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741" r:id="rId2"/>
  </p:sldMasterIdLst>
  <p:notesMasterIdLst>
    <p:notesMasterId r:id="rId33"/>
  </p:notesMasterIdLst>
  <p:sldIdLst>
    <p:sldId id="256" r:id="rId3"/>
    <p:sldId id="336" r:id="rId4"/>
    <p:sldId id="305" r:id="rId5"/>
    <p:sldId id="306" r:id="rId6"/>
    <p:sldId id="324" r:id="rId7"/>
    <p:sldId id="303" r:id="rId8"/>
    <p:sldId id="289" r:id="rId9"/>
    <p:sldId id="307" r:id="rId10"/>
    <p:sldId id="308" r:id="rId11"/>
    <p:sldId id="325" r:id="rId12"/>
    <p:sldId id="312" r:id="rId13"/>
    <p:sldId id="311" r:id="rId14"/>
    <p:sldId id="315" r:id="rId15"/>
    <p:sldId id="316" r:id="rId16"/>
    <p:sldId id="309" r:id="rId17"/>
    <p:sldId id="310" r:id="rId18"/>
    <p:sldId id="319" r:id="rId19"/>
    <p:sldId id="320" r:id="rId20"/>
    <p:sldId id="317" r:id="rId21"/>
    <p:sldId id="335" r:id="rId22"/>
    <p:sldId id="326" r:id="rId23"/>
    <p:sldId id="327" r:id="rId24"/>
    <p:sldId id="294" r:id="rId25"/>
    <p:sldId id="293" r:id="rId26"/>
    <p:sldId id="328" r:id="rId27"/>
    <p:sldId id="300" r:id="rId28"/>
    <p:sldId id="331" r:id="rId29"/>
    <p:sldId id="332" r:id="rId30"/>
    <p:sldId id="333" r:id="rId31"/>
    <p:sldId id="334" r:id="rId3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FFCC"/>
    <a:srgbClr val="CCFFFF"/>
    <a:srgbClr val="FFFF66"/>
    <a:srgbClr val="FF9900"/>
    <a:srgbClr val="66FF66"/>
    <a:srgbClr val="FFFF99"/>
    <a:srgbClr val="70B89D"/>
    <a:srgbClr val="FF5050"/>
    <a:srgbClr val="F586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4622" autoAdjust="0"/>
  </p:normalViewPr>
  <p:slideViewPr>
    <p:cSldViewPr>
      <p:cViewPr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45E36-A9ED-4EE4-9174-7AD6494FDAAE}" type="datetimeFigureOut">
              <a:rPr kumimoji="1" lang="ja-JP" altLang="en-US" smtClean="0"/>
              <a:pPr/>
              <a:t>2013/3/16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AADD3-B00F-4B6D-8280-9340ABF62A6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0487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sri.com/software/arcgis/geoportal/index.html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lifemapper.org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fld id="{04CF29DA-8886-4737-9492-40917113C399}" type="slidenum">
              <a:rPr lang="ja-JP" altLang="en-US" sz="1200" b="0">
                <a:ea typeface="ＭＳ Ｐゴシック" pitchFamily="34" charset="-128"/>
                <a:cs typeface="Arial" charset="0"/>
              </a:rPr>
              <a:pPr eaLnBrk="1" hangingPunct="1"/>
              <a:t>3</a:t>
            </a:fld>
            <a:endParaRPr lang="en-US" altLang="ja-JP" sz="1200" b="0">
              <a:ea typeface="ＭＳ Ｐゴシック" pitchFamily="34" charset="-128"/>
              <a:cs typeface="Arial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fld id="{61FD08DB-8F1B-43D4-9A67-A76711547ACE}" type="slidenum">
              <a:rPr lang="ja-JP" altLang="en-US" sz="1200" b="0" smtClean="0">
                <a:ea typeface="MS PGothic" pitchFamily="34" charset="-128"/>
                <a:cs typeface="Arial" charset="0"/>
              </a:rPr>
              <a:pPr eaLnBrk="1" hangingPunct="1"/>
              <a:t>5</a:t>
            </a:fld>
            <a:endParaRPr lang="en-US" altLang="ja-JP" sz="1200" b="0" smtClean="0">
              <a:ea typeface="MS PGothic" pitchFamily="34" charset="-128"/>
              <a:cs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2011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Gfarm</a:t>
            </a:r>
            <a:r>
              <a:rPr lang="en-US" baseline="0" dirty="0" smtClean="0"/>
              <a:t> for VM image depository and sharing – heterogeneous platforms – allow user create VMs at any platform and deploy to all - to make Cloud easy to use – application driven - manual – automate – common interface – VM – VC – on Rocks, </a:t>
            </a:r>
            <a:r>
              <a:rPr lang="en-US" baseline="0" dirty="0" err="1" smtClean="0"/>
              <a:t>Gfarm</a:t>
            </a:r>
            <a:r>
              <a:rPr lang="en-US" baseline="0" dirty="0" smtClean="0"/>
              <a:t> roll, </a:t>
            </a:r>
            <a:r>
              <a:rPr lang="en-US" baseline="0" dirty="0" err="1" smtClean="0"/>
              <a:t>vm</a:t>
            </a:r>
            <a:r>
              <a:rPr lang="en-US" baseline="0" dirty="0" smtClean="0"/>
              <a:t>-deploy scripts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AADD3-B00F-4B6D-8280-9340ABF62A6C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754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What is Geo Portal? </a:t>
            </a:r>
            <a:r>
              <a:rPr lang="en-US" dirty="0" smtClean="0">
                <a:hlinkClick r:id="rId3"/>
              </a:rPr>
              <a:t>http://www.esri.com/software/arcgis/geoportal/index.html</a:t>
            </a:r>
            <a:endParaRPr lang="en-US" dirty="0" smtClean="0"/>
          </a:p>
          <a:p>
            <a:pPr algn="just"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dirty="0" smtClean="0"/>
              <a:t>ESRI </a:t>
            </a:r>
            <a:r>
              <a:rPr lang="en-US" dirty="0" err="1" smtClean="0"/>
              <a:t>GeoPortal</a:t>
            </a:r>
            <a:r>
              <a:rPr lang="en-US" dirty="0" smtClean="0"/>
              <a:t> is an open source metadata server that enables discovery and use of geospatial resources. 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dirty="0" err="1" smtClean="0"/>
              <a:t>GeoPortal</a:t>
            </a:r>
            <a:r>
              <a:rPr lang="en-US" dirty="0" smtClean="0"/>
              <a:t> enables organizations to manage and publish metadata about their geospatial resources and let their users to discover and connect to those resources</a:t>
            </a:r>
          </a:p>
          <a:p>
            <a:pPr algn="just"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What is </a:t>
            </a:r>
            <a:r>
              <a:rPr lang="en-US" dirty="0" err="1" smtClean="0"/>
              <a:t>LifeMapper</a:t>
            </a:r>
            <a:r>
              <a:rPr lang="en-US" dirty="0" smtClean="0"/>
              <a:t>? </a:t>
            </a:r>
            <a:r>
              <a:rPr lang="en-US" dirty="0" smtClean="0">
                <a:hlinkClick r:id="rId4"/>
              </a:rPr>
              <a:t>http://lifemapper.org/</a:t>
            </a:r>
            <a:endParaRPr lang="en-US" dirty="0" smtClean="0"/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dirty="0" smtClean="0"/>
              <a:t>At its core, </a:t>
            </a:r>
            <a:r>
              <a:rPr lang="en-US" dirty="0" err="1" smtClean="0"/>
              <a:t>LifeMapper</a:t>
            </a:r>
            <a:r>
              <a:rPr lang="en-US" dirty="0" smtClean="0"/>
              <a:t> consists of two main components:</a:t>
            </a:r>
          </a:p>
          <a:p>
            <a:pPr marL="628650" lvl="1" indent="-171450" eaLnBrk="1" hangingPunct="1">
              <a:spcBef>
                <a:spcPct val="0"/>
              </a:spcBef>
              <a:buFontTx/>
              <a:buChar char="•"/>
            </a:pPr>
            <a:r>
              <a:rPr lang="en-US" dirty="0" smtClean="0"/>
              <a:t>First, An archive of species occurrence data, current and predicted climate and environmental data, and modeled habitat maps created from them</a:t>
            </a:r>
          </a:p>
          <a:p>
            <a:pPr marL="628650" lvl="1" indent="-171450" eaLnBrk="1" hangingPunct="1">
              <a:spcBef>
                <a:spcPct val="0"/>
              </a:spcBef>
              <a:buFontTx/>
              <a:buChar char="•"/>
            </a:pPr>
            <a:r>
              <a:rPr lang="en-US" dirty="0" smtClean="0"/>
              <a:t>And second, a set of tools, published as </a:t>
            </a:r>
            <a:r>
              <a:rPr lang="en-US" dirty="0" err="1" smtClean="0"/>
              <a:t>webservices</a:t>
            </a:r>
            <a:r>
              <a:rPr lang="en-US" dirty="0" smtClean="0"/>
              <a:t>, for researchers to use with </a:t>
            </a:r>
            <a:r>
              <a:rPr lang="en-US" dirty="0" err="1" smtClean="0"/>
              <a:t>LifeMapper’s</a:t>
            </a:r>
            <a:r>
              <a:rPr lang="en-US" dirty="0" smtClean="0"/>
              <a:t> data, or their own, to study biodiversity of single or multiple species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What is metadata?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Refer next slide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About this experiment: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Metadata describing Mount </a:t>
            </a:r>
            <a:r>
              <a:rPr lang="en-US" dirty="0" err="1" smtClean="0"/>
              <a:t>Kinabalu</a:t>
            </a:r>
            <a:r>
              <a:rPr lang="en-US" dirty="0" smtClean="0"/>
              <a:t> raster data will be catalogued in a Geo Portal at </a:t>
            </a:r>
            <a:r>
              <a:rPr lang="en-US" dirty="0" err="1" smtClean="0"/>
              <a:t>Universiti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Malaysia (UTM)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A script running from an Indiana University(IU) PRAGMA node will query this catalog and retrieve specimen data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Specimen data will be passed to </a:t>
            </a:r>
            <a:r>
              <a:rPr lang="en-US" dirty="0" err="1" smtClean="0"/>
              <a:t>LifeMapper</a:t>
            </a:r>
            <a:r>
              <a:rPr lang="en-US" dirty="0" smtClean="0"/>
              <a:t> </a:t>
            </a:r>
            <a:r>
              <a:rPr lang="en-US" dirty="0" err="1" smtClean="0"/>
              <a:t>webservice</a:t>
            </a:r>
            <a:r>
              <a:rPr lang="en-US" dirty="0" smtClean="0"/>
              <a:t> running at University of Kansas</a:t>
            </a:r>
          </a:p>
          <a:p>
            <a:pPr eaLnBrk="1" hangingPunct="1">
              <a:spcBef>
                <a:spcPct val="0"/>
              </a:spcBef>
            </a:pPr>
            <a:r>
              <a:rPr lang="en-US" dirty="0" err="1" smtClean="0"/>
              <a:t>LifeMapper</a:t>
            </a:r>
            <a:r>
              <a:rPr lang="en-US" dirty="0" smtClean="0"/>
              <a:t> will output predicted habited and metadata describing it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The script will catalog this metadata in a </a:t>
            </a:r>
            <a:r>
              <a:rPr lang="en-US" dirty="0" err="1" smtClean="0"/>
              <a:t>GeoPortal</a:t>
            </a:r>
            <a:r>
              <a:rPr lang="en-US" dirty="0" smtClean="0"/>
              <a:t> instance running at IU, so that users can search the catalog and retrieve the predicted habited via </a:t>
            </a:r>
            <a:r>
              <a:rPr lang="en-US" dirty="0" err="1" smtClean="0"/>
              <a:t>LifeMapper</a:t>
            </a:r>
            <a:endParaRPr lang="en-US" dirty="0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03611228-81C3-4B39-A007-4895C5FFEAE6}" type="slidenum">
              <a:rPr lang="en-US"/>
              <a:pPr eaLnBrk="1" hangingPunct="1"/>
              <a:t>27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4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jpeg"/><Relationship Id="rId5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15125" y="404813"/>
            <a:ext cx="2178050" cy="626427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79388" y="404813"/>
            <a:ext cx="6383337" cy="626427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D0DDAE-AB96-4CD8-BA5A-93730F6B5D98}" type="datetimeFigureOut">
              <a:rPr kumimoji="1" lang="ja-JP" altLang="en-US" smtClean="0"/>
              <a:pPr/>
              <a:t>2013/3/16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ABE36B-988F-4FF0-9FB5-FF781D940E7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0947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D0DDAE-AB96-4CD8-BA5A-93730F6B5D98}" type="datetimeFigureOut">
              <a:rPr kumimoji="1" lang="ja-JP" altLang="en-US" smtClean="0"/>
              <a:pPr/>
              <a:t>2013/3/16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ABE36B-988F-4FF0-9FB5-FF781D940E7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7847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D0DDAE-AB96-4CD8-BA5A-93730F6B5D98}" type="datetimeFigureOut">
              <a:rPr kumimoji="1" lang="ja-JP" altLang="en-US" smtClean="0"/>
              <a:pPr/>
              <a:t>2013/3/16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ABE36B-988F-4FF0-9FB5-FF781D940E7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2672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D0DDAE-AB96-4CD8-BA5A-93730F6B5D98}" type="datetimeFigureOut">
              <a:rPr kumimoji="1" lang="ja-JP" altLang="en-US" smtClean="0"/>
              <a:pPr/>
              <a:t>2013/3/16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ABE36B-988F-4FF0-9FB5-FF781D940E7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07784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D0DDAE-AB96-4CD8-BA5A-93730F6B5D98}" type="datetimeFigureOut">
              <a:rPr kumimoji="1" lang="ja-JP" altLang="en-US" smtClean="0"/>
              <a:pPr/>
              <a:t>2013/3/16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ABE36B-988F-4FF0-9FB5-FF781D940E7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92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79389" y="1052515"/>
            <a:ext cx="8713787" cy="5474411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D0DDAE-AB96-4CD8-BA5A-93730F6B5D98}" type="datetimeFigureOut">
              <a:rPr kumimoji="1" lang="ja-JP" altLang="en-US" smtClean="0"/>
              <a:pPr/>
              <a:t>2013/3/16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ABE36B-988F-4FF0-9FB5-FF781D940E7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0741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D24990-C82A-41ED-B6C2-C22C7579561F}" type="datetimeFigureOut">
              <a:rPr lang="en-US" smtClean="0"/>
              <a:t>3/16/2013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72C616-6D66-485C-A454-B1402F8CE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857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D0DDAE-AB96-4CD8-BA5A-93730F6B5D98}" type="datetimeFigureOut">
              <a:rPr kumimoji="1" lang="ja-JP" altLang="en-US" smtClean="0"/>
              <a:pPr/>
              <a:t>2013/3/16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ABE36B-988F-4FF0-9FB5-FF781D940E7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6864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D0DDAE-AB96-4CD8-BA5A-93730F6B5D98}" type="datetimeFigureOut">
              <a:rPr kumimoji="1" lang="ja-JP" altLang="en-US" smtClean="0"/>
              <a:pPr/>
              <a:t>2013/3/16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ABE36B-988F-4FF0-9FB5-FF781D940E7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22024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D0DDAE-AB96-4CD8-BA5A-93730F6B5D98}" type="datetimeFigureOut">
              <a:rPr kumimoji="1" lang="ja-JP" altLang="en-US" smtClean="0"/>
              <a:pPr/>
              <a:t>2013/3/16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ABE36B-988F-4FF0-9FB5-FF781D940E7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1883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D0DDAE-AB96-4CD8-BA5A-93730F6B5D98}" type="datetimeFigureOut">
              <a:rPr kumimoji="1" lang="ja-JP" altLang="en-US" smtClean="0"/>
              <a:pPr/>
              <a:t>2013/3/16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ABE36B-988F-4FF0-9FB5-FF781D940E7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6463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DD0DDAE-AB96-4CD8-BA5A-93730F6B5D9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2013/3/16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DABE36B-988F-4FF0-9FB5-FF781D940E7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0059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DD0DDAE-AB96-4CD8-BA5A-93730F6B5D9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2013/3/16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DABE36B-988F-4FF0-9FB5-FF781D940E7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6990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DD0DDAE-AB96-4CD8-BA5A-93730F6B5D9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2013/3/16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DABE36B-988F-4FF0-9FB5-FF781D940E7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5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0" y="0"/>
          <a:ext cx="9144000" cy="60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" name="Photo Editor Photo" r:id="rId3" imgW="2657846" imgH="2104762" progId="">
                  <p:embed/>
                </p:oleObj>
              </mc:Choice>
              <mc:Fallback>
                <p:oleObj name="Photo Editor Photo" r:id="rId3" imgW="2657846" imgH="2104762" progId="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0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8" descr="National Science Foundation logo with rotating globe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122988"/>
            <a:ext cx="990600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9" descr="PRAGMA_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1238"/>
            <a:ext cx="990600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0" y="0"/>
          <a:ext cx="9144000" cy="60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" name="Photo Editor Photo" r:id="rId7" imgW="2657846" imgH="2104762" progId="">
                  <p:embed/>
                </p:oleObj>
              </mc:Choice>
              <mc:Fallback>
                <p:oleObj name="Photo Editor Photo" r:id="rId7" imgW="2657846" imgH="2104762" progId="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0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11" descr="National Science Foundation logo with rotating globe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122988"/>
            <a:ext cx="990600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 descr="PRAGMA_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1238"/>
            <a:ext cx="990600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450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271462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79388" y="1052515"/>
            <a:ext cx="42799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11689" y="1052515"/>
            <a:ext cx="4281487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7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17.xml"/><Relationship Id="rId21" Type="http://schemas.openxmlformats.org/officeDocument/2006/relationships/image" Target="../media/image10.jpeg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vmlDrawing" Target="../drawings/vmlDrawing1.vml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20" Type="http://schemas.openxmlformats.org/officeDocument/2006/relationships/image" Target="../media/image9.gif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oleObject" Target="../embeddings/oleObject2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404813"/>
            <a:ext cx="8713787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052513"/>
            <a:ext cx="8713787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graphicFrame>
        <p:nvGraphicFramePr>
          <p:cNvPr id="833540" name="Group 4"/>
          <p:cNvGraphicFramePr>
            <a:graphicFrameLocks noGrp="1"/>
          </p:cNvGraphicFramePr>
          <p:nvPr/>
        </p:nvGraphicFramePr>
        <p:xfrm>
          <a:off x="939800" y="2728913"/>
          <a:ext cx="7291683" cy="1249660"/>
        </p:xfrm>
        <a:graphic>
          <a:graphicData uri="http://schemas.openxmlformats.org/drawingml/2006/table">
            <a:tbl>
              <a:tblPr/>
              <a:tblGrid>
                <a:gridCol w="208258"/>
                <a:gridCol w="531812"/>
                <a:gridCol w="571500"/>
                <a:gridCol w="990600"/>
                <a:gridCol w="500063"/>
                <a:gridCol w="490537"/>
                <a:gridCol w="990600"/>
                <a:gridCol w="990600"/>
                <a:gridCol w="990600"/>
                <a:gridCol w="1027113"/>
              </a:tblGrid>
              <a:tr h="142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  </a:t>
                      </a:r>
                      <a:r>
                        <a:rPr kumimoji="1" lang="en-US" altLang="ja-JP" sz="3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 </a:t>
                      </a:r>
                      <a:r>
                        <a:rPr kumimoji="1" lang="en-US" altLang="ja-JP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        </a:t>
                      </a: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49" name="Picture 29" descr="１番左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3567" name="Line 31"/>
          <p:cNvSpPr>
            <a:spLocks noChangeShapeType="1"/>
          </p:cNvSpPr>
          <p:nvPr userDrawn="1"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>
              <a:solidFill>
                <a:prstClr val="black"/>
              </a:solidFill>
              <a:latin typeface="Arial" pitchFamily="34" charset="0"/>
            </a:endParaRPr>
          </a:p>
        </p:txBody>
      </p:sp>
      <p:pic>
        <p:nvPicPr>
          <p:cNvPr id="1051" name="Picture 32" descr="119_j-yoko1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606800" y="6654800"/>
            <a:ext cx="1917700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3569" name="Rectangle 33"/>
          <p:cNvSpPr>
            <a:spLocks noChangeArrowheads="1"/>
          </p:cNvSpPr>
          <p:nvPr userDrawn="1"/>
        </p:nvSpPr>
        <p:spPr bwMode="auto">
          <a:xfrm>
            <a:off x="8316913" y="6602413"/>
            <a:ext cx="827087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8A78706D-9617-463B-96D2-AB68E4B34D5F}" type="slidenum">
              <a:rPr lang="en-US" altLang="ja-JP" sz="1400">
                <a:solidFill>
                  <a:prstClr val="black"/>
                </a:solidFill>
                <a:latin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1400">
              <a:solidFill>
                <a:prstClr val="black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8"/>
        </a:buBlip>
        <a:defRPr kumimoji="1"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21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22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22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22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22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22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282" name="Object 2"/>
          <p:cNvGraphicFramePr>
            <a:graphicFrameLocks noChangeAspect="1"/>
          </p:cNvGraphicFramePr>
          <p:nvPr/>
        </p:nvGraphicFramePr>
        <p:xfrm>
          <a:off x="0" y="0"/>
          <a:ext cx="9144000" cy="60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8" name="Photo Editor Photo" r:id="rId18" imgW="2657846" imgH="2104762" progId="MSPhotoEd.3">
                  <p:embed/>
                </p:oleObj>
              </mc:Choice>
              <mc:Fallback>
                <p:oleObj name="Photo Editor Photo" r:id="rId18" imgW="2657846" imgH="2104762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0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8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22528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252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latin typeface="+mn-lt"/>
                <a:ea typeface="ＭＳ Ｐゴシック" pitchFamily="34" charset="-128"/>
              </a:defRPr>
            </a:lvl1pPr>
          </a:lstStyle>
          <a:p>
            <a:endParaRPr lang="en-US" altLang="ja-JP"/>
          </a:p>
        </p:txBody>
      </p:sp>
      <p:sp>
        <p:nvSpPr>
          <p:cNvPr id="22528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latin typeface="+mn-lt"/>
                <a:ea typeface="ＭＳ Ｐゴシック" pitchFamily="34" charset="-128"/>
              </a:defRPr>
            </a:lvl1pPr>
          </a:lstStyle>
          <a:p>
            <a:endParaRPr lang="en-US" altLang="ja-JP"/>
          </a:p>
        </p:txBody>
      </p:sp>
      <p:sp>
        <p:nvSpPr>
          <p:cNvPr id="2252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latin typeface="+mn-lt"/>
                <a:ea typeface="ＭＳ Ｐゴシック" pitchFamily="34" charset="-128"/>
              </a:defRPr>
            </a:lvl1pPr>
          </a:lstStyle>
          <a:p>
            <a:fld id="{D7E4BEF0-0526-4C67-B1B0-16C176BF9C5F}" type="slidenum">
              <a:rPr lang="ja-JP" altLang="en-US"/>
              <a:pPr/>
              <a:t>‹#›</a:t>
            </a:fld>
            <a:endParaRPr lang="en-US" altLang="ja-JP"/>
          </a:p>
        </p:txBody>
      </p:sp>
      <p:pic>
        <p:nvPicPr>
          <p:cNvPr id="225288" name="Picture 8" descr="National Science Foundation logo with rotating globe"/>
          <p:cNvPicPr>
            <a:picLocks noChangeAspect="1" noChangeArrowheads="1" noCrop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122988"/>
            <a:ext cx="990600" cy="73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289" name="Picture 9" descr="PRAGMA_logo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1238"/>
            <a:ext cx="990600" cy="76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25290" name="Object 10"/>
          <p:cNvGraphicFramePr>
            <a:graphicFrameLocks noChangeAspect="1"/>
          </p:cNvGraphicFramePr>
          <p:nvPr/>
        </p:nvGraphicFramePr>
        <p:xfrm>
          <a:off x="0" y="0"/>
          <a:ext cx="9144000" cy="60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9" name="Photo Editor Photo" r:id="rId22" imgW="2657846" imgH="2104762" progId="MSPhotoEd.3">
                  <p:embed/>
                </p:oleObj>
              </mc:Choice>
              <mc:Fallback>
                <p:oleObj name="Photo Editor Photo" r:id="rId22" imgW="2657846" imgH="2104762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0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291" name="Picture 11" descr="National Science Foundation logo with rotating globe"/>
          <p:cNvPicPr>
            <a:picLocks noChangeAspect="1" noChangeArrowheads="1" noCrop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122988"/>
            <a:ext cx="990600" cy="73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292" name="Picture 12" descr="PRAGMA_logo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1238"/>
            <a:ext cx="990600" cy="76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293" name="Text Box 13"/>
          <p:cNvSpPr txBox="1">
            <a:spLocks noChangeArrowheads="1"/>
          </p:cNvSpPr>
          <p:nvPr/>
        </p:nvSpPr>
        <p:spPr bwMode="auto">
          <a:xfrm>
            <a:off x="1143000" y="6477000"/>
            <a:ext cx="3345788" cy="25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</a:pPr>
            <a:r>
              <a:rPr lang="en-US" sz="1200" dirty="0">
                <a:latin typeface="Lucida Calligraphy" pitchFamily="66" charset="0"/>
              </a:rPr>
              <a:t>Cindy </a:t>
            </a:r>
            <a:r>
              <a:rPr lang="en-US" sz="1200" dirty="0" err="1">
                <a:latin typeface="Lucida Calligraphy" pitchFamily="66" charset="0"/>
              </a:rPr>
              <a:t>Zheng</a:t>
            </a:r>
            <a:r>
              <a:rPr lang="en-US" sz="1200" dirty="0">
                <a:latin typeface="Lucida Calligraphy" pitchFamily="66" charset="0"/>
              </a:rPr>
              <a:t>, Pragma </a:t>
            </a:r>
            <a:r>
              <a:rPr lang="en-US" sz="1200" dirty="0" smtClean="0">
                <a:latin typeface="Lucida Calligraphy" pitchFamily="66" charset="0"/>
              </a:rPr>
              <a:t>Cloud, 3/20/2013</a:t>
            </a:r>
            <a:endParaRPr lang="en-US" sz="1200" dirty="0">
              <a:latin typeface="Lucida Calligraphy" pitchFamily="6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01" r:id="rId1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45408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45408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45408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45408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45408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45408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45408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45408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45408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goc.pragma-grid.net/wiki/index.php/Vc-in.xml" TargetMode="Externa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goc.pragma-grid.net/wiki/index.php/Vc-out.xml" TargetMode="Externa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goc.pragma-grid.net/wiki/index.php/Vc-interface" TargetMode="Externa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goc.pragma-grid.net/wiki/index.php/Auto-deploy_with_KVM/OpenNebula" TargetMode="External"/><Relationship Id="rId2" Type="http://schemas.openxmlformats.org/officeDocument/2006/relationships/hyperlink" Target="http://goc.pragma-grid.net/wiki/index.php/Vm-deploy-multi" TargetMode="Externa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://goc.pragma-grid.net/wiki/index.php/Auto-deploy_VC_on_Rock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hyperlink" Target="http://goc.pragma-grid.net/wiki/index.php/Network_Overlay" TargetMode="Externa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goc.pragma-grid.net/wiki/index.php/Network_overlay_setup_at_SDSC" TargetMode="Externa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goc.pragma-grid.net/wiki/index.php/UCSD_implementation" TargetMode="External"/><Relationship Id="rId2" Type="http://schemas.openxmlformats.org/officeDocument/2006/relationships/hyperlink" Target="http://goc.pragma-grid.net/pragma-doc/pragma23/posters/vine-Maur%c3%adcioTsugawa.pdf" TargetMode="External"/><Relationship Id="rId1" Type="http://schemas.openxmlformats.org/officeDocument/2006/relationships/slideLayout" Target="../slideLayouts/slideLayout16.xml"/><Relationship Id="rId5" Type="http://schemas.openxmlformats.org/officeDocument/2006/relationships/hyperlink" Target="http://goc.pragma-grid.net/wiki/index.php/Condor-ViNe_test" TargetMode="External"/><Relationship Id="rId4" Type="http://schemas.openxmlformats.org/officeDocument/2006/relationships/hyperlink" Target="http://goc.pragma-grid.net/wiki/index.php/IU_implementation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hyperlink" Target="http://goc.pragma-grid.net/wiki/index.php/Building_CI_For_Scientists" TargetMode="External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jpe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goc.pragma-grid.net/wiki/index.php/Lifemapper_VC" TargetMode="Externa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oleObject" Target="../embeddings/oleObject5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goc.pragma-grid.net/secure/updaccounts" TargetMode="Externa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25.jpeg"/><Relationship Id="rId3" Type="http://schemas.openxmlformats.org/officeDocument/2006/relationships/image" Target="../media/image16.png"/><Relationship Id="rId7" Type="http://schemas.microsoft.com/office/2007/relationships/hdphoto" Target="../media/hdphoto1.wdp"/><Relationship Id="rId12" Type="http://schemas.openxmlformats.org/officeDocument/2006/relationships/image" Target="../media/image24.jpeg"/><Relationship Id="rId2" Type="http://schemas.openxmlformats.org/officeDocument/2006/relationships/image" Target="../media/image15.png"/><Relationship Id="rId16" Type="http://schemas.openxmlformats.org/officeDocument/2006/relationships/image" Target="../media/image28.gif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9.png"/><Relationship Id="rId11" Type="http://schemas.openxmlformats.org/officeDocument/2006/relationships/image" Target="../media/image23.jpeg"/><Relationship Id="rId5" Type="http://schemas.openxmlformats.org/officeDocument/2006/relationships/image" Target="../media/image18.jpeg"/><Relationship Id="rId15" Type="http://schemas.openxmlformats.org/officeDocument/2006/relationships/image" Target="../media/image27.jpeg"/><Relationship Id="rId10" Type="http://schemas.openxmlformats.org/officeDocument/2006/relationships/image" Target="../media/image22.jpeg"/><Relationship Id="rId4" Type="http://schemas.openxmlformats.org/officeDocument/2006/relationships/image" Target="../media/image17.jpeg"/><Relationship Id="rId9" Type="http://schemas.openxmlformats.org/officeDocument/2006/relationships/image" Target="../media/image21.gif"/><Relationship Id="rId14" Type="http://schemas.openxmlformats.org/officeDocument/2006/relationships/image" Target="../media/image2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goc.pragma-grid.net/wiki/index.php/Gfarm" TargetMode="Externa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24.jpe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3.jpeg"/><Relationship Id="rId17" Type="http://schemas.openxmlformats.org/officeDocument/2006/relationships/image" Target="../media/image29.gif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7.jpe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8.jpeg"/><Relationship Id="rId11" Type="http://schemas.openxmlformats.org/officeDocument/2006/relationships/image" Target="../media/image22.jpeg"/><Relationship Id="rId5" Type="http://schemas.openxmlformats.org/officeDocument/2006/relationships/image" Target="../media/image17.jpeg"/><Relationship Id="rId15" Type="http://schemas.openxmlformats.org/officeDocument/2006/relationships/image" Target="../media/image26.jpeg"/><Relationship Id="rId10" Type="http://schemas.openxmlformats.org/officeDocument/2006/relationships/image" Target="../media/image21.gif"/><Relationship Id="rId4" Type="http://schemas.openxmlformats.org/officeDocument/2006/relationships/image" Target="../media/image16.png"/><Relationship Id="rId9" Type="http://schemas.openxmlformats.org/officeDocument/2006/relationships/hyperlink" Target="http://goc.pragma-grid.net/wiki/index.php/Gfarm" TargetMode="External"/><Relationship Id="rId14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908720"/>
            <a:ext cx="8624519" cy="3168352"/>
          </a:xfrm>
        </p:spPr>
        <p:txBody>
          <a:bodyPr>
            <a:normAutofit/>
          </a:bodyPr>
          <a:lstStyle/>
          <a:p>
            <a:r>
              <a:rPr lang="en-US" altLang="ja-JP" sz="5300" b="1" dirty="0" smtClean="0">
                <a:solidFill>
                  <a:srgbClr val="C00000"/>
                </a:solidFill>
              </a:rPr>
              <a:t>Building The PRAGMA International Cloud </a:t>
            </a:r>
            <a:br>
              <a:rPr lang="en-US" altLang="ja-JP" sz="5300" b="1" dirty="0" smtClean="0">
                <a:solidFill>
                  <a:srgbClr val="C00000"/>
                </a:solidFill>
              </a:rPr>
            </a:br>
            <a:r>
              <a:rPr lang="en-US" altLang="ja-JP" sz="5300" b="1" dirty="0" smtClean="0">
                <a:solidFill>
                  <a:schemeClr val="accent1">
                    <a:lumMod val="75000"/>
                  </a:schemeClr>
                </a:solidFill>
              </a:rPr>
              <a:t>2011-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03648" y="4581128"/>
            <a:ext cx="6400800" cy="1752600"/>
          </a:xfrm>
        </p:spPr>
        <p:txBody>
          <a:bodyPr/>
          <a:lstStyle/>
          <a:p>
            <a:r>
              <a:rPr lang="en-US" altLang="ja-JP" b="1" dirty="0" smtClean="0">
                <a:solidFill>
                  <a:schemeClr val="tx1"/>
                </a:solidFill>
              </a:rPr>
              <a:t>Cindy </a:t>
            </a:r>
            <a:r>
              <a:rPr lang="en-US" altLang="ja-JP" b="1" dirty="0" err="1" smtClean="0">
                <a:solidFill>
                  <a:schemeClr val="tx1"/>
                </a:solidFill>
              </a:rPr>
              <a:t>Zheng</a:t>
            </a:r>
            <a:endParaRPr lang="en-US" altLang="ja-JP" b="1" dirty="0" smtClean="0">
              <a:solidFill>
                <a:schemeClr val="tx1"/>
              </a:solidFill>
            </a:endParaRPr>
          </a:p>
          <a:p>
            <a:r>
              <a:rPr lang="en-US" altLang="ja-JP" b="1" dirty="0" smtClean="0">
                <a:solidFill>
                  <a:schemeClr val="tx1"/>
                </a:solidFill>
              </a:rPr>
              <a:t>For</a:t>
            </a:r>
          </a:p>
          <a:p>
            <a:r>
              <a:rPr lang="en-US" altLang="ja-JP" b="1" dirty="0" smtClean="0">
                <a:solidFill>
                  <a:schemeClr val="tx1"/>
                </a:solidFill>
              </a:rPr>
              <a:t>Resources Working Group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en-US" dirty="0" smtClean="0"/>
              <a:t>Overall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052736"/>
            <a:ext cx="7128792" cy="525658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Easy to use</a:t>
            </a:r>
          </a:p>
          <a:p>
            <a:pPr lvl="2"/>
            <a:r>
              <a:rPr lang="en-US" dirty="0" smtClean="0"/>
              <a:t>Distributed computing</a:t>
            </a:r>
          </a:p>
          <a:p>
            <a:pPr lvl="2"/>
            <a:r>
              <a:rPr lang="en-US" dirty="0" smtClean="0"/>
              <a:t>Distributed services</a:t>
            </a:r>
          </a:p>
          <a:p>
            <a:pPr lvl="2"/>
            <a:r>
              <a:rPr lang="en-US" dirty="0" smtClean="0"/>
              <a:t>Use distributed data</a:t>
            </a:r>
          </a:p>
          <a:p>
            <a:pPr lvl="1"/>
            <a:r>
              <a:rPr lang="en-US" dirty="0" smtClean="0"/>
              <a:t>Secure</a:t>
            </a:r>
          </a:p>
          <a:p>
            <a:pPr lvl="2"/>
            <a:r>
              <a:rPr lang="en-US" dirty="0" smtClean="0"/>
              <a:t>Private network span globally</a:t>
            </a:r>
          </a:p>
          <a:p>
            <a:r>
              <a:rPr lang="en-US" dirty="0" smtClean="0"/>
              <a:t>Technologies</a:t>
            </a:r>
          </a:p>
          <a:p>
            <a:pPr lvl="1"/>
            <a:r>
              <a:rPr lang="en-US" dirty="0" smtClean="0"/>
              <a:t>Virtualization</a:t>
            </a:r>
          </a:p>
          <a:p>
            <a:pPr lvl="2"/>
            <a:r>
              <a:rPr lang="en-US" dirty="0" smtClean="0"/>
              <a:t>Sharing VM/VC images among heterogeneous clouds</a:t>
            </a:r>
          </a:p>
          <a:p>
            <a:pPr lvl="2"/>
            <a:r>
              <a:rPr lang="en-US" dirty="0" smtClean="0"/>
              <a:t>Moving big data is slow</a:t>
            </a:r>
          </a:p>
          <a:p>
            <a:pPr lvl="2"/>
            <a:r>
              <a:rPr lang="en-US" dirty="0" smtClean="0"/>
              <a:t>Running application where the data is</a:t>
            </a:r>
          </a:p>
          <a:p>
            <a:pPr lvl="1"/>
            <a:r>
              <a:rPr lang="en-US" dirty="0" smtClean="0"/>
              <a:t>SDN</a:t>
            </a:r>
          </a:p>
          <a:p>
            <a:pPr lvl="2"/>
            <a:r>
              <a:rPr lang="en-US" dirty="0" smtClean="0"/>
              <a:t>Secure envelopes for projects</a:t>
            </a:r>
          </a:p>
          <a:p>
            <a:r>
              <a:rPr lang="en-US" dirty="0" smtClean="0"/>
              <a:t>How</a:t>
            </a:r>
          </a:p>
          <a:p>
            <a:pPr lvl="1"/>
            <a:r>
              <a:rPr lang="en-US" dirty="0" smtClean="0"/>
              <a:t>Pilot team leads experiments</a:t>
            </a:r>
          </a:p>
          <a:p>
            <a:pPr lvl="1"/>
            <a:r>
              <a:rPr lang="en-US" dirty="0" smtClean="0"/>
              <a:t>Build infrastructure for scientists</a:t>
            </a:r>
          </a:p>
          <a:p>
            <a:pPr lvl="2"/>
            <a:r>
              <a:rPr lang="en-US" dirty="0" smtClean="0"/>
              <a:t>Work with science team – first Biodiversity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1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US" dirty="0" smtClean="0"/>
              <a:t>VM/VC Sharing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340768"/>
            <a:ext cx="7776864" cy="4752528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Methedology</a:t>
            </a:r>
            <a:endParaRPr lang="en-US" dirty="0" smtClean="0"/>
          </a:p>
          <a:p>
            <a:pPr lvl="1"/>
            <a:r>
              <a:rPr lang="en-US" dirty="0" smtClean="0"/>
              <a:t>Pilot team (UCSD, AIST, NCHC)</a:t>
            </a:r>
          </a:p>
          <a:p>
            <a:pPr lvl="1"/>
            <a:r>
              <a:rPr lang="en-US" dirty="0" smtClean="0"/>
              <a:t>Extended testing team (All PRAGMA Cloud sites)</a:t>
            </a:r>
          </a:p>
          <a:p>
            <a:r>
              <a:rPr lang="en-US" dirty="0" smtClean="0"/>
              <a:t>Experiments</a:t>
            </a:r>
          </a:p>
          <a:p>
            <a:pPr lvl="1"/>
            <a:r>
              <a:rPr lang="en-US" dirty="0" smtClean="0"/>
              <a:t>Manually create VMs - pilot</a:t>
            </a:r>
          </a:p>
          <a:p>
            <a:pPr lvl="1"/>
            <a:r>
              <a:rPr lang="en-US" dirty="0" smtClean="0"/>
              <a:t>Manually deploy VMs - pilot</a:t>
            </a:r>
          </a:p>
          <a:p>
            <a:pPr lvl="2"/>
            <a:r>
              <a:rPr lang="en-US" dirty="0" smtClean="0"/>
              <a:t>Between KVM and </a:t>
            </a:r>
            <a:r>
              <a:rPr lang="en-US" dirty="0" err="1" smtClean="0"/>
              <a:t>Xen</a:t>
            </a:r>
            <a:endParaRPr lang="en-US" dirty="0" smtClean="0"/>
          </a:p>
          <a:p>
            <a:pPr lvl="1"/>
            <a:r>
              <a:rPr lang="en-US" dirty="0" smtClean="0"/>
              <a:t>Automate VM deployment – pilot then PRAGMA Cloud</a:t>
            </a:r>
          </a:p>
          <a:p>
            <a:pPr lvl="1"/>
            <a:r>
              <a:rPr lang="en-US" dirty="0" smtClean="0"/>
              <a:t>Manually create VCs - pilot</a:t>
            </a:r>
          </a:p>
          <a:p>
            <a:pPr lvl="1"/>
            <a:r>
              <a:rPr lang="en-US" dirty="0" smtClean="0"/>
              <a:t>Manually deploy VCs - pilot</a:t>
            </a:r>
          </a:p>
          <a:p>
            <a:pPr lvl="1"/>
            <a:r>
              <a:rPr lang="en-US" dirty="0" smtClean="0"/>
              <a:t>Automate VC deployment – pilot then PRAGMA Cloud sites</a:t>
            </a:r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Pilot team designed VM/VC sharing scheme and interface standards</a:t>
            </a:r>
          </a:p>
          <a:p>
            <a:pPr lvl="1"/>
            <a:r>
              <a:rPr lang="en-US" dirty="0" smtClean="0"/>
              <a:t>Pilot team developed software and share with all sites</a:t>
            </a:r>
          </a:p>
          <a:p>
            <a:pPr lvl="1"/>
            <a:r>
              <a:rPr lang="en-US" dirty="0" smtClean="0"/>
              <a:t>Successfully auto-deploy VM/VC among many PRAGMA Cloud 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36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US" dirty="0" smtClean="0"/>
              <a:t>Define Roles and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78539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VM/VC authors</a:t>
            </a:r>
          </a:p>
          <a:p>
            <a:pPr lvl="1"/>
            <a:r>
              <a:rPr lang="en-US" dirty="0" smtClean="0"/>
              <a:t>Create VM/VC with applications</a:t>
            </a:r>
          </a:p>
          <a:p>
            <a:pPr lvl="2"/>
            <a:r>
              <a:rPr lang="en-US" dirty="0" smtClean="0"/>
              <a:t>If a VM/VC includes any network-sensitive service/application and needs adjustments when the VM/VC is deployed in a new network environment, the VM/VC author should provide script /root/</a:t>
            </a:r>
            <a:r>
              <a:rPr lang="en-US" dirty="0" err="1" smtClean="0"/>
              <a:t>VMreconfig</a:t>
            </a:r>
            <a:r>
              <a:rPr lang="en-US" dirty="0" smtClean="0"/>
              <a:t> or /root/</a:t>
            </a:r>
            <a:r>
              <a:rPr lang="en-US" dirty="0" err="1" smtClean="0"/>
              <a:t>VCreconfig</a:t>
            </a:r>
            <a:r>
              <a:rPr lang="en-US" dirty="0" smtClean="0"/>
              <a:t> to reconfigure the VM and VC</a:t>
            </a:r>
          </a:p>
          <a:p>
            <a:pPr lvl="1"/>
            <a:r>
              <a:rPr lang="en-US" dirty="0"/>
              <a:t>Deposit VM/VC images into </a:t>
            </a:r>
            <a:r>
              <a:rPr lang="en-US" dirty="0" err="1"/>
              <a:t>Gfarm</a:t>
            </a:r>
            <a:endParaRPr lang="en-US" dirty="0"/>
          </a:p>
          <a:p>
            <a:pPr lvl="1"/>
            <a:r>
              <a:rPr lang="en-US" dirty="0"/>
              <a:t>Provide information about the </a:t>
            </a:r>
            <a:r>
              <a:rPr lang="en-US" dirty="0" smtClean="0"/>
              <a:t>VM/VC</a:t>
            </a:r>
          </a:p>
          <a:p>
            <a:r>
              <a:rPr lang="en-US" dirty="0" smtClean="0"/>
              <a:t>VM/VC users</a:t>
            </a:r>
          </a:p>
          <a:p>
            <a:pPr lvl="1"/>
            <a:r>
              <a:rPr lang="en-US" dirty="0" smtClean="0"/>
              <a:t>Request resources for VM/VC deployment</a:t>
            </a:r>
          </a:p>
          <a:p>
            <a:pPr lvl="1"/>
            <a:r>
              <a:rPr lang="en-US" dirty="0" smtClean="0"/>
              <a:t>Deploy VM/VC use scripts provided by resources providers</a:t>
            </a:r>
          </a:p>
          <a:p>
            <a:pPr lvl="1"/>
            <a:r>
              <a:rPr lang="en-US" dirty="0" smtClean="0"/>
              <a:t>Run /root/</a:t>
            </a:r>
            <a:r>
              <a:rPr lang="en-US" dirty="0" err="1" smtClean="0"/>
              <a:t>VMreconfig</a:t>
            </a:r>
            <a:r>
              <a:rPr lang="en-US" dirty="0" smtClean="0"/>
              <a:t> </a:t>
            </a:r>
            <a:r>
              <a:rPr lang="en-US" dirty="0"/>
              <a:t>or /root/</a:t>
            </a:r>
            <a:r>
              <a:rPr lang="en-US" dirty="0" err="1"/>
              <a:t>VCreconfig</a:t>
            </a:r>
            <a:r>
              <a:rPr lang="en-US" dirty="0"/>
              <a:t> </a:t>
            </a:r>
            <a:r>
              <a:rPr lang="en-US" dirty="0" smtClean="0"/>
              <a:t>if provided</a:t>
            </a:r>
          </a:p>
          <a:p>
            <a:pPr lvl="1"/>
            <a:r>
              <a:rPr lang="en-US" dirty="0" smtClean="0"/>
              <a:t>Manage the VM/VC and run applications</a:t>
            </a:r>
          </a:p>
          <a:p>
            <a:r>
              <a:rPr lang="en-US" dirty="0" smtClean="0"/>
              <a:t>Resources providers</a:t>
            </a:r>
          </a:p>
          <a:p>
            <a:pPr lvl="1"/>
            <a:r>
              <a:rPr lang="en-US" dirty="0" smtClean="0"/>
              <a:t>Provide resources and access to users</a:t>
            </a:r>
          </a:p>
          <a:p>
            <a:pPr lvl="1"/>
            <a:r>
              <a:rPr lang="en-US" dirty="0" smtClean="0"/>
              <a:t>Provide easy means for users to deploy and manage VM/VCs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32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Easy VM/VC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Automate deployment</a:t>
            </a:r>
          </a:p>
          <a:p>
            <a:pPr lvl="1"/>
            <a:r>
              <a:rPr lang="en-US" dirty="0" smtClean="0"/>
              <a:t>Implementation per virtual environment</a:t>
            </a:r>
          </a:p>
          <a:p>
            <a:pPr lvl="2"/>
            <a:r>
              <a:rPr lang="en-US" dirty="0" smtClean="0"/>
              <a:t>Virtualization engine (KVM, </a:t>
            </a:r>
            <a:r>
              <a:rPr lang="en-US" dirty="0" err="1" smtClean="0"/>
              <a:t>Xen</a:t>
            </a:r>
            <a:r>
              <a:rPr lang="en-US" dirty="0" smtClean="0"/>
              <a:t>, …)</a:t>
            </a:r>
          </a:p>
          <a:p>
            <a:pPr lvl="2"/>
            <a:r>
              <a:rPr lang="en-US" dirty="0" smtClean="0"/>
              <a:t>Virtualization manager (Rocks, </a:t>
            </a:r>
            <a:r>
              <a:rPr lang="en-US" dirty="0" err="1" smtClean="0"/>
              <a:t>OpenNebula</a:t>
            </a:r>
            <a:r>
              <a:rPr lang="en-US" dirty="0" smtClean="0"/>
              <a:t>, …)</a:t>
            </a:r>
          </a:p>
          <a:p>
            <a:pPr lvl="1"/>
            <a:r>
              <a:rPr lang="en-US" dirty="0" smtClean="0"/>
              <a:t>Share among sites with the same virtual environment</a:t>
            </a:r>
          </a:p>
          <a:p>
            <a:r>
              <a:rPr lang="en-US" dirty="0" smtClean="0"/>
              <a:t>Standard interface</a:t>
            </a:r>
          </a:p>
          <a:p>
            <a:pPr lvl="1"/>
            <a:r>
              <a:rPr lang="en-US" dirty="0" smtClean="0"/>
              <a:t>Transparency for users</a:t>
            </a:r>
          </a:p>
          <a:p>
            <a:pPr lvl="1"/>
            <a:r>
              <a:rPr lang="en-US" dirty="0" smtClean="0"/>
              <a:t>Enable easy implementation among different virtual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36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Interface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VM/VC image depository</a:t>
            </a:r>
          </a:p>
          <a:p>
            <a:r>
              <a:rPr lang="en-US" dirty="0" smtClean="0"/>
              <a:t>VM/VC </a:t>
            </a:r>
            <a:r>
              <a:rPr lang="en-US" dirty="0" err="1" smtClean="0"/>
              <a:t>datebase</a:t>
            </a:r>
            <a:endParaRPr lang="en-US" dirty="0" smtClean="0"/>
          </a:p>
          <a:p>
            <a:r>
              <a:rPr lang="en-US" dirty="0" smtClean="0"/>
              <a:t>VC deployment input xml file</a:t>
            </a:r>
          </a:p>
          <a:p>
            <a:r>
              <a:rPr lang="en-US" dirty="0" smtClean="0"/>
              <a:t>VC deployment output xml file</a:t>
            </a:r>
          </a:p>
          <a:p>
            <a:r>
              <a:rPr lang="en-US" dirty="0" smtClean="0"/>
              <a:t>VM/VC deployment script command-line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25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435280" cy="922114"/>
          </a:xfrm>
        </p:spPr>
        <p:txBody>
          <a:bodyPr/>
          <a:lstStyle/>
          <a:p>
            <a:r>
              <a:rPr lang="en-US" sz="3200" dirty="0" smtClean="0"/>
              <a:t>VM/VC Images Depository Standards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12776"/>
            <a:ext cx="792088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sz="4600" dirty="0" smtClean="0"/>
              <a:t>VM/VC images </a:t>
            </a:r>
            <a:r>
              <a:rPr lang="en-US" sz="4600" dirty="0" err="1" smtClean="0"/>
              <a:t>Gfarm</a:t>
            </a:r>
            <a:r>
              <a:rPr lang="en-US" sz="4600" dirty="0" smtClean="0"/>
              <a:t> depository directory structure</a:t>
            </a:r>
          </a:p>
          <a:p>
            <a:pPr marL="457200" lvl="1" indent="0">
              <a:buNone/>
            </a:pPr>
            <a:r>
              <a:rPr lang="en-US" sz="4000" dirty="0" smtClean="0"/>
              <a:t>/</a:t>
            </a:r>
            <a:r>
              <a:rPr lang="en-US" sz="4000" dirty="0" err="1" smtClean="0"/>
              <a:t>vm</a:t>
            </a:r>
            <a:r>
              <a:rPr lang="en-US" sz="4000" dirty="0" smtClean="0"/>
              <a:t>-images/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sz="3400" dirty="0" smtClean="0"/>
              <a:t>vmdb.txt</a:t>
            </a:r>
          </a:p>
          <a:p>
            <a:pPr marL="457200" lvl="1" indent="0">
              <a:buNone/>
            </a:pPr>
            <a:r>
              <a:rPr lang="en-US" sz="3400" dirty="0"/>
              <a:t>	</a:t>
            </a:r>
            <a:r>
              <a:rPr lang="en-US" sz="3400" dirty="0" smtClean="0"/>
              <a:t>vcdb.txt</a:t>
            </a:r>
          </a:p>
          <a:p>
            <a:pPr marL="457200" lvl="1" indent="0">
              <a:buNone/>
            </a:pPr>
            <a:r>
              <a:rPr lang="en-US" sz="3400" dirty="0"/>
              <a:t>	</a:t>
            </a:r>
            <a:r>
              <a:rPr lang="en-US" sz="3400" dirty="0" smtClean="0"/>
              <a:t>&lt;author institution&gt;/</a:t>
            </a:r>
          </a:p>
          <a:p>
            <a:pPr marL="914400" lvl="2" indent="0">
              <a:buNone/>
            </a:pPr>
            <a:r>
              <a:rPr lang="en-US" dirty="0" smtClean="0"/>
              <a:t>	</a:t>
            </a:r>
            <a:r>
              <a:rPr lang="en-US" sz="2900" dirty="0" smtClean="0"/>
              <a:t>VM images</a:t>
            </a:r>
          </a:p>
          <a:p>
            <a:pPr marL="914400" lvl="2" indent="0">
              <a:buNone/>
            </a:pPr>
            <a:r>
              <a:rPr lang="en-US" sz="2900" dirty="0" smtClean="0"/>
              <a:t>	VC directory</a:t>
            </a:r>
          </a:p>
          <a:p>
            <a:pPr marL="1371600" lvl="3" indent="0">
              <a:buNone/>
            </a:pPr>
            <a:r>
              <a:rPr lang="en-US" dirty="0" smtClean="0"/>
              <a:t>		</a:t>
            </a:r>
            <a:r>
              <a:rPr lang="en-US" sz="2600" dirty="0" smtClean="0"/>
              <a:t>Frontend image, compute node image, xml file</a:t>
            </a:r>
          </a:p>
          <a:p>
            <a:r>
              <a:rPr lang="en-US" sz="4600" dirty="0" smtClean="0"/>
              <a:t>Example</a:t>
            </a:r>
          </a:p>
          <a:p>
            <a:pPr marL="114300" indent="0">
              <a:buNone/>
            </a:pPr>
            <a:r>
              <a:rPr lang="en-US" sz="2300" dirty="0" smtClean="0"/>
              <a:t>$ </a:t>
            </a:r>
            <a:r>
              <a:rPr lang="en-US" sz="2300" dirty="0" err="1"/>
              <a:t>gfls</a:t>
            </a:r>
            <a:r>
              <a:rPr lang="en-US" sz="2300" dirty="0"/>
              <a:t> /</a:t>
            </a:r>
            <a:r>
              <a:rPr lang="en-US" sz="2300" dirty="0" err="1"/>
              <a:t>vm</a:t>
            </a:r>
            <a:r>
              <a:rPr lang="en-US" sz="2300" dirty="0"/>
              <a:t>-images/SDSC/calit2-119-222</a:t>
            </a:r>
          </a:p>
          <a:p>
            <a:pPr marL="114300" indent="0">
              <a:buNone/>
            </a:pPr>
            <a:r>
              <a:rPr lang="en-US" sz="2300" dirty="0"/>
              <a:t>-</a:t>
            </a:r>
            <a:r>
              <a:rPr lang="en-US" sz="2300" dirty="0" err="1"/>
              <a:t>rw</a:t>
            </a:r>
            <a:r>
              <a:rPr lang="en-US" sz="2300" dirty="0"/>
              <a:t>-r--r-- 1 </a:t>
            </a:r>
            <a:r>
              <a:rPr lang="en-US" sz="2300" dirty="0" err="1"/>
              <a:t>zhengc</a:t>
            </a:r>
            <a:r>
              <a:rPr lang="en-US" sz="2300" dirty="0"/>
              <a:t>   </a:t>
            </a:r>
            <a:r>
              <a:rPr lang="en-US" sz="2300" dirty="0" err="1"/>
              <a:t>gfarmadm</a:t>
            </a:r>
            <a:r>
              <a:rPr lang="en-US" sz="2300" dirty="0"/>
              <a:t> 10293547538 Jan 24 10:12 calit2-119-222.img.gz</a:t>
            </a:r>
          </a:p>
          <a:p>
            <a:pPr marL="114300" indent="0">
              <a:buNone/>
            </a:pPr>
            <a:r>
              <a:rPr lang="en-US" sz="2300" dirty="0"/>
              <a:t>-</a:t>
            </a:r>
            <a:r>
              <a:rPr lang="en-US" sz="2300" dirty="0" err="1"/>
              <a:t>rw</a:t>
            </a:r>
            <a:r>
              <a:rPr lang="en-US" sz="2300" dirty="0"/>
              <a:t>-r--r-- 1 </a:t>
            </a:r>
            <a:r>
              <a:rPr lang="en-US" sz="2300" dirty="0" err="1"/>
              <a:t>zhengc</a:t>
            </a:r>
            <a:r>
              <a:rPr lang="en-US" sz="2300" dirty="0"/>
              <a:t>   </a:t>
            </a:r>
            <a:r>
              <a:rPr lang="en-US" sz="2300" dirty="0" err="1"/>
              <a:t>gfarmadm</a:t>
            </a:r>
            <a:r>
              <a:rPr lang="en-US" sz="2300" dirty="0"/>
              <a:t>       </a:t>
            </a:r>
            <a:r>
              <a:rPr lang="en-US" sz="2300" dirty="0" smtClean="0"/>
              <a:t>        1148 </a:t>
            </a:r>
            <a:r>
              <a:rPr lang="en-US" sz="2300" dirty="0"/>
              <a:t>Feb 21 13:35 calit2-119-222.xml</a:t>
            </a:r>
          </a:p>
          <a:p>
            <a:pPr marL="114300" indent="0">
              <a:buNone/>
            </a:pPr>
            <a:r>
              <a:rPr lang="en-US" sz="2300" dirty="0"/>
              <a:t>-</a:t>
            </a:r>
            <a:r>
              <a:rPr lang="en-US" sz="2300" dirty="0" err="1"/>
              <a:t>rw</a:t>
            </a:r>
            <a:r>
              <a:rPr lang="en-US" sz="2300" dirty="0"/>
              <a:t>-r--r-- 1 </a:t>
            </a:r>
            <a:r>
              <a:rPr lang="en-US" sz="2300" dirty="0" err="1"/>
              <a:t>zhengc</a:t>
            </a:r>
            <a:r>
              <a:rPr lang="en-US" sz="2300" dirty="0"/>
              <a:t>   </a:t>
            </a:r>
            <a:r>
              <a:rPr lang="en-US" sz="2300" dirty="0" err="1"/>
              <a:t>gfarmadm</a:t>
            </a:r>
            <a:r>
              <a:rPr lang="en-US" sz="2300" dirty="0"/>
              <a:t> </a:t>
            </a:r>
            <a:r>
              <a:rPr lang="en-US" sz="2300" dirty="0" smtClean="0"/>
              <a:t>  1693669044 </a:t>
            </a:r>
            <a:r>
              <a:rPr lang="en-US" sz="2300" dirty="0"/>
              <a:t>Jan 24 10:20 hosted-vm-0-0-1.img.gz</a:t>
            </a:r>
            <a:endParaRPr lang="en-US" sz="2300" dirty="0" smtClean="0"/>
          </a:p>
        </p:txBody>
      </p:sp>
    </p:spTree>
    <p:extLst>
      <p:ext uri="{BB962C8B-B14F-4D97-AF65-F5344CB8AC3E}">
        <p14:creationId xmlns:p14="http://schemas.microsoft.com/office/powerpoint/2010/main" val="337817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08112"/>
          </a:xfrm>
        </p:spPr>
        <p:txBody>
          <a:bodyPr/>
          <a:lstStyle/>
          <a:p>
            <a:r>
              <a:rPr lang="en-US" dirty="0" smtClean="0"/>
              <a:t>VM/VC Database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632" y="1221904"/>
            <a:ext cx="7848872" cy="4871392"/>
          </a:xfrm>
        </p:spPr>
        <p:txBody>
          <a:bodyPr>
            <a:normAutofit fontScale="55000" lnSpcReduction="20000"/>
          </a:bodyPr>
          <a:lstStyle/>
          <a:p>
            <a:r>
              <a:rPr lang="en-US" sz="5100" dirty="0" smtClean="0"/>
              <a:t>VM database</a:t>
            </a:r>
          </a:p>
          <a:p>
            <a:pPr marL="400050" lvl="1" indent="0">
              <a:buNone/>
            </a:pPr>
            <a:r>
              <a:rPr lang="en-US" sz="2900" dirty="0" smtClean="0"/>
              <a:t>$ </a:t>
            </a:r>
            <a:r>
              <a:rPr lang="en-US" sz="2900" dirty="0" err="1"/>
              <a:t>gfexport</a:t>
            </a:r>
            <a:r>
              <a:rPr lang="en-US" sz="2900" dirty="0"/>
              <a:t> /</a:t>
            </a:r>
            <a:r>
              <a:rPr lang="en-US" sz="2900" dirty="0" err="1"/>
              <a:t>vm</a:t>
            </a:r>
            <a:r>
              <a:rPr lang="en-US" sz="2900" dirty="0"/>
              <a:t>-images/vmdb.txt</a:t>
            </a:r>
          </a:p>
          <a:p>
            <a:pPr marL="400050" lvl="1" indent="0">
              <a:buNone/>
            </a:pPr>
            <a:r>
              <a:rPr lang="en-US" sz="2900" dirty="0" smtClean="0"/>
              <a:t>lzu-bio1,kvm-xen,LZU/lzu-bio1.img.gz,418f8b472dc7578bbfd661a71c712591</a:t>
            </a:r>
            <a:endParaRPr lang="en-US" sz="2900" dirty="0"/>
          </a:p>
          <a:p>
            <a:pPr marL="400050" lvl="1" indent="0">
              <a:buNone/>
            </a:pPr>
            <a:r>
              <a:rPr lang="en-US" sz="2900" dirty="0"/>
              <a:t>bioapp5,xen-kvm,SDSC/bioapp5.img.gz,fd555578ddd725c07d3ee378452d8147</a:t>
            </a:r>
          </a:p>
          <a:p>
            <a:pPr marL="400050" lvl="1" indent="0">
              <a:buNone/>
            </a:pPr>
            <a:r>
              <a:rPr lang="en-US" sz="2900" dirty="0" err="1"/>
              <a:t>fmotif,kvm-xen,NCHC</a:t>
            </a:r>
            <a:r>
              <a:rPr lang="en-US" sz="2900" dirty="0"/>
              <a:t>/fmotif.hda.gz,06fff5f211750a38fd0883e8c97102ff</a:t>
            </a:r>
          </a:p>
          <a:p>
            <a:pPr marL="400050" lvl="1" indent="0">
              <a:buNone/>
            </a:pPr>
            <a:r>
              <a:rPr lang="en-US" sz="2900" dirty="0" err="1"/>
              <a:t>geobloss,kvm-xen,AIST</a:t>
            </a:r>
            <a:r>
              <a:rPr lang="en-US" sz="2900" dirty="0"/>
              <a:t>/geobloss.hda.gz,fcf9b1e45098f2e8053afc1e0e15b6a5</a:t>
            </a:r>
          </a:p>
          <a:p>
            <a:pPr marL="400050" lvl="1" indent="0">
              <a:buNone/>
            </a:pPr>
            <a:r>
              <a:rPr lang="en-US" sz="2900" dirty="0" err="1"/>
              <a:t>nyouga,xen-kvm,AIST</a:t>
            </a:r>
            <a:r>
              <a:rPr lang="en-US" sz="2900" dirty="0"/>
              <a:t>/nyouga.img.gz,e4342a37740b9998c781fe2210fa8989</a:t>
            </a:r>
          </a:p>
          <a:p>
            <a:pPr marL="400050" lvl="1" indent="0">
              <a:buNone/>
            </a:pPr>
            <a:r>
              <a:rPr lang="en-US" sz="2900" dirty="0" err="1"/>
              <a:t>quiquake,xen-kvm,AIST</a:t>
            </a:r>
            <a:r>
              <a:rPr lang="en-US" sz="2900" dirty="0"/>
              <a:t>/quiquake.img.gz,db64fc7fcaced46ef3b7baf7e3441418</a:t>
            </a:r>
          </a:p>
          <a:p>
            <a:pPr marL="400050" lvl="1" indent="0">
              <a:buNone/>
            </a:pPr>
            <a:r>
              <a:rPr lang="en-US" sz="2900" dirty="0" err="1" smtClean="0"/>
              <a:t>worker,xen-kvm,AIST</a:t>
            </a:r>
            <a:r>
              <a:rPr lang="en-US" sz="2900" dirty="0" smtClean="0"/>
              <a:t>/worker_qq.img.gz,83113dddf665e86368a15d0682a3a532</a:t>
            </a:r>
          </a:p>
          <a:p>
            <a:pPr marL="400050" lvl="1" indent="0">
              <a:buNone/>
            </a:pPr>
            <a:endParaRPr lang="en-US" sz="2900" dirty="0" smtClean="0"/>
          </a:p>
          <a:p>
            <a:pPr marL="0" indent="0">
              <a:buNone/>
            </a:pPr>
            <a:r>
              <a:rPr lang="en-US" sz="3300" dirty="0" smtClean="0"/>
              <a:t> VM-name boot-order    image path                             checksum</a:t>
            </a:r>
          </a:p>
          <a:p>
            <a:pPr marL="0" indent="0">
              <a:buNone/>
            </a:pPr>
            <a:endParaRPr lang="en-US" sz="3300" dirty="0" smtClean="0"/>
          </a:p>
          <a:p>
            <a:r>
              <a:rPr lang="en-US" sz="5100" dirty="0" smtClean="0"/>
              <a:t>VC </a:t>
            </a:r>
            <a:r>
              <a:rPr lang="en-US" sz="5100" dirty="0"/>
              <a:t>database</a:t>
            </a:r>
          </a:p>
          <a:p>
            <a:pPr marL="400050" lvl="1" indent="0">
              <a:buNone/>
            </a:pPr>
            <a:r>
              <a:rPr lang="en-US" sz="2900" dirty="0" smtClean="0"/>
              <a:t>$ </a:t>
            </a:r>
            <a:r>
              <a:rPr lang="en-US" sz="2900" dirty="0" err="1"/>
              <a:t>gfexport</a:t>
            </a:r>
            <a:r>
              <a:rPr lang="en-US" sz="2900" dirty="0"/>
              <a:t> /</a:t>
            </a:r>
            <a:r>
              <a:rPr lang="en-US" sz="2900" dirty="0" err="1"/>
              <a:t>vm</a:t>
            </a:r>
            <a:r>
              <a:rPr lang="en-US" sz="2900" dirty="0"/>
              <a:t>-images/vcdb.txt</a:t>
            </a:r>
          </a:p>
          <a:p>
            <a:pPr marL="400050" lvl="1" indent="0">
              <a:buNone/>
            </a:pPr>
            <a:r>
              <a:rPr lang="en-US" sz="2900" dirty="0" smtClean="0"/>
              <a:t>calit2-119-222,SDSC/calit2-119-222/calit2-119-222.xml</a:t>
            </a:r>
          </a:p>
          <a:p>
            <a:pPr marL="400050" lvl="1" indent="0">
              <a:buNone/>
            </a:pPr>
            <a:endParaRPr lang="en-US" sz="2900" dirty="0"/>
          </a:p>
          <a:p>
            <a:pPr marL="400050" lvl="1" indent="0">
              <a:buNone/>
            </a:pPr>
            <a:r>
              <a:rPr lang="en-US" sz="2900" dirty="0" smtClean="0"/>
              <a:t>   VC-name                          XML file path</a:t>
            </a:r>
          </a:p>
          <a:p>
            <a:pPr lvl="1"/>
            <a:r>
              <a:rPr lang="en-US" sz="2900" dirty="0" smtClean="0"/>
              <a:t>All VC files are in the same directory – images, xml, checksum</a:t>
            </a:r>
          </a:p>
        </p:txBody>
      </p:sp>
      <p:sp>
        <p:nvSpPr>
          <p:cNvPr id="4" name="Left Brace 3"/>
          <p:cNvSpPr/>
          <p:nvPr/>
        </p:nvSpPr>
        <p:spPr bwMode="auto">
          <a:xfrm>
            <a:off x="1043608" y="4005064"/>
            <a:ext cx="155448" cy="914400"/>
          </a:xfrm>
          <a:prstGeom prst="leftBrac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alligraphy" pitchFamily="66" charset="0"/>
              <a:cs typeface="Arial" charset="0"/>
            </a:endParaRPr>
          </a:p>
        </p:txBody>
      </p:sp>
      <p:sp>
        <p:nvSpPr>
          <p:cNvPr id="5" name="Left Brace 4"/>
          <p:cNvSpPr/>
          <p:nvPr/>
        </p:nvSpPr>
        <p:spPr bwMode="auto">
          <a:xfrm>
            <a:off x="827584" y="764704"/>
            <a:ext cx="155448" cy="914400"/>
          </a:xfrm>
          <a:prstGeom prst="leftBrac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alligraphy" pitchFamily="66" charset="0"/>
              <a:cs typeface="Arial" charset="0"/>
            </a:endParaRPr>
          </a:p>
        </p:txBody>
      </p:sp>
      <p:sp>
        <p:nvSpPr>
          <p:cNvPr id="6" name="Left Brace 5"/>
          <p:cNvSpPr/>
          <p:nvPr/>
        </p:nvSpPr>
        <p:spPr bwMode="auto">
          <a:xfrm>
            <a:off x="5364088" y="6525344"/>
            <a:ext cx="155448" cy="914400"/>
          </a:xfrm>
          <a:prstGeom prst="leftBrac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alligraphy" pitchFamily="66" charset="0"/>
              <a:cs typeface="Arial" charset="0"/>
            </a:endParaRPr>
          </a:p>
        </p:txBody>
      </p:sp>
      <p:sp>
        <p:nvSpPr>
          <p:cNvPr id="7" name="Left Brace 6"/>
          <p:cNvSpPr/>
          <p:nvPr/>
        </p:nvSpPr>
        <p:spPr bwMode="auto">
          <a:xfrm rot="16200000">
            <a:off x="1280804" y="3496792"/>
            <a:ext cx="137728" cy="603360"/>
          </a:xfrm>
          <a:prstGeom prst="leftBrace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alligraphy" pitchFamily="66" charset="0"/>
              <a:cs typeface="Arial" charset="0"/>
            </a:endParaRPr>
          </a:p>
        </p:txBody>
      </p:sp>
      <p:sp>
        <p:nvSpPr>
          <p:cNvPr id="8" name="Left Brace 7"/>
          <p:cNvSpPr/>
          <p:nvPr/>
        </p:nvSpPr>
        <p:spPr bwMode="auto">
          <a:xfrm rot="16200000">
            <a:off x="1269874" y="3435032"/>
            <a:ext cx="207168" cy="585934"/>
          </a:xfrm>
          <a:prstGeom prst="leftBrac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alligraphy" pitchFamily="66" charset="0"/>
              <a:cs typeface="Arial" charset="0"/>
            </a:endParaRPr>
          </a:p>
        </p:txBody>
      </p:sp>
      <p:sp>
        <p:nvSpPr>
          <p:cNvPr id="9" name="Left Brace 8"/>
          <p:cNvSpPr/>
          <p:nvPr/>
        </p:nvSpPr>
        <p:spPr bwMode="auto">
          <a:xfrm rot="16200000">
            <a:off x="1999825" y="3369870"/>
            <a:ext cx="207168" cy="729950"/>
          </a:xfrm>
          <a:prstGeom prst="leftBrac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alligraphy" pitchFamily="66" charset="0"/>
              <a:cs typeface="Arial" charset="0"/>
            </a:endParaRPr>
          </a:p>
        </p:txBody>
      </p:sp>
      <p:sp>
        <p:nvSpPr>
          <p:cNvPr id="10" name="Left Brace 9"/>
          <p:cNvSpPr/>
          <p:nvPr/>
        </p:nvSpPr>
        <p:spPr bwMode="auto">
          <a:xfrm rot="16200000">
            <a:off x="3478704" y="2685803"/>
            <a:ext cx="194591" cy="2085505"/>
          </a:xfrm>
          <a:prstGeom prst="leftBrac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alligraphy" pitchFamily="66" charset="0"/>
              <a:cs typeface="Arial" charset="0"/>
            </a:endParaRPr>
          </a:p>
        </p:txBody>
      </p:sp>
      <p:sp>
        <p:nvSpPr>
          <p:cNvPr id="11" name="Left Brace 10"/>
          <p:cNvSpPr/>
          <p:nvPr/>
        </p:nvSpPr>
        <p:spPr bwMode="auto">
          <a:xfrm rot="16200000">
            <a:off x="6388434" y="1996184"/>
            <a:ext cx="194592" cy="3466847"/>
          </a:xfrm>
          <a:prstGeom prst="leftBrac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alligraphy" pitchFamily="66" charset="0"/>
              <a:cs typeface="Arial" charset="0"/>
            </a:endParaRPr>
          </a:p>
        </p:txBody>
      </p:sp>
      <p:sp>
        <p:nvSpPr>
          <p:cNvPr id="12" name="Left Brace 11"/>
          <p:cNvSpPr/>
          <p:nvPr/>
        </p:nvSpPr>
        <p:spPr bwMode="auto">
          <a:xfrm rot="16200000">
            <a:off x="1636212" y="4734128"/>
            <a:ext cx="143870" cy="1212706"/>
          </a:xfrm>
          <a:prstGeom prst="leftBrac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alligraphy" pitchFamily="66" charset="0"/>
              <a:cs typeface="Arial" charset="0"/>
            </a:endParaRPr>
          </a:p>
        </p:txBody>
      </p:sp>
      <p:sp>
        <p:nvSpPr>
          <p:cNvPr id="13" name="Left Brace 12"/>
          <p:cNvSpPr/>
          <p:nvPr/>
        </p:nvSpPr>
        <p:spPr bwMode="auto">
          <a:xfrm rot="16200000">
            <a:off x="4104513" y="3607058"/>
            <a:ext cx="194592" cy="3466849"/>
          </a:xfrm>
          <a:prstGeom prst="leftBrac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alligraphy" pitchFamily="66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18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pPr lvl="1"/>
            <a:r>
              <a:rPr lang="en-US" dirty="0" smtClean="0"/>
              <a:t>VC Deployment Input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>
                <a:hlinkClick r:id="rId2"/>
              </a:rPr>
              <a:t>http://goc.pragma-grid.net/wiki/index.php/Vc-in.xml</a:t>
            </a:r>
            <a:r>
              <a:rPr lang="en-US" sz="1800" dirty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484784"/>
            <a:ext cx="6624736" cy="4713387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dirty="0" smtClean="0"/>
              <a:t>VC-in.xml template</a:t>
            </a:r>
          </a:p>
          <a:p>
            <a:r>
              <a:rPr lang="en-US" dirty="0" smtClean="0"/>
              <a:t>Cluster topology</a:t>
            </a:r>
          </a:p>
          <a:p>
            <a:r>
              <a:rPr lang="en-US" dirty="0" smtClean="0"/>
              <a:t>KVM or </a:t>
            </a:r>
            <a:r>
              <a:rPr lang="en-US" dirty="0" err="1" smtClean="0"/>
              <a:t>Xen</a:t>
            </a:r>
            <a:endParaRPr lang="en-US" dirty="0" smtClean="0"/>
          </a:p>
          <a:p>
            <a:r>
              <a:rPr lang="en-US" dirty="0" smtClean="0"/>
              <a:t>Architecture, HVM?</a:t>
            </a:r>
          </a:p>
          <a:p>
            <a:r>
              <a:rPr lang="en-US" dirty="0" smtClean="0"/>
              <a:t>Memory size, number of CPUs</a:t>
            </a:r>
          </a:p>
          <a:p>
            <a:r>
              <a:rPr lang="en-US" dirty="0" smtClean="0"/>
              <a:t>Network interface name, type </a:t>
            </a:r>
          </a:p>
          <a:p>
            <a:r>
              <a:rPr lang="en-US" dirty="0" smtClean="0"/>
              <a:t>How to boot</a:t>
            </a:r>
          </a:p>
          <a:p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0508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pPr lvl="1"/>
            <a:r>
              <a:rPr lang="en-US" dirty="0" smtClean="0"/>
              <a:t>VC Deployment Output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goc.pragma-grid.net/wiki/index.php/Vc-out.xml</a:t>
            </a:r>
            <a:r>
              <a:rPr lang="en-US" sz="1800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484784"/>
            <a:ext cx="6624736" cy="4713387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dirty="0" smtClean="0"/>
              <a:t>VC-out.xml template</a:t>
            </a:r>
          </a:p>
          <a:p>
            <a:r>
              <a:rPr lang="en-US" dirty="0" smtClean="0"/>
              <a:t>Cluster topology</a:t>
            </a:r>
          </a:p>
          <a:p>
            <a:r>
              <a:rPr lang="en-US" dirty="0" smtClean="0"/>
              <a:t>KVM or </a:t>
            </a:r>
            <a:r>
              <a:rPr lang="en-US" dirty="0" err="1" smtClean="0"/>
              <a:t>Xen</a:t>
            </a:r>
            <a:endParaRPr lang="en-US" dirty="0" smtClean="0"/>
          </a:p>
          <a:p>
            <a:r>
              <a:rPr lang="en-US" dirty="0" smtClean="0"/>
              <a:t>Architecture, HVM?</a:t>
            </a:r>
          </a:p>
          <a:p>
            <a:r>
              <a:rPr lang="en-US" dirty="0" smtClean="0"/>
              <a:t>Number of compute nodes</a:t>
            </a:r>
          </a:p>
          <a:p>
            <a:r>
              <a:rPr lang="en-US" dirty="0" smtClean="0"/>
              <a:t>Each compute node </a:t>
            </a:r>
          </a:p>
          <a:p>
            <a:pPr lvl="1"/>
            <a:r>
              <a:rPr lang="en-US" dirty="0" smtClean="0"/>
              <a:t>name, MAC address, IP address</a:t>
            </a:r>
          </a:p>
          <a:p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0053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VC Deployment Command-line Interface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>
                <a:hlinkClick r:id="rId2"/>
              </a:rPr>
              <a:t>http://goc.pragma-grid.net/wiki/index.php/Vc-interface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7"/>
            <a:ext cx="8229600" cy="4104456"/>
          </a:xfrm>
        </p:spPr>
        <p:txBody>
          <a:bodyPr>
            <a:normAutofit fontScale="70000" lnSpcReduction="20000"/>
          </a:bodyPr>
          <a:lstStyle/>
          <a:p>
            <a:pPr marL="457200" lvl="1" indent="0">
              <a:buNone/>
            </a:pPr>
            <a:r>
              <a:rPr lang="en-US" dirty="0" smtClean="0"/>
              <a:t>$ </a:t>
            </a:r>
            <a:r>
              <a:rPr lang="en-US" dirty="0" err="1"/>
              <a:t>pragma_boot</a:t>
            </a:r>
            <a:r>
              <a:rPr lang="en-US" dirty="0"/>
              <a:t> </a:t>
            </a:r>
            <a:r>
              <a:rPr lang="en-US" dirty="0" err="1"/>
              <a:t>vc</a:t>
            </a:r>
            <a:r>
              <a:rPr lang="en-US" dirty="0"/>
              <a:t>-name [number of compute nodes] [local VC image depository path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"</a:t>
            </a:r>
            <a:r>
              <a:rPr lang="en-US" dirty="0" err="1"/>
              <a:t>pragma_boot</a:t>
            </a:r>
            <a:r>
              <a:rPr lang="en-US" dirty="0"/>
              <a:t>" is the script name, should be run in a normal user </a:t>
            </a:r>
            <a:r>
              <a:rPr lang="en-US" dirty="0" smtClean="0"/>
              <a:t>account</a:t>
            </a:r>
          </a:p>
          <a:p>
            <a:pPr lvl="1"/>
            <a:r>
              <a:rPr lang="en-US" dirty="0" smtClean="0"/>
              <a:t>"</a:t>
            </a:r>
            <a:r>
              <a:rPr lang="en-US" dirty="0" err="1" smtClean="0"/>
              <a:t>vc</a:t>
            </a:r>
            <a:r>
              <a:rPr lang="en-US" dirty="0" smtClean="0"/>
              <a:t>-name</a:t>
            </a:r>
            <a:r>
              <a:rPr lang="en-US" dirty="0"/>
              <a:t>" is the name of the VC to be deployed. It's a required argument and should match the first field of an entry in </a:t>
            </a:r>
            <a:r>
              <a:rPr lang="en-US" dirty="0" smtClean="0"/>
              <a:t>vcdb.txt</a:t>
            </a:r>
          </a:p>
          <a:p>
            <a:pPr lvl="1"/>
            <a:r>
              <a:rPr lang="en-US" dirty="0" smtClean="0"/>
              <a:t>"number </a:t>
            </a:r>
            <a:r>
              <a:rPr lang="en-US" dirty="0"/>
              <a:t>of compute node" is an optional argument. Default is 1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"</a:t>
            </a:r>
            <a:r>
              <a:rPr lang="en-US" dirty="0"/>
              <a:t>local VC image depository path" is an optional argument. Default is standard </a:t>
            </a:r>
            <a:r>
              <a:rPr lang="en-US" dirty="0" err="1"/>
              <a:t>gfarm</a:t>
            </a:r>
            <a:r>
              <a:rPr lang="en-US" dirty="0"/>
              <a:t> path. </a:t>
            </a:r>
            <a:endParaRPr lang="en-US" dirty="0" smtClean="0"/>
          </a:p>
          <a:p>
            <a:r>
              <a:rPr lang="en-US" dirty="0" smtClean="0"/>
              <a:t>Hide heterogeneity from users</a:t>
            </a:r>
          </a:p>
          <a:p>
            <a:r>
              <a:rPr lang="en-US" dirty="0" smtClean="0"/>
              <a:t>Needs minimum one implementation per virtual environment (virtualization engine, virtualization manager)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36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 Grid to Cloud</a:t>
            </a:r>
          </a:p>
          <a:p>
            <a:r>
              <a:rPr lang="en-US" dirty="0" smtClean="0"/>
              <a:t>Heterogeneous Cloud needs and solutions</a:t>
            </a:r>
          </a:p>
          <a:p>
            <a:pPr lvl="1"/>
            <a:r>
              <a:rPr lang="en-US" dirty="0" smtClean="0"/>
              <a:t>Distributed/Common file system</a:t>
            </a:r>
          </a:p>
          <a:p>
            <a:pPr lvl="1"/>
            <a:r>
              <a:rPr lang="en-US" dirty="0" smtClean="0"/>
              <a:t>Overall strategies</a:t>
            </a:r>
          </a:p>
          <a:p>
            <a:pPr lvl="1"/>
            <a:r>
              <a:rPr lang="en-US" dirty="0" smtClean="0"/>
              <a:t>Key technologies</a:t>
            </a:r>
          </a:p>
          <a:p>
            <a:pPr lvl="2"/>
            <a:r>
              <a:rPr lang="en-US" dirty="0" smtClean="0"/>
              <a:t>VM/VC sharing</a:t>
            </a:r>
          </a:p>
          <a:p>
            <a:pPr lvl="2"/>
            <a:r>
              <a:rPr lang="en-US" dirty="0" smtClean="0"/>
              <a:t>SDN</a:t>
            </a:r>
          </a:p>
          <a:p>
            <a:r>
              <a:rPr lang="en-US" dirty="0" smtClean="0"/>
              <a:t>Building infrastructure for scientists</a:t>
            </a:r>
          </a:p>
          <a:p>
            <a:pPr lvl="1"/>
            <a:r>
              <a:rPr lang="en-US" dirty="0" err="1" smtClean="0"/>
              <a:t>Lifemapper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738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ower"/>
          <p:cNvSpPr>
            <a:spLocks noEditPoints="1" noChangeArrowheads="1"/>
          </p:cNvSpPr>
          <p:nvPr/>
        </p:nvSpPr>
        <p:spPr bwMode="auto">
          <a:xfrm>
            <a:off x="6444208" y="973916"/>
            <a:ext cx="854672" cy="1832374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auto">
          <a:xfrm>
            <a:off x="7067470" y="936087"/>
            <a:ext cx="1412875" cy="1828800"/>
            <a:chOff x="4442" y="744"/>
            <a:chExt cx="890" cy="1152"/>
          </a:xfrm>
        </p:grpSpPr>
        <p:sp>
          <p:nvSpPr>
            <p:cNvPr id="17" name="AutoShape 10"/>
            <p:cNvSpPr>
              <a:spLocks noChangeAspect="1" noChangeArrowheads="1" noTextEdit="1"/>
            </p:cNvSpPr>
            <p:nvPr/>
          </p:nvSpPr>
          <p:spPr bwMode="auto">
            <a:xfrm>
              <a:off x="4442" y="744"/>
              <a:ext cx="890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8" name="Group 212"/>
            <p:cNvGrpSpPr>
              <a:grpSpLocks/>
            </p:cNvGrpSpPr>
            <p:nvPr/>
          </p:nvGrpSpPr>
          <p:grpSpPr bwMode="auto">
            <a:xfrm>
              <a:off x="4442" y="744"/>
              <a:ext cx="890" cy="1152"/>
              <a:chOff x="4442" y="744"/>
              <a:chExt cx="890" cy="1152"/>
            </a:xfrm>
          </p:grpSpPr>
          <p:sp>
            <p:nvSpPr>
              <p:cNvPr id="49" name="Freeform 12"/>
              <p:cNvSpPr>
                <a:spLocks/>
              </p:cNvSpPr>
              <p:nvPr/>
            </p:nvSpPr>
            <p:spPr bwMode="auto">
              <a:xfrm>
                <a:off x="4720" y="744"/>
                <a:ext cx="364" cy="368"/>
              </a:xfrm>
              <a:custGeom>
                <a:avLst/>
                <a:gdLst>
                  <a:gd name="T0" fmla="*/ 102 w 364"/>
                  <a:gd name="T1" fmla="*/ 364 h 368"/>
                  <a:gd name="T2" fmla="*/ 56 w 364"/>
                  <a:gd name="T3" fmla="*/ 362 h 368"/>
                  <a:gd name="T4" fmla="*/ 26 w 364"/>
                  <a:gd name="T5" fmla="*/ 356 h 368"/>
                  <a:gd name="T6" fmla="*/ 14 w 364"/>
                  <a:gd name="T7" fmla="*/ 344 h 368"/>
                  <a:gd name="T8" fmla="*/ 4 w 364"/>
                  <a:gd name="T9" fmla="*/ 310 h 368"/>
                  <a:gd name="T10" fmla="*/ 0 w 364"/>
                  <a:gd name="T11" fmla="*/ 266 h 368"/>
                  <a:gd name="T12" fmla="*/ 6 w 364"/>
                  <a:gd name="T13" fmla="*/ 222 h 368"/>
                  <a:gd name="T14" fmla="*/ 32 w 364"/>
                  <a:gd name="T15" fmla="*/ 190 h 368"/>
                  <a:gd name="T16" fmla="*/ 62 w 364"/>
                  <a:gd name="T17" fmla="*/ 174 h 368"/>
                  <a:gd name="T18" fmla="*/ 92 w 364"/>
                  <a:gd name="T19" fmla="*/ 162 h 368"/>
                  <a:gd name="T20" fmla="*/ 110 w 364"/>
                  <a:gd name="T21" fmla="*/ 142 h 368"/>
                  <a:gd name="T22" fmla="*/ 110 w 364"/>
                  <a:gd name="T23" fmla="*/ 106 h 368"/>
                  <a:gd name="T24" fmla="*/ 98 w 364"/>
                  <a:gd name="T25" fmla="*/ 80 h 368"/>
                  <a:gd name="T26" fmla="*/ 80 w 364"/>
                  <a:gd name="T27" fmla="*/ 66 h 368"/>
                  <a:gd name="T28" fmla="*/ 62 w 364"/>
                  <a:gd name="T29" fmla="*/ 62 h 368"/>
                  <a:gd name="T30" fmla="*/ 110 w 364"/>
                  <a:gd name="T31" fmla="*/ 66 h 368"/>
                  <a:gd name="T32" fmla="*/ 110 w 364"/>
                  <a:gd name="T33" fmla="*/ 60 h 368"/>
                  <a:gd name="T34" fmla="*/ 102 w 364"/>
                  <a:gd name="T35" fmla="*/ 50 h 368"/>
                  <a:gd name="T36" fmla="*/ 92 w 364"/>
                  <a:gd name="T37" fmla="*/ 40 h 368"/>
                  <a:gd name="T38" fmla="*/ 80 w 364"/>
                  <a:gd name="T39" fmla="*/ 32 h 368"/>
                  <a:gd name="T40" fmla="*/ 54 w 364"/>
                  <a:gd name="T41" fmla="*/ 28 h 368"/>
                  <a:gd name="T42" fmla="*/ 50 w 364"/>
                  <a:gd name="T43" fmla="*/ 26 h 368"/>
                  <a:gd name="T44" fmla="*/ 64 w 364"/>
                  <a:gd name="T45" fmla="*/ 22 h 368"/>
                  <a:gd name="T46" fmla="*/ 88 w 364"/>
                  <a:gd name="T47" fmla="*/ 20 h 368"/>
                  <a:gd name="T48" fmla="*/ 116 w 364"/>
                  <a:gd name="T49" fmla="*/ 28 h 368"/>
                  <a:gd name="T50" fmla="*/ 142 w 364"/>
                  <a:gd name="T51" fmla="*/ 50 h 368"/>
                  <a:gd name="T52" fmla="*/ 156 w 364"/>
                  <a:gd name="T53" fmla="*/ 64 h 368"/>
                  <a:gd name="T54" fmla="*/ 158 w 364"/>
                  <a:gd name="T55" fmla="*/ 64 h 368"/>
                  <a:gd name="T56" fmla="*/ 134 w 364"/>
                  <a:gd name="T57" fmla="*/ 2 h 368"/>
                  <a:gd name="T58" fmla="*/ 174 w 364"/>
                  <a:gd name="T59" fmla="*/ 22 h 368"/>
                  <a:gd name="T60" fmla="*/ 198 w 364"/>
                  <a:gd name="T61" fmla="*/ 40 h 368"/>
                  <a:gd name="T62" fmla="*/ 208 w 364"/>
                  <a:gd name="T63" fmla="*/ 56 h 368"/>
                  <a:gd name="T64" fmla="*/ 212 w 364"/>
                  <a:gd name="T65" fmla="*/ 56 h 368"/>
                  <a:gd name="T66" fmla="*/ 214 w 364"/>
                  <a:gd name="T67" fmla="*/ 44 h 368"/>
                  <a:gd name="T68" fmla="*/ 216 w 364"/>
                  <a:gd name="T69" fmla="*/ 32 h 368"/>
                  <a:gd name="T70" fmla="*/ 224 w 364"/>
                  <a:gd name="T71" fmla="*/ 40 h 368"/>
                  <a:gd name="T72" fmla="*/ 240 w 364"/>
                  <a:gd name="T73" fmla="*/ 68 h 368"/>
                  <a:gd name="T74" fmla="*/ 244 w 364"/>
                  <a:gd name="T75" fmla="*/ 68 h 368"/>
                  <a:gd name="T76" fmla="*/ 238 w 364"/>
                  <a:gd name="T77" fmla="*/ 52 h 368"/>
                  <a:gd name="T78" fmla="*/ 218 w 364"/>
                  <a:gd name="T79" fmla="*/ 10 h 368"/>
                  <a:gd name="T80" fmla="*/ 230 w 364"/>
                  <a:gd name="T81" fmla="*/ 20 h 368"/>
                  <a:gd name="T82" fmla="*/ 264 w 364"/>
                  <a:gd name="T83" fmla="*/ 54 h 368"/>
                  <a:gd name="T84" fmla="*/ 284 w 364"/>
                  <a:gd name="T85" fmla="*/ 80 h 368"/>
                  <a:gd name="T86" fmla="*/ 290 w 364"/>
                  <a:gd name="T87" fmla="*/ 92 h 368"/>
                  <a:gd name="T88" fmla="*/ 290 w 364"/>
                  <a:gd name="T89" fmla="*/ 80 h 368"/>
                  <a:gd name="T90" fmla="*/ 288 w 364"/>
                  <a:gd name="T91" fmla="*/ 44 h 368"/>
                  <a:gd name="T92" fmla="*/ 300 w 364"/>
                  <a:gd name="T93" fmla="*/ 68 h 368"/>
                  <a:gd name="T94" fmla="*/ 318 w 364"/>
                  <a:gd name="T95" fmla="*/ 96 h 368"/>
                  <a:gd name="T96" fmla="*/ 336 w 364"/>
                  <a:gd name="T97" fmla="*/ 120 h 368"/>
                  <a:gd name="T98" fmla="*/ 352 w 364"/>
                  <a:gd name="T99" fmla="*/ 144 h 368"/>
                  <a:gd name="T100" fmla="*/ 360 w 364"/>
                  <a:gd name="T101" fmla="*/ 180 h 368"/>
                  <a:gd name="T102" fmla="*/ 364 w 364"/>
                  <a:gd name="T103" fmla="*/ 222 h 368"/>
                  <a:gd name="T104" fmla="*/ 344 w 364"/>
                  <a:gd name="T105" fmla="*/ 220 h 368"/>
                  <a:gd name="T106" fmla="*/ 300 w 364"/>
                  <a:gd name="T107" fmla="*/ 208 h 368"/>
                  <a:gd name="T108" fmla="*/ 250 w 364"/>
                  <a:gd name="T109" fmla="*/ 202 h 368"/>
                  <a:gd name="T110" fmla="*/ 204 w 364"/>
                  <a:gd name="T111" fmla="*/ 218 h 368"/>
                  <a:gd name="T112" fmla="*/ 166 w 364"/>
                  <a:gd name="T113" fmla="*/ 260 h 368"/>
                  <a:gd name="T114" fmla="*/ 138 w 364"/>
                  <a:gd name="T115" fmla="*/ 314 h 368"/>
                  <a:gd name="T116" fmla="*/ 118 w 364"/>
                  <a:gd name="T117" fmla="*/ 36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64" h="368">
                    <a:moveTo>
                      <a:pt x="114" y="366"/>
                    </a:moveTo>
                    <a:lnTo>
                      <a:pt x="112" y="366"/>
                    </a:lnTo>
                    <a:lnTo>
                      <a:pt x="112" y="366"/>
                    </a:lnTo>
                    <a:lnTo>
                      <a:pt x="110" y="366"/>
                    </a:lnTo>
                    <a:lnTo>
                      <a:pt x="108" y="364"/>
                    </a:lnTo>
                    <a:lnTo>
                      <a:pt x="106" y="364"/>
                    </a:lnTo>
                    <a:lnTo>
                      <a:pt x="104" y="364"/>
                    </a:lnTo>
                    <a:lnTo>
                      <a:pt x="102" y="364"/>
                    </a:lnTo>
                    <a:lnTo>
                      <a:pt x="98" y="364"/>
                    </a:lnTo>
                    <a:lnTo>
                      <a:pt x="92" y="364"/>
                    </a:lnTo>
                    <a:lnTo>
                      <a:pt x="84" y="362"/>
                    </a:lnTo>
                    <a:lnTo>
                      <a:pt x="76" y="362"/>
                    </a:lnTo>
                    <a:lnTo>
                      <a:pt x="68" y="362"/>
                    </a:lnTo>
                    <a:lnTo>
                      <a:pt x="64" y="362"/>
                    </a:lnTo>
                    <a:lnTo>
                      <a:pt x="60" y="362"/>
                    </a:lnTo>
                    <a:lnTo>
                      <a:pt x="56" y="362"/>
                    </a:lnTo>
                    <a:lnTo>
                      <a:pt x="50" y="362"/>
                    </a:lnTo>
                    <a:lnTo>
                      <a:pt x="46" y="360"/>
                    </a:lnTo>
                    <a:lnTo>
                      <a:pt x="42" y="360"/>
                    </a:lnTo>
                    <a:lnTo>
                      <a:pt x="40" y="360"/>
                    </a:lnTo>
                    <a:lnTo>
                      <a:pt x="36" y="360"/>
                    </a:lnTo>
                    <a:lnTo>
                      <a:pt x="32" y="358"/>
                    </a:lnTo>
                    <a:lnTo>
                      <a:pt x="30" y="358"/>
                    </a:lnTo>
                    <a:lnTo>
                      <a:pt x="26" y="356"/>
                    </a:lnTo>
                    <a:lnTo>
                      <a:pt x="24" y="356"/>
                    </a:lnTo>
                    <a:lnTo>
                      <a:pt x="22" y="354"/>
                    </a:lnTo>
                    <a:lnTo>
                      <a:pt x="20" y="354"/>
                    </a:lnTo>
                    <a:lnTo>
                      <a:pt x="18" y="352"/>
                    </a:lnTo>
                    <a:lnTo>
                      <a:pt x="16" y="350"/>
                    </a:lnTo>
                    <a:lnTo>
                      <a:pt x="16" y="348"/>
                    </a:lnTo>
                    <a:lnTo>
                      <a:pt x="14" y="346"/>
                    </a:lnTo>
                    <a:lnTo>
                      <a:pt x="14" y="344"/>
                    </a:lnTo>
                    <a:lnTo>
                      <a:pt x="12" y="340"/>
                    </a:lnTo>
                    <a:lnTo>
                      <a:pt x="10" y="338"/>
                    </a:lnTo>
                    <a:lnTo>
                      <a:pt x="10" y="334"/>
                    </a:lnTo>
                    <a:lnTo>
                      <a:pt x="8" y="330"/>
                    </a:lnTo>
                    <a:lnTo>
                      <a:pt x="8" y="326"/>
                    </a:lnTo>
                    <a:lnTo>
                      <a:pt x="6" y="320"/>
                    </a:lnTo>
                    <a:lnTo>
                      <a:pt x="6" y="316"/>
                    </a:lnTo>
                    <a:lnTo>
                      <a:pt x="4" y="310"/>
                    </a:lnTo>
                    <a:lnTo>
                      <a:pt x="2" y="306"/>
                    </a:lnTo>
                    <a:lnTo>
                      <a:pt x="2" y="300"/>
                    </a:lnTo>
                    <a:lnTo>
                      <a:pt x="2" y="294"/>
                    </a:lnTo>
                    <a:lnTo>
                      <a:pt x="0" y="290"/>
                    </a:lnTo>
                    <a:lnTo>
                      <a:pt x="0" y="284"/>
                    </a:lnTo>
                    <a:lnTo>
                      <a:pt x="0" y="278"/>
                    </a:lnTo>
                    <a:lnTo>
                      <a:pt x="0" y="272"/>
                    </a:lnTo>
                    <a:lnTo>
                      <a:pt x="0" y="266"/>
                    </a:lnTo>
                    <a:lnTo>
                      <a:pt x="0" y="260"/>
                    </a:lnTo>
                    <a:lnTo>
                      <a:pt x="0" y="254"/>
                    </a:lnTo>
                    <a:lnTo>
                      <a:pt x="0" y="248"/>
                    </a:lnTo>
                    <a:lnTo>
                      <a:pt x="2" y="242"/>
                    </a:lnTo>
                    <a:lnTo>
                      <a:pt x="2" y="238"/>
                    </a:lnTo>
                    <a:lnTo>
                      <a:pt x="4" y="232"/>
                    </a:lnTo>
                    <a:lnTo>
                      <a:pt x="6" y="226"/>
                    </a:lnTo>
                    <a:lnTo>
                      <a:pt x="6" y="222"/>
                    </a:lnTo>
                    <a:lnTo>
                      <a:pt x="8" y="216"/>
                    </a:lnTo>
                    <a:lnTo>
                      <a:pt x="12" y="212"/>
                    </a:lnTo>
                    <a:lnTo>
                      <a:pt x="14" y="208"/>
                    </a:lnTo>
                    <a:lnTo>
                      <a:pt x="18" y="204"/>
                    </a:lnTo>
                    <a:lnTo>
                      <a:pt x="20" y="200"/>
                    </a:lnTo>
                    <a:lnTo>
                      <a:pt x="24" y="196"/>
                    </a:lnTo>
                    <a:lnTo>
                      <a:pt x="28" y="194"/>
                    </a:lnTo>
                    <a:lnTo>
                      <a:pt x="32" y="190"/>
                    </a:lnTo>
                    <a:lnTo>
                      <a:pt x="36" y="188"/>
                    </a:lnTo>
                    <a:lnTo>
                      <a:pt x="40" y="186"/>
                    </a:lnTo>
                    <a:lnTo>
                      <a:pt x="44" y="184"/>
                    </a:lnTo>
                    <a:lnTo>
                      <a:pt x="48" y="182"/>
                    </a:lnTo>
                    <a:lnTo>
                      <a:pt x="52" y="180"/>
                    </a:lnTo>
                    <a:lnTo>
                      <a:pt x="56" y="178"/>
                    </a:lnTo>
                    <a:lnTo>
                      <a:pt x="60" y="176"/>
                    </a:lnTo>
                    <a:lnTo>
                      <a:pt x="62" y="174"/>
                    </a:lnTo>
                    <a:lnTo>
                      <a:pt x="66" y="172"/>
                    </a:lnTo>
                    <a:lnTo>
                      <a:pt x="70" y="172"/>
                    </a:lnTo>
                    <a:lnTo>
                      <a:pt x="74" y="170"/>
                    </a:lnTo>
                    <a:lnTo>
                      <a:pt x="78" y="168"/>
                    </a:lnTo>
                    <a:lnTo>
                      <a:pt x="82" y="168"/>
                    </a:lnTo>
                    <a:lnTo>
                      <a:pt x="84" y="166"/>
                    </a:lnTo>
                    <a:lnTo>
                      <a:pt x="88" y="164"/>
                    </a:lnTo>
                    <a:lnTo>
                      <a:pt x="92" y="162"/>
                    </a:lnTo>
                    <a:lnTo>
                      <a:pt x="94" y="160"/>
                    </a:lnTo>
                    <a:lnTo>
                      <a:pt x="98" y="158"/>
                    </a:lnTo>
                    <a:lnTo>
                      <a:pt x="100" y="156"/>
                    </a:lnTo>
                    <a:lnTo>
                      <a:pt x="102" y="154"/>
                    </a:lnTo>
                    <a:lnTo>
                      <a:pt x="104" y="152"/>
                    </a:lnTo>
                    <a:lnTo>
                      <a:pt x="106" y="148"/>
                    </a:lnTo>
                    <a:lnTo>
                      <a:pt x="108" y="146"/>
                    </a:lnTo>
                    <a:lnTo>
                      <a:pt x="110" y="142"/>
                    </a:lnTo>
                    <a:lnTo>
                      <a:pt x="110" y="140"/>
                    </a:lnTo>
                    <a:lnTo>
                      <a:pt x="112" y="136"/>
                    </a:lnTo>
                    <a:lnTo>
                      <a:pt x="112" y="130"/>
                    </a:lnTo>
                    <a:lnTo>
                      <a:pt x="112" y="126"/>
                    </a:lnTo>
                    <a:lnTo>
                      <a:pt x="112" y="122"/>
                    </a:lnTo>
                    <a:lnTo>
                      <a:pt x="112" y="116"/>
                    </a:lnTo>
                    <a:lnTo>
                      <a:pt x="112" y="112"/>
                    </a:lnTo>
                    <a:lnTo>
                      <a:pt x="110" y="106"/>
                    </a:lnTo>
                    <a:lnTo>
                      <a:pt x="110" y="102"/>
                    </a:lnTo>
                    <a:lnTo>
                      <a:pt x="108" y="98"/>
                    </a:lnTo>
                    <a:lnTo>
                      <a:pt x="106" y="94"/>
                    </a:lnTo>
                    <a:lnTo>
                      <a:pt x="106" y="92"/>
                    </a:lnTo>
                    <a:lnTo>
                      <a:pt x="104" y="88"/>
                    </a:lnTo>
                    <a:lnTo>
                      <a:pt x="102" y="86"/>
                    </a:lnTo>
                    <a:lnTo>
                      <a:pt x="100" y="82"/>
                    </a:lnTo>
                    <a:lnTo>
                      <a:pt x="98" y="80"/>
                    </a:lnTo>
                    <a:lnTo>
                      <a:pt x="96" y="78"/>
                    </a:lnTo>
                    <a:lnTo>
                      <a:pt x="94" y="76"/>
                    </a:lnTo>
                    <a:lnTo>
                      <a:pt x="92" y="74"/>
                    </a:lnTo>
                    <a:lnTo>
                      <a:pt x="88" y="72"/>
                    </a:lnTo>
                    <a:lnTo>
                      <a:pt x="86" y="70"/>
                    </a:lnTo>
                    <a:lnTo>
                      <a:pt x="84" y="68"/>
                    </a:lnTo>
                    <a:lnTo>
                      <a:pt x="82" y="68"/>
                    </a:lnTo>
                    <a:lnTo>
                      <a:pt x="80" y="66"/>
                    </a:lnTo>
                    <a:lnTo>
                      <a:pt x="78" y="66"/>
                    </a:lnTo>
                    <a:lnTo>
                      <a:pt x="76" y="64"/>
                    </a:lnTo>
                    <a:lnTo>
                      <a:pt x="74" y="64"/>
                    </a:lnTo>
                    <a:lnTo>
                      <a:pt x="72" y="64"/>
                    </a:lnTo>
                    <a:lnTo>
                      <a:pt x="70" y="62"/>
                    </a:lnTo>
                    <a:lnTo>
                      <a:pt x="66" y="62"/>
                    </a:lnTo>
                    <a:lnTo>
                      <a:pt x="64" y="62"/>
                    </a:lnTo>
                    <a:lnTo>
                      <a:pt x="62" y="62"/>
                    </a:lnTo>
                    <a:lnTo>
                      <a:pt x="62" y="62"/>
                    </a:lnTo>
                    <a:lnTo>
                      <a:pt x="108" y="68"/>
                    </a:lnTo>
                    <a:lnTo>
                      <a:pt x="108" y="68"/>
                    </a:lnTo>
                    <a:lnTo>
                      <a:pt x="108" y="68"/>
                    </a:lnTo>
                    <a:lnTo>
                      <a:pt x="110" y="68"/>
                    </a:lnTo>
                    <a:lnTo>
                      <a:pt x="110" y="68"/>
                    </a:lnTo>
                    <a:lnTo>
                      <a:pt x="110" y="66"/>
                    </a:lnTo>
                    <a:lnTo>
                      <a:pt x="110" y="66"/>
                    </a:lnTo>
                    <a:lnTo>
                      <a:pt x="110" y="66"/>
                    </a:lnTo>
                    <a:lnTo>
                      <a:pt x="110" y="66"/>
                    </a:lnTo>
                    <a:lnTo>
                      <a:pt x="110" y="64"/>
                    </a:lnTo>
                    <a:lnTo>
                      <a:pt x="110" y="64"/>
                    </a:lnTo>
                    <a:lnTo>
                      <a:pt x="110" y="62"/>
                    </a:lnTo>
                    <a:lnTo>
                      <a:pt x="110" y="62"/>
                    </a:lnTo>
                    <a:lnTo>
                      <a:pt x="110" y="60"/>
                    </a:lnTo>
                    <a:lnTo>
                      <a:pt x="110" y="60"/>
                    </a:lnTo>
                    <a:lnTo>
                      <a:pt x="108" y="58"/>
                    </a:lnTo>
                    <a:lnTo>
                      <a:pt x="108" y="58"/>
                    </a:lnTo>
                    <a:lnTo>
                      <a:pt x="108" y="56"/>
                    </a:lnTo>
                    <a:lnTo>
                      <a:pt x="106" y="54"/>
                    </a:lnTo>
                    <a:lnTo>
                      <a:pt x="106" y="54"/>
                    </a:lnTo>
                    <a:lnTo>
                      <a:pt x="106" y="52"/>
                    </a:lnTo>
                    <a:lnTo>
                      <a:pt x="104" y="50"/>
                    </a:lnTo>
                    <a:lnTo>
                      <a:pt x="102" y="50"/>
                    </a:lnTo>
                    <a:lnTo>
                      <a:pt x="102" y="48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98" y="44"/>
                    </a:lnTo>
                    <a:lnTo>
                      <a:pt x="96" y="42"/>
                    </a:lnTo>
                    <a:lnTo>
                      <a:pt x="96" y="42"/>
                    </a:lnTo>
                    <a:lnTo>
                      <a:pt x="94" y="40"/>
                    </a:lnTo>
                    <a:lnTo>
                      <a:pt x="92" y="40"/>
                    </a:lnTo>
                    <a:lnTo>
                      <a:pt x="90" y="38"/>
                    </a:lnTo>
                    <a:lnTo>
                      <a:pt x="88" y="38"/>
                    </a:lnTo>
                    <a:lnTo>
                      <a:pt x="88" y="36"/>
                    </a:lnTo>
                    <a:lnTo>
                      <a:pt x="86" y="36"/>
                    </a:lnTo>
                    <a:lnTo>
                      <a:pt x="84" y="34"/>
                    </a:lnTo>
                    <a:lnTo>
                      <a:pt x="84" y="34"/>
                    </a:lnTo>
                    <a:lnTo>
                      <a:pt x="82" y="34"/>
                    </a:lnTo>
                    <a:lnTo>
                      <a:pt x="80" y="32"/>
                    </a:lnTo>
                    <a:lnTo>
                      <a:pt x="78" y="32"/>
                    </a:lnTo>
                    <a:lnTo>
                      <a:pt x="76" y="32"/>
                    </a:lnTo>
                    <a:lnTo>
                      <a:pt x="74" y="32"/>
                    </a:lnTo>
                    <a:lnTo>
                      <a:pt x="70" y="30"/>
                    </a:lnTo>
                    <a:lnTo>
                      <a:pt x="68" y="30"/>
                    </a:lnTo>
                    <a:lnTo>
                      <a:pt x="64" y="30"/>
                    </a:lnTo>
                    <a:lnTo>
                      <a:pt x="60" y="28"/>
                    </a:lnTo>
                    <a:lnTo>
                      <a:pt x="54" y="28"/>
                    </a:lnTo>
                    <a:lnTo>
                      <a:pt x="54" y="28"/>
                    </a:lnTo>
                    <a:lnTo>
                      <a:pt x="52" y="28"/>
                    </a:lnTo>
                    <a:lnTo>
                      <a:pt x="52" y="28"/>
                    </a:lnTo>
                    <a:lnTo>
                      <a:pt x="50" y="26"/>
                    </a:lnTo>
                    <a:lnTo>
                      <a:pt x="50" y="26"/>
                    </a:lnTo>
                    <a:lnTo>
                      <a:pt x="50" y="26"/>
                    </a:lnTo>
                    <a:lnTo>
                      <a:pt x="50" y="26"/>
                    </a:lnTo>
                    <a:lnTo>
                      <a:pt x="50" y="26"/>
                    </a:lnTo>
                    <a:lnTo>
                      <a:pt x="52" y="24"/>
                    </a:lnTo>
                    <a:lnTo>
                      <a:pt x="52" y="24"/>
                    </a:lnTo>
                    <a:lnTo>
                      <a:pt x="54" y="24"/>
                    </a:lnTo>
                    <a:lnTo>
                      <a:pt x="56" y="24"/>
                    </a:lnTo>
                    <a:lnTo>
                      <a:pt x="58" y="22"/>
                    </a:lnTo>
                    <a:lnTo>
                      <a:pt x="60" y="22"/>
                    </a:lnTo>
                    <a:lnTo>
                      <a:pt x="62" y="22"/>
                    </a:lnTo>
                    <a:lnTo>
                      <a:pt x="64" y="22"/>
                    </a:lnTo>
                    <a:lnTo>
                      <a:pt x="66" y="20"/>
                    </a:lnTo>
                    <a:lnTo>
                      <a:pt x="70" y="20"/>
                    </a:lnTo>
                    <a:lnTo>
                      <a:pt x="72" y="20"/>
                    </a:lnTo>
                    <a:lnTo>
                      <a:pt x="76" y="20"/>
                    </a:lnTo>
                    <a:lnTo>
                      <a:pt x="78" y="20"/>
                    </a:lnTo>
                    <a:lnTo>
                      <a:pt x="82" y="20"/>
                    </a:lnTo>
                    <a:lnTo>
                      <a:pt x="86" y="20"/>
                    </a:lnTo>
                    <a:lnTo>
                      <a:pt x="88" y="20"/>
                    </a:lnTo>
                    <a:lnTo>
                      <a:pt x="92" y="20"/>
                    </a:lnTo>
                    <a:lnTo>
                      <a:pt x="96" y="20"/>
                    </a:lnTo>
                    <a:lnTo>
                      <a:pt x="100" y="22"/>
                    </a:lnTo>
                    <a:lnTo>
                      <a:pt x="102" y="22"/>
                    </a:lnTo>
                    <a:lnTo>
                      <a:pt x="106" y="24"/>
                    </a:lnTo>
                    <a:lnTo>
                      <a:pt x="110" y="24"/>
                    </a:lnTo>
                    <a:lnTo>
                      <a:pt x="114" y="26"/>
                    </a:lnTo>
                    <a:lnTo>
                      <a:pt x="116" y="28"/>
                    </a:lnTo>
                    <a:lnTo>
                      <a:pt x="120" y="28"/>
                    </a:lnTo>
                    <a:lnTo>
                      <a:pt x="122" y="30"/>
                    </a:lnTo>
                    <a:lnTo>
                      <a:pt x="126" y="32"/>
                    </a:lnTo>
                    <a:lnTo>
                      <a:pt x="128" y="36"/>
                    </a:lnTo>
                    <a:lnTo>
                      <a:pt x="132" y="38"/>
                    </a:lnTo>
                    <a:lnTo>
                      <a:pt x="134" y="40"/>
                    </a:lnTo>
                    <a:lnTo>
                      <a:pt x="138" y="46"/>
                    </a:lnTo>
                    <a:lnTo>
                      <a:pt x="142" y="50"/>
                    </a:lnTo>
                    <a:lnTo>
                      <a:pt x="146" y="54"/>
                    </a:lnTo>
                    <a:lnTo>
                      <a:pt x="148" y="58"/>
                    </a:lnTo>
                    <a:lnTo>
                      <a:pt x="152" y="60"/>
                    </a:lnTo>
                    <a:lnTo>
                      <a:pt x="154" y="62"/>
                    </a:lnTo>
                    <a:lnTo>
                      <a:pt x="154" y="62"/>
                    </a:lnTo>
                    <a:lnTo>
                      <a:pt x="154" y="64"/>
                    </a:lnTo>
                    <a:lnTo>
                      <a:pt x="156" y="64"/>
                    </a:lnTo>
                    <a:lnTo>
                      <a:pt x="156" y="64"/>
                    </a:lnTo>
                    <a:lnTo>
                      <a:pt x="156" y="64"/>
                    </a:lnTo>
                    <a:lnTo>
                      <a:pt x="158" y="64"/>
                    </a:lnTo>
                    <a:lnTo>
                      <a:pt x="158" y="64"/>
                    </a:lnTo>
                    <a:lnTo>
                      <a:pt x="158" y="66"/>
                    </a:lnTo>
                    <a:lnTo>
                      <a:pt x="158" y="66"/>
                    </a:lnTo>
                    <a:lnTo>
                      <a:pt x="158" y="66"/>
                    </a:lnTo>
                    <a:lnTo>
                      <a:pt x="158" y="64"/>
                    </a:lnTo>
                    <a:lnTo>
                      <a:pt x="158" y="64"/>
                    </a:lnTo>
                    <a:lnTo>
                      <a:pt x="160" y="64"/>
                    </a:lnTo>
                    <a:lnTo>
                      <a:pt x="160" y="64"/>
                    </a:lnTo>
                    <a:lnTo>
                      <a:pt x="160" y="64"/>
                    </a:lnTo>
                    <a:lnTo>
                      <a:pt x="160" y="64"/>
                    </a:lnTo>
                    <a:lnTo>
                      <a:pt x="128" y="0"/>
                    </a:lnTo>
                    <a:lnTo>
                      <a:pt x="128" y="0"/>
                    </a:lnTo>
                    <a:lnTo>
                      <a:pt x="130" y="2"/>
                    </a:lnTo>
                    <a:lnTo>
                      <a:pt x="134" y="2"/>
                    </a:lnTo>
                    <a:lnTo>
                      <a:pt x="138" y="4"/>
                    </a:lnTo>
                    <a:lnTo>
                      <a:pt x="144" y="8"/>
                    </a:lnTo>
                    <a:lnTo>
                      <a:pt x="150" y="10"/>
                    </a:lnTo>
                    <a:lnTo>
                      <a:pt x="156" y="14"/>
                    </a:lnTo>
                    <a:lnTo>
                      <a:pt x="164" y="16"/>
                    </a:lnTo>
                    <a:lnTo>
                      <a:pt x="166" y="18"/>
                    </a:lnTo>
                    <a:lnTo>
                      <a:pt x="170" y="20"/>
                    </a:lnTo>
                    <a:lnTo>
                      <a:pt x="174" y="22"/>
                    </a:lnTo>
                    <a:lnTo>
                      <a:pt x="178" y="24"/>
                    </a:lnTo>
                    <a:lnTo>
                      <a:pt x="180" y="26"/>
                    </a:lnTo>
                    <a:lnTo>
                      <a:pt x="184" y="28"/>
                    </a:lnTo>
                    <a:lnTo>
                      <a:pt x="186" y="30"/>
                    </a:lnTo>
                    <a:lnTo>
                      <a:pt x="190" y="32"/>
                    </a:lnTo>
                    <a:lnTo>
                      <a:pt x="192" y="34"/>
                    </a:lnTo>
                    <a:lnTo>
                      <a:pt x="196" y="38"/>
                    </a:lnTo>
                    <a:lnTo>
                      <a:pt x="198" y="40"/>
                    </a:lnTo>
                    <a:lnTo>
                      <a:pt x="200" y="42"/>
                    </a:lnTo>
                    <a:lnTo>
                      <a:pt x="202" y="44"/>
                    </a:lnTo>
                    <a:lnTo>
                      <a:pt x="204" y="46"/>
                    </a:lnTo>
                    <a:lnTo>
                      <a:pt x="206" y="48"/>
                    </a:lnTo>
                    <a:lnTo>
                      <a:pt x="206" y="50"/>
                    </a:lnTo>
                    <a:lnTo>
                      <a:pt x="206" y="52"/>
                    </a:lnTo>
                    <a:lnTo>
                      <a:pt x="208" y="54"/>
                    </a:lnTo>
                    <a:lnTo>
                      <a:pt x="208" y="56"/>
                    </a:lnTo>
                    <a:lnTo>
                      <a:pt x="210" y="56"/>
                    </a:lnTo>
                    <a:lnTo>
                      <a:pt x="210" y="56"/>
                    </a:lnTo>
                    <a:lnTo>
                      <a:pt x="210" y="58"/>
                    </a:lnTo>
                    <a:lnTo>
                      <a:pt x="210" y="58"/>
                    </a:lnTo>
                    <a:lnTo>
                      <a:pt x="212" y="58"/>
                    </a:lnTo>
                    <a:lnTo>
                      <a:pt x="212" y="58"/>
                    </a:lnTo>
                    <a:lnTo>
                      <a:pt x="212" y="58"/>
                    </a:lnTo>
                    <a:lnTo>
                      <a:pt x="212" y="56"/>
                    </a:lnTo>
                    <a:lnTo>
                      <a:pt x="212" y="56"/>
                    </a:lnTo>
                    <a:lnTo>
                      <a:pt x="212" y="56"/>
                    </a:lnTo>
                    <a:lnTo>
                      <a:pt x="214" y="54"/>
                    </a:lnTo>
                    <a:lnTo>
                      <a:pt x="214" y="54"/>
                    </a:lnTo>
                    <a:lnTo>
                      <a:pt x="214" y="52"/>
                    </a:lnTo>
                    <a:lnTo>
                      <a:pt x="214" y="50"/>
                    </a:lnTo>
                    <a:lnTo>
                      <a:pt x="214" y="46"/>
                    </a:lnTo>
                    <a:lnTo>
                      <a:pt x="214" y="44"/>
                    </a:lnTo>
                    <a:lnTo>
                      <a:pt x="214" y="42"/>
                    </a:lnTo>
                    <a:lnTo>
                      <a:pt x="214" y="38"/>
                    </a:lnTo>
                    <a:lnTo>
                      <a:pt x="216" y="36"/>
                    </a:lnTo>
                    <a:lnTo>
                      <a:pt x="216" y="36"/>
                    </a:lnTo>
                    <a:lnTo>
                      <a:pt x="216" y="34"/>
                    </a:lnTo>
                    <a:lnTo>
                      <a:pt x="216" y="34"/>
                    </a:lnTo>
                    <a:lnTo>
                      <a:pt x="216" y="32"/>
                    </a:lnTo>
                    <a:lnTo>
                      <a:pt x="216" y="32"/>
                    </a:lnTo>
                    <a:lnTo>
                      <a:pt x="216" y="32"/>
                    </a:lnTo>
                    <a:lnTo>
                      <a:pt x="218" y="32"/>
                    </a:lnTo>
                    <a:lnTo>
                      <a:pt x="218" y="34"/>
                    </a:lnTo>
                    <a:lnTo>
                      <a:pt x="218" y="34"/>
                    </a:lnTo>
                    <a:lnTo>
                      <a:pt x="220" y="34"/>
                    </a:lnTo>
                    <a:lnTo>
                      <a:pt x="220" y="36"/>
                    </a:lnTo>
                    <a:lnTo>
                      <a:pt x="222" y="38"/>
                    </a:lnTo>
                    <a:lnTo>
                      <a:pt x="224" y="40"/>
                    </a:lnTo>
                    <a:lnTo>
                      <a:pt x="226" y="44"/>
                    </a:lnTo>
                    <a:lnTo>
                      <a:pt x="228" y="48"/>
                    </a:lnTo>
                    <a:lnTo>
                      <a:pt x="230" y="52"/>
                    </a:lnTo>
                    <a:lnTo>
                      <a:pt x="234" y="56"/>
                    </a:lnTo>
                    <a:lnTo>
                      <a:pt x="236" y="60"/>
                    </a:lnTo>
                    <a:lnTo>
                      <a:pt x="238" y="64"/>
                    </a:lnTo>
                    <a:lnTo>
                      <a:pt x="240" y="66"/>
                    </a:lnTo>
                    <a:lnTo>
                      <a:pt x="240" y="68"/>
                    </a:lnTo>
                    <a:lnTo>
                      <a:pt x="242" y="68"/>
                    </a:lnTo>
                    <a:lnTo>
                      <a:pt x="242" y="70"/>
                    </a:lnTo>
                    <a:lnTo>
                      <a:pt x="242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68"/>
                    </a:lnTo>
                    <a:lnTo>
                      <a:pt x="244" y="68"/>
                    </a:lnTo>
                    <a:lnTo>
                      <a:pt x="244" y="66"/>
                    </a:lnTo>
                    <a:lnTo>
                      <a:pt x="242" y="64"/>
                    </a:lnTo>
                    <a:lnTo>
                      <a:pt x="242" y="62"/>
                    </a:lnTo>
                    <a:lnTo>
                      <a:pt x="242" y="60"/>
                    </a:lnTo>
                    <a:lnTo>
                      <a:pt x="240" y="58"/>
                    </a:lnTo>
                    <a:lnTo>
                      <a:pt x="240" y="56"/>
                    </a:lnTo>
                    <a:lnTo>
                      <a:pt x="238" y="52"/>
                    </a:lnTo>
                    <a:lnTo>
                      <a:pt x="234" y="46"/>
                    </a:lnTo>
                    <a:lnTo>
                      <a:pt x="232" y="40"/>
                    </a:lnTo>
                    <a:lnTo>
                      <a:pt x="230" y="34"/>
                    </a:lnTo>
                    <a:lnTo>
                      <a:pt x="226" y="28"/>
                    </a:lnTo>
                    <a:lnTo>
                      <a:pt x="224" y="24"/>
                    </a:lnTo>
                    <a:lnTo>
                      <a:pt x="222" y="18"/>
                    </a:lnTo>
                    <a:lnTo>
                      <a:pt x="220" y="14"/>
                    </a:lnTo>
                    <a:lnTo>
                      <a:pt x="218" y="10"/>
                    </a:lnTo>
                    <a:lnTo>
                      <a:pt x="216" y="8"/>
                    </a:lnTo>
                    <a:lnTo>
                      <a:pt x="216" y="6"/>
                    </a:lnTo>
                    <a:lnTo>
                      <a:pt x="214" y="6"/>
                    </a:lnTo>
                    <a:lnTo>
                      <a:pt x="216" y="6"/>
                    </a:lnTo>
                    <a:lnTo>
                      <a:pt x="218" y="8"/>
                    </a:lnTo>
                    <a:lnTo>
                      <a:pt x="220" y="10"/>
                    </a:lnTo>
                    <a:lnTo>
                      <a:pt x="226" y="14"/>
                    </a:lnTo>
                    <a:lnTo>
                      <a:pt x="230" y="20"/>
                    </a:lnTo>
                    <a:lnTo>
                      <a:pt x="236" y="24"/>
                    </a:lnTo>
                    <a:lnTo>
                      <a:pt x="242" y="30"/>
                    </a:lnTo>
                    <a:lnTo>
                      <a:pt x="248" y="38"/>
                    </a:lnTo>
                    <a:lnTo>
                      <a:pt x="252" y="40"/>
                    </a:lnTo>
                    <a:lnTo>
                      <a:pt x="254" y="44"/>
                    </a:lnTo>
                    <a:lnTo>
                      <a:pt x="258" y="48"/>
                    </a:lnTo>
                    <a:lnTo>
                      <a:pt x="262" y="50"/>
                    </a:lnTo>
                    <a:lnTo>
                      <a:pt x="264" y="54"/>
                    </a:lnTo>
                    <a:lnTo>
                      <a:pt x="268" y="58"/>
                    </a:lnTo>
                    <a:lnTo>
                      <a:pt x="270" y="60"/>
                    </a:lnTo>
                    <a:lnTo>
                      <a:pt x="272" y="64"/>
                    </a:lnTo>
                    <a:lnTo>
                      <a:pt x="276" y="68"/>
                    </a:lnTo>
                    <a:lnTo>
                      <a:pt x="278" y="70"/>
                    </a:lnTo>
                    <a:lnTo>
                      <a:pt x="280" y="74"/>
                    </a:lnTo>
                    <a:lnTo>
                      <a:pt x="282" y="76"/>
                    </a:lnTo>
                    <a:lnTo>
                      <a:pt x="284" y="80"/>
                    </a:lnTo>
                    <a:lnTo>
                      <a:pt x="286" y="82"/>
                    </a:lnTo>
                    <a:lnTo>
                      <a:pt x="286" y="84"/>
                    </a:lnTo>
                    <a:lnTo>
                      <a:pt x="288" y="86"/>
                    </a:lnTo>
                    <a:lnTo>
                      <a:pt x="288" y="88"/>
                    </a:lnTo>
                    <a:lnTo>
                      <a:pt x="288" y="90"/>
                    </a:lnTo>
                    <a:lnTo>
                      <a:pt x="288" y="92"/>
                    </a:lnTo>
                    <a:lnTo>
                      <a:pt x="290" y="92"/>
                    </a:lnTo>
                    <a:lnTo>
                      <a:pt x="290" y="92"/>
                    </a:lnTo>
                    <a:lnTo>
                      <a:pt x="290" y="92"/>
                    </a:lnTo>
                    <a:lnTo>
                      <a:pt x="290" y="92"/>
                    </a:lnTo>
                    <a:lnTo>
                      <a:pt x="290" y="90"/>
                    </a:lnTo>
                    <a:lnTo>
                      <a:pt x="290" y="90"/>
                    </a:lnTo>
                    <a:lnTo>
                      <a:pt x="290" y="88"/>
                    </a:lnTo>
                    <a:lnTo>
                      <a:pt x="290" y="86"/>
                    </a:lnTo>
                    <a:lnTo>
                      <a:pt x="290" y="84"/>
                    </a:lnTo>
                    <a:lnTo>
                      <a:pt x="290" y="80"/>
                    </a:lnTo>
                    <a:lnTo>
                      <a:pt x="290" y="74"/>
                    </a:lnTo>
                    <a:lnTo>
                      <a:pt x="290" y="68"/>
                    </a:lnTo>
                    <a:lnTo>
                      <a:pt x="290" y="64"/>
                    </a:lnTo>
                    <a:lnTo>
                      <a:pt x="290" y="58"/>
                    </a:lnTo>
                    <a:lnTo>
                      <a:pt x="290" y="54"/>
                    </a:lnTo>
                    <a:lnTo>
                      <a:pt x="290" y="50"/>
                    </a:lnTo>
                    <a:lnTo>
                      <a:pt x="288" y="46"/>
                    </a:lnTo>
                    <a:lnTo>
                      <a:pt x="288" y="44"/>
                    </a:lnTo>
                    <a:lnTo>
                      <a:pt x="288" y="44"/>
                    </a:lnTo>
                    <a:lnTo>
                      <a:pt x="290" y="44"/>
                    </a:lnTo>
                    <a:lnTo>
                      <a:pt x="290" y="46"/>
                    </a:lnTo>
                    <a:lnTo>
                      <a:pt x="292" y="48"/>
                    </a:lnTo>
                    <a:lnTo>
                      <a:pt x="292" y="52"/>
                    </a:lnTo>
                    <a:lnTo>
                      <a:pt x="296" y="56"/>
                    </a:lnTo>
                    <a:lnTo>
                      <a:pt x="298" y="62"/>
                    </a:lnTo>
                    <a:lnTo>
                      <a:pt x="300" y="68"/>
                    </a:lnTo>
                    <a:lnTo>
                      <a:pt x="304" y="74"/>
                    </a:lnTo>
                    <a:lnTo>
                      <a:pt x="306" y="78"/>
                    </a:lnTo>
                    <a:lnTo>
                      <a:pt x="308" y="80"/>
                    </a:lnTo>
                    <a:lnTo>
                      <a:pt x="310" y="84"/>
                    </a:lnTo>
                    <a:lnTo>
                      <a:pt x="312" y="88"/>
                    </a:lnTo>
                    <a:lnTo>
                      <a:pt x="314" y="90"/>
                    </a:lnTo>
                    <a:lnTo>
                      <a:pt x="316" y="94"/>
                    </a:lnTo>
                    <a:lnTo>
                      <a:pt x="318" y="96"/>
                    </a:lnTo>
                    <a:lnTo>
                      <a:pt x="320" y="100"/>
                    </a:lnTo>
                    <a:lnTo>
                      <a:pt x="322" y="104"/>
                    </a:lnTo>
                    <a:lnTo>
                      <a:pt x="324" y="106"/>
                    </a:lnTo>
                    <a:lnTo>
                      <a:pt x="326" y="110"/>
                    </a:lnTo>
                    <a:lnTo>
                      <a:pt x="328" y="112"/>
                    </a:lnTo>
                    <a:lnTo>
                      <a:pt x="332" y="116"/>
                    </a:lnTo>
                    <a:lnTo>
                      <a:pt x="334" y="118"/>
                    </a:lnTo>
                    <a:lnTo>
                      <a:pt x="336" y="120"/>
                    </a:lnTo>
                    <a:lnTo>
                      <a:pt x="338" y="122"/>
                    </a:lnTo>
                    <a:lnTo>
                      <a:pt x="340" y="124"/>
                    </a:lnTo>
                    <a:lnTo>
                      <a:pt x="342" y="128"/>
                    </a:lnTo>
                    <a:lnTo>
                      <a:pt x="344" y="130"/>
                    </a:lnTo>
                    <a:lnTo>
                      <a:pt x="346" y="134"/>
                    </a:lnTo>
                    <a:lnTo>
                      <a:pt x="348" y="138"/>
                    </a:lnTo>
                    <a:lnTo>
                      <a:pt x="350" y="142"/>
                    </a:lnTo>
                    <a:lnTo>
                      <a:pt x="352" y="144"/>
                    </a:lnTo>
                    <a:lnTo>
                      <a:pt x="352" y="150"/>
                    </a:lnTo>
                    <a:lnTo>
                      <a:pt x="354" y="154"/>
                    </a:lnTo>
                    <a:lnTo>
                      <a:pt x="356" y="158"/>
                    </a:lnTo>
                    <a:lnTo>
                      <a:pt x="356" y="162"/>
                    </a:lnTo>
                    <a:lnTo>
                      <a:pt x="358" y="166"/>
                    </a:lnTo>
                    <a:lnTo>
                      <a:pt x="358" y="172"/>
                    </a:lnTo>
                    <a:lnTo>
                      <a:pt x="360" y="176"/>
                    </a:lnTo>
                    <a:lnTo>
                      <a:pt x="360" y="180"/>
                    </a:lnTo>
                    <a:lnTo>
                      <a:pt x="360" y="184"/>
                    </a:lnTo>
                    <a:lnTo>
                      <a:pt x="360" y="190"/>
                    </a:lnTo>
                    <a:lnTo>
                      <a:pt x="362" y="194"/>
                    </a:lnTo>
                    <a:lnTo>
                      <a:pt x="362" y="198"/>
                    </a:lnTo>
                    <a:lnTo>
                      <a:pt x="362" y="202"/>
                    </a:lnTo>
                    <a:lnTo>
                      <a:pt x="362" y="210"/>
                    </a:lnTo>
                    <a:lnTo>
                      <a:pt x="364" y="216"/>
                    </a:lnTo>
                    <a:lnTo>
                      <a:pt x="364" y="222"/>
                    </a:lnTo>
                    <a:lnTo>
                      <a:pt x="364" y="226"/>
                    </a:lnTo>
                    <a:lnTo>
                      <a:pt x="364" y="228"/>
                    </a:lnTo>
                    <a:lnTo>
                      <a:pt x="364" y="230"/>
                    </a:lnTo>
                    <a:lnTo>
                      <a:pt x="362" y="228"/>
                    </a:lnTo>
                    <a:lnTo>
                      <a:pt x="360" y="228"/>
                    </a:lnTo>
                    <a:lnTo>
                      <a:pt x="354" y="224"/>
                    </a:lnTo>
                    <a:lnTo>
                      <a:pt x="348" y="222"/>
                    </a:lnTo>
                    <a:lnTo>
                      <a:pt x="344" y="220"/>
                    </a:lnTo>
                    <a:lnTo>
                      <a:pt x="338" y="218"/>
                    </a:lnTo>
                    <a:lnTo>
                      <a:pt x="334" y="218"/>
                    </a:lnTo>
                    <a:lnTo>
                      <a:pt x="330" y="216"/>
                    </a:lnTo>
                    <a:lnTo>
                      <a:pt x="324" y="214"/>
                    </a:lnTo>
                    <a:lnTo>
                      <a:pt x="318" y="212"/>
                    </a:lnTo>
                    <a:lnTo>
                      <a:pt x="312" y="210"/>
                    </a:lnTo>
                    <a:lnTo>
                      <a:pt x="306" y="208"/>
                    </a:lnTo>
                    <a:lnTo>
                      <a:pt x="300" y="208"/>
                    </a:lnTo>
                    <a:lnTo>
                      <a:pt x="294" y="206"/>
                    </a:lnTo>
                    <a:lnTo>
                      <a:pt x="288" y="204"/>
                    </a:lnTo>
                    <a:lnTo>
                      <a:pt x="282" y="204"/>
                    </a:lnTo>
                    <a:lnTo>
                      <a:pt x="276" y="204"/>
                    </a:lnTo>
                    <a:lnTo>
                      <a:pt x="270" y="202"/>
                    </a:lnTo>
                    <a:lnTo>
                      <a:pt x="262" y="202"/>
                    </a:lnTo>
                    <a:lnTo>
                      <a:pt x="256" y="202"/>
                    </a:lnTo>
                    <a:lnTo>
                      <a:pt x="250" y="202"/>
                    </a:lnTo>
                    <a:lnTo>
                      <a:pt x="244" y="204"/>
                    </a:lnTo>
                    <a:lnTo>
                      <a:pt x="238" y="204"/>
                    </a:lnTo>
                    <a:lnTo>
                      <a:pt x="232" y="206"/>
                    </a:lnTo>
                    <a:lnTo>
                      <a:pt x="226" y="208"/>
                    </a:lnTo>
                    <a:lnTo>
                      <a:pt x="220" y="210"/>
                    </a:lnTo>
                    <a:lnTo>
                      <a:pt x="214" y="212"/>
                    </a:lnTo>
                    <a:lnTo>
                      <a:pt x="208" y="214"/>
                    </a:lnTo>
                    <a:lnTo>
                      <a:pt x="204" y="218"/>
                    </a:lnTo>
                    <a:lnTo>
                      <a:pt x="198" y="222"/>
                    </a:lnTo>
                    <a:lnTo>
                      <a:pt x="194" y="228"/>
                    </a:lnTo>
                    <a:lnTo>
                      <a:pt x="188" y="232"/>
                    </a:lnTo>
                    <a:lnTo>
                      <a:pt x="184" y="238"/>
                    </a:lnTo>
                    <a:lnTo>
                      <a:pt x="180" y="242"/>
                    </a:lnTo>
                    <a:lnTo>
                      <a:pt x="174" y="248"/>
                    </a:lnTo>
                    <a:lnTo>
                      <a:pt x="170" y="254"/>
                    </a:lnTo>
                    <a:lnTo>
                      <a:pt x="166" y="260"/>
                    </a:lnTo>
                    <a:lnTo>
                      <a:pt x="162" y="268"/>
                    </a:lnTo>
                    <a:lnTo>
                      <a:pt x="158" y="274"/>
                    </a:lnTo>
                    <a:lnTo>
                      <a:pt x="154" y="280"/>
                    </a:lnTo>
                    <a:lnTo>
                      <a:pt x="152" y="288"/>
                    </a:lnTo>
                    <a:lnTo>
                      <a:pt x="148" y="294"/>
                    </a:lnTo>
                    <a:lnTo>
                      <a:pt x="144" y="300"/>
                    </a:lnTo>
                    <a:lnTo>
                      <a:pt x="142" y="306"/>
                    </a:lnTo>
                    <a:lnTo>
                      <a:pt x="138" y="314"/>
                    </a:lnTo>
                    <a:lnTo>
                      <a:pt x="136" y="320"/>
                    </a:lnTo>
                    <a:lnTo>
                      <a:pt x="132" y="326"/>
                    </a:lnTo>
                    <a:lnTo>
                      <a:pt x="130" y="332"/>
                    </a:lnTo>
                    <a:lnTo>
                      <a:pt x="126" y="342"/>
                    </a:lnTo>
                    <a:lnTo>
                      <a:pt x="122" y="352"/>
                    </a:lnTo>
                    <a:lnTo>
                      <a:pt x="120" y="356"/>
                    </a:lnTo>
                    <a:lnTo>
                      <a:pt x="118" y="358"/>
                    </a:lnTo>
                    <a:lnTo>
                      <a:pt x="118" y="362"/>
                    </a:lnTo>
                    <a:lnTo>
                      <a:pt x="116" y="364"/>
                    </a:lnTo>
                    <a:lnTo>
                      <a:pt x="116" y="366"/>
                    </a:lnTo>
                    <a:lnTo>
                      <a:pt x="114" y="366"/>
                    </a:lnTo>
                    <a:lnTo>
                      <a:pt x="114" y="368"/>
                    </a:lnTo>
                    <a:lnTo>
                      <a:pt x="114" y="366"/>
                    </a:lnTo>
                    <a:lnTo>
                      <a:pt x="114" y="366"/>
                    </a:lnTo>
                    <a:close/>
                  </a:path>
                </a:pathLst>
              </a:custGeom>
              <a:solidFill>
                <a:srgbClr val="B868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3"/>
              <p:cNvSpPr>
                <a:spLocks/>
              </p:cNvSpPr>
              <p:nvPr/>
            </p:nvSpPr>
            <p:spPr bwMode="auto">
              <a:xfrm>
                <a:off x="4874" y="814"/>
                <a:ext cx="390" cy="356"/>
              </a:xfrm>
              <a:custGeom>
                <a:avLst/>
                <a:gdLst>
                  <a:gd name="T0" fmla="*/ 14 w 390"/>
                  <a:gd name="T1" fmla="*/ 142 h 356"/>
                  <a:gd name="T2" fmla="*/ 4 w 390"/>
                  <a:gd name="T3" fmla="*/ 98 h 356"/>
                  <a:gd name="T4" fmla="*/ 0 w 390"/>
                  <a:gd name="T5" fmla="*/ 68 h 356"/>
                  <a:gd name="T6" fmla="*/ 8 w 390"/>
                  <a:gd name="T7" fmla="*/ 52 h 356"/>
                  <a:gd name="T8" fmla="*/ 38 w 390"/>
                  <a:gd name="T9" fmla="*/ 34 h 356"/>
                  <a:gd name="T10" fmla="*/ 80 w 390"/>
                  <a:gd name="T11" fmla="*/ 18 h 356"/>
                  <a:gd name="T12" fmla="*/ 124 w 390"/>
                  <a:gd name="T13" fmla="*/ 12 h 356"/>
                  <a:gd name="T14" fmla="*/ 160 w 390"/>
                  <a:gd name="T15" fmla="*/ 26 h 356"/>
                  <a:gd name="T16" fmla="*/ 186 w 390"/>
                  <a:gd name="T17" fmla="*/ 52 h 356"/>
                  <a:gd name="T18" fmla="*/ 204 w 390"/>
                  <a:gd name="T19" fmla="*/ 76 h 356"/>
                  <a:gd name="T20" fmla="*/ 228 w 390"/>
                  <a:gd name="T21" fmla="*/ 88 h 356"/>
                  <a:gd name="T22" fmla="*/ 264 w 390"/>
                  <a:gd name="T23" fmla="*/ 80 h 356"/>
                  <a:gd name="T24" fmla="*/ 286 w 390"/>
                  <a:gd name="T25" fmla="*/ 60 h 356"/>
                  <a:gd name="T26" fmla="*/ 294 w 390"/>
                  <a:gd name="T27" fmla="*/ 38 h 356"/>
                  <a:gd name="T28" fmla="*/ 294 w 390"/>
                  <a:gd name="T29" fmla="*/ 22 h 356"/>
                  <a:gd name="T30" fmla="*/ 302 w 390"/>
                  <a:gd name="T31" fmla="*/ 68 h 356"/>
                  <a:gd name="T32" fmla="*/ 308 w 390"/>
                  <a:gd name="T33" fmla="*/ 66 h 356"/>
                  <a:gd name="T34" fmla="*/ 316 w 390"/>
                  <a:gd name="T35" fmla="*/ 56 h 356"/>
                  <a:gd name="T36" fmla="*/ 322 w 390"/>
                  <a:gd name="T37" fmla="*/ 44 h 356"/>
                  <a:gd name="T38" fmla="*/ 326 w 390"/>
                  <a:gd name="T39" fmla="*/ 30 h 356"/>
                  <a:gd name="T40" fmla="*/ 324 w 390"/>
                  <a:gd name="T41" fmla="*/ 4 h 356"/>
                  <a:gd name="T42" fmla="*/ 324 w 390"/>
                  <a:gd name="T43" fmla="*/ 0 h 356"/>
                  <a:gd name="T44" fmla="*/ 332 w 390"/>
                  <a:gd name="T45" fmla="*/ 10 h 356"/>
                  <a:gd name="T46" fmla="*/ 340 w 390"/>
                  <a:gd name="T47" fmla="*/ 34 h 356"/>
                  <a:gd name="T48" fmla="*/ 342 w 390"/>
                  <a:gd name="T49" fmla="*/ 62 h 356"/>
                  <a:gd name="T50" fmla="*/ 326 w 390"/>
                  <a:gd name="T51" fmla="*/ 94 h 356"/>
                  <a:gd name="T52" fmla="*/ 316 w 390"/>
                  <a:gd name="T53" fmla="*/ 112 h 356"/>
                  <a:gd name="T54" fmla="*/ 316 w 390"/>
                  <a:gd name="T55" fmla="*/ 114 h 356"/>
                  <a:gd name="T56" fmla="*/ 370 w 390"/>
                  <a:gd name="T57" fmla="*/ 74 h 356"/>
                  <a:gd name="T58" fmla="*/ 362 w 390"/>
                  <a:gd name="T59" fmla="*/ 116 h 356"/>
                  <a:gd name="T60" fmla="*/ 352 w 390"/>
                  <a:gd name="T61" fmla="*/ 144 h 356"/>
                  <a:gd name="T62" fmla="*/ 340 w 390"/>
                  <a:gd name="T63" fmla="*/ 160 h 356"/>
                  <a:gd name="T64" fmla="*/ 340 w 390"/>
                  <a:gd name="T65" fmla="*/ 164 h 356"/>
                  <a:gd name="T66" fmla="*/ 352 w 390"/>
                  <a:gd name="T67" fmla="*/ 162 h 356"/>
                  <a:gd name="T68" fmla="*/ 364 w 390"/>
                  <a:gd name="T69" fmla="*/ 160 h 356"/>
                  <a:gd name="T70" fmla="*/ 358 w 390"/>
                  <a:gd name="T71" fmla="*/ 170 h 356"/>
                  <a:gd name="T72" fmla="*/ 338 w 390"/>
                  <a:gd name="T73" fmla="*/ 194 h 356"/>
                  <a:gd name="T74" fmla="*/ 338 w 390"/>
                  <a:gd name="T75" fmla="*/ 198 h 356"/>
                  <a:gd name="T76" fmla="*/ 352 w 390"/>
                  <a:gd name="T77" fmla="*/ 186 h 356"/>
                  <a:gd name="T78" fmla="*/ 386 w 390"/>
                  <a:gd name="T79" fmla="*/ 156 h 356"/>
                  <a:gd name="T80" fmla="*/ 380 w 390"/>
                  <a:gd name="T81" fmla="*/ 170 h 356"/>
                  <a:gd name="T82" fmla="*/ 356 w 390"/>
                  <a:gd name="T83" fmla="*/ 212 h 356"/>
                  <a:gd name="T84" fmla="*/ 338 w 390"/>
                  <a:gd name="T85" fmla="*/ 238 h 356"/>
                  <a:gd name="T86" fmla="*/ 326 w 390"/>
                  <a:gd name="T87" fmla="*/ 248 h 356"/>
                  <a:gd name="T88" fmla="*/ 340 w 390"/>
                  <a:gd name="T89" fmla="*/ 244 h 356"/>
                  <a:gd name="T90" fmla="*/ 372 w 390"/>
                  <a:gd name="T91" fmla="*/ 234 h 356"/>
                  <a:gd name="T92" fmla="*/ 354 w 390"/>
                  <a:gd name="T93" fmla="*/ 252 h 356"/>
                  <a:gd name="T94" fmla="*/ 330 w 390"/>
                  <a:gd name="T95" fmla="*/ 276 h 356"/>
                  <a:gd name="T96" fmla="*/ 312 w 390"/>
                  <a:gd name="T97" fmla="*/ 300 h 356"/>
                  <a:gd name="T98" fmla="*/ 294 w 390"/>
                  <a:gd name="T99" fmla="*/ 322 h 356"/>
                  <a:gd name="T100" fmla="*/ 262 w 390"/>
                  <a:gd name="T101" fmla="*/ 340 h 356"/>
                  <a:gd name="T102" fmla="*/ 224 w 390"/>
                  <a:gd name="T103" fmla="*/ 354 h 356"/>
                  <a:gd name="T104" fmla="*/ 218 w 390"/>
                  <a:gd name="T105" fmla="*/ 334 h 356"/>
                  <a:gd name="T106" fmla="*/ 220 w 390"/>
                  <a:gd name="T107" fmla="*/ 290 h 356"/>
                  <a:gd name="T108" fmla="*/ 210 w 390"/>
                  <a:gd name="T109" fmla="*/ 240 h 356"/>
                  <a:gd name="T110" fmla="*/ 182 w 390"/>
                  <a:gd name="T111" fmla="*/ 200 h 356"/>
                  <a:gd name="T112" fmla="*/ 130 w 390"/>
                  <a:gd name="T113" fmla="*/ 176 h 356"/>
                  <a:gd name="T114" fmla="*/ 72 w 390"/>
                  <a:gd name="T115" fmla="*/ 164 h 356"/>
                  <a:gd name="T116" fmla="*/ 20 w 390"/>
                  <a:gd name="T117" fmla="*/ 1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90" h="356">
                    <a:moveTo>
                      <a:pt x="14" y="154"/>
                    </a:moveTo>
                    <a:lnTo>
                      <a:pt x="14" y="154"/>
                    </a:lnTo>
                    <a:lnTo>
                      <a:pt x="14" y="152"/>
                    </a:lnTo>
                    <a:lnTo>
                      <a:pt x="16" y="152"/>
                    </a:lnTo>
                    <a:lnTo>
                      <a:pt x="14" y="150"/>
                    </a:lnTo>
                    <a:lnTo>
                      <a:pt x="14" y="148"/>
                    </a:lnTo>
                    <a:lnTo>
                      <a:pt x="14" y="144"/>
                    </a:lnTo>
                    <a:lnTo>
                      <a:pt x="14" y="142"/>
                    </a:lnTo>
                    <a:lnTo>
                      <a:pt x="14" y="140"/>
                    </a:lnTo>
                    <a:lnTo>
                      <a:pt x="12" y="132"/>
                    </a:lnTo>
                    <a:lnTo>
                      <a:pt x="10" y="126"/>
                    </a:lnTo>
                    <a:lnTo>
                      <a:pt x="8" y="118"/>
                    </a:lnTo>
                    <a:lnTo>
                      <a:pt x="6" y="110"/>
                    </a:lnTo>
                    <a:lnTo>
                      <a:pt x="4" y="106"/>
                    </a:lnTo>
                    <a:lnTo>
                      <a:pt x="4" y="102"/>
                    </a:lnTo>
                    <a:lnTo>
                      <a:pt x="4" y="98"/>
                    </a:lnTo>
                    <a:lnTo>
                      <a:pt x="2" y="92"/>
                    </a:lnTo>
                    <a:lnTo>
                      <a:pt x="2" y="88"/>
                    </a:lnTo>
                    <a:lnTo>
                      <a:pt x="0" y="86"/>
                    </a:lnTo>
                    <a:lnTo>
                      <a:pt x="0" y="82"/>
                    </a:lnTo>
                    <a:lnTo>
                      <a:pt x="0" y="78"/>
                    </a:lnTo>
                    <a:lnTo>
                      <a:pt x="0" y="74"/>
                    </a:lnTo>
                    <a:lnTo>
                      <a:pt x="0" y="70"/>
                    </a:lnTo>
                    <a:lnTo>
                      <a:pt x="0" y="68"/>
                    </a:lnTo>
                    <a:lnTo>
                      <a:pt x="0" y="66"/>
                    </a:lnTo>
                    <a:lnTo>
                      <a:pt x="0" y="62"/>
                    </a:lnTo>
                    <a:lnTo>
                      <a:pt x="0" y="60"/>
                    </a:lnTo>
                    <a:lnTo>
                      <a:pt x="2" y="58"/>
                    </a:lnTo>
                    <a:lnTo>
                      <a:pt x="2" y="56"/>
                    </a:lnTo>
                    <a:lnTo>
                      <a:pt x="4" y="56"/>
                    </a:lnTo>
                    <a:lnTo>
                      <a:pt x="6" y="54"/>
                    </a:lnTo>
                    <a:lnTo>
                      <a:pt x="8" y="52"/>
                    </a:lnTo>
                    <a:lnTo>
                      <a:pt x="10" y="50"/>
                    </a:lnTo>
                    <a:lnTo>
                      <a:pt x="14" y="48"/>
                    </a:lnTo>
                    <a:lnTo>
                      <a:pt x="18" y="46"/>
                    </a:lnTo>
                    <a:lnTo>
                      <a:pt x="20" y="44"/>
                    </a:lnTo>
                    <a:lnTo>
                      <a:pt x="24" y="42"/>
                    </a:lnTo>
                    <a:lnTo>
                      <a:pt x="28" y="38"/>
                    </a:lnTo>
                    <a:lnTo>
                      <a:pt x="32" y="36"/>
                    </a:lnTo>
                    <a:lnTo>
                      <a:pt x="38" y="34"/>
                    </a:lnTo>
                    <a:lnTo>
                      <a:pt x="42" y="32"/>
                    </a:lnTo>
                    <a:lnTo>
                      <a:pt x="48" y="30"/>
                    </a:lnTo>
                    <a:lnTo>
                      <a:pt x="52" y="26"/>
                    </a:lnTo>
                    <a:lnTo>
                      <a:pt x="58" y="24"/>
                    </a:lnTo>
                    <a:lnTo>
                      <a:pt x="62" y="22"/>
                    </a:lnTo>
                    <a:lnTo>
                      <a:pt x="68" y="20"/>
                    </a:lnTo>
                    <a:lnTo>
                      <a:pt x="74" y="18"/>
                    </a:lnTo>
                    <a:lnTo>
                      <a:pt x="80" y="18"/>
                    </a:lnTo>
                    <a:lnTo>
                      <a:pt x="86" y="16"/>
                    </a:lnTo>
                    <a:lnTo>
                      <a:pt x="90" y="14"/>
                    </a:lnTo>
                    <a:lnTo>
                      <a:pt x="96" y="14"/>
                    </a:lnTo>
                    <a:lnTo>
                      <a:pt x="102" y="12"/>
                    </a:lnTo>
                    <a:lnTo>
                      <a:pt x="108" y="12"/>
                    </a:lnTo>
                    <a:lnTo>
                      <a:pt x="114" y="12"/>
                    </a:lnTo>
                    <a:lnTo>
                      <a:pt x="118" y="12"/>
                    </a:lnTo>
                    <a:lnTo>
                      <a:pt x="124" y="12"/>
                    </a:lnTo>
                    <a:lnTo>
                      <a:pt x="130" y="12"/>
                    </a:lnTo>
                    <a:lnTo>
                      <a:pt x="134" y="14"/>
                    </a:lnTo>
                    <a:lnTo>
                      <a:pt x="140" y="14"/>
                    </a:lnTo>
                    <a:lnTo>
                      <a:pt x="144" y="16"/>
                    </a:lnTo>
                    <a:lnTo>
                      <a:pt x="148" y="18"/>
                    </a:lnTo>
                    <a:lnTo>
                      <a:pt x="154" y="22"/>
                    </a:lnTo>
                    <a:lnTo>
                      <a:pt x="158" y="24"/>
                    </a:lnTo>
                    <a:lnTo>
                      <a:pt x="160" y="26"/>
                    </a:lnTo>
                    <a:lnTo>
                      <a:pt x="164" y="30"/>
                    </a:lnTo>
                    <a:lnTo>
                      <a:pt x="168" y="32"/>
                    </a:lnTo>
                    <a:lnTo>
                      <a:pt x="172" y="36"/>
                    </a:lnTo>
                    <a:lnTo>
                      <a:pt x="174" y="40"/>
                    </a:lnTo>
                    <a:lnTo>
                      <a:pt x="178" y="42"/>
                    </a:lnTo>
                    <a:lnTo>
                      <a:pt x="180" y="46"/>
                    </a:lnTo>
                    <a:lnTo>
                      <a:pt x="182" y="50"/>
                    </a:lnTo>
                    <a:lnTo>
                      <a:pt x="186" y="52"/>
                    </a:lnTo>
                    <a:lnTo>
                      <a:pt x="188" y="56"/>
                    </a:lnTo>
                    <a:lnTo>
                      <a:pt x="190" y="60"/>
                    </a:lnTo>
                    <a:lnTo>
                      <a:pt x="192" y="62"/>
                    </a:lnTo>
                    <a:lnTo>
                      <a:pt x="194" y="66"/>
                    </a:lnTo>
                    <a:lnTo>
                      <a:pt x="198" y="68"/>
                    </a:lnTo>
                    <a:lnTo>
                      <a:pt x="200" y="72"/>
                    </a:lnTo>
                    <a:lnTo>
                      <a:pt x="202" y="74"/>
                    </a:lnTo>
                    <a:lnTo>
                      <a:pt x="204" y="76"/>
                    </a:lnTo>
                    <a:lnTo>
                      <a:pt x="206" y="78"/>
                    </a:lnTo>
                    <a:lnTo>
                      <a:pt x="210" y="80"/>
                    </a:lnTo>
                    <a:lnTo>
                      <a:pt x="212" y="82"/>
                    </a:lnTo>
                    <a:lnTo>
                      <a:pt x="216" y="84"/>
                    </a:lnTo>
                    <a:lnTo>
                      <a:pt x="218" y="86"/>
                    </a:lnTo>
                    <a:lnTo>
                      <a:pt x="222" y="88"/>
                    </a:lnTo>
                    <a:lnTo>
                      <a:pt x="224" y="88"/>
                    </a:lnTo>
                    <a:lnTo>
                      <a:pt x="228" y="88"/>
                    </a:lnTo>
                    <a:lnTo>
                      <a:pt x="232" y="88"/>
                    </a:lnTo>
                    <a:lnTo>
                      <a:pt x="236" y="88"/>
                    </a:lnTo>
                    <a:lnTo>
                      <a:pt x="240" y="88"/>
                    </a:lnTo>
                    <a:lnTo>
                      <a:pt x="246" y="86"/>
                    </a:lnTo>
                    <a:lnTo>
                      <a:pt x="250" y="86"/>
                    </a:lnTo>
                    <a:lnTo>
                      <a:pt x="254" y="84"/>
                    </a:lnTo>
                    <a:lnTo>
                      <a:pt x="260" y="82"/>
                    </a:lnTo>
                    <a:lnTo>
                      <a:pt x="264" y="80"/>
                    </a:lnTo>
                    <a:lnTo>
                      <a:pt x="268" y="78"/>
                    </a:lnTo>
                    <a:lnTo>
                      <a:pt x="270" y="76"/>
                    </a:lnTo>
                    <a:lnTo>
                      <a:pt x="274" y="72"/>
                    </a:lnTo>
                    <a:lnTo>
                      <a:pt x="276" y="70"/>
                    </a:lnTo>
                    <a:lnTo>
                      <a:pt x="280" y="68"/>
                    </a:lnTo>
                    <a:lnTo>
                      <a:pt x="282" y="64"/>
                    </a:lnTo>
                    <a:lnTo>
                      <a:pt x="284" y="62"/>
                    </a:lnTo>
                    <a:lnTo>
                      <a:pt x="286" y="60"/>
                    </a:lnTo>
                    <a:lnTo>
                      <a:pt x="288" y="56"/>
                    </a:lnTo>
                    <a:lnTo>
                      <a:pt x="288" y="54"/>
                    </a:lnTo>
                    <a:lnTo>
                      <a:pt x="290" y="52"/>
                    </a:lnTo>
                    <a:lnTo>
                      <a:pt x="290" y="48"/>
                    </a:lnTo>
                    <a:lnTo>
                      <a:pt x="292" y="46"/>
                    </a:lnTo>
                    <a:lnTo>
                      <a:pt x="292" y="44"/>
                    </a:lnTo>
                    <a:lnTo>
                      <a:pt x="292" y="42"/>
                    </a:lnTo>
                    <a:lnTo>
                      <a:pt x="294" y="38"/>
                    </a:lnTo>
                    <a:lnTo>
                      <a:pt x="294" y="36"/>
                    </a:lnTo>
                    <a:lnTo>
                      <a:pt x="294" y="34"/>
                    </a:lnTo>
                    <a:lnTo>
                      <a:pt x="294" y="32"/>
                    </a:lnTo>
                    <a:lnTo>
                      <a:pt x="294" y="30"/>
                    </a:lnTo>
                    <a:lnTo>
                      <a:pt x="294" y="28"/>
                    </a:lnTo>
                    <a:lnTo>
                      <a:pt x="294" y="24"/>
                    </a:lnTo>
                    <a:lnTo>
                      <a:pt x="294" y="22"/>
                    </a:lnTo>
                    <a:lnTo>
                      <a:pt x="294" y="22"/>
                    </a:lnTo>
                    <a:lnTo>
                      <a:pt x="294" y="20"/>
                    </a:lnTo>
                    <a:lnTo>
                      <a:pt x="300" y="66"/>
                    </a:lnTo>
                    <a:lnTo>
                      <a:pt x="300" y="66"/>
                    </a:lnTo>
                    <a:lnTo>
                      <a:pt x="300" y="68"/>
                    </a:lnTo>
                    <a:lnTo>
                      <a:pt x="300" y="68"/>
                    </a:lnTo>
                    <a:lnTo>
                      <a:pt x="300" y="68"/>
                    </a:lnTo>
                    <a:lnTo>
                      <a:pt x="302" y="68"/>
                    </a:lnTo>
                    <a:lnTo>
                      <a:pt x="302" y="68"/>
                    </a:lnTo>
                    <a:lnTo>
                      <a:pt x="302" y="68"/>
                    </a:lnTo>
                    <a:lnTo>
                      <a:pt x="304" y="68"/>
                    </a:lnTo>
                    <a:lnTo>
                      <a:pt x="304" y="68"/>
                    </a:lnTo>
                    <a:lnTo>
                      <a:pt x="304" y="68"/>
                    </a:lnTo>
                    <a:lnTo>
                      <a:pt x="306" y="68"/>
                    </a:lnTo>
                    <a:lnTo>
                      <a:pt x="306" y="66"/>
                    </a:lnTo>
                    <a:lnTo>
                      <a:pt x="308" y="66"/>
                    </a:lnTo>
                    <a:lnTo>
                      <a:pt x="308" y="66"/>
                    </a:lnTo>
                    <a:lnTo>
                      <a:pt x="310" y="64"/>
                    </a:lnTo>
                    <a:lnTo>
                      <a:pt x="310" y="64"/>
                    </a:lnTo>
                    <a:lnTo>
                      <a:pt x="312" y="62"/>
                    </a:lnTo>
                    <a:lnTo>
                      <a:pt x="312" y="62"/>
                    </a:lnTo>
                    <a:lnTo>
                      <a:pt x="314" y="60"/>
                    </a:lnTo>
                    <a:lnTo>
                      <a:pt x="314" y="60"/>
                    </a:lnTo>
                    <a:lnTo>
                      <a:pt x="316" y="58"/>
                    </a:lnTo>
                    <a:lnTo>
                      <a:pt x="316" y="56"/>
                    </a:lnTo>
                    <a:lnTo>
                      <a:pt x="318" y="54"/>
                    </a:lnTo>
                    <a:lnTo>
                      <a:pt x="318" y="54"/>
                    </a:lnTo>
                    <a:lnTo>
                      <a:pt x="318" y="52"/>
                    </a:lnTo>
                    <a:lnTo>
                      <a:pt x="320" y="50"/>
                    </a:lnTo>
                    <a:lnTo>
                      <a:pt x="320" y="48"/>
                    </a:lnTo>
                    <a:lnTo>
                      <a:pt x="322" y="46"/>
                    </a:lnTo>
                    <a:lnTo>
                      <a:pt x="322" y="44"/>
                    </a:lnTo>
                    <a:lnTo>
                      <a:pt x="322" y="44"/>
                    </a:lnTo>
                    <a:lnTo>
                      <a:pt x="324" y="42"/>
                    </a:lnTo>
                    <a:lnTo>
                      <a:pt x="324" y="40"/>
                    </a:lnTo>
                    <a:lnTo>
                      <a:pt x="324" y="38"/>
                    </a:lnTo>
                    <a:lnTo>
                      <a:pt x="324" y="36"/>
                    </a:lnTo>
                    <a:lnTo>
                      <a:pt x="326" y="34"/>
                    </a:lnTo>
                    <a:lnTo>
                      <a:pt x="326" y="34"/>
                    </a:lnTo>
                    <a:lnTo>
                      <a:pt x="326" y="32"/>
                    </a:lnTo>
                    <a:lnTo>
                      <a:pt x="326" y="30"/>
                    </a:lnTo>
                    <a:lnTo>
                      <a:pt x="326" y="28"/>
                    </a:lnTo>
                    <a:lnTo>
                      <a:pt x="326" y="26"/>
                    </a:lnTo>
                    <a:lnTo>
                      <a:pt x="326" y="24"/>
                    </a:lnTo>
                    <a:lnTo>
                      <a:pt x="326" y="20"/>
                    </a:lnTo>
                    <a:lnTo>
                      <a:pt x="326" y="16"/>
                    </a:lnTo>
                    <a:lnTo>
                      <a:pt x="324" y="14"/>
                    </a:lnTo>
                    <a:lnTo>
                      <a:pt x="324" y="8"/>
                    </a:lnTo>
                    <a:lnTo>
                      <a:pt x="324" y="4"/>
                    </a:lnTo>
                    <a:lnTo>
                      <a:pt x="324" y="2"/>
                    </a:lnTo>
                    <a:lnTo>
                      <a:pt x="324" y="2"/>
                    </a:lnTo>
                    <a:lnTo>
                      <a:pt x="324" y="0"/>
                    </a:lnTo>
                    <a:lnTo>
                      <a:pt x="324" y="0"/>
                    </a:lnTo>
                    <a:lnTo>
                      <a:pt x="324" y="0"/>
                    </a:lnTo>
                    <a:lnTo>
                      <a:pt x="324" y="0"/>
                    </a:lnTo>
                    <a:lnTo>
                      <a:pt x="324" y="0"/>
                    </a:lnTo>
                    <a:lnTo>
                      <a:pt x="324" y="0"/>
                    </a:lnTo>
                    <a:lnTo>
                      <a:pt x="326" y="0"/>
                    </a:lnTo>
                    <a:lnTo>
                      <a:pt x="326" y="0"/>
                    </a:lnTo>
                    <a:lnTo>
                      <a:pt x="328" y="2"/>
                    </a:lnTo>
                    <a:lnTo>
                      <a:pt x="328" y="4"/>
                    </a:lnTo>
                    <a:lnTo>
                      <a:pt x="330" y="4"/>
                    </a:lnTo>
                    <a:lnTo>
                      <a:pt x="330" y="6"/>
                    </a:lnTo>
                    <a:lnTo>
                      <a:pt x="332" y="8"/>
                    </a:lnTo>
                    <a:lnTo>
                      <a:pt x="332" y="10"/>
                    </a:lnTo>
                    <a:lnTo>
                      <a:pt x="334" y="14"/>
                    </a:lnTo>
                    <a:lnTo>
                      <a:pt x="334" y="16"/>
                    </a:lnTo>
                    <a:lnTo>
                      <a:pt x="336" y="18"/>
                    </a:lnTo>
                    <a:lnTo>
                      <a:pt x="336" y="22"/>
                    </a:lnTo>
                    <a:lnTo>
                      <a:pt x="338" y="24"/>
                    </a:lnTo>
                    <a:lnTo>
                      <a:pt x="338" y="28"/>
                    </a:lnTo>
                    <a:lnTo>
                      <a:pt x="340" y="30"/>
                    </a:lnTo>
                    <a:lnTo>
                      <a:pt x="340" y="34"/>
                    </a:lnTo>
                    <a:lnTo>
                      <a:pt x="342" y="38"/>
                    </a:lnTo>
                    <a:lnTo>
                      <a:pt x="342" y="42"/>
                    </a:lnTo>
                    <a:lnTo>
                      <a:pt x="342" y="44"/>
                    </a:lnTo>
                    <a:lnTo>
                      <a:pt x="342" y="48"/>
                    </a:lnTo>
                    <a:lnTo>
                      <a:pt x="342" y="52"/>
                    </a:lnTo>
                    <a:lnTo>
                      <a:pt x="342" y="56"/>
                    </a:lnTo>
                    <a:lnTo>
                      <a:pt x="342" y="60"/>
                    </a:lnTo>
                    <a:lnTo>
                      <a:pt x="342" y="62"/>
                    </a:lnTo>
                    <a:lnTo>
                      <a:pt x="340" y="66"/>
                    </a:lnTo>
                    <a:lnTo>
                      <a:pt x="340" y="70"/>
                    </a:lnTo>
                    <a:lnTo>
                      <a:pt x="338" y="74"/>
                    </a:lnTo>
                    <a:lnTo>
                      <a:pt x="338" y="76"/>
                    </a:lnTo>
                    <a:lnTo>
                      <a:pt x="336" y="80"/>
                    </a:lnTo>
                    <a:lnTo>
                      <a:pt x="334" y="84"/>
                    </a:lnTo>
                    <a:lnTo>
                      <a:pt x="330" y="90"/>
                    </a:lnTo>
                    <a:lnTo>
                      <a:pt x="326" y="94"/>
                    </a:lnTo>
                    <a:lnTo>
                      <a:pt x="324" y="98"/>
                    </a:lnTo>
                    <a:lnTo>
                      <a:pt x="320" y="102"/>
                    </a:lnTo>
                    <a:lnTo>
                      <a:pt x="320" y="106"/>
                    </a:lnTo>
                    <a:lnTo>
                      <a:pt x="318" y="108"/>
                    </a:lnTo>
                    <a:lnTo>
                      <a:pt x="318" y="108"/>
                    </a:lnTo>
                    <a:lnTo>
                      <a:pt x="318" y="110"/>
                    </a:lnTo>
                    <a:lnTo>
                      <a:pt x="316" y="110"/>
                    </a:lnTo>
                    <a:lnTo>
                      <a:pt x="316" y="112"/>
                    </a:lnTo>
                    <a:lnTo>
                      <a:pt x="316" y="112"/>
                    </a:lnTo>
                    <a:lnTo>
                      <a:pt x="316" y="112"/>
                    </a:lnTo>
                    <a:lnTo>
                      <a:pt x="316" y="114"/>
                    </a:lnTo>
                    <a:lnTo>
                      <a:pt x="316" y="114"/>
                    </a:lnTo>
                    <a:lnTo>
                      <a:pt x="316" y="114"/>
                    </a:lnTo>
                    <a:lnTo>
                      <a:pt x="316" y="114"/>
                    </a:lnTo>
                    <a:lnTo>
                      <a:pt x="316" y="114"/>
                    </a:lnTo>
                    <a:lnTo>
                      <a:pt x="316" y="114"/>
                    </a:lnTo>
                    <a:lnTo>
                      <a:pt x="318" y="114"/>
                    </a:lnTo>
                    <a:lnTo>
                      <a:pt x="318" y="114"/>
                    </a:lnTo>
                    <a:lnTo>
                      <a:pt x="318" y="114"/>
                    </a:lnTo>
                    <a:lnTo>
                      <a:pt x="318" y="114"/>
                    </a:lnTo>
                    <a:lnTo>
                      <a:pt x="370" y="66"/>
                    </a:lnTo>
                    <a:lnTo>
                      <a:pt x="370" y="68"/>
                    </a:lnTo>
                    <a:lnTo>
                      <a:pt x="370" y="70"/>
                    </a:lnTo>
                    <a:lnTo>
                      <a:pt x="370" y="74"/>
                    </a:lnTo>
                    <a:lnTo>
                      <a:pt x="370" y="78"/>
                    </a:lnTo>
                    <a:lnTo>
                      <a:pt x="368" y="84"/>
                    </a:lnTo>
                    <a:lnTo>
                      <a:pt x="368" y="90"/>
                    </a:lnTo>
                    <a:lnTo>
                      <a:pt x="366" y="98"/>
                    </a:lnTo>
                    <a:lnTo>
                      <a:pt x="364" y="106"/>
                    </a:lnTo>
                    <a:lnTo>
                      <a:pt x="364" y="110"/>
                    </a:lnTo>
                    <a:lnTo>
                      <a:pt x="362" y="112"/>
                    </a:lnTo>
                    <a:lnTo>
                      <a:pt x="362" y="116"/>
                    </a:lnTo>
                    <a:lnTo>
                      <a:pt x="360" y="120"/>
                    </a:lnTo>
                    <a:lnTo>
                      <a:pt x="360" y="124"/>
                    </a:lnTo>
                    <a:lnTo>
                      <a:pt x="358" y="128"/>
                    </a:lnTo>
                    <a:lnTo>
                      <a:pt x="358" y="132"/>
                    </a:lnTo>
                    <a:lnTo>
                      <a:pt x="356" y="136"/>
                    </a:lnTo>
                    <a:lnTo>
                      <a:pt x="356" y="138"/>
                    </a:lnTo>
                    <a:lnTo>
                      <a:pt x="354" y="142"/>
                    </a:lnTo>
                    <a:lnTo>
                      <a:pt x="352" y="144"/>
                    </a:lnTo>
                    <a:lnTo>
                      <a:pt x="350" y="148"/>
                    </a:lnTo>
                    <a:lnTo>
                      <a:pt x="350" y="150"/>
                    </a:lnTo>
                    <a:lnTo>
                      <a:pt x="348" y="152"/>
                    </a:lnTo>
                    <a:lnTo>
                      <a:pt x="346" y="154"/>
                    </a:lnTo>
                    <a:lnTo>
                      <a:pt x="344" y="156"/>
                    </a:lnTo>
                    <a:lnTo>
                      <a:pt x="342" y="156"/>
                    </a:lnTo>
                    <a:lnTo>
                      <a:pt x="342" y="158"/>
                    </a:lnTo>
                    <a:lnTo>
                      <a:pt x="340" y="160"/>
                    </a:lnTo>
                    <a:lnTo>
                      <a:pt x="340" y="160"/>
                    </a:lnTo>
                    <a:lnTo>
                      <a:pt x="338" y="160"/>
                    </a:lnTo>
                    <a:lnTo>
                      <a:pt x="338" y="162"/>
                    </a:lnTo>
                    <a:lnTo>
                      <a:pt x="338" y="162"/>
                    </a:lnTo>
                    <a:lnTo>
                      <a:pt x="338" y="162"/>
                    </a:lnTo>
                    <a:lnTo>
                      <a:pt x="338" y="162"/>
                    </a:lnTo>
                    <a:lnTo>
                      <a:pt x="338" y="164"/>
                    </a:lnTo>
                    <a:lnTo>
                      <a:pt x="340" y="164"/>
                    </a:lnTo>
                    <a:lnTo>
                      <a:pt x="340" y="164"/>
                    </a:lnTo>
                    <a:lnTo>
                      <a:pt x="342" y="164"/>
                    </a:lnTo>
                    <a:lnTo>
                      <a:pt x="342" y="164"/>
                    </a:lnTo>
                    <a:lnTo>
                      <a:pt x="344" y="164"/>
                    </a:lnTo>
                    <a:lnTo>
                      <a:pt x="344" y="164"/>
                    </a:lnTo>
                    <a:lnTo>
                      <a:pt x="346" y="162"/>
                    </a:lnTo>
                    <a:lnTo>
                      <a:pt x="350" y="162"/>
                    </a:lnTo>
                    <a:lnTo>
                      <a:pt x="352" y="162"/>
                    </a:lnTo>
                    <a:lnTo>
                      <a:pt x="356" y="162"/>
                    </a:lnTo>
                    <a:lnTo>
                      <a:pt x="358" y="160"/>
                    </a:lnTo>
                    <a:lnTo>
                      <a:pt x="360" y="160"/>
                    </a:lnTo>
                    <a:lnTo>
                      <a:pt x="362" y="160"/>
                    </a:lnTo>
                    <a:lnTo>
                      <a:pt x="362" y="160"/>
                    </a:lnTo>
                    <a:lnTo>
                      <a:pt x="362" y="160"/>
                    </a:lnTo>
                    <a:lnTo>
                      <a:pt x="364" y="160"/>
                    </a:lnTo>
                    <a:lnTo>
                      <a:pt x="364" y="160"/>
                    </a:lnTo>
                    <a:lnTo>
                      <a:pt x="364" y="160"/>
                    </a:lnTo>
                    <a:lnTo>
                      <a:pt x="364" y="162"/>
                    </a:lnTo>
                    <a:lnTo>
                      <a:pt x="364" y="162"/>
                    </a:lnTo>
                    <a:lnTo>
                      <a:pt x="364" y="162"/>
                    </a:lnTo>
                    <a:lnTo>
                      <a:pt x="362" y="164"/>
                    </a:lnTo>
                    <a:lnTo>
                      <a:pt x="362" y="166"/>
                    </a:lnTo>
                    <a:lnTo>
                      <a:pt x="360" y="166"/>
                    </a:lnTo>
                    <a:lnTo>
                      <a:pt x="358" y="170"/>
                    </a:lnTo>
                    <a:lnTo>
                      <a:pt x="356" y="172"/>
                    </a:lnTo>
                    <a:lnTo>
                      <a:pt x="352" y="176"/>
                    </a:lnTo>
                    <a:lnTo>
                      <a:pt x="350" y="180"/>
                    </a:lnTo>
                    <a:lnTo>
                      <a:pt x="346" y="184"/>
                    </a:lnTo>
                    <a:lnTo>
                      <a:pt x="344" y="186"/>
                    </a:lnTo>
                    <a:lnTo>
                      <a:pt x="340" y="190"/>
                    </a:lnTo>
                    <a:lnTo>
                      <a:pt x="338" y="192"/>
                    </a:lnTo>
                    <a:lnTo>
                      <a:pt x="338" y="194"/>
                    </a:lnTo>
                    <a:lnTo>
                      <a:pt x="336" y="194"/>
                    </a:lnTo>
                    <a:lnTo>
                      <a:pt x="336" y="196"/>
                    </a:lnTo>
                    <a:lnTo>
                      <a:pt x="336" y="196"/>
                    </a:lnTo>
                    <a:lnTo>
                      <a:pt x="336" y="196"/>
                    </a:lnTo>
                    <a:lnTo>
                      <a:pt x="336" y="198"/>
                    </a:lnTo>
                    <a:lnTo>
                      <a:pt x="336" y="198"/>
                    </a:lnTo>
                    <a:lnTo>
                      <a:pt x="336" y="198"/>
                    </a:lnTo>
                    <a:lnTo>
                      <a:pt x="338" y="198"/>
                    </a:lnTo>
                    <a:lnTo>
                      <a:pt x="338" y="196"/>
                    </a:lnTo>
                    <a:lnTo>
                      <a:pt x="340" y="196"/>
                    </a:lnTo>
                    <a:lnTo>
                      <a:pt x="340" y="194"/>
                    </a:lnTo>
                    <a:lnTo>
                      <a:pt x="342" y="194"/>
                    </a:lnTo>
                    <a:lnTo>
                      <a:pt x="344" y="192"/>
                    </a:lnTo>
                    <a:lnTo>
                      <a:pt x="346" y="190"/>
                    </a:lnTo>
                    <a:lnTo>
                      <a:pt x="348" y="190"/>
                    </a:lnTo>
                    <a:lnTo>
                      <a:pt x="352" y="186"/>
                    </a:lnTo>
                    <a:lnTo>
                      <a:pt x="356" y="182"/>
                    </a:lnTo>
                    <a:lnTo>
                      <a:pt x="362" y="178"/>
                    </a:lnTo>
                    <a:lnTo>
                      <a:pt x="366" y="174"/>
                    </a:lnTo>
                    <a:lnTo>
                      <a:pt x="370" y="170"/>
                    </a:lnTo>
                    <a:lnTo>
                      <a:pt x="374" y="166"/>
                    </a:lnTo>
                    <a:lnTo>
                      <a:pt x="378" y="162"/>
                    </a:lnTo>
                    <a:lnTo>
                      <a:pt x="382" y="158"/>
                    </a:lnTo>
                    <a:lnTo>
                      <a:pt x="386" y="156"/>
                    </a:lnTo>
                    <a:lnTo>
                      <a:pt x="388" y="154"/>
                    </a:lnTo>
                    <a:lnTo>
                      <a:pt x="388" y="152"/>
                    </a:lnTo>
                    <a:lnTo>
                      <a:pt x="390" y="152"/>
                    </a:lnTo>
                    <a:lnTo>
                      <a:pt x="388" y="152"/>
                    </a:lnTo>
                    <a:lnTo>
                      <a:pt x="388" y="154"/>
                    </a:lnTo>
                    <a:lnTo>
                      <a:pt x="386" y="158"/>
                    </a:lnTo>
                    <a:lnTo>
                      <a:pt x="384" y="164"/>
                    </a:lnTo>
                    <a:lnTo>
                      <a:pt x="380" y="170"/>
                    </a:lnTo>
                    <a:lnTo>
                      <a:pt x="376" y="178"/>
                    </a:lnTo>
                    <a:lnTo>
                      <a:pt x="372" y="184"/>
                    </a:lnTo>
                    <a:lnTo>
                      <a:pt x="368" y="192"/>
                    </a:lnTo>
                    <a:lnTo>
                      <a:pt x="366" y="196"/>
                    </a:lnTo>
                    <a:lnTo>
                      <a:pt x="364" y="200"/>
                    </a:lnTo>
                    <a:lnTo>
                      <a:pt x="362" y="204"/>
                    </a:lnTo>
                    <a:lnTo>
                      <a:pt x="360" y="208"/>
                    </a:lnTo>
                    <a:lnTo>
                      <a:pt x="356" y="212"/>
                    </a:lnTo>
                    <a:lnTo>
                      <a:pt x="354" y="216"/>
                    </a:lnTo>
                    <a:lnTo>
                      <a:pt x="352" y="220"/>
                    </a:lnTo>
                    <a:lnTo>
                      <a:pt x="350" y="224"/>
                    </a:lnTo>
                    <a:lnTo>
                      <a:pt x="348" y="226"/>
                    </a:lnTo>
                    <a:lnTo>
                      <a:pt x="344" y="230"/>
                    </a:lnTo>
                    <a:lnTo>
                      <a:pt x="342" y="234"/>
                    </a:lnTo>
                    <a:lnTo>
                      <a:pt x="340" y="236"/>
                    </a:lnTo>
                    <a:lnTo>
                      <a:pt x="338" y="238"/>
                    </a:lnTo>
                    <a:lnTo>
                      <a:pt x="336" y="240"/>
                    </a:lnTo>
                    <a:lnTo>
                      <a:pt x="334" y="242"/>
                    </a:lnTo>
                    <a:lnTo>
                      <a:pt x="332" y="244"/>
                    </a:lnTo>
                    <a:lnTo>
                      <a:pt x="330" y="244"/>
                    </a:lnTo>
                    <a:lnTo>
                      <a:pt x="328" y="246"/>
                    </a:lnTo>
                    <a:lnTo>
                      <a:pt x="328" y="246"/>
                    </a:lnTo>
                    <a:lnTo>
                      <a:pt x="326" y="246"/>
                    </a:lnTo>
                    <a:lnTo>
                      <a:pt x="326" y="248"/>
                    </a:lnTo>
                    <a:lnTo>
                      <a:pt x="328" y="248"/>
                    </a:lnTo>
                    <a:lnTo>
                      <a:pt x="328" y="248"/>
                    </a:lnTo>
                    <a:lnTo>
                      <a:pt x="328" y="248"/>
                    </a:lnTo>
                    <a:lnTo>
                      <a:pt x="330" y="248"/>
                    </a:lnTo>
                    <a:lnTo>
                      <a:pt x="332" y="246"/>
                    </a:lnTo>
                    <a:lnTo>
                      <a:pt x="334" y="246"/>
                    </a:lnTo>
                    <a:lnTo>
                      <a:pt x="336" y="246"/>
                    </a:lnTo>
                    <a:lnTo>
                      <a:pt x="340" y="244"/>
                    </a:lnTo>
                    <a:lnTo>
                      <a:pt x="344" y="244"/>
                    </a:lnTo>
                    <a:lnTo>
                      <a:pt x="350" y="242"/>
                    </a:lnTo>
                    <a:lnTo>
                      <a:pt x="354" y="240"/>
                    </a:lnTo>
                    <a:lnTo>
                      <a:pt x="360" y="238"/>
                    </a:lnTo>
                    <a:lnTo>
                      <a:pt x="364" y="236"/>
                    </a:lnTo>
                    <a:lnTo>
                      <a:pt x="368" y="236"/>
                    </a:lnTo>
                    <a:lnTo>
                      <a:pt x="372" y="234"/>
                    </a:lnTo>
                    <a:lnTo>
                      <a:pt x="372" y="234"/>
                    </a:lnTo>
                    <a:lnTo>
                      <a:pt x="374" y="232"/>
                    </a:lnTo>
                    <a:lnTo>
                      <a:pt x="374" y="234"/>
                    </a:lnTo>
                    <a:lnTo>
                      <a:pt x="372" y="234"/>
                    </a:lnTo>
                    <a:lnTo>
                      <a:pt x="370" y="236"/>
                    </a:lnTo>
                    <a:lnTo>
                      <a:pt x="366" y="240"/>
                    </a:lnTo>
                    <a:lnTo>
                      <a:pt x="362" y="242"/>
                    </a:lnTo>
                    <a:lnTo>
                      <a:pt x="358" y="246"/>
                    </a:lnTo>
                    <a:lnTo>
                      <a:pt x="354" y="252"/>
                    </a:lnTo>
                    <a:lnTo>
                      <a:pt x="348" y="256"/>
                    </a:lnTo>
                    <a:lnTo>
                      <a:pt x="346" y="258"/>
                    </a:lnTo>
                    <a:lnTo>
                      <a:pt x="344" y="262"/>
                    </a:lnTo>
                    <a:lnTo>
                      <a:pt x="340" y="264"/>
                    </a:lnTo>
                    <a:lnTo>
                      <a:pt x="338" y="266"/>
                    </a:lnTo>
                    <a:lnTo>
                      <a:pt x="336" y="270"/>
                    </a:lnTo>
                    <a:lnTo>
                      <a:pt x="332" y="272"/>
                    </a:lnTo>
                    <a:lnTo>
                      <a:pt x="330" y="276"/>
                    </a:lnTo>
                    <a:lnTo>
                      <a:pt x="328" y="278"/>
                    </a:lnTo>
                    <a:lnTo>
                      <a:pt x="326" y="282"/>
                    </a:lnTo>
                    <a:lnTo>
                      <a:pt x="322" y="284"/>
                    </a:lnTo>
                    <a:lnTo>
                      <a:pt x="320" y="288"/>
                    </a:lnTo>
                    <a:lnTo>
                      <a:pt x="318" y="290"/>
                    </a:lnTo>
                    <a:lnTo>
                      <a:pt x="316" y="294"/>
                    </a:lnTo>
                    <a:lnTo>
                      <a:pt x="314" y="296"/>
                    </a:lnTo>
                    <a:lnTo>
                      <a:pt x="312" y="300"/>
                    </a:lnTo>
                    <a:lnTo>
                      <a:pt x="312" y="302"/>
                    </a:lnTo>
                    <a:lnTo>
                      <a:pt x="310" y="306"/>
                    </a:lnTo>
                    <a:lnTo>
                      <a:pt x="308" y="308"/>
                    </a:lnTo>
                    <a:lnTo>
                      <a:pt x="306" y="310"/>
                    </a:lnTo>
                    <a:lnTo>
                      <a:pt x="302" y="314"/>
                    </a:lnTo>
                    <a:lnTo>
                      <a:pt x="300" y="316"/>
                    </a:lnTo>
                    <a:lnTo>
                      <a:pt x="296" y="318"/>
                    </a:lnTo>
                    <a:lnTo>
                      <a:pt x="294" y="322"/>
                    </a:lnTo>
                    <a:lnTo>
                      <a:pt x="290" y="324"/>
                    </a:lnTo>
                    <a:lnTo>
                      <a:pt x="286" y="326"/>
                    </a:lnTo>
                    <a:lnTo>
                      <a:pt x="282" y="328"/>
                    </a:lnTo>
                    <a:lnTo>
                      <a:pt x="278" y="332"/>
                    </a:lnTo>
                    <a:lnTo>
                      <a:pt x="274" y="334"/>
                    </a:lnTo>
                    <a:lnTo>
                      <a:pt x="270" y="336"/>
                    </a:lnTo>
                    <a:lnTo>
                      <a:pt x="266" y="338"/>
                    </a:lnTo>
                    <a:lnTo>
                      <a:pt x="262" y="340"/>
                    </a:lnTo>
                    <a:lnTo>
                      <a:pt x="258" y="342"/>
                    </a:lnTo>
                    <a:lnTo>
                      <a:pt x="254" y="342"/>
                    </a:lnTo>
                    <a:lnTo>
                      <a:pt x="250" y="344"/>
                    </a:lnTo>
                    <a:lnTo>
                      <a:pt x="246" y="346"/>
                    </a:lnTo>
                    <a:lnTo>
                      <a:pt x="242" y="348"/>
                    </a:lnTo>
                    <a:lnTo>
                      <a:pt x="234" y="350"/>
                    </a:lnTo>
                    <a:lnTo>
                      <a:pt x="228" y="352"/>
                    </a:lnTo>
                    <a:lnTo>
                      <a:pt x="224" y="354"/>
                    </a:lnTo>
                    <a:lnTo>
                      <a:pt x="220" y="356"/>
                    </a:lnTo>
                    <a:lnTo>
                      <a:pt x="216" y="356"/>
                    </a:lnTo>
                    <a:lnTo>
                      <a:pt x="216" y="356"/>
                    </a:lnTo>
                    <a:lnTo>
                      <a:pt x="216" y="356"/>
                    </a:lnTo>
                    <a:lnTo>
                      <a:pt x="216" y="352"/>
                    </a:lnTo>
                    <a:lnTo>
                      <a:pt x="218" y="346"/>
                    </a:lnTo>
                    <a:lnTo>
                      <a:pt x="218" y="338"/>
                    </a:lnTo>
                    <a:lnTo>
                      <a:pt x="218" y="334"/>
                    </a:lnTo>
                    <a:lnTo>
                      <a:pt x="218" y="330"/>
                    </a:lnTo>
                    <a:lnTo>
                      <a:pt x="220" y="324"/>
                    </a:lnTo>
                    <a:lnTo>
                      <a:pt x="220" y="320"/>
                    </a:lnTo>
                    <a:lnTo>
                      <a:pt x="220" y="314"/>
                    </a:lnTo>
                    <a:lnTo>
                      <a:pt x="220" y="308"/>
                    </a:lnTo>
                    <a:lnTo>
                      <a:pt x="220" y="302"/>
                    </a:lnTo>
                    <a:lnTo>
                      <a:pt x="220" y="296"/>
                    </a:lnTo>
                    <a:lnTo>
                      <a:pt x="220" y="290"/>
                    </a:lnTo>
                    <a:lnTo>
                      <a:pt x="218" y="284"/>
                    </a:lnTo>
                    <a:lnTo>
                      <a:pt x="218" y="278"/>
                    </a:lnTo>
                    <a:lnTo>
                      <a:pt x="218" y="272"/>
                    </a:lnTo>
                    <a:lnTo>
                      <a:pt x="216" y="264"/>
                    </a:lnTo>
                    <a:lnTo>
                      <a:pt x="216" y="258"/>
                    </a:lnTo>
                    <a:lnTo>
                      <a:pt x="214" y="252"/>
                    </a:lnTo>
                    <a:lnTo>
                      <a:pt x="212" y="246"/>
                    </a:lnTo>
                    <a:lnTo>
                      <a:pt x="210" y="240"/>
                    </a:lnTo>
                    <a:lnTo>
                      <a:pt x="208" y="234"/>
                    </a:lnTo>
                    <a:lnTo>
                      <a:pt x="204" y="228"/>
                    </a:lnTo>
                    <a:lnTo>
                      <a:pt x="202" y="222"/>
                    </a:lnTo>
                    <a:lnTo>
                      <a:pt x="198" y="218"/>
                    </a:lnTo>
                    <a:lnTo>
                      <a:pt x="194" y="212"/>
                    </a:lnTo>
                    <a:lnTo>
                      <a:pt x="190" y="208"/>
                    </a:lnTo>
                    <a:lnTo>
                      <a:pt x="186" y="204"/>
                    </a:lnTo>
                    <a:lnTo>
                      <a:pt x="182" y="200"/>
                    </a:lnTo>
                    <a:lnTo>
                      <a:pt x="176" y="196"/>
                    </a:lnTo>
                    <a:lnTo>
                      <a:pt x="170" y="192"/>
                    </a:lnTo>
                    <a:lnTo>
                      <a:pt x="164" y="190"/>
                    </a:lnTo>
                    <a:lnTo>
                      <a:pt x="158" y="186"/>
                    </a:lnTo>
                    <a:lnTo>
                      <a:pt x="152" y="184"/>
                    </a:lnTo>
                    <a:lnTo>
                      <a:pt x="144" y="180"/>
                    </a:lnTo>
                    <a:lnTo>
                      <a:pt x="138" y="178"/>
                    </a:lnTo>
                    <a:lnTo>
                      <a:pt x="130" y="176"/>
                    </a:lnTo>
                    <a:lnTo>
                      <a:pt x="124" y="174"/>
                    </a:lnTo>
                    <a:lnTo>
                      <a:pt x="116" y="172"/>
                    </a:lnTo>
                    <a:lnTo>
                      <a:pt x="108" y="170"/>
                    </a:lnTo>
                    <a:lnTo>
                      <a:pt x="102" y="168"/>
                    </a:lnTo>
                    <a:lnTo>
                      <a:pt x="94" y="168"/>
                    </a:lnTo>
                    <a:lnTo>
                      <a:pt x="86" y="166"/>
                    </a:lnTo>
                    <a:lnTo>
                      <a:pt x="80" y="164"/>
                    </a:lnTo>
                    <a:lnTo>
                      <a:pt x="72" y="164"/>
                    </a:lnTo>
                    <a:lnTo>
                      <a:pt x="66" y="162"/>
                    </a:lnTo>
                    <a:lnTo>
                      <a:pt x="60" y="162"/>
                    </a:lnTo>
                    <a:lnTo>
                      <a:pt x="52" y="160"/>
                    </a:lnTo>
                    <a:lnTo>
                      <a:pt x="42" y="160"/>
                    </a:lnTo>
                    <a:lnTo>
                      <a:pt x="32" y="158"/>
                    </a:lnTo>
                    <a:lnTo>
                      <a:pt x="28" y="158"/>
                    </a:lnTo>
                    <a:lnTo>
                      <a:pt x="24" y="158"/>
                    </a:lnTo>
                    <a:lnTo>
                      <a:pt x="20" y="156"/>
                    </a:lnTo>
                    <a:lnTo>
                      <a:pt x="18" y="156"/>
                    </a:lnTo>
                    <a:lnTo>
                      <a:pt x="16" y="156"/>
                    </a:lnTo>
                    <a:lnTo>
                      <a:pt x="14" y="156"/>
                    </a:lnTo>
                    <a:lnTo>
                      <a:pt x="14" y="154"/>
                    </a:lnTo>
                    <a:lnTo>
                      <a:pt x="14" y="154"/>
                    </a:lnTo>
                    <a:lnTo>
                      <a:pt x="14" y="154"/>
                    </a:lnTo>
                    <a:close/>
                  </a:path>
                </a:pathLst>
              </a:custGeom>
              <a:solidFill>
                <a:srgbClr val="B868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14"/>
              <p:cNvSpPr>
                <a:spLocks/>
              </p:cNvSpPr>
              <p:nvPr/>
            </p:nvSpPr>
            <p:spPr bwMode="auto">
              <a:xfrm>
                <a:off x="4648" y="986"/>
                <a:ext cx="260" cy="240"/>
              </a:xfrm>
              <a:custGeom>
                <a:avLst/>
                <a:gdLst>
                  <a:gd name="T0" fmla="*/ 250 w 260"/>
                  <a:gd name="T1" fmla="*/ 98 h 240"/>
                  <a:gd name="T2" fmla="*/ 256 w 260"/>
                  <a:gd name="T3" fmla="*/ 68 h 240"/>
                  <a:gd name="T4" fmla="*/ 260 w 260"/>
                  <a:gd name="T5" fmla="*/ 48 h 240"/>
                  <a:gd name="T6" fmla="*/ 256 w 260"/>
                  <a:gd name="T7" fmla="*/ 38 h 240"/>
                  <a:gd name="T8" fmla="*/ 244 w 260"/>
                  <a:gd name="T9" fmla="*/ 28 h 240"/>
                  <a:gd name="T10" fmla="*/ 222 w 260"/>
                  <a:gd name="T11" fmla="*/ 18 h 240"/>
                  <a:gd name="T12" fmla="*/ 196 w 260"/>
                  <a:gd name="T13" fmla="*/ 10 h 240"/>
                  <a:gd name="T14" fmla="*/ 170 w 260"/>
                  <a:gd name="T15" fmla="*/ 10 h 240"/>
                  <a:gd name="T16" fmla="*/ 150 w 260"/>
                  <a:gd name="T17" fmla="*/ 22 h 240"/>
                  <a:gd name="T18" fmla="*/ 136 w 260"/>
                  <a:gd name="T19" fmla="*/ 36 h 240"/>
                  <a:gd name="T20" fmla="*/ 122 w 260"/>
                  <a:gd name="T21" fmla="*/ 54 h 240"/>
                  <a:gd name="T22" fmla="*/ 108 w 260"/>
                  <a:gd name="T23" fmla="*/ 60 h 240"/>
                  <a:gd name="T24" fmla="*/ 86 w 260"/>
                  <a:gd name="T25" fmla="*/ 56 h 240"/>
                  <a:gd name="T26" fmla="*/ 72 w 260"/>
                  <a:gd name="T27" fmla="*/ 44 h 240"/>
                  <a:gd name="T28" fmla="*/ 64 w 260"/>
                  <a:gd name="T29" fmla="*/ 32 h 240"/>
                  <a:gd name="T30" fmla="*/ 64 w 260"/>
                  <a:gd name="T31" fmla="*/ 22 h 240"/>
                  <a:gd name="T32" fmla="*/ 60 w 260"/>
                  <a:gd name="T33" fmla="*/ 46 h 240"/>
                  <a:gd name="T34" fmla="*/ 58 w 260"/>
                  <a:gd name="T35" fmla="*/ 46 h 240"/>
                  <a:gd name="T36" fmla="*/ 54 w 260"/>
                  <a:gd name="T37" fmla="*/ 44 h 240"/>
                  <a:gd name="T38" fmla="*/ 46 w 260"/>
                  <a:gd name="T39" fmla="*/ 34 h 240"/>
                  <a:gd name="T40" fmla="*/ 42 w 260"/>
                  <a:gd name="T41" fmla="*/ 26 h 240"/>
                  <a:gd name="T42" fmla="*/ 42 w 260"/>
                  <a:gd name="T43" fmla="*/ 14 h 240"/>
                  <a:gd name="T44" fmla="*/ 44 w 260"/>
                  <a:gd name="T45" fmla="*/ 2 h 240"/>
                  <a:gd name="T46" fmla="*/ 42 w 260"/>
                  <a:gd name="T47" fmla="*/ 2 h 240"/>
                  <a:gd name="T48" fmla="*/ 36 w 260"/>
                  <a:gd name="T49" fmla="*/ 10 h 240"/>
                  <a:gd name="T50" fmla="*/ 32 w 260"/>
                  <a:gd name="T51" fmla="*/ 24 h 240"/>
                  <a:gd name="T52" fmla="*/ 32 w 260"/>
                  <a:gd name="T53" fmla="*/ 40 h 240"/>
                  <a:gd name="T54" fmla="*/ 38 w 260"/>
                  <a:gd name="T55" fmla="*/ 58 h 240"/>
                  <a:gd name="T56" fmla="*/ 48 w 260"/>
                  <a:gd name="T57" fmla="*/ 74 h 240"/>
                  <a:gd name="T58" fmla="*/ 48 w 260"/>
                  <a:gd name="T59" fmla="*/ 78 h 240"/>
                  <a:gd name="T60" fmla="*/ 14 w 260"/>
                  <a:gd name="T61" fmla="*/ 62 h 240"/>
                  <a:gd name="T62" fmla="*/ 20 w 260"/>
                  <a:gd name="T63" fmla="*/ 84 h 240"/>
                  <a:gd name="T64" fmla="*/ 26 w 260"/>
                  <a:gd name="T65" fmla="*/ 100 h 240"/>
                  <a:gd name="T66" fmla="*/ 32 w 260"/>
                  <a:gd name="T67" fmla="*/ 108 h 240"/>
                  <a:gd name="T68" fmla="*/ 34 w 260"/>
                  <a:gd name="T69" fmla="*/ 110 h 240"/>
                  <a:gd name="T70" fmla="*/ 20 w 260"/>
                  <a:gd name="T71" fmla="*/ 108 h 240"/>
                  <a:gd name="T72" fmla="*/ 16 w 260"/>
                  <a:gd name="T73" fmla="*/ 110 h 240"/>
                  <a:gd name="T74" fmla="*/ 24 w 260"/>
                  <a:gd name="T75" fmla="*/ 120 h 240"/>
                  <a:gd name="T76" fmla="*/ 36 w 260"/>
                  <a:gd name="T77" fmla="*/ 132 h 240"/>
                  <a:gd name="T78" fmla="*/ 32 w 260"/>
                  <a:gd name="T79" fmla="*/ 132 h 240"/>
                  <a:gd name="T80" fmla="*/ 16 w 260"/>
                  <a:gd name="T81" fmla="*/ 118 h 240"/>
                  <a:gd name="T82" fmla="*/ 2 w 260"/>
                  <a:gd name="T83" fmla="*/ 108 h 240"/>
                  <a:gd name="T84" fmla="*/ 20 w 260"/>
                  <a:gd name="T85" fmla="*/ 140 h 240"/>
                  <a:gd name="T86" fmla="*/ 30 w 260"/>
                  <a:gd name="T87" fmla="*/ 158 h 240"/>
                  <a:gd name="T88" fmla="*/ 40 w 260"/>
                  <a:gd name="T89" fmla="*/ 166 h 240"/>
                  <a:gd name="T90" fmla="*/ 38 w 260"/>
                  <a:gd name="T91" fmla="*/ 166 h 240"/>
                  <a:gd name="T92" fmla="*/ 16 w 260"/>
                  <a:gd name="T93" fmla="*/ 160 h 240"/>
                  <a:gd name="T94" fmla="*/ 18 w 260"/>
                  <a:gd name="T95" fmla="*/ 164 h 240"/>
                  <a:gd name="T96" fmla="*/ 38 w 260"/>
                  <a:gd name="T97" fmla="*/ 184 h 240"/>
                  <a:gd name="T98" fmla="*/ 48 w 260"/>
                  <a:gd name="T99" fmla="*/ 198 h 240"/>
                  <a:gd name="T100" fmla="*/ 58 w 260"/>
                  <a:gd name="T101" fmla="*/ 210 h 240"/>
                  <a:gd name="T102" fmla="*/ 74 w 260"/>
                  <a:gd name="T103" fmla="*/ 222 h 240"/>
                  <a:gd name="T104" fmla="*/ 92 w 260"/>
                  <a:gd name="T105" fmla="*/ 232 h 240"/>
                  <a:gd name="T106" fmla="*/ 114 w 260"/>
                  <a:gd name="T107" fmla="*/ 240 h 240"/>
                  <a:gd name="T108" fmla="*/ 114 w 260"/>
                  <a:gd name="T109" fmla="*/ 222 h 240"/>
                  <a:gd name="T110" fmla="*/ 114 w 260"/>
                  <a:gd name="T111" fmla="*/ 196 h 240"/>
                  <a:gd name="T112" fmla="*/ 118 w 260"/>
                  <a:gd name="T113" fmla="*/ 166 h 240"/>
                  <a:gd name="T114" fmla="*/ 132 w 260"/>
                  <a:gd name="T115" fmla="*/ 140 h 240"/>
                  <a:gd name="T116" fmla="*/ 158 w 260"/>
                  <a:gd name="T117" fmla="*/ 124 h 240"/>
                  <a:gd name="T118" fmla="*/ 192 w 260"/>
                  <a:gd name="T119" fmla="*/ 114 h 240"/>
                  <a:gd name="T120" fmla="*/ 224 w 260"/>
                  <a:gd name="T121" fmla="*/ 108 h 240"/>
                  <a:gd name="T122" fmla="*/ 250 w 260"/>
                  <a:gd name="T123" fmla="*/ 104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60" h="240">
                    <a:moveTo>
                      <a:pt x="250" y="104"/>
                    </a:moveTo>
                    <a:lnTo>
                      <a:pt x="250" y="104"/>
                    </a:lnTo>
                    <a:lnTo>
                      <a:pt x="250" y="104"/>
                    </a:lnTo>
                    <a:lnTo>
                      <a:pt x="250" y="102"/>
                    </a:lnTo>
                    <a:lnTo>
                      <a:pt x="250" y="102"/>
                    </a:lnTo>
                    <a:lnTo>
                      <a:pt x="250" y="100"/>
                    </a:lnTo>
                    <a:lnTo>
                      <a:pt x="250" y="98"/>
                    </a:lnTo>
                    <a:lnTo>
                      <a:pt x="250" y="96"/>
                    </a:lnTo>
                    <a:lnTo>
                      <a:pt x="250" y="94"/>
                    </a:lnTo>
                    <a:lnTo>
                      <a:pt x="252" y="90"/>
                    </a:lnTo>
                    <a:lnTo>
                      <a:pt x="254" y="86"/>
                    </a:lnTo>
                    <a:lnTo>
                      <a:pt x="254" y="80"/>
                    </a:lnTo>
                    <a:lnTo>
                      <a:pt x="256" y="74"/>
                    </a:lnTo>
                    <a:lnTo>
                      <a:pt x="256" y="68"/>
                    </a:lnTo>
                    <a:lnTo>
                      <a:pt x="258" y="64"/>
                    </a:lnTo>
                    <a:lnTo>
                      <a:pt x="258" y="60"/>
                    </a:lnTo>
                    <a:lnTo>
                      <a:pt x="260" y="58"/>
                    </a:lnTo>
                    <a:lnTo>
                      <a:pt x="260" y="56"/>
                    </a:lnTo>
                    <a:lnTo>
                      <a:pt x="260" y="54"/>
                    </a:lnTo>
                    <a:lnTo>
                      <a:pt x="260" y="50"/>
                    </a:lnTo>
                    <a:lnTo>
                      <a:pt x="260" y="48"/>
                    </a:lnTo>
                    <a:lnTo>
                      <a:pt x="260" y="46"/>
                    </a:lnTo>
                    <a:lnTo>
                      <a:pt x="260" y="44"/>
                    </a:lnTo>
                    <a:lnTo>
                      <a:pt x="260" y="44"/>
                    </a:lnTo>
                    <a:lnTo>
                      <a:pt x="260" y="42"/>
                    </a:lnTo>
                    <a:lnTo>
                      <a:pt x="258" y="40"/>
                    </a:lnTo>
                    <a:lnTo>
                      <a:pt x="258" y="40"/>
                    </a:lnTo>
                    <a:lnTo>
                      <a:pt x="256" y="38"/>
                    </a:lnTo>
                    <a:lnTo>
                      <a:pt x="256" y="38"/>
                    </a:lnTo>
                    <a:lnTo>
                      <a:pt x="254" y="36"/>
                    </a:lnTo>
                    <a:lnTo>
                      <a:pt x="252" y="34"/>
                    </a:lnTo>
                    <a:lnTo>
                      <a:pt x="250" y="34"/>
                    </a:lnTo>
                    <a:lnTo>
                      <a:pt x="248" y="32"/>
                    </a:lnTo>
                    <a:lnTo>
                      <a:pt x="246" y="30"/>
                    </a:lnTo>
                    <a:lnTo>
                      <a:pt x="244" y="28"/>
                    </a:lnTo>
                    <a:lnTo>
                      <a:pt x="240" y="28"/>
                    </a:lnTo>
                    <a:lnTo>
                      <a:pt x="238" y="26"/>
                    </a:lnTo>
                    <a:lnTo>
                      <a:pt x="234" y="24"/>
                    </a:lnTo>
                    <a:lnTo>
                      <a:pt x="232" y="22"/>
                    </a:lnTo>
                    <a:lnTo>
                      <a:pt x="228" y="20"/>
                    </a:lnTo>
                    <a:lnTo>
                      <a:pt x="224" y="20"/>
                    </a:lnTo>
                    <a:lnTo>
                      <a:pt x="222" y="18"/>
                    </a:lnTo>
                    <a:lnTo>
                      <a:pt x="218" y="16"/>
                    </a:lnTo>
                    <a:lnTo>
                      <a:pt x="214" y="16"/>
                    </a:lnTo>
                    <a:lnTo>
                      <a:pt x="210" y="14"/>
                    </a:lnTo>
                    <a:lnTo>
                      <a:pt x="206" y="12"/>
                    </a:lnTo>
                    <a:lnTo>
                      <a:pt x="202" y="12"/>
                    </a:lnTo>
                    <a:lnTo>
                      <a:pt x="198" y="10"/>
                    </a:lnTo>
                    <a:lnTo>
                      <a:pt x="196" y="10"/>
                    </a:lnTo>
                    <a:lnTo>
                      <a:pt x="192" y="10"/>
                    </a:lnTo>
                    <a:lnTo>
                      <a:pt x="188" y="10"/>
                    </a:lnTo>
                    <a:lnTo>
                      <a:pt x="184" y="8"/>
                    </a:lnTo>
                    <a:lnTo>
                      <a:pt x="180" y="8"/>
                    </a:lnTo>
                    <a:lnTo>
                      <a:pt x="176" y="10"/>
                    </a:lnTo>
                    <a:lnTo>
                      <a:pt x="174" y="10"/>
                    </a:lnTo>
                    <a:lnTo>
                      <a:pt x="170" y="10"/>
                    </a:lnTo>
                    <a:lnTo>
                      <a:pt x="166" y="12"/>
                    </a:lnTo>
                    <a:lnTo>
                      <a:pt x="164" y="12"/>
                    </a:lnTo>
                    <a:lnTo>
                      <a:pt x="160" y="14"/>
                    </a:lnTo>
                    <a:lnTo>
                      <a:pt x="158" y="16"/>
                    </a:lnTo>
                    <a:lnTo>
                      <a:pt x="154" y="18"/>
                    </a:lnTo>
                    <a:lnTo>
                      <a:pt x="152" y="20"/>
                    </a:lnTo>
                    <a:lnTo>
                      <a:pt x="150" y="22"/>
                    </a:lnTo>
                    <a:lnTo>
                      <a:pt x="148" y="24"/>
                    </a:lnTo>
                    <a:lnTo>
                      <a:pt x="146" y="26"/>
                    </a:lnTo>
                    <a:lnTo>
                      <a:pt x="144" y="28"/>
                    </a:lnTo>
                    <a:lnTo>
                      <a:pt x="142" y="30"/>
                    </a:lnTo>
                    <a:lnTo>
                      <a:pt x="140" y="32"/>
                    </a:lnTo>
                    <a:lnTo>
                      <a:pt x="138" y="34"/>
                    </a:lnTo>
                    <a:lnTo>
                      <a:pt x="136" y="36"/>
                    </a:lnTo>
                    <a:lnTo>
                      <a:pt x="134" y="38"/>
                    </a:lnTo>
                    <a:lnTo>
                      <a:pt x="132" y="42"/>
                    </a:lnTo>
                    <a:lnTo>
                      <a:pt x="128" y="48"/>
                    </a:lnTo>
                    <a:lnTo>
                      <a:pt x="126" y="48"/>
                    </a:lnTo>
                    <a:lnTo>
                      <a:pt x="124" y="50"/>
                    </a:lnTo>
                    <a:lnTo>
                      <a:pt x="124" y="52"/>
                    </a:lnTo>
                    <a:lnTo>
                      <a:pt x="122" y="54"/>
                    </a:lnTo>
                    <a:lnTo>
                      <a:pt x="120" y="56"/>
                    </a:lnTo>
                    <a:lnTo>
                      <a:pt x="118" y="56"/>
                    </a:lnTo>
                    <a:lnTo>
                      <a:pt x="116" y="58"/>
                    </a:lnTo>
                    <a:lnTo>
                      <a:pt x="114" y="58"/>
                    </a:lnTo>
                    <a:lnTo>
                      <a:pt x="112" y="60"/>
                    </a:lnTo>
                    <a:lnTo>
                      <a:pt x="110" y="60"/>
                    </a:lnTo>
                    <a:lnTo>
                      <a:pt x="108" y="60"/>
                    </a:lnTo>
                    <a:lnTo>
                      <a:pt x="104" y="60"/>
                    </a:lnTo>
                    <a:lnTo>
                      <a:pt x="102" y="60"/>
                    </a:lnTo>
                    <a:lnTo>
                      <a:pt x="98" y="60"/>
                    </a:lnTo>
                    <a:lnTo>
                      <a:pt x="96" y="60"/>
                    </a:lnTo>
                    <a:lnTo>
                      <a:pt x="92" y="58"/>
                    </a:lnTo>
                    <a:lnTo>
                      <a:pt x="90" y="58"/>
                    </a:lnTo>
                    <a:lnTo>
                      <a:pt x="86" y="56"/>
                    </a:lnTo>
                    <a:lnTo>
                      <a:pt x="84" y="54"/>
                    </a:lnTo>
                    <a:lnTo>
                      <a:pt x="82" y="52"/>
                    </a:lnTo>
                    <a:lnTo>
                      <a:pt x="78" y="52"/>
                    </a:lnTo>
                    <a:lnTo>
                      <a:pt x="76" y="50"/>
                    </a:lnTo>
                    <a:lnTo>
                      <a:pt x="74" y="48"/>
                    </a:lnTo>
                    <a:lnTo>
                      <a:pt x="74" y="46"/>
                    </a:lnTo>
                    <a:lnTo>
                      <a:pt x="72" y="44"/>
                    </a:lnTo>
                    <a:lnTo>
                      <a:pt x="70" y="42"/>
                    </a:lnTo>
                    <a:lnTo>
                      <a:pt x="68" y="42"/>
                    </a:lnTo>
                    <a:lnTo>
                      <a:pt x="68" y="40"/>
                    </a:lnTo>
                    <a:lnTo>
                      <a:pt x="66" y="38"/>
                    </a:lnTo>
                    <a:lnTo>
                      <a:pt x="66" y="36"/>
                    </a:lnTo>
                    <a:lnTo>
                      <a:pt x="66" y="34"/>
                    </a:lnTo>
                    <a:lnTo>
                      <a:pt x="64" y="32"/>
                    </a:lnTo>
                    <a:lnTo>
                      <a:pt x="64" y="30"/>
                    </a:lnTo>
                    <a:lnTo>
                      <a:pt x="64" y="28"/>
                    </a:lnTo>
                    <a:lnTo>
                      <a:pt x="64" y="28"/>
                    </a:lnTo>
                    <a:lnTo>
                      <a:pt x="64" y="26"/>
                    </a:lnTo>
                    <a:lnTo>
                      <a:pt x="64" y="24"/>
                    </a:lnTo>
                    <a:lnTo>
                      <a:pt x="64" y="22"/>
                    </a:lnTo>
                    <a:lnTo>
                      <a:pt x="64" y="22"/>
                    </a:lnTo>
                    <a:lnTo>
                      <a:pt x="64" y="20"/>
                    </a:lnTo>
                    <a:lnTo>
                      <a:pt x="64" y="18"/>
                    </a:lnTo>
                    <a:lnTo>
                      <a:pt x="64" y="16"/>
                    </a:lnTo>
                    <a:lnTo>
                      <a:pt x="64" y="16"/>
                    </a:lnTo>
                    <a:lnTo>
                      <a:pt x="64" y="16"/>
                    </a:lnTo>
                    <a:lnTo>
                      <a:pt x="60" y="46"/>
                    </a:lnTo>
                    <a:lnTo>
                      <a:pt x="60" y="46"/>
                    </a:lnTo>
                    <a:lnTo>
                      <a:pt x="60" y="46"/>
                    </a:lnTo>
                    <a:lnTo>
                      <a:pt x="58" y="46"/>
                    </a:lnTo>
                    <a:lnTo>
                      <a:pt x="58" y="46"/>
                    </a:lnTo>
                    <a:lnTo>
                      <a:pt x="58" y="46"/>
                    </a:lnTo>
                    <a:lnTo>
                      <a:pt x="58" y="46"/>
                    </a:lnTo>
                    <a:lnTo>
                      <a:pt x="58" y="46"/>
                    </a:lnTo>
                    <a:lnTo>
                      <a:pt x="58" y="46"/>
                    </a:lnTo>
                    <a:lnTo>
                      <a:pt x="56" y="46"/>
                    </a:lnTo>
                    <a:lnTo>
                      <a:pt x="56" y="46"/>
                    </a:lnTo>
                    <a:lnTo>
                      <a:pt x="56" y="46"/>
                    </a:lnTo>
                    <a:lnTo>
                      <a:pt x="54" y="46"/>
                    </a:lnTo>
                    <a:lnTo>
                      <a:pt x="54" y="46"/>
                    </a:lnTo>
                    <a:lnTo>
                      <a:pt x="54" y="44"/>
                    </a:lnTo>
                    <a:lnTo>
                      <a:pt x="54" y="44"/>
                    </a:lnTo>
                    <a:lnTo>
                      <a:pt x="52" y="44"/>
                    </a:lnTo>
                    <a:lnTo>
                      <a:pt x="52" y="42"/>
                    </a:lnTo>
                    <a:lnTo>
                      <a:pt x="50" y="40"/>
                    </a:lnTo>
                    <a:lnTo>
                      <a:pt x="48" y="38"/>
                    </a:lnTo>
                    <a:lnTo>
                      <a:pt x="48" y="36"/>
                    </a:lnTo>
                    <a:lnTo>
                      <a:pt x="46" y="36"/>
                    </a:lnTo>
                    <a:lnTo>
                      <a:pt x="46" y="34"/>
                    </a:lnTo>
                    <a:lnTo>
                      <a:pt x="46" y="34"/>
                    </a:lnTo>
                    <a:lnTo>
                      <a:pt x="44" y="32"/>
                    </a:lnTo>
                    <a:lnTo>
                      <a:pt x="44" y="32"/>
                    </a:lnTo>
                    <a:lnTo>
                      <a:pt x="44" y="30"/>
                    </a:lnTo>
                    <a:lnTo>
                      <a:pt x="44" y="28"/>
                    </a:lnTo>
                    <a:lnTo>
                      <a:pt x="44" y="28"/>
                    </a:lnTo>
                    <a:lnTo>
                      <a:pt x="42" y="26"/>
                    </a:lnTo>
                    <a:lnTo>
                      <a:pt x="42" y="26"/>
                    </a:lnTo>
                    <a:lnTo>
                      <a:pt x="42" y="24"/>
                    </a:lnTo>
                    <a:lnTo>
                      <a:pt x="42" y="24"/>
                    </a:lnTo>
                    <a:lnTo>
                      <a:pt x="42" y="22"/>
                    </a:lnTo>
                    <a:lnTo>
                      <a:pt x="42" y="20"/>
                    </a:lnTo>
                    <a:lnTo>
                      <a:pt x="42" y="16"/>
                    </a:lnTo>
                    <a:lnTo>
                      <a:pt x="42" y="14"/>
                    </a:lnTo>
                    <a:lnTo>
                      <a:pt x="42" y="12"/>
                    </a:lnTo>
                    <a:lnTo>
                      <a:pt x="42" y="10"/>
                    </a:lnTo>
                    <a:lnTo>
                      <a:pt x="44" y="8"/>
                    </a:lnTo>
                    <a:lnTo>
                      <a:pt x="44" y="4"/>
                    </a:lnTo>
                    <a:lnTo>
                      <a:pt x="44" y="2"/>
                    </a:lnTo>
                    <a:lnTo>
                      <a:pt x="44" y="2"/>
                    </a:lnTo>
                    <a:lnTo>
                      <a:pt x="44" y="2"/>
                    </a:lnTo>
                    <a:lnTo>
                      <a:pt x="44" y="2"/>
                    </a:lnTo>
                    <a:lnTo>
                      <a:pt x="44" y="2"/>
                    </a:lnTo>
                    <a:lnTo>
                      <a:pt x="44" y="2"/>
                    </a:lnTo>
                    <a:lnTo>
                      <a:pt x="44" y="0"/>
                    </a:lnTo>
                    <a:lnTo>
                      <a:pt x="42" y="2"/>
                    </a:lnTo>
                    <a:lnTo>
                      <a:pt x="42" y="2"/>
                    </a:lnTo>
                    <a:lnTo>
                      <a:pt x="42" y="2"/>
                    </a:lnTo>
                    <a:lnTo>
                      <a:pt x="42" y="2"/>
                    </a:lnTo>
                    <a:lnTo>
                      <a:pt x="40" y="4"/>
                    </a:lnTo>
                    <a:lnTo>
                      <a:pt x="40" y="4"/>
                    </a:lnTo>
                    <a:lnTo>
                      <a:pt x="40" y="6"/>
                    </a:lnTo>
                    <a:lnTo>
                      <a:pt x="38" y="8"/>
                    </a:lnTo>
                    <a:lnTo>
                      <a:pt x="38" y="8"/>
                    </a:lnTo>
                    <a:lnTo>
                      <a:pt x="36" y="10"/>
                    </a:lnTo>
                    <a:lnTo>
                      <a:pt x="36" y="12"/>
                    </a:lnTo>
                    <a:lnTo>
                      <a:pt x="36" y="14"/>
                    </a:lnTo>
                    <a:lnTo>
                      <a:pt x="34" y="16"/>
                    </a:lnTo>
                    <a:lnTo>
                      <a:pt x="34" y="18"/>
                    </a:lnTo>
                    <a:lnTo>
                      <a:pt x="34" y="20"/>
                    </a:lnTo>
                    <a:lnTo>
                      <a:pt x="32" y="22"/>
                    </a:lnTo>
                    <a:lnTo>
                      <a:pt x="32" y="24"/>
                    </a:lnTo>
                    <a:lnTo>
                      <a:pt x="32" y="26"/>
                    </a:lnTo>
                    <a:lnTo>
                      <a:pt x="32" y="28"/>
                    </a:lnTo>
                    <a:lnTo>
                      <a:pt x="32" y="32"/>
                    </a:lnTo>
                    <a:lnTo>
                      <a:pt x="32" y="34"/>
                    </a:lnTo>
                    <a:lnTo>
                      <a:pt x="30" y="36"/>
                    </a:lnTo>
                    <a:lnTo>
                      <a:pt x="32" y="38"/>
                    </a:lnTo>
                    <a:lnTo>
                      <a:pt x="32" y="40"/>
                    </a:lnTo>
                    <a:lnTo>
                      <a:pt x="32" y="44"/>
                    </a:lnTo>
                    <a:lnTo>
                      <a:pt x="32" y="46"/>
                    </a:lnTo>
                    <a:lnTo>
                      <a:pt x="32" y="48"/>
                    </a:lnTo>
                    <a:lnTo>
                      <a:pt x="34" y="50"/>
                    </a:lnTo>
                    <a:lnTo>
                      <a:pt x="34" y="52"/>
                    </a:lnTo>
                    <a:lnTo>
                      <a:pt x="36" y="54"/>
                    </a:lnTo>
                    <a:lnTo>
                      <a:pt x="38" y="58"/>
                    </a:lnTo>
                    <a:lnTo>
                      <a:pt x="40" y="60"/>
                    </a:lnTo>
                    <a:lnTo>
                      <a:pt x="42" y="64"/>
                    </a:lnTo>
                    <a:lnTo>
                      <a:pt x="44" y="68"/>
                    </a:lnTo>
                    <a:lnTo>
                      <a:pt x="46" y="70"/>
                    </a:lnTo>
                    <a:lnTo>
                      <a:pt x="46" y="72"/>
                    </a:lnTo>
                    <a:lnTo>
                      <a:pt x="48" y="74"/>
                    </a:lnTo>
                    <a:lnTo>
                      <a:pt x="48" y="74"/>
                    </a:lnTo>
                    <a:lnTo>
                      <a:pt x="48" y="76"/>
                    </a:lnTo>
                    <a:lnTo>
                      <a:pt x="48" y="76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12" y="46"/>
                    </a:lnTo>
                    <a:lnTo>
                      <a:pt x="12" y="46"/>
                    </a:lnTo>
                    <a:lnTo>
                      <a:pt x="12" y="48"/>
                    </a:lnTo>
                    <a:lnTo>
                      <a:pt x="12" y="50"/>
                    </a:lnTo>
                    <a:lnTo>
                      <a:pt x="14" y="54"/>
                    </a:lnTo>
                    <a:lnTo>
                      <a:pt x="14" y="58"/>
                    </a:lnTo>
                    <a:lnTo>
                      <a:pt x="14" y="62"/>
                    </a:lnTo>
                    <a:lnTo>
                      <a:pt x="16" y="66"/>
                    </a:lnTo>
                    <a:lnTo>
                      <a:pt x="16" y="72"/>
                    </a:lnTo>
                    <a:lnTo>
                      <a:pt x="16" y="74"/>
                    </a:lnTo>
                    <a:lnTo>
                      <a:pt x="18" y="76"/>
                    </a:lnTo>
                    <a:lnTo>
                      <a:pt x="18" y="80"/>
                    </a:lnTo>
                    <a:lnTo>
                      <a:pt x="18" y="82"/>
                    </a:lnTo>
                    <a:lnTo>
                      <a:pt x="20" y="84"/>
                    </a:lnTo>
                    <a:lnTo>
                      <a:pt x="20" y="86"/>
                    </a:lnTo>
                    <a:lnTo>
                      <a:pt x="20" y="90"/>
                    </a:lnTo>
                    <a:lnTo>
                      <a:pt x="22" y="92"/>
                    </a:lnTo>
                    <a:lnTo>
                      <a:pt x="22" y="94"/>
                    </a:lnTo>
                    <a:lnTo>
                      <a:pt x="24" y="96"/>
                    </a:lnTo>
                    <a:lnTo>
                      <a:pt x="24" y="98"/>
                    </a:lnTo>
                    <a:lnTo>
                      <a:pt x="26" y="100"/>
                    </a:lnTo>
                    <a:lnTo>
                      <a:pt x="26" y="102"/>
                    </a:lnTo>
                    <a:lnTo>
                      <a:pt x="28" y="102"/>
                    </a:lnTo>
                    <a:lnTo>
                      <a:pt x="28" y="104"/>
                    </a:lnTo>
                    <a:lnTo>
                      <a:pt x="30" y="106"/>
                    </a:lnTo>
                    <a:lnTo>
                      <a:pt x="30" y="106"/>
                    </a:lnTo>
                    <a:lnTo>
                      <a:pt x="32" y="106"/>
                    </a:lnTo>
                    <a:lnTo>
                      <a:pt x="32" y="108"/>
                    </a:lnTo>
                    <a:lnTo>
                      <a:pt x="34" y="108"/>
                    </a:lnTo>
                    <a:lnTo>
                      <a:pt x="34" y="108"/>
                    </a:lnTo>
                    <a:lnTo>
                      <a:pt x="34" y="110"/>
                    </a:lnTo>
                    <a:lnTo>
                      <a:pt x="34" y="110"/>
                    </a:lnTo>
                    <a:lnTo>
                      <a:pt x="34" y="110"/>
                    </a:lnTo>
                    <a:lnTo>
                      <a:pt x="34" y="110"/>
                    </a:lnTo>
                    <a:lnTo>
                      <a:pt x="34" y="110"/>
                    </a:lnTo>
                    <a:lnTo>
                      <a:pt x="32" y="110"/>
                    </a:lnTo>
                    <a:lnTo>
                      <a:pt x="32" y="110"/>
                    </a:lnTo>
                    <a:lnTo>
                      <a:pt x="32" y="110"/>
                    </a:lnTo>
                    <a:lnTo>
                      <a:pt x="30" y="110"/>
                    </a:lnTo>
                    <a:lnTo>
                      <a:pt x="26" y="110"/>
                    </a:lnTo>
                    <a:lnTo>
                      <a:pt x="22" y="108"/>
                    </a:lnTo>
                    <a:lnTo>
                      <a:pt x="20" y="108"/>
                    </a:lnTo>
                    <a:lnTo>
                      <a:pt x="20" y="108"/>
                    </a:lnTo>
                    <a:lnTo>
                      <a:pt x="18" y="108"/>
                    </a:lnTo>
                    <a:lnTo>
                      <a:pt x="16" y="108"/>
                    </a:lnTo>
                    <a:lnTo>
                      <a:pt x="16" y="108"/>
                    </a:lnTo>
                    <a:lnTo>
                      <a:pt x="16" y="108"/>
                    </a:lnTo>
                    <a:lnTo>
                      <a:pt x="16" y="110"/>
                    </a:lnTo>
                    <a:lnTo>
                      <a:pt x="16" y="110"/>
                    </a:lnTo>
                    <a:lnTo>
                      <a:pt x="16" y="110"/>
                    </a:lnTo>
                    <a:lnTo>
                      <a:pt x="18" y="110"/>
                    </a:lnTo>
                    <a:lnTo>
                      <a:pt x="18" y="112"/>
                    </a:lnTo>
                    <a:lnTo>
                      <a:pt x="18" y="112"/>
                    </a:lnTo>
                    <a:lnTo>
                      <a:pt x="20" y="114"/>
                    </a:lnTo>
                    <a:lnTo>
                      <a:pt x="22" y="116"/>
                    </a:lnTo>
                    <a:lnTo>
                      <a:pt x="24" y="120"/>
                    </a:lnTo>
                    <a:lnTo>
                      <a:pt x="26" y="122"/>
                    </a:lnTo>
                    <a:lnTo>
                      <a:pt x="30" y="126"/>
                    </a:lnTo>
                    <a:lnTo>
                      <a:pt x="34" y="130"/>
                    </a:lnTo>
                    <a:lnTo>
                      <a:pt x="34" y="130"/>
                    </a:lnTo>
                    <a:lnTo>
                      <a:pt x="34" y="132"/>
                    </a:lnTo>
                    <a:lnTo>
                      <a:pt x="36" y="132"/>
                    </a:lnTo>
                    <a:lnTo>
                      <a:pt x="36" y="132"/>
                    </a:lnTo>
                    <a:lnTo>
                      <a:pt x="36" y="132"/>
                    </a:lnTo>
                    <a:lnTo>
                      <a:pt x="36" y="134"/>
                    </a:lnTo>
                    <a:lnTo>
                      <a:pt x="36" y="134"/>
                    </a:lnTo>
                    <a:lnTo>
                      <a:pt x="34" y="134"/>
                    </a:lnTo>
                    <a:lnTo>
                      <a:pt x="34" y="132"/>
                    </a:lnTo>
                    <a:lnTo>
                      <a:pt x="34" y="132"/>
                    </a:lnTo>
                    <a:lnTo>
                      <a:pt x="32" y="132"/>
                    </a:lnTo>
                    <a:lnTo>
                      <a:pt x="32" y="132"/>
                    </a:lnTo>
                    <a:lnTo>
                      <a:pt x="30" y="130"/>
                    </a:lnTo>
                    <a:lnTo>
                      <a:pt x="28" y="128"/>
                    </a:lnTo>
                    <a:lnTo>
                      <a:pt x="24" y="126"/>
                    </a:lnTo>
                    <a:lnTo>
                      <a:pt x="22" y="122"/>
                    </a:lnTo>
                    <a:lnTo>
                      <a:pt x="18" y="120"/>
                    </a:lnTo>
                    <a:lnTo>
                      <a:pt x="16" y="118"/>
                    </a:lnTo>
                    <a:lnTo>
                      <a:pt x="10" y="112"/>
                    </a:lnTo>
                    <a:lnTo>
                      <a:pt x="4" y="108"/>
                    </a:lnTo>
                    <a:lnTo>
                      <a:pt x="0" y="104"/>
                    </a:lnTo>
                    <a:lnTo>
                      <a:pt x="0" y="102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2" y="108"/>
                    </a:lnTo>
                    <a:lnTo>
                      <a:pt x="4" y="110"/>
                    </a:lnTo>
                    <a:lnTo>
                      <a:pt x="6" y="116"/>
                    </a:lnTo>
                    <a:lnTo>
                      <a:pt x="8" y="120"/>
                    </a:lnTo>
                    <a:lnTo>
                      <a:pt x="10" y="124"/>
                    </a:lnTo>
                    <a:lnTo>
                      <a:pt x="14" y="130"/>
                    </a:lnTo>
                    <a:lnTo>
                      <a:pt x="16" y="136"/>
                    </a:lnTo>
                    <a:lnTo>
                      <a:pt x="20" y="140"/>
                    </a:lnTo>
                    <a:lnTo>
                      <a:pt x="22" y="144"/>
                    </a:lnTo>
                    <a:lnTo>
                      <a:pt x="22" y="146"/>
                    </a:lnTo>
                    <a:lnTo>
                      <a:pt x="24" y="148"/>
                    </a:lnTo>
                    <a:lnTo>
                      <a:pt x="26" y="150"/>
                    </a:lnTo>
                    <a:lnTo>
                      <a:pt x="28" y="152"/>
                    </a:lnTo>
                    <a:lnTo>
                      <a:pt x="30" y="154"/>
                    </a:lnTo>
                    <a:lnTo>
                      <a:pt x="30" y="158"/>
                    </a:lnTo>
                    <a:lnTo>
                      <a:pt x="32" y="158"/>
                    </a:lnTo>
                    <a:lnTo>
                      <a:pt x="34" y="160"/>
                    </a:lnTo>
                    <a:lnTo>
                      <a:pt x="36" y="162"/>
                    </a:lnTo>
                    <a:lnTo>
                      <a:pt x="36" y="164"/>
                    </a:lnTo>
                    <a:lnTo>
                      <a:pt x="38" y="164"/>
                    </a:lnTo>
                    <a:lnTo>
                      <a:pt x="40" y="164"/>
                    </a:lnTo>
                    <a:lnTo>
                      <a:pt x="40" y="166"/>
                    </a:lnTo>
                    <a:lnTo>
                      <a:pt x="40" y="166"/>
                    </a:lnTo>
                    <a:lnTo>
                      <a:pt x="42" y="166"/>
                    </a:lnTo>
                    <a:lnTo>
                      <a:pt x="42" y="166"/>
                    </a:lnTo>
                    <a:lnTo>
                      <a:pt x="42" y="166"/>
                    </a:lnTo>
                    <a:lnTo>
                      <a:pt x="40" y="166"/>
                    </a:lnTo>
                    <a:lnTo>
                      <a:pt x="40" y="166"/>
                    </a:lnTo>
                    <a:lnTo>
                      <a:pt x="38" y="166"/>
                    </a:lnTo>
                    <a:lnTo>
                      <a:pt x="36" y="166"/>
                    </a:lnTo>
                    <a:lnTo>
                      <a:pt x="32" y="164"/>
                    </a:lnTo>
                    <a:lnTo>
                      <a:pt x="30" y="164"/>
                    </a:lnTo>
                    <a:lnTo>
                      <a:pt x="26" y="162"/>
                    </a:lnTo>
                    <a:lnTo>
                      <a:pt x="22" y="162"/>
                    </a:lnTo>
                    <a:lnTo>
                      <a:pt x="20" y="160"/>
                    </a:lnTo>
                    <a:lnTo>
                      <a:pt x="16" y="160"/>
                    </a:lnTo>
                    <a:lnTo>
                      <a:pt x="14" y="158"/>
                    </a:lnTo>
                    <a:lnTo>
                      <a:pt x="12" y="158"/>
                    </a:lnTo>
                    <a:lnTo>
                      <a:pt x="10" y="158"/>
                    </a:lnTo>
                    <a:lnTo>
                      <a:pt x="10" y="156"/>
                    </a:lnTo>
                    <a:lnTo>
                      <a:pt x="12" y="158"/>
                    </a:lnTo>
                    <a:lnTo>
                      <a:pt x="16" y="162"/>
                    </a:lnTo>
                    <a:lnTo>
                      <a:pt x="18" y="164"/>
                    </a:lnTo>
                    <a:lnTo>
                      <a:pt x="20" y="166"/>
                    </a:lnTo>
                    <a:lnTo>
                      <a:pt x="24" y="170"/>
                    </a:lnTo>
                    <a:lnTo>
                      <a:pt x="26" y="172"/>
                    </a:lnTo>
                    <a:lnTo>
                      <a:pt x="30" y="176"/>
                    </a:lnTo>
                    <a:lnTo>
                      <a:pt x="34" y="180"/>
                    </a:lnTo>
                    <a:lnTo>
                      <a:pt x="36" y="182"/>
                    </a:lnTo>
                    <a:lnTo>
                      <a:pt x="38" y="184"/>
                    </a:lnTo>
                    <a:lnTo>
                      <a:pt x="40" y="186"/>
                    </a:lnTo>
                    <a:lnTo>
                      <a:pt x="40" y="188"/>
                    </a:lnTo>
                    <a:lnTo>
                      <a:pt x="42" y="190"/>
                    </a:lnTo>
                    <a:lnTo>
                      <a:pt x="44" y="192"/>
                    </a:lnTo>
                    <a:lnTo>
                      <a:pt x="46" y="194"/>
                    </a:lnTo>
                    <a:lnTo>
                      <a:pt x="46" y="196"/>
                    </a:lnTo>
                    <a:lnTo>
                      <a:pt x="48" y="198"/>
                    </a:lnTo>
                    <a:lnTo>
                      <a:pt x="50" y="200"/>
                    </a:lnTo>
                    <a:lnTo>
                      <a:pt x="50" y="202"/>
                    </a:lnTo>
                    <a:lnTo>
                      <a:pt x="52" y="204"/>
                    </a:lnTo>
                    <a:lnTo>
                      <a:pt x="52" y="206"/>
                    </a:lnTo>
                    <a:lnTo>
                      <a:pt x="54" y="208"/>
                    </a:lnTo>
                    <a:lnTo>
                      <a:pt x="56" y="210"/>
                    </a:lnTo>
                    <a:lnTo>
                      <a:pt x="58" y="210"/>
                    </a:lnTo>
                    <a:lnTo>
                      <a:pt x="60" y="212"/>
                    </a:lnTo>
                    <a:lnTo>
                      <a:pt x="62" y="214"/>
                    </a:lnTo>
                    <a:lnTo>
                      <a:pt x="64" y="216"/>
                    </a:lnTo>
                    <a:lnTo>
                      <a:pt x="66" y="218"/>
                    </a:lnTo>
                    <a:lnTo>
                      <a:pt x="68" y="220"/>
                    </a:lnTo>
                    <a:lnTo>
                      <a:pt x="72" y="220"/>
                    </a:lnTo>
                    <a:lnTo>
                      <a:pt x="74" y="222"/>
                    </a:lnTo>
                    <a:lnTo>
                      <a:pt x="76" y="224"/>
                    </a:lnTo>
                    <a:lnTo>
                      <a:pt x="80" y="226"/>
                    </a:lnTo>
                    <a:lnTo>
                      <a:pt x="82" y="226"/>
                    </a:lnTo>
                    <a:lnTo>
                      <a:pt x="84" y="228"/>
                    </a:lnTo>
                    <a:lnTo>
                      <a:pt x="88" y="230"/>
                    </a:lnTo>
                    <a:lnTo>
                      <a:pt x="90" y="230"/>
                    </a:lnTo>
                    <a:lnTo>
                      <a:pt x="92" y="232"/>
                    </a:lnTo>
                    <a:lnTo>
                      <a:pt x="96" y="232"/>
                    </a:lnTo>
                    <a:lnTo>
                      <a:pt x="98" y="234"/>
                    </a:lnTo>
                    <a:lnTo>
                      <a:pt x="102" y="236"/>
                    </a:lnTo>
                    <a:lnTo>
                      <a:pt x="106" y="236"/>
                    </a:lnTo>
                    <a:lnTo>
                      <a:pt x="110" y="238"/>
                    </a:lnTo>
                    <a:lnTo>
                      <a:pt x="114" y="238"/>
                    </a:lnTo>
                    <a:lnTo>
                      <a:pt x="114" y="240"/>
                    </a:lnTo>
                    <a:lnTo>
                      <a:pt x="116" y="240"/>
                    </a:lnTo>
                    <a:lnTo>
                      <a:pt x="116" y="238"/>
                    </a:lnTo>
                    <a:lnTo>
                      <a:pt x="114" y="236"/>
                    </a:lnTo>
                    <a:lnTo>
                      <a:pt x="114" y="232"/>
                    </a:lnTo>
                    <a:lnTo>
                      <a:pt x="114" y="228"/>
                    </a:lnTo>
                    <a:lnTo>
                      <a:pt x="114" y="224"/>
                    </a:lnTo>
                    <a:lnTo>
                      <a:pt x="114" y="222"/>
                    </a:lnTo>
                    <a:lnTo>
                      <a:pt x="114" y="218"/>
                    </a:lnTo>
                    <a:lnTo>
                      <a:pt x="112" y="214"/>
                    </a:lnTo>
                    <a:lnTo>
                      <a:pt x="112" y="212"/>
                    </a:lnTo>
                    <a:lnTo>
                      <a:pt x="112" y="208"/>
                    </a:lnTo>
                    <a:lnTo>
                      <a:pt x="112" y="204"/>
                    </a:lnTo>
                    <a:lnTo>
                      <a:pt x="112" y="200"/>
                    </a:lnTo>
                    <a:lnTo>
                      <a:pt x="114" y="196"/>
                    </a:lnTo>
                    <a:lnTo>
                      <a:pt x="114" y="192"/>
                    </a:lnTo>
                    <a:lnTo>
                      <a:pt x="114" y="186"/>
                    </a:lnTo>
                    <a:lnTo>
                      <a:pt x="114" y="182"/>
                    </a:lnTo>
                    <a:lnTo>
                      <a:pt x="116" y="178"/>
                    </a:lnTo>
                    <a:lnTo>
                      <a:pt x="116" y="174"/>
                    </a:lnTo>
                    <a:lnTo>
                      <a:pt x="116" y="170"/>
                    </a:lnTo>
                    <a:lnTo>
                      <a:pt x="118" y="166"/>
                    </a:lnTo>
                    <a:lnTo>
                      <a:pt x="120" y="162"/>
                    </a:lnTo>
                    <a:lnTo>
                      <a:pt x="122" y="158"/>
                    </a:lnTo>
                    <a:lnTo>
                      <a:pt x="122" y="154"/>
                    </a:lnTo>
                    <a:lnTo>
                      <a:pt x="124" y="150"/>
                    </a:lnTo>
                    <a:lnTo>
                      <a:pt x="126" y="146"/>
                    </a:lnTo>
                    <a:lnTo>
                      <a:pt x="130" y="144"/>
                    </a:lnTo>
                    <a:lnTo>
                      <a:pt x="132" y="140"/>
                    </a:lnTo>
                    <a:lnTo>
                      <a:pt x="136" y="138"/>
                    </a:lnTo>
                    <a:lnTo>
                      <a:pt x="138" y="134"/>
                    </a:lnTo>
                    <a:lnTo>
                      <a:pt x="142" y="132"/>
                    </a:lnTo>
                    <a:lnTo>
                      <a:pt x="146" y="130"/>
                    </a:lnTo>
                    <a:lnTo>
                      <a:pt x="150" y="128"/>
                    </a:lnTo>
                    <a:lnTo>
                      <a:pt x="154" y="126"/>
                    </a:lnTo>
                    <a:lnTo>
                      <a:pt x="158" y="124"/>
                    </a:lnTo>
                    <a:lnTo>
                      <a:pt x="162" y="122"/>
                    </a:lnTo>
                    <a:lnTo>
                      <a:pt x="168" y="120"/>
                    </a:lnTo>
                    <a:lnTo>
                      <a:pt x="172" y="118"/>
                    </a:lnTo>
                    <a:lnTo>
                      <a:pt x="178" y="118"/>
                    </a:lnTo>
                    <a:lnTo>
                      <a:pt x="182" y="116"/>
                    </a:lnTo>
                    <a:lnTo>
                      <a:pt x="188" y="116"/>
                    </a:lnTo>
                    <a:lnTo>
                      <a:pt x="192" y="114"/>
                    </a:lnTo>
                    <a:lnTo>
                      <a:pt x="196" y="112"/>
                    </a:lnTo>
                    <a:lnTo>
                      <a:pt x="202" y="112"/>
                    </a:lnTo>
                    <a:lnTo>
                      <a:pt x="206" y="112"/>
                    </a:lnTo>
                    <a:lnTo>
                      <a:pt x="212" y="110"/>
                    </a:lnTo>
                    <a:lnTo>
                      <a:pt x="216" y="110"/>
                    </a:lnTo>
                    <a:lnTo>
                      <a:pt x="220" y="110"/>
                    </a:lnTo>
                    <a:lnTo>
                      <a:pt x="224" y="108"/>
                    </a:lnTo>
                    <a:lnTo>
                      <a:pt x="232" y="108"/>
                    </a:lnTo>
                    <a:lnTo>
                      <a:pt x="238" y="108"/>
                    </a:lnTo>
                    <a:lnTo>
                      <a:pt x="244" y="106"/>
                    </a:lnTo>
                    <a:lnTo>
                      <a:pt x="248" y="106"/>
                    </a:lnTo>
                    <a:lnTo>
                      <a:pt x="250" y="106"/>
                    </a:lnTo>
                    <a:lnTo>
                      <a:pt x="250" y="106"/>
                    </a:lnTo>
                    <a:lnTo>
                      <a:pt x="250" y="104"/>
                    </a:lnTo>
                    <a:lnTo>
                      <a:pt x="250" y="104"/>
                    </a:lnTo>
                    <a:lnTo>
                      <a:pt x="250" y="104"/>
                    </a:lnTo>
                    <a:close/>
                  </a:path>
                </a:pathLst>
              </a:custGeom>
              <a:solidFill>
                <a:srgbClr val="B868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15"/>
              <p:cNvSpPr>
                <a:spLocks/>
              </p:cNvSpPr>
              <p:nvPr/>
            </p:nvSpPr>
            <p:spPr bwMode="auto">
              <a:xfrm>
                <a:off x="4544" y="1502"/>
                <a:ext cx="670" cy="394"/>
              </a:xfrm>
              <a:custGeom>
                <a:avLst/>
                <a:gdLst>
                  <a:gd name="T0" fmla="*/ 670 w 670"/>
                  <a:gd name="T1" fmla="*/ 180 h 394"/>
                  <a:gd name="T2" fmla="*/ 462 w 670"/>
                  <a:gd name="T3" fmla="*/ 394 h 394"/>
                  <a:gd name="T4" fmla="*/ 8 w 670"/>
                  <a:gd name="T5" fmla="*/ 174 h 394"/>
                  <a:gd name="T6" fmla="*/ 18 w 670"/>
                  <a:gd name="T7" fmla="*/ 168 h 394"/>
                  <a:gd name="T8" fmla="*/ 0 w 670"/>
                  <a:gd name="T9" fmla="*/ 160 h 394"/>
                  <a:gd name="T10" fmla="*/ 236 w 670"/>
                  <a:gd name="T11" fmla="*/ 0 h 394"/>
                  <a:gd name="T12" fmla="*/ 666 w 670"/>
                  <a:gd name="T13" fmla="*/ 164 h 394"/>
                  <a:gd name="T14" fmla="*/ 670 w 670"/>
                  <a:gd name="T15" fmla="*/ 180 h 394"/>
                  <a:gd name="T16" fmla="*/ 670 w 670"/>
                  <a:gd name="T17" fmla="*/ 18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0" h="394">
                    <a:moveTo>
                      <a:pt x="670" y="180"/>
                    </a:moveTo>
                    <a:lnTo>
                      <a:pt x="462" y="394"/>
                    </a:lnTo>
                    <a:lnTo>
                      <a:pt x="8" y="174"/>
                    </a:lnTo>
                    <a:lnTo>
                      <a:pt x="18" y="168"/>
                    </a:lnTo>
                    <a:lnTo>
                      <a:pt x="0" y="160"/>
                    </a:lnTo>
                    <a:lnTo>
                      <a:pt x="236" y="0"/>
                    </a:lnTo>
                    <a:lnTo>
                      <a:pt x="666" y="164"/>
                    </a:lnTo>
                    <a:lnTo>
                      <a:pt x="670" y="180"/>
                    </a:lnTo>
                    <a:lnTo>
                      <a:pt x="670" y="18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16"/>
              <p:cNvSpPr>
                <a:spLocks/>
              </p:cNvSpPr>
              <p:nvPr/>
            </p:nvSpPr>
            <p:spPr bwMode="auto">
              <a:xfrm>
                <a:off x="4544" y="1502"/>
                <a:ext cx="670" cy="394"/>
              </a:xfrm>
              <a:custGeom>
                <a:avLst/>
                <a:gdLst>
                  <a:gd name="T0" fmla="*/ 670 w 670"/>
                  <a:gd name="T1" fmla="*/ 180 h 394"/>
                  <a:gd name="T2" fmla="*/ 462 w 670"/>
                  <a:gd name="T3" fmla="*/ 394 h 394"/>
                  <a:gd name="T4" fmla="*/ 8 w 670"/>
                  <a:gd name="T5" fmla="*/ 174 h 394"/>
                  <a:gd name="T6" fmla="*/ 18 w 670"/>
                  <a:gd name="T7" fmla="*/ 168 h 394"/>
                  <a:gd name="T8" fmla="*/ 0 w 670"/>
                  <a:gd name="T9" fmla="*/ 160 h 394"/>
                  <a:gd name="T10" fmla="*/ 236 w 670"/>
                  <a:gd name="T11" fmla="*/ 0 h 394"/>
                  <a:gd name="T12" fmla="*/ 666 w 670"/>
                  <a:gd name="T13" fmla="*/ 164 h 394"/>
                  <a:gd name="T14" fmla="*/ 670 w 670"/>
                  <a:gd name="T15" fmla="*/ 180 h 394"/>
                  <a:gd name="T16" fmla="*/ 670 w 670"/>
                  <a:gd name="T17" fmla="*/ 18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0" h="394">
                    <a:moveTo>
                      <a:pt x="670" y="180"/>
                    </a:moveTo>
                    <a:lnTo>
                      <a:pt x="462" y="394"/>
                    </a:lnTo>
                    <a:lnTo>
                      <a:pt x="8" y="174"/>
                    </a:lnTo>
                    <a:lnTo>
                      <a:pt x="18" y="168"/>
                    </a:lnTo>
                    <a:lnTo>
                      <a:pt x="0" y="160"/>
                    </a:lnTo>
                    <a:lnTo>
                      <a:pt x="236" y="0"/>
                    </a:lnTo>
                    <a:lnTo>
                      <a:pt x="666" y="164"/>
                    </a:lnTo>
                    <a:lnTo>
                      <a:pt x="670" y="180"/>
                    </a:lnTo>
                    <a:lnTo>
                      <a:pt x="670" y="180"/>
                    </a:lnTo>
                    <a:close/>
                  </a:path>
                </a:pathLst>
              </a:custGeom>
              <a:noFill/>
              <a:ln w="2">
                <a:solidFill>
                  <a:srgbClr val="1F1A1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17"/>
              <p:cNvSpPr>
                <a:spLocks/>
              </p:cNvSpPr>
              <p:nvPr/>
            </p:nvSpPr>
            <p:spPr bwMode="auto">
              <a:xfrm>
                <a:off x="4998" y="1680"/>
                <a:ext cx="206" cy="204"/>
              </a:xfrm>
              <a:custGeom>
                <a:avLst/>
                <a:gdLst>
                  <a:gd name="T0" fmla="*/ 198 w 206"/>
                  <a:gd name="T1" fmla="*/ 0 h 204"/>
                  <a:gd name="T2" fmla="*/ 206 w 206"/>
                  <a:gd name="T3" fmla="*/ 2 h 204"/>
                  <a:gd name="T4" fmla="*/ 6 w 206"/>
                  <a:gd name="T5" fmla="*/ 204 h 204"/>
                  <a:gd name="T6" fmla="*/ 0 w 206"/>
                  <a:gd name="T7" fmla="*/ 200 h 204"/>
                  <a:gd name="T8" fmla="*/ 198 w 206"/>
                  <a:gd name="T9" fmla="*/ 0 h 204"/>
                  <a:gd name="T10" fmla="*/ 198 w 206"/>
                  <a:gd name="T11" fmla="*/ 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6" h="204">
                    <a:moveTo>
                      <a:pt x="198" y="0"/>
                    </a:moveTo>
                    <a:lnTo>
                      <a:pt x="206" y="2"/>
                    </a:lnTo>
                    <a:lnTo>
                      <a:pt x="6" y="204"/>
                    </a:lnTo>
                    <a:lnTo>
                      <a:pt x="0" y="200"/>
                    </a:lnTo>
                    <a:lnTo>
                      <a:pt x="198" y="0"/>
                    </a:lnTo>
                    <a:lnTo>
                      <a:pt x="198" y="0"/>
                    </a:lnTo>
                    <a:close/>
                  </a:path>
                </a:pathLst>
              </a:custGeom>
              <a:solidFill>
                <a:srgbClr val="5F6A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18"/>
              <p:cNvSpPr>
                <a:spLocks/>
              </p:cNvSpPr>
              <p:nvPr/>
            </p:nvSpPr>
            <p:spPr bwMode="auto">
              <a:xfrm>
                <a:off x="4562" y="1510"/>
                <a:ext cx="634" cy="360"/>
              </a:xfrm>
              <a:custGeom>
                <a:avLst/>
                <a:gdLst>
                  <a:gd name="T0" fmla="*/ 220 w 634"/>
                  <a:gd name="T1" fmla="*/ 0 h 360"/>
                  <a:gd name="T2" fmla="*/ 634 w 634"/>
                  <a:gd name="T3" fmla="*/ 158 h 360"/>
                  <a:gd name="T4" fmla="*/ 434 w 634"/>
                  <a:gd name="T5" fmla="*/ 360 h 360"/>
                  <a:gd name="T6" fmla="*/ 0 w 634"/>
                  <a:gd name="T7" fmla="*/ 150 h 360"/>
                  <a:gd name="T8" fmla="*/ 220 w 634"/>
                  <a:gd name="T9" fmla="*/ 0 h 360"/>
                  <a:gd name="T10" fmla="*/ 220 w 634"/>
                  <a:gd name="T11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4" h="360">
                    <a:moveTo>
                      <a:pt x="220" y="0"/>
                    </a:moveTo>
                    <a:lnTo>
                      <a:pt x="634" y="158"/>
                    </a:lnTo>
                    <a:lnTo>
                      <a:pt x="434" y="360"/>
                    </a:lnTo>
                    <a:lnTo>
                      <a:pt x="0" y="150"/>
                    </a:lnTo>
                    <a:lnTo>
                      <a:pt x="220" y="0"/>
                    </a:lnTo>
                    <a:lnTo>
                      <a:pt x="220" y="0"/>
                    </a:lnTo>
                    <a:close/>
                  </a:path>
                </a:pathLst>
              </a:custGeom>
              <a:solidFill>
                <a:srgbClr val="96A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19"/>
              <p:cNvSpPr>
                <a:spLocks/>
              </p:cNvSpPr>
              <p:nvPr/>
            </p:nvSpPr>
            <p:spPr bwMode="auto">
              <a:xfrm>
                <a:off x="4562" y="1510"/>
                <a:ext cx="634" cy="360"/>
              </a:xfrm>
              <a:custGeom>
                <a:avLst/>
                <a:gdLst>
                  <a:gd name="T0" fmla="*/ 220 w 634"/>
                  <a:gd name="T1" fmla="*/ 0 h 360"/>
                  <a:gd name="T2" fmla="*/ 634 w 634"/>
                  <a:gd name="T3" fmla="*/ 158 h 360"/>
                  <a:gd name="T4" fmla="*/ 434 w 634"/>
                  <a:gd name="T5" fmla="*/ 360 h 360"/>
                  <a:gd name="T6" fmla="*/ 0 w 634"/>
                  <a:gd name="T7" fmla="*/ 150 h 360"/>
                  <a:gd name="T8" fmla="*/ 220 w 634"/>
                  <a:gd name="T9" fmla="*/ 0 h 360"/>
                  <a:gd name="T10" fmla="*/ 220 w 634"/>
                  <a:gd name="T11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4" h="360">
                    <a:moveTo>
                      <a:pt x="220" y="0"/>
                    </a:moveTo>
                    <a:lnTo>
                      <a:pt x="634" y="158"/>
                    </a:lnTo>
                    <a:lnTo>
                      <a:pt x="434" y="360"/>
                    </a:lnTo>
                    <a:lnTo>
                      <a:pt x="0" y="150"/>
                    </a:lnTo>
                    <a:lnTo>
                      <a:pt x="220" y="0"/>
                    </a:lnTo>
                    <a:lnTo>
                      <a:pt x="220" y="0"/>
                    </a:lnTo>
                    <a:close/>
                  </a:path>
                </a:pathLst>
              </a:custGeom>
              <a:noFill/>
              <a:ln w="2">
                <a:solidFill>
                  <a:srgbClr val="1F1A1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0"/>
              <p:cNvSpPr>
                <a:spLocks/>
              </p:cNvSpPr>
              <p:nvPr/>
            </p:nvSpPr>
            <p:spPr bwMode="auto">
              <a:xfrm>
                <a:off x="4858" y="1560"/>
                <a:ext cx="76" cy="44"/>
              </a:xfrm>
              <a:custGeom>
                <a:avLst/>
                <a:gdLst>
                  <a:gd name="T0" fmla="*/ 26 w 76"/>
                  <a:gd name="T1" fmla="*/ 0 h 44"/>
                  <a:gd name="T2" fmla="*/ 32 w 76"/>
                  <a:gd name="T3" fmla="*/ 2 h 44"/>
                  <a:gd name="T4" fmla="*/ 36 w 76"/>
                  <a:gd name="T5" fmla="*/ 6 h 44"/>
                  <a:gd name="T6" fmla="*/ 42 w 76"/>
                  <a:gd name="T7" fmla="*/ 8 h 44"/>
                  <a:gd name="T8" fmla="*/ 48 w 76"/>
                  <a:gd name="T9" fmla="*/ 10 h 44"/>
                  <a:gd name="T10" fmla="*/ 54 w 76"/>
                  <a:gd name="T11" fmla="*/ 12 h 44"/>
                  <a:gd name="T12" fmla="*/ 60 w 76"/>
                  <a:gd name="T13" fmla="*/ 14 h 44"/>
                  <a:gd name="T14" fmla="*/ 68 w 76"/>
                  <a:gd name="T15" fmla="*/ 16 h 44"/>
                  <a:gd name="T16" fmla="*/ 72 w 76"/>
                  <a:gd name="T17" fmla="*/ 18 h 44"/>
                  <a:gd name="T18" fmla="*/ 74 w 76"/>
                  <a:gd name="T19" fmla="*/ 20 h 44"/>
                  <a:gd name="T20" fmla="*/ 74 w 76"/>
                  <a:gd name="T21" fmla="*/ 20 h 44"/>
                  <a:gd name="T22" fmla="*/ 76 w 76"/>
                  <a:gd name="T23" fmla="*/ 22 h 44"/>
                  <a:gd name="T24" fmla="*/ 76 w 76"/>
                  <a:gd name="T25" fmla="*/ 24 h 44"/>
                  <a:gd name="T26" fmla="*/ 76 w 76"/>
                  <a:gd name="T27" fmla="*/ 24 h 44"/>
                  <a:gd name="T28" fmla="*/ 76 w 76"/>
                  <a:gd name="T29" fmla="*/ 26 h 44"/>
                  <a:gd name="T30" fmla="*/ 76 w 76"/>
                  <a:gd name="T31" fmla="*/ 26 h 44"/>
                  <a:gd name="T32" fmla="*/ 72 w 76"/>
                  <a:gd name="T33" fmla="*/ 28 h 44"/>
                  <a:gd name="T34" fmla="*/ 68 w 76"/>
                  <a:gd name="T35" fmla="*/ 32 h 44"/>
                  <a:gd name="T36" fmla="*/ 62 w 76"/>
                  <a:gd name="T37" fmla="*/ 36 h 44"/>
                  <a:gd name="T38" fmla="*/ 58 w 76"/>
                  <a:gd name="T39" fmla="*/ 40 h 44"/>
                  <a:gd name="T40" fmla="*/ 56 w 76"/>
                  <a:gd name="T41" fmla="*/ 42 h 44"/>
                  <a:gd name="T42" fmla="*/ 54 w 76"/>
                  <a:gd name="T43" fmla="*/ 42 h 44"/>
                  <a:gd name="T44" fmla="*/ 52 w 76"/>
                  <a:gd name="T45" fmla="*/ 42 h 44"/>
                  <a:gd name="T46" fmla="*/ 52 w 76"/>
                  <a:gd name="T47" fmla="*/ 44 h 44"/>
                  <a:gd name="T48" fmla="*/ 50 w 76"/>
                  <a:gd name="T49" fmla="*/ 44 h 44"/>
                  <a:gd name="T50" fmla="*/ 48 w 76"/>
                  <a:gd name="T51" fmla="*/ 42 h 44"/>
                  <a:gd name="T52" fmla="*/ 46 w 76"/>
                  <a:gd name="T53" fmla="*/ 42 h 44"/>
                  <a:gd name="T54" fmla="*/ 44 w 76"/>
                  <a:gd name="T55" fmla="*/ 42 h 44"/>
                  <a:gd name="T56" fmla="*/ 40 w 76"/>
                  <a:gd name="T57" fmla="*/ 40 h 44"/>
                  <a:gd name="T58" fmla="*/ 34 w 76"/>
                  <a:gd name="T59" fmla="*/ 38 h 44"/>
                  <a:gd name="T60" fmla="*/ 30 w 76"/>
                  <a:gd name="T61" fmla="*/ 34 h 44"/>
                  <a:gd name="T62" fmla="*/ 24 w 76"/>
                  <a:gd name="T63" fmla="*/ 32 h 44"/>
                  <a:gd name="T64" fmla="*/ 20 w 76"/>
                  <a:gd name="T65" fmla="*/ 30 h 44"/>
                  <a:gd name="T66" fmla="*/ 14 w 76"/>
                  <a:gd name="T67" fmla="*/ 28 h 44"/>
                  <a:gd name="T68" fmla="*/ 10 w 76"/>
                  <a:gd name="T69" fmla="*/ 26 h 44"/>
                  <a:gd name="T70" fmla="*/ 6 w 76"/>
                  <a:gd name="T71" fmla="*/ 22 h 44"/>
                  <a:gd name="T72" fmla="*/ 2 w 76"/>
                  <a:gd name="T73" fmla="*/ 22 h 44"/>
                  <a:gd name="T74" fmla="*/ 2 w 76"/>
                  <a:gd name="T75" fmla="*/ 20 h 44"/>
                  <a:gd name="T76" fmla="*/ 0 w 76"/>
                  <a:gd name="T77" fmla="*/ 20 h 44"/>
                  <a:gd name="T78" fmla="*/ 0 w 76"/>
                  <a:gd name="T79" fmla="*/ 18 h 44"/>
                  <a:gd name="T80" fmla="*/ 0 w 76"/>
                  <a:gd name="T81" fmla="*/ 18 h 44"/>
                  <a:gd name="T82" fmla="*/ 0 w 76"/>
                  <a:gd name="T83" fmla="*/ 16 h 44"/>
                  <a:gd name="T84" fmla="*/ 0 w 76"/>
                  <a:gd name="T85" fmla="*/ 16 h 44"/>
                  <a:gd name="T86" fmla="*/ 0 w 76"/>
                  <a:gd name="T87" fmla="*/ 16 h 44"/>
                  <a:gd name="T88" fmla="*/ 2 w 76"/>
                  <a:gd name="T89" fmla="*/ 14 h 44"/>
                  <a:gd name="T90" fmla="*/ 4 w 76"/>
                  <a:gd name="T91" fmla="*/ 10 h 44"/>
                  <a:gd name="T92" fmla="*/ 8 w 76"/>
                  <a:gd name="T93" fmla="*/ 6 h 44"/>
                  <a:gd name="T94" fmla="*/ 10 w 76"/>
                  <a:gd name="T95" fmla="*/ 4 h 44"/>
                  <a:gd name="T96" fmla="*/ 12 w 76"/>
                  <a:gd name="T97" fmla="*/ 2 h 44"/>
                  <a:gd name="T98" fmla="*/ 14 w 76"/>
                  <a:gd name="T99" fmla="*/ 0 h 44"/>
                  <a:gd name="T100" fmla="*/ 14 w 76"/>
                  <a:gd name="T101" fmla="*/ 0 h 44"/>
                  <a:gd name="T102" fmla="*/ 16 w 76"/>
                  <a:gd name="T103" fmla="*/ 0 h 44"/>
                  <a:gd name="T104" fmla="*/ 18 w 76"/>
                  <a:gd name="T105" fmla="*/ 0 h 44"/>
                  <a:gd name="T106" fmla="*/ 20 w 76"/>
                  <a:gd name="T107" fmla="*/ 0 h 44"/>
                  <a:gd name="T108" fmla="*/ 22 w 76"/>
                  <a:gd name="T109" fmla="*/ 0 h 44"/>
                  <a:gd name="T110" fmla="*/ 22 w 76"/>
                  <a:gd name="T111" fmla="*/ 0 h 44"/>
                  <a:gd name="T112" fmla="*/ 24 w 76"/>
                  <a:gd name="T113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6" h="44">
                    <a:moveTo>
                      <a:pt x="24" y="0"/>
                    </a:moveTo>
                    <a:lnTo>
                      <a:pt x="26" y="0"/>
                    </a:lnTo>
                    <a:lnTo>
                      <a:pt x="28" y="2"/>
                    </a:lnTo>
                    <a:lnTo>
                      <a:pt x="32" y="2"/>
                    </a:lnTo>
                    <a:lnTo>
                      <a:pt x="34" y="4"/>
                    </a:lnTo>
                    <a:lnTo>
                      <a:pt x="36" y="6"/>
                    </a:lnTo>
                    <a:lnTo>
                      <a:pt x="40" y="6"/>
                    </a:lnTo>
                    <a:lnTo>
                      <a:pt x="42" y="8"/>
                    </a:lnTo>
                    <a:lnTo>
                      <a:pt x="46" y="8"/>
                    </a:lnTo>
                    <a:lnTo>
                      <a:pt x="48" y="10"/>
                    </a:lnTo>
                    <a:lnTo>
                      <a:pt x="52" y="10"/>
                    </a:lnTo>
                    <a:lnTo>
                      <a:pt x="54" y="12"/>
                    </a:lnTo>
                    <a:lnTo>
                      <a:pt x="58" y="14"/>
                    </a:lnTo>
                    <a:lnTo>
                      <a:pt x="60" y="14"/>
                    </a:lnTo>
                    <a:lnTo>
                      <a:pt x="64" y="16"/>
                    </a:lnTo>
                    <a:lnTo>
                      <a:pt x="68" y="16"/>
                    </a:lnTo>
                    <a:lnTo>
                      <a:pt x="70" y="18"/>
                    </a:lnTo>
                    <a:lnTo>
                      <a:pt x="72" y="18"/>
                    </a:lnTo>
                    <a:lnTo>
                      <a:pt x="72" y="20"/>
                    </a:lnTo>
                    <a:lnTo>
                      <a:pt x="74" y="20"/>
                    </a:lnTo>
                    <a:lnTo>
                      <a:pt x="74" y="20"/>
                    </a:lnTo>
                    <a:lnTo>
                      <a:pt x="74" y="20"/>
                    </a:lnTo>
                    <a:lnTo>
                      <a:pt x="76" y="22"/>
                    </a:lnTo>
                    <a:lnTo>
                      <a:pt x="76" y="22"/>
                    </a:lnTo>
                    <a:lnTo>
                      <a:pt x="76" y="22"/>
                    </a:lnTo>
                    <a:lnTo>
                      <a:pt x="76" y="24"/>
                    </a:lnTo>
                    <a:lnTo>
                      <a:pt x="76" y="24"/>
                    </a:lnTo>
                    <a:lnTo>
                      <a:pt x="76" y="24"/>
                    </a:lnTo>
                    <a:lnTo>
                      <a:pt x="76" y="24"/>
                    </a:lnTo>
                    <a:lnTo>
                      <a:pt x="76" y="26"/>
                    </a:lnTo>
                    <a:lnTo>
                      <a:pt x="76" y="26"/>
                    </a:lnTo>
                    <a:lnTo>
                      <a:pt x="76" y="26"/>
                    </a:lnTo>
                    <a:lnTo>
                      <a:pt x="74" y="28"/>
                    </a:lnTo>
                    <a:lnTo>
                      <a:pt x="72" y="28"/>
                    </a:lnTo>
                    <a:lnTo>
                      <a:pt x="70" y="30"/>
                    </a:lnTo>
                    <a:lnTo>
                      <a:pt x="68" y="32"/>
                    </a:lnTo>
                    <a:lnTo>
                      <a:pt x="66" y="34"/>
                    </a:lnTo>
                    <a:lnTo>
                      <a:pt x="62" y="36"/>
                    </a:lnTo>
                    <a:lnTo>
                      <a:pt x="60" y="38"/>
                    </a:lnTo>
                    <a:lnTo>
                      <a:pt x="58" y="40"/>
                    </a:lnTo>
                    <a:lnTo>
                      <a:pt x="56" y="42"/>
                    </a:lnTo>
                    <a:lnTo>
                      <a:pt x="56" y="42"/>
                    </a:lnTo>
                    <a:lnTo>
                      <a:pt x="56" y="42"/>
                    </a:lnTo>
                    <a:lnTo>
                      <a:pt x="54" y="42"/>
                    </a:lnTo>
                    <a:lnTo>
                      <a:pt x="54" y="42"/>
                    </a:lnTo>
                    <a:lnTo>
                      <a:pt x="52" y="42"/>
                    </a:lnTo>
                    <a:lnTo>
                      <a:pt x="52" y="42"/>
                    </a:lnTo>
                    <a:lnTo>
                      <a:pt x="52" y="44"/>
                    </a:lnTo>
                    <a:lnTo>
                      <a:pt x="50" y="44"/>
                    </a:lnTo>
                    <a:lnTo>
                      <a:pt x="50" y="44"/>
                    </a:lnTo>
                    <a:lnTo>
                      <a:pt x="48" y="42"/>
                    </a:lnTo>
                    <a:lnTo>
                      <a:pt x="48" y="42"/>
                    </a:lnTo>
                    <a:lnTo>
                      <a:pt x="46" y="42"/>
                    </a:lnTo>
                    <a:lnTo>
                      <a:pt x="46" y="42"/>
                    </a:lnTo>
                    <a:lnTo>
                      <a:pt x="44" y="42"/>
                    </a:lnTo>
                    <a:lnTo>
                      <a:pt x="44" y="42"/>
                    </a:lnTo>
                    <a:lnTo>
                      <a:pt x="42" y="42"/>
                    </a:lnTo>
                    <a:lnTo>
                      <a:pt x="40" y="40"/>
                    </a:lnTo>
                    <a:lnTo>
                      <a:pt x="38" y="38"/>
                    </a:lnTo>
                    <a:lnTo>
                      <a:pt x="34" y="38"/>
                    </a:lnTo>
                    <a:lnTo>
                      <a:pt x="32" y="36"/>
                    </a:lnTo>
                    <a:lnTo>
                      <a:pt x="30" y="34"/>
                    </a:lnTo>
                    <a:lnTo>
                      <a:pt x="26" y="34"/>
                    </a:lnTo>
                    <a:lnTo>
                      <a:pt x="24" y="32"/>
                    </a:lnTo>
                    <a:lnTo>
                      <a:pt x="22" y="30"/>
                    </a:lnTo>
                    <a:lnTo>
                      <a:pt x="20" y="30"/>
                    </a:lnTo>
                    <a:lnTo>
                      <a:pt x="16" y="28"/>
                    </a:lnTo>
                    <a:lnTo>
                      <a:pt x="14" y="28"/>
                    </a:lnTo>
                    <a:lnTo>
                      <a:pt x="12" y="26"/>
                    </a:lnTo>
                    <a:lnTo>
                      <a:pt x="10" y="26"/>
                    </a:lnTo>
                    <a:lnTo>
                      <a:pt x="8" y="24"/>
                    </a:lnTo>
                    <a:lnTo>
                      <a:pt x="6" y="22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4"/>
                    </a:lnTo>
                    <a:lnTo>
                      <a:pt x="2" y="14"/>
                    </a:lnTo>
                    <a:lnTo>
                      <a:pt x="4" y="12"/>
                    </a:lnTo>
                    <a:lnTo>
                      <a:pt x="4" y="10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605E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1"/>
              <p:cNvSpPr>
                <a:spLocks/>
              </p:cNvSpPr>
              <p:nvPr/>
            </p:nvSpPr>
            <p:spPr bwMode="auto">
              <a:xfrm>
                <a:off x="4646" y="1528"/>
                <a:ext cx="472" cy="300"/>
              </a:xfrm>
              <a:custGeom>
                <a:avLst/>
                <a:gdLst>
                  <a:gd name="T0" fmla="*/ 368 w 472"/>
                  <a:gd name="T1" fmla="*/ 300 h 300"/>
                  <a:gd name="T2" fmla="*/ 472 w 472"/>
                  <a:gd name="T3" fmla="*/ 188 h 300"/>
                  <a:gd name="T4" fmla="*/ 74 w 472"/>
                  <a:gd name="T5" fmla="*/ 0 h 300"/>
                  <a:gd name="T6" fmla="*/ 0 w 472"/>
                  <a:gd name="T7" fmla="*/ 100 h 300"/>
                  <a:gd name="T8" fmla="*/ 368 w 472"/>
                  <a:gd name="T9" fmla="*/ 300 h 300"/>
                  <a:gd name="T10" fmla="*/ 368 w 472"/>
                  <a:gd name="T11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2" h="300">
                    <a:moveTo>
                      <a:pt x="368" y="300"/>
                    </a:moveTo>
                    <a:lnTo>
                      <a:pt x="472" y="188"/>
                    </a:lnTo>
                    <a:lnTo>
                      <a:pt x="74" y="0"/>
                    </a:lnTo>
                    <a:lnTo>
                      <a:pt x="0" y="100"/>
                    </a:lnTo>
                    <a:lnTo>
                      <a:pt x="368" y="300"/>
                    </a:lnTo>
                    <a:lnTo>
                      <a:pt x="368" y="300"/>
                    </a:lnTo>
                    <a:close/>
                  </a:path>
                </a:pathLst>
              </a:custGeom>
              <a:solidFill>
                <a:srgbClr val="0C0C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"/>
              <p:cNvSpPr>
                <a:spLocks/>
              </p:cNvSpPr>
              <p:nvPr/>
            </p:nvSpPr>
            <p:spPr bwMode="auto">
              <a:xfrm>
                <a:off x="4652" y="1534"/>
                <a:ext cx="454" cy="286"/>
              </a:xfrm>
              <a:custGeom>
                <a:avLst/>
                <a:gdLst>
                  <a:gd name="T0" fmla="*/ 362 w 454"/>
                  <a:gd name="T1" fmla="*/ 286 h 286"/>
                  <a:gd name="T2" fmla="*/ 454 w 454"/>
                  <a:gd name="T3" fmla="*/ 184 h 286"/>
                  <a:gd name="T4" fmla="*/ 64 w 454"/>
                  <a:gd name="T5" fmla="*/ 0 h 286"/>
                  <a:gd name="T6" fmla="*/ 0 w 454"/>
                  <a:gd name="T7" fmla="*/ 88 h 286"/>
                  <a:gd name="T8" fmla="*/ 362 w 454"/>
                  <a:gd name="T9" fmla="*/ 286 h 286"/>
                  <a:gd name="T10" fmla="*/ 362 w 454"/>
                  <a:gd name="T11" fmla="*/ 28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4" h="286">
                    <a:moveTo>
                      <a:pt x="362" y="286"/>
                    </a:moveTo>
                    <a:lnTo>
                      <a:pt x="454" y="184"/>
                    </a:lnTo>
                    <a:lnTo>
                      <a:pt x="64" y="0"/>
                    </a:lnTo>
                    <a:lnTo>
                      <a:pt x="0" y="88"/>
                    </a:lnTo>
                    <a:lnTo>
                      <a:pt x="362" y="286"/>
                    </a:lnTo>
                    <a:lnTo>
                      <a:pt x="362" y="286"/>
                    </a:lnTo>
                    <a:close/>
                  </a:path>
                </a:pathLst>
              </a:custGeom>
              <a:solidFill>
                <a:srgbClr val="5960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3"/>
              <p:cNvSpPr>
                <a:spLocks/>
              </p:cNvSpPr>
              <p:nvPr/>
            </p:nvSpPr>
            <p:spPr bwMode="auto">
              <a:xfrm>
                <a:off x="4856" y="1612"/>
                <a:ext cx="224" cy="128"/>
              </a:xfrm>
              <a:custGeom>
                <a:avLst/>
                <a:gdLst>
                  <a:gd name="T0" fmla="*/ 224 w 224"/>
                  <a:gd name="T1" fmla="*/ 122 h 128"/>
                  <a:gd name="T2" fmla="*/ 0 w 224"/>
                  <a:gd name="T3" fmla="*/ 0 h 128"/>
                  <a:gd name="T4" fmla="*/ 222 w 224"/>
                  <a:gd name="T5" fmla="*/ 128 h 128"/>
                  <a:gd name="T6" fmla="*/ 224 w 224"/>
                  <a:gd name="T7" fmla="*/ 122 h 128"/>
                  <a:gd name="T8" fmla="*/ 224 w 224"/>
                  <a:gd name="T9" fmla="*/ 12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4" h="128">
                    <a:moveTo>
                      <a:pt x="224" y="122"/>
                    </a:moveTo>
                    <a:lnTo>
                      <a:pt x="0" y="0"/>
                    </a:lnTo>
                    <a:lnTo>
                      <a:pt x="222" y="128"/>
                    </a:lnTo>
                    <a:lnTo>
                      <a:pt x="224" y="122"/>
                    </a:lnTo>
                    <a:lnTo>
                      <a:pt x="224" y="122"/>
                    </a:lnTo>
                    <a:close/>
                  </a:path>
                </a:pathLst>
              </a:custGeom>
              <a:solidFill>
                <a:srgbClr val="0C0C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4"/>
              <p:cNvSpPr>
                <a:spLocks/>
              </p:cNvSpPr>
              <p:nvPr/>
            </p:nvSpPr>
            <p:spPr bwMode="auto">
              <a:xfrm>
                <a:off x="4850" y="1634"/>
                <a:ext cx="222" cy="126"/>
              </a:xfrm>
              <a:custGeom>
                <a:avLst/>
                <a:gdLst>
                  <a:gd name="T0" fmla="*/ 222 w 222"/>
                  <a:gd name="T1" fmla="*/ 120 h 126"/>
                  <a:gd name="T2" fmla="*/ 0 w 222"/>
                  <a:gd name="T3" fmla="*/ 0 h 126"/>
                  <a:gd name="T4" fmla="*/ 220 w 222"/>
                  <a:gd name="T5" fmla="*/ 126 h 126"/>
                  <a:gd name="T6" fmla="*/ 222 w 222"/>
                  <a:gd name="T7" fmla="*/ 120 h 126"/>
                  <a:gd name="T8" fmla="*/ 222 w 222"/>
                  <a:gd name="T9" fmla="*/ 12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126">
                    <a:moveTo>
                      <a:pt x="222" y="120"/>
                    </a:moveTo>
                    <a:lnTo>
                      <a:pt x="0" y="0"/>
                    </a:lnTo>
                    <a:lnTo>
                      <a:pt x="220" y="126"/>
                    </a:lnTo>
                    <a:lnTo>
                      <a:pt x="222" y="120"/>
                    </a:lnTo>
                    <a:lnTo>
                      <a:pt x="222" y="120"/>
                    </a:lnTo>
                    <a:close/>
                  </a:path>
                </a:pathLst>
              </a:custGeom>
              <a:solidFill>
                <a:srgbClr val="0C0C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5"/>
              <p:cNvSpPr>
                <a:spLocks/>
              </p:cNvSpPr>
              <p:nvPr/>
            </p:nvSpPr>
            <p:spPr bwMode="auto">
              <a:xfrm>
                <a:off x="4834" y="1654"/>
                <a:ext cx="222" cy="126"/>
              </a:xfrm>
              <a:custGeom>
                <a:avLst/>
                <a:gdLst>
                  <a:gd name="T0" fmla="*/ 222 w 222"/>
                  <a:gd name="T1" fmla="*/ 122 h 126"/>
                  <a:gd name="T2" fmla="*/ 0 w 222"/>
                  <a:gd name="T3" fmla="*/ 0 h 126"/>
                  <a:gd name="T4" fmla="*/ 220 w 222"/>
                  <a:gd name="T5" fmla="*/ 126 h 126"/>
                  <a:gd name="T6" fmla="*/ 222 w 222"/>
                  <a:gd name="T7" fmla="*/ 122 h 126"/>
                  <a:gd name="T8" fmla="*/ 222 w 222"/>
                  <a:gd name="T9" fmla="*/ 122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126">
                    <a:moveTo>
                      <a:pt x="222" y="122"/>
                    </a:moveTo>
                    <a:lnTo>
                      <a:pt x="0" y="0"/>
                    </a:lnTo>
                    <a:lnTo>
                      <a:pt x="220" y="126"/>
                    </a:lnTo>
                    <a:lnTo>
                      <a:pt x="222" y="122"/>
                    </a:lnTo>
                    <a:lnTo>
                      <a:pt x="222" y="122"/>
                    </a:lnTo>
                    <a:close/>
                  </a:path>
                </a:pathLst>
              </a:custGeom>
              <a:solidFill>
                <a:srgbClr val="0C0C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6"/>
              <p:cNvSpPr>
                <a:spLocks/>
              </p:cNvSpPr>
              <p:nvPr/>
            </p:nvSpPr>
            <p:spPr bwMode="auto">
              <a:xfrm>
                <a:off x="4814" y="1678"/>
                <a:ext cx="224" cy="126"/>
              </a:xfrm>
              <a:custGeom>
                <a:avLst/>
                <a:gdLst>
                  <a:gd name="T0" fmla="*/ 224 w 224"/>
                  <a:gd name="T1" fmla="*/ 120 h 126"/>
                  <a:gd name="T2" fmla="*/ 0 w 224"/>
                  <a:gd name="T3" fmla="*/ 0 h 126"/>
                  <a:gd name="T4" fmla="*/ 222 w 224"/>
                  <a:gd name="T5" fmla="*/ 126 h 126"/>
                  <a:gd name="T6" fmla="*/ 224 w 224"/>
                  <a:gd name="T7" fmla="*/ 120 h 126"/>
                  <a:gd name="T8" fmla="*/ 224 w 224"/>
                  <a:gd name="T9" fmla="*/ 12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4" h="126">
                    <a:moveTo>
                      <a:pt x="224" y="120"/>
                    </a:moveTo>
                    <a:lnTo>
                      <a:pt x="0" y="0"/>
                    </a:lnTo>
                    <a:lnTo>
                      <a:pt x="222" y="126"/>
                    </a:lnTo>
                    <a:lnTo>
                      <a:pt x="224" y="120"/>
                    </a:lnTo>
                    <a:lnTo>
                      <a:pt x="224" y="120"/>
                    </a:lnTo>
                    <a:close/>
                  </a:path>
                </a:pathLst>
              </a:custGeom>
              <a:solidFill>
                <a:srgbClr val="0C0C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88" name="Freeform 27"/>
              <p:cNvSpPr>
                <a:spLocks/>
              </p:cNvSpPr>
              <p:nvPr/>
            </p:nvSpPr>
            <p:spPr bwMode="auto">
              <a:xfrm>
                <a:off x="4744" y="1396"/>
                <a:ext cx="106" cy="96"/>
              </a:xfrm>
              <a:custGeom>
                <a:avLst/>
                <a:gdLst>
                  <a:gd name="T0" fmla="*/ 102 w 106"/>
                  <a:gd name="T1" fmla="*/ 16 h 96"/>
                  <a:gd name="T2" fmla="*/ 104 w 106"/>
                  <a:gd name="T3" fmla="*/ 22 h 96"/>
                  <a:gd name="T4" fmla="*/ 106 w 106"/>
                  <a:gd name="T5" fmla="*/ 28 h 96"/>
                  <a:gd name="T6" fmla="*/ 106 w 106"/>
                  <a:gd name="T7" fmla="*/ 34 h 96"/>
                  <a:gd name="T8" fmla="*/ 106 w 106"/>
                  <a:gd name="T9" fmla="*/ 40 h 96"/>
                  <a:gd name="T10" fmla="*/ 104 w 106"/>
                  <a:gd name="T11" fmla="*/ 48 h 96"/>
                  <a:gd name="T12" fmla="*/ 100 w 106"/>
                  <a:gd name="T13" fmla="*/ 54 h 96"/>
                  <a:gd name="T14" fmla="*/ 96 w 106"/>
                  <a:gd name="T15" fmla="*/ 62 h 96"/>
                  <a:gd name="T16" fmla="*/ 90 w 106"/>
                  <a:gd name="T17" fmla="*/ 68 h 96"/>
                  <a:gd name="T18" fmla="*/ 84 w 106"/>
                  <a:gd name="T19" fmla="*/ 74 h 96"/>
                  <a:gd name="T20" fmla="*/ 78 w 106"/>
                  <a:gd name="T21" fmla="*/ 80 h 96"/>
                  <a:gd name="T22" fmla="*/ 70 w 106"/>
                  <a:gd name="T23" fmla="*/ 86 h 96"/>
                  <a:gd name="T24" fmla="*/ 64 w 106"/>
                  <a:gd name="T25" fmla="*/ 90 h 96"/>
                  <a:gd name="T26" fmla="*/ 56 w 106"/>
                  <a:gd name="T27" fmla="*/ 92 h 96"/>
                  <a:gd name="T28" fmla="*/ 48 w 106"/>
                  <a:gd name="T29" fmla="*/ 96 h 96"/>
                  <a:gd name="T30" fmla="*/ 40 w 106"/>
                  <a:gd name="T31" fmla="*/ 96 h 96"/>
                  <a:gd name="T32" fmla="*/ 32 w 106"/>
                  <a:gd name="T33" fmla="*/ 96 h 96"/>
                  <a:gd name="T34" fmla="*/ 26 w 106"/>
                  <a:gd name="T35" fmla="*/ 96 h 96"/>
                  <a:gd name="T36" fmla="*/ 20 w 106"/>
                  <a:gd name="T37" fmla="*/ 94 h 96"/>
                  <a:gd name="T38" fmla="*/ 14 w 106"/>
                  <a:gd name="T39" fmla="*/ 92 h 96"/>
                  <a:gd name="T40" fmla="*/ 10 w 106"/>
                  <a:gd name="T41" fmla="*/ 88 h 96"/>
                  <a:gd name="T42" fmla="*/ 6 w 106"/>
                  <a:gd name="T43" fmla="*/ 82 h 96"/>
                  <a:gd name="T44" fmla="*/ 2 w 106"/>
                  <a:gd name="T45" fmla="*/ 76 h 96"/>
                  <a:gd name="T46" fmla="*/ 0 w 106"/>
                  <a:gd name="T47" fmla="*/ 70 h 96"/>
                  <a:gd name="T48" fmla="*/ 0 w 106"/>
                  <a:gd name="T49" fmla="*/ 64 h 96"/>
                  <a:gd name="T50" fmla="*/ 2 w 106"/>
                  <a:gd name="T51" fmla="*/ 58 h 96"/>
                  <a:gd name="T52" fmla="*/ 2 w 106"/>
                  <a:gd name="T53" fmla="*/ 50 h 96"/>
                  <a:gd name="T54" fmla="*/ 6 w 106"/>
                  <a:gd name="T55" fmla="*/ 44 h 96"/>
                  <a:gd name="T56" fmla="*/ 10 w 106"/>
                  <a:gd name="T57" fmla="*/ 38 h 96"/>
                  <a:gd name="T58" fmla="*/ 14 w 106"/>
                  <a:gd name="T59" fmla="*/ 30 h 96"/>
                  <a:gd name="T60" fmla="*/ 20 w 106"/>
                  <a:gd name="T61" fmla="*/ 24 h 96"/>
                  <a:gd name="T62" fmla="*/ 26 w 106"/>
                  <a:gd name="T63" fmla="*/ 18 h 96"/>
                  <a:gd name="T64" fmla="*/ 34 w 106"/>
                  <a:gd name="T65" fmla="*/ 12 h 96"/>
                  <a:gd name="T66" fmla="*/ 42 w 106"/>
                  <a:gd name="T67" fmla="*/ 8 h 96"/>
                  <a:gd name="T68" fmla="*/ 48 w 106"/>
                  <a:gd name="T69" fmla="*/ 4 h 96"/>
                  <a:gd name="T70" fmla="*/ 56 w 106"/>
                  <a:gd name="T71" fmla="*/ 2 h 96"/>
                  <a:gd name="T72" fmla="*/ 64 w 106"/>
                  <a:gd name="T73" fmla="*/ 0 h 96"/>
                  <a:gd name="T74" fmla="*/ 72 w 106"/>
                  <a:gd name="T75" fmla="*/ 0 h 96"/>
                  <a:gd name="T76" fmla="*/ 78 w 106"/>
                  <a:gd name="T77" fmla="*/ 0 h 96"/>
                  <a:gd name="T78" fmla="*/ 84 w 106"/>
                  <a:gd name="T79" fmla="*/ 2 h 96"/>
                  <a:gd name="T80" fmla="*/ 90 w 106"/>
                  <a:gd name="T81" fmla="*/ 4 h 96"/>
                  <a:gd name="T82" fmla="*/ 96 w 106"/>
                  <a:gd name="T83" fmla="*/ 8 h 96"/>
                  <a:gd name="T84" fmla="*/ 100 w 106"/>
                  <a:gd name="T85" fmla="*/ 1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6" h="96">
                    <a:moveTo>
                      <a:pt x="100" y="12"/>
                    </a:moveTo>
                    <a:lnTo>
                      <a:pt x="102" y="14"/>
                    </a:lnTo>
                    <a:lnTo>
                      <a:pt x="102" y="16"/>
                    </a:lnTo>
                    <a:lnTo>
                      <a:pt x="104" y="18"/>
                    </a:lnTo>
                    <a:lnTo>
                      <a:pt x="104" y="20"/>
                    </a:lnTo>
                    <a:lnTo>
                      <a:pt x="104" y="22"/>
                    </a:lnTo>
                    <a:lnTo>
                      <a:pt x="106" y="24"/>
                    </a:lnTo>
                    <a:lnTo>
                      <a:pt x="106" y="26"/>
                    </a:lnTo>
                    <a:lnTo>
                      <a:pt x="106" y="28"/>
                    </a:lnTo>
                    <a:lnTo>
                      <a:pt x="106" y="30"/>
                    </a:lnTo>
                    <a:lnTo>
                      <a:pt x="106" y="32"/>
                    </a:lnTo>
                    <a:lnTo>
                      <a:pt x="106" y="34"/>
                    </a:lnTo>
                    <a:lnTo>
                      <a:pt x="106" y="36"/>
                    </a:lnTo>
                    <a:lnTo>
                      <a:pt x="106" y="38"/>
                    </a:lnTo>
                    <a:lnTo>
                      <a:pt x="106" y="40"/>
                    </a:lnTo>
                    <a:lnTo>
                      <a:pt x="104" y="44"/>
                    </a:lnTo>
                    <a:lnTo>
                      <a:pt x="104" y="46"/>
                    </a:lnTo>
                    <a:lnTo>
                      <a:pt x="104" y="48"/>
                    </a:lnTo>
                    <a:lnTo>
                      <a:pt x="102" y="50"/>
                    </a:lnTo>
                    <a:lnTo>
                      <a:pt x="102" y="52"/>
                    </a:lnTo>
                    <a:lnTo>
                      <a:pt x="100" y="54"/>
                    </a:lnTo>
                    <a:lnTo>
                      <a:pt x="98" y="58"/>
                    </a:lnTo>
                    <a:lnTo>
                      <a:pt x="98" y="60"/>
                    </a:lnTo>
                    <a:lnTo>
                      <a:pt x="96" y="62"/>
                    </a:lnTo>
                    <a:lnTo>
                      <a:pt x="94" y="64"/>
                    </a:lnTo>
                    <a:lnTo>
                      <a:pt x="92" y="66"/>
                    </a:lnTo>
                    <a:lnTo>
                      <a:pt x="90" y="68"/>
                    </a:lnTo>
                    <a:lnTo>
                      <a:pt x="90" y="70"/>
                    </a:lnTo>
                    <a:lnTo>
                      <a:pt x="88" y="72"/>
                    </a:lnTo>
                    <a:lnTo>
                      <a:pt x="84" y="74"/>
                    </a:lnTo>
                    <a:lnTo>
                      <a:pt x="82" y="76"/>
                    </a:lnTo>
                    <a:lnTo>
                      <a:pt x="80" y="78"/>
                    </a:lnTo>
                    <a:lnTo>
                      <a:pt x="78" y="80"/>
                    </a:lnTo>
                    <a:lnTo>
                      <a:pt x="76" y="82"/>
                    </a:lnTo>
                    <a:lnTo>
                      <a:pt x="74" y="84"/>
                    </a:lnTo>
                    <a:lnTo>
                      <a:pt x="70" y="86"/>
                    </a:lnTo>
                    <a:lnTo>
                      <a:pt x="68" y="88"/>
                    </a:lnTo>
                    <a:lnTo>
                      <a:pt x="66" y="88"/>
                    </a:lnTo>
                    <a:lnTo>
                      <a:pt x="64" y="90"/>
                    </a:lnTo>
                    <a:lnTo>
                      <a:pt x="60" y="90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52" y="94"/>
                    </a:lnTo>
                    <a:lnTo>
                      <a:pt x="50" y="94"/>
                    </a:lnTo>
                    <a:lnTo>
                      <a:pt x="48" y="96"/>
                    </a:lnTo>
                    <a:lnTo>
                      <a:pt x="46" y="96"/>
                    </a:lnTo>
                    <a:lnTo>
                      <a:pt x="42" y="96"/>
                    </a:lnTo>
                    <a:lnTo>
                      <a:pt x="40" y="96"/>
                    </a:lnTo>
                    <a:lnTo>
                      <a:pt x="38" y="96"/>
                    </a:lnTo>
                    <a:lnTo>
                      <a:pt x="36" y="96"/>
                    </a:lnTo>
                    <a:lnTo>
                      <a:pt x="32" y="96"/>
                    </a:lnTo>
                    <a:lnTo>
                      <a:pt x="30" y="96"/>
                    </a:lnTo>
                    <a:lnTo>
                      <a:pt x="28" y="96"/>
                    </a:lnTo>
                    <a:lnTo>
                      <a:pt x="26" y="96"/>
                    </a:lnTo>
                    <a:lnTo>
                      <a:pt x="24" y="96"/>
                    </a:lnTo>
                    <a:lnTo>
                      <a:pt x="22" y="94"/>
                    </a:lnTo>
                    <a:lnTo>
                      <a:pt x="20" y="94"/>
                    </a:lnTo>
                    <a:lnTo>
                      <a:pt x="18" y="92"/>
                    </a:lnTo>
                    <a:lnTo>
                      <a:pt x="16" y="92"/>
                    </a:lnTo>
                    <a:lnTo>
                      <a:pt x="14" y="92"/>
                    </a:lnTo>
                    <a:lnTo>
                      <a:pt x="12" y="90"/>
                    </a:lnTo>
                    <a:lnTo>
                      <a:pt x="10" y="88"/>
                    </a:lnTo>
                    <a:lnTo>
                      <a:pt x="10" y="88"/>
                    </a:lnTo>
                    <a:lnTo>
                      <a:pt x="8" y="86"/>
                    </a:lnTo>
                    <a:lnTo>
                      <a:pt x="6" y="84"/>
                    </a:lnTo>
                    <a:lnTo>
                      <a:pt x="6" y="82"/>
                    </a:lnTo>
                    <a:lnTo>
                      <a:pt x="4" y="80"/>
                    </a:lnTo>
                    <a:lnTo>
                      <a:pt x="4" y="78"/>
                    </a:lnTo>
                    <a:lnTo>
                      <a:pt x="2" y="76"/>
                    </a:lnTo>
                    <a:lnTo>
                      <a:pt x="2" y="74"/>
                    </a:lnTo>
                    <a:lnTo>
                      <a:pt x="2" y="72"/>
                    </a:lnTo>
                    <a:lnTo>
                      <a:pt x="0" y="70"/>
                    </a:lnTo>
                    <a:lnTo>
                      <a:pt x="0" y="68"/>
                    </a:lnTo>
                    <a:lnTo>
                      <a:pt x="0" y="66"/>
                    </a:lnTo>
                    <a:lnTo>
                      <a:pt x="0" y="64"/>
                    </a:lnTo>
                    <a:lnTo>
                      <a:pt x="0" y="62"/>
                    </a:lnTo>
                    <a:lnTo>
                      <a:pt x="0" y="60"/>
                    </a:lnTo>
                    <a:lnTo>
                      <a:pt x="2" y="58"/>
                    </a:lnTo>
                    <a:lnTo>
                      <a:pt x="2" y="56"/>
                    </a:lnTo>
                    <a:lnTo>
                      <a:pt x="2" y="54"/>
                    </a:lnTo>
                    <a:lnTo>
                      <a:pt x="2" y="50"/>
                    </a:lnTo>
                    <a:lnTo>
                      <a:pt x="4" y="48"/>
                    </a:lnTo>
                    <a:lnTo>
                      <a:pt x="4" y="46"/>
                    </a:lnTo>
                    <a:lnTo>
                      <a:pt x="6" y="44"/>
                    </a:lnTo>
                    <a:lnTo>
                      <a:pt x="6" y="42"/>
                    </a:lnTo>
                    <a:lnTo>
                      <a:pt x="8" y="40"/>
                    </a:lnTo>
                    <a:lnTo>
                      <a:pt x="10" y="38"/>
                    </a:lnTo>
                    <a:lnTo>
                      <a:pt x="10" y="34"/>
                    </a:lnTo>
                    <a:lnTo>
                      <a:pt x="12" y="32"/>
                    </a:lnTo>
                    <a:lnTo>
                      <a:pt x="14" y="30"/>
                    </a:lnTo>
                    <a:lnTo>
                      <a:pt x="16" y="28"/>
                    </a:lnTo>
                    <a:lnTo>
                      <a:pt x="18" y="26"/>
                    </a:lnTo>
                    <a:lnTo>
                      <a:pt x="20" y="24"/>
                    </a:lnTo>
                    <a:lnTo>
                      <a:pt x="22" y="22"/>
                    </a:lnTo>
                    <a:lnTo>
                      <a:pt x="24" y="20"/>
                    </a:lnTo>
                    <a:lnTo>
                      <a:pt x="26" y="18"/>
                    </a:lnTo>
                    <a:lnTo>
                      <a:pt x="28" y="16"/>
                    </a:lnTo>
                    <a:lnTo>
                      <a:pt x="32" y="14"/>
                    </a:lnTo>
                    <a:lnTo>
                      <a:pt x="34" y="12"/>
                    </a:lnTo>
                    <a:lnTo>
                      <a:pt x="36" y="10"/>
                    </a:lnTo>
                    <a:lnTo>
                      <a:pt x="38" y="10"/>
                    </a:lnTo>
                    <a:lnTo>
                      <a:pt x="42" y="8"/>
                    </a:lnTo>
                    <a:lnTo>
                      <a:pt x="44" y="6"/>
                    </a:lnTo>
                    <a:lnTo>
                      <a:pt x="46" y="6"/>
                    </a:lnTo>
                    <a:lnTo>
                      <a:pt x="48" y="4"/>
                    </a:lnTo>
                    <a:lnTo>
                      <a:pt x="52" y="4"/>
                    </a:lnTo>
                    <a:lnTo>
                      <a:pt x="54" y="2"/>
                    </a:lnTo>
                    <a:lnTo>
                      <a:pt x="56" y="2"/>
                    </a:lnTo>
                    <a:lnTo>
                      <a:pt x="60" y="2"/>
                    </a:lnTo>
                    <a:lnTo>
                      <a:pt x="62" y="0"/>
                    </a:lnTo>
                    <a:lnTo>
                      <a:pt x="64" y="0"/>
                    </a:lnTo>
                    <a:lnTo>
                      <a:pt x="66" y="0"/>
                    </a:lnTo>
                    <a:lnTo>
                      <a:pt x="70" y="0"/>
                    </a:lnTo>
                    <a:lnTo>
                      <a:pt x="72" y="0"/>
                    </a:lnTo>
                    <a:lnTo>
                      <a:pt x="74" y="0"/>
                    </a:lnTo>
                    <a:lnTo>
                      <a:pt x="76" y="0"/>
                    </a:lnTo>
                    <a:lnTo>
                      <a:pt x="78" y="0"/>
                    </a:lnTo>
                    <a:lnTo>
                      <a:pt x="80" y="0"/>
                    </a:lnTo>
                    <a:lnTo>
                      <a:pt x="82" y="2"/>
                    </a:lnTo>
                    <a:lnTo>
                      <a:pt x="84" y="2"/>
                    </a:lnTo>
                    <a:lnTo>
                      <a:pt x="86" y="2"/>
                    </a:lnTo>
                    <a:lnTo>
                      <a:pt x="88" y="4"/>
                    </a:lnTo>
                    <a:lnTo>
                      <a:pt x="90" y="4"/>
                    </a:lnTo>
                    <a:lnTo>
                      <a:pt x="92" y="6"/>
                    </a:lnTo>
                    <a:lnTo>
                      <a:pt x="94" y="6"/>
                    </a:lnTo>
                    <a:lnTo>
                      <a:pt x="96" y="8"/>
                    </a:lnTo>
                    <a:lnTo>
                      <a:pt x="98" y="10"/>
                    </a:lnTo>
                    <a:lnTo>
                      <a:pt x="98" y="10"/>
                    </a:lnTo>
                    <a:lnTo>
                      <a:pt x="100" y="12"/>
                    </a:lnTo>
                    <a:lnTo>
                      <a:pt x="100" y="12"/>
                    </a:lnTo>
                    <a:close/>
                  </a:path>
                </a:pathLst>
              </a:custGeom>
              <a:solidFill>
                <a:srgbClr val="0C0C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89" name="Freeform 28"/>
              <p:cNvSpPr>
                <a:spLocks/>
              </p:cNvSpPr>
              <p:nvPr/>
            </p:nvSpPr>
            <p:spPr bwMode="auto">
              <a:xfrm>
                <a:off x="4744" y="1396"/>
                <a:ext cx="106" cy="96"/>
              </a:xfrm>
              <a:custGeom>
                <a:avLst/>
                <a:gdLst>
                  <a:gd name="T0" fmla="*/ 102 w 106"/>
                  <a:gd name="T1" fmla="*/ 16 h 96"/>
                  <a:gd name="T2" fmla="*/ 104 w 106"/>
                  <a:gd name="T3" fmla="*/ 22 h 96"/>
                  <a:gd name="T4" fmla="*/ 106 w 106"/>
                  <a:gd name="T5" fmla="*/ 28 h 96"/>
                  <a:gd name="T6" fmla="*/ 106 w 106"/>
                  <a:gd name="T7" fmla="*/ 34 h 96"/>
                  <a:gd name="T8" fmla="*/ 106 w 106"/>
                  <a:gd name="T9" fmla="*/ 40 h 96"/>
                  <a:gd name="T10" fmla="*/ 104 w 106"/>
                  <a:gd name="T11" fmla="*/ 48 h 96"/>
                  <a:gd name="T12" fmla="*/ 100 w 106"/>
                  <a:gd name="T13" fmla="*/ 54 h 96"/>
                  <a:gd name="T14" fmla="*/ 96 w 106"/>
                  <a:gd name="T15" fmla="*/ 62 h 96"/>
                  <a:gd name="T16" fmla="*/ 90 w 106"/>
                  <a:gd name="T17" fmla="*/ 68 h 96"/>
                  <a:gd name="T18" fmla="*/ 84 w 106"/>
                  <a:gd name="T19" fmla="*/ 74 h 96"/>
                  <a:gd name="T20" fmla="*/ 78 w 106"/>
                  <a:gd name="T21" fmla="*/ 80 h 96"/>
                  <a:gd name="T22" fmla="*/ 70 w 106"/>
                  <a:gd name="T23" fmla="*/ 86 h 96"/>
                  <a:gd name="T24" fmla="*/ 64 w 106"/>
                  <a:gd name="T25" fmla="*/ 90 h 96"/>
                  <a:gd name="T26" fmla="*/ 56 w 106"/>
                  <a:gd name="T27" fmla="*/ 92 h 96"/>
                  <a:gd name="T28" fmla="*/ 48 w 106"/>
                  <a:gd name="T29" fmla="*/ 96 h 96"/>
                  <a:gd name="T30" fmla="*/ 40 w 106"/>
                  <a:gd name="T31" fmla="*/ 96 h 96"/>
                  <a:gd name="T32" fmla="*/ 32 w 106"/>
                  <a:gd name="T33" fmla="*/ 96 h 96"/>
                  <a:gd name="T34" fmla="*/ 26 w 106"/>
                  <a:gd name="T35" fmla="*/ 96 h 96"/>
                  <a:gd name="T36" fmla="*/ 20 w 106"/>
                  <a:gd name="T37" fmla="*/ 94 h 96"/>
                  <a:gd name="T38" fmla="*/ 14 w 106"/>
                  <a:gd name="T39" fmla="*/ 92 h 96"/>
                  <a:gd name="T40" fmla="*/ 10 w 106"/>
                  <a:gd name="T41" fmla="*/ 88 h 96"/>
                  <a:gd name="T42" fmla="*/ 6 w 106"/>
                  <a:gd name="T43" fmla="*/ 82 h 96"/>
                  <a:gd name="T44" fmla="*/ 2 w 106"/>
                  <a:gd name="T45" fmla="*/ 76 h 96"/>
                  <a:gd name="T46" fmla="*/ 0 w 106"/>
                  <a:gd name="T47" fmla="*/ 70 h 96"/>
                  <a:gd name="T48" fmla="*/ 0 w 106"/>
                  <a:gd name="T49" fmla="*/ 64 h 96"/>
                  <a:gd name="T50" fmla="*/ 2 w 106"/>
                  <a:gd name="T51" fmla="*/ 58 h 96"/>
                  <a:gd name="T52" fmla="*/ 2 w 106"/>
                  <a:gd name="T53" fmla="*/ 50 h 96"/>
                  <a:gd name="T54" fmla="*/ 6 w 106"/>
                  <a:gd name="T55" fmla="*/ 44 h 96"/>
                  <a:gd name="T56" fmla="*/ 10 w 106"/>
                  <a:gd name="T57" fmla="*/ 38 h 96"/>
                  <a:gd name="T58" fmla="*/ 14 w 106"/>
                  <a:gd name="T59" fmla="*/ 30 h 96"/>
                  <a:gd name="T60" fmla="*/ 20 w 106"/>
                  <a:gd name="T61" fmla="*/ 24 h 96"/>
                  <a:gd name="T62" fmla="*/ 26 w 106"/>
                  <a:gd name="T63" fmla="*/ 18 h 96"/>
                  <a:gd name="T64" fmla="*/ 34 w 106"/>
                  <a:gd name="T65" fmla="*/ 12 h 96"/>
                  <a:gd name="T66" fmla="*/ 42 w 106"/>
                  <a:gd name="T67" fmla="*/ 8 h 96"/>
                  <a:gd name="T68" fmla="*/ 48 w 106"/>
                  <a:gd name="T69" fmla="*/ 4 h 96"/>
                  <a:gd name="T70" fmla="*/ 56 w 106"/>
                  <a:gd name="T71" fmla="*/ 2 h 96"/>
                  <a:gd name="T72" fmla="*/ 64 w 106"/>
                  <a:gd name="T73" fmla="*/ 0 h 96"/>
                  <a:gd name="T74" fmla="*/ 72 w 106"/>
                  <a:gd name="T75" fmla="*/ 0 h 96"/>
                  <a:gd name="T76" fmla="*/ 78 w 106"/>
                  <a:gd name="T77" fmla="*/ 0 h 96"/>
                  <a:gd name="T78" fmla="*/ 84 w 106"/>
                  <a:gd name="T79" fmla="*/ 2 h 96"/>
                  <a:gd name="T80" fmla="*/ 90 w 106"/>
                  <a:gd name="T81" fmla="*/ 4 h 96"/>
                  <a:gd name="T82" fmla="*/ 96 w 106"/>
                  <a:gd name="T83" fmla="*/ 8 h 96"/>
                  <a:gd name="T84" fmla="*/ 100 w 106"/>
                  <a:gd name="T85" fmla="*/ 1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6" h="96">
                    <a:moveTo>
                      <a:pt x="100" y="12"/>
                    </a:moveTo>
                    <a:lnTo>
                      <a:pt x="102" y="14"/>
                    </a:lnTo>
                    <a:lnTo>
                      <a:pt x="102" y="16"/>
                    </a:lnTo>
                    <a:lnTo>
                      <a:pt x="104" y="18"/>
                    </a:lnTo>
                    <a:lnTo>
                      <a:pt x="104" y="20"/>
                    </a:lnTo>
                    <a:lnTo>
                      <a:pt x="104" y="22"/>
                    </a:lnTo>
                    <a:lnTo>
                      <a:pt x="106" y="24"/>
                    </a:lnTo>
                    <a:lnTo>
                      <a:pt x="106" y="26"/>
                    </a:lnTo>
                    <a:lnTo>
                      <a:pt x="106" y="28"/>
                    </a:lnTo>
                    <a:lnTo>
                      <a:pt x="106" y="30"/>
                    </a:lnTo>
                    <a:lnTo>
                      <a:pt x="106" y="32"/>
                    </a:lnTo>
                    <a:lnTo>
                      <a:pt x="106" y="34"/>
                    </a:lnTo>
                    <a:lnTo>
                      <a:pt x="106" y="36"/>
                    </a:lnTo>
                    <a:lnTo>
                      <a:pt x="106" y="38"/>
                    </a:lnTo>
                    <a:lnTo>
                      <a:pt x="106" y="40"/>
                    </a:lnTo>
                    <a:lnTo>
                      <a:pt x="104" y="44"/>
                    </a:lnTo>
                    <a:lnTo>
                      <a:pt x="104" y="46"/>
                    </a:lnTo>
                    <a:lnTo>
                      <a:pt x="104" y="48"/>
                    </a:lnTo>
                    <a:lnTo>
                      <a:pt x="102" y="50"/>
                    </a:lnTo>
                    <a:lnTo>
                      <a:pt x="102" y="52"/>
                    </a:lnTo>
                    <a:lnTo>
                      <a:pt x="100" y="54"/>
                    </a:lnTo>
                    <a:lnTo>
                      <a:pt x="98" y="58"/>
                    </a:lnTo>
                    <a:lnTo>
                      <a:pt x="98" y="60"/>
                    </a:lnTo>
                    <a:lnTo>
                      <a:pt x="96" y="62"/>
                    </a:lnTo>
                    <a:lnTo>
                      <a:pt x="94" y="64"/>
                    </a:lnTo>
                    <a:lnTo>
                      <a:pt x="92" y="66"/>
                    </a:lnTo>
                    <a:lnTo>
                      <a:pt x="90" y="68"/>
                    </a:lnTo>
                    <a:lnTo>
                      <a:pt x="90" y="70"/>
                    </a:lnTo>
                    <a:lnTo>
                      <a:pt x="88" y="72"/>
                    </a:lnTo>
                    <a:lnTo>
                      <a:pt x="84" y="74"/>
                    </a:lnTo>
                    <a:lnTo>
                      <a:pt x="82" y="76"/>
                    </a:lnTo>
                    <a:lnTo>
                      <a:pt x="80" y="78"/>
                    </a:lnTo>
                    <a:lnTo>
                      <a:pt x="78" y="80"/>
                    </a:lnTo>
                    <a:lnTo>
                      <a:pt x="76" y="82"/>
                    </a:lnTo>
                    <a:lnTo>
                      <a:pt x="74" y="84"/>
                    </a:lnTo>
                    <a:lnTo>
                      <a:pt x="70" y="86"/>
                    </a:lnTo>
                    <a:lnTo>
                      <a:pt x="68" y="88"/>
                    </a:lnTo>
                    <a:lnTo>
                      <a:pt x="66" y="88"/>
                    </a:lnTo>
                    <a:lnTo>
                      <a:pt x="64" y="90"/>
                    </a:lnTo>
                    <a:lnTo>
                      <a:pt x="60" y="90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52" y="94"/>
                    </a:lnTo>
                    <a:lnTo>
                      <a:pt x="50" y="94"/>
                    </a:lnTo>
                    <a:lnTo>
                      <a:pt x="48" y="96"/>
                    </a:lnTo>
                    <a:lnTo>
                      <a:pt x="46" y="96"/>
                    </a:lnTo>
                    <a:lnTo>
                      <a:pt x="42" y="96"/>
                    </a:lnTo>
                    <a:lnTo>
                      <a:pt x="40" y="96"/>
                    </a:lnTo>
                    <a:lnTo>
                      <a:pt x="38" y="96"/>
                    </a:lnTo>
                    <a:lnTo>
                      <a:pt x="36" y="96"/>
                    </a:lnTo>
                    <a:lnTo>
                      <a:pt x="32" y="96"/>
                    </a:lnTo>
                    <a:lnTo>
                      <a:pt x="30" y="96"/>
                    </a:lnTo>
                    <a:lnTo>
                      <a:pt x="28" y="96"/>
                    </a:lnTo>
                    <a:lnTo>
                      <a:pt x="26" y="96"/>
                    </a:lnTo>
                    <a:lnTo>
                      <a:pt x="24" y="96"/>
                    </a:lnTo>
                    <a:lnTo>
                      <a:pt x="22" y="94"/>
                    </a:lnTo>
                    <a:lnTo>
                      <a:pt x="20" y="94"/>
                    </a:lnTo>
                    <a:lnTo>
                      <a:pt x="18" y="92"/>
                    </a:lnTo>
                    <a:lnTo>
                      <a:pt x="16" y="92"/>
                    </a:lnTo>
                    <a:lnTo>
                      <a:pt x="14" y="92"/>
                    </a:lnTo>
                    <a:lnTo>
                      <a:pt x="12" y="90"/>
                    </a:lnTo>
                    <a:lnTo>
                      <a:pt x="10" y="88"/>
                    </a:lnTo>
                    <a:lnTo>
                      <a:pt x="10" y="88"/>
                    </a:lnTo>
                    <a:lnTo>
                      <a:pt x="8" y="86"/>
                    </a:lnTo>
                    <a:lnTo>
                      <a:pt x="6" y="84"/>
                    </a:lnTo>
                    <a:lnTo>
                      <a:pt x="6" y="82"/>
                    </a:lnTo>
                    <a:lnTo>
                      <a:pt x="4" y="80"/>
                    </a:lnTo>
                    <a:lnTo>
                      <a:pt x="4" y="78"/>
                    </a:lnTo>
                    <a:lnTo>
                      <a:pt x="2" y="76"/>
                    </a:lnTo>
                    <a:lnTo>
                      <a:pt x="2" y="74"/>
                    </a:lnTo>
                    <a:lnTo>
                      <a:pt x="2" y="72"/>
                    </a:lnTo>
                    <a:lnTo>
                      <a:pt x="0" y="70"/>
                    </a:lnTo>
                    <a:lnTo>
                      <a:pt x="0" y="68"/>
                    </a:lnTo>
                    <a:lnTo>
                      <a:pt x="0" y="66"/>
                    </a:lnTo>
                    <a:lnTo>
                      <a:pt x="0" y="64"/>
                    </a:lnTo>
                    <a:lnTo>
                      <a:pt x="0" y="62"/>
                    </a:lnTo>
                    <a:lnTo>
                      <a:pt x="0" y="60"/>
                    </a:lnTo>
                    <a:lnTo>
                      <a:pt x="2" y="58"/>
                    </a:lnTo>
                    <a:lnTo>
                      <a:pt x="2" y="56"/>
                    </a:lnTo>
                    <a:lnTo>
                      <a:pt x="2" y="54"/>
                    </a:lnTo>
                    <a:lnTo>
                      <a:pt x="2" y="50"/>
                    </a:lnTo>
                    <a:lnTo>
                      <a:pt x="4" y="48"/>
                    </a:lnTo>
                    <a:lnTo>
                      <a:pt x="4" y="46"/>
                    </a:lnTo>
                    <a:lnTo>
                      <a:pt x="6" y="44"/>
                    </a:lnTo>
                    <a:lnTo>
                      <a:pt x="6" y="42"/>
                    </a:lnTo>
                    <a:lnTo>
                      <a:pt x="8" y="40"/>
                    </a:lnTo>
                    <a:lnTo>
                      <a:pt x="10" y="38"/>
                    </a:lnTo>
                    <a:lnTo>
                      <a:pt x="10" y="34"/>
                    </a:lnTo>
                    <a:lnTo>
                      <a:pt x="12" y="32"/>
                    </a:lnTo>
                    <a:lnTo>
                      <a:pt x="14" y="30"/>
                    </a:lnTo>
                    <a:lnTo>
                      <a:pt x="16" y="28"/>
                    </a:lnTo>
                    <a:lnTo>
                      <a:pt x="18" y="26"/>
                    </a:lnTo>
                    <a:lnTo>
                      <a:pt x="20" y="24"/>
                    </a:lnTo>
                    <a:lnTo>
                      <a:pt x="22" y="22"/>
                    </a:lnTo>
                    <a:lnTo>
                      <a:pt x="24" y="20"/>
                    </a:lnTo>
                    <a:lnTo>
                      <a:pt x="26" y="18"/>
                    </a:lnTo>
                    <a:lnTo>
                      <a:pt x="28" y="16"/>
                    </a:lnTo>
                    <a:lnTo>
                      <a:pt x="32" y="14"/>
                    </a:lnTo>
                    <a:lnTo>
                      <a:pt x="34" y="12"/>
                    </a:lnTo>
                    <a:lnTo>
                      <a:pt x="36" y="10"/>
                    </a:lnTo>
                    <a:lnTo>
                      <a:pt x="38" y="10"/>
                    </a:lnTo>
                    <a:lnTo>
                      <a:pt x="42" y="8"/>
                    </a:lnTo>
                    <a:lnTo>
                      <a:pt x="44" y="6"/>
                    </a:lnTo>
                    <a:lnTo>
                      <a:pt x="46" y="6"/>
                    </a:lnTo>
                    <a:lnTo>
                      <a:pt x="48" y="4"/>
                    </a:lnTo>
                    <a:lnTo>
                      <a:pt x="52" y="4"/>
                    </a:lnTo>
                    <a:lnTo>
                      <a:pt x="54" y="2"/>
                    </a:lnTo>
                    <a:lnTo>
                      <a:pt x="56" y="2"/>
                    </a:lnTo>
                    <a:lnTo>
                      <a:pt x="60" y="2"/>
                    </a:lnTo>
                    <a:lnTo>
                      <a:pt x="62" y="0"/>
                    </a:lnTo>
                    <a:lnTo>
                      <a:pt x="64" y="0"/>
                    </a:lnTo>
                    <a:lnTo>
                      <a:pt x="66" y="0"/>
                    </a:lnTo>
                    <a:lnTo>
                      <a:pt x="70" y="0"/>
                    </a:lnTo>
                    <a:lnTo>
                      <a:pt x="72" y="0"/>
                    </a:lnTo>
                    <a:lnTo>
                      <a:pt x="74" y="0"/>
                    </a:lnTo>
                    <a:lnTo>
                      <a:pt x="76" y="0"/>
                    </a:lnTo>
                    <a:lnTo>
                      <a:pt x="78" y="0"/>
                    </a:lnTo>
                    <a:lnTo>
                      <a:pt x="80" y="0"/>
                    </a:lnTo>
                    <a:lnTo>
                      <a:pt x="82" y="2"/>
                    </a:lnTo>
                    <a:lnTo>
                      <a:pt x="84" y="2"/>
                    </a:lnTo>
                    <a:lnTo>
                      <a:pt x="86" y="2"/>
                    </a:lnTo>
                    <a:lnTo>
                      <a:pt x="88" y="4"/>
                    </a:lnTo>
                    <a:lnTo>
                      <a:pt x="90" y="4"/>
                    </a:lnTo>
                    <a:lnTo>
                      <a:pt x="92" y="6"/>
                    </a:lnTo>
                    <a:lnTo>
                      <a:pt x="94" y="6"/>
                    </a:lnTo>
                    <a:lnTo>
                      <a:pt x="96" y="8"/>
                    </a:lnTo>
                    <a:lnTo>
                      <a:pt x="98" y="10"/>
                    </a:lnTo>
                    <a:lnTo>
                      <a:pt x="98" y="10"/>
                    </a:lnTo>
                    <a:lnTo>
                      <a:pt x="100" y="12"/>
                    </a:lnTo>
                    <a:lnTo>
                      <a:pt x="100" y="12"/>
                    </a:lnTo>
                    <a:close/>
                  </a:path>
                </a:pathLst>
              </a:custGeom>
              <a:noFill/>
              <a:ln w="2">
                <a:solidFill>
                  <a:srgbClr val="1F1A1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94" name="Freeform 29"/>
              <p:cNvSpPr>
                <a:spLocks/>
              </p:cNvSpPr>
              <p:nvPr/>
            </p:nvSpPr>
            <p:spPr bwMode="auto">
              <a:xfrm>
                <a:off x="4566" y="1426"/>
                <a:ext cx="234" cy="210"/>
              </a:xfrm>
              <a:custGeom>
                <a:avLst/>
                <a:gdLst>
                  <a:gd name="T0" fmla="*/ 12 w 234"/>
                  <a:gd name="T1" fmla="*/ 48 h 210"/>
                  <a:gd name="T2" fmla="*/ 20 w 234"/>
                  <a:gd name="T3" fmla="*/ 42 h 210"/>
                  <a:gd name="T4" fmla="*/ 30 w 234"/>
                  <a:gd name="T5" fmla="*/ 40 h 210"/>
                  <a:gd name="T6" fmla="*/ 48 w 234"/>
                  <a:gd name="T7" fmla="*/ 42 h 210"/>
                  <a:gd name="T8" fmla="*/ 52 w 234"/>
                  <a:gd name="T9" fmla="*/ 42 h 210"/>
                  <a:gd name="T10" fmla="*/ 76 w 234"/>
                  <a:gd name="T11" fmla="*/ 36 h 210"/>
                  <a:gd name="T12" fmla="*/ 118 w 234"/>
                  <a:gd name="T13" fmla="*/ 28 h 210"/>
                  <a:gd name="T14" fmla="*/ 142 w 234"/>
                  <a:gd name="T15" fmla="*/ 24 h 210"/>
                  <a:gd name="T16" fmla="*/ 162 w 234"/>
                  <a:gd name="T17" fmla="*/ 18 h 210"/>
                  <a:gd name="T18" fmla="*/ 174 w 234"/>
                  <a:gd name="T19" fmla="*/ 8 h 210"/>
                  <a:gd name="T20" fmla="*/ 186 w 234"/>
                  <a:gd name="T21" fmla="*/ 2 h 210"/>
                  <a:gd name="T22" fmla="*/ 200 w 234"/>
                  <a:gd name="T23" fmla="*/ 0 h 210"/>
                  <a:gd name="T24" fmla="*/ 212 w 234"/>
                  <a:gd name="T25" fmla="*/ 8 h 210"/>
                  <a:gd name="T26" fmla="*/ 224 w 234"/>
                  <a:gd name="T27" fmla="*/ 20 h 210"/>
                  <a:gd name="T28" fmla="*/ 232 w 234"/>
                  <a:gd name="T29" fmla="*/ 40 h 210"/>
                  <a:gd name="T30" fmla="*/ 234 w 234"/>
                  <a:gd name="T31" fmla="*/ 60 h 210"/>
                  <a:gd name="T32" fmla="*/ 232 w 234"/>
                  <a:gd name="T33" fmla="*/ 68 h 210"/>
                  <a:gd name="T34" fmla="*/ 228 w 234"/>
                  <a:gd name="T35" fmla="*/ 74 h 210"/>
                  <a:gd name="T36" fmla="*/ 220 w 234"/>
                  <a:gd name="T37" fmla="*/ 78 h 210"/>
                  <a:gd name="T38" fmla="*/ 214 w 234"/>
                  <a:gd name="T39" fmla="*/ 80 h 210"/>
                  <a:gd name="T40" fmla="*/ 208 w 234"/>
                  <a:gd name="T41" fmla="*/ 76 h 210"/>
                  <a:gd name="T42" fmla="*/ 208 w 234"/>
                  <a:gd name="T43" fmla="*/ 86 h 210"/>
                  <a:gd name="T44" fmla="*/ 204 w 234"/>
                  <a:gd name="T45" fmla="*/ 98 h 210"/>
                  <a:gd name="T46" fmla="*/ 198 w 234"/>
                  <a:gd name="T47" fmla="*/ 110 h 210"/>
                  <a:gd name="T48" fmla="*/ 184 w 234"/>
                  <a:gd name="T49" fmla="*/ 124 h 210"/>
                  <a:gd name="T50" fmla="*/ 174 w 234"/>
                  <a:gd name="T51" fmla="*/ 132 h 210"/>
                  <a:gd name="T52" fmla="*/ 156 w 234"/>
                  <a:gd name="T53" fmla="*/ 140 h 210"/>
                  <a:gd name="T54" fmla="*/ 140 w 234"/>
                  <a:gd name="T55" fmla="*/ 154 h 210"/>
                  <a:gd name="T56" fmla="*/ 134 w 234"/>
                  <a:gd name="T57" fmla="*/ 172 h 210"/>
                  <a:gd name="T58" fmla="*/ 130 w 234"/>
                  <a:gd name="T59" fmla="*/ 188 h 210"/>
                  <a:gd name="T60" fmla="*/ 126 w 234"/>
                  <a:gd name="T61" fmla="*/ 192 h 210"/>
                  <a:gd name="T62" fmla="*/ 118 w 234"/>
                  <a:gd name="T63" fmla="*/ 190 h 210"/>
                  <a:gd name="T64" fmla="*/ 112 w 234"/>
                  <a:gd name="T65" fmla="*/ 184 h 210"/>
                  <a:gd name="T66" fmla="*/ 106 w 234"/>
                  <a:gd name="T67" fmla="*/ 174 h 210"/>
                  <a:gd name="T68" fmla="*/ 102 w 234"/>
                  <a:gd name="T69" fmla="*/ 160 h 210"/>
                  <a:gd name="T70" fmla="*/ 104 w 234"/>
                  <a:gd name="T71" fmla="*/ 144 h 210"/>
                  <a:gd name="T72" fmla="*/ 114 w 234"/>
                  <a:gd name="T73" fmla="*/ 126 h 210"/>
                  <a:gd name="T74" fmla="*/ 132 w 234"/>
                  <a:gd name="T75" fmla="*/ 104 h 210"/>
                  <a:gd name="T76" fmla="*/ 134 w 234"/>
                  <a:gd name="T77" fmla="*/ 96 h 210"/>
                  <a:gd name="T78" fmla="*/ 126 w 234"/>
                  <a:gd name="T79" fmla="*/ 94 h 210"/>
                  <a:gd name="T80" fmla="*/ 116 w 234"/>
                  <a:gd name="T81" fmla="*/ 96 h 210"/>
                  <a:gd name="T82" fmla="*/ 104 w 234"/>
                  <a:gd name="T83" fmla="*/ 102 h 210"/>
                  <a:gd name="T84" fmla="*/ 94 w 234"/>
                  <a:gd name="T85" fmla="*/ 112 h 210"/>
                  <a:gd name="T86" fmla="*/ 86 w 234"/>
                  <a:gd name="T87" fmla="*/ 124 h 210"/>
                  <a:gd name="T88" fmla="*/ 82 w 234"/>
                  <a:gd name="T89" fmla="*/ 136 h 210"/>
                  <a:gd name="T90" fmla="*/ 82 w 234"/>
                  <a:gd name="T91" fmla="*/ 158 h 210"/>
                  <a:gd name="T92" fmla="*/ 84 w 234"/>
                  <a:gd name="T93" fmla="*/ 184 h 210"/>
                  <a:gd name="T94" fmla="*/ 82 w 234"/>
                  <a:gd name="T95" fmla="*/ 198 h 210"/>
                  <a:gd name="T96" fmla="*/ 80 w 234"/>
                  <a:gd name="T97" fmla="*/ 204 h 210"/>
                  <a:gd name="T98" fmla="*/ 72 w 234"/>
                  <a:gd name="T99" fmla="*/ 208 h 210"/>
                  <a:gd name="T100" fmla="*/ 66 w 234"/>
                  <a:gd name="T101" fmla="*/ 210 h 210"/>
                  <a:gd name="T102" fmla="*/ 62 w 234"/>
                  <a:gd name="T103" fmla="*/ 210 h 210"/>
                  <a:gd name="T104" fmla="*/ 58 w 234"/>
                  <a:gd name="T105" fmla="*/ 208 h 210"/>
                  <a:gd name="T106" fmla="*/ 54 w 234"/>
                  <a:gd name="T107" fmla="*/ 204 h 210"/>
                  <a:gd name="T108" fmla="*/ 48 w 234"/>
                  <a:gd name="T109" fmla="*/ 188 h 210"/>
                  <a:gd name="T110" fmla="*/ 44 w 234"/>
                  <a:gd name="T111" fmla="*/ 170 h 210"/>
                  <a:gd name="T112" fmla="*/ 42 w 234"/>
                  <a:gd name="T113" fmla="*/ 164 h 210"/>
                  <a:gd name="T114" fmla="*/ 24 w 234"/>
                  <a:gd name="T115" fmla="*/ 144 h 210"/>
                  <a:gd name="T116" fmla="*/ 12 w 234"/>
                  <a:gd name="T117" fmla="*/ 126 h 210"/>
                  <a:gd name="T118" fmla="*/ 4 w 234"/>
                  <a:gd name="T119" fmla="*/ 106 h 210"/>
                  <a:gd name="T120" fmla="*/ 0 w 234"/>
                  <a:gd name="T121" fmla="*/ 86 h 210"/>
                  <a:gd name="T122" fmla="*/ 2 w 234"/>
                  <a:gd name="T123" fmla="*/ 72 h 210"/>
                  <a:gd name="T124" fmla="*/ 6 w 234"/>
                  <a:gd name="T125" fmla="*/ 6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34" h="210">
                    <a:moveTo>
                      <a:pt x="6" y="60"/>
                    </a:moveTo>
                    <a:lnTo>
                      <a:pt x="6" y="58"/>
                    </a:lnTo>
                    <a:lnTo>
                      <a:pt x="8" y="56"/>
                    </a:lnTo>
                    <a:lnTo>
                      <a:pt x="8" y="54"/>
                    </a:lnTo>
                    <a:lnTo>
                      <a:pt x="10" y="52"/>
                    </a:lnTo>
                    <a:lnTo>
                      <a:pt x="12" y="50"/>
                    </a:lnTo>
                    <a:lnTo>
                      <a:pt x="12" y="48"/>
                    </a:lnTo>
                    <a:lnTo>
                      <a:pt x="14" y="48"/>
                    </a:lnTo>
                    <a:lnTo>
                      <a:pt x="14" y="46"/>
                    </a:lnTo>
                    <a:lnTo>
                      <a:pt x="16" y="46"/>
                    </a:lnTo>
                    <a:lnTo>
                      <a:pt x="18" y="44"/>
                    </a:lnTo>
                    <a:lnTo>
                      <a:pt x="18" y="44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2" y="42"/>
                    </a:lnTo>
                    <a:lnTo>
                      <a:pt x="24" y="42"/>
                    </a:lnTo>
                    <a:lnTo>
                      <a:pt x="24" y="40"/>
                    </a:lnTo>
                    <a:lnTo>
                      <a:pt x="26" y="40"/>
                    </a:lnTo>
                    <a:lnTo>
                      <a:pt x="28" y="40"/>
                    </a:lnTo>
                    <a:lnTo>
                      <a:pt x="28" y="40"/>
                    </a:lnTo>
                    <a:lnTo>
                      <a:pt x="30" y="40"/>
                    </a:lnTo>
                    <a:lnTo>
                      <a:pt x="32" y="40"/>
                    </a:lnTo>
                    <a:lnTo>
                      <a:pt x="32" y="40"/>
                    </a:lnTo>
                    <a:lnTo>
                      <a:pt x="34" y="40"/>
                    </a:lnTo>
                    <a:lnTo>
                      <a:pt x="36" y="40"/>
                    </a:lnTo>
                    <a:lnTo>
                      <a:pt x="42" y="42"/>
                    </a:lnTo>
                    <a:lnTo>
                      <a:pt x="48" y="42"/>
                    </a:lnTo>
                    <a:lnTo>
                      <a:pt x="48" y="42"/>
                    </a:lnTo>
                    <a:lnTo>
                      <a:pt x="48" y="42"/>
                    </a:lnTo>
                    <a:lnTo>
                      <a:pt x="48" y="42"/>
                    </a:lnTo>
                    <a:lnTo>
                      <a:pt x="48" y="42"/>
                    </a:lnTo>
                    <a:lnTo>
                      <a:pt x="50" y="42"/>
                    </a:lnTo>
                    <a:lnTo>
                      <a:pt x="50" y="42"/>
                    </a:lnTo>
                    <a:lnTo>
                      <a:pt x="52" y="42"/>
                    </a:lnTo>
                    <a:lnTo>
                      <a:pt x="52" y="42"/>
                    </a:lnTo>
                    <a:lnTo>
                      <a:pt x="54" y="42"/>
                    </a:lnTo>
                    <a:lnTo>
                      <a:pt x="58" y="42"/>
                    </a:lnTo>
                    <a:lnTo>
                      <a:pt x="60" y="42"/>
                    </a:lnTo>
                    <a:lnTo>
                      <a:pt x="64" y="40"/>
                    </a:lnTo>
                    <a:lnTo>
                      <a:pt x="66" y="40"/>
                    </a:lnTo>
                    <a:lnTo>
                      <a:pt x="70" y="38"/>
                    </a:lnTo>
                    <a:lnTo>
                      <a:pt x="76" y="36"/>
                    </a:lnTo>
                    <a:lnTo>
                      <a:pt x="84" y="34"/>
                    </a:lnTo>
                    <a:lnTo>
                      <a:pt x="88" y="34"/>
                    </a:lnTo>
                    <a:lnTo>
                      <a:pt x="92" y="32"/>
                    </a:lnTo>
                    <a:lnTo>
                      <a:pt x="100" y="30"/>
                    </a:lnTo>
                    <a:lnTo>
                      <a:pt x="106" y="30"/>
                    </a:lnTo>
                    <a:lnTo>
                      <a:pt x="112" y="28"/>
                    </a:lnTo>
                    <a:lnTo>
                      <a:pt x="118" y="28"/>
                    </a:lnTo>
                    <a:lnTo>
                      <a:pt x="122" y="26"/>
                    </a:lnTo>
                    <a:lnTo>
                      <a:pt x="126" y="26"/>
                    </a:lnTo>
                    <a:lnTo>
                      <a:pt x="130" y="26"/>
                    </a:lnTo>
                    <a:lnTo>
                      <a:pt x="134" y="26"/>
                    </a:lnTo>
                    <a:lnTo>
                      <a:pt x="136" y="26"/>
                    </a:lnTo>
                    <a:lnTo>
                      <a:pt x="140" y="26"/>
                    </a:lnTo>
                    <a:lnTo>
                      <a:pt x="142" y="24"/>
                    </a:lnTo>
                    <a:lnTo>
                      <a:pt x="146" y="24"/>
                    </a:lnTo>
                    <a:lnTo>
                      <a:pt x="148" y="24"/>
                    </a:lnTo>
                    <a:lnTo>
                      <a:pt x="152" y="24"/>
                    </a:lnTo>
                    <a:lnTo>
                      <a:pt x="156" y="24"/>
                    </a:lnTo>
                    <a:lnTo>
                      <a:pt x="158" y="24"/>
                    </a:lnTo>
                    <a:lnTo>
                      <a:pt x="160" y="22"/>
                    </a:lnTo>
                    <a:lnTo>
                      <a:pt x="162" y="18"/>
                    </a:lnTo>
                    <a:lnTo>
                      <a:pt x="166" y="16"/>
                    </a:lnTo>
                    <a:lnTo>
                      <a:pt x="168" y="14"/>
                    </a:lnTo>
                    <a:lnTo>
                      <a:pt x="168" y="14"/>
                    </a:lnTo>
                    <a:lnTo>
                      <a:pt x="170" y="12"/>
                    </a:lnTo>
                    <a:lnTo>
                      <a:pt x="172" y="10"/>
                    </a:lnTo>
                    <a:lnTo>
                      <a:pt x="174" y="10"/>
                    </a:lnTo>
                    <a:lnTo>
                      <a:pt x="174" y="8"/>
                    </a:lnTo>
                    <a:lnTo>
                      <a:pt x="176" y="8"/>
                    </a:lnTo>
                    <a:lnTo>
                      <a:pt x="178" y="6"/>
                    </a:lnTo>
                    <a:lnTo>
                      <a:pt x="180" y="6"/>
                    </a:lnTo>
                    <a:lnTo>
                      <a:pt x="182" y="4"/>
                    </a:lnTo>
                    <a:lnTo>
                      <a:pt x="184" y="4"/>
                    </a:lnTo>
                    <a:lnTo>
                      <a:pt x="186" y="2"/>
                    </a:lnTo>
                    <a:lnTo>
                      <a:pt x="186" y="2"/>
                    </a:lnTo>
                    <a:lnTo>
                      <a:pt x="188" y="0"/>
                    </a:lnTo>
                    <a:lnTo>
                      <a:pt x="190" y="0"/>
                    </a:lnTo>
                    <a:lnTo>
                      <a:pt x="192" y="0"/>
                    </a:lnTo>
                    <a:lnTo>
                      <a:pt x="194" y="0"/>
                    </a:lnTo>
                    <a:lnTo>
                      <a:pt x="196" y="0"/>
                    </a:lnTo>
                    <a:lnTo>
                      <a:pt x="198" y="0"/>
                    </a:lnTo>
                    <a:lnTo>
                      <a:pt x="200" y="0"/>
                    </a:lnTo>
                    <a:lnTo>
                      <a:pt x="200" y="0"/>
                    </a:lnTo>
                    <a:lnTo>
                      <a:pt x="202" y="2"/>
                    </a:lnTo>
                    <a:lnTo>
                      <a:pt x="204" y="2"/>
                    </a:lnTo>
                    <a:lnTo>
                      <a:pt x="206" y="4"/>
                    </a:lnTo>
                    <a:lnTo>
                      <a:pt x="208" y="4"/>
                    </a:lnTo>
                    <a:lnTo>
                      <a:pt x="210" y="6"/>
                    </a:lnTo>
                    <a:lnTo>
                      <a:pt x="212" y="8"/>
                    </a:lnTo>
                    <a:lnTo>
                      <a:pt x="214" y="8"/>
                    </a:lnTo>
                    <a:lnTo>
                      <a:pt x="214" y="10"/>
                    </a:lnTo>
                    <a:lnTo>
                      <a:pt x="216" y="12"/>
                    </a:lnTo>
                    <a:lnTo>
                      <a:pt x="218" y="14"/>
                    </a:lnTo>
                    <a:lnTo>
                      <a:pt x="220" y="16"/>
                    </a:lnTo>
                    <a:lnTo>
                      <a:pt x="222" y="18"/>
                    </a:lnTo>
                    <a:lnTo>
                      <a:pt x="224" y="20"/>
                    </a:lnTo>
                    <a:lnTo>
                      <a:pt x="224" y="22"/>
                    </a:lnTo>
                    <a:lnTo>
                      <a:pt x="226" y="26"/>
                    </a:lnTo>
                    <a:lnTo>
                      <a:pt x="228" y="28"/>
                    </a:lnTo>
                    <a:lnTo>
                      <a:pt x="228" y="32"/>
                    </a:lnTo>
                    <a:lnTo>
                      <a:pt x="230" y="34"/>
                    </a:lnTo>
                    <a:lnTo>
                      <a:pt x="230" y="36"/>
                    </a:lnTo>
                    <a:lnTo>
                      <a:pt x="232" y="40"/>
                    </a:lnTo>
                    <a:lnTo>
                      <a:pt x="232" y="44"/>
                    </a:lnTo>
                    <a:lnTo>
                      <a:pt x="232" y="46"/>
                    </a:lnTo>
                    <a:lnTo>
                      <a:pt x="234" y="50"/>
                    </a:lnTo>
                    <a:lnTo>
                      <a:pt x="234" y="52"/>
                    </a:lnTo>
                    <a:lnTo>
                      <a:pt x="234" y="54"/>
                    </a:lnTo>
                    <a:lnTo>
                      <a:pt x="234" y="58"/>
                    </a:lnTo>
                    <a:lnTo>
                      <a:pt x="234" y="60"/>
                    </a:lnTo>
                    <a:lnTo>
                      <a:pt x="234" y="60"/>
                    </a:lnTo>
                    <a:lnTo>
                      <a:pt x="234" y="62"/>
                    </a:lnTo>
                    <a:lnTo>
                      <a:pt x="234" y="62"/>
                    </a:lnTo>
                    <a:lnTo>
                      <a:pt x="234" y="64"/>
                    </a:lnTo>
                    <a:lnTo>
                      <a:pt x="234" y="66"/>
                    </a:lnTo>
                    <a:lnTo>
                      <a:pt x="234" y="66"/>
                    </a:lnTo>
                    <a:lnTo>
                      <a:pt x="232" y="68"/>
                    </a:lnTo>
                    <a:lnTo>
                      <a:pt x="232" y="68"/>
                    </a:lnTo>
                    <a:lnTo>
                      <a:pt x="232" y="70"/>
                    </a:lnTo>
                    <a:lnTo>
                      <a:pt x="232" y="70"/>
                    </a:lnTo>
                    <a:lnTo>
                      <a:pt x="232" y="70"/>
                    </a:lnTo>
                    <a:lnTo>
                      <a:pt x="230" y="72"/>
                    </a:lnTo>
                    <a:lnTo>
                      <a:pt x="228" y="74"/>
                    </a:lnTo>
                    <a:lnTo>
                      <a:pt x="228" y="74"/>
                    </a:lnTo>
                    <a:lnTo>
                      <a:pt x="226" y="76"/>
                    </a:lnTo>
                    <a:lnTo>
                      <a:pt x="226" y="76"/>
                    </a:lnTo>
                    <a:lnTo>
                      <a:pt x="224" y="76"/>
                    </a:lnTo>
                    <a:lnTo>
                      <a:pt x="224" y="78"/>
                    </a:lnTo>
                    <a:lnTo>
                      <a:pt x="222" y="78"/>
                    </a:lnTo>
                    <a:lnTo>
                      <a:pt x="222" y="78"/>
                    </a:lnTo>
                    <a:lnTo>
                      <a:pt x="220" y="78"/>
                    </a:lnTo>
                    <a:lnTo>
                      <a:pt x="220" y="80"/>
                    </a:lnTo>
                    <a:lnTo>
                      <a:pt x="218" y="80"/>
                    </a:lnTo>
                    <a:lnTo>
                      <a:pt x="218" y="80"/>
                    </a:lnTo>
                    <a:lnTo>
                      <a:pt x="218" y="80"/>
                    </a:lnTo>
                    <a:lnTo>
                      <a:pt x="216" y="80"/>
                    </a:lnTo>
                    <a:lnTo>
                      <a:pt x="216" y="80"/>
                    </a:lnTo>
                    <a:lnTo>
                      <a:pt x="214" y="80"/>
                    </a:lnTo>
                    <a:lnTo>
                      <a:pt x="214" y="80"/>
                    </a:lnTo>
                    <a:lnTo>
                      <a:pt x="214" y="78"/>
                    </a:lnTo>
                    <a:lnTo>
                      <a:pt x="212" y="78"/>
                    </a:lnTo>
                    <a:lnTo>
                      <a:pt x="212" y="78"/>
                    </a:lnTo>
                    <a:lnTo>
                      <a:pt x="210" y="78"/>
                    </a:lnTo>
                    <a:lnTo>
                      <a:pt x="210" y="76"/>
                    </a:lnTo>
                    <a:lnTo>
                      <a:pt x="208" y="76"/>
                    </a:lnTo>
                    <a:lnTo>
                      <a:pt x="208" y="78"/>
                    </a:lnTo>
                    <a:lnTo>
                      <a:pt x="210" y="78"/>
                    </a:lnTo>
                    <a:lnTo>
                      <a:pt x="210" y="80"/>
                    </a:lnTo>
                    <a:lnTo>
                      <a:pt x="210" y="80"/>
                    </a:lnTo>
                    <a:lnTo>
                      <a:pt x="210" y="82"/>
                    </a:lnTo>
                    <a:lnTo>
                      <a:pt x="208" y="84"/>
                    </a:lnTo>
                    <a:lnTo>
                      <a:pt x="208" y="86"/>
                    </a:lnTo>
                    <a:lnTo>
                      <a:pt x="208" y="88"/>
                    </a:lnTo>
                    <a:lnTo>
                      <a:pt x="208" y="90"/>
                    </a:lnTo>
                    <a:lnTo>
                      <a:pt x="206" y="92"/>
                    </a:lnTo>
                    <a:lnTo>
                      <a:pt x="206" y="94"/>
                    </a:lnTo>
                    <a:lnTo>
                      <a:pt x="206" y="96"/>
                    </a:lnTo>
                    <a:lnTo>
                      <a:pt x="206" y="96"/>
                    </a:lnTo>
                    <a:lnTo>
                      <a:pt x="204" y="98"/>
                    </a:lnTo>
                    <a:lnTo>
                      <a:pt x="204" y="100"/>
                    </a:lnTo>
                    <a:lnTo>
                      <a:pt x="202" y="102"/>
                    </a:lnTo>
                    <a:lnTo>
                      <a:pt x="202" y="102"/>
                    </a:lnTo>
                    <a:lnTo>
                      <a:pt x="202" y="104"/>
                    </a:lnTo>
                    <a:lnTo>
                      <a:pt x="200" y="106"/>
                    </a:lnTo>
                    <a:lnTo>
                      <a:pt x="198" y="108"/>
                    </a:lnTo>
                    <a:lnTo>
                      <a:pt x="198" y="110"/>
                    </a:lnTo>
                    <a:lnTo>
                      <a:pt x="196" y="112"/>
                    </a:lnTo>
                    <a:lnTo>
                      <a:pt x="194" y="114"/>
                    </a:lnTo>
                    <a:lnTo>
                      <a:pt x="192" y="116"/>
                    </a:lnTo>
                    <a:lnTo>
                      <a:pt x="190" y="118"/>
                    </a:lnTo>
                    <a:lnTo>
                      <a:pt x="188" y="120"/>
                    </a:lnTo>
                    <a:lnTo>
                      <a:pt x="186" y="122"/>
                    </a:lnTo>
                    <a:lnTo>
                      <a:pt x="184" y="124"/>
                    </a:lnTo>
                    <a:lnTo>
                      <a:pt x="182" y="126"/>
                    </a:lnTo>
                    <a:lnTo>
                      <a:pt x="180" y="128"/>
                    </a:lnTo>
                    <a:lnTo>
                      <a:pt x="178" y="128"/>
                    </a:lnTo>
                    <a:lnTo>
                      <a:pt x="178" y="130"/>
                    </a:lnTo>
                    <a:lnTo>
                      <a:pt x="176" y="130"/>
                    </a:lnTo>
                    <a:lnTo>
                      <a:pt x="174" y="130"/>
                    </a:lnTo>
                    <a:lnTo>
                      <a:pt x="174" y="132"/>
                    </a:lnTo>
                    <a:lnTo>
                      <a:pt x="172" y="132"/>
                    </a:lnTo>
                    <a:lnTo>
                      <a:pt x="170" y="132"/>
                    </a:lnTo>
                    <a:lnTo>
                      <a:pt x="170" y="132"/>
                    </a:lnTo>
                    <a:lnTo>
                      <a:pt x="166" y="134"/>
                    </a:lnTo>
                    <a:lnTo>
                      <a:pt x="162" y="136"/>
                    </a:lnTo>
                    <a:lnTo>
                      <a:pt x="158" y="138"/>
                    </a:lnTo>
                    <a:lnTo>
                      <a:pt x="156" y="140"/>
                    </a:lnTo>
                    <a:lnTo>
                      <a:pt x="152" y="142"/>
                    </a:lnTo>
                    <a:lnTo>
                      <a:pt x="150" y="144"/>
                    </a:lnTo>
                    <a:lnTo>
                      <a:pt x="148" y="146"/>
                    </a:lnTo>
                    <a:lnTo>
                      <a:pt x="146" y="148"/>
                    </a:lnTo>
                    <a:lnTo>
                      <a:pt x="144" y="150"/>
                    </a:lnTo>
                    <a:lnTo>
                      <a:pt x="142" y="152"/>
                    </a:lnTo>
                    <a:lnTo>
                      <a:pt x="140" y="154"/>
                    </a:lnTo>
                    <a:lnTo>
                      <a:pt x="140" y="158"/>
                    </a:lnTo>
                    <a:lnTo>
                      <a:pt x="138" y="160"/>
                    </a:lnTo>
                    <a:lnTo>
                      <a:pt x="138" y="162"/>
                    </a:lnTo>
                    <a:lnTo>
                      <a:pt x="136" y="164"/>
                    </a:lnTo>
                    <a:lnTo>
                      <a:pt x="136" y="168"/>
                    </a:lnTo>
                    <a:lnTo>
                      <a:pt x="134" y="170"/>
                    </a:lnTo>
                    <a:lnTo>
                      <a:pt x="134" y="172"/>
                    </a:lnTo>
                    <a:lnTo>
                      <a:pt x="134" y="174"/>
                    </a:lnTo>
                    <a:lnTo>
                      <a:pt x="134" y="176"/>
                    </a:lnTo>
                    <a:lnTo>
                      <a:pt x="132" y="180"/>
                    </a:lnTo>
                    <a:lnTo>
                      <a:pt x="132" y="184"/>
                    </a:lnTo>
                    <a:lnTo>
                      <a:pt x="132" y="186"/>
                    </a:lnTo>
                    <a:lnTo>
                      <a:pt x="132" y="188"/>
                    </a:lnTo>
                    <a:lnTo>
                      <a:pt x="130" y="188"/>
                    </a:lnTo>
                    <a:lnTo>
                      <a:pt x="130" y="190"/>
                    </a:lnTo>
                    <a:lnTo>
                      <a:pt x="130" y="190"/>
                    </a:lnTo>
                    <a:lnTo>
                      <a:pt x="128" y="192"/>
                    </a:lnTo>
                    <a:lnTo>
                      <a:pt x="128" y="192"/>
                    </a:lnTo>
                    <a:lnTo>
                      <a:pt x="128" y="192"/>
                    </a:lnTo>
                    <a:lnTo>
                      <a:pt x="126" y="192"/>
                    </a:lnTo>
                    <a:lnTo>
                      <a:pt x="126" y="192"/>
                    </a:lnTo>
                    <a:lnTo>
                      <a:pt x="124" y="192"/>
                    </a:lnTo>
                    <a:lnTo>
                      <a:pt x="124" y="192"/>
                    </a:lnTo>
                    <a:lnTo>
                      <a:pt x="122" y="192"/>
                    </a:lnTo>
                    <a:lnTo>
                      <a:pt x="120" y="192"/>
                    </a:lnTo>
                    <a:lnTo>
                      <a:pt x="120" y="192"/>
                    </a:lnTo>
                    <a:lnTo>
                      <a:pt x="118" y="192"/>
                    </a:lnTo>
                    <a:lnTo>
                      <a:pt x="118" y="190"/>
                    </a:lnTo>
                    <a:lnTo>
                      <a:pt x="116" y="190"/>
                    </a:lnTo>
                    <a:lnTo>
                      <a:pt x="116" y="190"/>
                    </a:lnTo>
                    <a:lnTo>
                      <a:pt x="114" y="188"/>
                    </a:lnTo>
                    <a:lnTo>
                      <a:pt x="114" y="188"/>
                    </a:lnTo>
                    <a:lnTo>
                      <a:pt x="114" y="186"/>
                    </a:lnTo>
                    <a:lnTo>
                      <a:pt x="112" y="186"/>
                    </a:lnTo>
                    <a:lnTo>
                      <a:pt x="112" y="184"/>
                    </a:lnTo>
                    <a:lnTo>
                      <a:pt x="110" y="184"/>
                    </a:lnTo>
                    <a:lnTo>
                      <a:pt x="110" y="182"/>
                    </a:lnTo>
                    <a:lnTo>
                      <a:pt x="108" y="180"/>
                    </a:lnTo>
                    <a:lnTo>
                      <a:pt x="108" y="180"/>
                    </a:lnTo>
                    <a:lnTo>
                      <a:pt x="108" y="178"/>
                    </a:lnTo>
                    <a:lnTo>
                      <a:pt x="106" y="176"/>
                    </a:lnTo>
                    <a:lnTo>
                      <a:pt x="106" y="174"/>
                    </a:lnTo>
                    <a:lnTo>
                      <a:pt x="104" y="172"/>
                    </a:lnTo>
                    <a:lnTo>
                      <a:pt x="104" y="170"/>
                    </a:lnTo>
                    <a:lnTo>
                      <a:pt x="104" y="168"/>
                    </a:lnTo>
                    <a:lnTo>
                      <a:pt x="104" y="166"/>
                    </a:lnTo>
                    <a:lnTo>
                      <a:pt x="102" y="164"/>
                    </a:lnTo>
                    <a:lnTo>
                      <a:pt x="102" y="162"/>
                    </a:lnTo>
                    <a:lnTo>
                      <a:pt x="102" y="160"/>
                    </a:lnTo>
                    <a:lnTo>
                      <a:pt x="102" y="158"/>
                    </a:lnTo>
                    <a:lnTo>
                      <a:pt x="102" y="156"/>
                    </a:lnTo>
                    <a:lnTo>
                      <a:pt x="100" y="154"/>
                    </a:lnTo>
                    <a:lnTo>
                      <a:pt x="102" y="150"/>
                    </a:lnTo>
                    <a:lnTo>
                      <a:pt x="102" y="148"/>
                    </a:lnTo>
                    <a:lnTo>
                      <a:pt x="102" y="146"/>
                    </a:lnTo>
                    <a:lnTo>
                      <a:pt x="104" y="144"/>
                    </a:lnTo>
                    <a:lnTo>
                      <a:pt x="104" y="140"/>
                    </a:lnTo>
                    <a:lnTo>
                      <a:pt x="106" y="138"/>
                    </a:lnTo>
                    <a:lnTo>
                      <a:pt x="106" y="136"/>
                    </a:lnTo>
                    <a:lnTo>
                      <a:pt x="108" y="134"/>
                    </a:lnTo>
                    <a:lnTo>
                      <a:pt x="110" y="130"/>
                    </a:lnTo>
                    <a:lnTo>
                      <a:pt x="112" y="128"/>
                    </a:lnTo>
                    <a:lnTo>
                      <a:pt x="114" y="126"/>
                    </a:lnTo>
                    <a:lnTo>
                      <a:pt x="118" y="122"/>
                    </a:lnTo>
                    <a:lnTo>
                      <a:pt x="122" y="116"/>
                    </a:lnTo>
                    <a:lnTo>
                      <a:pt x="126" y="112"/>
                    </a:lnTo>
                    <a:lnTo>
                      <a:pt x="128" y="108"/>
                    </a:lnTo>
                    <a:lnTo>
                      <a:pt x="130" y="108"/>
                    </a:lnTo>
                    <a:lnTo>
                      <a:pt x="132" y="106"/>
                    </a:lnTo>
                    <a:lnTo>
                      <a:pt x="132" y="104"/>
                    </a:lnTo>
                    <a:lnTo>
                      <a:pt x="134" y="102"/>
                    </a:lnTo>
                    <a:lnTo>
                      <a:pt x="134" y="102"/>
                    </a:lnTo>
                    <a:lnTo>
                      <a:pt x="134" y="100"/>
                    </a:lnTo>
                    <a:lnTo>
                      <a:pt x="134" y="98"/>
                    </a:lnTo>
                    <a:lnTo>
                      <a:pt x="134" y="98"/>
                    </a:lnTo>
                    <a:lnTo>
                      <a:pt x="134" y="96"/>
                    </a:lnTo>
                    <a:lnTo>
                      <a:pt x="134" y="96"/>
                    </a:lnTo>
                    <a:lnTo>
                      <a:pt x="132" y="96"/>
                    </a:lnTo>
                    <a:lnTo>
                      <a:pt x="130" y="94"/>
                    </a:lnTo>
                    <a:lnTo>
                      <a:pt x="130" y="94"/>
                    </a:lnTo>
                    <a:lnTo>
                      <a:pt x="128" y="94"/>
                    </a:lnTo>
                    <a:lnTo>
                      <a:pt x="128" y="94"/>
                    </a:lnTo>
                    <a:lnTo>
                      <a:pt x="126" y="94"/>
                    </a:lnTo>
                    <a:lnTo>
                      <a:pt x="126" y="94"/>
                    </a:lnTo>
                    <a:lnTo>
                      <a:pt x="124" y="94"/>
                    </a:lnTo>
                    <a:lnTo>
                      <a:pt x="122" y="94"/>
                    </a:lnTo>
                    <a:lnTo>
                      <a:pt x="122" y="96"/>
                    </a:lnTo>
                    <a:lnTo>
                      <a:pt x="120" y="96"/>
                    </a:lnTo>
                    <a:lnTo>
                      <a:pt x="118" y="96"/>
                    </a:lnTo>
                    <a:lnTo>
                      <a:pt x="116" y="96"/>
                    </a:lnTo>
                    <a:lnTo>
                      <a:pt x="116" y="96"/>
                    </a:lnTo>
                    <a:lnTo>
                      <a:pt x="114" y="98"/>
                    </a:lnTo>
                    <a:lnTo>
                      <a:pt x="112" y="98"/>
                    </a:lnTo>
                    <a:lnTo>
                      <a:pt x="110" y="100"/>
                    </a:lnTo>
                    <a:lnTo>
                      <a:pt x="108" y="100"/>
                    </a:lnTo>
                    <a:lnTo>
                      <a:pt x="106" y="100"/>
                    </a:lnTo>
                    <a:lnTo>
                      <a:pt x="106" y="102"/>
                    </a:lnTo>
                    <a:lnTo>
                      <a:pt x="104" y="102"/>
                    </a:lnTo>
                    <a:lnTo>
                      <a:pt x="102" y="104"/>
                    </a:lnTo>
                    <a:lnTo>
                      <a:pt x="100" y="106"/>
                    </a:lnTo>
                    <a:lnTo>
                      <a:pt x="100" y="106"/>
                    </a:lnTo>
                    <a:lnTo>
                      <a:pt x="98" y="108"/>
                    </a:lnTo>
                    <a:lnTo>
                      <a:pt x="96" y="110"/>
                    </a:lnTo>
                    <a:lnTo>
                      <a:pt x="94" y="110"/>
                    </a:lnTo>
                    <a:lnTo>
                      <a:pt x="94" y="112"/>
                    </a:lnTo>
                    <a:lnTo>
                      <a:pt x="92" y="114"/>
                    </a:lnTo>
                    <a:lnTo>
                      <a:pt x="90" y="116"/>
                    </a:lnTo>
                    <a:lnTo>
                      <a:pt x="90" y="116"/>
                    </a:lnTo>
                    <a:lnTo>
                      <a:pt x="88" y="118"/>
                    </a:lnTo>
                    <a:lnTo>
                      <a:pt x="88" y="120"/>
                    </a:lnTo>
                    <a:lnTo>
                      <a:pt x="86" y="122"/>
                    </a:lnTo>
                    <a:lnTo>
                      <a:pt x="86" y="124"/>
                    </a:lnTo>
                    <a:lnTo>
                      <a:pt x="84" y="124"/>
                    </a:lnTo>
                    <a:lnTo>
                      <a:pt x="84" y="126"/>
                    </a:lnTo>
                    <a:lnTo>
                      <a:pt x="84" y="128"/>
                    </a:lnTo>
                    <a:lnTo>
                      <a:pt x="82" y="130"/>
                    </a:lnTo>
                    <a:lnTo>
                      <a:pt x="82" y="132"/>
                    </a:lnTo>
                    <a:lnTo>
                      <a:pt x="82" y="134"/>
                    </a:lnTo>
                    <a:lnTo>
                      <a:pt x="82" y="136"/>
                    </a:lnTo>
                    <a:lnTo>
                      <a:pt x="82" y="138"/>
                    </a:lnTo>
                    <a:lnTo>
                      <a:pt x="82" y="142"/>
                    </a:lnTo>
                    <a:lnTo>
                      <a:pt x="82" y="144"/>
                    </a:lnTo>
                    <a:lnTo>
                      <a:pt x="82" y="148"/>
                    </a:lnTo>
                    <a:lnTo>
                      <a:pt x="82" y="152"/>
                    </a:lnTo>
                    <a:lnTo>
                      <a:pt x="82" y="156"/>
                    </a:lnTo>
                    <a:lnTo>
                      <a:pt x="82" y="158"/>
                    </a:lnTo>
                    <a:lnTo>
                      <a:pt x="82" y="162"/>
                    </a:lnTo>
                    <a:lnTo>
                      <a:pt x="82" y="166"/>
                    </a:lnTo>
                    <a:lnTo>
                      <a:pt x="82" y="170"/>
                    </a:lnTo>
                    <a:lnTo>
                      <a:pt x="82" y="172"/>
                    </a:lnTo>
                    <a:lnTo>
                      <a:pt x="82" y="176"/>
                    </a:lnTo>
                    <a:lnTo>
                      <a:pt x="84" y="180"/>
                    </a:lnTo>
                    <a:lnTo>
                      <a:pt x="84" y="184"/>
                    </a:lnTo>
                    <a:lnTo>
                      <a:pt x="82" y="186"/>
                    </a:lnTo>
                    <a:lnTo>
                      <a:pt x="82" y="190"/>
                    </a:lnTo>
                    <a:lnTo>
                      <a:pt x="82" y="192"/>
                    </a:lnTo>
                    <a:lnTo>
                      <a:pt x="82" y="194"/>
                    </a:lnTo>
                    <a:lnTo>
                      <a:pt x="82" y="196"/>
                    </a:lnTo>
                    <a:lnTo>
                      <a:pt x="82" y="196"/>
                    </a:lnTo>
                    <a:lnTo>
                      <a:pt x="82" y="198"/>
                    </a:lnTo>
                    <a:lnTo>
                      <a:pt x="82" y="198"/>
                    </a:lnTo>
                    <a:lnTo>
                      <a:pt x="82" y="198"/>
                    </a:lnTo>
                    <a:lnTo>
                      <a:pt x="82" y="200"/>
                    </a:lnTo>
                    <a:lnTo>
                      <a:pt x="82" y="200"/>
                    </a:lnTo>
                    <a:lnTo>
                      <a:pt x="80" y="202"/>
                    </a:lnTo>
                    <a:lnTo>
                      <a:pt x="80" y="202"/>
                    </a:lnTo>
                    <a:lnTo>
                      <a:pt x="80" y="204"/>
                    </a:lnTo>
                    <a:lnTo>
                      <a:pt x="78" y="204"/>
                    </a:lnTo>
                    <a:lnTo>
                      <a:pt x="76" y="206"/>
                    </a:lnTo>
                    <a:lnTo>
                      <a:pt x="76" y="206"/>
                    </a:lnTo>
                    <a:lnTo>
                      <a:pt x="76" y="206"/>
                    </a:lnTo>
                    <a:lnTo>
                      <a:pt x="74" y="208"/>
                    </a:lnTo>
                    <a:lnTo>
                      <a:pt x="74" y="208"/>
                    </a:lnTo>
                    <a:lnTo>
                      <a:pt x="72" y="208"/>
                    </a:lnTo>
                    <a:lnTo>
                      <a:pt x="72" y="208"/>
                    </a:lnTo>
                    <a:lnTo>
                      <a:pt x="70" y="210"/>
                    </a:lnTo>
                    <a:lnTo>
                      <a:pt x="70" y="210"/>
                    </a:lnTo>
                    <a:lnTo>
                      <a:pt x="70" y="210"/>
                    </a:lnTo>
                    <a:lnTo>
                      <a:pt x="68" y="210"/>
                    </a:lnTo>
                    <a:lnTo>
                      <a:pt x="68" y="210"/>
                    </a:lnTo>
                    <a:lnTo>
                      <a:pt x="66" y="210"/>
                    </a:lnTo>
                    <a:lnTo>
                      <a:pt x="66" y="210"/>
                    </a:lnTo>
                    <a:lnTo>
                      <a:pt x="66" y="210"/>
                    </a:lnTo>
                    <a:lnTo>
                      <a:pt x="64" y="210"/>
                    </a:lnTo>
                    <a:lnTo>
                      <a:pt x="64" y="210"/>
                    </a:lnTo>
                    <a:lnTo>
                      <a:pt x="64" y="210"/>
                    </a:lnTo>
                    <a:lnTo>
                      <a:pt x="62" y="210"/>
                    </a:lnTo>
                    <a:lnTo>
                      <a:pt x="62" y="210"/>
                    </a:lnTo>
                    <a:lnTo>
                      <a:pt x="62" y="210"/>
                    </a:lnTo>
                    <a:lnTo>
                      <a:pt x="60" y="210"/>
                    </a:lnTo>
                    <a:lnTo>
                      <a:pt x="60" y="210"/>
                    </a:lnTo>
                    <a:lnTo>
                      <a:pt x="60" y="210"/>
                    </a:lnTo>
                    <a:lnTo>
                      <a:pt x="58" y="208"/>
                    </a:lnTo>
                    <a:lnTo>
                      <a:pt x="58" y="208"/>
                    </a:lnTo>
                    <a:lnTo>
                      <a:pt x="58" y="208"/>
                    </a:lnTo>
                    <a:lnTo>
                      <a:pt x="56" y="208"/>
                    </a:lnTo>
                    <a:lnTo>
                      <a:pt x="56" y="206"/>
                    </a:lnTo>
                    <a:lnTo>
                      <a:pt x="56" y="206"/>
                    </a:lnTo>
                    <a:lnTo>
                      <a:pt x="56" y="206"/>
                    </a:lnTo>
                    <a:lnTo>
                      <a:pt x="54" y="206"/>
                    </a:lnTo>
                    <a:lnTo>
                      <a:pt x="54" y="204"/>
                    </a:lnTo>
                    <a:lnTo>
                      <a:pt x="54" y="204"/>
                    </a:lnTo>
                    <a:lnTo>
                      <a:pt x="52" y="202"/>
                    </a:lnTo>
                    <a:lnTo>
                      <a:pt x="52" y="200"/>
                    </a:lnTo>
                    <a:lnTo>
                      <a:pt x="50" y="198"/>
                    </a:lnTo>
                    <a:lnTo>
                      <a:pt x="50" y="196"/>
                    </a:lnTo>
                    <a:lnTo>
                      <a:pt x="50" y="194"/>
                    </a:lnTo>
                    <a:lnTo>
                      <a:pt x="48" y="190"/>
                    </a:lnTo>
                    <a:lnTo>
                      <a:pt x="48" y="188"/>
                    </a:lnTo>
                    <a:lnTo>
                      <a:pt x="46" y="186"/>
                    </a:lnTo>
                    <a:lnTo>
                      <a:pt x="46" y="184"/>
                    </a:lnTo>
                    <a:lnTo>
                      <a:pt x="46" y="180"/>
                    </a:lnTo>
                    <a:lnTo>
                      <a:pt x="46" y="178"/>
                    </a:lnTo>
                    <a:lnTo>
                      <a:pt x="44" y="176"/>
                    </a:lnTo>
                    <a:lnTo>
                      <a:pt x="44" y="172"/>
                    </a:lnTo>
                    <a:lnTo>
                      <a:pt x="44" y="170"/>
                    </a:lnTo>
                    <a:lnTo>
                      <a:pt x="44" y="168"/>
                    </a:lnTo>
                    <a:lnTo>
                      <a:pt x="44" y="168"/>
                    </a:lnTo>
                    <a:lnTo>
                      <a:pt x="44" y="168"/>
                    </a:lnTo>
                    <a:lnTo>
                      <a:pt x="44" y="166"/>
                    </a:lnTo>
                    <a:lnTo>
                      <a:pt x="44" y="166"/>
                    </a:lnTo>
                    <a:lnTo>
                      <a:pt x="42" y="166"/>
                    </a:lnTo>
                    <a:lnTo>
                      <a:pt x="42" y="164"/>
                    </a:lnTo>
                    <a:lnTo>
                      <a:pt x="40" y="162"/>
                    </a:lnTo>
                    <a:lnTo>
                      <a:pt x="36" y="158"/>
                    </a:lnTo>
                    <a:lnTo>
                      <a:pt x="34" y="156"/>
                    </a:lnTo>
                    <a:lnTo>
                      <a:pt x="32" y="152"/>
                    </a:lnTo>
                    <a:lnTo>
                      <a:pt x="28" y="150"/>
                    </a:lnTo>
                    <a:lnTo>
                      <a:pt x="26" y="146"/>
                    </a:lnTo>
                    <a:lnTo>
                      <a:pt x="24" y="144"/>
                    </a:lnTo>
                    <a:lnTo>
                      <a:pt x="22" y="140"/>
                    </a:lnTo>
                    <a:lnTo>
                      <a:pt x="20" y="138"/>
                    </a:lnTo>
                    <a:lnTo>
                      <a:pt x="18" y="136"/>
                    </a:lnTo>
                    <a:lnTo>
                      <a:pt x="16" y="134"/>
                    </a:lnTo>
                    <a:lnTo>
                      <a:pt x="16" y="132"/>
                    </a:lnTo>
                    <a:lnTo>
                      <a:pt x="14" y="128"/>
                    </a:lnTo>
                    <a:lnTo>
                      <a:pt x="12" y="126"/>
                    </a:lnTo>
                    <a:lnTo>
                      <a:pt x="12" y="124"/>
                    </a:lnTo>
                    <a:lnTo>
                      <a:pt x="10" y="120"/>
                    </a:lnTo>
                    <a:lnTo>
                      <a:pt x="8" y="118"/>
                    </a:lnTo>
                    <a:lnTo>
                      <a:pt x="8" y="116"/>
                    </a:lnTo>
                    <a:lnTo>
                      <a:pt x="6" y="112"/>
                    </a:lnTo>
                    <a:lnTo>
                      <a:pt x="6" y="110"/>
                    </a:lnTo>
                    <a:lnTo>
                      <a:pt x="4" y="106"/>
                    </a:lnTo>
                    <a:lnTo>
                      <a:pt x="4" y="104"/>
                    </a:lnTo>
                    <a:lnTo>
                      <a:pt x="2" y="100"/>
                    </a:lnTo>
                    <a:lnTo>
                      <a:pt x="2" y="98"/>
                    </a:lnTo>
                    <a:lnTo>
                      <a:pt x="2" y="96"/>
                    </a:lnTo>
                    <a:lnTo>
                      <a:pt x="2" y="92"/>
                    </a:lnTo>
                    <a:lnTo>
                      <a:pt x="0" y="90"/>
                    </a:lnTo>
                    <a:lnTo>
                      <a:pt x="0" y="86"/>
                    </a:lnTo>
                    <a:lnTo>
                      <a:pt x="0" y="84"/>
                    </a:lnTo>
                    <a:lnTo>
                      <a:pt x="0" y="80"/>
                    </a:lnTo>
                    <a:lnTo>
                      <a:pt x="2" y="78"/>
                    </a:lnTo>
                    <a:lnTo>
                      <a:pt x="2" y="76"/>
                    </a:lnTo>
                    <a:lnTo>
                      <a:pt x="2" y="76"/>
                    </a:lnTo>
                    <a:lnTo>
                      <a:pt x="2" y="74"/>
                    </a:lnTo>
                    <a:lnTo>
                      <a:pt x="2" y="72"/>
                    </a:lnTo>
                    <a:lnTo>
                      <a:pt x="2" y="70"/>
                    </a:lnTo>
                    <a:lnTo>
                      <a:pt x="2" y="68"/>
                    </a:lnTo>
                    <a:lnTo>
                      <a:pt x="4" y="66"/>
                    </a:lnTo>
                    <a:lnTo>
                      <a:pt x="4" y="66"/>
                    </a:lnTo>
                    <a:lnTo>
                      <a:pt x="4" y="64"/>
                    </a:lnTo>
                    <a:lnTo>
                      <a:pt x="4" y="62"/>
                    </a:lnTo>
                    <a:lnTo>
                      <a:pt x="6" y="60"/>
                    </a:lnTo>
                    <a:lnTo>
                      <a:pt x="6" y="6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95" name="Freeform 30"/>
              <p:cNvSpPr>
                <a:spLocks/>
              </p:cNvSpPr>
              <p:nvPr/>
            </p:nvSpPr>
            <p:spPr bwMode="auto">
              <a:xfrm>
                <a:off x="4574" y="1432"/>
                <a:ext cx="220" cy="200"/>
              </a:xfrm>
              <a:custGeom>
                <a:avLst/>
                <a:gdLst>
                  <a:gd name="T0" fmla="*/ 10 w 220"/>
                  <a:gd name="T1" fmla="*/ 44 h 200"/>
                  <a:gd name="T2" fmla="*/ 16 w 220"/>
                  <a:gd name="T3" fmla="*/ 40 h 200"/>
                  <a:gd name="T4" fmla="*/ 30 w 220"/>
                  <a:gd name="T5" fmla="*/ 40 h 200"/>
                  <a:gd name="T6" fmla="*/ 44 w 220"/>
                  <a:gd name="T7" fmla="*/ 40 h 200"/>
                  <a:gd name="T8" fmla="*/ 56 w 220"/>
                  <a:gd name="T9" fmla="*/ 38 h 200"/>
                  <a:gd name="T10" fmla="*/ 80 w 220"/>
                  <a:gd name="T11" fmla="*/ 32 h 200"/>
                  <a:gd name="T12" fmla="*/ 108 w 220"/>
                  <a:gd name="T13" fmla="*/ 26 h 200"/>
                  <a:gd name="T14" fmla="*/ 136 w 220"/>
                  <a:gd name="T15" fmla="*/ 22 h 200"/>
                  <a:gd name="T16" fmla="*/ 158 w 220"/>
                  <a:gd name="T17" fmla="*/ 18 h 200"/>
                  <a:gd name="T18" fmla="*/ 168 w 220"/>
                  <a:gd name="T19" fmla="*/ 8 h 200"/>
                  <a:gd name="T20" fmla="*/ 180 w 220"/>
                  <a:gd name="T21" fmla="*/ 2 h 200"/>
                  <a:gd name="T22" fmla="*/ 192 w 220"/>
                  <a:gd name="T23" fmla="*/ 0 h 200"/>
                  <a:gd name="T24" fmla="*/ 202 w 220"/>
                  <a:gd name="T25" fmla="*/ 8 h 200"/>
                  <a:gd name="T26" fmla="*/ 212 w 220"/>
                  <a:gd name="T27" fmla="*/ 20 h 200"/>
                  <a:gd name="T28" fmla="*/ 218 w 220"/>
                  <a:gd name="T29" fmla="*/ 36 h 200"/>
                  <a:gd name="T30" fmla="*/ 220 w 220"/>
                  <a:gd name="T31" fmla="*/ 52 h 200"/>
                  <a:gd name="T32" fmla="*/ 216 w 220"/>
                  <a:gd name="T33" fmla="*/ 62 h 200"/>
                  <a:gd name="T34" fmla="*/ 210 w 220"/>
                  <a:gd name="T35" fmla="*/ 66 h 200"/>
                  <a:gd name="T36" fmla="*/ 204 w 220"/>
                  <a:gd name="T37" fmla="*/ 68 h 200"/>
                  <a:gd name="T38" fmla="*/ 196 w 220"/>
                  <a:gd name="T39" fmla="*/ 64 h 200"/>
                  <a:gd name="T40" fmla="*/ 196 w 220"/>
                  <a:gd name="T41" fmla="*/ 74 h 200"/>
                  <a:gd name="T42" fmla="*/ 192 w 220"/>
                  <a:gd name="T43" fmla="*/ 88 h 200"/>
                  <a:gd name="T44" fmla="*/ 182 w 220"/>
                  <a:gd name="T45" fmla="*/ 106 h 200"/>
                  <a:gd name="T46" fmla="*/ 164 w 220"/>
                  <a:gd name="T47" fmla="*/ 120 h 200"/>
                  <a:gd name="T48" fmla="*/ 150 w 220"/>
                  <a:gd name="T49" fmla="*/ 126 h 200"/>
                  <a:gd name="T50" fmla="*/ 142 w 220"/>
                  <a:gd name="T51" fmla="*/ 132 h 200"/>
                  <a:gd name="T52" fmla="*/ 132 w 220"/>
                  <a:gd name="T53" fmla="*/ 144 h 200"/>
                  <a:gd name="T54" fmla="*/ 124 w 220"/>
                  <a:gd name="T55" fmla="*/ 162 h 200"/>
                  <a:gd name="T56" fmla="*/ 120 w 220"/>
                  <a:gd name="T57" fmla="*/ 178 h 200"/>
                  <a:gd name="T58" fmla="*/ 116 w 220"/>
                  <a:gd name="T59" fmla="*/ 180 h 200"/>
                  <a:gd name="T60" fmla="*/ 112 w 220"/>
                  <a:gd name="T61" fmla="*/ 180 h 200"/>
                  <a:gd name="T62" fmla="*/ 106 w 220"/>
                  <a:gd name="T63" fmla="*/ 176 h 200"/>
                  <a:gd name="T64" fmla="*/ 102 w 220"/>
                  <a:gd name="T65" fmla="*/ 170 h 200"/>
                  <a:gd name="T66" fmla="*/ 98 w 220"/>
                  <a:gd name="T67" fmla="*/ 154 h 200"/>
                  <a:gd name="T68" fmla="*/ 100 w 220"/>
                  <a:gd name="T69" fmla="*/ 136 h 200"/>
                  <a:gd name="T70" fmla="*/ 116 w 220"/>
                  <a:gd name="T71" fmla="*/ 116 h 200"/>
                  <a:gd name="T72" fmla="*/ 130 w 220"/>
                  <a:gd name="T73" fmla="*/ 98 h 200"/>
                  <a:gd name="T74" fmla="*/ 130 w 220"/>
                  <a:gd name="T75" fmla="*/ 88 h 200"/>
                  <a:gd name="T76" fmla="*/ 114 w 220"/>
                  <a:gd name="T77" fmla="*/ 84 h 200"/>
                  <a:gd name="T78" fmla="*/ 98 w 220"/>
                  <a:gd name="T79" fmla="*/ 88 h 200"/>
                  <a:gd name="T80" fmla="*/ 84 w 220"/>
                  <a:gd name="T81" fmla="*/ 100 h 200"/>
                  <a:gd name="T82" fmla="*/ 74 w 220"/>
                  <a:gd name="T83" fmla="*/ 114 h 200"/>
                  <a:gd name="T84" fmla="*/ 70 w 220"/>
                  <a:gd name="T85" fmla="*/ 128 h 200"/>
                  <a:gd name="T86" fmla="*/ 70 w 220"/>
                  <a:gd name="T87" fmla="*/ 152 h 200"/>
                  <a:gd name="T88" fmla="*/ 72 w 220"/>
                  <a:gd name="T89" fmla="*/ 178 h 200"/>
                  <a:gd name="T90" fmla="*/ 68 w 220"/>
                  <a:gd name="T91" fmla="*/ 190 h 200"/>
                  <a:gd name="T92" fmla="*/ 62 w 220"/>
                  <a:gd name="T93" fmla="*/ 198 h 200"/>
                  <a:gd name="T94" fmla="*/ 54 w 220"/>
                  <a:gd name="T95" fmla="*/ 198 h 200"/>
                  <a:gd name="T96" fmla="*/ 50 w 220"/>
                  <a:gd name="T97" fmla="*/ 192 h 200"/>
                  <a:gd name="T98" fmla="*/ 46 w 220"/>
                  <a:gd name="T99" fmla="*/ 182 h 200"/>
                  <a:gd name="T100" fmla="*/ 46 w 220"/>
                  <a:gd name="T101" fmla="*/ 168 h 200"/>
                  <a:gd name="T102" fmla="*/ 40 w 220"/>
                  <a:gd name="T103" fmla="*/ 156 h 200"/>
                  <a:gd name="T104" fmla="*/ 18 w 220"/>
                  <a:gd name="T105" fmla="*/ 124 h 200"/>
                  <a:gd name="T106" fmla="*/ 2 w 220"/>
                  <a:gd name="T107" fmla="*/ 94 h 200"/>
                  <a:gd name="T108" fmla="*/ 0 w 220"/>
                  <a:gd name="T109" fmla="*/ 6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20" h="200">
                    <a:moveTo>
                      <a:pt x="4" y="56"/>
                    </a:moveTo>
                    <a:lnTo>
                      <a:pt x="4" y="52"/>
                    </a:lnTo>
                    <a:lnTo>
                      <a:pt x="6" y="50"/>
                    </a:lnTo>
                    <a:lnTo>
                      <a:pt x="6" y="48"/>
                    </a:lnTo>
                    <a:lnTo>
                      <a:pt x="8" y="46"/>
                    </a:lnTo>
                    <a:lnTo>
                      <a:pt x="8" y="44"/>
                    </a:lnTo>
                    <a:lnTo>
                      <a:pt x="10" y="44"/>
                    </a:lnTo>
                    <a:lnTo>
                      <a:pt x="10" y="42"/>
                    </a:lnTo>
                    <a:lnTo>
                      <a:pt x="12" y="42"/>
                    </a:lnTo>
                    <a:lnTo>
                      <a:pt x="12" y="42"/>
                    </a:lnTo>
                    <a:lnTo>
                      <a:pt x="12" y="42"/>
                    </a:lnTo>
                    <a:lnTo>
                      <a:pt x="14" y="42"/>
                    </a:lnTo>
                    <a:lnTo>
                      <a:pt x="14" y="40"/>
                    </a:lnTo>
                    <a:lnTo>
                      <a:pt x="16" y="40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2" y="40"/>
                    </a:lnTo>
                    <a:lnTo>
                      <a:pt x="22" y="40"/>
                    </a:lnTo>
                    <a:lnTo>
                      <a:pt x="24" y="40"/>
                    </a:lnTo>
                    <a:lnTo>
                      <a:pt x="26" y="40"/>
                    </a:lnTo>
                    <a:lnTo>
                      <a:pt x="30" y="40"/>
                    </a:lnTo>
                    <a:lnTo>
                      <a:pt x="32" y="40"/>
                    </a:lnTo>
                    <a:lnTo>
                      <a:pt x="34" y="40"/>
                    </a:lnTo>
                    <a:lnTo>
                      <a:pt x="38" y="40"/>
                    </a:lnTo>
                    <a:lnTo>
                      <a:pt x="40" y="40"/>
                    </a:lnTo>
                    <a:lnTo>
                      <a:pt x="40" y="40"/>
                    </a:lnTo>
                    <a:lnTo>
                      <a:pt x="42" y="40"/>
                    </a:lnTo>
                    <a:lnTo>
                      <a:pt x="44" y="40"/>
                    </a:lnTo>
                    <a:lnTo>
                      <a:pt x="46" y="40"/>
                    </a:lnTo>
                    <a:lnTo>
                      <a:pt x="46" y="40"/>
                    </a:lnTo>
                    <a:lnTo>
                      <a:pt x="48" y="40"/>
                    </a:lnTo>
                    <a:lnTo>
                      <a:pt x="50" y="40"/>
                    </a:lnTo>
                    <a:lnTo>
                      <a:pt x="50" y="40"/>
                    </a:lnTo>
                    <a:lnTo>
                      <a:pt x="54" y="38"/>
                    </a:lnTo>
                    <a:lnTo>
                      <a:pt x="56" y="38"/>
                    </a:lnTo>
                    <a:lnTo>
                      <a:pt x="60" y="38"/>
                    </a:lnTo>
                    <a:lnTo>
                      <a:pt x="64" y="36"/>
                    </a:lnTo>
                    <a:lnTo>
                      <a:pt x="66" y="36"/>
                    </a:lnTo>
                    <a:lnTo>
                      <a:pt x="70" y="34"/>
                    </a:lnTo>
                    <a:lnTo>
                      <a:pt x="72" y="34"/>
                    </a:lnTo>
                    <a:lnTo>
                      <a:pt x="76" y="32"/>
                    </a:lnTo>
                    <a:lnTo>
                      <a:pt x="80" y="32"/>
                    </a:lnTo>
                    <a:lnTo>
                      <a:pt x="84" y="30"/>
                    </a:lnTo>
                    <a:lnTo>
                      <a:pt x="88" y="30"/>
                    </a:lnTo>
                    <a:lnTo>
                      <a:pt x="90" y="28"/>
                    </a:lnTo>
                    <a:lnTo>
                      <a:pt x="96" y="28"/>
                    </a:lnTo>
                    <a:lnTo>
                      <a:pt x="100" y="26"/>
                    </a:lnTo>
                    <a:lnTo>
                      <a:pt x="104" y="26"/>
                    </a:lnTo>
                    <a:lnTo>
                      <a:pt x="108" y="26"/>
                    </a:lnTo>
                    <a:lnTo>
                      <a:pt x="112" y="26"/>
                    </a:lnTo>
                    <a:lnTo>
                      <a:pt x="116" y="24"/>
                    </a:lnTo>
                    <a:lnTo>
                      <a:pt x="120" y="24"/>
                    </a:lnTo>
                    <a:lnTo>
                      <a:pt x="124" y="24"/>
                    </a:lnTo>
                    <a:lnTo>
                      <a:pt x="128" y="24"/>
                    </a:lnTo>
                    <a:lnTo>
                      <a:pt x="132" y="22"/>
                    </a:lnTo>
                    <a:lnTo>
                      <a:pt x="136" y="22"/>
                    </a:lnTo>
                    <a:lnTo>
                      <a:pt x="140" y="22"/>
                    </a:lnTo>
                    <a:lnTo>
                      <a:pt x="144" y="22"/>
                    </a:lnTo>
                    <a:lnTo>
                      <a:pt x="146" y="22"/>
                    </a:lnTo>
                    <a:lnTo>
                      <a:pt x="150" y="22"/>
                    </a:lnTo>
                    <a:lnTo>
                      <a:pt x="154" y="22"/>
                    </a:lnTo>
                    <a:lnTo>
                      <a:pt x="156" y="20"/>
                    </a:lnTo>
                    <a:lnTo>
                      <a:pt x="158" y="18"/>
                    </a:lnTo>
                    <a:lnTo>
                      <a:pt x="160" y="14"/>
                    </a:lnTo>
                    <a:lnTo>
                      <a:pt x="162" y="12"/>
                    </a:lnTo>
                    <a:lnTo>
                      <a:pt x="164" y="12"/>
                    </a:lnTo>
                    <a:lnTo>
                      <a:pt x="164" y="10"/>
                    </a:lnTo>
                    <a:lnTo>
                      <a:pt x="166" y="10"/>
                    </a:lnTo>
                    <a:lnTo>
                      <a:pt x="168" y="8"/>
                    </a:lnTo>
                    <a:lnTo>
                      <a:pt x="168" y="8"/>
                    </a:lnTo>
                    <a:lnTo>
                      <a:pt x="170" y="6"/>
                    </a:lnTo>
                    <a:lnTo>
                      <a:pt x="172" y="6"/>
                    </a:lnTo>
                    <a:lnTo>
                      <a:pt x="174" y="4"/>
                    </a:lnTo>
                    <a:lnTo>
                      <a:pt x="174" y="4"/>
                    </a:lnTo>
                    <a:lnTo>
                      <a:pt x="176" y="2"/>
                    </a:lnTo>
                    <a:lnTo>
                      <a:pt x="178" y="2"/>
                    </a:lnTo>
                    <a:lnTo>
                      <a:pt x="180" y="2"/>
                    </a:lnTo>
                    <a:lnTo>
                      <a:pt x="182" y="0"/>
                    </a:lnTo>
                    <a:lnTo>
                      <a:pt x="184" y="0"/>
                    </a:lnTo>
                    <a:lnTo>
                      <a:pt x="184" y="0"/>
                    </a:lnTo>
                    <a:lnTo>
                      <a:pt x="186" y="0"/>
                    </a:lnTo>
                    <a:lnTo>
                      <a:pt x="188" y="0"/>
                    </a:lnTo>
                    <a:lnTo>
                      <a:pt x="190" y="0"/>
                    </a:lnTo>
                    <a:lnTo>
                      <a:pt x="192" y="0"/>
                    </a:lnTo>
                    <a:lnTo>
                      <a:pt x="194" y="0"/>
                    </a:lnTo>
                    <a:lnTo>
                      <a:pt x="196" y="2"/>
                    </a:lnTo>
                    <a:lnTo>
                      <a:pt x="196" y="2"/>
                    </a:lnTo>
                    <a:lnTo>
                      <a:pt x="198" y="4"/>
                    </a:lnTo>
                    <a:lnTo>
                      <a:pt x="200" y="4"/>
                    </a:lnTo>
                    <a:lnTo>
                      <a:pt x="202" y="6"/>
                    </a:lnTo>
                    <a:lnTo>
                      <a:pt x="202" y="8"/>
                    </a:lnTo>
                    <a:lnTo>
                      <a:pt x="204" y="8"/>
                    </a:lnTo>
                    <a:lnTo>
                      <a:pt x="206" y="10"/>
                    </a:lnTo>
                    <a:lnTo>
                      <a:pt x="208" y="12"/>
                    </a:lnTo>
                    <a:lnTo>
                      <a:pt x="208" y="14"/>
                    </a:lnTo>
                    <a:lnTo>
                      <a:pt x="210" y="16"/>
                    </a:lnTo>
                    <a:lnTo>
                      <a:pt x="212" y="18"/>
                    </a:lnTo>
                    <a:lnTo>
                      <a:pt x="212" y="20"/>
                    </a:lnTo>
                    <a:lnTo>
                      <a:pt x="214" y="22"/>
                    </a:lnTo>
                    <a:lnTo>
                      <a:pt x="214" y="26"/>
                    </a:lnTo>
                    <a:lnTo>
                      <a:pt x="216" y="28"/>
                    </a:lnTo>
                    <a:lnTo>
                      <a:pt x="216" y="30"/>
                    </a:lnTo>
                    <a:lnTo>
                      <a:pt x="218" y="32"/>
                    </a:lnTo>
                    <a:lnTo>
                      <a:pt x="218" y="34"/>
                    </a:lnTo>
                    <a:lnTo>
                      <a:pt x="218" y="36"/>
                    </a:lnTo>
                    <a:lnTo>
                      <a:pt x="220" y="40"/>
                    </a:lnTo>
                    <a:lnTo>
                      <a:pt x="220" y="42"/>
                    </a:lnTo>
                    <a:lnTo>
                      <a:pt x="220" y="44"/>
                    </a:lnTo>
                    <a:lnTo>
                      <a:pt x="220" y="46"/>
                    </a:lnTo>
                    <a:lnTo>
                      <a:pt x="220" y="48"/>
                    </a:lnTo>
                    <a:lnTo>
                      <a:pt x="220" y="50"/>
                    </a:lnTo>
                    <a:lnTo>
                      <a:pt x="220" y="52"/>
                    </a:lnTo>
                    <a:lnTo>
                      <a:pt x="220" y="54"/>
                    </a:lnTo>
                    <a:lnTo>
                      <a:pt x="220" y="56"/>
                    </a:lnTo>
                    <a:lnTo>
                      <a:pt x="218" y="58"/>
                    </a:lnTo>
                    <a:lnTo>
                      <a:pt x="218" y="58"/>
                    </a:lnTo>
                    <a:lnTo>
                      <a:pt x="218" y="60"/>
                    </a:lnTo>
                    <a:lnTo>
                      <a:pt x="216" y="62"/>
                    </a:lnTo>
                    <a:lnTo>
                      <a:pt x="216" y="62"/>
                    </a:lnTo>
                    <a:lnTo>
                      <a:pt x="214" y="64"/>
                    </a:lnTo>
                    <a:lnTo>
                      <a:pt x="214" y="64"/>
                    </a:lnTo>
                    <a:lnTo>
                      <a:pt x="212" y="66"/>
                    </a:lnTo>
                    <a:lnTo>
                      <a:pt x="212" y="66"/>
                    </a:lnTo>
                    <a:lnTo>
                      <a:pt x="212" y="66"/>
                    </a:lnTo>
                    <a:lnTo>
                      <a:pt x="210" y="66"/>
                    </a:lnTo>
                    <a:lnTo>
                      <a:pt x="210" y="66"/>
                    </a:lnTo>
                    <a:lnTo>
                      <a:pt x="208" y="68"/>
                    </a:lnTo>
                    <a:lnTo>
                      <a:pt x="208" y="68"/>
                    </a:lnTo>
                    <a:lnTo>
                      <a:pt x="206" y="68"/>
                    </a:lnTo>
                    <a:lnTo>
                      <a:pt x="206" y="68"/>
                    </a:lnTo>
                    <a:lnTo>
                      <a:pt x="204" y="68"/>
                    </a:lnTo>
                    <a:lnTo>
                      <a:pt x="204" y="68"/>
                    </a:lnTo>
                    <a:lnTo>
                      <a:pt x="204" y="68"/>
                    </a:lnTo>
                    <a:lnTo>
                      <a:pt x="202" y="66"/>
                    </a:lnTo>
                    <a:lnTo>
                      <a:pt x="202" y="66"/>
                    </a:lnTo>
                    <a:lnTo>
                      <a:pt x="202" y="66"/>
                    </a:lnTo>
                    <a:lnTo>
                      <a:pt x="200" y="66"/>
                    </a:lnTo>
                    <a:lnTo>
                      <a:pt x="200" y="66"/>
                    </a:lnTo>
                    <a:lnTo>
                      <a:pt x="198" y="64"/>
                    </a:lnTo>
                    <a:lnTo>
                      <a:pt x="196" y="64"/>
                    </a:lnTo>
                    <a:lnTo>
                      <a:pt x="196" y="64"/>
                    </a:lnTo>
                    <a:lnTo>
                      <a:pt x="196" y="64"/>
                    </a:lnTo>
                    <a:lnTo>
                      <a:pt x="196" y="66"/>
                    </a:lnTo>
                    <a:lnTo>
                      <a:pt x="196" y="68"/>
                    </a:lnTo>
                    <a:lnTo>
                      <a:pt x="196" y="70"/>
                    </a:lnTo>
                    <a:lnTo>
                      <a:pt x="196" y="72"/>
                    </a:lnTo>
                    <a:lnTo>
                      <a:pt x="196" y="74"/>
                    </a:lnTo>
                    <a:lnTo>
                      <a:pt x="196" y="76"/>
                    </a:lnTo>
                    <a:lnTo>
                      <a:pt x="196" y="78"/>
                    </a:lnTo>
                    <a:lnTo>
                      <a:pt x="194" y="80"/>
                    </a:lnTo>
                    <a:lnTo>
                      <a:pt x="194" y="82"/>
                    </a:lnTo>
                    <a:lnTo>
                      <a:pt x="194" y="84"/>
                    </a:lnTo>
                    <a:lnTo>
                      <a:pt x="194" y="86"/>
                    </a:lnTo>
                    <a:lnTo>
                      <a:pt x="192" y="88"/>
                    </a:lnTo>
                    <a:lnTo>
                      <a:pt x="192" y="92"/>
                    </a:lnTo>
                    <a:lnTo>
                      <a:pt x="190" y="94"/>
                    </a:lnTo>
                    <a:lnTo>
                      <a:pt x="190" y="96"/>
                    </a:lnTo>
                    <a:lnTo>
                      <a:pt x="188" y="98"/>
                    </a:lnTo>
                    <a:lnTo>
                      <a:pt x="186" y="100"/>
                    </a:lnTo>
                    <a:lnTo>
                      <a:pt x="184" y="104"/>
                    </a:lnTo>
                    <a:lnTo>
                      <a:pt x="182" y="106"/>
                    </a:lnTo>
                    <a:lnTo>
                      <a:pt x="180" y="108"/>
                    </a:lnTo>
                    <a:lnTo>
                      <a:pt x="178" y="110"/>
                    </a:lnTo>
                    <a:lnTo>
                      <a:pt x="176" y="112"/>
                    </a:lnTo>
                    <a:lnTo>
                      <a:pt x="174" y="114"/>
                    </a:lnTo>
                    <a:lnTo>
                      <a:pt x="170" y="116"/>
                    </a:lnTo>
                    <a:lnTo>
                      <a:pt x="168" y="118"/>
                    </a:lnTo>
                    <a:lnTo>
                      <a:pt x="164" y="120"/>
                    </a:lnTo>
                    <a:lnTo>
                      <a:pt x="160" y="122"/>
                    </a:lnTo>
                    <a:lnTo>
                      <a:pt x="158" y="122"/>
                    </a:lnTo>
                    <a:lnTo>
                      <a:pt x="158" y="122"/>
                    </a:lnTo>
                    <a:lnTo>
                      <a:pt x="156" y="124"/>
                    </a:lnTo>
                    <a:lnTo>
                      <a:pt x="154" y="124"/>
                    </a:lnTo>
                    <a:lnTo>
                      <a:pt x="152" y="126"/>
                    </a:lnTo>
                    <a:lnTo>
                      <a:pt x="150" y="126"/>
                    </a:lnTo>
                    <a:lnTo>
                      <a:pt x="150" y="128"/>
                    </a:lnTo>
                    <a:lnTo>
                      <a:pt x="148" y="128"/>
                    </a:lnTo>
                    <a:lnTo>
                      <a:pt x="146" y="128"/>
                    </a:lnTo>
                    <a:lnTo>
                      <a:pt x="146" y="130"/>
                    </a:lnTo>
                    <a:lnTo>
                      <a:pt x="144" y="130"/>
                    </a:lnTo>
                    <a:lnTo>
                      <a:pt x="142" y="132"/>
                    </a:lnTo>
                    <a:lnTo>
                      <a:pt x="142" y="132"/>
                    </a:lnTo>
                    <a:lnTo>
                      <a:pt x="140" y="134"/>
                    </a:lnTo>
                    <a:lnTo>
                      <a:pt x="140" y="134"/>
                    </a:lnTo>
                    <a:lnTo>
                      <a:pt x="138" y="136"/>
                    </a:lnTo>
                    <a:lnTo>
                      <a:pt x="136" y="138"/>
                    </a:lnTo>
                    <a:lnTo>
                      <a:pt x="134" y="140"/>
                    </a:lnTo>
                    <a:lnTo>
                      <a:pt x="132" y="142"/>
                    </a:lnTo>
                    <a:lnTo>
                      <a:pt x="132" y="144"/>
                    </a:lnTo>
                    <a:lnTo>
                      <a:pt x="130" y="146"/>
                    </a:lnTo>
                    <a:lnTo>
                      <a:pt x="128" y="150"/>
                    </a:lnTo>
                    <a:lnTo>
                      <a:pt x="128" y="152"/>
                    </a:lnTo>
                    <a:lnTo>
                      <a:pt x="126" y="154"/>
                    </a:lnTo>
                    <a:lnTo>
                      <a:pt x="126" y="156"/>
                    </a:lnTo>
                    <a:lnTo>
                      <a:pt x="124" y="158"/>
                    </a:lnTo>
                    <a:lnTo>
                      <a:pt x="124" y="162"/>
                    </a:lnTo>
                    <a:lnTo>
                      <a:pt x="124" y="164"/>
                    </a:lnTo>
                    <a:lnTo>
                      <a:pt x="122" y="168"/>
                    </a:lnTo>
                    <a:lnTo>
                      <a:pt x="122" y="172"/>
                    </a:lnTo>
                    <a:lnTo>
                      <a:pt x="120" y="174"/>
                    </a:lnTo>
                    <a:lnTo>
                      <a:pt x="120" y="176"/>
                    </a:lnTo>
                    <a:lnTo>
                      <a:pt x="120" y="176"/>
                    </a:lnTo>
                    <a:lnTo>
                      <a:pt x="120" y="178"/>
                    </a:lnTo>
                    <a:lnTo>
                      <a:pt x="120" y="178"/>
                    </a:lnTo>
                    <a:lnTo>
                      <a:pt x="118" y="178"/>
                    </a:lnTo>
                    <a:lnTo>
                      <a:pt x="118" y="180"/>
                    </a:lnTo>
                    <a:lnTo>
                      <a:pt x="118" y="180"/>
                    </a:lnTo>
                    <a:lnTo>
                      <a:pt x="118" y="180"/>
                    </a:lnTo>
                    <a:lnTo>
                      <a:pt x="118" y="180"/>
                    </a:lnTo>
                    <a:lnTo>
                      <a:pt x="116" y="180"/>
                    </a:lnTo>
                    <a:lnTo>
                      <a:pt x="116" y="180"/>
                    </a:lnTo>
                    <a:lnTo>
                      <a:pt x="116" y="180"/>
                    </a:lnTo>
                    <a:lnTo>
                      <a:pt x="114" y="180"/>
                    </a:lnTo>
                    <a:lnTo>
                      <a:pt x="114" y="180"/>
                    </a:lnTo>
                    <a:lnTo>
                      <a:pt x="112" y="180"/>
                    </a:lnTo>
                    <a:lnTo>
                      <a:pt x="112" y="180"/>
                    </a:lnTo>
                    <a:lnTo>
                      <a:pt x="112" y="180"/>
                    </a:lnTo>
                    <a:lnTo>
                      <a:pt x="110" y="180"/>
                    </a:lnTo>
                    <a:lnTo>
                      <a:pt x="110" y="180"/>
                    </a:lnTo>
                    <a:lnTo>
                      <a:pt x="108" y="178"/>
                    </a:lnTo>
                    <a:lnTo>
                      <a:pt x="108" y="178"/>
                    </a:lnTo>
                    <a:lnTo>
                      <a:pt x="108" y="178"/>
                    </a:lnTo>
                    <a:lnTo>
                      <a:pt x="106" y="178"/>
                    </a:lnTo>
                    <a:lnTo>
                      <a:pt x="106" y="176"/>
                    </a:lnTo>
                    <a:lnTo>
                      <a:pt x="106" y="176"/>
                    </a:lnTo>
                    <a:lnTo>
                      <a:pt x="106" y="174"/>
                    </a:lnTo>
                    <a:lnTo>
                      <a:pt x="104" y="174"/>
                    </a:lnTo>
                    <a:lnTo>
                      <a:pt x="104" y="174"/>
                    </a:lnTo>
                    <a:lnTo>
                      <a:pt x="104" y="172"/>
                    </a:lnTo>
                    <a:lnTo>
                      <a:pt x="102" y="172"/>
                    </a:lnTo>
                    <a:lnTo>
                      <a:pt x="102" y="170"/>
                    </a:lnTo>
                    <a:lnTo>
                      <a:pt x="102" y="168"/>
                    </a:lnTo>
                    <a:lnTo>
                      <a:pt x="102" y="168"/>
                    </a:lnTo>
                    <a:lnTo>
                      <a:pt x="100" y="166"/>
                    </a:lnTo>
                    <a:lnTo>
                      <a:pt x="100" y="164"/>
                    </a:lnTo>
                    <a:lnTo>
                      <a:pt x="100" y="162"/>
                    </a:lnTo>
                    <a:lnTo>
                      <a:pt x="98" y="158"/>
                    </a:lnTo>
                    <a:lnTo>
                      <a:pt x="98" y="154"/>
                    </a:lnTo>
                    <a:lnTo>
                      <a:pt x="98" y="150"/>
                    </a:lnTo>
                    <a:lnTo>
                      <a:pt x="98" y="148"/>
                    </a:lnTo>
                    <a:lnTo>
                      <a:pt x="98" y="146"/>
                    </a:lnTo>
                    <a:lnTo>
                      <a:pt x="98" y="144"/>
                    </a:lnTo>
                    <a:lnTo>
                      <a:pt x="98" y="140"/>
                    </a:lnTo>
                    <a:lnTo>
                      <a:pt x="100" y="138"/>
                    </a:lnTo>
                    <a:lnTo>
                      <a:pt x="100" y="136"/>
                    </a:lnTo>
                    <a:lnTo>
                      <a:pt x="102" y="134"/>
                    </a:lnTo>
                    <a:lnTo>
                      <a:pt x="104" y="130"/>
                    </a:lnTo>
                    <a:lnTo>
                      <a:pt x="106" y="128"/>
                    </a:lnTo>
                    <a:lnTo>
                      <a:pt x="108" y="126"/>
                    </a:lnTo>
                    <a:lnTo>
                      <a:pt x="110" y="124"/>
                    </a:lnTo>
                    <a:lnTo>
                      <a:pt x="112" y="120"/>
                    </a:lnTo>
                    <a:lnTo>
                      <a:pt x="116" y="116"/>
                    </a:lnTo>
                    <a:lnTo>
                      <a:pt x="120" y="112"/>
                    </a:lnTo>
                    <a:lnTo>
                      <a:pt x="122" y="108"/>
                    </a:lnTo>
                    <a:lnTo>
                      <a:pt x="124" y="106"/>
                    </a:lnTo>
                    <a:lnTo>
                      <a:pt x="126" y="104"/>
                    </a:lnTo>
                    <a:lnTo>
                      <a:pt x="126" y="102"/>
                    </a:lnTo>
                    <a:lnTo>
                      <a:pt x="128" y="100"/>
                    </a:lnTo>
                    <a:lnTo>
                      <a:pt x="130" y="98"/>
                    </a:lnTo>
                    <a:lnTo>
                      <a:pt x="130" y="96"/>
                    </a:lnTo>
                    <a:lnTo>
                      <a:pt x="132" y="94"/>
                    </a:lnTo>
                    <a:lnTo>
                      <a:pt x="132" y="92"/>
                    </a:lnTo>
                    <a:lnTo>
                      <a:pt x="132" y="92"/>
                    </a:lnTo>
                    <a:lnTo>
                      <a:pt x="132" y="90"/>
                    </a:lnTo>
                    <a:lnTo>
                      <a:pt x="132" y="88"/>
                    </a:lnTo>
                    <a:lnTo>
                      <a:pt x="130" y="88"/>
                    </a:lnTo>
                    <a:lnTo>
                      <a:pt x="128" y="86"/>
                    </a:lnTo>
                    <a:lnTo>
                      <a:pt x="128" y="86"/>
                    </a:lnTo>
                    <a:lnTo>
                      <a:pt x="124" y="84"/>
                    </a:lnTo>
                    <a:lnTo>
                      <a:pt x="122" y="84"/>
                    </a:lnTo>
                    <a:lnTo>
                      <a:pt x="120" y="84"/>
                    </a:lnTo>
                    <a:lnTo>
                      <a:pt x="118" y="84"/>
                    </a:lnTo>
                    <a:lnTo>
                      <a:pt x="114" y="84"/>
                    </a:lnTo>
                    <a:lnTo>
                      <a:pt x="112" y="84"/>
                    </a:lnTo>
                    <a:lnTo>
                      <a:pt x="110" y="84"/>
                    </a:lnTo>
                    <a:lnTo>
                      <a:pt x="108" y="84"/>
                    </a:lnTo>
                    <a:lnTo>
                      <a:pt x="106" y="86"/>
                    </a:lnTo>
                    <a:lnTo>
                      <a:pt x="102" y="86"/>
                    </a:lnTo>
                    <a:lnTo>
                      <a:pt x="100" y="88"/>
                    </a:lnTo>
                    <a:lnTo>
                      <a:pt x="98" y="88"/>
                    </a:lnTo>
                    <a:lnTo>
                      <a:pt x="96" y="90"/>
                    </a:lnTo>
                    <a:lnTo>
                      <a:pt x="94" y="92"/>
                    </a:lnTo>
                    <a:lnTo>
                      <a:pt x="92" y="92"/>
                    </a:lnTo>
                    <a:lnTo>
                      <a:pt x="90" y="94"/>
                    </a:lnTo>
                    <a:lnTo>
                      <a:pt x="88" y="96"/>
                    </a:lnTo>
                    <a:lnTo>
                      <a:pt x="86" y="98"/>
                    </a:lnTo>
                    <a:lnTo>
                      <a:pt x="84" y="100"/>
                    </a:lnTo>
                    <a:lnTo>
                      <a:pt x="82" y="102"/>
                    </a:lnTo>
                    <a:lnTo>
                      <a:pt x="82" y="102"/>
                    </a:lnTo>
                    <a:lnTo>
                      <a:pt x="80" y="104"/>
                    </a:lnTo>
                    <a:lnTo>
                      <a:pt x="78" y="108"/>
                    </a:lnTo>
                    <a:lnTo>
                      <a:pt x="76" y="110"/>
                    </a:lnTo>
                    <a:lnTo>
                      <a:pt x="76" y="112"/>
                    </a:lnTo>
                    <a:lnTo>
                      <a:pt x="74" y="114"/>
                    </a:lnTo>
                    <a:lnTo>
                      <a:pt x="74" y="116"/>
                    </a:lnTo>
                    <a:lnTo>
                      <a:pt x="72" y="118"/>
                    </a:lnTo>
                    <a:lnTo>
                      <a:pt x="72" y="120"/>
                    </a:lnTo>
                    <a:lnTo>
                      <a:pt x="72" y="122"/>
                    </a:lnTo>
                    <a:lnTo>
                      <a:pt x="70" y="124"/>
                    </a:lnTo>
                    <a:lnTo>
                      <a:pt x="70" y="126"/>
                    </a:lnTo>
                    <a:lnTo>
                      <a:pt x="70" y="128"/>
                    </a:lnTo>
                    <a:lnTo>
                      <a:pt x="70" y="132"/>
                    </a:lnTo>
                    <a:lnTo>
                      <a:pt x="70" y="134"/>
                    </a:lnTo>
                    <a:lnTo>
                      <a:pt x="70" y="136"/>
                    </a:lnTo>
                    <a:lnTo>
                      <a:pt x="70" y="138"/>
                    </a:lnTo>
                    <a:lnTo>
                      <a:pt x="70" y="142"/>
                    </a:lnTo>
                    <a:lnTo>
                      <a:pt x="70" y="148"/>
                    </a:lnTo>
                    <a:lnTo>
                      <a:pt x="70" y="152"/>
                    </a:lnTo>
                    <a:lnTo>
                      <a:pt x="70" y="158"/>
                    </a:lnTo>
                    <a:lnTo>
                      <a:pt x="70" y="164"/>
                    </a:lnTo>
                    <a:lnTo>
                      <a:pt x="72" y="168"/>
                    </a:lnTo>
                    <a:lnTo>
                      <a:pt x="72" y="170"/>
                    </a:lnTo>
                    <a:lnTo>
                      <a:pt x="72" y="172"/>
                    </a:lnTo>
                    <a:lnTo>
                      <a:pt x="72" y="174"/>
                    </a:lnTo>
                    <a:lnTo>
                      <a:pt x="72" y="178"/>
                    </a:lnTo>
                    <a:lnTo>
                      <a:pt x="72" y="180"/>
                    </a:lnTo>
                    <a:lnTo>
                      <a:pt x="70" y="182"/>
                    </a:lnTo>
                    <a:lnTo>
                      <a:pt x="70" y="184"/>
                    </a:lnTo>
                    <a:lnTo>
                      <a:pt x="70" y="186"/>
                    </a:lnTo>
                    <a:lnTo>
                      <a:pt x="70" y="188"/>
                    </a:lnTo>
                    <a:lnTo>
                      <a:pt x="70" y="188"/>
                    </a:lnTo>
                    <a:lnTo>
                      <a:pt x="68" y="190"/>
                    </a:lnTo>
                    <a:lnTo>
                      <a:pt x="68" y="192"/>
                    </a:lnTo>
                    <a:lnTo>
                      <a:pt x="66" y="194"/>
                    </a:lnTo>
                    <a:lnTo>
                      <a:pt x="66" y="194"/>
                    </a:lnTo>
                    <a:lnTo>
                      <a:pt x="64" y="196"/>
                    </a:lnTo>
                    <a:lnTo>
                      <a:pt x="64" y="196"/>
                    </a:lnTo>
                    <a:lnTo>
                      <a:pt x="62" y="198"/>
                    </a:lnTo>
                    <a:lnTo>
                      <a:pt x="62" y="198"/>
                    </a:lnTo>
                    <a:lnTo>
                      <a:pt x="60" y="198"/>
                    </a:lnTo>
                    <a:lnTo>
                      <a:pt x="58" y="200"/>
                    </a:lnTo>
                    <a:lnTo>
                      <a:pt x="58" y="200"/>
                    </a:lnTo>
                    <a:lnTo>
                      <a:pt x="56" y="200"/>
                    </a:lnTo>
                    <a:lnTo>
                      <a:pt x="56" y="200"/>
                    </a:lnTo>
                    <a:lnTo>
                      <a:pt x="54" y="200"/>
                    </a:lnTo>
                    <a:lnTo>
                      <a:pt x="54" y="198"/>
                    </a:lnTo>
                    <a:lnTo>
                      <a:pt x="54" y="198"/>
                    </a:lnTo>
                    <a:lnTo>
                      <a:pt x="52" y="198"/>
                    </a:lnTo>
                    <a:lnTo>
                      <a:pt x="52" y="196"/>
                    </a:lnTo>
                    <a:lnTo>
                      <a:pt x="50" y="196"/>
                    </a:lnTo>
                    <a:lnTo>
                      <a:pt x="50" y="194"/>
                    </a:lnTo>
                    <a:lnTo>
                      <a:pt x="50" y="194"/>
                    </a:lnTo>
                    <a:lnTo>
                      <a:pt x="50" y="192"/>
                    </a:lnTo>
                    <a:lnTo>
                      <a:pt x="48" y="192"/>
                    </a:lnTo>
                    <a:lnTo>
                      <a:pt x="48" y="190"/>
                    </a:lnTo>
                    <a:lnTo>
                      <a:pt x="48" y="188"/>
                    </a:lnTo>
                    <a:lnTo>
                      <a:pt x="48" y="186"/>
                    </a:lnTo>
                    <a:lnTo>
                      <a:pt x="48" y="186"/>
                    </a:lnTo>
                    <a:lnTo>
                      <a:pt x="46" y="184"/>
                    </a:lnTo>
                    <a:lnTo>
                      <a:pt x="46" y="182"/>
                    </a:lnTo>
                    <a:lnTo>
                      <a:pt x="46" y="180"/>
                    </a:lnTo>
                    <a:lnTo>
                      <a:pt x="46" y="178"/>
                    </a:lnTo>
                    <a:lnTo>
                      <a:pt x="46" y="176"/>
                    </a:lnTo>
                    <a:lnTo>
                      <a:pt x="46" y="174"/>
                    </a:lnTo>
                    <a:lnTo>
                      <a:pt x="46" y="172"/>
                    </a:lnTo>
                    <a:lnTo>
                      <a:pt x="46" y="170"/>
                    </a:lnTo>
                    <a:lnTo>
                      <a:pt x="46" y="168"/>
                    </a:lnTo>
                    <a:lnTo>
                      <a:pt x="46" y="166"/>
                    </a:lnTo>
                    <a:lnTo>
                      <a:pt x="46" y="164"/>
                    </a:lnTo>
                    <a:lnTo>
                      <a:pt x="46" y="162"/>
                    </a:lnTo>
                    <a:lnTo>
                      <a:pt x="46" y="162"/>
                    </a:lnTo>
                    <a:lnTo>
                      <a:pt x="46" y="160"/>
                    </a:lnTo>
                    <a:lnTo>
                      <a:pt x="44" y="158"/>
                    </a:lnTo>
                    <a:lnTo>
                      <a:pt x="40" y="156"/>
                    </a:lnTo>
                    <a:lnTo>
                      <a:pt x="38" y="150"/>
                    </a:lnTo>
                    <a:lnTo>
                      <a:pt x="32" y="144"/>
                    </a:lnTo>
                    <a:lnTo>
                      <a:pt x="28" y="138"/>
                    </a:lnTo>
                    <a:lnTo>
                      <a:pt x="26" y="136"/>
                    </a:lnTo>
                    <a:lnTo>
                      <a:pt x="22" y="132"/>
                    </a:lnTo>
                    <a:lnTo>
                      <a:pt x="20" y="128"/>
                    </a:lnTo>
                    <a:lnTo>
                      <a:pt x="18" y="124"/>
                    </a:lnTo>
                    <a:lnTo>
                      <a:pt x="16" y="120"/>
                    </a:lnTo>
                    <a:lnTo>
                      <a:pt x="12" y="116"/>
                    </a:lnTo>
                    <a:lnTo>
                      <a:pt x="10" y="112"/>
                    </a:lnTo>
                    <a:lnTo>
                      <a:pt x="8" y="108"/>
                    </a:lnTo>
                    <a:lnTo>
                      <a:pt x="6" y="104"/>
                    </a:lnTo>
                    <a:lnTo>
                      <a:pt x="4" y="100"/>
                    </a:lnTo>
                    <a:lnTo>
                      <a:pt x="2" y="94"/>
                    </a:lnTo>
                    <a:lnTo>
                      <a:pt x="2" y="90"/>
                    </a:lnTo>
                    <a:lnTo>
                      <a:pt x="0" y="86"/>
                    </a:lnTo>
                    <a:lnTo>
                      <a:pt x="0" y="82"/>
                    </a:lnTo>
                    <a:lnTo>
                      <a:pt x="0" y="78"/>
                    </a:lnTo>
                    <a:lnTo>
                      <a:pt x="0" y="72"/>
                    </a:lnTo>
                    <a:lnTo>
                      <a:pt x="0" y="68"/>
                    </a:lnTo>
                    <a:lnTo>
                      <a:pt x="0" y="64"/>
                    </a:lnTo>
                    <a:lnTo>
                      <a:pt x="2" y="60"/>
                    </a:lnTo>
                    <a:lnTo>
                      <a:pt x="4" y="56"/>
                    </a:lnTo>
                    <a:lnTo>
                      <a:pt x="4" y="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97" name="Freeform 31"/>
              <p:cNvSpPr>
                <a:spLocks/>
              </p:cNvSpPr>
              <p:nvPr/>
            </p:nvSpPr>
            <p:spPr bwMode="auto">
              <a:xfrm>
                <a:off x="4612" y="1502"/>
                <a:ext cx="30" cy="110"/>
              </a:xfrm>
              <a:custGeom>
                <a:avLst/>
                <a:gdLst>
                  <a:gd name="T0" fmla="*/ 28 w 30"/>
                  <a:gd name="T1" fmla="*/ 0 h 110"/>
                  <a:gd name="T2" fmla="*/ 26 w 30"/>
                  <a:gd name="T3" fmla="*/ 4 h 110"/>
                  <a:gd name="T4" fmla="*/ 22 w 30"/>
                  <a:gd name="T5" fmla="*/ 8 h 110"/>
                  <a:gd name="T6" fmla="*/ 18 w 30"/>
                  <a:gd name="T7" fmla="*/ 12 h 110"/>
                  <a:gd name="T8" fmla="*/ 16 w 30"/>
                  <a:gd name="T9" fmla="*/ 18 h 110"/>
                  <a:gd name="T10" fmla="*/ 14 w 30"/>
                  <a:gd name="T11" fmla="*/ 20 h 110"/>
                  <a:gd name="T12" fmla="*/ 12 w 30"/>
                  <a:gd name="T13" fmla="*/ 24 h 110"/>
                  <a:gd name="T14" fmla="*/ 12 w 30"/>
                  <a:gd name="T15" fmla="*/ 28 h 110"/>
                  <a:gd name="T16" fmla="*/ 10 w 30"/>
                  <a:gd name="T17" fmla="*/ 32 h 110"/>
                  <a:gd name="T18" fmla="*/ 8 w 30"/>
                  <a:gd name="T19" fmla="*/ 36 h 110"/>
                  <a:gd name="T20" fmla="*/ 8 w 30"/>
                  <a:gd name="T21" fmla="*/ 40 h 110"/>
                  <a:gd name="T22" fmla="*/ 6 w 30"/>
                  <a:gd name="T23" fmla="*/ 44 h 110"/>
                  <a:gd name="T24" fmla="*/ 6 w 30"/>
                  <a:gd name="T25" fmla="*/ 48 h 110"/>
                  <a:gd name="T26" fmla="*/ 6 w 30"/>
                  <a:gd name="T27" fmla="*/ 54 h 110"/>
                  <a:gd name="T28" fmla="*/ 6 w 30"/>
                  <a:gd name="T29" fmla="*/ 60 h 110"/>
                  <a:gd name="T30" fmla="*/ 6 w 30"/>
                  <a:gd name="T31" fmla="*/ 70 h 110"/>
                  <a:gd name="T32" fmla="*/ 6 w 30"/>
                  <a:gd name="T33" fmla="*/ 78 h 110"/>
                  <a:gd name="T34" fmla="*/ 6 w 30"/>
                  <a:gd name="T35" fmla="*/ 86 h 110"/>
                  <a:gd name="T36" fmla="*/ 6 w 30"/>
                  <a:gd name="T37" fmla="*/ 94 h 110"/>
                  <a:gd name="T38" fmla="*/ 6 w 30"/>
                  <a:gd name="T39" fmla="*/ 98 h 110"/>
                  <a:gd name="T40" fmla="*/ 6 w 30"/>
                  <a:gd name="T41" fmla="*/ 102 h 110"/>
                  <a:gd name="T42" fmla="*/ 6 w 30"/>
                  <a:gd name="T43" fmla="*/ 104 h 110"/>
                  <a:gd name="T44" fmla="*/ 6 w 30"/>
                  <a:gd name="T45" fmla="*/ 106 h 110"/>
                  <a:gd name="T46" fmla="*/ 6 w 30"/>
                  <a:gd name="T47" fmla="*/ 108 h 110"/>
                  <a:gd name="T48" fmla="*/ 6 w 30"/>
                  <a:gd name="T49" fmla="*/ 108 h 110"/>
                  <a:gd name="T50" fmla="*/ 4 w 30"/>
                  <a:gd name="T51" fmla="*/ 108 h 110"/>
                  <a:gd name="T52" fmla="*/ 4 w 30"/>
                  <a:gd name="T53" fmla="*/ 108 h 110"/>
                  <a:gd name="T54" fmla="*/ 4 w 30"/>
                  <a:gd name="T55" fmla="*/ 108 h 110"/>
                  <a:gd name="T56" fmla="*/ 4 w 30"/>
                  <a:gd name="T57" fmla="*/ 104 h 110"/>
                  <a:gd name="T58" fmla="*/ 2 w 30"/>
                  <a:gd name="T59" fmla="*/ 96 h 110"/>
                  <a:gd name="T60" fmla="*/ 0 w 30"/>
                  <a:gd name="T61" fmla="*/ 84 h 110"/>
                  <a:gd name="T62" fmla="*/ 0 w 30"/>
                  <a:gd name="T63" fmla="*/ 72 h 110"/>
                  <a:gd name="T64" fmla="*/ 0 w 30"/>
                  <a:gd name="T65" fmla="*/ 64 h 110"/>
                  <a:gd name="T66" fmla="*/ 0 w 30"/>
                  <a:gd name="T67" fmla="*/ 60 h 110"/>
                  <a:gd name="T68" fmla="*/ 0 w 30"/>
                  <a:gd name="T69" fmla="*/ 54 h 110"/>
                  <a:gd name="T70" fmla="*/ 0 w 30"/>
                  <a:gd name="T71" fmla="*/ 50 h 110"/>
                  <a:gd name="T72" fmla="*/ 2 w 30"/>
                  <a:gd name="T73" fmla="*/ 44 h 110"/>
                  <a:gd name="T74" fmla="*/ 2 w 30"/>
                  <a:gd name="T75" fmla="*/ 40 h 110"/>
                  <a:gd name="T76" fmla="*/ 4 w 30"/>
                  <a:gd name="T77" fmla="*/ 36 h 110"/>
                  <a:gd name="T78" fmla="*/ 4 w 30"/>
                  <a:gd name="T79" fmla="*/ 30 h 110"/>
                  <a:gd name="T80" fmla="*/ 6 w 30"/>
                  <a:gd name="T81" fmla="*/ 26 h 110"/>
                  <a:gd name="T82" fmla="*/ 8 w 30"/>
                  <a:gd name="T83" fmla="*/ 22 h 110"/>
                  <a:gd name="T84" fmla="*/ 10 w 30"/>
                  <a:gd name="T85" fmla="*/ 18 h 110"/>
                  <a:gd name="T86" fmla="*/ 12 w 30"/>
                  <a:gd name="T87" fmla="*/ 12 h 110"/>
                  <a:gd name="T88" fmla="*/ 14 w 30"/>
                  <a:gd name="T89" fmla="*/ 10 h 110"/>
                  <a:gd name="T90" fmla="*/ 16 w 30"/>
                  <a:gd name="T91" fmla="*/ 8 h 110"/>
                  <a:gd name="T92" fmla="*/ 20 w 30"/>
                  <a:gd name="T93" fmla="*/ 6 h 110"/>
                  <a:gd name="T94" fmla="*/ 22 w 30"/>
                  <a:gd name="T95" fmla="*/ 4 h 110"/>
                  <a:gd name="T96" fmla="*/ 26 w 30"/>
                  <a:gd name="T97" fmla="*/ 2 h 110"/>
                  <a:gd name="T98" fmla="*/ 28 w 30"/>
                  <a:gd name="T99" fmla="*/ 0 h 110"/>
                  <a:gd name="T100" fmla="*/ 30 w 30"/>
                  <a:gd name="T101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0" h="110">
                    <a:moveTo>
                      <a:pt x="30" y="0"/>
                    </a:moveTo>
                    <a:lnTo>
                      <a:pt x="28" y="0"/>
                    </a:lnTo>
                    <a:lnTo>
                      <a:pt x="26" y="2"/>
                    </a:lnTo>
                    <a:lnTo>
                      <a:pt x="26" y="4"/>
                    </a:lnTo>
                    <a:lnTo>
                      <a:pt x="24" y="6"/>
                    </a:lnTo>
                    <a:lnTo>
                      <a:pt x="22" y="8"/>
                    </a:lnTo>
                    <a:lnTo>
                      <a:pt x="20" y="10"/>
                    </a:lnTo>
                    <a:lnTo>
                      <a:pt x="18" y="12"/>
                    </a:lnTo>
                    <a:lnTo>
                      <a:pt x="18" y="16"/>
                    </a:lnTo>
                    <a:lnTo>
                      <a:pt x="16" y="18"/>
                    </a:lnTo>
                    <a:lnTo>
                      <a:pt x="16" y="18"/>
                    </a:lnTo>
                    <a:lnTo>
                      <a:pt x="14" y="20"/>
                    </a:lnTo>
                    <a:lnTo>
                      <a:pt x="14" y="22"/>
                    </a:lnTo>
                    <a:lnTo>
                      <a:pt x="12" y="24"/>
                    </a:lnTo>
                    <a:lnTo>
                      <a:pt x="12" y="26"/>
                    </a:lnTo>
                    <a:lnTo>
                      <a:pt x="12" y="28"/>
                    </a:lnTo>
                    <a:lnTo>
                      <a:pt x="10" y="30"/>
                    </a:lnTo>
                    <a:lnTo>
                      <a:pt x="10" y="32"/>
                    </a:lnTo>
                    <a:lnTo>
                      <a:pt x="10" y="34"/>
                    </a:lnTo>
                    <a:lnTo>
                      <a:pt x="8" y="36"/>
                    </a:lnTo>
                    <a:lnTo>
                      <a:pt x="8" y="38"/>
                    </a:lnTo>
                    <a:lnTo>
                      <a:pt x="8" y="40"/>
                    </a:lnTo>
                    <a:lnTo>
                      <a:pt x="8" y="42"/>
                    </a:lnTo>
                    <a:lnTo>
                      <a:pt x="6" y="44"/>
                    </a:lnTo>
                    <a:lnTo>
                      <a:pt x="6" y="46"/>
                    </a:lnTo>
                    <a:lnTo>
                      <a:pt x="6" y="48"/>
                    </a:lnTo>
                    <a:lnTo>
                      <a:pt x="6" y="50"/>
                    </a:lnTo>
                    <a:lnTo>
                      <a:pt x="6" y="54"/>
                    </a:lnTo>
                    <a:lnTo>
                      <a:pt x="6" y="56"/>
                    </a:lnTo>
                    <a:lnTo>
                      <a:pt x="6" y="60"/>
                    </a:lnTo>
                    <a:lnTo>
                      <a:pt x="6" y="66"/>
                    </a:lnTo>
                    <a:lnTo>
                      <a:pt x="6" y="70"/>
                    </a:lnTo>
                    <a:lnTo>
                      <a:pt x="6" y="74"/>
                    </a:lnTo>
                    <a:lnTo>
                      <a:pt x="6" y="78"/>
                    </a:lnTo>
                    <a:lnTo>
                      <a:pt x="6" y="82"/>
                    </a:lnTo>
                    <a:lnTo>
                      <a:pt x="6" y="86"/>
                    </a:lnTo>
                    <a:lnTo>
                      <a:pt x="6" y="90"/>
                    </a:lnTo>
                    <a:lnTo>
                      <a:pt x="6" y="94"/>
                    </a:lnTo>
                    <a:lnTo>
                      <a:pt x="6" y="96"/>
                    </a:lnTo>
                    <a:lnTo>
                      <a:pt x="6" y="98"/>
                    </a:lnTo>
                    <a:lnTo>
                      <a:pt x="6" y="100"/>
                    </a:lnTo>
                    <a:lnTo>
                      <a:pt x="6" y="102"/>
                    </a:lnTo>
                    <a:lnTo>
                      <a:pt x="6" y="102"/>
                    </a:lnTo>
                    <a:lnTo>
                      <a:pt x="6" y="104"/>
                    </a:lnTo>
                    <a:lnTo>
                      <a:pt x="6" y="106"/>
                    </a:lnTo>
                    <a:lnTo>
                      <a:pt x="6" y="106"/>
                    </a:lnTo>
                    <a:lnTo>
                      <a:pt x="6" y="106"/>
                    </a:lnTo>
                    <a:lnTo>
                      <a:pt x="6" y="108"/>
                    </a:lnTo>
                    <a:lnTo>
                      <a:pt x="6" y="108"/>
                    </a:lnTo>
                    <a:lnTo>
                      <a:pt x="6" y="108"/>
                    </a:lnTo>
                    <a:lnTo>
                      <a:pt x="4" y="108"/>
                    </a:lnTo>
                    <a:lnTo>
                      <a:pt x="4" y="108"/>
                    </a:lnTo>
                    <a:lnTo>
                      <a:pt x="4" y="110"/>
                    </a:lnTo>
                    <a:lnTo>
                      <a:pt x="4" y="108"/>
                    </a:lnTo>
                    <a:lnTo>
                      <a:pt x="4" y="108"/>
                    </a:lnTo>
                    <a:lnTo>
                      <a:pt x="4" y="108"/>
                    </a:lnTo>
                    <a:lnTo>
                      <a:pt x="4" y="106"/>
                    </a:lnTo>
                    <a:lnTo>
                      <a:pt x="4" y="104"/>
                    </a:lnTo>
                    <a:lnTo>
                      <a:pt x="2" y="100"/>
                    </a:lnTo>
                    <a:lnTo>
                      <a:pt x="2" y="96"/>
                    </a:lnTo>
                    <a:lnTo>
                      <a:pt x="2" y="88"/>
                    </a:lnTo>
                    <a:lnTo>
                      <a:pt x="0" y="84"/>
                    </a:lnTo>
                    <a:lnTo>
                      <a:pt x="0" y="78"/>
                    </a:lnTo>
                    <a:lnTo>
                      <a:pt x="0" y="72"/>
                    </a:lnTo>
                    <a:lnTo>
                      <a:pt x="0" y="68"/>
                    </a:lnTo>
                    <a:lnTo>
                      <a:pt x="0" y="64"/>
                    </a:lnTo>
                    <a:lnTo>
                      <a:pt x="0" y="62"/>
                    </a:lnTo>
                    <a:lnTo>
                      <a:pt x="0" y="60"/>
                    </a:lnTo>
                    <a:lnTo>
                      <a:pt x="0" y="58"/>
                    </a:lnTo>
                    <a:lnTo>
                      <a:pt x="0" y="54"/>
                    </a:lnTo>
                    <a:lnTo>
                      <a:pt x="0" y="52"/>
                    </a:lnTo>
                    <a:lnTo>
                      <a:pt x="0" y="50"/>
                    </a:lnTo>
                    <a:lnTo>
                      <a:pt x="2" y="48"/>
                    </a:lnTo>
                    <a:lnTo>
                      <a:pt x="2" y="44"/>
                    </a:lnTo>
                    <a:lnTo>
                      <a:pt x="2" y="42"/>
                    </a:lnTo>
                    <a:lnTo>
                      <a:pt x="2" y="40"/>
                    </a:lnTo>
                    <a:lnTo>
                      <a:pt x="2" y="38"/>
                    </a:lnTo>
                    <a:lnTo>
                      <a:pt x="4" y="36"/>
                    </a:lnTo>
                    <a:lnTo>
                      <a:pt x="4" y="32"/>
                    </a:lnTo>
                    <a:lnTo>
                      <a:pt x="4" y="30"/>
                    </a:lnTo>
                    <a:lnTo>
                      <a:pt x="6" y="28"/>
                    </a:lnTo>
                    <a:lnTo>
                      <a:pt x="6" y="26"/>
                    </a:lnTo>
                    <a:lnTo>
                      <a:pt x="6" y="24"/>
                    </a:lnTo>
                    <a:lnTo>
                      <a:pt x="8" y="22"/>
                    </a:lnTo>
                    <a:lnTo>
                      <a:pt x="8" y="20"/>
                    </a:lnTo>
                    <a:lnTo>
                      <a:pt x="10" y="18"/>
                    </a:lnTo>
                    <a:lnTo>
                      <a:pt x="10" y="16"/>
                    </a:lnTo>
                    <a:lnTo>
                      <a:pt x="12" y="12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8" y="6"/>
                    </a:lnTo>
                    <a:lnTo>
                      <a:pt x="20" y="6"/>
                    </a:lnTo>
                    <a:lnTo>
                      <a:pt x="20" y="4"/>
                    </a:lnTo>
                    <a:lnTo>
                      <a:pt x="22" y="4"/>
                    </a:lnTo>
                    <a:lnTo>
                      <a:pt x="24" y="2"/>
                    </a:lnTo>
                    <a:lnTo>
                      <a:pt x="26" y="2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30" y="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98" name="Freeform 32"/>
              <p:cNvSpPr>
                <a:spLocks/>
              </p:cNvSpPr>
              <p:nvPr/>
            </p:nvSpPr>
            <p:spPr bwMode="auto">
              <a:xfrm>
                <a:off x="4592" y="1488"/>
                <a:ext cx="38" cy="112"/>
              </a:xfrm>
              <a:custGeom>
                <a:avLst/>
                <a:gdLst>
                  <a:gd name="T0" fmla="*/ 36 w 38"/>
                  <a:gd name="T1" fmla="*/ 0 h 112"/>
                  <a:gd name="T2" fmla="*/ 34 w 38"/>
                  <a:gd name="T3" fmla="*/ 0 h 112"/>
                  <a:gd name="T4" fmla="*/ 32 w 38"/>
                  <a:gd name="T5" fmla="*/ 2 h 112"/>
                  <a:gd name="T6" fmla="*/ 28 w 38"/>
                  <a:gd name="T7" fmla="*/ 4 h 112"/>
                  <a:gd name="T8" fmla="*/ 26 w 38"/>
                  <a:gd name="T9" fmla="*/ 6 h 112"/>
                  <a:gd name="T10" fmla="*/ 22 w 38"/>
                  <a:gd name="T11" fmla="*/ 8 h 112"/>
                  <a:gd name="T12" fmla="*/ 20 w 38"/>
                  <a:gd name="T13" fmla="*/ 12 h 112"/>
                  <a:gd name="T14" fmla="*/ 18 w 38"/>
                  <a:gd name="T15" fmla="*/ 14 h 112"/>
                  <a:gd name="T16" fmla="*/ 16 w 38"/>
                  <a:gd name="T17" fmla="*/ 16 h 112"/>
                  <a:gd name="T18" fmla="*/ 16 w 38"/>
                  <a:gd name="T19" fmla="*/ 16 h 112"/>
                  <a:gd name="T20" fmla="*/ 14 w 38"/>
                  <a:gd name="T21" fmla="*/ 20 h 112"/>
                  <a:gd name="T22" fmla="*/ 12 w 38"/>
                  <a:gd name="T23" fmla="*/ 26 h 112"/>
                  <a:gd name="T24" fmla="*/ 10 w 38"/>
                  <a:gd name="T25" fmla="*/ 30 h 112"/>
                  <a:gd name="T26" fmla="*/ 10 w 38"/>
                  <a:gd name="T27" fmla="*/ 36 h 112"/>
                  <a:gd name="T28" fmla="*/ 8 w 38"/>
                  <a:gd name="T29" fmla="*/ 42 h 112"/>
                  <a:gd name="T30" fmla="*/ 6 w 38"/>
                  <a:gd name="T31" fmla="*/ 48 h 112"/>
                  <a:gd name="T32" fmla="*/ 6 w 38"/>
                  <a:gd name="T33" fmla="*/ 54 h 112"/>
                  <a:gd name="T34" fmla="*/ 6 w 38"/>
                  <a:gd name="T35" fmla="*/ 58 h 112"/>
                  <a:gd name="T36" fmla="*/ 6 w 38"/>
                  <a:gd name="T37" fmla="*/ 64 h 112"/>
                  <a:gd name="T38" fmla="*/ 6 w 38"/>
                  <a:gd name="T39" fmla="*/ 70 h 112"/>
                  <a:gd name="T40" fmla="*/ 6 w 38"/>
                  <a:gd name="T41" fmla="*/ 74 h 112"/>
                  <a:gd name="T42" fmla="*/ 8 w 38"/>
                  <a:gd name="T43" fmla="*/ 78 h 112"/>
                  <a:gd name="T44" fmla="*/ 8 w 38"/>
                  <a:gd name="T45" fmla="*/ 82 h 112"/>
                  <a:gd name="T46" fmla="*/ 10 w 38"/>
                  <a:gd name="T47" fmla="*/ 86 h 112"/>
                  <a:gd name="T48" fmla="*/ 10 w 38"/>
                  <a:gd name="T49" fmla="*/ 88 h 112"/>
                  <a:gd name="T50" fmla="*/ 12 w 38"/>
                  <a:gd name="T51" fmla="*/ 92 h 112"/>
                  <a:gd name="T52" fmla="*/ 12 w 38"/>
                  <a:gd name="T53" fmla="*/ 94 h 112"/>
                  <a:gd name="T54" fmla="*/ 14 w 38"/>
                  <a:gd name="T55" fmla="*/ 100 h 112"/>
                  <a:gd name="T56" fmla="*/ 18 w 38"/>
                  <a:gd name="T57" fmla="*/ 104 h 112"/>
                  <a:gd name="T58" fmla="*/ 20 w 38"/>
                  <a:gd name="T59" fmla="*/ 110 h 112"/>
                  <a:gd name="T60" fmla="*/ 22 w 38"/>
                  <a:gd name="T61" fmla="*/ 112 h 112"/>
                  <a:gd name="T62" fmla="*/ 18 w 38"/>
                  <a:gd name="T63" fmla="*/ 108 h 112"/>
                  <a:gd name="T64" fmla="*/ 14 w 38"/>
                  <a:gd name="T65" fmla="*/ 102 h 112"/>
                  <a:gd name="T66" fmla="*/ 10 w 38"/>
                  <a:gd name="T67" fmla="*/ 98 h 112"/>
                  <a:gd name="T68" fmla="*/ 8 w 38"/>
                  <a:gd name="T69" fmla="*/ 92 h 112"/>
                  <a:gd name="T70" fmla="*/ 6 w 38"/>
                  <a:gd name="T71" fmla="*/ 88 h 112"/>
                  <a:gd name="T72" fmla="*/ 4 w 38"/>
                  <a:gd name="T73" fmla="*/ 86 h 112"/>
                  <a:gd name="T74" fmla="*/ 4 w 38"/>
                  <a:gd name="T75" fmla="*/ 82 h 112"/>
                  <a:gd name="T76" fmla="*/ 2 w 38"/>
                  <a:gd name="T77" fmla="*/ 78 h 112"/>
                  <a:gd name="T78" fmla="*/ 2 w 38"/>
                  <a:gd name="T79" fmla="*/ 74 h 112"/>
                  <a:gd name="T80" fmla="*/ 2 w 38"/>
                  <a:gd name="T81" fmla="*/ 68 h 112"/>
                  <a:gd name="T82" fmla="*/ 0 w 38"/>
                  <a:gd name="T83" fmla="*/ 62 h 112"/>
                  <a:gd name="T84" fmla="*/ 0 w 38"/>
                  <a:gd name="T85" fmla="*/ 56 h 112"/>
                  <a:gd name="T86" fmla="*/ 0 w 38"/>
                  <a:gd name="T87" fmla="*/ 52 h 112"/>
                  <a:gd name="T88" fmla="*/ 2 w 38"/>
                  <a:gd name="T89" fmla="*/ 48 h 112"/>
                  <a:gd name="T90" fmla="*/ 2 w 38"/>
                  <a:gd name="T91" fmla="*/ 44 h 112"/>
                  <a:gd name="T92" fmla="*/ 4 w 38"/>
                  <a:gd name="T93" fmla="*/ 36 h 112"/>
                  <a:gd name="T94" fmla="*/ 4 w 38"/>
                  <a:gd name="T95" fmla="*/ 28 h 112"/>
                  <a:gd name="T96" fmla="*/ 6 w 38"/>
                  <a:gd name="T97" fmla="*/ 24 h 112"/>
                  <a:gd name="T98" fmla="*/ 6 w 38"/>
                  <a:gd name="T99" fmla="*/ 22 h 112"/>
                  <a:gd name="T100" fmla="*/ 8 w 38"/>
                  <a:gd name="T101" fmla="*/ 20 h 112"/>
                  <a:gd name="T102" fmla="*/ 10 w 38"/>
                  <a:gd name="T103" fmla="*/ 16 h 112"/>
                  <a:gd name="T104" fmla="*/ 12 w 38"/>
                  <a:gd name="T105" fmla="*/ 14 h 112"/>
                  <a:gd name="T106" fmla="*/ 12 w 38"/>
                  <a:gd name="T107" fmla="*/ 12 h 112"/>
                  <a:gd name="T108" fmla="*/ 14 w 38"/>
                  <a:gd name="T109" fmla="*/ 10 h 112"/>
                  <a:gd name="T110" fmla="*/ 18 w 38"/>
                  <a:gd name="T111" fmla="*/ 8 h 112"/>
                  <a:gd name="T112" fmla="*/ 20 w 38"/>
                  <a:gd name="T113" fmla="*/ 6 h 112"/>
                  <a:gd name="T114" fmla="*/ 22 w 38"/>
                  <a:gd name="T115" fmla="*/ 6 h 112"/>
                  <a:gd name="T116" fmla="*/ 24 w 38"/>
                  <a:gd name="T117" fmla="*/ 4 h 112"/>
                  <a:gd name="T118" fmla="*/ 26 w 38"/>
                  <a:gd name="T119" fmla="*/ 2 h 112"/>
                  <a:gd name="T120" fmla="*/ 30 w 38"/>
                  <a:gd name="T121" fmla="*/ 2 h 112"/>
                  <a:gd name="T122" fmla="*/ 34 w 38"/>
                  <a:gd name="T123" fmla="*/ 0 h 112"/>
                  <a:gd name="T124" fmla="*/ 38 w 38"/>
                  <a:gd name="T125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8" h="112">
                    <a:moveTo>
                      <a:pt x="38" y="0"/>
                    </a:moveTo>
                    <a:lnTo>
                      <a:pt x="36" y="0"/>
                    </a:lnTo>
                    <a:lnTo>
                      <a:pt x="36" y="0"/>
                    </a:lnTo>
                    <a:lnTo>
                      <a:pt x="34" y="0"/>
                    </a:lnTo>
                    <a:lnTo>
                      <a:pt x="34" y="2"/>
                    </a:lnTo>
                    <a:lnTo>
                      <a:pt x="32" y="2"/>
                    </a:lnTo>
                    <a:lnTo>
                      <a:pt x="30" y="2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6" y="6"/>
                    </a:lnTo>
                    <a:lnTo>
                      <a:pt x="24" y="8"/>
                    </a:lnTo>
                    <a:lnTo>
                      <a:pt x="22" y="8"/>
                    </a:lnTo>
                    <a:lnTo>
                      <a:pt x="20" y="10"/>
                    </a:lnTo>
                    <a:lnTo>
                      <a:pt x="20" y="12"/>
                    </a:lnTo>
                    <a:lnTo>
                      <a:pt x="18" y="12"/>
                    </a:lnTo>
                    <a:lnTo>
                      <a:pt x="18" y="14"/>
                    </a:lnTo>
                    <a:lnTo>
                      <a:pt x="18" y="14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4" y="18"/>
                    </a:lnTo>
                    <a:lnTo>
                      <a:pt x="14" y="20"/>
                    </a:lnTo>
                    <a:lnTo>
                      <a:pt x="12" y="22"/>
                    </a:lnTo>
                    <a:lnTo>
                      <a:pt x="12" y="26"/>
                    </a:lnTo>
                    <a:lnTo>
                      <a:pt x="12" y="28"/>
                    </a:lnTo>
                    <a:lnTo>
                      <a:pt x="10" y="30"/>
                    </a:lnTo>
                    <a:lnTo>
                      <a:pt x="10" y="32"/>
                    </a:lnTo>
                    <a:lnTo>
                      <a:pt x="10" y="36"/>
                    </a:lnTo>
                    <a:lnTo>
                      <a:pt x="8" y="38"/>
                    </a:lnTo>
                    <a:lnTo>
                      <a:pt x="8" y="42"/>
                    </a:lnTo>
                    <a:lnTo>
                      <a:pt x="8" y="46"/>
                    </a:lnTo>
                    <a:lnTo>
                      <a:pt x="6" y="48"/>
                    </a:lnTo>
                    <a:lnTo>
                      <a:pt x="6" y="52"/>
                    </a:lnTo>
                    <a:lnTo>
                      <a:pt x="6" y="54"/>
                    </a:lnTo>
                    <a:lnTo>
                      <a:pt x="6" y="56"/>
                    </a:lnTo>
                    <a:lnTo>
                      <a:pt x="6" y="58"/>
                    </a:lnTo>
                    <a:lnTo>
                      <a:pt x="6" y="60"/>
                    </a:lnTo>
                    <a:lnTo>
                      <a:pt x="6" y="64"/>
                    </a:lnTo>
                    <a:lnTo>
                      <a:pt x="6" y="68"/>
                    </a:lnTo>
                    <a:lnTo>
                      <a:pt x="6" y="70"/>
                    </a:lnTo>
                    <a:lnTo>
                      <a:pt x="6" y="72"/>
                    </a:lnTo>
                    <a:lnTo>
                      <a:pt x="6" y="74"/>
                    </a:lnTo>
                    <a:lnTo>
                      <a:pt x="8" y="76"/>
                    </a:lnTo>
                    <a:lnTo>
                      <a:pt x="8" y="78"/>
                    </a:lnTo>
                    <a:lnTo>
                      <a:pt x="8" y="80"/>
                    </a:lnTo>
                    <a:lnTo>
                      <a:pt x="8" y="82"/>
                    </a:lnTo>
                    <a:lnTo>
                      <a:pt x="8" y="84"/>
                    </a:lnTo>
                    <a:lnTo>
                      <a:pt x="10" y="86"/>
                    </a:lnTo>
                    <a:lnTo>
                      <a:pt x="10" y="88"/>
                    </a:lnTo>
                    <a:lnTo>
                      <a:pt x="10" y="88"/>
                    </a:lnTo>
                    <a:lnTo>
                      <a:pt x="12" y="90"/>
                    </a:lnTo>
                    <a:lnTo>
                      <a:pt x="12" y="92"/>
                    </a:lnTo>
                    <a:lnTo>
                      <a:pt x="12" y="94"/>
                    </a:lnTo>
                    <a:lnTo>
                      <a:pt x="12" y="94"/>
                    </a:lnTo>
                    <a:lnTo>
                      <a:pt x="14" y="96"/>
                    </a:lnTo>
                    <a:lnTo>
                      <a:pt x="14" y="100"/>
                    </a:lnTo>
                    <a:lnTo>
                      <a:pt x="16" y="102"/>
                    </a:lnTo>
                    <a:lnTo>
                      <a:pt x="18" y="104"/>
                    </a:lnTo>
                    <a:lnTo>
                      <a:pt x="20" y="108"/>
                    </a:lnTo>
                    <a:lnTo>
                      <a:pt x="20" y="110"/>
                    </a:lnTo>
                    <a:lnTo>
                      <a:pt x="22" y="112"/>
                    </a:lnTo>
                    <a:lnTo>
                      <a:pt x="22" y="112"/>
                    </a:lnTo>
                    <a:lnTo>
                      <a:pt x="20" y="110"/>
                    </a:lnTo>
                    <a:lnTo>
                      <a:pt x="18" y="108"/>
                    </a:lnTo>
                    <a:lnTo>
                      <a:pt x="16" y="106"/>
                    </a:lnTo>
                    <a:lnTo>
                      <a:pt x="14" y="102"/>
                    </a:lnTo>
                    <a:lnTo>
                      <a:pt x="12" y="100"/>
                    </a:lnTo>
                    <a:lnTo>
                      <a:pt x="10" y="98"/>
                    </a:lnTo>
                    <a:lnTo>
                      <a:pt x="8" y="94"/>
                    </a:lnTo>
                    <a:lnTo>
                      <a:pt x="8" y="92"/>
                    </a:lnTo>
                    <a:lnTo>
                      <a:pt x="8" y="90"/>
                    </a:lnTo>
                    <a:lnTo>
                      <a:pt x="6" y="88"/>
                    </a:lnTo>
                    <a:lnTo>
                      <a:pt x="6" y="86"/>
                    </a:lnTo>
                    <a:lnTo>
                      <a:pt x="4" y="86"/>
                    </a:lnTo>
                    <a:lnTo>
                      <a:pt x="4" y="84"/>
                    </a:lnTo>
                    <a:lnTo>
                      <a:pt x="4" y="82"/>
                    </a:lnTo>
                    <a:lnTo>
                      <a:pt x="2" y="80"/>
                    </a:lnTo>
                    <a:lnTo>
                      <a:pt x="2" y="78"/>
                    </a:lnTo>
                    <a:lnTo>
                      <a:pt x="2" y="76"/>
                    </a:lnTo>
                    <a:lnTo>
                      <a:pt x="2" y="74"/>
                    </a:lnTo>
                    <a:lnTo>
                      <a:pt x="2" y="72"/>
                    </a:lnTo>
                    <a:lnTo>
                      <a:pt x="2" y="68"/>
                    </a:lnTo>
                    <a:lnTo>
                      <a:pt x="0" y="64"/>
                    </a:lnTo>
                    <a:lnTo>
                      <a:pt x="0" y="62"/>
                    </a:lnTo>
                    <a:lnTo>
                      <a:pt x="0" y="60"/>
                    </a:lnTo>
                    <a:lnTo>
                      <a:pt x="0" y="56"/>
                    </a:lnTo>
                    <a:lnTo>
                      <a:pt x="0" y="54"/>
                    </a:lnTo>
                    <a:lnTo>
                      <a:pt x="0" y="52"/>
                    </a:lnTo>
                    <a:lnTo>
                      <a:pt x="2" y="50"/>
                    </a:lnTo>
                    <a:lnTo>
                      <a:pt x="2" y="48"/>
                    </a:lnTo>
                    <a:lnTo>
                      <a:pt x="2" y="46"/>
                    </a:lnTo>
                    <a:lnTo>
                      <a:pt x="2" y="44"/>
                    </a:lnTo>
                    <a:lnTo>
                      <a:pt x="2" y="42"/>
                    </a:lnTo>
                    <a:lnTo>
                      <a:pt x="4" y="36"/>
                    </a:lnTo>
                    <a:lnTo>
                      <a:pt x="4" y="30"/>
                    </a:lnTo>
                    <a:lnTo>
                      <a:pt x="4" y="28"/>
                    </a:lnTo>
                    <a:lnTo>
                      <a:pt x="6" y="26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6" y="22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8" y="18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2" y="14"/>
                    </a:lnTo>
                    <a:lnTo>
                      <a:pt x="12" y="14"/>
                    </a:lnTo>
                    <a:lnTo>
                      <a:pt x="12" y="12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6" y="10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20" y="6"/>
                    </a:lnTo>
                    <a:lnTo>
                      <a:pt x="20" y="6"/>
                    </a:lnTo>
                    <a:lnTo>
                      <a:pt x="22" y="6"/>
                    </a:lnTo>
                    <a:lnTo>
                      <a:pt x="22" y="4"/>
                    </a:lnTo>
                    <a:lnTo>
                      <a:pt x="24" y="4"/>
                    </a:lnTo>
                    <a:lnTo>
                      <a:pt x="26" y="4"/>
                    </a:lnTo>
                    <a:lnTo>
                      <a:pt x="26" y="2"/>
                    </a:lnTo>
                    <a:lnTo>
                      <a:pt x="28" y="2"/>
                    </a:lnTo>
                    <a:lnTo>
                      <a:pt x="30" y="2"/>
                    </a:lnTo>
                    <a:lnTo>
                      <a:pt x="32" y="2"/>
                    </a:lnTo>
                    <a:lnTo>
                      <a:pt x="34" y="0"/>
                    </a:lnTo>
                    <a:lnTo>
                      <a:pt x="38" y="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99" name="Freeform 33"/>
              <p:cNvSpPr>
                <a:spLocks/>
              </p:cNvSpPr>
              <p:nvPr/>
            </p:nvSpPr>
            <p:spPr bwMode="auto">
              <a:xfrm>
                <a:off x="4580" y="1478"/>
                <a:ext cx="34" cy="108"/>
              </a:xfrm>
              <a:custGeom>
                <a:avLst/>
                <a:gdLst>
                  <a:gd name="T0" fmla="*/ 32 w 34"/>
                  <a:gd name="T1" fmla="*/ 0 h 108"/>
                  <a:gd name="T2" fmla="*/ 26 w 34"/>
                  <a:gd name="T3" fmla="*/ 2 h 108"/>
                  <a:gd name="T4" fmla="*/ 22 w 34"/>
                  <a:gd name="T5" fmla="*/ 4 h 108"/>
                  <a:gd name="T6" fmla="*/ 18 w 34"/>
                  <a:gd name="T7" fmla="*/ 8 h 108"/>
                  <a:gd name="T8" fmla="*/ 12 w 34"/>
                  <a:gd name="T9" fmla="*/ 12 h 108"/>
                  <a:gd name="T10" fmla="*/ 12 w 34"/>
                  <a:gd name="T11" fmla="*/ 14 h 108"/>
                  <a:gd name="T12" fmla="*/ 10 w 34"/>
                  <a:gd name="T13" fmla="*/ 16 h 108"/>
                  <a:gd name="T14" fmla="*/ 8 w 34"/>
                  <a:gd name="T15" fmla="*/ 22 h 108"/>
                  <a:gd name="T16" fmla="*/ 6 w 34"/>
                  <a:gd name="T17" fmla="*/ 32 h 108"/>
                  <a:gd name="T18" fmla="*/ 4 w 34"/>
                  <a:gd name="T19" fmla="*/ 44 h 108"/>
                  <a:gd name="T20" fmla="*/ 4 w 34"/>
                  <a:gd name="T21" fmla="*/ 54 h 108"/>
                  <a:gd name="T22" fmla="*/ 4 w 34"/>
                  <a:gd name="T23" fmla="*/ 62 h 108"/>
                  <a:gd name="T24" fmla="*/ 4 w 34"/>
                  <a:gd name="T25" fmla="*/ 68 h 108"/>
                  <a:gd name="T26" fmla="*/ 6 w 34"/>
                  <a:gd name="T27" fmla="*/ 72 h 108"/>
                  <a:gd name="T28" fmla="*/ 6 w 34"/>
                  <a:gd name="T29" fmla="*/ 76 h 108"/>
                  <a:gd name="T30" fmla="*/ 10 w 34"/>
                  <a:gd name="T31" fmla="*/ 84 h 108"/>
                  <a:gd name="T32" fmla="*/ 14 w 34"/>
                  <a:gd name="T33" fmla="*/ 92 h 108"/>
                  <a:gd name="T34" fmla="*/ 18 w 34"/>
                  <a:gd name="T35" fmla="*/ 100 h 108"/>
                  <a:gd name="T36" fmla="*/ 22 w 34"/>
                  <a:gd name="T37" fmla="*/ 108 h 108"/>
                  <a:gd name="T38" fmla="*/ 18 w 34"/>
                  <a:gd name="T39" fmla="*/ 102 h 108"/>
                  <a:gd name="T40" fmla="*/ 12 w 34"/>
                  <a:gd name="T41" fmla="*/ 94 h 108"/>
                  <a:gd name="T42" fmla="*/ 8 w 34"/>
                  <a:gd name="T43" fmla="*/ 88 h 108"/>
                  <a:gd name="T44" fmla="*/ 6 w 34"/>
                  <a:gd name="T45" fmla="*/ 84 h 108"/>
                  <a:gd name="T46" fmla="*/ 4 w 34"/>
                  <a:gd name="T47" fmla="*/ 78 h 108"/>
                  <a:gd name="T48" fmla="*/ 2 w 34"/>
                  <a:gd name="T49" fmla="*/ 72 h 108"/>
                  <a:gd name="T50" fmla="*/ 0 w 34"/>
                  <a:gd name="T51" fmla="*/ 66 h 108"/>
                  <a:gd name="T52" fmla="*/ 0 w 34"/>
                  <a:gd name="T53" fmla="*/ 58 h 108"/>
                  <a:gd name="T54" fmla="*/ 0 w 34"/>
                  <a:gd name="T55" fmla="*/ 52 h 108"/>
                  <a:gd name="T56" fmla="*/ 0 w 34"/>
                  <a:gd name="T57" fmla="*/ 44 h 108"/>
                  <a:gd name="T58" fmla="*/ 0 w 34"/>
                  <a:gd name="T59" fmla="*/ 38 h 108"/>
                  <a:gd name="T60" fmla="*/ 2 w 34"/>
                  <a:gd name="T61" fmla="*/ 24 h 108"/>
                  <a:gd name="T62" fmla="*/ 4 w 34"/>
                  <a:gd name="T63" fmla="*/ 16 h 108"/>
                  <a:gd name="T64" fmla="*/ 6 w 34"/>
                  <a:gd name="T65" fmla="*/ 12 h 108"/>
                  <a:gd name="T66" fmla="*/ 8 w 34"/>
                  <a:gd name="T67" fmla="*/ 10 h 108"/>
                  <a:gd name="T68" fmla="*/ 10 w 34"/>
                  <a:gd name="T69" fmla="*/ 8 h 108"/>
                  <a:gd name="T70" fmla="*/ 12 w 34"/>
                  <a:gd name="T71" fmla="*/ 6 h 108"/>
                  <a:gd name="T72" fmla="*/ 14 w 34"/>
                  <a:gd name="T73" fmla="*/ 4 h 108"/>
                  <a:gd name="T74" fmla="*/ 18 w 34"/>
                  <a:gd name="T75" fmla="*/ 2 h 108"/>
                  <a:gd name="T76" fmla="*/ 24 w 34"/>
                  <a:gd name="T77" fmla="*/ 0 h 108"/>
                  <a:gd name="T78" fmla="*/ 26 w 34"/>
                  <a:gd name="T79" fmla="*/ 0 h 108"/>
                  <a:gd name="T80" fmla="*/ 30 w 34"/>
                  <a:gd name="T81" fmla="*/ 0 h 108"/>
                  <a:gd name="T82" fmla="*/ 34 w 34"/>
                  <a:gd name="T83" fmla="*/ 0 h 108"/>
                  <a:gd name="T84" fmla="*/ 34 w 34"/>
                  <a:gd name="T85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4" h="108">
                    <a:moveTo>
                      <a:pt x="34" y="0"/>
                    </a:moveTo>
                    <a:lnTo>
                      <a:pt x="34" y="0"/>
                    </a:lnTo>
                    <a:lnTo>
                      <a:pt x="32" y="0"/>
                    </a:lnTo>
                    <a:lnTo>
                      <a:pt x="30" y="0"/>
                    </a:lnTo>
                    <a:lnTo>
                      <a:pt x="28" y="2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4" y="4"/>
                    </a:lnTo>
                    <a:lnTo>
                      <a:pt x="22" y="4"/>
                    </a:lnTo>
                    <a:lnTo>
                      <a:pt x="20" y="6"/>
                    </a:lnTo>
                    <a:lnTo>
                      <a:pt x="18" y="6"/>
                    </a:lnTo>
                    <a:lnTo>
                      <a:pt x="18" y="8"/>
                    </a:lnTo>
                    <a:lnTo>
                      <a:pt x="16" y="8"/>
                    </a:lnTo>
                    <a:lnTo>
                      <a:pt x="14" y="10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2" y="14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0" y="18"/>
                    </a:lnTo>
                    <a:lnTo>
                      <a:pt x="8" y="22"/>
                    </a:lnTo>
                    <a:lnTo>
                      <a:pt x="8" y="26"/>
                    </a:lnTo>
                    <a:lnTo>
                      <a:pt x="6" y="28"/>
                    </a:lnTo>
                    <a:lnTo>
                      <a:pt x="6" y="32"/>
                    </a:lnTo>
                    <a:lnTo>
                      <a:pt x="6" y="36"/>
                    </a:lnTo>
                    <a:lnTo>
                      <a:pt x="6" y="40"/>
                    </a:lnTo>
                    <a:lnTo>
                      <a:pt x="4" y="44"/>
                    </a:lnTo>
                    <a:lnTo>
                      <a:pt x="4" y="48"/>
                    </a:lnTo>
                    <a:lnTo>
                      <a:pt x="4" y="50"/>
                    </a:lnTo>
                    <a:lnTo>
                      <a:pt x="4" y="54"/>
                    </a:lnTo>
                    <a:lnTo>
                      <a:pt x="4" y="58"/>
                    </a:lnTo>
                    <a:lnTo>
                      <a:pt x="4" y="60"/>
                    </a:lnTo>
                    <a:lnTo>
                      <a:pt x="4" y="62"/>
                    </a:lnTo>
                    <a:lnTo>
                      <a:pt x="4" y="66"/>
                    </a:lnTo>
                    <a:lnTo>
                      <a:pt x="4" y="66"/>
                    </a:lnTo>
                    <a:lnTo>
                      <a:pt x="4" y="68"/>
                    </a:lnTo>
                    <a:lnTo>
                      <a:pt x="4" y="70"/>
                    </a:lnTo>
                    <a:lnTo>
                      <a:pt x="4" y="70"/>
                    </a:lnTo>
                    <a:lnTo>
                      <a:pt x="6" y="72"/>
                    </a:lnTo>
                    <a:lnTo>
                      <a:pt x="6" y="74"/>
                    </a:lnTo>
                    <a:lnTo>
                      <a:pt x="6" y="74"/>
                    </a:lnTo>
                    <a:lnTo>
                      <a:pt x="6" y="76"/>
                    </a:lnTo>
                    <a:lnTo>
                      <a:pt x="8" y="78"/>
                    </a:lnTo>
                    <a:lnTo>
                      <a:pt x="8" y="80"/>
                    </a:lnTo>
                    <a:lnTo>
                      <a:pt x="10" y="84"/>
                    </a:lnTo>
                    <a:lnTo>
                      <a:pt x="10" y="86"/>
                    </a:lnTo>
                    <a:lnTo>
                      <a:pt x="12" y="88"/>
                    </a:lnTo>
                    <a:lnTo>
                      <a:pt x="14" y="92"/>
                    </a:lnTo>
                    <a:lnTo>
                      <a:pt x="14" y="94"/>
                    </a:lnTo>
                    <a:lnTo>
                      <a:pt x="16" y="96"/>
                    </a:lnTo>
                    <a:lnTo>
                      <a:pt x="18" y="100"/>
                    </a:lnTo>
                    <a:lnTo>
                      <a:pt x="20" y="104"/>
                    </a:lnTo>
                    <a:lnTo>
                      <a:pt x="22" y="106"/>
                    </a:lnTo>
                    <a:lnTo>
                      <a:pt x="22" y="108"/>
                    </a:lnTo>
                    <a:lnTo>
                      <a:pt x="22" y="106"/>
                    </a:lnTo>
                    <a:lnTo>
                      <a:pt x="20" y="104"/>
                    </a:lnTo>
                    <a:lnTo>
                      <a:pt x="18" y="102"/>
                    </a:lnTo>
                    <a:lnTo>
                      <a:pt x="16" y="100"/>
                    </a:lnTo>
                    <a:lnTo>
                      <a:pt x="14" y="96"/>
                    </a:lnTo>
                    <a:lnTo>
                      <a:pt x="12" y="94"/>
                    </a:lnTo>
                    <a:lnTo>
                      <a:pt x="10" y="92"/>
                    </a:lnTo>
                    <a:lnTo>
                      <a:pt x="10" y="90"/>
                    </a:lnTo>
                    <a:lnTo>
                      <a:pt x="8" y="88"/>
                    </a:lnTo>
                    <a:lnTo>
                      <a:pt x="8" y="86"/>
                    </a:lnTo>
                    <a:lnTo>
                      <a:pt x="6" y="84"/>
                    </a:lnTo>
                    <a:lnTo>
                      <a:pt x="6" y="84"/>
                    </a:lnTo>
                    <a:lnTo>
                      <a:pt x="4" y="82"/>
                    </a:lnTo>
                    <a:lnTo>
                      <a:pt x="4" y="80"/>
                    </a:lnTo>
                    <a:lnTo>
                      <a:pt x="4" y="78"/>
                    </a:lnTo>
                    <a:lnTo>
                      <a:pt x="2" y="76"/>
                    </a:lnTo>
                    <a:lnTo>
                      <a:pt x="2" y="74"/>
                    </a:lnTo>
                    <a:lnTo>
                      <a:pt x="2" y="72"/>
                    </a:lnTo>
                    <a:lnTo>
                      <a:pt x="0" y="70"/>
                    </a:lnTo>
                    <a:lnTo>
                      <a:pt x="0" y="68"/>
                    </a:lnTo>
                    <a:lnTo>
                      <a:pt x="0" y="66"/>
                    </a:lnTo>
                    <a:lnTo>
                      <a:pt x="0" y="64"/>
                    </a:lnTo>
                    <a:lnTo>
                      <a:pt x="0" y="62"/>
                    </a:lnTo>
                    <a:lnTo>
                      <a:pt x="0" y="58"/>
                    </a:lnTo>
                    <a:lnTo>
                      <a:pt x="0" y="56"/>
                    </a:lnTo>
                    <a:lnTo>
                      <a:pt x="0" y="54"/>
                    </a:lnTo>
                    <a:lnTo>
                      <a:pt x="0" y="52"/>
                    </a:lnTo>
                    <a:lnTo>
                      <a:pt x="0" y="48"/>
                    </a:lnTo>
                    <a:lnTo>
                      <a:pt x="0" y="46"/>
                    </a:lnTo>
                    <a:lnTo>
                      <a:pt x="0" y="44"/>
                    </a:lnTo>
                    <a:lnTo>
                      <a:pt x="0" y="42"/>
                    </a:lnTo>
                    <a:lnTo>
                      <a:pt x="0" y="40"/>
                    </a:lnTo>
                    <a:lnTo>
                      <a:pt x="0" y="38"/>
                    </a:lnTo>
                    <a:lnTo>
                      <a:pt x="0" y="34"/>
                    </a:lnTo>
                    <a:lnTo>
                      <a:pt x="2" y="30"/>
                    </a:lnTo>
                    <a:lnTo>
                      <a:pt x="2" y="24"/>
                    </a:lnTo>
                    <a:lnTo>
                      <a:pt x="2" y="22"/>
                    </a:lnTo>
                    <a:lnTo>
                      <a:pt x="4" y="20"/>
                    </a:lnTo>
                    <a:lnTo>
                      <a:pt x="4" y="16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0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8" y="8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10" y="6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6" y="4"/>
                    </a:lnTo>
                    <a:lnTo>
                      <a:pt x="18" y="2"/>
                    </a:lnTo>
                    <a:lnTo>
                      <a:pt x="20" y="2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00" name="Freeform 34"/>
              <p:cNvSpPr>
                <a:spLocks/>
              </p:cNvSpPr>
              <p:nvPr/>
            </p:nvSpPr>
            <p:spPr bwMode="auto">
              <a:xfrm>
                <a:off x="4694" y="938"/>
                <a:ext cx="612" cy="578"/>
              </a:xfrm>
              <a:custGeom>
                <a:avLst/>
                <a:gdLst>
                  <a:gd name="T0" fmla="*/ 242 w 612"/>
                  <a:gd name="T1" fmla="*/ 6 h 578"/>
                  <a:gd name="T2" fmla="*/ 198 w 612"/>
                  <a:gd name="T3" fmla="*/ 20 h 578"/>
                  <a:gd name="T4" fmla="*/ 158 w 612"/>
                  <a:gd name="T5" fmla="*/ 38 h 578"/>
                  <a:gd name="T6" fmla="*/ 120 w 612"/>
                  <a:gd name="T7" fmla="*/ 62 h 578"/>
                  <a:gd name="T8" fmla="*/ 88 w 612"/>
                  <a:gd name="T9" fmla="*/ 90 h 578"/>
                  <a:gd name="T10" fmla="*/ 60 w 612"/>
                  <a:gd name="T11" fmla="*/ 122 h 578"/>
                  <a:gd name="T12" fmla="*/ 36 w 612"/>
                  <a:gd name="T13" fmla="*/ 158 h 578"/>
                  <a:gd name="T14" fmla="*/ 18 w 612"/>
                  <a:gd name="T15" fmla="*/ 196 h 578"/>
                  <a:gd name="T16" fmla="*/ 6 w 612"/>
                  <a:gd name="T17" fmla="*/ 236 h 578"/>
                  <a:gd name="T18" fmla="*/ 0 w 612"/>
                  <a:gd name="T19" fmla="*/ 280 h 578"/>
                  <a:gd name="T20" fmla="*/ 2 w 612"/>
                  <a:gd name="T21" fmla="*/ 324 h 578"/>
                  <a:gd name="T22" fmla="*/ 10 w 612"/>
                  <a:gd name="T23" fmla="*/ 366 h 578"/>
                  <a:gd name="T24" fmla="*/ 26 w 612"/>
                  <a:gd name="T25" fmla="*/ 408 h 578"/>
                  <a:gd name="T26" fmla="*/ 46 w 612"/>
                  <a:gd name="T27" fmla="*/ 444 h 578"/>
                  <a:gd name="T28" fmla="*/ 72 w 612"/>
                  <a:gd name="T29" fmla="*/ 478 h 578"/>
                  <a:gd name="T30" fmla="*/ 104 w 612"/>
                  <a:gd name="T31" fmla="*/ 508 h 578"/>
                  <a:gd name="T32" fmla="*/ 138 w 612"/>
                  <a:gd name="T33" fmla="*/ 532 h 578"/>
                  <a:gd name="T34" fmla="*/ 176 w 612"/>
                  <a:gd name="T35" fmla="*/ 552 h 578"/>
                  <a:gd name="T36" fmla="*/ 218 w 612"/>
                  <a:gd name="T37" fmla="*/ 566 h 578"/>
                  <a:gd name="T38" fmla="*/ 262 w 612"/>
                  <a:gd name="T39" fmla="*/ 576 h 578"/>
                  <a:gd name="T40" fmla="*/ 308 w 612"/>
                  <a:gd name="T41" fmla="*/ 578 h 578"/>
                  <a:gd name="T42" fmla="*/ 354 w 612"/>
                  <a:gd name="T43" fmla="*/ 574 h 578"/>
                  <a:gd name="T44" fmla="*/ 400 w 612"/>
                  <a:gd name="T45" fmla="*/ 564 h 578"/>
                  <a:gd name="T46" fmla="*/ 442 w 612"/>
                  <a:gd name="T47" fmla="*/ 546 h 578"/>
                  <a:gd name="T48" fmla="*/ 480 w 612"/>
                  <a:gd name="T49" fmla="*/ 524 h 578"/>
                  <a:gd name="T50" fmla="*/ 514 w 612"/>
                  <a:gd name="T51" fmla="*/ 498 h 578"/>
                  <a:gd name="T52" fmla="*/ 544 w 612"/>
                  <a:gd name="T53" fmla="*/ 468 h 578"/>
                  <a:gd name="T54" fmla="*/ 570 w 612"/>
                  <a:gd name="T55" fmla="*/ 432 h 578"/>
                  <a:gd name="T56" fmla="*/ 590 w 612"/>
                  <a:gd name="T57" fmla="*/ 394 h 578"/>
                  <a:gd name="T58" fmla="*/ 604 w 612"/>
                  <a:gd name="T59" fmla="*/ 354 h 578"/>
                  <a:gd name="T60" fmla="*/ 610 w 612"/>
                  <a:gd name="T61" fmla="*/ 312 h 578"/>
                  <a:gd name="T62" fmla="*/ 612 w 612"/>
                  <a:gd name="T63" fmla="*/ 268 h 578"/>
                  <a:gd name="T64" fmla="*/ 606 w 612"/>
                  <a:gd name="T65" fmla="*/ 224 h 578"/>
                  <a:gd name="T66" fmla="*/ 592 w 612"/>
                  <a:gd name="T67" fmla="*/ 184 h 578"/>
                  <a:gd name="T68" fmla="*/ 574 w 612"/>
                  <a:gd name="T69" fmla="*/ 146 h 578"/>
                  <a:gd name="T70" fmla="*/ 550 w 612"/>
                  <a:gd name="T71" fmla="*/ 110 h 578"/>
                  <a:gd name="T72" fmla="*/ 520 w 612"/>
                  <a:gd name="T73" fmla="*/ 80 h 578"/>
                  <a:gd name="T74" fmla="*/ 486 w 612"/>
                  <a:gd name="T75" fmla="*/ 54 h 578"/>
                  <a:gd name="T76" fmla="*/ 448 w 612"/>
                  <a:gd name="T77" fmla="*/ 32 h 578"/>
                  <a:gd name="T78" fmla="*/ 408 w 612"/>
                  <a:gd name="T79" fmla="*/ 14 h 578"/>
                  <a:gd name="T80" fmla="*/ 366 w 612"/>
                  <a:gd name="T81" fmla="*/ 4 h 578"/>
                  <a:gd name="T82" fmla="*/ 320 w 612"/>
                  <a:gd name="T83" fmla="*/ 0 h 578"/>
                  <a:gd name="T84" fmla="*/ 274 w 612"/>
                  <a:gd name="T85" fmla="*/ 2 h 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12" h="578">
                    <a:moveTo>
                      <a:pt x="274" y="2"/>
                    </a:moveTo>
                    <a:lnTo>
                      <a:pt x="258" y="4"/>
                    </a:lnTo>
                    <a:lnTo>
                      <a:pt x="242" y="6"/>
                    </a:lnTo>
                    <a:lnTo>
                      <a:pt x="228" y="10"/>
                    </a:lnTo>
                    <a:lnTo>
                      <a:pt x="212" y="14"/>
                    </a:lnTo>
                    <a:lnTo>
                      <a:pt x="198" y="20"/>
                    </a:lnTo>
                    <a:lnTo>
                      <a:pt x="184" y="24"/>
                    </a:lnTo>
                    <a:lnTo>
                      <a:pt x="170" y="32"/>
                    </a:lnTo>
                    <a:lnTo>
                      <a:pt x="158" y="38"/>
                    </a:lnTo>
                    <a:lnTo>
                      <a:pt x="144" y="46"/>
                    </a:lnTo>
                    <a:lnTo>
                      <a:pt x="132" y="54"/>
                    </a:lnTo>
                    <a:lnTo>
                      <a:pt x="120" y="62"/>
                    </a:lnTo>
                    <a:lnTo>
                      <a:pt x="110" y="70"/>
                    </a:lnTo>
                    <a:lnTo>
                      <a:pt x="98" y="80"/>
                    </a:lnTo>
                    <a:lnTo>
                      <a:pt x="88" y="90"/>
                    </a:lnTo>
                    <a:lnTo>
                      <a:pt x="78" y="100"/>
                    </a:lnTo>
                    <a:lnTo>
                      <a:pt x="68" y="110"/>
                    </a:lnTo>
                    <a:lnTo>
                      <a:pt x="60" y="122"/>
                    </a:lnTo>
                    <a:lnTo>
                      <a:pt x="50" y="134"/>
                    </a:lnTo>
                    <a:lnTo>
                      <a:pt x="44" y="146"/>
                    </a:lnTo>
                    <a:lnTo>
                      <a:pt x="36" y="158"/>
                    </a:lnTo>
                    <a:lnTo>
                      <a:pt x="30" y="170"/>
                    </a:lnTo>
                    <a:lnTo>
                      <a:pt x="24" y="182"/>
                    </a:lnTo>
                    <a:lnTo>
                      <a:pt x="18" y="196"/>
                    </a:lnTo>
                    <a:lnTo>
                      <a:pt x="14" y="210"/>
                    </a:lnTo>
                    <a:lnTo>
                      <a:pt x="10" y="224"/>
                    </a:lnTo>
                    <a:lnTo>
                      <a:pt x="6" y="236"/>
                    </a:lnTo>
                    <a:lnTo>
                      <a:pt x="4" y="250"/>
                    </a:lnTo>
                    <a:lnTo>
                      <a:pt x="2" y="266"/>
                    </a:lnTo>
                    <a:lnTo>
                      <a:pt x="0" y="280"/>
                    </a:lnTo>
                    <a:lnTo>
                      <a:pt x="0" y="294"/>
                    </a:lnTo>
                    <a:lnTo>
                      <a:pt x="0" y="308"/>
                    </a:lnTo>
                    <a:lnTo>
                      <a:pt x="2" y="324"/>
                    </a:lnTo>
                    <a:lnTo>
                      <a:pt x="4" y="338"/>
                    </a:lnTo>
                    <a:lnTo>
                      <a:pt x="8" y="352"/>
                    </a:lnTo>
                    <a:lnTo>
                      <a:pt x="10" y="366"/>
                    </a:lnTo>
                    <a:lnTo>
                      <a:pt x="16" y="380"/>
                    </a:lnTo>
                    <a:lnTo>
                      <a:pt x="20" y="394"/>
                    </a:lnTo>
                    <a:lnTo>
                      <a:pt x="26" y="408"/>
                    </a:lnTo>
                    <a:lnTo>
                      <a:pt x="32" y="420"/>
                    </a:lnTo>
                    <a:lnTo>
                      <a:pt x="38" y="432"/>
                    </a:lnTo>
                    <a:lnTo>
                      <a:pt x="46" y="444"/>
                    </a:lnTo>
                    <a:lnTo>
                      <a:pt x="54" y="456"/>
                    </a:lnTo>
                    <a:lnTo>
                      <a:pt x="64" y="468"/>
                    </a:lnTo>
                    <a:lnTo>
                      <a:pt x="72" y="478"/>
                    </a:lnTo>
                    <a:lnTo>
                      <a:pt x="82" y="488"/>
                    </a:lnTo>
                    <a:lnTo>
                      <a:pt x="92" y="498"/>
                    </a:lnTo>
                    <a:lnTo>
                      <a:pt x="104" y="508"/>
                    </a:lnTo>
                    <a:lnTo>
                      <a:pt x="114" y="516"/>
                    </a:lnTo>
                    <a:lnTo>
                      <a:pt x="126" y="524"/>
                    </a:lnTo>
                    <a:lnTo>
                      <a:pt x="138" y="532"/>
                    </a:lnTo>
                    <a:lnTo>
                      <a:pt x="150" y="540"/>
                    </a:lnTo>
                    <a:lnTo>
                      <a:pt x="164" y="546"/>
                    </a:lnTo>
                    <a:lnTo>
                      <a:pt x="176" y="552"/>
                    </a:lnTo>
                    <a:lnTo>
                      <a:pt x="190" y="558"/>
                    </a:lnTo>
                    <a:lnTo>
                      <a:pt x="204" y="562"/>
                    </a:lnTo>
                    <a:lnTo>
                      <a:pt x="218" y="566"/>
                    </a:lnTo>
                    <a:lnTo>
                      <a:pt x="232" y="570"/>
                    </a:lnTo>
                    <a:lnTo>
                      <a:pt x="248" y="574"/>
                    </a:lnTo>
                    <a:lnTo>
                      <a:pt x="262" y="576"/>
                    </a:lnTo>
                    <a:lnTo>
                      <a:pt x="278" y="578"/>
                    </a:lnTo>
                    <a:lnTo>
                      <a:pt x="292" y="578"/>
                    </a:lnTo>
                    <a:lnTo>
                      <a:pt x="308" y="578"/>
                    </a:lnTo>
                    <a:lnTo>
                      <a:pt x="324" y="578"/>
                    </a:lnTo>
                    <a:lnTo>
                      <a:pt x="340" y="576"/>
                    </a:lnTo>
                    <a:lnTo>
                      <a:pt x="354" y="574"/>
                    </a:lnTo>
                    <a:lnTo>
                      <a:pt x="370" y="570"/>
                    </a:lnTo>
                    <a:lnTo>
                      <a:pt x="386" y="568"/>
                    </a:lnTo>
                    <a:lnTo>
                      <a:pt x="400" y="564"/>
                    </a:lnTo>
                    <a:lnTo>
                      <a:pt x="414" y="558"/>
                    </a:lnTo>
                    <a:lnTo>
                      <a:pt x="428" y="552"/>
                    </a:lnTo>
                    <a:lnTo>
                      <a:pt x="442" y="546"/>
                    </a:lnTo>
                    <a:lnTo>
                      <a:pt x="454" y="540"/>
                    </a:lnTo>
                    <a:lnTo>
                      <a:pt x="468" y="532"/>
                    </a:lnTo>
                    <a:lnTo>
                      <a:pt x="480" y="524"/>
                    </a:lnTo>
                    <a:lnTo>
                      <a:pt x="492" y="516"/>
                    </a:lnTo>
                    <a:lnTo>
                      <a:pt x="504" y="508"/>
                    </a:lnTo>
                    <a:lnTo>
                      <a:pt x="514" y="498"/>
                    </a:lnTo>
                    <a:lnTo>
                      <a:pt x="524" y="488"/>
                    </a:lnTo>
                    <a:lnTo>
                      <a:pt x="534" y="478"/>
                    </a:lnTo>
                    <a:lnTo>
                      <a:pt x="544" y="468"/>
                    </a:lnTo>
                    <a:lnTo>
                      <a:pt x="554" y="456"/>
                    </a:lnTo>
                    <a:lnTo>
                      <a:pt x="562" y="444"/>
                    </a:lnTo>
                    <a:lnTo>
                      <a:pt x="570" y="432"/>
                    </a:lnTo>
                    <a:lnTo>
                      <a:pt x="576" y="420"/>
                    </a:lnTo>
                    <a:lnTo>
                      <a:pt x="584" y="408"/>
                    </a:lnTo>
                    <a:lnTo>
                      <a:pt x="590" y="394"/>
                    </a:lnTo>
                    <a:lnTo>
                      <a:pt x="594" y="382"/>
                    </a:lnTo>
                    <a:lnTo>
                      <a:pt x="600" y="368"/>
                    </a:lnTo>
                    <a:lnTo>
                      <a:pt x="604" y="354"/>
                    </a:lnTo>
                    <a:lnTo>
                      <a:pt x="606" y="340"/>
                    </a:lnTo>
                    <a:lnTo>
                      <a:pt x="610" y="326"/>
                    </a:lnTo>
                    <a:lnTo>
                      <a:pt x="610" y="312"/>
                    </a:lnTo>
                    <a:lnTo>
                      <a:pt x="612" y="298"/>
                    </a:lnTo>
                    <a:lnTo>
                      <a:pt x="612" y="284"/>
                    </a:lnTo>
                    <a:lnTo>
                      <a:pt x="612" y="268"/>
                    </a:lnTo>
                    <a:lnTo>
                      <a:pt x="610" y="254"/>
                    </a:lnTo>
                    <a:lnTo>
                      <a:pt x="608" y="240"/>
                    </a:lnTo>
                    <a:lnTo>
                      <a:pt x="606" y="224"/>
                    </a:lnTo>
                    <a:lnTo>
                      <a:pt x="602" y="210"/>
                    </a:lnTo>
                    <a:lnTo>
                      <a:pt x="598" y="196"/>
                    </a:lnTo>
                    <a:lnTo>
                      <a:pt x="592" y="184"/>
                    </a:lnTo>
                    <a:lnTo>
                      <a:pt x="586" y="170"/>
                    </a:lnTo>
                    <a:lnTo>
                      <a:pt x="580" y="158"/>
                    </a:lnTo>
                    <a:lnTo>
                      <a:pt x="574" y="146"/>
                    </a:lnTo>
                    <a:lnTo>
                      <a:pt x="566" y="134"/>
                    </a:lnTo>
                    <a:lnTo>
                      <a:pt x="558" y="122"/>
                    </a:lnTo>
                    <a:lnTo>
                      <a:pt x="550" y="110"/>
                    </a:lnTo>
                    <a:lnTo>
                      <a:pt x="540" y="100"/>
                    </a:lnTo>
                    <a:lnTo>
                      <a:pt x="530" y="90"/>
                    </a:lnTo>
                    <a:lnTo>
                      <a:pt x="520" y="80"/>
                    </a:lnTo>
                    <a:lnTo>
                      <a:pt x="510" y="70"/>
                    </a:lnTo>
                    <a:lnTo>
                      <a:pt x="498" y="62"/>
                    </a:lnTo>
                    <a:lnTo>
                      <a:pt x="486" y="54"/>
                    </a:lnTo>
                    <a:lnTo>
                      <a:pt x="474" y="46"/>
                    </a:lnTo>
                    <a:lnTo>
                      <a:pt x="462" y="38"/>
                    </a:lnTo>
                    <a:lnTo>
                      <a:pt x="448" y="32"/>
                    </a:lnTo>
                    <a:lnTo>
                      <a:pt x="436" y="26"/>
                    </a:lnTo>
                    <a:lnTo>
                      <a:pt x="422" y="20"/>
                    </a:lnTo>
                    <a:lnTo>
                      <a:pt x="408" y="14"/>
                    </a:lnTo>
                    <a:lnTo>
                      <a:pt x="394" y="10"/>
                    </a:lnTo>
                    <a:lnTo>
                      <a:pt x="380" y="8"/>
                    </a:lnTo>
                    <a:lnTo>
                      <a:pt x="366" y="4"/>
                    </a:lnTo>
                    <a:lnTo>
                      <a:pt x="350" y="2"/>
                    </a:lnTo>
                    <a:lnTo>
                      <a:pt x="336" y="0"/>
                    </a:lnTo>
                    <a:lnTo>
                      <a:pt x="320" y="0"/>
                    </a:lnTo>
                    <a:lnTo>
                      <a:pt x="304" y="0"/>
                    </a:lnTo>
                    <a:lnTo>
                      <a:pt x="290" y="0"/>
                    </a:lnTo>
                    <a:lnTo>
                      <a:pt x="274" y="2"/>
                    </a:lnTo>
                    <a:lnTo>
                      <a:pt x="274" y="2"/>
                    </a:lnTo>
                    <a:close/>
                  </a:path>
                </a:pathLst>
              </a:custGeom>
              <a:solidFill>
                <a:srgbClr val="FBED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01" name="Freeform 35"/>
              <p:cNvSpPr>
                <a:spLocks/>
              </p:cNvSpPr>
              <p:nvPr/>
            </p:nvSpPr>
            <p:spPr bwMode="auto">
              <a:xfrm>
                <a:off x="4694" y="936"/>
                <a:ext cx="614" cy="580"/>
              </a:xfrm>
              <a:custGeom>
                <a:avLst/>
                <a:gdLst>
                  <a:gd name="T0" fmla="*/ 242 w 614"/>
                  <a:gd name="T1" fmla="*/ 6 h 580"/>
                  <a:gd name="T2" fmla="*/ 198 w 614"/>
                  <a:gd name="T3" fmla="*/ 20 h 580"/>
                  <a:gd name="T4" fmla="*/ 158 w 614"/>
                  <a:gd name="T5" fmla="*/ 38 h 580"/>
                  <a:gd name="T6" fmla="*/ 120 w 614"/>
                  <a:gd name="T7" fmla="*/ 62 h 580"/>
                  <a:gd name="T8" fmla="*/ 88 w 614"/>
                  <a:gd name="T9" fmla="*/ 90 h 580"/>
                  <a:gd name="T10" fmla="*/ 60 w 614"/>
                  <a:gd name="T11" fmla="*/ 122 h 580"/>
                  <a:gd name="T12" fmla="*/ 36 w 614"/>
                  <a:gd name="T13" fmla="*/ 158 h 580"/>
                  <a:gd name="T14" fmla="*/ 18 w 614"/>
                  <a:gd name="T15" fmla="*/ 196 h 580"/>
                  <a:gd name="T16" fmla="*/ 6 w 614"/>
                  <a:gd name="T17" fmla="*/ 238 h 580"/>
                  <a:gd name="T18" fmla="*/ 0 w 614"/>
                  <a:gd name="T19" fmla="*/ 280 h 580"/>
                  <a:gd name="T20" fmla="*/ 2 w 614"/>
                  <a:gd name="T21" fmla="*/ 326 h 580"/>
                  <a:gd name="T22" fmla="*/ 10 w 614"/>
                  <a:gd name="T23" fmla="*/ 368 h 580"/>
                  <a:gd name="T24" fmla="*/ 26 w 614"/>
                  <a:gd name="T25" fmla="*/ 410 h 580"/>
                  <a:gd name="T26" fmla="*/ 46 w 614"/>
                  <a:gd name="T27" fmla="*/ 446 h 580"/>
                  <a:gd name="T28" fmla="*/ 72 w 614"/>
                  <a:gd name="T29" fmla="*/ 480 h 580"/>
                  <a:gd name="T30" fmla="*/ 104 w 614"/>
                  <a:gd name="T31" fmla="*/ 510 h 580"/>
                  <a:gd name="T32" fmla="*/ 138 w 614"/>
                  <a:gd name="T33" fmla="*/ 536 h 580"/>
                  <a:gd name="T34" fmla="*/ 178 w 614"/>
                  <a:gd name="T35" fmla="*/ 556 h 580"/>
                  <a:gd name="T36" fmla="*/ 220 w 614"/>
                  <a:gd name="T37" fmla="*/ 570 h 580"/>
                  <a:gd name="T38" fmla="*/ 264 w 614"/>
                  <a:gd name="T39" fmla="*/ 578 h 580"/>
                  <a:gd name="T40" fmla="*/ 308 w 614"/>
                  <a:gd name="T41" fmla="*/ 580 h 580"/>
                  <a:gd name="T42" fmla="*/ 356 w 614"/>
                  <a:gd name="T43" fmla="*/ 576 h 580"/>
                  <a:gd name="T44" fmla="*/ 400 w 614"/>
                  <a:gd name="T45" fmla="*/ 566 h 580"/>
                  <a:gd name="T46" fmla="*/ 442 w 614"/>
                  <a:gd name="T47" fmla="*/ 550 h 580"/>
                  <a:gd name="T48" fmla="*/ 482 w 614"/>
                  <a:gd name="T49" fmla="*/ 528 h 580"/>
                  <a:gd name="T50" fmla="*/ 516 w 614"/>
                  <a:gd name="T51" fmla="*/ 500 h 580"/>
                  <a:gd name="T52" fmla="*/ 546 w 614"/>
                  <a:gd name="T53" fmla="*/ 470 h 580"/>
                  <a:gd name="T54" fmla="*/ 572 w 614"/>
                  <a:gd name="T55" fmla="*/ 434 h 580"/>
                  <a:gd name="T56" fmla="*/ 590 w 614"/>
                  <a:gd name="T57" fmla="*/ 396 h 580"/>
                  <a:gd name="T58" fmla="*/ 604 w 614"/>
                  <a:gd name="T59" fmla="*/ 356 h 580"/>
                  <a:gd name="T60" fmla="*/ 612 w 614"/>
                  <a:gd name="T61" fmla="*/ 314 h 580"/>
                  <a:gd name="T62" fmla="*/ 614 w 614"/>
                  <a:gd name="T63" fmla="*/ 270 h 580"/>
                  <a:gd name="T64" fmla="*/ 608 w 614"/>
                  <a:gd name="T65" fmla="*/ 226 h 580"/>
                  <a:gd name="T66" fmla="*/ 594 w 614"/>
                  <a:gd name="T67" fmla="*/ 184 h 580"/>
                  <a:gd name="T68" fmla="*/ 576 w 614"/>
                  <a:gd name="T69" fmla="*/ 146 h 580"/>
                  <a:gd name="T70" fmla="*/ 550 w 614"/>
                  <a:gd name="T71" fmla="*/ 110 h 580"/>
                  <a:gd name="T72" fmla="*/ 522 w 614"/>
                  <a:gd name="T73" fmla="*/ 80 h 580"/>
                  <a:gd name="T74" fmla="*/ 488 w 614"/>
                  <a:gd name="T75" fmla="*/ 54 h 580"/>
                  <a:gd name="T76" fmla="*/ 450 w 614"/>
                  <a:gd name="T77" fmla="*/ 32 h 580"/>
                  <a:gd name="T78" fmla="*/ 410 w 614"/>
                  <a:gd name="T79" fmla="*/ 16 h 580"/>
                  <a:gd name="T80" fmla="*/ 366 w 614"/>
                  <a:gd name="T81" fmla="*/ 4 h 580"/>
                  <a:gd name="T82" fmla="*/ 320 w 614"/>
                  <a:gd name="T83" fmla="*/ 0 h 580"/>
                  <a:gd name="T84" fmla="*/ 274 w 614"/>
                  <a:gd name="T85" fmla="*/ 2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14" h="580">
                    <a:moveTo>
                      <a:pt x="274" y="2"/>
                    </a:moveTo>
                    <a:lnTo>
                      <a:pt x="258" y="4"/>
                    </a:lnTo>
                    <a:lnTo>
                      <a:pt x="242" y="6"/>
                    </a:lnTo>
                    <a:lnTo>
                      <a:pt x="228" y="10"/>
                    </a:lnTo>
                    <a:lnTo>
                      <a:pt x="214" y="14"/>
                    </a:lnTo>
                    <a:lnTo>
                      <a:pt x="198" y="20"/>
                    </a:lnTo>
                    <a:lnTo>
                      <a:pt x="184" y="26"/>
                    </a:lnTo>
                    <a:lnTo>
                      <a:pt x="172" y="32"/>
                    </a:lnTo>
                    <a:lnTo>
                      <a:pt x="158" y="38"/>
                    </a:lnTo>
                    <a:lnTo>
                      <a:pt x="146" y="46"/>
                    </a:lnTo>
                    <a:lnTo>
                      <a:pt x="132" y="54"/>
                    </a:lnTo>
                    <a:lnTo>
                      <a:pt x="120" y="62"/>
                    </a:lnTo>
                    <a:lnTo>
                      <a:pt x="110" y="70"/>
                    </a:lnTo>
                    <a:lnTo>
                      <a:pt x="98" y="80"/>
                    </a:lnTo>
                    <a:lnTo>
                      <a:pt x="88" y="90"/>
                    </a:lnTo>
                    <a:lnTo>
                      <a:pt x="78" y="100"/>
                    </a:lnTo>
                    <a:lnTo>
                      <a:pt x="68" y="112"/>
                    </a:lnTo>
                    <a:lnTo>
                      <a:pt x="60" y="122"/>
                    </a:lnTo>
                    <a:lnTo>
                      <a:pt x="50" y="134"/>
                    </a:lnTo>
                    <a:lnTo>
                      <a:pt x="44" y="146"/>
                    </a:lnTo>
                    <a:lnTo>
                      <a:pt x="36" y="158"/>
                    </a:lnTo>
                    <a:lnTo>
                      <a:pt x="30" y="170"/>
                    </a:lnTo>
                    <a:lnTo>
                      <a:pt x="24" y="184"/>
                    </a:lnTo>
                    <a:lnTo>
                      <a:pt x="18" y="196"/>
                    </a:lnTo>
                    <a:lnTo>
                      <a:pt x="14" y="210"/>
                    </a:lnTo>
                    <a:lnTo>
                      <a:pt x="10" y="224"/>
                    </a:lnTo>
                    <a:lnTo>
                      <a:pt x="6" y="238"/>
                    </a:lnTo>
                    <a:lnTo>
                      <a:pt x="4" y="252"/>
                    </a:lnTo>
                    <a:lnTo>
                      <a:pt x="2" y="266"/>
                    </a:lnTo>
                    <a:lnTo>
                      <a:pt x="0" y="280"/>
                    </a:lnTo>
                    <a:lnTo>
                      <a:pt x="0" y="296"/>
                    </a:lnTo>
                    <a:lnTo>
                      <a:pt x="0" y="310"/>
                    </a:lnTo>
                    <a:lnTo>
                      <a:pt x="2" y="326"/>
                    </a:lnTo>
                    <a:lnTo>
                      <a:pt x="4" y="340"/>
                    </a:lnTo>
                    <a:lnTo>
                      <a:pt x="8" y="354"/>
                    </a:lnTo>
                    <a:lnTo>
                      <a:pt x="10" y="368"/>
                    </a:lnTo>
                    <a:lnTo>
                      <a:pt x="14" y="382"/>
                    </a:lnTo>
                    <a:lnTo>
                      <a:pt x="20" y="396"/>
                    </a:lnTo>
                    <a:lnTo>
                      <a:pt x="26" y="410"/>
                    </a:lnTo>
                    <a:lnTo>
                      <a:pt x="32" y="422"/>
                    </a:lnTo>
                    <a:lnTo>
                      <a:pt x="38" y="434"/>
                    </a:lnTo>
                    <a:lnTo>
                      <a:pt x="46" y="446"/>
                    </a:lnTo>
                    <a:lnTo>
                      <a:pt x="54" y="458"/>
                    </a:lnTo>
                    <a:lnTo>
                      <a:pt x="64" y="470"/>
                    </a:lnTo>
                    <a:lnTo>
                      <a:pt x="72" y="480"/>
                    </a:lnTo>
                    <a:lnTo>
                      <a:pt x="82" y="490"/>
                    </a:lnTo>
                    <a:lnTo>
                      <a:pt x="92" y="500"/>
                    </a:lnTo>
                    <a:lnTo>
                      <a:pt x="104" y="510"/>
                    </a:lnTo>
                    <a:lnTo>
                      <a:pt x="114" y="518"/>
                    </a:lnTo>
                    <a:lnTo>
                      <a:pt x="126" y="528"/>
                    </a:lnTo>
                    <a:lnTo>
                      <a:pt x="138" y="536"/>
                    </a:lnTo>
                    <a:lnTo>
                      <a:pt x="152" y="542"/>
                    </a:lnTo>
                    <a:lnTo>
                      <a:pt x="164" y="550"/>
                    </a:lnTo>
                    <a:lnTo>
                      <a:pt x="178" y="556"/>
                    </a:lnTo>
                    <a:lnTo>
                      <a:pt x="190" y="560"/>
                    </a:lnTo>
                    <a:lnTo>
                      <a:pt x="204" y="566"/>
                    </a:lnTo>
                    <a:lnTo>
                      <a:pt x="220" y="570"/>
                    </a:lnTo>
                    <a:lnTo>
                      <a:pt x="234" y="574"/>
                    </a:lnTo>
                    <a:lnTo>
                      <a:pt x="248" y="576"/>
                    </a:lnTo>
                    <a:lnTo>
                      <a:pt x="264" y="578"/>
                    </a:lnTo>
                    <a:lnTo>
                      <a:pt x="278" y="580"/>
                    </a:lnTo>
                    <a:lnTo>
                      <a:pt x="294" y="580"/>
                    </a:lnTo>
                    <a:lnTo>
                      <a:pt x="308" y="580"/>
                    </a:lnTo>
                    <a:lnTo>
                      <a:pt x="324" y="580"/>
                    </a:lnTo>
                    <a:lnTo>
                      <a:pt x="340" y="578"/>
                    </a:lnTo>
                    <a:lnTo>
                      <a:pt x="356" y="576"/>
                    </a:lnTo>
                    <a:lnTo>
                      <a:pt x="372" y="574"/>
                    </a:lnTo>
                    <a:lnTo>
                      <a:pt x="386" y="570"/>
                    </a:lnTo>
                    <a:lnTo>
                      <a:pt x="400" y="566"/>
                    </a:lnTo>
                    <a:lnTo>
                      <a:pt x="416" y="562"/>
                    </a:lnTo>
                    <a:lnTo>
                      <a:pt x="430" y="556"/>
                    </a:lnTo>
                    <a:lnTo>
                      <a:pt x="442" y="550"/>
                    </a:lnTo>
                    <a:lnTo>
                      <a:pt x="456" y="542"/>
                    </a:lnTo>
                    <a:lnTo>
                      <a:pt x="468" y="536"/>
                    </a:lnTo>
                    <a:lnTo>
                      <a:pt x="482" y="528"/>
                    </a:lnTo>
                    <a:lnTo>
                      <a:pt x="494" y="518"/>
                    </a:lnTo>
                    <a:lnTo>
                      <a:pt x="504" y="510"/>
                    </a:lnTo>
                    <a:lnTo>
                      <a:pt x="516" y="500"/>
                    </a:lnTo>
                    <a:lnTo>
                      <a:pt x="526" y="490"/>
                    </a:lnTo>
                    <a:lnTo>
                      <a:pt x="536" y="480"/>
                    </a:lnTo>
                    <a:lnTo>
                      <a:pt x="546" y="470"/>
                    </a:lnTo>
                    <a:lnTo>
                      <a:pt x="554" y="458"/>
                    </a:lnTo>
                    <a:lnTo>
                      <a:pt x="564" y="446"/>
                    </a:lnTo>
                    <a:lnTo>
                      <a:pt x="572" y="434"/>
                    </a:lnTo>
                    <a:lnTo>
                      <a:pt x="578" y="422"/>
                    </a:lnTo>
                    <a:lnTo>
                      <a:pt x="584" y="410"/>
                    </a:lnTo>
                    <a:lnTo>
                      <a:pt x="590" y="396"/>
                    </a:lnTo>
                    <a:lnTo>
                      <a:pt x="596" y="384"/>
                    </a:lnTo>
                    <a:lnTo>
                      <a:pt x="600" y="370"/>
                    </a:lnTo>
                    <a:lnTo>
                      <a:pt x="604" y="356"/>
                    </a:lnTo>
                    <a:lnTo>
                      <a:pt x="608" y="342"/>
                    </a:lnTo>
                    <a:lnTo>
                      <a:pt x="610" y="328"/>
                    </a:lnTo>
                    <a:lnTo>
                      <a:pt x="612" y="314"/>
                    </a:lnTo>
                    <a:lnTo>
                      <a:pt x="614" y="300"/>
                    </a:lnTo>
                    <a:lnTo>
                      <a:pt x="614" y="284"/>
                    </a:lnTo>
                    <a:lnTo>
                      <a:pt x="614" y="270"/>
                    </a:lnTo>
                    <a:lnTo>
                      <a:pt x="612" y="256"/>
                    </a:lnTo>
                    <a:lnTo>
                      <a:pt x="610" y="240"/>
                    </a:lnTo>
                    <a:lnTo>
                      <a:pt x="608" y="226"/>
                    </a:lnTo>
                    <a:lnTo>
                      <a:pt x="604" y="212"/>
                    </a:lnTo>
                    <a:lnTo>
                      <a:pt x="600" y="198"/>
                    </a:lnTo>
                    <a:lnTo>
                      <a:pt x="594" y="184"/>
                    </a:lnTo>
                    <a:lnTo>
                      <a:pt x="588" y="172"/>
                    </a:lnTo>
                    <a:lnTo>
                      <a:pt x="582" y="158"/>
                    </a:lnTo>
                    <a:lnTo>
                      <a:pt x="576" y="146"/>
                    </a:lnTo>
                    <a:lnTo>
                      <a:pt x="568" y="134"/>
                    </a:lnTo>
                    <a:lnTo>
                      <a:pt x="560" y="122"/>
                    </a:lnTo>
                    <a:lnTo>
                      <a:pt x="550" y="110"/>
                    </a:lnTo>
                    <a:lnTo>
                      <a:pt x="542" y="100"/>
                    </a:lnTo>
                    <a:lnTo>
                      <a:pt x="532" y="90"/>
                    </a:lnTo>
                    <a:lnTo>
                      <a:pt x="522" y="80"/>
                    </a:lnTo>
                    <a:lnTo>
                      <a:pt x="510" y="70"/>
                    </a:lnTo>
                    <a:lnTo>
                      <a:pt x="500" y="62"/>
                    </a:lnTo>
                    <a:lnTo>
                      <a:pt x="488" y="54"/>
                    </a:lnTo>
                    <a:lnTo>
                      <a:pt x="476" y="46"/>
                    </a:lnTo>
                    <a:lnTo>
                      <a:pt x="462" y="38"/>
                    </a:lnTo>
                    <a:lnTo>
                      <a:pt x="450" y="32"/>
                    </a:lnTo>
                    <a:lnTo>
                      <a:pt x="436" y="26"/>
                    </a:lnTo>
                    <a:lnTo>
                      <a:pt x="424" y="20"/>
                    </a:lnTo>
                    <a:lnTo>
                      <a:pt x="410" y="16"/>
                    </a:lnTo>
                    <a:lnTo>
                      <a:pt x="396" y="10"/>
                    </a:lnTo>
                    <a:lnTo>
                      <a:pt x="380" y="8"/>
                    </a:lnTo>
                    <a:lnTo>
                      <a:pt x="366" y="4"/>
                    </a:lnTo>
                    <a:lnTo>
                      <a:pt x="352" y="2"/>
                    </a:lnTo>
                    <a:lnTo>
                      <a:pt x="336" y="0"/>
                    </a:lnTo>
                    <a:lnTo>
                      <a:pt x="320" y="0"/>
                    </a:lnTo>
                    <a:lnTo>
                      <a:pt x="306" y="0"/>
                    </a:lnTo>
                    <a:lnTo>
                      <a:pt x="290" y="0"/>
                    </a:lnTo>
                    <a:lnTo>
                      <a:pt x="274" y="2"/>
                    </a:lnTo>
                    <a:lnTo>
                      <a:pt x="274" y="2"/>
                    </a:lnTo>
                    <a:close/>
                  </a:path>
                </a:pathLst>
              </a:custGeom>
              <a:solidFill>
                <a:srgbClr val="FEEE0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02" name="Freeform 36"/>
              <p:cNvSpPr>
                <a:spLocks/>
              </p:cNvSpPr>
              <p:nvPr/>
            </p:nvSpPr>
            <p:spPr bwMode="auto">
              <a:xfrm>
                <a:off x="4694" y="934"/>
                <a:ext cx="616" cy="584"/>
              </a:xfrm>
              <a:custGeom>
                <a:avLst/>
                <a:gdLst>
                  <a:gd name="T0" fmla="*/ 244 w 616"/>
                  <a:gd name="T1" fmla="*/ 6 h 584"/>
                  <a:gd name="T2" fmla="*/ 200 w 616"/>
                  <a:gd name="T3" fmla="*/ 20 h 584"/>
                  <a:gd name="T4" fmla="*/ 158 w 616"/>
                  <a:gd name="T5" fmla="*/ 38 h 584"/>
                  <a:gd name="T6" fmla="*/ 120 w 616"/>
                  <a:gd name="T7" fmla="*/ 62 h 584"/>
                  <a:gd name="T8" fmla="*/ 88 w 616"/>
                  <a:gd name="T9" fmla="*/ 90 h 584"/>
                  <a:gd name="T10" fmla="*/ 60 w 616"/>
                  <a:gd name="T11" fmla="*/ 122 h 584"/>
                  <a:gd name="T12" fmla="*/ 36 w 616"/>
                  <a:gd name="T13" fmla="*/ 158 h 584"/>
                  <a:gd name="T14" fmla="*/ 18 w 616"/>
                  <a:gd name="T15" fmla="*/ 198 h 584"/>
                  <a:gd name="T16" fmla="*/ 6 w 616"/>
                  <a:gd name="T17" fmla="*/ 240 h 584"/>
                  <a:gd name="T18" fmla="*/ 0 w 616"/>
                  <a:gd name="T19" fmla="*/ 282 h 584"/>
                  <a:gd name="T20" fmla="*/ 2 w 616"/>
                  <a:gd name="T21" fmla="*/ 326 h 584"/>
                  <a:gd name="T22" fmla="*/ 10 w 616"/>
                  <a:gd name="T23" fmla="*/ 370 h 584"/>
                  <a:gd name="T24" fmla="*/ 26 w 616"/>
                  <a:gd name="T25" fmla="*/ 412 h 584"/>
                  <a:gd name="T26" fmla="*/ 46 w 616"/>
                  <a:gd name="T27" fmla="*/ 448 h 584"/>
                  <a:gd name="T28" fmla="*/ 72 w 616"/>
                  <a:gd name="T29" fmla="*/ 482 h 584"/>
                  <a:gd name="T30" fmla="*/ 104 w 616"/>
                  <a:gd name="T31" fmla="*/ 512 h 584"/>
                  <a:gd name="T32" fmla="*/ 140 w 616"/>
                  <a:gd name="T33" fmla="*/ 538 h 584"/>
                  <a:gd name="T34" fmla="*/ 178 w 616"/>
                  <a:gd name="T35" fmla="*/ 558 h 584"/>
                  <a:gd name="T36" fmla="*/ 220 w 616"/>
                  <a:gd name="T37" fmla="*/ 572 h 584"/>
                  <a:gd name="T38" fmla="*/ 264 w 616"/>
                  <a:gd name="T39" fmla="*/ 582 h 584"/>
                  <a:gd name="T40" fmla="*/ 310 w 616"/>
                  <a:gd name="T41" fmla="*/ 584 h 584"/>
                  <a:gd name="T42" fmla="*/ 356 w 616"/>
                  <a:gd name="T43" fmla="*/ 580 h 584"/>
                  <a:gd name="T44" fmla="*/ 402 w 616"/>
                  <a:gd name="T45" fmla="*/ 568 h 584"/>
                  <a:gd name="T46" fmla="*/ 444 w 616"/>
                  <a:gd name="T47" fmla="*/ 552 h 584"/>
                  <a:gd name="T48" fmla="*/ 482 w 616"/>
                  <a:gd name="T49" fmla="*/ 530 h 584"/>
                  <a:gd name="T50" fmla="*/ 518 w 616"/>
                  <a:gd name="T51" fmla="*/ 504 h 584"/>
                  <a:gd name="T52" fmla="*/ 548 w 616"/>
                  <a:gd name="T53" fmla="*/ 472 h 584"/>
                  <a:gd name="T54" fmla="*/ 572 w 616"/>
                  <a:gd name="T55" fmla="*/ 436 h 584"/>
                  <a:gd name="T56" fmla="*/ 592 w 616"/>
                  <a:gd name="T57" fmla="*/ 398 h 584"/>
                  <a:gd name="T58" fmla="*/ 606 w 616"/>
                  <a:gd name="T59" fmla="*/ 358 h 584"/>
                  <a:gd name="T60" fmla="*/ 614 w 616"/>
                  <a:gd name="T61" fmla="*/ 316 h 584"/>
                  <a:gd name="T62" fmla="*/ 614 w 616"/>
                  <a:gd name="T63" fmla="*/ 272 h 584"/>
                  <a:gd name="T64" fmla="*/ 608 w 616"/>
                  <a:gd name="T65" fmla="*/ 228 h 584"/>
                  <a:gd name="T66" fmla="*/ 596 w 616"/>
                  <a:gd name="T67" fmla="*/ 186 h 584"/>
                  <a:gd name="T68" fmla="*/ 576 w 616"/>
                  <a:gd name="T69" fmla="*/ 146 h 584"/>
                  <a:gd name="T70" fmla="*/ 552 w 616"/>
                  <a:gd name="T71" fmla="*/ 112 h 584"/>
                  <a:gd name="T72" fmla="*/ 522 w 616"/>
                  <a:gd name="T73" fmla="*/ 80 h 584"/>
                  <a:gd name="T74" fmla="*/ 488 w 616"/>
                  <a:gd name="T75" fmla="*/ 54 h 584"/>
                  <a:gd name="T76" fmla="*/ 450 w 616"/>
                  <a:gd name="T77" fmla="*/ 32 h 584"/>
                  <a:gd name="T78" fmla="*/ 410 w 616"/>
                  <a:gd name="T79" fmla="*/ 16 h 584"/>
                  <a:gd name="T80" fmla="*/ 366 w 616"/>
                  <a:gd name="T81" fmla="*/ 4 h 584"/>
                  <a:gd name="T82" fmla="*/ 322 w 616"/>
                  <a:gd name="T83" fmla="*/ 0 h 584"/>
                  <a:gd name="T84" fmla="*/ 274 w 616"/>
                  <a:gd name="T85" fmla="*/ 2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16" h="584">
                    <a:moveTo>
                      <a:pt x="274" y="2"/>
                    </a:moveTo>
                    <a:lnTo>
                      <a:pt x="258" y="4"/>
                    </a:lnTo>
                    <a:lnTo>
                      <a:pt x="244" y="6"/>
                    </a:lnTo>
                    <a:lnTo>
                      <a:pt x="228" y="10"/>
                    </a:lnTo>
                    <a:lnTo>
                      <a:pt x="214" y="14"/>
                    </a:lnTo>
                    <a:lnTo>
                      <a:pt x="200" y="20"/>
                    </a:lnTo>
                    <a:lnTo>
                      <a:pt x="186" y="26"/>
                    </a:lnTo>
                    <a:lnTo>
                      <a:pt x="172" y="32"/>
                    </a:lnTo>
                    <a:lnTo>
                      <a:pt x="158" y="38"/>
                    </a:lnTo>
                    <a:lnTo>
                      <a:pt x="146" y="46"/>
                    </a:lnTo>
                    <a:lnTo>
                      <a:pt x="134" y="54"/>
                    </a:lnTo>
                    <a:lnTo>
                      <a:pt x="120" y="62"/>
                    </a:lnTo>
                    <a:lnTo>
                      <a:pt x="110" y="70"/>
                    </a:lnTo>
                    <a:lnTo>
                      <a:pt x="98" y="80"/>
                    </a:lnTo>
                    <a:lnTo>
                      <a:pt x="88" y="90"/>
                    </a:lnTo>
                    <a:lnTo>
                      <a:pt x="78" y="100"/>
                    </a:lnTo>
                    <a:lnTo>
                      <a:pt x="68" y="112"/>
                    </a:lnTo>
                    <a:lnTo>
                      <a:pt x="60" y="122"/>
                    </a:lnTo>
                    <a:lnTo>
                      <a:pt x="50" y="134"/>
                    </a:lnTo>
                    <a:lnTo>
                      <a:pt x="44" y="146"/>
                    </a:lnTo>
                    <a:lnTo>
                      <a:pt x="36" y="158"/>
                    </a:lnTo>
                    <a:lnTo>
                      <a:pt x="30" y="172"/>
                    </a:lnTo>
                    <a:lnTo>
                      <a:pt x="24" y="184"/>
                    </a:lnTo>
                    <a:lnTo>
                      <a:pt x="18" y="198"/>
                    </a:lnTo>
                    <a:lnTo>
                      <a:pt x="14" y="212"/>
                    </a:lnTo>
                    <a:lnTo>
                      <a:pt x="10" y="226"/>
                    </a:lnTo>
                    <a:lnTo>
                      <a:pt x="6" y="240"/>
                    </a:lnTo>
                    <a:lnTo>
                      <a:pt x="4" y="254"/>
                    </a:lnTo>
                    <a:lnTo>
                      <a:pt x="2" y="268"/>
                    </a:lnTo>
                    <a:lnTo>
                      <a:pt x="0" y="282"/>
                    </a:lnTo>
                    <a:lnTo>
                      <a:pt x="0" y="298"/>
                    </a:lnTo>
                    <a:lnTo>
                      <a:pt x="0" y="312"/>
                    </a:lnTo>
                    <a:lnTo>
                      <a:pt x="2" y="326"/>
                    </a:lnTo>
                    <a:lnTo>
                      <a:pt x="4" y="342"/>
                    </a:lnTo>
                    <a:lnTo>
                      <a:pt x="8" y="356"/>
                    </a:lnTo>
                    <a:lnTo>
                      <a:pt x="10" y="370"/>
                    </a:lnTo>
                    <a:lnTo>
                      <a:pt x="14" y="384"/>
                    </a:lnTo>
                    <a:lnTo>
                      <a:pt x="20" y="398"/>
                    </a:lnTo>
                    <a:lnTo>
                      <a:pt x="26" y="412"/>
                    </a:lnTo>
                    <a:lnTo>
                      <a:pt x="32" y="424"/>
                    </a:lnTo>
                    <a:lnTo>
                      <a:pt x="40" y="436"/>
                    </a:lnTo>
                    <a:lnTo>
                      <a:pt x="46" y="448"/>
                    </a:lnTo>
                    <a:lnTo>
                      <a:pt x="54" y="460"/>
                    </a:lnTo>
                    <a:lnTo>
                      <a:pt x="64" y="472"/>
                    </a:lnTo>
                    <a:lnTo>
                      <a:pt x="72" y="482"/>
                    </a:lnTo>
                    <a:lnTo>
                      <a:pt x="82" y="494"/>
                    </a:lnTo>
                    <a:lnTo>
                      <a:pt x="94" y="504"/>
                    </a:lnTo>
                    <a:lnTo>
                      <a:pt x="104" y="512"/>
                    </a:lnTo>
                    <a:lnTo>
                      <a:pt x="116" y="522"/>
                    </a:lnTo>
                    <a:lnTo>
                      <a:pt x="126" y="530"/>
                    </a:lnTo>
                    <a:lnTo>
                      <a:pt x="140" y="538"/>
                    </a:lnTo>
                    <a:lnTo>
                      <a:pt x="152" y="544"/>
                    </a:lnTo>
                    <a:lnTo>
                      <a:pt x="164" y="552"/>
                    </a:lnTo>
                    <a:lnTo>
                      <a:pt x="178" y="558"/>
                    </a:lnTo>
                    <a:lnTo>
                      <a:pt x="192" y="564"/>
                    </a:lnTo>
                    <a:lnTo>
                      <a:pt x="206" y="568"/>
                    </a:lnTo>
                    <a:lnTo>
                      <a:pt x="220" y="572"/>
                    </a:lnTo>
                    <a:lnTo>
                      <a:pt x="234" y="576"/>
                    </a:lnTo>
                    <a:lnTo>
                      <a:pt x="248" y="580"/>
                    </a:lnTo>
                    <a:lnTo>
                      <a:pt x="264" y="582"/>
                    </a:lnTo>
                    <a:lnTo>
                      <a:pt x="278" y="582"/>
                    </a:lnTo>
                    <a:lnTo>
                      <a:pt x="294" y="584"/>
                    </a:lnTo>
                    <a:lnTo>
                      <a:pt x="310" y="584"/>
                    </a:lnTo>
                    <a:lnTo>
                      <a:pt x="326" y="584"/>
                    </a:lnTo>
                    <a:lnTo>
                      <a:pt x="342" y="582"/>
                    </a:lnTo>
                    <a:lnTo>
                      <a:pt x="356" y="580"/>
                    </a:lnTo>
                    <a:lnTo>
                      <a:pt x="372" y="576"/>
                    </a:lnTo>
                    <a:lnTo>
                      <a:pt x="388" y="574"/>
                    </a:lnTo>
                    <a:lnTo>
                      <a:pt x="402" y="568"/>
                    </a:lnTo>
                    <a:lnTo>
                      <a:pt x="416" y="564"/>
                    </a:lnTo>
                    <a:lnTo>
                      <a:pt x="430" y="558"/>
                    </a:lnTo>
                    <a:lnTo>
                      <a:pt x="444" y="552"/>
                    </a:lnTo>
                    <a:lnTo>
                      <a:pt x="458" y="546"/>
                    </a:lnTo>
                    <a:lnTo>
                      <a:pt x="470" y="538"/>
                    </a:lnTo>
                    <a:lnTo>
                      <a:pt x="482" y="530"/>
                    </a:lnTo>
                    <a:lnTo>
                      <a:pt x="494" y="522"/>
                    </a:lnTo>
                    <a:lnTo>
                      <a:pt x="506" y="512"/>
                    </a:lnTo>
                    <a:lnTo>
                      <a:pt x="518" y="504"/>
                    </a:lnTo>
                    <a:lnTo>
                      <a:pt x="528" y="494"/>
                    </a:lnTo>
                    <a:lnTo>
                      <a:pt x="538" y="482"/>
                    </a:lnTo>
                    <a:lnTo>
                      <a:pt x="548" y="472"/>
                    </a:lnTo>
                    <a:lnTo>
                      <a:pt x="556" y="460"/>
                    </a:lnTo>
                    <a:lnTo>
                      <a:pt x="564" y="450"/>
                    </a:lnTo>
                    <a:lnTo>
                      <a:pt x="572" y="436"/>
                    </a:lnTo>
                    <a:lnTo>
                      <a:pt x="580" y="424"/>
                    </a:lnTo>
                    <a:lnTo>
                      <a:pt x="586" y="412"/>
                    </a:lnTo>
                    <a:lnTo>
                      <a:pt x="592" y="398"/>
                    </a:lnTo>
                    <a:lnTo>
                      <a:pt x="598" y="386"/>
                    </a:lnTo>
                    <a:lnTo>
                      <a:pt x="602" y="372"/>
                    </a:lnTo>
                    <a:lnTo>
                      <a:pt x="606" y="358"/>
                    </a:lnTo>
                    <a:lnTo>
                      <a:pt x="610" y="344"/>
                    </a:lnTo>
                    <a:lnTo>
                      <a:pt x="612" y="330"/>
                    </a:lnTo>
                    <a:lnTo>
                      <a:pt x="614" y="316"/>
                    </a:lnTo>
                    <a:lnTo>
                      <a:pt x="616" y="302"/>
                    </a:lnTo>
                    <a:lnTo>
                      <a:pt x="616" y="286"/>
                    </a:lnTo>
                    <a:lnTo>
                      <a:pt x="614" y="272"/>
                    </a:lnTo>
                    <a:lnTo>
                      <a:pt x="614" y="256"/>
                    </a:lnTo>
                    <a:lnTo>
                      <a:pt x="612" y="242"/>
                    </a:lnTo>
                    <a:lnTo>
                      <a:pt x="608" y="228"/>
                    </a:lnTo>
                    <a:lnTo>
                      <a:pt x="604" y="212"/>
                    </a:lnTo>
                    <a:lnTo>
                      <a:pt x="600" y="198"/>
                    </a:lnTo>
                    <a:lnTo>
                      <a:pt x="596" y="186"/>
                    </a:lnTo>
                    <a:lnTo>
                      <a:pt x="590" y="172"/>
                    </a:lnTo>
                    <a:lnTo>
                      <a:pt x="584" y="160"/>
                    </a:lnTo>
                    <a:lnTo>
                      <a:pt x="576" y="146"/>
                    </a:lnTo>
                    <a:lnTo>
                      <a:pt x="568" y="134"/>
                    </a:lnTo>
                    <a:lnTo>
                      <a:pt x="560" y="122"/>
                    </a:lnTo>
                    <a:lnTo>
                      <a:pt x="552" y="112"/>
                    </a:lnTo>
                    <a:lnTo>
                      <a:pt x="542" y="100"/>
                    </a:lnTo>
                    <a:lnTo>
                      <a:pt x="532" y="90"/>
                    </a:lnTo>
                    <a:lnTo>
                      <a:pt x="522" y="80"/>
                    </a:lnTo>
                    <a:lnTo>
                      <a:pt x="512" y="70"/>
                    </a:lnTo>
                    <a:lnTo>
                      <a:pt x="500" y="62"/>
                    </a:lnTo>
                    <a:lnTo>
                      <a:pt x="488" y="54"/>
                    </a:lnTo>
                    <a:lnTo>
                      <a:pt x="476" y="46"/>
                    </a:lnTo>
                    <a:lnTo>
                      <a:pt x="464" y="38"/>
                    </a:lnTo>
                    <a:lnTo>
                      <a:pt x="450" y="32"/>
                    </a:lnTo>
                    <a:lnTo>
                      <a:pt x="438" y="26"/>
                    </a:lnTo>
                    <a:lnTo>
                      <a:pt x="424" y="20"/>
                    </a:lnTo>
                    <a:lnTo>
                      <a:pt x="410" y="16"/>
                    </a:lnTo>
                    <a:lnTo>
                      <a:pt x="396" y="10"/>
                    </a:lnTo>
                    <a:lnTo>
                      <a:pt x="382" y="8"/>
                    </a:lnTo>
                    <a:lnTo>
                      <a:pt x="366" y="4"/>
                    </a:lnTo>
                    <a:lnTo>
                      <a:pt x="352" y="2"/>
                    </a:lnTo>
                    <a:lnTo>
                      <a:pt x="336" y="0"/>
                    </a:lnTo>
                    <a:lnTo>
                      <a:pt x="322" y="0"/>
                    </a:lnTo>
                    <a:lnTo>
                      <a:pt x="306" y="0"/>
                    </a:lnTo>
                    <a:lnTo>
                      <a:pt x="290" y="0"/>
                    </a:lnTo>
                    <a:lnTo>
                      <a:pt x="274" y="2"/>
                    </a:lnTo>
                    <a:lnTo>
                      <a:pt x="274" y="2"/>
                    </a:lnTo>
                    <a:close/>
                  </a:path>
                </a:pathLst>
              </a:custGeom>
              <a:solidFill>
                <a:srgbClr val="FEE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03" name="Freeform 37"/>
              <p:cNvSpPr>
                <a:spLocks/>
              </p:cNvSpPr>
              <p:nvPr/>
            </p:nvSpPr>
            <p:spPr bwMode="auto">
              <a:xfrm>
                <a:off x="4694" y="932"/>
                <a:ext cx="616" cy="586"/>
              </a:xfrm>
              <a:custGeom>
                <a:avLst/>
                <a:gdLst>
                  <a:gd name="T0" fmla="*/ 244 w 616"/>
                  <a:gd name="T1" fmla="*/ 6 h 586"/>
                  <a:gd name="T2" fmla="*/ 200 w 616"/>
                  <a:gd name="T3" fmla="*/ 20 h 586"/>
                  <a:gd name="T4" fmla="*/ 158 w 616"/>
                  <a:gd name="T5" fmla="*/ 38 h 586"/>
                  <a:gd name="T6" fmla="*/ 122 w 616"/>
                  <a:gd name="T7" fmla="*/ 62 h 586"/>
                  <a:gd name="T8" fmla="*/ 88 w 616"/>
                  <a:gd name="T9" fmla="*/ 90 h 586"/>
                  <a:gd name="T10" fmla="*/ 60 w 616"/>
                  <a:gd name="T11" fmla="*/ 124 h 586"/>
                  <a:gd name="T12" fmla="*/ 36 w 616"/>
                  <a:gd name="T13" fmla="*/ 160 h 586"/>
                  <a:gd name="T14" fmla="*/ 18 w 616"/>
                  <a:gd name="T15" fmla="*/ 198 h 586"/>
                  <a:gd name="T16" fmla="*/ 6 w 616"/>
                  <a:gd name="T17" fmla="*/ 240 h 586"/>
                  <a:gd name="T18" fmla="*/ 0 w 616"/>
                  <a:gd name="T19" fmla="*/ 284 h 586"/>
                  <a:gd name="T20" fmla="*/ 2 w 616"/>
                  <a:gd name="T21" fmla="*/ 328 h 586"/>
                  <a:gd name="T22" fmla="*/ 10 w 616"/>
                  <a:gd name="T23" fmla="*/ 372 h 586"/>
                  <a:gd name="T24" fmla="*/ 26 w 616"/>
                  <a:gd name="T25" fmla="*/ 414 h 586"/>
                  <a:gd name="T26" fmla="*/ 46 w 616"/>
                  <a:gd name="T27" fmla="*/ 452 h 586"/>
                  <a:gd name="T28" fmla="*/ 74 w 616"/>
                  <a:gd name="T29" fmla="*/ 486 h 586"/>
                  <a:gd name="T30" fmla="*/ 104 w 616"/>
                  <a:gd name="T31" fmla="*/ 514 h 586"/>
                  <a:gd name="T32" fmla="*/ 140 w 616"/>
                  <a:gd name="T33" fmla="*/ 540 h 586"/>
                  <a:gd name="T34" fmla="*/ 178 w 616"/>
                  <a:gd name="T35" fmla="*/ 560 h 586"/>
                  <a:gd name="T36" fmla="*/ 220 w 616"/>
                  <a:gd name="T37" fmla="*/ 576 h 586"/>
                  <a:gd name="T38" fmla="*/ 264 w 616"/>
                  <a:gd name="T39" fmla="*/ 584 h 586"/>
                  <a:gd name="T40" fmla="*/ 310 w 616"/>
                  <a:gd name="T41" fmla="*/ 586 h 586"/>
                  <a:gd name="T42" fmla="*/ 358 w 616"/>
                  <a:gd name="T43" fmla="*/ 582 h 586"/>
                  <a:gd name="T44" fmla="*/ 402 w 616"/>
                  <a:gd name="T45" fmla="*/ 572 h 586"/>
                  <a:gd name="T46" fmla="*/ 446 w 616"/>
                  <a:gd name="T47" fmla="*/ 554 h 586"/>
                  <a:gd name="T48" fmla="*/ 484 w 616"/>
                  <a:gd name="T49" fmla="*/ 532 h 586"/>
                  <a:gd name="T50" fmla="*/ 518 w 616"/>
                  <a:gd name="T51" fmla="*/ 506 h 586"/>
                  <a:gd name="T52" fmla="*/ 548 w 616"/>
                  <a:gd name="T53" fmla="*/ 474 h 586"/>
                  <a:gd name="T54" fmla="*/ 574 w 616"/>
                  <a:gd name="T55" fmla="*/ 440 h 586"/>
                  <a:gd name="T56" fmla="*/ 594 w 616"/>
                  <a:gd name="T57" fmla="*/ 402 h 586"/>
                  <a:gd name="T58" fmla="*/ 608 w 616"/>
                  <a:gd name="T59" fmla="*/ 360 h 586"/>
                  <a:gd name="T60" fmla="*/ 616 w 616"/>
                  <a:gd name="T61" fmla="*/ 318 h 586"/>
                  <a:gd name="T62" fmla="*/ 616 w 616"/>
                  <a:gd name="T63" fmla="*/ 274 h 586"/>
                  <a:gd name="T64" fmla="*/ 610 w 616"/>
                  <a:gd name="T65" fmla="*/ 228 h 586"/>
                  <a:gd name="T66" fmla="*/ 598 w 616"/>
                  <a:gd name="T67" fmla="*/ 186 h 586"/>
                  <a:gd name="T68" fmla="*/ 578 w 616"/>
                  <a:gd name="T69" fmla="*/ 148 h 586"/>
                  <a:gd name="T70" fmla="*/ 554 w 616"/>
                  <a:gd name="T71" fmla="*/ 112 h 586"/>
                  <a:gd name="T72" fmla="*/ 524 w 616"/>
                  <a:gd name="T73" fmla="*/ 80 h 586"/>
                  <a:gd name="T74" fmla="*/ 490 w 616"/>
                  <a:gd name="T75" fmla="*/ 54 h 586"/>
                  <a:gd name="T76" fmla="*/ 452 w 616"/>
                  <a:gd name="T77" fmla="*/ 32 h 586"/>
                  <a:gd name="T78" fmla="*/ 412 w 616"/>
                  <a:gd name="T79" fmla="*/ 16 h 586"/>
                  <a:gd name="T80" fmla="*/ 368 w 616"/>
                  <a:gd name="T81" fmla="*/ 4 h 586"/>
                  <a:gd name="T82" fmla="*/ 322 w 616"/>
                  <a:gd name="T83" fmla="*/ 0 h 586"/>
                  <a:gd name="T84" fmla="*/ 276 w 616"/>
                  <a:gd name="T85" fmla="*/ 2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16" h="586">
                    <a:moveTo>
                      <a:pt x="276" y="2"/>
                    </a:moveTo>
                    <a:lnTo>
                      <a:pt x="260" y="4"/>
                    </a:lnTo>
                    <a:lnTo>
                      <a:pt x="244" y="6"/>
                    </a:lnTo>
                    <a:lnTo>
                      <a:pt x="228" y="10"/>
                    </a:lnTo>
                    <a:lnTo>
                      <a:pt x="214" y="14"/>
                    </a:lnTo>
                    <a:lnTo>
                      <a:pt x="200" y="20"/>
                    </a:lnTo>
                    <a:lnTo>
                      <a:pt x="186" y="26"/>
                    </a:lnTo>
                    <a:lnTo>
                      <a:pt x="172" y="32"/>
                    </a:lnTo>
                    <a:lnTo>
                      <a:pt x="158" y="38"/>
                    </a:lnTo>
                    <a:lnTo>
                      <a:pt x="146" y="46"/>
                    </a:lnTo>
                    <a:lnTo>
                      <a:pt x="134" y="54"/>
                    </a:lnTo>
                    <a:lnTo>
                      <a:pt x="122" y="62"/>
                    </a:lnTo>
                    <a:lnTo>
                      <a:pt x="110" y="72"/>
                    </a:lnTo>
                    <a:lnTo>
                      <a:pt x="98" y="80"/>
                    </a:lnTo>
                    <a:lnTo>
                      <a:pt x="88" y="90"/>
                    </a:lnTo>
                    <a:lnTo>
                      <a:pt x="78" y="102"/>
                    </a:lnTo>
                    <a:lnTo>
                      <a:pt x="68" y="112"/>
                    </a:lnTo>
                    <a:lnTo>
                      <a:pt x="60" y="124"/>
                    </a:lnTo>
                    <a:lnTo>
                      <a:pt x="50" y="136"/>
                    </a:lnTo>
                    <a:lnTo>
                      <a:pt x="42" y="148"/>
                    </a:lnTo>
                    <a:lnTo>
                      <a:pt x="36" y="160"/>
                    </a:lnTo>
                    <a:lnTo>
                      <a:pt x="30" y="172"/>
                    </a:lnTo>
                    <a:lnTo>
                      <a:pt x="24" y="186"/>
                    </a:lnTo>
                    <a:lnTo>
                      <a:pt x="18" y="198"/>
                    </a:lnTo>
                    <a:lnTo>
                      <a:pt x="14" y="212"/>
                    </a:lnTo>
                    <a:lnTo>
                      <a:pt x="10" y="226"/>
                    </a:lnTo>
                    <a:lnTo>
                      <a:pt x="6" y="240"/>
                    </a:lnTo>
                    <a:lnTo>
                      <a:pt x="4" y="254"/>
                    </a:lnTo>
                    <a:lnTo>
                      <a:pt x="2" y="268"/>
                    </a:lnTo>
                    <a:lnTo>
                      <a:pt x="0" y="284"/>
                    </a:lnTo>
                    <a:lnTo>
                      <a:pt x="0" y="298"/>
                    </a:lnTo>
                    <a:lnTo>
                      <a:pt x="0" y="314"/>
                    </a:lnTo>
                    <a:lnTo>
                      <a:pt x="2" y="328"/>
                    </a:lnTo>
                    <a:lnTo>
                      <a:pt x="4" y="344"/>
                    </a:lnTo>
                    <a:lnTo>
                      <a:pt x="6" y="358"/>
                    </a:lnTo>
                    <a:lnTo>
                      <a:pt x="10" y="372"/>
                    </a:lnTo>
                    <a:lnTo>
                      <a:pt x="14" y="386"/>
                    </a:lnTo>
                    <a:lnTo>
                      <a:pt x="20" y="400"/>
                    </a:lnTo>
                    <a:lnTo>
                      <a:pt x="26" y="414"/>
                    </a:lnTo>
                    <a:lnTo>
                      <a:pt x="32" y="426"/>
                    </a:lnTo>
                    <a:lnTo>
                      <a:pt x="40" y="438"/>
                    </a:lnTo>
                    <a:lnTo>
                      <a:pt x="46" y="452"/>
                    </a:lnTo>
                    <a:lnTo>
                      <a:pt x="54" y="462"/>
                    </a:lnTo>
                    <a:lnTo>
                      <a:pt x="64" y="474"/>
                    </a:lnTo>
                    <a:lnTo>
                      <a:pt x="74" y="486"/>
                    </a:lnTo>
                    <a:lnTo>
                      <a:pt x="82" y="496"/>
                    </a:lnTo>
                    <a:lnTo>
                      <a:pt x="94" y="506"/>
                    </a:lnTo>
                    <a:lnTo>
                      <a:pt x="104" y="514"/>
                    </a:lnTo>
                    <a:lnTo>
                      <a:pt x="116" y="524"/>
                    </a:lnTo>
                    <a:lnTo>
                      <a:pt x="128" y="532"/>
                    </a:lnTo>
                    <a:lnTo>
                      <a:pt x="140" y="540"/>
                    </a:lnTo>
                    <a:lnTo>
                      <a:pt x="152" y="548"/>
                    </a:lnTo>
                    <a:lnTo>
                      <a:pt x="166" y="554"/>
                    </a:lnTo>
                    <a:lnTo>
                      <a:pt x="178" y="560"/>
                    </a:lnTo>
                    <a:lnTo>
                      <a:pt x="192" y="566"/>
                    </a:lnTo>
                    <a:lnTo>
                      <a:pt x="206" y="572"/>
                    </a:lnTo>
                    <a:lnTo>
                      <a:pt x="220" y="576"/>
                    </a:lnTo>
                    <a:lnTo>
                      <a:pt x="234" y="580"/>
                    </a:lnTo>
                    <a:lnTo>
                      <a:pt x="250" y="582"/>
                    </a:lnTo>
                    <a:lnTo>
                      <a:pt x="264" y="584"/>
                    </a:lnTo>
                    <a:lnTo>
                      <a:pt x="280" y="586"/>
                    </a:lnTo>
                    <a:lnTo>
                      <a:pt x="294" y="586"/>
                    </a:lnTo>
                    <a:lnTo>
                      <a:pt x="310" y="586"/>
                    </a:lnTo>
                    <a:lnTo>
                      <a:pt x="326" y="586"/>
                    </a:lnTo>
                    <a:lnTo>
                      <a:pt x="342" y="584"/>
                    </a:lnTo>
                    <a:lnTo>
                      <a:pt x="358" y="582"/>
                    </a:lnTo>
                    <a:lnTo>
                      <a:pt x="374" y="580"/>
                    </a:lnTo>
                    <a:lnTo>
                      <a:pt x="388" y="576"/>
                    </a:lnTo>
                    <a:lnTo>
                      <a:pt x="402" y="572"/>
                    </a:lnTo>
                    <a:lnTo>
                      <a:pt x="418" y="566"/>
                    </a:lnTo>
                    <a:lnTo>
                      <a:pt x="432" y="562"/>
                    </a:lnTo>
                    <a:lnTo>
                      <a:pt x="446" y="554"/>
                    </a:lnTo>
                    <a:lnTo>
                      <a:pt x="458" y="548"/>
                    </a:lnTo>
                    <a:lnTo>
                      <a:pt x="472" y="540"/>
                    </a:lnTo>
                    <a:lnTo>
                      <a:pt x="484" y="532"/>
                    </a:lnTo>
                    <a:lnTo>
                      <a:pt x="496" y="524"/>
                    </a:lnTo>
                    <a:lnTo>
                      <a:pt x="508" y="516"/>
                    </a:lnTo>
                    <a:lnTo>
                      <a:pt x="518" y="506"/>
                    </a:lnTo>
                    <a:lnTo>
                      <a:pt x="530" y="496"/>
                    </a:lnTo>
                    <a:lnTo>
                      <a:pt x="540" y="486"/>
                    </a:lnTo>
                    <a:lnTo>
                      <a:pt x="548" y="474"/>
                    </a:lnTo>
                    <a:lnTo>
                      <a:pt x="558" y="462"/>
                    </a:lnTo>
                    <a:lnTo>
                      <a:pt x="566" y="452"/>
                    </a:lnTo>
                    <a:lnTo>
                      <a:pt x="574" y="440"/>
                    </a:lnTo>
                    <a:lnTo>
                      <a:pt x="582" y="426"/>
                    </a:lnTo>
                    <a:lnTo>
                      <a:pt x="588" y="414"/>
                    </a:lnTo>
                    <a:lnTo>
                      <a:pt x="594" y="402"/>
                    </a:lnTo>
                    <a:lnTo>
                      <a:pt x="600" y="388"/>
                    </a:lnTo>
                    <a:lnTo>
                      <a:pt x="604" y="374"/>
                    </a:lnTo>
                    <a:lnTo>
                      <a:pt x="608" y="360"/>
                    </a:lnTo>
                    <a:lnTo>
                      <a:pt x="612" y="346"/>
                    </a:lnTo>
                    <a:lnTo>
                      <a:pt x="614" y="332"/>
                    </a:lnTo>
                    <a:lnTo>
                      <a:pt x="616" y="318"/>
                    </a:lnTo>
                    <a:lnTo>
                      <a:pt x="616" y="302"/>
                    </a:lnTo>
                    <a:lnTo>
                      <a:pt x="616" y="288"/>
                    </a:lnTo>
                    <a:lnTo>
                      <a:pt x="616" y="274"/>
                    </a:lnTo>
                    <a:lnTo>
                      <a:pt x="616" y="258"/>
                    </a:lnTo>
                    <a:lnTo>
                      <a:pt x="614" y="244"/>
                    </a:lnTo>
                    <a:lnTo>
                      <a:pt x="610" y="228"/>
                    </a:lnTo>
                    <a:lnTo>
                      <a:pt x="606" y="214"/>
                    </a:lnTo>
                    <a:lnTo>
                      <a:pt x="602" y="200"/>
                    </a:lnTo>
                    <a:lnTo>
                      <a:pt x="598" y="186"/>
                    </a:lnTo>
                    <a:lnTo>
                      <a:pt x="592" y="174"/>
                    </a:lnTo>
                    <a:lnTo>
                      <a:pt x="586" y="160"/>
                    </a:lnTo>
                    <a:lnTo>
                      <a:pt x="578" y="148"/>
                    </a:lnTo>
                    <a:lnTo>
                      <a:pt x="570" y="136"/>
                    </a:lnTo>
                    <a:lnTo>
                      <a:pt x="562" y="124"/>
                    </a:lnTo>
                    <a:lnTo>
                      <a:pt x="554" y="112"/>
                    </a:lnTo>
                    <a:lnTo>
                      <a:pt x="544" y="102"/>
                    </a:lnTo>
                    <a:lnTo>
                      <a:pt x="534" y="90"/>
                    </a:lnTo>
                    <a:lnTo>
                      <a:pt x="524" y="80"/>
                    </a:lnTo>
                    <a:lnTo>
                      <a:pt x="512" y="72"/>
                    </a:lnTo>
                    <a:lnTo>
                      <a:pt x="502" y="62"/>
                    </a:lnTo>
                    <a:lnTo>
                      <a:pt x="490" y="54"/>
                    </a:lnTo>
                    <a:lnTo>
                      <a:pt x="478" y="46"/>
                    </a:lnTo>
                    <a:lnTo>
                      <a:pt x="466" y="38"/>
                    </a:lnTo>
                    <a:lnTo>
                      <a:pt x="452" y="32"/>
                    </a:lnTo>
                    <a:lnTo>
                      <a:pt x="438" y="26"/>
                    </a:lnTo>
                    <a:lnTo>
                      <a:pt x="426" y="20"/>
                    </a:lnTo>
                    <a:lnTo>
                      <a:pt x="412" y="16"/>
                    </a:lnTo>
                    <a:lnTo>
                      <a:pt x="396" y="10"/>
                    </a:lnTo>
                    <a:lnTo>
                      <a:pt x="382" y="8"/>
                    </a:lnTo>
                    <a:lnTo>
                      <a:pt x="368" y="4"/>
                    </a:lnTo>
                    <a:lnTo>
                      <a:pt x="352" y="2"/>
                    </a:lnTo>
                    <a:lnTo>
                      <a:pt x="338" y="0"/>
                    </a:lnTo>
                    <a:lnTo>
                      <a:pt x="322" y="0"/>
                    </a:lnTo>
                    <a:lnTo>
                      <a:pt x="306" y="0"/>
                    </a:lnTo>
                    <a:lnTo>
                      <a:pt x="290" y="0"/>
                    </a:lnTo>
                    <a:lnTo>
                      <a:pt x="276" y="2"/>
                    </a:lnTo>
                    <a:lnTo>
                      <a:pt x="276" y="2"/>
                    </a:lnTo>
                    <a:close/>
                  </a:path>
                </a:pathLst>
              </a:custGeom>
              <a:solidFill>
                <a:srgbClr val="FCE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04" name="Freeform 38"/>
              <p:cNvSpPr>
                <a:spLocks/>
              </p:cNvSpPr>
              <p:nvPr/>
            </p:nvSpPr>
            <p:spPr bwMode="auto">
              <a:xfrm>
                <a:off x="4694" y="930"/>
                <a:ext cx="618" cy="590"/>
              </a:xfrm>
              <a:custGeom>
                <a:avLst/>
                <a:gdLst>
                  <a:gd name="T0" fmla="*/ 244 w 618"/>
                  <a:gd name="T1" fmla="*/ 6 h 590"/>
                  <a:gd name="T2" fmla="*/ 200 w 618"/>
                  <a:gd name="T3" fmla="*/ 20 h 590"/>
                  <a:gd name="T4" fmla="*/ 158 w 618"/>
                  <a:gd name="T5" fmla="*/ 38 h 590"/>
                  <a:gd name="T6" fmla="*/ 122 w 618"/>
                  <a:gd name="T7" fmla="*/ 62 h 590"/>
                  <a:gd name="T8" fmla="*/ 88 w 618"/>
                  <a:gd name="T9" fmla="*/ 92 h 590"/>
                  <a:gd name="T10" fmla="*/ 60 w 618"/>
                  <a:gd name="T11" fmla="*/ 124 h 590"/>
                  <a:gd name="T12" fmla="*/ 36 w 618"/>
                  <a:gd name="T13" fmla="*/ 160 h 590"/>
                  <a:gd name="T14" fmla="*/ 18 w 618"/>
                  <a:gd name="T15" fmla="*/ 200 h 590"/>
                  <a:gd name="T16" fmla="*/ 6 w 618"/>
                  <a:gd name="T17" fmla="*/ 242 h 590"/>
                  <a:gd name="T18" fmla="*/ 0 w 618"/>
                  <a:gd name="T19" fmla="*/ 284 h 590"/>
                  <a:gd name="T20" fmla="*/ 2 w 618"/>
                  <a:gd name="T21" fmla="*/ 330 h 590"/>
                  <a:gd name="T22" fmla="*/ 10 w 618"/>
                  <a:gd name="T23" fmla="*/ 374 h 590"/>
                  <a:gd name="T24" fmla="*/ 26 w 618"/>
                  <a:gd name="T25" fmla="*/ 416 h 590"/>
                  <a:gd name="T26" fmla="*/ 46 w 618"/>
                  <a:gd name="T27" fmla="*/ 454 h 590"/>
                  <a:gd name="T28" fmla="*/ 74 w 618"/>
                  <a:gd name="T29" fmla="*/ 488 h 590"/>
                  <a:gd name="T30" fmla="*/ 104 w 618"/>
                  <a:gd name="T31" fmla="*/ 518 h 590"/>
                  <a:gd name="T32" fmla="*/ 140 w 618"/>
                  <a:gd name="T33" fmla="*/ 542 h 590"/>
                  <a:gd name="T34" fmla="*/ 178 w 618"/>
                  <a:gd name="T35" fmla="*/ 564 h 590"/>
                  <a:gd name="T36" fmla="*/ 220 w 618"/>
                  <a:gd name="T37" fmla="*/ 578 h 590"/>
                  <a:gd name="T38" fmla="*/ 266 w 618"/>
                  <a:gd name="T39" fmla="*/ 588 h 590"/>
                  <a:gd name="T40" fmla="*/ 312 w 618"/>
                  <a:gd name="T41" fmla="*/ 590 h 590"/>
                  <a:gd name="T42" fmla="*/ 358 w 618"/>
                  <a:gd name="T43" fmla="*/ 586 h 590"/>
                  <a:gd name="T44" fmla="*/ 404 w 618"/>
                  <a:gd name="T45" fmla="*/ 574 h 590"/>
                  <a:gd name="T46" fmla="*/ 446 w 618"/>
                  <a:gd name="T47" fmla="*/ 558 h 590"/>
                  <a:gd name="T48" fmla="*/ 486 w 618"/>
                  <a:gd name="T49" fmla="*/ 536 h 590"/>
                  <a:gd name="T50" fmla="*/ 520 w 618"/>
                  <a:gd name="T51" fmla="*/ 508 h 590"/>
                  <a:gd name="T52" fmla="*/ 550 w 618"/>
                  <a:gd name="T53" fmla="*/ 476 h 590"/>
                  <a:gd name="T54" fmla="*/ 576 w 618"/>
                  <a:gd name="T55" fmla="*/ 442 h 590"/>
                  <a:gd name="T56" fmla="*/ 596 w 618"/>
                  <a:gd name="T57" fmla="*/ 404 h 590"/>
                  <a:gd name="T58" fmla="*/ 610 w 618"/>
                  <a:gd name="T59" fmla="*/ 362 h 590"/>
                  <a:gd name="T60" fmla="*/ 618 w 618"/>
                  <a:gd name="T61" fmla="*/ 318 h 590"/>
                  <a:gd name="T62" fmla="*/ 618 w 618"/>
                  <a:gd name="T63" fmla="*/ 274 h 590"/>
                  <a:gd name="T64" fmla="*/ 612 w 618"/>
                  <a:gd name="T65" fmla="*/ 230 h 590"/>
                  <a:gd name="T66" fmla="*/ 598 w 618"/>
                  <a:gd name="T67" fmla="*/ 188 h 590"/>
                  <a:gd name="T68" fmla="*/ 580 w 618"/>
                  <a:gd name="T69" fmla="*/ 148 h 590"/>
                  <a:gd name="T70" fmla="*/ 554 w 618"/>
                  <a:gd name="T71" fmla="*/ 112 h 590"/>
                  <a:gd name="T72" fmla="*/ 526 w 618"/>
                  <a:gd name="T73" fmla="*/ 82 h 590"/>
                  <a:gd name="T74" fmla="*/ 492 w 618"/>
                  <a:gd name="T75" fmla="*/ 54 h 590"/>
                  <a:gd name="T76" fmla="*/ 454 w 618"/>
                  <a:gd name="T77" fmla="*/ 32 h 590"/>
                  <a:gd name="T78" fmla="*/ 412 w 618"/>
                  <a:gd name="T79" fmla="*/ 16 h 590"/>
                  <a:gd name="T80" fmla="*/ 368 w 618"/>
                  <a:gd name="T81" fmla="*/ 4 h 590"/>
                  <a:gd name="T82" fmla="*/ 322 w 618"/>
                  <a:gd name="T83" fmla="*/ 0 h 590"/>
                  <a:gd name="T84" fmla="*/ 276 w 618"/>
                  <a:gd name="T85" fmla="*/ 2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18" h="590">
                    <a:moveTo>
                      <a:pt x="276" y="2"/>
                    </a:moveTo>
                    <a:lnTo>
                      <a:pt x="260" y="4"/>
                    </a:lnTo>
                    <a:lnTo>
                      <a:pt x="244" y="6"/>
                    </a:lnTo>
                    <a:lnTo>
                      <a:pt x="230" y="10"/>
                    </a:lnTo>
                    <a:lnTo>
                      <a:pt x="214" y="14"/>
                    </a:lnTo>
                    <a:lnTo>
                      <a:pt x="200" y="20"/>
                    </a:lnTo>
                    <a:lnTo>
                      <a:pt x="186" y="26"/>
                    </a:lnTo>
                    <a:lnTo>
                      <a:pt x="172" y="32"/>
                    </a:lnTo>
                    <a:lnTo>
                      <a:pt x="158" y="38"/>
                    </a:lnTo>
                    <a:lnTo>
                      <a:pt x="146" y="46"/>
                    </a:lnTo>
                    <a:lnTo>
                      <a:pt x="134" y="54"/>
                    </a:lnTo>
                    <a:lnTo>
                      <a:pt x="122" y="62"/>
                    </a:lnTo>
                    <a:lnTo>
                      <a:pt x="110" y="72"/>
                    </a:lnTo>
                    <a:lnTo>
                      <a:pt x="98" y="80"/>
                    </a:lnTo>
                    <a:lnTo>
                      <a:pt x="88" y="92"/>
                    </a:lnTo>
                    <a:lnTo>
                      <a:pt x="78" y="102"/>
                    </a:lnTo>
                    <a:lnTo>
                      <a:pt x="68" y="112"/>
                    </a:lnTo>
                    <a:lnTo>
                      <a:pt x="60" y="124"/>
                    </a:lnTo>
                    <a:lnTo>
                      <a:pt x="50" y="136"/>
                    </a:lnTo>
                    <a:lnTo>
                      <a:pt x="42" y="148"/>
                    </a:lnTo>
                    <a:lnTo>
                      <a:pt x="36" y="160"/>
                    </a:lnTo>
                    <a:lnTo>
                      <a:pt x="30" y="174"/>
                    </a:lnTo>
                    <a:lnTo>
                      <a:pt x="24" y="186"/>
                    </a:lnTo>
                    <a:lnTo>
                      <a:pt x="18" y="200"/>
                    </a:lnTo>
                    <a:lnTo>
                      <a:pt x="12" y="214"/>
                    </a:lnTo>
                    <a:lnTo>
                      <a:pt x="10" y="228"/>
                    </a:lnTo>
                    <a:lnTo>
                      <a:pt x="6" y="242"/>
                    </a:lnTo>
                    <a:lnTo>
                      <a:pt x="4" y="256"/>
                    </a:lnTo>
                    <a:lnTo>
                      <a:pt x="2" y="270"/>
                    </a:lnTo>
                    <a:lnTo>
                      <a:pt x="0" y="284"/>
                    </a:lnTo>
                    <a:lnTo>
                      <a:pt x="0" y="300"/>
                    </a:lnTo>
                    <a:lnTo>
                      <a:pt x="0" y="314"/>
                    </a:lnTo>
                    <a:lnTo>
                      <a:pt x="2" y="330"/>
                    </a:lnTo>
                    <a:lnTo>
                      <a:pt x="4" y="344"/>
                    </a:lnTo>
                    <a:lnTo>
                      <a:pt x="6" y="360"/>
                    </a:lnTo>
                    <a:lnTo>
                      <a:pt x="10" y="374"/>
                    </a:lnTo>
                    <a:lnTo>
                      <a:pt x="14" y="388"/>
                    </a:lnTo>
                    <a:lnTo>
                      <a:pt x="20" y="402"/>
                    </a:lnTo>
                    <a:lnTo>
                      <a:pt x="26" y="416"/>
                    </a:lnTo>
                    <a:lnTo>
                      <a:pt x="32" y="428"/>
                    </a:lnTo>
                    <a:lnTo>
                      <a:pt x="40" y="440"/>
                    </a:lnTo>
                    <a:lnTo>
                      <a:pt x="46" y="454"/>
                    </a:lnTo>
                    <a:lnTo>
                      <a:pt x="56" y="466"/>
                    </a:lnTo>
                    <a:lnTo>
                      <a:pt x="64" y="476"/>
                    </a:lnTo>
                    <a:lnTo>
                      <a:pt x="74" y="488"/>
                    </a:lnTo>
                    <a:lnTo>
                      <a:pt x="84" y="498"/>
                    </a:lnTo>
                    <a:lnTo>
                      <a:pt x="94" y="508"/>
                    </a:lnTo>
                    <a:lnTo>
                      <a:pt x="104" y="518"/>
                    </a:lnTo>
                    <a:lnTo>
                      <a:pt x="116" y="526"/>
                    </a:lnTo>
                    <a:lnTo>
                      <a:pt x="128" y="536"/>
                    </a:lnTo>
                    <a:lnTo>
                      <a:pt x="140" y="542"/>
                    </a:lnTo>
                    <a:lnTo>
                      <a:pt x="152" y="550"/>
                    </a:lnTo>
                    <a:lnTo>
                      <a:pt x="166" y="558"/>
                    </a:lnTo>
                    <a:lnTo>
                      <a:pt x="178" y="564"/>
                    </a:lnTo>
                    <a:lnTo>
                      <a:pt x="192" y="568"/>
                    </a:lnTo>
                    <a:lnTo>
                      <a:pt x="206" y="574"/>
                    </a:lnTo>
                    <a:lnTo>
                      <a:pt x="220" y="578"/>
                    </a:lnTo>
                    <a:lnTo>
                      <a:pt x="236" y="582"/>
                    </a:lnTo>
                    <a:lnTo>
                      <a:pt x="250" y="584"/>
                    </a:lnTo>
                    <a:lnTo>
                      <a:pt x="266" y="588"/>
                    </a:lnTo>
                    <a:lnTo>
                      <a:pt x="280" y="588"/>
                    </a:lnTo>
                    <a:lnTo>
                      <a:pt x="296" y="590"/>
                    </a:lnTo>
                    <a:lnTo>
                      <a:pt x="312" y="590"/>
                    </a:lnTo>
                    <a:lnTo>
                      <a:pt x="328" y="590"/>
                    </a:lnTo>
                    <a:lnTo>
                      <a:pt x="342" y="588"/>
                    </a:lnTo>
                    <a:lnTo>
                      <a:pt x="358" y="586"/>
                    </a:lnTo>
                    <a:lnTo>
                      <a:pt x="374" y="582"/>
                    </a:lnTo>
                    <a:lnTo>
                      <a:pt x="390" y="578"/>
                    </a:lnTo>
                    <a:lnTo>
                      <a:pt x="404" y="574"/>
                    </a:lnTo>
                    <a:lnTo>
                      <a:pt x="418" y="570"/>
                    </a:lnTo>
                    <a:lnTo>
                      <a:pt x="432" y="564"/>
                    </a:lnTo>
                    <a:lnTo>
                      <a:pt x="446" y="558"/>
                    </a:lnTo>
                    <a:lnTo>
                      <a:pt x="460" y="550"/>
                    </a:lnTo>
                    <a:lnTo>
                      <a:pt x="472" y="544"/>
                    </a:lnTo>
                    <a:lnTo>
                      <a:pt x="486" y="536"/>
                    </a:lnTo>
                    <a:lnTo>
                      <a:pt x="498" y="526"/>
                    </a:lnTo>
                    <a:lnTo>
                      <a:pt x="508" y="518"/>
                    </a:lnTo>
                    <a:lnTo>
                      <a:pt x="520" y="508"/>
                    </a:lnTo>
                    <a:lnTo>
                      <a:pt x="530" y="498"/>
                    </a:lnTo>
                    <a:lnTo>
                      <a:pt x="540" y="488"/>
                    </a:lnTo>
                    <a:lnTo>
                      <a:pt x="550" y="476"/>
                    </a:lnTo>
                    <a:lnTo>
                      <a:pt x="560" y="466"/>
                    </a:lnTo>
                    <a:lnTo>
                      <a:pt x="568" y="454"/>
                    </a:lnTo>
                    <a:lnTo>
                      <a:pt x="576" y="442"/>
                    </a:lnTo>
                    <a:lnTo>
                      <a:pt x="582" y="428"/>
                    </a:lnTo>
                    <a:lnTo>
                      <a:pt x="590" y="416"/>
                    </a:lnTo>
                    <a:lnTo>
                      <a:pt x="596" y="404"/>
                    </a:lnTo>
                    <a:lnTo>
                      <a:pt x="600" y="390"/>
                    </a:lnTo>
                    <a:lnTo>
                      <a:pt x="606" y="376"/>
                    </a:lnTo>
                    <a:lnTo>
                      <a:pt x="610" y="362"/>
                    </a:lnTo>
                    <a:lnTo>
                      <a:pt x="612" y="348"/>
                    </a:lnTo>
                    <a:lnTo>
                      <a:pt x="616" y="334"/>
                    </a:lnTo>
                    <a:lnTo>
                      <a:pt x="618" y="318"/>
                    </a:lnTo>
                    <a:lnTo>
                      <a:pt x="618" y="304"/>
                    </a:lnTo>
                    <a:lnTo>
                      <a:pt x="618" y="290"/>
                    </a:lnTo>
                    <a:lnTo>
                      <a:pt x="618" y="274"/>
                    </a:lnTo>
                    <a:lnTo>
                      <a:pt x="616" y="260"/>
                    </a:lnTo>
                    <a:lnTo>
                      <a:pt x="614" y="244"/>
                    </a:lnTo>
                    <a:lnTo>
                      <a:pt x="612" y="230"/>
                    </a:lnTo>
                    <a:lnTo>
                      <a:pt x="608" y="216"/>
                    </a:lnTo>
                    <a:lnTo>
                      <a:pt x="604" y="202"/>
                    </a:lnTo>
                    <a:lnTo>
                      <a:pt x="598" y="188"/>
                    </a:lnTo>
                    <a:lnTo>
                      <a:pt x="592" y="174"/>
                    </a:lnTo>
                    <a:lnTo>
                      <a:pt x="586" y="160"/>
                    </a:lnTo>
                    <a:lnTo>
                      <a:pt x="580" y="148"/>
                    </a:lnTo>
                    <a:lnTo>
                      <a:pt x="572" y="136"/>
                    </a:lnTo>
                    <a:lnTo>
                      <a:pt x="564" y="124"/>
                    </a:lnTo>
                    <a:lnTo>
                      <a:pt x="554" y="112"/>
                    </a:lnTo>
                    <a:lnTo>
                      <a:pt x="546" y="102"/>
                    </a:lnTo>
                    <a:lnTo>
                      <a:pt x="536" y="92"/>
                    </a:lnTo>
                    <a:lnTo>
                      <a:pt x="526" y="82"/>
                    </a:lnTo>
                    <a:lnTo>
                      <a:pt x="514" y="72"/>
                    </a:lnTo>
                    <a:lnTo>
                      <a:pt x="502" y="62"/>
                    </a:lnTo>
                    <a:lnTo>
                      <a:pt x="492" y="54"/>
                    </a:lnTo>
                    <a:lnTo>
                      <a:pt x="478" y="46"/>
                    </a:lnTo>
                    <a:lnTo>
                      <a:pt x="466" y="38"/>
                    </a:lnTo>
                    <a:lnTo>
                      <a:pt x="454" y="32"/>
                    </a:lnTo>
                    <a:lnTo>
                      <a:pt x="440" y="26"/>
                    </a:lnTo>
                    <a:lnTo>
                      <a:pt x="426" y="20"/>
                    </a:lnTo>
                    <a:lnTo>
                      <a:pt x="412" y="16"/>
                    </a:lnTo>
                    <a:lnTo>
                      <a:pt x="398" y="10"/>
                    </a:lnTo>
                    <a:lnTo>
                      <a:pt x="384" y="8"/>
                    </a:lnTo>
                    <a:lnTo>
                      <a:pt x="368" y="4"/>
                    </a:lnTo>
                    <a:lnTo>
                      <a:pt x="354" y="2"/>
                    </a:lnTo>
                    <a:lnTo>
                      <a:pt x="338" y="0"/>
                    </a:lnTo>
                    <a:lnTo>
                      <a:pt x="322" y="0"/>
                    </a:lnTo>
                    <a:lnTo>
                      <a:pt x="308" y="0"/>
                    </a:lnTo>
                    <a:lnTo>
                      <a:pt x="292" y="0"/>
                    </a:lnTo>
                    <a:lnTo>
                      <a:pt x="276" y="2"/>
                    </a:lnTo>
                    <a:lnTo>
                      <a:pt x="276" y="2"/>
                    </a:lnTo>
                    <a:close/>
                  </a:path>
                </a:pathLst>
              </a:custGeom>
              <a:solidFill>
                <a:srgbClr val="F9D6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05" name="Freeform 39"/>
              <p:cNvSpPr>
                <a:spLocks/>
              </p:cNvSpPr>
              <p:nvPr/>
            </p:nvSpPr>
            <p:spPr bwMode="auto">
              <a:xfrm>
                <a:off x="4694" y="928"/>
                <a:ext cx="620" cy="592"/>
              </a:xfrm>
              <a:custGeom>
                <a:avLst/>
                <a:gdLst>
                  <a:gd name="T0" fmla="*/ 244 w 620"/>
                  <a:gd name="T1" fmla="*/ 6 h 592"/>
                  <a:gd name="T2" fmla="*/ 200 w 620"/>
                  <a:gd name="T3" fmla="*/ 20 h 592"/>
                  <a:gd name="T4" fmla="*/ 160 w 620"/>
                  <a:gd name="T5" fmla="*/ 38 h 592"/>
                  <a:gd name="T6" fmla="*/ 122 w 620"/>
                  <a:gd name="T7" fmla="*/ 62 h 592"/>
                  <a:gd name="T8" fmla="*/ 88 w 620"/>
                  <a:gd name="T9" fmla="*/ 92 h 592"/>
                  <a:gd name="T10" fmla="*/ 60 w 620"/>
                  <a:gd name="T11" fmla="*/ 124 h 592"/>
                  <a:gd name="T12" fmla="*/ 36 w 620"/>
                  <a:gd name="T13" fmla="*/ 160 h 592"/>
                  <a:gd name="T14" fmla="*/ 18 w 620"/>
                  <a:gd name="T15" fmla="*/ 200 h 592"/>
                  <a:gd name="T16" fmla="*/ 6 w 620"/>
                  <a:gd name="T17" fmla="*/ 242 h 592"/>
                  <a:gd name="T18" fmla="*/ 0 w 620"/>
                  <a:gd name="T19" fmla="*/ 286 h 592"/>
                  <a:gd name="T20" fmla="*/ 2 w 620"/>
                  <a:gd name="T21" fmla="*/ 332 h 592"/>
                  <a:gd name="T22" fmla="*/ 10 w 620"/>
                  <a:gd name="T23" fmla="*/ 376 h 592"/>
                  <a:gd name="T24" fmla="*/ 26 w 620"/>
                  <a:gd name="T25" fmla="*/ 418 h 592"/>
                  <a:gd name="T26" fmla="*/ 46 w 620"/>
                  <a:gd name="T27" fmla="*/ 456 h 592"/>
                  <a:gd name="T28" fmla="*/ 74 w 620"/>
                  <a:gd name="T29" fmla="*/ 490 h 592"/>
                  <a:gd name="T30" fmla="*/ 104 w 620"/>
                  <a:gd name="T31" fmla="*/ 520 h 592"/>
                  <a:gd name="T32" fmla="*/ 140 w 620"/>
                  <a:gd name="T33" fmla="*/ 546 h 592"/>
                  <a:gd name="T34" fmla="*/ 180 w 620"/>
                  <a:gd name="T35" fmla="*/ 566 h 592"/>
                  <a:gd name="T36" fmla="*/ 222 w 620"/>
                  <a:gd name="T37" fmla="*/ 582 h 592"/>
                  <a:gd name="T38" fmla="*/ 266 w 620"/>
                  <a:gd name="T39" fmla="*/ 590 h 592"/>
                  <a:gd name="T40" fmla="*/ 312 w 620"/>
                  <a:gd name="T41" fmla="*/ 592 h 592"/>
                  <a:gd name="T42" fmla="*/ 360 w 620"/>
                  <a:gd name="T43" fmla="*/ 588 h 592"/>
                  <a:gd name="T44" fmla="*/ 406 w 620"/>
                  <a:gd name="T45" fmla="*/ 578 h 592"/>
                  <a:gd name="T46" fmla="*/ 448 w 620"/>
                  <a:gd name="T47" fmla="*/ 560 h 592"/>
                  <a:gd name="T48" fmla="*/ 486 w 620"/>
                  <a:gd name="T49" fmla="*/ 538 h 592"/>
                  <a:gd name="T50" fmla="*/ 522 w 620"/>
                  <a:gd name="T51" fmla="*/ 510 h 592"/>
                  <a:gd name="T52" fmla="*/ 552 w 620"/>
                  <a:gd name="T53" fmla="*/ 480 h 592"/>
                  <a:gd name="T54" fmla="*/ 578 w 620"/>
                  <a:gd name="T55" fmla="*/ 444 h 592"/>
                  <a:gd name="T56" fmla="*/ 598 w 620"/>
                  <a:gd name="T57" fmla="*/ 406 h 592"/>
                  <a:gd name="T58" fmla="*/ 612 w 620"/>
                  <a:gd name="T59" fmla="*/ 364 h 592"/>
                  <a:gd name="T60" fmla="*/ 618 w 620"/>
                  <a:gd name="T61" fmla="*/ 320 h 592"/>
                  <a:gd name="T62" fmla="*/ 620 w 620"/>
                  <a:gd name="T63" fmla="*/ 276 h 592"/>
                  <a:gd name="T64" fmla="*/ 614 w 620"/>
                  <a:gd name="T65" fmla="*/ 230 h 592"/>
                  <a:gd name="T66" fmla="*/ 600 w 620"/>
                  <a:gd name="T67" fmla="*/ 188 h 592"/>
                  <a:gd name="T68" fmla="*/ 580 w 620"/>
                  <a:gd name="T69" fmla="*/ 150 h 592"/>
                  <a:gd name="T70" fmla="*/ 556 w 620"/>
                  <a:gd name="T71" fmla="*/ 114 h 592"/>
                  <a:gd name="T72" fmla="*/ 526 w 620"/>
                  <a:gd name="T73" fmla="*/ 82 h 592"/>
                  <a:gd name="T74" fmla="*/ 492 w 620"/>
                  <a:gd name="T75" fmla="*/ 54 h 592"/>
                  <a:gd name="T76" fmla="*/ 454 w 620"/>
                  <a:gd name="T77" fmla="*/ 32 h 592"/>
                  <a:gd name="T78" fmla="*/ 414 w 620"/>
                  <a:gd name="T79" fmla="*/ 16 h 592"/>
                  <a:gd name="T80" fmla="*/ 370 w 620"/>
                  <a:gd name="T81" fmla="*/ 4 h 592"/>
                  <a:gd name="T82" fmla="*/ 324 w 620"/>
                  <a:gd name="T83" fmla="*/ 0 h 592"/>
                  <a:gd name="T84" fmla="*/ 276 w 620"/>
                  <a:gd name="T85" fmla="*/ 2 h 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20" h="592">
                    <a:moveTo>
                      <a:pt x="276" y="2"/>
                    </a:moveTo>
                    <a:lnTo>
                      <a:pt x="260" y="4"/>
                    </a:lnTo>
                    <a:lnTo>
                      <a:pt x="244" y="6"/>
                    </a:lnTo>
                    <a:lnTo>
                      <a:pt x="230" y="10"/>
                    </a:lnTo>
                    <a:lnTo>
                      <a:pt x="216" y="14"/>
                    </a:lnTo>
                    <a:lnTo>
                      <a:pt x="200" y="20"/>
                    </a:lnTo>
                    <a:lnTo>
                      <a:pt x="186" y="26"/>
                    </a:lnTo>
                    <a:lnTo>
                      <a:pt x="172" y="32"/>
                    </a:lnTo>
                    <a:lnTo>
                      <a:pt x="160" y="38"/>
                    </a:lnTo>
                    <a:lnTo>
                      <a:pt x="146" y="46"/>
                    </a:lnTo>
                    <a:lnTo>
                      <a:pt x="134" y="54"/>
                    </a:lnTo>
                    <a:lnTo>
                      <a:pt x="122" y="62"/>
                    </a:lnTo>
                    <a:lnTo>
                      <a:pt x="110" y="72"/>
                    </a:lnTo>
                    <a:lnTo>
                      <a:pt x="98" y="82"/>
                    </a:lnTo>
                    <a:lnTo>
                      <a:pt x="88" y="92"/>
                    </a:lnTo>
                    <a:lnTo>
                      <a:pt x="78" y="102"/>
                    </a:lnTo>
                    <a:lnTo>
                      <a:pt x="68" y="112"/>
                    </a:lnTo>
                    <a:lnTo>
                      <a:pt x="60" y="124"/>
                    </a:lnTo>
                    <a:lnTo>
                      <a:pt x="50" y="136"/>
                    </a:lnTo>
                    <a:lnTo>
                      <a:pt x="42" y="148"/>
                    </a:lnTo>
                    <a:lnTo>
                      <a:pt x="36" y="160"/>
                    </a:lnTo>
                    <a:lnTo>
                      <a:pt x="28" y="174"/>
                    </a:lnTo>
                    <a:lnTo>
                      <a:pt x="24" y="186"/>
                    </a:lnTo>
                    <a:lnTo>
                      <a:pt x="18" y="200"/>
                    </a:lnTo>
                    <a:lnTo>
                      <a:pt x="12" y="214"/>
                    </a:lnTo>
                    <a:lnTo>
                      <a:pt x="8" y="228"/>
                    </a:lnTo>
                    <a:lnTo>
                      <a:pt x="6" y="242"/>
                    </a:lnTo>
                    <a:lnTo>
                      <a:pt x="4" y="256"/>
                    </a:lnTo>
                    <a:lnTo>
                      <a:pt x="2" y="272"/>
                    </a:lnTo>
                    <a:lnTo>
                      <a:pt x="0" y="286"/>
                    </a:lnTo>
                    <a:lnTo>
                      <a:pt x="0" y="302"/>
                    </a:lnTo>
                    <a:lnTo>
                      <a:pt x="0" y="316"/>
                    </a:lnTo>
                    <a:lnTo>
                      <a:pt x="2" y="332"/>
                    </a:lnTo>
                    <a:lnTo>
                      <a:pt x="4" y="346"/>
                    </a:lnTo>
                    <a:lnTo>
                      <a:pt x="6" y="362"/>
                    </a:lnTo>
                    <a:lnTo>
                      <a:pt x="10" y="376"/>
                    </a:lnTo>
                    <a:lnTo>
                      <a:pt x="14" y="390"/>
                    </a:lnTo>
                    <a:lnTo>
                      <a:pt x="20" y="404"/>
                    </a:lnTo>
                    <a:lnTo>
                      <a:pt x="26" y="418"/>
                    </a:lnTo>
                    <a:lnTo>
                      <a:pt x="32" y="430"/>
                    </a:lnTo>
                    <a:lnTo>
                      <a:pt x="40" y="442"/>
                    </a:lnTo>
                    <a:lnTo>
                      <a:pt x="46" y="456"/>
                    </a:lnTo>
                    <a:lnTo>
                      <a:pt x="56" y="468"/>
                    </a:lnTo>
                    <a:lnTo>
                      <a:pt x="64" y="478"/>
                    </a:lnTo>
                    <a:lnTo>
                      <a:pt x="74" y="490"/>
                    </a:lnTo>
                    <a:lnTo>
                      <a:pt x="84" y="500"/>
                    </a:lnTo>
                    <a:lnTo>
                      <a:pt x="94" y="510"/>
                    </a:lnTo>
                    <a:lnTo>
                      <a:pt x="104" y="520"/>
                    </a:lnTo>
                    <a:lnTo>
                      <a:pt x="116" y="530"/>
                    </a:lnTo>
                    <a:lnTo>
                      <a:pt x="128" y="538"/>
                    </a:lnTo>
                    <a:lnTo>
                      <a:pt x="140" y="546"/>
                    </a:lnTo>
                    <a:lnTo>
                      <a:pt x="152" y="552"/>
                    </a:lnTo>
                    <a:lnTo>
                      <a:pt x="166" y="560"/>
                    </a:lnTo>
                    <a:lnTo>
                      <a:pt x="180" y="566"/>
                    </a:lnTo>
                    <a:lnTo>
                      <a:pt x="194" y="572"/>
                    </a:lnTo>
                    <a:lnTo>
                      <a:pt x="208" y="576"/>
                    </a:lnTo>
                    <a:lnTo>
                      <a:pt x="222" y="582"/>
                    </a:lnTo>
                    <a:lnTo>
                      <a:pt x="236" y="584"/>
                    </a:lnTo>
                    <a:lnTo>
                      <a:pt x="250" y="588"/>
                    </a:lnTo>
                    <a:lnTo>
                      <a:pt x="266" y="590"/>
                    </a:lnTo>
                    <a:lnTo>
                      <a:pt x="282" y="592"/>
                    </a:lnTo>
                    <a:lnTo>
                      <a:pt x="296" y="592"/>
                    </a:lnTo>
                    <a:lnTo>
                      <a:pt x="312" y="592"/>
                    </a:lnTo>
                    <a:lnTo>
                      <a:pt x="328" y="592"/>
                    </a:lnTo>
                    <a:lnTo>
                      <a:pt x="344" y="590"/>
                    </a:lnTo>
                    <a:lnTo>
                      <a:pt x="360" y="588"/>
                    </a:lnTo>
                    <a:lnTo>
                      <a:pt x="376" y="586"/>
                    </a:lnTo>
                    <a:lnTo>
                      <a:pt x="390" y="582"/>
                    </a:lnTo>
                    <a:lnTo>
                      <a:pt x="406" y="578"/>
                    </a:lnTo>
                    <a:lnTo>
                      <a:pt x="420" y="572"/>
                    </a:lnTo>
                    <a:lnTo>
                      <a:pt x="434" y="566"/>
                    </a:lnTo>
                    <a:lnTo>
                      <a:pt x="448" y="560"/>
                    </a:lnTo>
                    <a:lnTo>
                      <a:pt x="460" y="554"/>
                    </a:lnTo>
                    <a:lnTo>
                      <a:pt x="474" y="546"/>
                    </a:lnTo>
                    <a:lnTo>
                      <a:pt x="486" y="538"/>
                    </a:lnTo>
                    <a:lnTo>
                      <a:pt x="498" y="530"/>
                    </a:lnTo>
                    <a:lnTo>
                      <a:pt x="510" y="520"/>
                    </a:lnTo>
                    <a:lnTo>
                      <a:pt x="522" y="510"/>
                    </a:lnTo>
                    <a:lnTo>
                      <a:pt x="532" y="500"/>
                    </a:lnTo>
                    <a:lnTo>
                      <a:pt x="542" y="490"/>
                    </a:lnTo>
                    <a:lnTo>
                      <a:pt x="552" y="480"/>
                    </a:lnTo>
                    <a:lnTo>
                      <a:pt x="560" y="468"/>
                    </a:lnTo>
                    <a:lnTo>
                      <a:pt x="570" y="456"/>
                    </a:lnTo>
                    <a:lnTo>
                      <a:pt x="578" y="444"/>
                    </a:lnTo>
                    <a:lnTo>
                      <a:pt x="584" y="432"/>
                    </a:lnTo>
                    <a:lnTo>
                      <a:pt x="592" y="418"/>
                    </a:lnTo>
                    <a:lnTo>
                      <a:pt x="598" y="406"/>
                    </a:lnTo>
                    <a:lnTo>
                      <a:pt x="602" y="392"/>
                    </a:lnTo>
                    <a:lnTo>
                      <a:pt x="608" y="378"/>
                    </a:lnTo>
                    <a:lnTo>
                      <a:pt x="612" y="364"/>
                    </a:lnTo>
                    <a:lnTo>
                      <a:pt x="614" y="350"/>
                    </a:lnTo>
                    <a:lnTo>
                      <a:pt x="618" y="336"/>
                    </a:lnTo>
                    <a:lnTo>
                      <a:pt x="618" y="320"/>
                    </a:lnTo>
                    <a:lnTo>
                      <a:pt x="620" y="306"/>
                    </a:lnTo>
                    <a:lnTo>
                      <a:pt x="620" y="290"/>
                    </a:lnTo>
                    <a:lnTo>
                      <a:pt x="620" y="276"/>
                    </a:lnTo>
                    <a:lnTo>
                      <a:pt x="618" y="260"/>
                    </a:lnTo>
                    <a:lnTo>
                      <a:pt x="616" y="246"/>
                    </a:lnTo>
                    <a:lnTo>
                      <a:pt x="614" y="230"/>
                    </a:lnTo>
                    <a:lnTo>
                      <a:pt x="610" y="216"/>
                    </a:lnTo>
                    <a:lnTo>
                      <a:pt x="606" y="202"/>
                    </a:lnTo>
                    <a:lnTo>
                      <a:pt x="600" y="188"/>
                    </a:lnTo>
                    <a:lnTo>
                      <a:pt x="594" y="174"/>
                    </a:lnTo>
                    <a:lnTo>
                      <a:pt x="588" y="162"/>
                    </a:lnTo>
                    <a:lnTo>
                      <a:pt x="580" y="150"/>
                    </a:lnTo>
                    <a:lnTo>
                      <a:pt x="574" y="136"/>
                    </a:lnTo>
                    <a:lnTo>
                      <a:pt x="566" y="124"/>
                    </a:lnTo>
                    <a:lnTo>
                      <a:pt x="556" y="114"/>
                    </a:lnTo>
                    <a:lnTo>
                      <a:pt x="546" y="102"/>
                    </a:lnTo>
                    <a:lnTo>
                      <a:pt x="536" y="92"/>
                    </a:lnTo>
                    <a:lnTo>
                      <a:pt x="526" y="82"/>
                    </a:lnTo>
                    <a:lnTo>
                      <a:pt x="516" y="72"/>
                    </a:lnTo>
                    <a:lnTo>
                      <a:pt x="504" y="64"/>
                    </a:lnTo>
                    <a:lnTo>
                      <a:pt x="492" y="54"/>
                    </a:lnTo>
                    <a:lnTo>
                      <a:pt x="480" y="46"/>
                    </a:lnTo>
                    <a:lnTo>
                      <a:pt x="468" y="40"/>
                    </a:lnTo>
                    <a:lnTo>
                      <a:pt x="454" y="32"/>
                    </a:lnTo>
                    <a:lnTo>
                      <a:pt x="440" y="26"/>
                    </a:lnTo>
                    <a:lnTo>
                      <a:pt x="428" y="20"/>
                    </a:lnTo>
                    <a:lnTo>
                      <a:pt x="414" y="16"/>
                    </a:lnTo>
                    <a:lnTo>
                      <a:pt x="398" y="12"/>
                    </a:lnTo>
                    <a:lnTo>
                      <a:pt x="384" y="8"/>
                    </a:lnTo>
                    <a:lnTo>
                      <a:pt x="370" y="4"/>
                    </a:lnTo>
                    <a:lnTo>
                      <a:pt x="354" y="2"/>
                    </a:lnTo>
                    <a:lnTo>
                      <a:pt x="340" y="0"/>
                    </a:lnTo>
                    <a:lnTo>
                      <a:pt x="324" y="0"/>
                    </a:lnTo>
                    <a:lnTo>
                      <a:pt x="308" y="0"/>
                    </a:lnTo>
                    <a:lnTo>
                      <a:pt x="292" y="0"/>
                    </a:lnTo>
                    <a:lnTo>
                      <a:pt x="276" y="2"/>
                    </a:lnTo>
                    <a:lnTo>
                      <a:pt x="276" y="2"/>
                    </a:lnTo>
                    <a:close/>
                  </a:path>
                </a:pathLst>
              </a:custGeom>
              <a:solidFill>
                <a:srgbClr val="F8D2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06" name="Freeform 40"/>
              <p:cNvSpPr>
                <a:spLocks/>
              </p:cNvSpPr>
              <p:nvPr/>
            </p:nvSpPr>
            <p:spPr bwMode="auto">
              <a:xfrm>
                <a:off x="4694" y="926"/>
                <a:ext cx="622" cy="596"/>
              </a:xfrm>
              <a:custGeom>
                <a:avLst/>
                <a:gdLst>
                  <a:gd name="T0" fmla="*/ 246 w 622"/>
                  <a:gd name="T1" fmla="*/ 6 h 596"/>
                  <a:gd name="T2" fmla="*/ 200 w 622"/>
                  <a:gd name="T3" fmla="*/ 20 h 596"/>
                  <a:gd name="T4" fmla="*/ 160 w 622"/>
                  <a:gd name="T5" fmla="*/ 38 h 596"/>
                  <a:gd name="T6" fmla="*/ 122 w 622"/>
                  <a:gd name="T7" fmla="*/ 62 h 596"/>
                  <a:gd name="T8" fmla="*/ 88 w 622"/>
                  <a:gd name="T9" fmla="*/ 92 h 596"/>
                  <a:gd name="T10" fmla="*/ 60 w 622"/>
                  <a:gd name="T11" fmla="*/ 124 h 596"/>
                  <a:gd name="T12" fmla="*/ 36 w 622"/>
                  <a:gd name="T13" fmla="*/ 162 h 596"/>
                  <a:gd name="T14" fmla="*/ 18 w 622"/>
                  <a:gd name="T15" fmla="*/ 202 h 596"/>
                  <a:gd name="T16" fmla="*/ 6 w 622"/>
                  <a:gd name="T17" fmla="*/ 244 h 596"/>
                  <a:gd name="T18" fmla="*/ 0 w 622"/>
                  <a:gd name="T19" fmla="*/ 288 h 596"/>
                  <a:gd name="T20" fmla="*/ 2 w 622"/>
                  <a:gd name="T21" fmla="*/ 332 h 596"/>
                  <a:gd name="T22" fmla="*/ 10 w 622"/>
                  <a:gd name="T23" fmla="*/ 378 h 596"/>
                  <a:gd name="T24" fmla="*/ 26 w 622"/>
                  <a:gd name="T25" fmla="*/ 420 h 596"/>
                  <a:gd name="T26" fmla="*/ 46 w 622"/>
                  <a:gd name="T27" fmla="*/ 458 h 596"/>
                  <a:gd name="T28" fmla="*/ 74 w 622"/>
                  <a:gd name="T29" fmla="*/ 492 h 596"/>
                  <a:gd name="T30" fmla="*/ 104 w 622"/>
                  <a:gd name="T31" fmla="*/ 522 h 596"/>
                  <a:gd name="T32" fmla="*/ 140 w 622"/>
                  <a:gd name="T33" fmla="*/ 548 h 596"/>
                  <a:gd name="T34" fmla="*/ 180 w 622"/>
                  <a:gd name="T35" fmla="*/ 568 h 596"/>
                  <a:gd name="T36" fmla="*/ 222 w 622"/>
                  <a:gd name="T37" fmla="*/ 584 h 596"/>
                  <a:gd name="T38" fmla="*/ 266 w 622"/>
                  <a:gd name="T39" fmla="*/ 592 h 596"/>
                  <a:gd name="T40" fmla="*/ 314 w 622"/>
                  <a:gd name="T41" fmla="*/ 596 h 596"/>
                  <a:gd name="T42" fmla="*/ 360 w 622"/>
                  <a:gd name="T43" fmla="*/ 592 h 596"/>
                  <a:gd name="T44" fmla="*/ 406 w 622"/>
                  <a:gd name="T45" fmla="*/ 580 h 596"/>
                  <a:gd name="T46" fmla="*/ 448 w 622"/>
                  <a:gd name="T47" fmla="*/ 564 h 596"/>
                  <a:gd name="T48" fmla="*/ 488 w 622"/>
                  <a:gd name="T49" fmla="*/ 540 h 596"/>
                  <a:gd name="T50" fmla="*/ 522 w 622"/>
                  <a:gd name="T51" fmla="*/ 514 h 596"/>
                  <a:gd name="T52" fmla="*/ 554 w 622"/>
                  <a:gd name="T53" fmla="*/ 482 h 596"/>
                  <a:gd name="T54" fmla="*/ 578 w 622"/>
                  <a:gd name="T55" fmla="*/ 446 h 596"/>
                  <a:gd name="T56" fmla="*/ 598 w 622"/>
                  <a:gd name="T57" fmla="*/ 408 h 596"/>
                  <a:gd name="T58" fmla="*/ 612 w 622"/>
                  <a:gd name="T59" fmla="*/ 366 h 596"/>
                  <a:gd name="T60" fmla="*/ 620 w 622"/>
                  <a:gd name="T61" fmla="*/ 322 h 596"/>
                  <a:gd name="T62" fmla="*/ 622 w 622"/>
                  <a:gd name="T63" fmla="*/ 278 h 596"/>
                  <a:gd name="T64" fmla="*/ 614 w 622"/>
                  <a:gd name="T65" fmla="*/ 232 h 596"/>
                  <a:gd name="T66" fmla="*/ 602 w 622"/>
                  <a:gd name="T67" fmla="*/ 190 h 596"/>
                  <a:gd name="T68" fmla="*/ 582 w 622"/>
                  <a:gd name="T69" fmla="*/ 150 h 596"/>
                  <a:gd name="T70" fmla="*/ 558 w 622"/>
                  <a:gd name="T71" fmla="*/ 114 h 596"/>
                  <a:gd name="T72" fmla="*/ 528 w 622"/>
                  <a:gd name="T73" fmla="*/ 82 h 596"/>
                  <a:gd name="T74" fmla="*/ 494 w 622"/>
                  <a:gd name="T75" fmla="*/ 54 h 596"/>
                  <a:gd name="T76" fmla="*/ 456 w 622"/>
                  <a:gd name="T77" fmla="*/ 32 h 596"/>
                  <a:gd name="T78" fmla="*/ 414 w 622"/>
                  <a:gd name="T79" fmla="*/ 16 h 596"/>
                  <a:gd name="T80" fmla="*/ 370 w 622"/>
                  <a:gd name="T81" fmla="*/ 4 h 596"/>
                  <a:gd name="T82" fmla="*/ 324 w 622"/>
                  <a:gd name="T83" fmla="*/ 0 h 596"/>
                  <a:gd name="T84" fmla="*/ 276 w 622"/>
                  <a:gd name="T85" fmla="*/ 2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22" h="596">
                    <a:moveTo>
                      <a:pt x="276" y="2"/>
                    </a:moveTo>
                    <a:lnTo>
                      <a:pt x="262" y="4"/>
                    </a:lnTo>
                    <a:lnTo>
                      <a:pt x="246" y="6"/>
                    </a:lnTo>
                    <a:lnTo>
                      <a:pt x="230" y="10"/>
                    </a:lnTo>
                    <a:lnTo>
                      <a:pt x="216" y="14"/>
                    </a:lnTo>
                    <a:lnTo>
                      <a:pt x="200" y="20"/>
                    </a:lnTo>
                    <a:lnTo>
                      <a:pt x="186" y="26"/>
                    </a:lnTo>
                    <a:lnTo>
                      <a:pt x="172" y="32"/>
                    </a:lnTo>
                    <a:lnTo>
                      <a:pt x="160" y="38"/>
                    </a:lnTo>
                    <a:lnTo>
                      <a:pt x="146" y="46"/>
                    </a:lnTo>
                    <a:lnTo>
                      <a:pt x="134" y="54"/>
                    </a:lnTo>
                    <a:lnTo>
                      <a:pt x="122" y="62"/>
                    </a:lnTo>
                    <a:lnTo>
                      <a:pt x="110" y="72"/>
                    </a:lnTo>
                    <a:lnTo>
                      <a:pt x="98" y="82"/>
                    </a:lnTo>
                    <a:lnTo>
                      <a:pt x="88" y="92"/>
                    </a:lnTo>
                    <a:lnTo>
                      <a:pt x="78" y="102"/>
                    </a:lnTo>
                    <a:lnTo>
                      <a:pt x="68" y="114"/>
                    </a:lnTo>
                    <a:lnTo>
                      <a:pt x="60" y="124"/>
                    </a:lnTo>
                    <a:lnTo>
                      <a:pt x="50" y="136"/>
                    </a:lnTo>
                    <a:lnTo>
                      <a:pt x="42" y="150"/>
                    </a:lnTo>
                    <a:lnTo>
                      <a:pt x="36" y="162"/>
                    </a:lnTo>
                    <a:lnTo>
                      <a:pt x="28" y="174"/>
                    </a:lnTo>
                    <a:lnTo>
                      <a:pt x="22" y="188"/>
                    </a:lnTo>
                    <a:lnTo>
                      <a:pt x="18" y="202"/>
                    </a:lnTo>
                    <a:lnTo>
                      <a:pt x="12" y="216"/>
                    </a:lnTo>
                    <a:lnTo>
                      <a:pt x="8" y="230"/>
                    </a:lnTo>
                    <a:lnTo>
                      <a:pt x="6" y="244"/>
                    </a:lnTo>
                    <a:lnTo>
                      <a:pt x="2" y="258"/>
                    </a:lnTo>
                    <a:lnTo>
                      <a:pt x="2" y="272"/>
                    </a:lnTo>
                    <a:lnTo>
                      <a:pt x="0" y="288"/>
                    </a:lnTo>
                    <a:lnTo>
                      <a:pt x="0" y="302"/>
                    </a:lnTo>
                    <a:lnTo>
                      <a:pt x="0" y="318"/>
                    </a:lnTo>
                    <a:lnTo>
                      <a:pt x="2" y="332"/>
                    </a:lnTo>
                    <a:lnTo>
                      <a:pt x="4" y="348"/>
                    </a:lnTo>
                    <a:lnTo>
                      <a:pt x="6" y="362"/>
                    </a:lnTo>
                    <a:lnTo>
                      <a:pt x="10" y="378"/>
                    </a:lnTo>
                    <a:lnTo>
                      <a:pt x="14" y="392"/>
                    </a:lnTo>
                    <a:lnTo>
                      <a:pt x="20" y="406"/>
                    </a:lnTo>
                    <a:lnTo>
                      <a:pt x="26" y="420"/>
                    </a:lnTo>
                    <a:lnTo>
                      <a:pt x="32" y="432"/>
                    </a:lnTo>
                    <a:lnTo>
                      <a:pt x="40" y="446"/>
                    </a:lnTo>
                    <a:lnTo>
                      <a:pt x="46" y="458"/>
                    </a:lnTo>
                    <a:lnTo>
                      <a:pt x="56" y="470"/>
                    </a:lnTo>
                    <a:lnTo>
                      <a:pt x="64" y="482"/>
                    </a:lnTo>
                    <a:lnTo>
                      <a:pt x="74" y="492"/>
                    </a:lnTo>
                    <a:lnTo>
                      <a:pt x="84" y="502"/>
                    </a:lnTo>
                    <a:lnTo>
                      <a:pt x="94" y="512"/>
                    </a:lnTo>
                    <a:lnTo>
                      <a:pt x="104" y="522"/>
                    </a:lnTo>
                    <a:lnTo>
                      <a:pt x="116" y="532"/>
                    </a:lnTo>
                    <a:lnTo>
                      <a:pt x="128" y="540"/>
                    </a:lnTo>
                    <a:lnTo>
                      <a:pt x="140" y="548"/>
                    </a:lnTo>
                    <a:lnTo>
                      <a:pt x="154" y="556"/>
                    </a:lnTo>
                    <a:lnTo>
                      <a:pt x="166" y="562"/>
                    </a:lnTo>
                    <a:lnTo>
                      <a:pt x="180" y="568"/>
                    </a:lnTo>
                    <a:lnTo>
                      <a:pt x="194" y="574"/>
                    </a:lnTo>
                    <a:lnTo>
                      <a:pt x="208" y="580"/>
                    </a:lnTo>
                    <a:lnTo>
                      <a:pt x="222" y="584"/>
                    </a:lnTo>
                    <a:lnTo>
                      <a:pt x="236" y="588"/>
                    </a:lnTo>
                    <a:lnTo>
                      <a:pt x="252" y="590"/>
                    </a:lnTo>
                    <a:lnTo>
                      <a:pt x="266" y="592"/>
                    </a:lnTo>
                    <a:lnTo>
                      <a:pt x="282" y="594"/>
                    </a:lnTo>
                    <a:lnTo>
                      <a:pt x="298" y="596"/>
                    </a:lnTo>
                    <a:lnTo>
                      <a:pt x="314" y="596"/>
                    </a:lnTo>
                    <a:lnTo>
                      <a:pt x="328" y="594"/>
                    </a:lnTo>
                    <a:lnTo>
                      <a:pt x="344" y="594"/>
                    </a:lnTo>
                    <a:lnTo>
                      <a:pt x="360" y="592"/>
                    </a:lnTo>
                    <a:lnTo>
                      <a:pt x="376" y="588"/>
                    </a:lnTo>
                    <a:lnTo>
                      <a:pt x="392" y="584"/>
                    </a:lnTo>
                    <a:lnTo>
                      <a:pt x="406" y="580"/>
                    </a:lnTo>
                    <a:lnTo>
                      <a:pt x="420" y="576"/>
                    </a:lnTo>
                    <a:lnTo>
                      <a:pt x="434" y="570"/>
                    </a:lnTo>
                    <a:lnTo>
                      <a:pt x="448" y="564"/>
                    </a:lnTo>
                    <a:lnTo>
                      <a:pt x="462" y="556"/>
                    </a:lnTo>
                    <a:lnTo>
                      <a:pt x="476" y="548"/>
                    </a:lnTo>
                    <a:lnTo>
                      <a:pt x="488" y="540"/>
                    </a:lnTo>
                    <a:lnTo>
                      <a:pt x="500" y="532"/>
                    </a:lnTo>
                    <a:lnTo>
                      <a:pt x="512" y="522"/>
                    </a:lnTo>
                    <a:lnTo>
                      <a:pt x="522" y="514"/>
                    </a:lnTo>
                    <a:lnTo>
                      <a:pt x="534" y="504"/>
                    </a:lnTo>
                    <a:lnTo>
                      <a:pt x="544" y="492"/>
                    </a:lnTo>
                    <a:lnTo>
                      <a:pt x="554" y="482"/>
                    </a:lnTo>
                    <a:lnTo>
                      <a:pt x="562" y="470"/>
                    </a:lnTo>
                    <a:lnTo>
                      <a:pt x="570" y="458"/>
                    </a:lnTo>
                    <a:lnTo>
                      <a:pt x="578" y="446"/>
                    </a:lnTo>
                    <a:lnTo>
                      <a:pt x="586" y="434"/>
                    </a:lnTo>
                    <a:lnTo>
                      <a:pt x="592" y="420"/>
                    </a:lnTo>
                    <a:lnTo>
                      <a:pt x="598" y="408"/>
                    </a:lnTo>
                    <a:lnTo>
                      <a:pt x="604" y="394"/>
                    </a:lnTo>
                    <a:lnTo>
                      <a:pt x="608" y="380"/>
                    </a:lnTo>
                    <a:lnTo>
                      <a:pt x="612" y="366"/>
                    </a:lnTo>
                    <a:lnTo>
                      <a:pt x="616" y="352"/>
                    </a:lnTo>
                    <a:lnTo>
                      <a:pt x="618" y="336"/>
                    </a:lnTo>
                    <a:lnTo>
                      <a:pt x="620" y="322"/>
                    </a:lnTo>
                    <a:lnTo>
                      <a:pt x="622" y="308"/>
                    </a:lnTo>
                    <a:lnTo>
                      <a:pt x="622" y="292"/>
                    </a:lnTo>
                    <a:lnTo>
                      <a:pt x="622" y="278"/>
                    </a:lnTo>
                    <a:lnTo>
                      <a:pt x="620" y="262"/>
                    </a:lnTo>
                    <a:lnTo>
                      <a:pt x="618" y="246"/>
                    </a:lnTo>
                    <a:lnTo>
                      <a:pt x="614" y="232"/>
                    </a:lnTo>
                    <a:lnTo>
                      <a:pt x="612" y="218"/>
                    </a:lnTo>
                    <a:lnTo>
                      <a:pt x="606" y="204"/>
                    </a:lnTo>
                    <a:lnTo>
                      <a:pt x="602" y="190"/>
                    </a:lnTo>
                    <a:lnTo>
                      <a:pt x="596" y="176"/>
                    </a:lnTo>
                    <a:lnTo>
                      <a:pt x="590" y="162"/>
                    </a:lnTo>
                    <a:lnTo>
                      <a:pt x="582" y="150"/>
                    </a:lnTo>
                    <a:lnTo>
                      <a:pt x="574" y="138"/>
                    </a:lnTo>
                    <a:lnTo>
                      <a:pt x="566" y="126"/>
                    </a:lnTo>
                    <a:lnTo>
                      <a:pt x="558" y="114"/>
                    </a:lnTo>
                    <a:lnTo>
                      <a:pt x="548" y="102"/>
                    </a:lnTo>
                    <a:lnTo>
                      <a:pt x="538" y="92"/>
                    </a:lnTo>
                    <a:lnTo>
                      <a:pt x="528" y="82"/>
                    </a:lnTo>
                    <a:lnTo>
                      <a:pt x="516" y="72"/>
                    </a:lnTo>
                    <a:lnTo>
                      <a:pt x="506" y="64"/>
                    </a:lnTo>
                    <a:lnTo>
                      <a:pt x="494" y="54"/>
                    </a:lnTo>
                    <a:lnTo>
                      <a:pt x="482" y="46"/>
                    </a:lnTo>
                    <a:lnTo>
                      <a:pt x="468" y="40"/>
                    </a:lnTo>
                    <a:lnTo>
                      <a:pt x="456" y="32"/>
                    </a:lnTo>
                    <a:lnTo>
                      <a:pt x="442" y="26"/>
                    </a:lnTo>
                    <a:lnTo>
                      <a:pt x="428" y="20"/>
                    </a:lnTo>
                    <a:lnTo>
                      <a:pt x="414" y="16"/>
                    </a:lnTo>
                    <a:lnTo>
                      <a:pt x="400" y="12"/>
                    </a:lnTo>
                    <a:lnTo>
                      <a:pt x="386" y="8"/>
                    </a:lnTo>
                    <a:lnTo>
                      <a:pt x="370" y="4"/>
                    </a:lnTo>
                    <a:lnTo>
                      <a:pt x="356" y="2"/>
                    </a:lnTo>
                    <a:lnTo>
                      <a:pt x="340" y="0"/>
                    </a:lnTo>
                    <a:lnTo>
                      <a:pt x="324" y="0"/>
                    </a:lnTo>
                    <a:lnTo>
                      <a:pt x="308" y="0"/>
                    </a:lnTo>
                    <a:lnTo>
                      <a:pt x="292" y="0"/>
                    </a:lnTo>
                    <a:lnTo>
                      <a:pt x="276" y="2"/>
                    </a:lnTo>
                    <a:lnTo>
                      <a:pt x="276" y="2"/>
                    </a:lnTo>
                    <a:close/>
                  </a:path>
                </a:pathLst>
              </a:custGeom>
              <a:solidFill>
                <a:srgbClr val="F8CC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07" name="Freeform 41"/>
              <p:cNvSpPr>
                <a:spLocks/>
              </p:cNvSpPr>
              <p:nvPr/>
            </p:nvSpPr>
            <p:spPr bwMode="auto">
              <a:xfrm>
                <a:off x="4694" y="924"/>
                <a:ext cx="624" cy="598"/>
              </a:xfrm>
              <a:custGeom>
                <a:avLst/>
                <a:gdLst>
                  <a:gd name="T0" fmla="*/ 246 w 624"/>
                  <a:gd name="T1" fmla="*/ 6 h 598"/>
                  <a:gd name="T2" fmla="*/ 202 w 624"/>
                  <a:gd name="T3" fmla="*/ 20 h 598"/>
                  <a:gd name="T4" fmla="*/ 160 w 624"/>
                  <a:gd name="T5" fmla="*/ 38 h 598"/>
                  <a:gd name="T6" fmla="*/ 122 w 624"/>
                  <a:gd name="T7" fmla="*/ 64 h 598"/>
                  <a:gd name="T8" fmla="*/ 88 w 624"/>
                  <a:gd name="T9" fmla="*/ 92 h 598"/>
                  <a:gd name="T10" fmla="*/ 60 w 624"/>
                  <a:gd name="T11" fmla="*/ 126 h 598"/>
                  <a:gd name="T12" fmla="*/ 36 w 624"/>
                  <a:gd name="T13" fmla="*/ 162 h 598"/>
                  <a:gd name="T14" fmla="*/ 18 w 624"/>
                  <a:gd name="T15" fmla="*/ 202 h 598"/>
                  <a:gd name="T16" fmla="*/ 6 w 624"/>
                  <a:gd name="T17" fmla="*/ 244 h 598"/>
                  <a:gd name="T18" fmla="*/ 0 w 624"/>
                  <a:gd name="T19" fmla="*/ 288 h 598"/>
                  <a:gd name="T20" fmla="*/ 2 w 624"/>
                  <a:gd name="T21" fmla="*/ 334 h 598"/>
                  <a:gd name="T22" fmla="*/ 10 w 624"/>
                  <a:gd name="T23" fmla="*/ 380 h 598"/>
                  <a:gd name="T24" fmla="*/ 26 w 624"/>
                  <a:gd name="T25" fmla="*/ 422 h 598"/>
                  <a:gd name="T26" fmla="*/ 46 w 624"/>
                  <a:gd name="T27" fmla="*/ 460 h 598"/>
                  <a:gd name="T28" fmla="*/ 74 w 624"/>
                  <a:gd name="T29" fmla="*/ 494 h 598"/>
                  <a:gd name="T30" fmla="*/ 106 w 624"/>
                  <a:gd name="T31" fmla="*/ 526 h 598"/>
                  <a:gd name="T32" fmla="*/ 140 w 624"/>
                  <a:gd name="T33" fmla="*/ 550 h 598"/>
                  <a:gd name="T34" fmla="*/ 180 w 624"/>
                  <a:gd name="T35" fmla="*/ 572 h 598"/>
                  <a:gd name="T36" fmla="*/ 222 w 624"/>
                  <a:gd name="T37" fmla="*/ 586 h 598"/>
                  <a:gd name="T38" fmla="*/ 268 w 624"/>
                  <a:gd name="T39" fmla="*/ 596 h 598"/>
                  <a:gd name="T40" fmla="*/ 314 w 624"/>
                  <a:gd name="T41" fmla="*/ 598 h 598"/>
                  <a:gd name="T42" fmla="*/ 362 w 624"/>
                  <a:gd name="T43" fmla="*/ 594 h 598"/>
                  <a:gd name="T44" fmla="*/ 408 w 624"/>
                  <a:gd name="T45" fmla="*/ 584 h 598"/>
                  <a:gd name="T46" fmla="*/ 450 w 624"/>
                  <a:gd name="T47" fmla="*/ 566 h 598"/>
                  <a:gd name="T48" fmla="*/ 490 w 624"/>
                  <a:gd name="T49" fmla="*/ 544 h 598"/>
                  <a:gd name="T50" fmla="*/ 524 w 624"/>
                  <a:gd name="T51" fmla="*/ 516 h 598"/>
                  <a:gd name="T52" fmla="*/ 554 w 624"/>
                  <a:gd name="T53" fmla="*/ 484 h 598"/>
                  <a:gd name="T54" fmla="*/ 580 w 624"/>
                  <a:gd name="T55" fmla="*/ 448 h 598"/>
                  <a:gd name="T56" fmla="*/ 600 w 624"/>
                  <a:gd name="T57" fmla="*/ 410 h 598"/>
                  <a:gd name="T58" fmla="*/ 614 w 624"/>
                  <a:gd name="T59" fmla="*/ 368 h 598"/>
                  <a:gd name="T60" fmla="*/ 622 w 624"/>
                  <a:gd name="T61" fmla="*/ 324 h 598"/>
                  <a:gd name="T62" fmla="*/ 622 w 624"/>
                  <a:gd name="T63" fmla="*/ 278 h 598"/>
                  <a:gd name="T64" fmla="*/ 616 w 624"/>
                  <a:gd name="T65" fmla="*/ 234 h 598"/>
                  <a:gd name="T66" fmla="*/ 604 w 624"/>
                  <a:gd name="T67" fmla="*/ 190 h 598"/>
                  <a:gd name="T68" fmla="*/ 584 w 624"/>
                  <a:gd name="T69" fmla="*/ 150 h 598"/>
                  <a:gd name="T70" fmla="*/ 558 w 624"/>
                  <a:gd name="T71" fmla="*/ 114 h 598"/>
                  <a:gd name="T72" fmla="*/ 528 w 624"/>
                  <a:gd name="T73" fmla="*/ 82 h 598"/>
                  <a:gd name="T74" fmla="*/ 494 w 624"/>
                  <a:gd name="T75" fmla="*/ 56 h 598"/>
                  <a:gd name="T76" fmla="*/ 456 w 624"/>
                  <a:gd name="T77" fmla="*/ 32 h 598"/>
                  <a:gd name="T78" fmla="*/ 416 w 624"/>
                  <a:gd name="T79" fmla="*/ 16 h 598"/>
                  <a:gd name="T80" fmla="*/ 370 w 624"/>
                  <a:gd name="T81" fmla="*/ 4 h 598"/>
                  <a:gd name="T82" fmla="*/ 324 w 624"/>
                  <a:gd name="T83" fmla="*/ 0 h 598"/>
                  <a:gd name="T84" fmla="*/ 278 w 624"/>
                  <a:gd name="T85" fmla="*/ 2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24" h="598">
                    <a:moveTo>
                      <a:pt x="278" y="2"/>
                    </a:moveTo>
                    <a:lnTo>
                      <a:pt x="262" y="4"/>
                    </a:lnTo>
                    <a:lnTo>
                      <a:pt x="246" y="6"/>
                    </a:lnTo>
                    <a:lnTo>
                      <a:pt x="230" y="10"/>
                    </a:lnTo>
                    <a:lnTo>
                      <a:pt x="216" y="14"/>
                    </a:lnTo>
                    <a:lnTo>
                      <a:pt x="202" y="20"/>
                    </a:lnTo>
                    <a:lnTo>
                      <a:pt x="186" y="26"/>
                    </a:lnTo>
                    <a:lnTo>
                      <a:pt x="174" y="32"/>
                    </a:lnTo>
                    <a:lnTo>
                      <a:pt x="160" y="38"/>
                    </a:lnTo>
                    <a:lnTo>
                      <a:pt x="146" y="46"/>
                    </a:lnTo>
                    <a:lnTo>
                      <a:pt x="134" y="54"/>
                    </a:lnTo>
                    <a:lnTo>
                      <a:pt x="122" y="64"/>
                    </a:lnTo>
                    <a:lnTo>
                      <a:pt x="110" y="72"/>
                    </a:lnTo>
                    <a:lnTo>
                      <a:pt x="100" y="82"/>
                    </a:lnTo>
                    <a:lnTo>
                      <a:pt x="88" y="92"/>
                    </a:lnTo>
                    <a:lnTo>
                      <a:pt x="78" y="102"/>
                    </a:lnTo>
                    <a:lnTo>
                      <a:pt x="68" y="114"/>
                    </a:lnTo>
                    <a:lnTo>
                      <a:pt x="60" y="126"/>
                    </a:lnTo>
                    <a:lnTo>
                      <a:pt x="50" y="138"/>
                    </a:lnTo>
                    <a:lnTo>
                      <a:pt x="42" y="150"/>
                    </a:lnTo>
                    <a:lnTo>
                      <a:pt x="36" y="162"/>
                    </a:lnTo>
                    <a:lnTo>
                      <a:pt x="28" y="176"/>
                    </a:lnTo>
                    <a:lnTo>
                      <a:pt x="22" y="188"/>
                    </a:lnTo>
                    <a:lnTo>
                      <a:pt x="18" y="202"/>
                    </a:lnTo>
                    <a:lnTo>
                      <a:pt x="12" y="216"/>
                    </a:lnTo>
                    <a:lnTo>
                      <a:pt x="8" y="230"/>
                    </a:lnTo>
                    <a:lnTo>
                      <a:pt x="6" y="244"/>
                    </a:lnTo>
                    <a:lnTo>
                      <a:pt x="2" y="260"/>
                    </a:lnTo>
                    <a:lnTo>
                      <a:pt x="2" y="274"/>
                    </a:lnTo>
                    <a:lnTo>
                      <a:pt x="0" y="288"/>
                    </a:lnTo>
                    <a:lnTo>
                      <a:pt x="0" y="304"/>
                    </a:lnTo>
                    <a:lnTo>
                      <a:pt x="0" y="320"/>
                    </a:lnTo>
                    <a:lnTo>
                      <a:pt x="2" y="334"/>
                    </a:lnTo>
                    <a:lnTo>
                      <a:pt x="4" y="350"/>
                    </a:lnTo>
                    <a:lnTo>
                      <a:pt x="6" y="364"/>
                    </a:lnTo>
                    <a:lnTo>
                      <a:pt x="10" y="380"/>
                    </a:lnTo>
                    <a:lnTo>
                      <a:pt x="14" y="394"/>
                    </a:lnTo>
                    <a:lnTo>
                      <a:pt x="20" y="408"/>
                    </a:lnTo>
                    <a:lnTo>
                      <a:pt x="26" y="422"/>
                    </a:lnTo>
                    <a:lnTo>
                      <a:pt x="32" y="434"/>
                    </a:lnTo>
                    <a:lnTo>
                      <a:pt x="40" y="448"/>
                    </a:lnTo>
                    <a:lnTo>
                      <a:pt x="46" y="460"/>
                    </a:lnTo>
                    <a:lnTo>
                      <a:pt x="56" y="472"/>
                    </a:lnTo>
                    <a:lnTo>
                      <a:pt x="64" y="484"/>
                    </a:lnTo>
                    <a:lnTo>
                      <a:pt x="74" y="494"/>
                    </a:lnTo>
                    <a:lnTo>
                      <a:pt x="84" y="506"/>
                    </a:lnTo>
                    <a:lnTo>
                      <a:pt x="94" y="516"/>
                    </a:lnTo>
                    <a:lnTo>
                      <a:pt x="106" y="526"/>
                    </a:lnTo>
                    <a:lnTo>
                      <a:pt x="116" y="534"/>
                    </a:lnTo>
                    <a:lnTo>
                      <a:pt x="128" y="542"/>
                    </a:lnTo>
                    <a:lnTo>
                      <a:pt x="140" y="550"/>
                    </a:lnTo>
                    <a:lnTo>
                      <a:pt x="154" y="558"/>
                    </a:lnTo>
                    <a:lnTo>
                      <a:pt x="166" y="566"/>
                    </a:lnTo>
                    <a:lnTo>
                      <a:pt x="180" y="572"/>
                    </a:lnTo>
                    <a:lnTo>
                      <a:pt x="194" y="578"/>
                    </a:lnTo>
                    <a:lnTo>
                      <a:pt x="208" y="582"/>
                    </a:lnTo>
                    <a:lnTo>
                      <a:pt x="222" y="586"/>
                    </a:lnTo>
                    <a:lnTo>
                      <a:pt x="238" y="590"/>
                    </a:lnTo>
                    <a:lnTo>
                      <a:pt x="252" y="594"/>
                    </a:lnTo>
                    <a:lnTo>
                      <a:pt x="268" y="596"/>
                    </a:lnTo>
                    <a:lnTo>
                      <a:pt x="282" y="598"/>
                    </a:lnTo>
                    <a:lnTo>
                      <a:pt x="298" y="598"/>
                    </a:lnTo>
                    <a:lnTo>
                      <a:pt x="314" y="598"/>
                    </a:lnTo>
                    <a:lnTo>
                      <a:pt x="330" y="598"/>
                    </a:lnTo>
                    <a:lnTo>
                      <a:pt x="346" y="596"/>
                    </a:lnTo>
                    <a:lnTo>
                      <a:pt x="362" y="594"/>
                    </a:lnTo>
                    <a:lnTo>
                      <a:pt x="378" y="592"/>
                    </a:lnTo>
                    <a:lnTo>
                      <a:pt x="392" y="588"/>
                    </a:lnTo>
                    <a:lnTo>
                      <a:pt x="408" y="584"/>
                    </a:lnTo>
                    <a:lnTo>
                      <a:pt x="422" y="578"/>
                    </a:lnTo>
                    <a:lnTo>
                      <a:pt x="436" y="572"/>
                    </a:lnTo>
                    <a:lnTo>
                      <a:pt x="450" y="566"/>
                    </a:lnTo>
                    <a:lnTo>
                      <a:pt x="464" y="560"/>
                    </a:lnTo>
                    <a:lnTo>
                      <a:pt x="476" y="552"/>
                    </a:lnTo>
                    <a:lnTo>
                      <a:pt x="490" y="544"/>
                    </a:lnTo>
                    <a:lnTo>
                      <a:pt x="502" y="534"/>
                    </a:lnTo>
                    <a:lnTo>
                      <a:pt x="512" y="526"/>
                    </a:lnTo>
                    <a:lnTo>
                      <a:pt x="524" y="516"/>
                    </a:lnTo>
                    <a:lnTo>
                      <a:pt x="534" y="506"/>
                    </a:lnTo>
                    <a:lnTo>
                      <a:pt x="546" y="494"/>
                    </a:lnTo>
                    <a:lnTo>
                      <a:pt x="554" y="484"/>
                    </a:lnTo>
                    <a:lnTo>
                      <a:pt x="564" y="472"/>
                    </a:lnTo>
                    <a:lnTo>
                      <a:pt x="572" y="460"/>
                    </a:lnTo>
                    <a:lnTo>
                      <a:pt x="580" y="448"/>
                    </a:lnTo>
                    <a:lnTo>
                      <a:pt x="588" y="436"/>
                    </a:lnTo>
                    <a:lnTo>
                      <a:pt x="594" y="422"/>
                    </a:lnTo>
                    <a:lnTo>
                      <a:pt x="600" y="410"/>
                    </a:lnTo>
                    <a:lnTo>
                      <a:pt x="606" y="396"/>
                    </a:lnTo>
                    <a:lnTo>
                      <a:pt x="610" y="382"/>
                    </a:lnTo>
                    <a:lnTo>
                      <a:pt x="614" y="368"/>
                    </a:lnTo>
                    <a:lnTo>
                      <a:pt x="618" y="354"/>
                    </a:lnTo>
                    <a:lnTo>
                      <a:pt x="620" y="338"/>
                    </a:lnTo>
                    <a:lnTo>
                      <a:pt x="622" y="324"/>
                    </a:lnTo>
                    <a:lnTo>
                      <a:pt x="624" y="308"/>
                    </a:lnTo>
                    <a:lnTo>
                      <a:pt x="624" y="294"/>
                    </a:lnTo>
                    <a:lnTo>
                      <a:pt x="622" y="278"/>
                    </a:lnTo>
                    <a:lnTo>
                      <a:pt x="622" y="264"/>
                    </a:lnTo>
                    <a:lnTo>
                      <a:pt x="620" y="248"/>
                    </a:lnTo>
                    <a:lnTo>
                      <a:pt x="616" y="234"/>
                    </a:lnTo>
                    <a:lnTo>
                      <a:pt x="612" y="218"/>
                    </a:lnTo>
                    <a:lnTo>
                      <a:pt x="608" y="204"/>
                    </a:lnTo>
                    <a:lnTo>
                      <a:pt x="604" y="190"/>
                    </a:lnTo>
                    <a:lnTo>
                      <a:pt x="598" y="176"/>
                    </a:lnTo>
                    <a:lnTo>
                      <a:pt x="592" y="164"/>
                    </a:lnTo>
                    <a:lnTo>
                      <a:pt x="584" y="150"/>
                    </a:lnTo>
                    <a:lnTo>
                      <a:pt x="576" y="138"/>
                    </a:lnTo>
                    <a:lnTo>
                      <a:pt x="568" y="126"/>
                    </a:lnTo>
                    <a:lnTo>
                      <a:pt x="558" y="114"/>
                    </a:lnTo>
                    <a:lnTo>
                      <a:pt x="550" y="104"/>
                    </a:lnTo>
                    <a:lnTo>
                      <a:pt x="540" y="92"/>
                    </a:lnTo>
                    <a:lnTo>
                      <a:pt x="528" y="82"/>
                    </a:lnTo>
                    <a:lnTo>
                      <a:pt x="518" y="72"/>
                    </a:lnTo>
                    <a:lnTo>
                      <a:pt x="506" y="64"/>
                    </a:lnTo>
                    <a:lnTo>
                      <a:pt x="494" y="56"/>
                    </a:lnTo>
                    <a:lnTo>
                      <a:pt x="482" y="46"/>
                    </a:lnTo>
                    <a:lnTo>
                      <a:pt x="470" y="40"/>
                    </a:lnTo>
                    <a:lnTo>
                      <a:pt x="456" y="32"/>
                    </a:lnTo>
                    <a:lnTo>
                      <a:pt x="442" y="26"/>
                    </a:lnTo>
                    <a:lnTo>
                      <a:pt x="430" y="20"/>
                    </a:lnTo>
                    <a:lnTo>
                      <a:pt x="416" y="16"/>
                    </a:lnTo>
                    <a:lnTo>
                      <a:pt x="400" y="12"/>
                    </a:lnTo>
                    <a:lnTo>
                      <a:pt x="386" y="8"/>
                    </a:lnTo>
                    <a:lnTo>
                      <a:pt x="370" y="4"/>
                    </a:lnTo>
                    <a:lnTo>
                      <a:pt x="356" y="2"/>
                    </a:lnTo>
                    <a:lnTo>
                      <a:pt x="340" y="0"/>
                    </a:lnTo>
                    <a:lnTo>
                      <a:pt x="324" y="0"/>
                    </a:lnTo>
                    <a:lnTo>
                      <a:pt x="310" y="0"/>
                    </a:lnTo>
                    <a:lnTo>
                      <a:pt x="294" y="0"/>
                    </a:lnTo>
                    <a:lnTo>
                      <a:pt x="278" y="2"/>
                    </a:lnTo>
                    <a:lnTo>
                      <a:pt x="278" y="2"/>
                    </a:lnTo>
                    <a:close/>
                  </a:path>
                </a:pathLst>
              </a:custGeom>
              <a:solidFill>
                <a:srgbClr val="F5C5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08" name="Freeform 42"/>
              <p:cNvSpPr>
                <a:spLocks/>
              </p:cNvSpPr>
              <p:nvPr/>
            </p:nvSpPr>
            <p:spPr bwMode="auto">
              <a:xfrm>
                <a:off x="4694" y="922"/>
                <a:ext cx="626" cy="602"/>
              </a:xfrm>
              <a:custGeom>
                <a:avLst/>
                <a:gdLst>
                  <a:gd name="T0" fmla="*/ 246 w 626"/>
                  <a:gd name="T1" fmla="*/ 6 h 602"/>
                  <a:gd name="T2" fmla="*/ 202 w 626"/>
                  <a:gd name="T3" fmla="*/ 20 h 602"/>
                  <a:gd name="T4" fmla="*/ 160 w 626"/>
                  <a:gd name="T5" fmla="*/ 38 h 602"/>
                  <a:gd name="T6" fmla="*/ 122 w 626"/>
                  <a:gd name="T7" fmla="*/ 64 h 602"/>
                  <a:gd name="T8" fmla="*/ 88 w 626"/>
                  <a:gd name="T9" fmla="*/ 92 h 602"/>
                  <a:gd name="T10" fmla="*/ 60 w 626"/>
                  <a:gd name="T11" fmla="*/ 126 h 602"/>
                  <a:gd name="T12" fmla="*/ 36 w 626"/>
                  <a:gd name="T13" fmla="*/ 164 h 602"/>
                  <a:gd name="T14" fmla="*/ 18 w 626"/>
                  <a:gd name="T15" fmla="*/ 204 h 602"/>
                  <a:gd name="T16" fmla="*/ 6 w 626"/>
                  <a:gd name="T17" fmla="*/ 246 h 602"/>
                  <a:gd name="T18" fmla="*/ 0 w 626"/>
                  <a:gd name="T19" fmla="*/ 290 h 602"/>
                  <a:gd name="T20" fmla="*/ 2 w 626"/>
                  <a:gd name="T21" fmla="*/ 336 h 602"/>
                  <a:gd name="T22" fmla="*/ 10 w 626"/>
                  <a:gd name="T23" fmla="*/ 380 h 602"/>
                  <a:gd name="T24" fmla="*/ 26 w 626"/>
                  <a:gd name="T25" fmla="*/ 424 h 602"/>
                  <a:gd name="T26" fmla="*/ 48 w 626"/>
                  <a:gd name="T27" fmla="*/ 462 h 602"/>
                  <a:gd name="T28" fmla="*/ 74 w 626"/>
                  <a:gd name="T29" fmla="*/ 496 h 602"/>
                  <a:gd name="T30" fmla="*/ 106 w 626"/>
                  <a:gd name="T31" fmla="*/ 528 h 602"/>
                  <a:gd name="T32" fmla="*/ 142 w 626"/>
                  <a:gd name="T33" fmla="*/ 554 h 602"/>
                  <a:gd name="T34" fmla="*/ 180 w 626"/>
                  <a:gd name="T35" fmla="*/ 574 h 602"/>
                  <a:gd name="T36" fmla="*/ 224 w 626"/>
                  <a:gd name="T37" fmla="*/ 590 h 602"/>
                  <a:gd name="T38" fmla="*/ 268 w 626"/>
                  <a:gd name="T39" fmla="*/ 598 h 602"/>
                  <a:gd name="T40" fmla="*/ 314 w 626"/>
                  <a:gd name="T41" fmla="*/ 602 h 602"/>
                  <a:gd name="T42" fmla="*/ 362 w 626"/>
                  <a:gd name="T43" fmla="*/ 596 h 602"/>
                  <a:gd name="T44" fmla="*/ 408 w 626"/>
                  <a:gd name="T45" fmla="*/ 586 h 602"/>
                  <a:gd name="T46" fmla="*/ 452 w 626"/>
                  <a:gd name="T47" fmla="*/ 568 h 602"/>
                  <a:gd name="T48" fmla="*/ 490 w 626"/>
                  <a:gd name="T49" fmla="*/ 546 h 602"/>
                  <a:gd name="T50" fmla="*/ 526 w 626"/>
                  <a:gd name="T51" fmla="*/ 518 h 602"/>
                  <a:gd name="T52" fmla="*/ 556 w 626"/>
                  <a:gd name="T53" fmla="*/ 486 h 602"/>
                  <a:gd name="T54" fmla="*/ 582 w 626"/>
                  <a:gd name="T55" fmla="*/ 450 h 602"/>
                  <a:gd name="T56" fmla="*/ 602 w 626"/>
                  <a:gd name="T57" fmla="*/ 412 h 602"/>
                  <a:gd name="T58" fmla="*/ 616 w 626"/>
                  <a:gd name="T59" fmla="*/ 370 h 602"/>
                  <a:gd name="T60" fmla="*/ 624 w 626"/>
                  <a:gd name="T61" fmla="*/ 326 h 602"/>
                  <a:gd name="T62" fmla="*/ 624 w 626"/>
                  <a:gd name="T63" fmla="*/ 280 h 602"/>
                  <a:gd name="T64" fmla="*/ 618 w 626"/>
                  <a:gd name="T65" fmla="*/ 234 h 602"/>
                  <a:gd name="T66" fmla="*/ 604 w 626"/>
                  <a:gd name="T67" fmla="*/ 192 h 602"/>
                  <a:gd name="T68" fmla="*/ 586 w 626"/>
                  <a:gd name="T69" fmla="*/ 152 h 602"/>
                  <a:gd name="T70" fmla="*/ 560 w 626"/>
                  <a:gd name="T71" fmla="*/ 116 h 602"/>
                  <a:gd name="T72" fmla="*/ 530 w 626"/>
                  <a:gd name="T73" fmla="*/ 82 h 602"/>
                  <a:gd name="T74" fmla="*/ 496 w 626"/>
                  <a:gd name="T75" fmla="*/ 56 h 602"/>
                  <a:gd name="T76" fmla="*/ 458 w 626"/>
                  <a:gd name="T77" fmla="*/ 32 h 602"/>
                  <a:gd name="T78" fmla="*/ 416 w 626"/>
                  <a:gd name="T79" fmla="*/ 16 h 602"/>
                  <a:gd name="T80" fmla="*/ 372 w 626"/>
                  <a:gd name="T81" fmla="*/ 4 h 602"/>
                  <a:gd name="T82" fmla="*/ 326 w 626"/>
                  <a:gd name="T83" fmla="*/ 0 h 602"/>
                  <a:gd name="T84" fmla="*/ 278 w 626"/>
                  <a:gd name="T85" fmla="*/ 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26" h="602">
                    <a:moveTo>
                      <a:pt x="278" y="2"/>
                    </a:moveTo>
                    <a:lnTo>
                      <a:pt x="262" y="4"/>
                    </a:lnTo>
                    <a:lnTo>
                      <a:pt x="246" y="6"/>
                    </a:lnTo>
                    <a:lnTo>
                      <a:pt x="232" y="10"/>
                    </a:lnTo>
                    <a:lnTo>
                      <a:pt x="216" y="14"/>
                    </a:lnTo>
                    <a:lnTo>
                      <a:pt x="202" y="20"/>
                    </a:lnTo>
                    <a:lnTo>
                      <a:pt x="188" y="26"/>
                    </a:lnTo>
                    <a:lnTo>
                      <a:pt x="174" y="32"/>
                    </a:lnTo>
                    <a:lnTo>
                      <a:pt x="160" y="38"/>
                    </a:lnTo>
                    <a:lnTo>
                      <a:pt x="146" y="46"/>
                    </a:lnTo>
                    <a:lnTo>
                      <a:pt x="134" y="54"/>
                    </a:lnTo>
                    <a:lnTo>
                      <a:pt x="122" y="64"/>
                    </a:lnTo>
                    <a:lnTo>
                      <a:pt x="110" y="72"/>
                    </a:lnTo>
                    <a:lnTo>
                      <a:pt x="100" y="82"/>
                    </a:lnTo>
                    <a:lnTo>
                      <a:pt x="88" y="92"/>
                    </a:lnTo>
                    <a:lnTo>
                      <a:pt x="78" y="104"/>
                    </a:lnTo>
                    <a:lnTo>
                      <a:pt x="68" y="114"/>
                    </a:lnTo>
                    <a:lnTo>
                      <a:pt x="60" y="126"/>
                    </a:lnTo>
                    <a:lnTo>
                      <a:pt x="50" y="138"/>
                    </a:lnTo>
                    <a:lnTo>
                      <a:pt x="42" y="150"/>
                    </a:lnTo>
                    <a:lnTo>
                      <a:pt x="36" y="164"/>
                    </a:lnTo>
                    <a:lnTo>
                      <a:pt x="28" y="176"/>
                    </a:lnTo>
                    <a:lnTo>
                      <a:pt x="22" y="190"/>
                    </a:lnTo>
                    <a:lnTo>
                      <a:pt x="18" y="204"/>
                    </a:lnTo>
                    <a:lnTo>
                      <a:pt x="12" y="218"/>
                    </a:lnTo>
                    <a:lnTo>
                      <a:pt x="8" y="232"/>
                    </a:lnTo>
                    <a:lnTo>
                      <a:pt x="6" y="246"/>
                    </a:lnTo>
                    <a:lnTo>
                      <a:pt x="2" y="260"/>
                    </a:lnTo>
                    <a:lnTo>
                      <a:pt x="0" y="276"/>
                    </a:lnTo>
                    <a:lnTo>
                      <a:pt x="0" y="290"/>
                    </a:lnTo>
                    <a:lnTo>
                      <a:pt x="0" y="306"/>
                    </a:lnTo>
                    <a:lnTo>
                      <a:pt x="0" y="320"/>
                    </a:lnTo>
                    <a:lnTo>
                      <a:pt x="2" y="336"/>
                    </a:lnTo>
                    <a:lnTo>
                      <a:pt x="4" y="352"/>
                    </a:lnTo>
                    <a:lnTo>
                      <a:pt x="6" y="366"/>
                    </a:lnTo>
                    <a:lnTo>
                      <a:pt x="10" y="380"/>
                    </a:lnTo>
                    <a:lnTo>
                      <a:pt x="14" y="396"/>
                    </a:lnTo>
                    <a:lnTo>
                      <a:pt x="20" y="410"/>
                    </a:lnTo>
                    <a:lnTo>
                      <a:pt x="26" y="424"/>
                    </a:lnTo>
                    <a:lnTo>
                      <a:pt x="32" y="436"/>
                    </a:lnTo>
                    <a:lnTo>
                      <a:pt x="40" y="450"/>
                    </a:lnTo>
                    <a:lnTo>
                      <a:pt x="48" y="462"/>
                    </a:lnTo>
                    <a:lnTo>
                      <a:pt x="56" y="474"/>
                    </a:lnTo>
                    <a:lnTo>
                      <a:pt x="64" y="486"/>
                    </a:lnTo>
                    <a:lnTo>
                      <a:pt x="74" y="496"/>
                    </a:lnTo>
                    <a:lnTo>
                      <a:pt x="84" y="508"/>
                    </a:lnTo>
                    <a:lnTo>
                      <a:pt x="94" y="518"/>
                    </a:lnTo>
                    <a:lnTo>
                      <a:pt x="106" y="528"/>
                    </a:lnTo>
                    <a:lnTo>
                      <a:pt x="116" y="536"/>
                    </a:lnTo>
                    <a:lnTo>
                      <a:pt x="128" y="546"/>
                    </a:lnTo>
                    <a:lnTo>
                      <a:pt x="142" y="554"/>
                    </a:lnTo>
                    <a:lnTo>
                      <a:pt x="154" y="562"/>
                    </a:lnTo>
                    <a:lnTo>
                      <a:pt x="168" y="568"/>
                    </a:lnTo>
                    <a:lnTo>
                      <a:pt x="180" y="574"/>
                    </a:lnTo>
                    <a:lnTo>
                      <a:pt x="194" y="580"/>
                    </a:lnTo>
                    <a:lnTo>
                      <a:pt x="208" y="586"/>
                    </a:lnTo>
                    <a:lnTo>
                      <a:pt x="224" y="590"/>
                    </a:lnTo>
                    <a:lnTo>
                      <a:pt x="238" y="594"/>
                    </a:lnTo>
                    <a:lnTo>
                      <a:pt x="252" y="596"/>
                    </a:lnTo>
                    <a:lnTo>
                      <a:pt x="268" y="598"/>
                    </a:lnTo>
                    <a:lnTo>
                      <a:pt x="284" y="600"/>
                    </a:lnTo>
                    <a:lnTo>
                      <a:pt x="300" y="602"/>
                    </a:lnTo>
                    <a:lnTo>
                      <a:pt x="314" y="602"/>
                    </a:lnTo>
                    <a:lnTo>
                      <a:pt x="330" y="600"/>
                    </a:lnTo>
                    <a:lnTo>
                      <a:pt x="346" y="600"/>
                    </a:lnTo>
                    <a:lnTo>
                      <a:pt x="362" y="596"/>
                    </a:lnTo>
                    <a:lnTo>
                      <a:pt x="378" y="594"/>
                    </a:lnTo>
                    <a:lnTo>
                      <a:pt x="394" y="590"/>
                    </a:lnTo>
                    <a:lnTo>
                      <a:pt x="408" y="586"/>
                    </a:lnTo>
                    <a:lnTo>
                      <a:pt x="424" y="580"/>
                    </a:lnTo>
                    <a:lnTo>
                      <a:pt x="438" y="576"/>
                    </a:lnTo>
                    <a:lnTo>
                      <a:pt x="452" y="568"/>
                    </a:lnTo>
                    <a:lnTo>
                      <a:pt x="464" y="562"/>
                    </a:lnTo>
                    <a:lnTo>
                      <a:pt x="478" y="554"/>
                    </a:lnTo>
                    <a:lnTo>
                      <a:pt x="490" y="546"/>
                    </a:lnTo>
                    <a:lnTo>
                      <a:pt x="502" y="538"/>
                    </a:lnTo>
                    <a:lnTo>
                      <a:pt x="514" y="528"/>
                    </a:lnTo>
                    <a:lnTo>
                      <a:pt x="526" y="518"/>
                    </a:lnTo>
                    <a:lnTo>
                      <a:pt x="536" y="508"/>
                    </a:lnTo>
                    <a:lnTo>
                      <a:pt x="546" y="498"/>
                    </a:lnTo>
                    <a:lnTo>
                      <a:pt x="556" y="486"/>
                    </a:lnTo>
                    <a:lnTo>
                      <a:pt x="566" y="474"/>
                    </a:lnTo>
                    <a:lnTo>
                      <a:pt x="574" y="462"/>
                    </a:lnTo>
                    <a:lnTo>
                      <a:pt x="582" y="450"/>
                    </a:lnTo>
                    <a:lnTo>
                      <a:pt x="590" y="438"/>
                    </a:lnTo>
                    <a:lnTo>
                      <a:pt x="596" y="424"/>
                    </a:lnTo>
                    <a:lnTo>
                      <a:pt x="602" y="412"/>
                    </a:lnTo>
                    <a:lnTo>
                      <a:pt x="608" y="398"/>
                    </a:lnTo>
                    <a:lnTo>
                      <a:pt x="612" y="384"/>
                    </a:lnTo>
                    <a:lnTo>
                      <a:pt x="616" y="370"/>
                    </a:lnTo>
                    <a:lnTo>
                      <a:pt x="620" y="354"/>
                    </a:lnTo>
                    <a:lnTo>
                      <a:pt x="622" y="340"/>
                    </a:lnTo>
                    <a:lnTo>
                      <a:pt x="624" y="326"/>
                    </a:lnTo>
                    <a:lnTo>
                      <a:pt x="624" y="310"/>
                    </a:lnTo>
                    <a:lnTo>
                      <a:pt x="626" y="296"/>
                    </a:lnTo>
                    <a:lnTo>
                      <a:pt x="624" y="280"/>
                    </a:lnTo>
                    <a:lnTo>
                      <a:pt x="624" y="264"/>
                    </a:lnTo>
                    <a:lnTo>
                      <a:pt x="620" y="250"/>
                    </a:lnTo>
                    <a:lnTo>
                      <a:pt x="618" y="234"/>
                    </a:lnTo>
                    <a:lnTo>
                      <a:pt x="614" y="220"/>
                    </a:lnTo>
                    <a:lnTo>
                      <a:pt x="610" y="206"/>
                    </a:lnTo>
                    <a:lnTo>
                      <a:pt x="604" y="192"/>
                    </a:lnTo>
                    <a:lnTo>
                      <a:pt x="598" y="178"/>
                    </a:lnTo>
                    <a:lnTo>
                      <a:pt x="592" y="164"/>
                    </a:lnTo>
                    <a:lnTo>
                      <a:pt x="586" y="152"/>
                    </a:lnTo>
                    <a:lnTo>
                      <a:pt x="578" y="138"/>
                    </a:lnTo>
                    <a:lnTo>
                      <a:pt x="570" y="126"/>
                    </a:lnTo>
                    <a:lnTo>
                      <a:pt x="560" y="116"/>
                    </a:lnTo>
                    <a:lnTo>
                      <a:pt x="550" y="104"/>
                    </a:lnTo>
                    <a:lnTo>
                      <a:pt x="540" y="94"/>
                    </a:lnTo>
                    <a:lnTo>
                      <a:pt x="530" y="82"/>
                    </a:lnTo>
                    <a:lnTo>
                      <a:pt x="520" y="74"/>
                    </a:lnTo>
                    <a:lnTo>
                      <a:pt x="508" y="64"/>
                    </a:lnTo>
                    <a:lnTo>
                      <a:pt x="496" y="56"/>
                    </a:lnTo>
                    <a:lnTo>
                      <a:pt x="484" y="48"/>
                    </a:lnTo>
                    <a:lnTo>
                      <a:pt x="470" y="40"/>
                    </a:lnTo>
                    <a:lnTo>
                      <a:pt x="458" y="32"/>
                    </a:lnTo>
                    <a:lnTo>
                      <a:pt x="444" y="26"/>
                    </a:lnTo>
                    <a:lnTo>
                      <a:pt x="430" y="20"/>
                    </a:lnTo>
                    <a:lnTo>
                      <a:pt x="416" y="16"/>
                    </a:lnTo>
                    <a:lnTo>
                      <a:pt x="402" y="12"/>
                    </a:lnTo>
                    <a:lnTo>
                      <a:pt x="386" y="8"/>
                    </a:lnTo>
                    <a:lnTo>
                      <a:pt x="372" y="4"/>
                    </a:lnTo>
                    <a:lnTo>
                      <a:pt x="356" y="2"/>
                    </a:lnTo>
                    <a:lnTo>
                      <a:pt x="342" y="0"/>
                    </a:lnTo>
                    <a:lnTo>
                      <a:pt x="326" y="0"/>
                    </a:lnTo>
                    <a:lnTo>
                      <a:pt x="310" y="0"/>
                    </a:lnTo>
                    <a:lnTo>
                      <a:pt x="294" y="0"/>
                    </a:lnTo>
                    <a:lnTo>
                      <a:pt x="278" y="2"/>
                    </a:lnTo>
                    <a:lnTo>
                      <a:pt x="278" y="2"/>
                    </a:lnTo>
                    <a:close/>
                  </a:path>
                </a:pathLst>
              </a:custGeom>
              <a:solidFill>
                <a:srgbClr val="F4C0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09" name="Freeform 43"/>
              <p:cNvSpPr>
                <a:spLocks/>
              </p:cNvSpPr>
              <p:nvPr/>
            </p:nvSpPr>
            <p:spPr bwMode="auto">
              <a:xfrm>
                <a:off x="4694" y="920"/>
                <a:ext cx="626" cy="604"/>
              </a:xfrm>
              <a:custGeom>
                <a:avLst/>
                <a:gdLst>
                  <a:gd name="T0" fmla="*/ 246 w 626"/>
                  <a:gd name="T1" fmla="*/ 6 h 604"/>
                  <a:gd name="T2" fmla="*/ 202 w 626"/>
                  <a:gd name="T3" fmla="*/ 20 h 604"/>
                  <a:gd name="T4" fmla="*/ 160 w 626"/>
                  <a:gd name="T5" fmla="*/ 40 h 604"/>
                  <a:gd name="T6" fmla="*/ 122 w 626"/>
                  <a:gd name="T7" fmla="*/ 64 h 604"/>
                  <a:gd name="T8" fmla="*/ 88 w 626"/>
                  <a:gd name="T9" fmla="*/ 92 h 604"/>
                  <a:gd name="T10" fmla="*/ 60 w 626"/>
                  <a:gd name="T11" fmla="*/ 126 h 604"/>
                  <a:gd name="T12" fmla="*/ 36 w 626"/>
                  <a:gd name="T13" fmla="*/ 164 h 604"/>
                  <a:gd name="T14" fmla="*/ 18 w 626"/>
                  <a:gd name="T15" fmla="*/ 204 h 604"/>
                  <a:gd name="T16" fmla="*/ 6 w 626"/>
                  <a:gd name="T17" fmla="*/ 246 h 604"/>
                  <a:gd name="T18" fmla="*/ 0 w 626"/>
                  <a:gd name="T19" fmla="*/ 292 h 604"/>
                  <a:gd name="T20" fmla="*/ 2 w 626"/>
                  <a:gd name="T21" fmla="*/ 338 h 604"/>
                  <a:gd name="T22" fmla="*/ 10 w 626"/>
                  <a:gd name="T23" fmla="*/ 382 h 604"/>
                  <a:gd name="T24" fmla="*/ 26 w 626"/>
                  <a:gd name="T25" fmla="*/ 426 h 604"/>
                  <a:gd name="T26" fmla="*/ 48 w 626"/>
                  <a:gd name="T27" fmla="*/ 464 h 604"/>
                  <a:gd name="T28" fmla="*/ 74 w 626"/>
                  <a:gd name="T29" fmla="*/ 500 h 604"/>
                  <a:gd name="T30" fmla="*/ 106 w 626"/>
                  <a:gd name="T31" fmla="*/ 530 h 604"/>
                  <a:gd name="T32" fmla="*/ 142 w 626"/>
                  <a:gd name="T33" fmla="*/ 556 h 604"/>
                  <a:gd name="T34" fmla="*/ 182 w 626"/>
                  <a:gd name="T35" fmla="*/ 578 h 604"/>
                  <a:gd name="T36" fmla="*/ 224 w 626"/>
                  <a:gd name="T37" fmla="*/ 592 h 604"/>
                  <a:gd name="T38" fmla="*/ 268 w 626"/>
                  <a:gd name="T39" fmla="*/ 602 h 604"/>
                  <a:gd name="T40" fmla="*/ 316 w 626"/>
                  <a:gd name="T41" fmla="*/ 604 h 604"/>
                  <a:gd name="T42" fmla="*/ 364 w 626"/>
                  <a:gd name="T43" fmla="*/ 600 h 604"/>
                  <a:gd name="T44" fmla="*/ 410 w 626"/>
                  <a:gd name="T45" fmla="*/ 588 h 604"/>
                  <a:gd name="T46" fmla="*/ 452 w 626"/>
                  <a:gd name="T47" fmla="*/ 572 h 604"/>
                  <a:gd name="T48" fmla="*/ 492 w 626"/>
                  <a:gd name="T49" fmla="*/ 548 h 604"/>
                  <a:gd name="T50" fmla="*/ 526 w 626"/>
                  <a:gd name="T51" fmla="*/ 520 h 604"/>
                  <a:gd name="T52" fmla="*/ 558 w 626"/>
                  <a:gd name="T53" fmla="*/ 488 h 604"/>
                  <a:gd name="T54" fmla="*/ 584 w 626"/>
                  <a:gd name="T55" fmla="*/ 452 h 604"/>
                  <a:gd name="T56" fmla="*/ 604 w 626"/>
                  <a:gd name="T57" fmla="*/ 414 h 604"/>
                  <a:gd name="T58" fmla="*/ 618 w 626"/>
                  <a:gd name="T59" fmla="*/ 372 h 604"/>
                  <a:gd name="T60" fmla="*/ 626 w 626"/>
                  <a:gd name="T61" fmla="*/ 328 h 604"/>
                  <a:gd name="T62" fmla="*/ 626 w 626"/>
                  <a:gd name="T63" fmla="*/ 282 h 604"/>
                  <a:gd name="T64" fmla="*/ 620 w 626"/>
                  <a:gd name="T65" fmla="*/ 236 h 604"/>
                  <a:gd name="T66" fmla="*/ 606 w 626"/>
                  <a:gd name="T67" fmla="*/ 192 h 604"/>
                  <a:gd name="T68" fmla="*/ 586 w 626"/>
                  <a:gd name="T69" fmla="*/ 152 h 604"/>
                  <a:gd name="T70" fmla="*/ 562 w 626"/>
                  <a:gd name="T71" fmla="*/ 116 h 604"/>
                  <a:gd name="T72" fmla="*/ 532 w 626"/>
                  <a:gd name="T73" fmla="*/ 84 h 604"/>
                  <a:gd name="T74" fmla="*/ 498 w 626"/>
                  <a:gd name="T75" fmla="*/ 56 h 604"/>
                  <a:gd name="T76" fmla="*/ 458 w 626"/>
                  <a:gd name="T77" fmla="*/ 32 h 604"/>
                  <a:gd name="T78" fmla="*/ 416 w 626"/>
                  <a:gd name="T79" fmla="*/ 16 h 604"/>
                  <a:gd name="T80" fmla="*/ 372 w 626"/>
                  <a:gd name="T81" fmla="*/ 4 h 604"/>
                  <a:gd name="T82" fmla="*/ 326 w 626"/>
                  <a:gd name="T83" fmla="*/ 0 h 604"/>
                  <a:gd name="T84" fmla="*/ 278 w 626"/>
                  <a:gd name="T85" fmla="*/ 2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26" h="604">
                    <a:moveTo>
                      <a:pt x="278" y="2"/>
                    </a:moveTo>
                    <a:lnTo>
                      <a:pt x="262" y="4"/>
                    </a:lnTo>
                    <a:lnTo>
                      <a:pt x="246" y="6"/>
                    </a:lnTo>
                    <a:lnTo>
                      <a:pt x="232" y="10"/>
                    </a:lnTo>
                    <a:lnTo>
                      <a:pt x="216" y="14"/>
                    </a:lnTo>
                    <a:lnTo>
                      <a:pt x="202" y="20"/>
                    </a:lnTo>
                    <a:lnTo>
                      <a:pt x="188" y="26"/>
                    </a:lnTo>
                    <a:lnTo>
                      <a:pt x="174" y="32"/>
                    </a:lnTo>
                    <a:lnTo>
                      <a:pt x="160" y="40"/>
                    </a:lnTo>
                    <a:lnTo>
                      <a:pt x="148" y="46"/>
                    </a:lnTo>
                    <a:lnTo>
                      <a:pt x="134" y="54"/>
                    </a:lnTo>
                    <a:lnTo>
                      <a:pt x="122" y="64"/>
                    </a:lnTo>
                    <a:lnTo>
                      <a:pt x="110" y="72"/>
                    </a:lnTo>
                    <a:lnTo>
                      <a:pt x="100" y="82"/>
                    </a:lnTo>
                    <a:lnTo>
                      <a:pt x="88" y="92"/>
                    </a:lnTo>
                    <a:lnTo>
                      <a:pt x="78" y="104"/>
                    </a:lnTo>
                    <a:lnTo>
                      <a:pt x="68" y="114"/>
                    </a:lnTo>
                    <a:lnTo>
                      <a:pt x="60" y="126"/>
                    </a:lnTo>
                    <a:lnTo>
                      <a:pt x="50" y="138"/>
                    </a:lnTo>
                    <a:lnTo>
                      <a:pt x="42" y="150"/>
                    </a:lnTo>
                    <a:lnTo>
                      <a:pt x="36" y="164"/>
                    </a:lnTo>
                    <a:lnTo>
                      <a:pt x="28" y="176"/>
                    </a:lnTo>
                    <a:lnTo>
                      <a:pt x="22" y="190"/>
                    </a:lnTo>
                    <a:lnTo>
                      <a:pt x="18" y="204"/>
                    </a:lnTo>
                    <a:lnTo>
                      <a:pt x="12" y="218"/>
                    </a:lnTo>
                    <a:lnTo>
                      <a:pt x="8" y="232"/>
                    </a:lnTo>
                    <a:lnTo>
                      <a:pt x="6" y="246"/>
                    </a:lnTo>
                    <a:lnTo>
                      <a:pt x="2" y="262"/>
                    </a:lnTo>
                    <a:lnTo>
                      <a:pt x="0" y="276"/>
                    </a:lnTo>
                    <a:lnTo>
                      <a:pt x="0" y="292"/>
                    </a:lnTo>
                    <a:lnTo>
                      <a:pt x="0" y="306"/>
                    </a:lnTo>
                    <a:lnTo>
                      <a:pt x="0" y="322"/>
                    </a:lnTo>
                    <a:lnTo>
                      <a:pt x="2" y="338"/>
                    </a:lnTo>
                    <a:lnTo>
                      <a:pt x="4" y="352"/>
                    </a:lnTo>
                    <a:lnTo>
                      <a:pt x="6" y="368"/>
                    </a:lnTo>
                    <a:lnTo>
                      <a:pt x="10" y="382"/>
                    </a:lnTo>
                    <a:lnTo>
                      <a:pt x="14" y="398"/>
                    </a:lnTo>
                    <a:lnTo>
                      <a:pt x="20" y="412"/>
                    </a:lnTo>
                    <a:lnTo>
                      <a:pt x="26" y="426"/>
                    </a:lnTo>
                    <a:lnTo>
                      <a:pt x="32" y="438"/>
                    </a:lnTo>
                    <a:lnTo>
                      <a:pt x="40" y="452"/>
                    </a:lnTo>
                    <a:lnTo>
                      <a:pt x="48" y="464"/>
                    </a:lnTo>
                    <a:lnTo>
                      <a:pt x="56" y="476"/>
                    </a:lnTo>
                    <a:lnTo>
                      <a:pt x="64" y="488"/>
                    </a:lnTo>
                    <a:lnTo>
                      <a:pt x="74" y="500"/>
                    </a:lnTo>
                    <a:lnTo>
                      <a:pt x="84" y="510"/>
                    </a:lnTo>
                    <a:lnTo>
                      <a:pt x="94" y="520"/>
                    </a:lnTo>
                    <a:lnTo>
                      <a:pt x="106" y="530"/>
                    </a:lnTo>
                    <a:lnTo>
                      <a:pt x="118" y="540"/>
                    </a:lnTo>
                    <a:lnTo>
                      <a:pt x="130" y="548"/>
                    </a:lnTo>
                    <a:lnTo>
                      <a:pt x="142" y="556"/>
                    </a:lnTo>
                    <a:lnTo>
                      <a:pt x="154" y="564"/>
                    </a:lnTo>
                    <a:lnTo>
                      <a:pt x="168" y="570"/>
                    </a:lnTo>
                    <a:lnTo>
                      <a:pt x="182" y="578"/>
                    </a:lnTo>
                    <a:lnTo>
                      <a:pt x="196" y="582"/>
                    </a:lnTo>
                    <a:lnTo>
                      <a:pt x="210" y="588"/>
                    </a:lnTo>
                    <a:lnTo>
                      <a:pt x="224" y="592"/>
                    </a:lnTo>
                    <a:lnTo>
                      <a:pt x="238" y="596"/>
                    </a:lnTo>
                    <a:lnTo>
                      <a:pt x="254" y="600"/>
                    </a:lnTo>
                    <a:lnTo>
                      <a:pt x="268" y="602"/>
                    </a:lnTo>
                    <a:lnTo>
                      <a:pt x="284" y="604"/>
                    </a:lnTo>
                    <a:lnTo>
                      <a:pt x="300" y="604"/>
                    </a:lnTo>
                    <a:lnTo>
                      <a:pt x="316" y="604"/>
                    </a:lnTo>
                    <a:lnTo>
                      <a:pt x="332" y="604"/>
                    </a:lnTo>
                    <a:lnTo>
                      <a:pt x="348" y="602"/>
                    </a:lnTo>
                    <a:lnTo>
                      <a:pt x="364" y="600"/>
                    </a:lnTo>
                    <a:lnTo>
                      <a:pt x="380" y="596"/>
                    </a:lnTo>
                    <a:lnTo>
                      <a:pt x="394" y="594"/>
                    </a:lnTo>
                    <a:lnTo>
                      <a:pt x="410" y="588"/>
                    </a:lnTo>
                    <a:lnTo>
                      <a:pt x="424" y="584"/>
                    </a:lnTo>
                    <a:lnTo>
                      <a:pt x="438" y="578"/>
                    </a:lnTo>
                    <a:lnTo>
                      <a:pt x="452" y="572"/>
                    </a:lnTo>
                    <a:lnTo>
                      <a:pt x="466" y="564"/>
                    </a:lnTo>
                    <a:lnTo>
                      <a:pt x="480" y="556"/>
                    </a:lnTo>
                    <a:lnTo>
                      <a:pt x="492" y="548"/>
                    </a:lnTo>
                    <a:lnTo>
                      <a:pt x="504" y="540"/>
                    </a:lnTo>
                    <a:lnTo>
                      <a:pt x="516" y="530"/>
                    </a:lnTo>
                    <a:lnTo>
                      <a:pt x="526" y="520"/>
                    </a:lnTo>
                    <a:lnTo>
                      <a:pt x="538" y="510"/>
                    </a:lnTo>
                    <a:lnTo>
                      <a:pt x="548" y="500"/>
                    </a:lnTo>
                    <a:lnTo>
                      <a:pt x="558" y="488"/>
                    </a:lnTo>
                    <a:lnTo>
                      <a:pt x="566" y="478"/>
                    </a:lnTo>
                    <a:lnTo>
                      <a:pt x="576" y="466"/>
                    </a:lnTo>
                    <a:lnTo>
                      <a:pt x="584" y="452"/>
                    </a:lnTo>
                    <a:lnTo>
                      <a:pt x="590" y="440"/>
                    </a:lnTo>
                    <a:lnTo>
                      <a:pt x="598" y="426"/>
                    </a:lnTo>
                    <a:lnTo>
                      <a:pt x="604" y="414"/>
                    </a:lnTo>
                    <a:lnTo>
                      <a:pt x="608" y="400"/>
                    </a:lnTo>
                    <a:lnTo>
                      <a:pt x="614" y="386"/>
                    </a:lnTo>
                    <a:lnTo>
                      <a:pt x="618" y="372"/>
                    </a:lnTo>
                    <a:lnTo>
                      <a:pt x="620" y="356"/>
                    </a:lnTo>
                    <a:lnTo>
                      <a:pt x="624" y="342"/>
                    </a:lnTo>
                    <a:lnTo>
                      <a:pt x="626" y="328"/>
                    </a:lnTo>
                    <a:lnTo>
                      <a:pt x="626" y="312"/>
                    </a:lnTo>
                    <a:lnTo>
                      <a:pt x="626" y="296"/>
                    </a:lnTo>
                    <a:lnTo>
                      <a:pt x="626" y="282"/>
                    </a:lnTo>
                    <a:lnTo>
                      <a:pt x="624" y="266"/>
                    </a:lnTo>
                    <a:lnTo>
                      <a:pt x="622" y="250"/>
                    </a:lnTo>
                    <a:lnTo>
                      <a:pt x="620" y="236"/>
                    </a:lnTo>
                    <a:lnTo>
                      <a:pt x="616" y="220"/>
                    </a:lnTo>
                    <a:lnTo>
                      <a:pt x="612" y="206"/>
                    </a:lnTo>
                    <a:lnTo>
                      <a:pt x="606" y="192"/>
                    </a:lnTo>
                    <a:lnTo>
                      <a:pt x="600" y="178"/>
                    </a:lnTo>
                    <a:lnTo>
                      <a:pt x="594" y="166"/>
                    </a:lnTo>
                    <a:lnTo>
                      <a:pt x="586" y="152"/>
                    </a:lnTo>
                    <a:lnTo>
                      <a:pt x="578" y="140"/>
                    </a:lnTo>
                    <a:lnTo>
                      <a:pt x="570" y="128"/>
                    </a:lnTo>
                    <a:lnTo>
                      <a:pt x="562" y="116"/>
                    </a:lnTo>
                    <a:lnTo>
                      <a:pt x="552" y="104"/>
                    </a:lnTo>
                    <a:lnTo>
                      <a:pt x="542" y="94"/>
                    </a:lnTo>
                    <a:lnTo>
                      <a:pt x="532" y="84"/>
                    </a:lnTo>
                    <a:lnTo>
                      <a:pt x="520" y="74"/>
                    </a:lnTo>
                    <a:lnTo>
                      <a:pt x="508" y="64"/>
                    </a:lnTo>
                    <a:lnTo>
                      <a:pt x="498" y="56"/>
                    </a:lnTo>
                    <a:lnTo>
                      <a:pt x="484" y="48"/>
                    </a:lnTo>
                    <a:lnTo>
                      <a:pt x="472" y="40"/>
                    </a:lnTo>
                    <a:lnTo>
                      <a:pt x="458" y="32"/>
                    </a:lnTo>
                    <a:lnTo>
                      <a:pt x="446" y="26"/>
                    </a:lnTo>
                    <a:lnTo>
                      <a:pt x="432" y="20"/>
                    </a:lnTo>
                    <a:lnTo>
                      <a:pt x="416" y="16"/>
                    </a:lnTo>
                    <a:lnTo>
                      <a:pt x="402" y="12"/>
                    </a:lnTo>
                    <a:lnTo>
                      <a:pt x="388" y="8"/>
                    </a:lnTo>
                    <a:lnTo>
                      <a:pt x="372" y="4"/>
                    </a:lnTo>
                    <a:lnTo>
                      <a:pt x="358" y="2"/>
                    </a:lnTo>
                    <a:lnTo>
                      <a:pt x="342" y="0"/>
                    </a:lnTo>
                    <a:lnTo>
                      <a:pt x="326" y="0"/>
                    </a:lnTo>
                    <a:lnTo>
                      <a:pt x="310" y="0"/>
                    </a:lnTo>
                    <a:lnTo>
                      <a:pt x="294" y="0"/>
                    </a:lnTo>
                    <a:lnTo>
                      <a:pt x="278" y="2"/>
                    </a:lnTo>
                    <a:lnTo>
                      <a:pt x="278" y="2"/>
                    </a:lnTo>
                    <a:close/>
                  </a:path>
                </a:pathLst>
              </a:custGeom>
              <a:solidFill>
                <a:srgbClr val="F3B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10" name="Freeform 44"/>
              <p:cNvSpPr>
                <a:spLocks/>
              </p:cNvSpPr>
              <p:nvPr/>
            </p:nvSpPr>
            <p:spPr bwMode="auto">
              <a:xfrm>
                <a:off x="4694" y="918"/>
                <a:ext cx="628" cy="608"/>
              </a:xfrm>
              <a:custGeom>
                <a:avLst/>
                <a:gdLst>
                  <a:gd name="T0" fmla="*/ 248 w 628"/>
                  <a:gd name="T1" fmla="*/ 6 h 608"/>
                  <a:gd name="T2" fmla="*/ 202 w 628"/>
                  <a:gd name="T3" fmla="*/ 20 h 608"/>
                  <a:gd name="T4" fmla="*/ 160 w 628"/>
                  <a:gd name="T5" fmla="*/ 40 h 608"/>
                  <a:gd name="T6" fmla="*/ 122 w 628"/>
                  <a:gd name="T7" fmla="*/ 64 h 608"/>
                  <a:gd name="T8" fmla="*/ 88 w 628"/>
                  <a:gd name="T9" fmla="*/ 94 h 608"/>
                  <a:gd name="T10" fmla="*/ 60 w 628"/>
                  <a:gd name="T11" fmla="*/ 126 h 608"/>
                  <a:gd name="T12" fmla="*/ 36 w 628"/>
                  <a:gd name="T13" fmla="*/ 164 h 608"/>
                  <a:gd name="T14" fmla="*/ 18 w 628"/>
                  <a:gd name="T15" fmla="*/ 204 h 608"/>
                  <a:gd name="T16" fmla="*/ 6 w 628"/>
                  <a:gd name="T17" fmla="*/ 248 h 608"/>
                  <a:gd name="T18" fmla="*/ 0 w 628"/>
                  <a:gd name="T19" fmla="*/ 292 h 608"/>
                  <a:gd name="T20" fmla="*/ 2 w 628"/>
                  <a:gd name="T21" fmla="*/ 340 h 608"/>
                  <a:gd name="T22" fmla="*/ 10 w 628"/>
                  <a:gd name="T23" fmla="*/ 384 h 608"/>
                  <a:gd name="T24" fmla="*/ 26 w 628"/>
                  <a:gd name="T25" fmla="*/ 426 h 608"/>
                  <a:gd name="T26" fmla="*/ 48 w 628"/>
                  <a:gd name="T27" fmla="*/ 466 h 608"/>
                  <a:gd name="T28" fmla="*/ 74 w 628"/>
                  <a:gd name="T29" fmla="*/ 502 h 608"/>
                  <a:gd name="T30" fmla="*/ 106 w 628"/>
                  <a:gd name="T31" fmla="*/ 532 h 608"/>
                  <a:gd name="T32" fmla="*/ 142 w 628"/>
                  <a:gd name="T33" fmla="*/ 558 h 608"/>
                  <a:gd name="T34" fmla="*/ 182 w 628"/>
                  <a:gd name="T35" fmla="*/ 580 h 608"/>
                  <a:gd name="T36" fmla="*/ 224 w 628"/>
                  <a:gd name="T37" fmla="*/ 596 h 608"/>
                  <a:gd name="T38" fmla="*/ 270 w 628"/>
                  <a:gd name="T39" fmla="*/ 604 h 608"/>
                  <a:gd name="T40" fmla="*/ 316 w 628"/>
                  <a:gd name="T41" fmla="*/ 608 h 608"/>
                  <a:gd name="T42" fmla="*/ 364 w 628"/>
                  <a:gd name="T43" fmla="*/ 602 h 608"/>
                  <a:gd name="T44" fmla="*/ 410 w 628"/>
                  <a:gd name="T45" fmla="*/ 592 h 608"/>
                  <a:gd name="T46" fmla="*/ 454 w 628"/>
                  <a:gd name="T47" fmla="*/ 574 h 608"/>
                  <a:gd name="T48" fmla="*/ 494 w 628"/>
                  <a:gd name="T49" fmla="*/ 552 h 608"/>
                  <a:gd name="T50" fmla="*/ 528 w 628"/>
                  <a:gd name="T51" fmla="*/ 524 h 608"/>
                  <a:gd name="T52" fmla="*/ 560 w 628"/>
                  <a:gd name="T53" fmla="*/ 492 h 608"/>
                  <a:gd name="T54" fmla="*/ 584 w 628"/>
                  <a:gd name="T55" fmla="*/ 454 h 608"/>
                  <a:gd name="T56" fmla="*/ 604 w 628"/>
                  <a:gd name="T57" fmla="*/ 416 h 608"/>
                  <a:gd name="T58" fmla="*/ 620 w 628"/>
                  <a:gd name="T59" fmla="*/ 374 h 608"/>
                  <a:gd name="T60" fmla="*/ 626 w 628"/>
                  <a:gd name="T61" fmla="*/ 328 h 608"/>
                  <a:gd name="T62" fmla="*/ 628 w 628"/>
                  <a:gd name="T63" fmla="*/ 282 h 608"/>
                  <a:gd name="T64" fmla="*/ 622 w 628"/>
                  <a:gd name="T65" fmla="*/ 236 h 608"/>
                  <a:gd name="T66" fmla="*/ 608 w 628"/>
                  <a:gd name="T67" fmla="*/ 194 h 608"/>
                  <a:gd name="T68" fmla="*/ 588 w 628"/>
                  <a:gd name="T69" fmla="*/ 152 h 608"/>
                  <a:gd name="T70" fmla="*/ 564 w 628"/>
                  <a:gd name="T71" fmla="*/ 116 h 608"/>
                  <a:gd name="T72" fmla="*/ 532 w 628"/>
                  <a:gd name="T73" fmla="*/ 84 h 608"/>
                  <a:gd name="T74" fmla="*/ 498 w 628"/>
                  <a:gd name="T75" fmla="*/ 56 h 608"/>
                  <a:gd name="T76" fmla="*/ 460 w 628"/>
                  <a:gd name="T77" fmla="*/ 34 h 608"/>
                  <a:gd name="T78" fmla="*/ 418 w 628"/>
                  <a:gd name="T79" fmla="*/ 16 h 608"/>
                  <a:gd name="T80" fmla="*/ 374 w 628"/>
                  <a:gd name="T81" fmla="*/ 4 h 608"/>
                  <a:gd name="T82" fmla="*/ 328 w 628"/>
                  <a:gd name="T83" fmla="*/ 0 h 608"/>
                  <a:gd name="T84" fmla="*/ 280 w 628"/>
                  <a:gd name="T85" fmla="*/ 2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28" h="608">
                    <a:moveTo>
                      <a:pt x="280" y="2"/>
                    </a:moveTo>
                    <a:lnTo>
                      <a:pt x="264" y="4"/>
                    </a:lnTo>
                    <a:lnTo>
                      <a:pt x="248" y="6"/>
                    </a:lnTo>
                    <a:lnTo>
                      <a:pt x="232" y="10"/>
                    </a:lnTo>
                    <a:lnTo>
                      <a:pt x="218" y="14"/>
                    </a:lnTo>
                    <a:lnTo>
                      <a:pt x="202" y="20"/>
                    </a:lnTo>
                    <a:lnTo>
                      <a:pt x="188" y="26"/>
                    </a:lnTo>
                    <a:lnTo>
                      <a:pt x="174" y="32"/>
                    </a:lnTo>
                    <a:lnTo>
                      <a:pt x="160" y="40"/>
                    </a:lnTo>
                    <a:lnTo>
                      <a:pt x="148" y="46"/>
                    </a:lnTo>
                    <a:lnTo>
                      <a:pt x="134" y="56"/>
                    </a:lnTo>
                    <a:lnTo>
                      <a:pt x="122" y="64"/>
                    </a:lnTo>
                    <a:lnTo>
                      <a:pt x="110" y="74"/>
                    </a:lnTo>
                    <a:lnTo>
                      <a:pt x="100" y="82"/>
                    </a:lnTo>
                    <a:lnTo>
                      <a:pt x="88" y="94"/>
                    </a:lnTo>
                    <a:lnTo>
                      <a:pt x="78" y="104"/>
                    </a:lnTo>
                    <a:lnTo>
                      <a:pt x="68" y="116"/>
                    </a:lnTo>
                    <a:lnTo>
                      <a:pt x="60" y="126"/>
                    </a:lnTo>
                    <a:lnTo>
                      <a:pt x="50" y="140"/>
                    </a:lnTo>
                    <a:lnTo>
                      <a:pt x="42" y="152"/>
                    </a:lnTo>
                    <a:lnTo>
                      <a:pt x="36" y="164"/>
                    </a:lnTo>
                    <a:lnTo>
                      <a:pt x="28" y="178"/>
                    </a:lnTo>
                    <a:lnTo>
                      <a:pt x="22" y="192"/>
                    </a:lnTo>
                    <a:lnTo>
                      <a:pt x="18" y="204"/>
                    </a:lnTo>
                    <a:lnTo>
                      <a:pt x="12" y="218"/>
                    </a:lnTo>
                    <a:lnTo>
                      <a:pt x="8" y="234"/>
                    </a:lnTo>
                    <a:lnTo>
                      <a:pt x="6" y="248"/>
                    </a:lnTo>
                    <a:lnTo>
                      <a:pt x="2" y="262"/>
                    </a:lnTo>
                    <a:lnTo>
                      <a:pt x="0" y="278"/>
                    </a:lnTo>
                    <a:lnTo>
                      <a:pt x="0" y="292"/>
                    </a:lnTo>
                    <a:lnTo>
                      <a:pt x="0" y="308"/>
                    </a:lnTo>
                    <a:lnTo>
                      <a:pt x="0" y="324"/>
                    </a:lnTo>
                    <a:lnTo>
                      <a:pt x="2" y="340"/>
                    </a:lnTo>
                    <a:lnTo>
                      <a:pt x="4" y="354"/>
                    </a:lnTo>
                    <a:lnTo>
                      <a:pt x="6" y="370"/>
                    </a:lnTo>
                    <a:lnTo>
                      <a:pt x="10" y="384"/>
                    </a:lnTo>
                    <a:lnTo>
                      <a:pt x="14" y="400"/>
                    </a:lnTo>
                    <a:lnTo>
                      <a:pt x="20" y="414"/>
                    </a:lnTo>
                    <a:lnTo>
                      <a:pt x="26" y="426"/>
                    </a:lnTo>
                    <a:lnTo>
                      <a:pt x="32" y="440"/>
                    </a:lnTo>
                    <a:lnTo>
                      <a:pt x="40" y="454"/>
                    </a:lnTo>
                    <a:lnTo>
                      <a:pt x="48" y="466"/>
                    </a:lnTo>
                    <a:lnTo>
                      <a:pt x="56" y="478"/>
                    </a:lnTo>
                    <a:lnTo>
                      <a:pt x="64" y="490"/>
                    </a:lnTo>
                    <a:lnTo>
                      <a:pt x="74" y="502"/>
                    </a:lnTo>
                    <a:lnTo>
                      <a:pt x="84" y="512"/>
                    </a:lnTo>
                    <a:lnTo>
                      <a:pt x="94" y="522"/>
                    </a:lnTo>
                    <a:lnTo>
                      <a:pt x="106" y="532"/>
                    </a:lnTo>
                    <a:lnTo>
                      <a:pt x="118" y="542"/>
                    </a:lnTo>
                    <a:lnTo>
                      <a:pt x="130" y="550"/>
                    </a:lnTo>
                    <a:lnTo>
                      <a:pt x="142" y="558"/>
                    </a:lnTo>
                    <a:lnTo>
                      <a:pt x="154" y="566"/>
                    </a:lnTo>
                    <a:lnTo>
                      <a:pt x="168" y="574"/>
                    </a:lnTo>
                    <a:lnTo>
                      <a:pt x="182" y="580"/>
                    </a:lnTo>
                    <a:lnTo>
                      <a:pt x="196" y="586"/>
                    </a:lnTo>
                    <a:lnTo>
                      <a:pt x="210" y="590"/>
                    </a:lnTo>
                    <a:lnTo>
                      <a:pt x="224" y="596"/>
                    </a:lnTo>
                    <a:lnTo>
                      <a:pt x="240" y="598"/>
                    </a:lnTo>
                    <a:lnTo>
                      <a:pt x="254" y="602"/>
                    </a:lnTo>
                    <a:lnTo>
                      <a:pt x="270" y="604"/>
                    </a:lnTo>
                    <a:lnTo>
                      <a:pt x="284" y="606"/>
                    </a:lnTo>
                    <a:lnTo>
                      <a:pt x="300" y="606"/>
                    </a:lnTo>
                    <a:lnTo>
                      <a:pt x="316" y="608"/>
                    </a:lnTo>
                    <a:lnTo>
                      <a:pt x="332" y="606"/>
                    </a:lnTo>
                    <a:lnTo>
                      <a:pt x="348" y="604"/>
                    </a:lnTo>
                    <a:lnTo>
                      <a:pt x="364" y="602"/>
                    </a:lnTo>
                    <a:lnTo>
                      <a:pt x="380" y="600"/>
                    </a:lnTo>
                    <a:lnTo>
                      <a:pt x="396" y="596"/>
                    </a:lnTo>
                    <a:lnTo>
                      <a:pt x="410" y="592"/>
                    </a:lnTo>
                    <a:lnTo>
                      <a:pt x="426" y="586"/>
                    </a:lnTo>
                    <a:lnTo>
                      <a:pt x="440" y="580"/>
                    </a:lnTo>
                    <a:lnTo>
                      <a:pt x="454" y="574"/>
                    </a:lnTo>
                    <a:lnTo>
                      <a:pt x="468" y="568"/>
                    </a:lnTo>
                    <a:lnTo>
                      <a:pt x="480" y="560"/>
                    </a:lnTo>
                    <a:lnTo>
                      <a:pt x="494" y="552"/>
                    </a:lnTo>
                    <a:lnTo>
                      <a:pt x="506" y="542"/>
                    </a:lnTo>
                    <a:lnTo>
                      <a:pt x="518" y="534"/>
                    </a:lnTo>
                    <a:lnTo>
                      <a:pt x="528" y="524"/>
                    </a:lnTo>
                    <a:lnTo>
                      <a:pt x="540" y="514"/>
                    </a:lnTo>
                    <a:lnTo>
                      <a:pt x="550" y="502"/>
                    </a:lnTo>
                    <a:lnTo>
                      <a:pt x="560" y="492"/>
                    </a:lnTo>
                    <a:lnTo>
                      <a:pt x="568" y="480"/>
                    </a:lnTo>
                    <a:lnTo>
                      <a:pt x="576" y="468"/>
                    </a:lnTo>
                    <a:lnTo>
                      <a:pt x="584" y="454"/>
                    </a:lnTo>
                    <a:lnTo>
                      <a:pt x="592" y="442"/>
                    </a:lnTo>
                    <a:lnTo>
                      <a:pt x="598" y="428"/>
                    </a:lnTo>
                    <a:lnTo>
                      <a:pt x="604" y="416"/>
                    </a:lnTo>
                    <a:lnTo>
                      <a:pt x="610" y="402"/>
                    </a:lnTo>
                    <a:lnTo>
                      <a:pt x="616" y="388"/>
                    </a:lnTo>
                    <a:lnTo>
                      <a:pt x="620" y="374"/>
                    </a:lnTo>
                    <a:lnTo>
                      <a:pt x="622" y="358"/>
                    </a:lnTo>
                    <a:lnTo>
                      <a:pt x="626" y="344"/>
                    </a:lnTo>
                    <a:lnTo>
                      <a:pt x="626" y="328"/>
                    </a:lnTo>
                    <a:lnTo>
                      <a:pt x="628" y="314"/>
                    </a:lnTo>
                    <a:lnTo>
                      <a:pt x="628" y="298"/>
                    </a:lnTo>
                    <a:lnTo>
                      <a:pt x="628" y="282"/>
                    </a:lnTo>
                    <a:lnTo>
                      <a:pt x="626" y="268"/>
                    </a:lnTo>
                    <a:lnTo>
                      <a:pt x="624" y="252"/>
                    </a:lnTo>
                    <a:lnTo>
                      <a:pt x="622" y="236"/>
                    </a:lnTo>
                    <a:lnTo>
                      <a:pt x="618" y="222"/>
                    </a:lnTo>
                    <a:lnTo>
                      <a:pt x="612" y="208"/>
                    </a:lnTo>
                    <a:lnTo>
                      <a:pt x="608" y="194"/>
                    </a:lnTo>
                    <a:lnTo>
                      <a:pt x="602" y="180"/>
                    </a:lnTo>
                    <a:lnTo>
                      <a:pt x="596" y="166"/>
                    </a:lnTo>
                    <a:lnTo>
                      <a:pt x="588" y="152"/>
                    </a:lnTo>
                    <a:lnTo>
                      <a:pt x="580" y="140"/>
                    </a:lnTo>
                    <a:lnTo>
                      <a:pt x="572" y="128"/>
                    </a:lnTo>
                    <a:lnTo>
                      <a:pt x="564" y="116"/>
                    </a:lnTo>
                    <a:lnTo>
                      <a:pt x="554" y="104"/>
                    </a:lnTo>
                    <a:lnTo>
                      <a:pt x="544" y="94"/>
                    </a:lnTo>
                    <a:lnTo>
                      <a:pt x="532" y="84"/>
                    </a:lnTo>
                    <a:lnTo>
                      <a:pt x="522" y="74"/>
                    </a:lnTo>
                    <a:lnTo>
                      <a:pt x="510" y="64"/>
                    </a:lnTo>
                    <a:lnTo>
                      <a:pt x="498" y="56"/>
                    </a:lnTo>
                    <a:lnTo>
                      <a:pt x="486" y="48"/>
                    </a:lnTo>
                    <a:lnTo>
                      <a:pt x="472" y="40"/>
                    </a:lnTo>
                    <a:lnTo>
                      <a:pt x="460" y="34"/>
                    </a:lnTo>
                    <a:lnTo>
                      <a:pt x="446" y="26"/>
                    </a:lnTo>
                    <a:lnTo>
                      <a:pt x="432" y="20"/>
                    </a:lnTo>
                    <a:lnTo>
                      <a:pt x="418" y="16"/>
                    </a:lnTo>
                    <a:lnTo>
                      <a:pt x="404" y="12"/>
                    </a:lnTo>
                    <a:lnTo>
                      <a:pt x="388" y="8"/>
                    </a:lnTo>
                    <a:lnTo>
                      <a:pt x="374" y="4"/>
                    </a:lnTo>
                    <a:lnTo>
                      <a:pt x="358" y="2"/>
                    </a:lnTo>
                    <a:lnTo>
                      <a:pt x="342" y="0"/>
                    </a:lnTo>
                    <a:lnTo>
                      <a:pt x="328" y="0"/>
                    </a:lnTo>
                    <a:lnTo>
                      <a:pt x="312" y="0"/>
                    </a:lnTo>
                    <a:lnTo>
                      <a:pt x="296" y="0"/>
                    </a:lnTo>
                    <a:lnTo>
                      <a:pt x="280" y="2"/>
                    </a:lnTo>
                    <a:lnTo>
                      <a:pt x="280" y="2"/>
                    </a:lnTo>
                    <a:close/>
                  </a:path>
                </a:pathLst>
              </a:custGeom>
              <a:solidFill>
                <a:srgbClr val="EDB1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11" name="Freeform 45"/>
              <p:cNvSpPr>
                <a:spLocks/>
              </p:cNvSpPr>
              <p:nvPr/>
            </p:nvSpPr>
            <p:spPr bwMode="auto">
              <a:xfrm>
                <a:off x="4694" y="916"/>
                <a:ext cx="630" cy="610"/>
              </a:xfrm>
              <a:custGeom>
                <a:avLst/>
                <a:gdLst>
                  <a:gd name="T0" fmla="*/ 248 w 630"/>
                  <a:gd name="T1" fmla="*/ 6 h 610"/>
                  <a:gd name="T2" fmla="*/ 202 w 630"/>
                  <a:gd name="T3" fmla="*/ 20 h 610"/>
                  <a:gd name="T4" fmla="*/ 160 w 630"/>
                  <a:gd name="T5" fmla="*/ 40 h 610"/>
                  <a:gd name="T6" fmla="*/ 122 w 630"/>
                  <a:gd name="T7" fmla="*/ 64 h 610"/>
                  <a:gd name="T8" fmla="*/ 88 w 630"/>
                  <a:gd name="T9" fmla="*/ 94 h 610"/>
                  <a:gd name="T10" fmla="*/ 60 w 630"/>
                  <a:gd name="T11" fmla="*/ 128 h 610"/>
                  <a:gd name="T12" fmla="*/ 36 w 630"/>
                  <a:gd name="T13" fmla="*/ 166 h 610"/>
                  <a:gd name="T14" fmla="*/ 18 w 630"/>
                  <a:gd name="T15" fmla="*/ 206 h 610"/>
                  <a:gd name="T16" fmla="*/ 6 w 630"/>
                  <a:gd name="T17" fmla="*/ 248 h 610"/>
                  <a:gd name="T18" fmla="*/ 0 w 630"/>
                  <a:gd name="T19" fmla="*/ 294 h 610"/>
                  <a:gd name="T20" fmla="*/ 2 w 630"/>
                  <a:gd name="T21" fmla="*/ 340 h 610"/>
                  <a:gd name="T22" fmla="*/ 10 w 630"/>
                  <a:gd name="T23" fmla="*/ 386 h 610"/>
                  <a:gd name="T24" fmla="*/ 26 w 630"/>
                  <a:gd name="T25" fmla="*/ 428 h 610"/>
                  <a:gd name="T26" fmla="*/ 48 w 630"/>
                  <a:gd name="T27" fmla="*/ 468 h 610"/>
                  <a:gd name="T28" fmla="*/ 74 w 630"/>
                  <a:gd name="T29" fmla="*/ 504 h 610"/>
                  <a:gd name="T30" fmla="*/ 106 w 630"/>
                  <a:gd name="T31" fmla="*/ 534 h 610"/>
                  <a:gd name="T32" fmla="*/ 142 w 630"/>
                  <a:gd name="T33" fmla="*/ 562 h 610"/>
                  <a:gd name="T34" fmla="*/ 182 w 630"/>
                  <a:gd name="T35" fmla="*/ 582 h 610"/>
                  <a:gd name="T36" fmla="*/ 224 w 630"/>
                  <a:gd name="T37" fmla="*/ 598 h 610"/>
                  <a:gd name="T38" fmla="*/ 270 w 630"/>
                  <a:gd name="T39" fmla="*/ 608 h 610"/>
                  <a:gd name="T40" fmla="*/ 318 w 630"/>
                  <a:gd name="T41" fmla="*/ 610 h 610"/>
                  <a:gd name="T42" fmla="*/ 366 w 630"/>
                  <a:gd name="T43" fmla="*/ 606 h 610"/>
                  <a:gd name="T44" fmla="*/ 412 w 630"/>
                  <a:gd name="T45" fmla="*/ 594 h 610"/>
                  <a:gd name="T46" fmla="*/ 454 w 630"/>
                  <a:gd name="T47" fmla="*/ 578 h 610"/>
                  <a:gd name="T48" fmla="*/ 494 w 630"/>
                  <a:gd name="T49" fmla="*/ 554 h 610"/>
                  <a:gd name="T50" fmla="*/ 530 w 630"/>
                  <a:gd name="T51" fmla="*/ 526 h 610"/>
                  <a:gd name="T52" fmla="*/ 560 w 630"/>
                  <a:gd name="T53" fmla="*/ 494 h 610"/>
                  <a:gd name="T54" fmla="*/ 586 w 630"/>
                  <a:gd name="T55" fmla="*/ 458 h 610"/>
                  <a:gd name="T56" fmla="*/ 606 w 630"/>
                  <a:gd name="T57" fmla="*/ 418 h 610"/>
                  <a:gd name="T58" fmla="*/ 620 w 630"/>
                  <a:gd name="T59" fmla="*/ 374 h 610"/>
                  <a:gd name="T60" fmla="*/ 628 w 630"/>
                  <a:gd name="T61" fmla="*/ 330 h 610"/>
                  <a:gd name="T62" fmla="*/ 630 w 630"/>
                  <a:gd name="T63" fmla="*/ 284 h 610"/>
                  <a:gd name="T64" fmla="*/ 622 w 630"/>
                  <a:gd name="T65" fmla="*/ 238 h 610"/>
                  <a:gd name="T66" fmla="*/ 610 w 630"/>
                  <a:gd name="T67" fmla="*/ 194 h 610"/>
                  <a:gd name="T68" fmla="*/ 590 w 630"/>
                  <a:gd name="T69" fmla="*/ 154 h 610"/>
                  <a:gd name="T70" fmla="*/ 564 w 630"/>
                  <a:gd name="T71" fmla="*/ 116 h 610"/>
                  <a:gd name="T72" fmla="*/ 534 w 630"/>
                  <a:gd name="T73" fmla="*/ 84 h 610"/>
                  <a:gd name="T74" fmla="*/ 500 w 630"/>
                  <a:gd name="T75" fmla="*/ 56 h 610"/>
                  <a:gd name="T76" fmla="*/ 460 w 630"/>
                  <a:gd name="T77" fmla="*/ 34 h 610"/>
                  <a:gd name="T78" fmla="*/ 418 w 630"/>
                  <a:gd name="T79" fmla="*/ 16 h 610"/>
                  <a:gd name="T80" fmla="*/ 374 w 630"/>
                  <a:gd name="T81" fmla="*/ 4 h 610"/>
                  <a:gd name="T82" fmla="*/ 328 w 630"/>
                  <a:gd name="T83" fmla="*/ 0 h 610"/>
                  <a:gd name="T84" fmla="*/ 280 w 630"/>
                  <a:gd name="T85" fmla="*/ 2 h 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30" h="610">
                    <a:moveTo>
                      <a:pt x="280" y="2"/>
                    </a:moveTo>
                    <a:lnTo>
                      <a:pt x="264" y="4"/>
                    </a:lnTo>
                    <a:lnTo>
                      <a:pt x="248" y="6"/>
                    </a:lnTo>
                    <a:lnTo>
                      <a:pt x="232" y="10"/>
                    </a:lnTo>
                    <a:lnTo>
                      <a:pt x="218" y="14"/>
                    </a:lnTo>
                    <a:lnTo>
                      <a:pt x="202" y="20"/>
                    </a:lnTo>
                    <a:lnTo>
                      <a:pt x="188" y="26"/>
                    </a:lnTo>
                    <a:lnTo>
                      <a:pt x="174" y="32"/>
                    </a:lnTo>
                    <a:lnTo>
                      <a:pt x="160" y="40"/>
                    </a:lnTo>
                    <a:lnTo>
                      <a:pt x="148" y="46"/>
                    </a:lnTo>
                    <a:lnTo>
                      <a:pt x="134" y="56"/>
                    </a:lnTo>
                    <a:lnTo>
                      <a:pt x="122" y="64"/>
                    </a:lnTo>
                    <a:lnTo>
                      <a:pt x="110" y="74"/>
                    </a:lnTo>
                    <a:lnTo>
                      <a:pt x="100" y="84"/>
                    </a:lnTo>
                    <a:lnTo>
                      <a:pt x="88" y="94"/>
                    </a:lnTo>
                    <a:lnTo>
                      <a:pt x="78" y="104"/>
                    </a:lnTo>
                    <a:lnTo>
                      <a:pt x="68" y="116"/>
                    </a:lnTo>
                    <a:lnTo>
                      <a:pt x="60" y="128"/>
                    </a:lnTo>
                    <a:lnTo>
                      <a:pt x="50" y="140"/>
                    </a:lnTo>
                    <a:lnTo>
                      <a:pt x="42" y="152"/>
                    </a:lnTo>
                    <a:lnTo>
                      <a:pt x="36" y="166"/>
                    </a:lnTo>
                    <a:lnTo>
                      <a:pt x="28" y="178"/>
                    </a:lnTo>
                    <a:lnTo>
                      <a:pt x="22" y="192"/>
                    </a:lnTo>
                    <a:lnTo>
                      <a:pt x="18" y="206"/>
                    </a:lnTo>
                    <a:lnTo>
                      <a:pt x="12" y="220"/>
                    </a:lnTo>
                    <a:lnTo>
                      <a:pt x="8" y="234"/>
                    </a:lnTo>
                    <a:lnTo>
                      <a:pt x="6" y="248"/>
                    </a:lnTo>
                    <a:lnTo>
                      <a:pt x="2" y="264"/>
                    </a:lnTo>
                    <a:lnTo>
                      <a:pt x="0" y="278"/>
                    </a:lnTo>
                    <a:lnTo>
                      <a:pt x="0" y="294"/>
                    </a:lnTo>
                    <a:lnTo>
                      <a:pt x="0" y="310"/>
                    </a:lnTo>
                    <a:lnTo>
                      <a:pt x="0" y="324"/>
                    </a:lnTo>
                    <a:lnTo>
                      <a:pt x="2" y="340"/>
                    </a:lnTo>
                    <a:lnTo>
                      <a:pt x="4" y="356"/>
                    </a:lnTo>
                    <a:lnTo>
                      <a:pt x="6" y="372"/>
                    </a:lnTo>
                    <a:lnTo>
                      <a:pt x="10" y="386"/>
                    </a:lnTo>
                    <a:lnTo>
                      <a:pt x="14" y="400"/>
                    </a:lnTo>
                    <a:lnTo>
                      <a:pt x="20" y="416"/>
                    </a:lnTo>
                    <a:lnTo>
                      <a:pt x="26" y="428"/>
                    </a:lnTo>
                    <a:lnTo>
                      <a:pt x="32" y="442"/>
                    </a:lnTo>
                    <a:lnTo>
                      <a:pt x="40" y="456"/>
                    </a:lnTo>
                    <a:lnTo>
                      <a:pt x="48" y="468"/>
                    </a:lnTo>
                    <a:lnTo>
                      <a:pt x="56" y="480"/>
                    </a:lnTo>
                    <a:lnTo>
                      <a:pt x="64" y="492"/>
                    </a:lnTo>
                    <a:lnTo>
                      <a:pt x="74" y="504"/>
                    </a:lnTo>
                    <a:lnTo>
                      <a:pt x="84" y="514"/>
                    </a:lnTo>
                    <a:lnTo>
                      <a:pt x="96" y="526"/>
                    </a:lnTo>
                    <a:lnTo>
                      <a:pt x="106" y="534"/>
                    </a:lnTo>
                    <a:lnTo>
                      <a:pt x="118" y="544"/>
                    </a:lnTo>
                    <a:lnTo>
                      <a:pt x="130" y="554"/>
                    </a:lnTo>
                    <a:lnTo>
                      <a:pt x="142" y="562"/>
                    </a:lnTo>
                    <a:lnTo>
                      <a:pt x="156" y="570"/>
                    </a:lnTo>
                    <a:lnTo>
                      <a:pt x="168" y="576"/>
                    </a:lnTo>
                    <a:lnTo>
                      <a:pt x="182" y="582"/>
                    </a:lnTo>
                    <a:lnTo>
                      <a:pt x="196" y="588"/>
                    </a:lnTo>
                    <a:lnTo>
                      <a:pt x="210" y="594"/>
                    </a:lnTo>
                    <a:lnTo>
                      <a:pt x="224" y="598"/>
                    </a:lnTo>
                    <a:lnTo>
                      <a:pt x="240" y="602"/>
                    </a:lnTo>
                    <a:lnTo>
                      <a:pt x="254" y="604"/>
                    </a:lnTo>
                    <a:lnTo>
                      <a:pt x="270" y="608"/>
                    </a:lnTo>
                    <a:lnTo>
                      <a:pt x="286" y="608"/>
                    </a:lnTo>
                    <a:lnTo>
                      <a:pt x="302" y="610"/>
                    </a:lnTo>
                    <a:lnTo>
                      <a:pt x="318" y="610"/>
                    </a:lnTo>
                    <a:lnTo>
                      <a:pt x="334" y="610"/>
                    </a:lnTo>
                    <a:lnTo>
                      <a:pt x="350" y="608"/>
                    </a:lnTo>
                    <a:lnTo>
                      <a:pt x="366" y="606"/>
                    </a:lnTo>
                    <a:lnTo>
                      <a:pt x="382" y="602"/>
                    </a:lnTo>
                    <a:lnTo>
                      <a:pt x="396" y="598"/>
                    </a:lnTo>
                    <a:lnTo>
                      <a:pt x="412" y="594"/>
                    </a:lnTo>
                    <a:lnTo>
                      <a:pt x="426" y="590"/>
                    </a:lnTo>
                    <a:lnTo>
                      <a:pt x="440" y="584"/>
                    </a:lnTo>
                    <a:lnTo>
                      <a:pt x="454" y="578"/>
                    </a:lnTo>
                    <a:lnTo>
                      <a:pt x="468" y="570"/>
                    </a:lnTo>
                    <a:lnTo>
                      <a:pt x="482" y="562"/>
                    </a:lnTo>
                    <a:lnTo>
                      <a:pt x="494" y="554"/>
                    </a:lnTo>
                    <a:lnTo>
                      <a:pt x="506" y="546"/>
                    </a:lnTo>
                    <a:lnTo>
                      <a:pt x="518" y="536"/>
                    </a:lnTo>
                    <a:lnTo>
                      <a:pt x="530" y="526"/>
                    </a:lnTo>
                    <a:lnTo>
                      <a:pt x="540" y="516"/>
                    </a:lnTo>
                    <a:lnTo>
                      <a:pt x="550" y="504"/>
                    </a:lnTo>
                    <a:lnTo>
                      <a:pt x="560" y="494"/>
                    </a:lnTo>
                    <a:lnTo>
                      <a:pt x="570" y="482"/>
                    </a:lnTo>
                    <a:lnTo>
                      <a:pt x="578" y="470"/>
                    </a:lnTo>
                    <a:lnTo>
                      <a:pt x="586" y="458"/>
                    </a:lnTo>
                    <a:lnTo>
                      <a:pt x="594" y="444"/>
                    </a:lnTo>
                    <a:lnTo>
                      <a:pt x="600" y="432"/>
                    </a:lnTo>
                    <a:lnTo>
                      <a:pt x="606" y="418"/>
                    </a:lnTo>
                    <a:lnTo>
                      <a:pt x="612" y="404"/>
                    </a:lnTo>
                    <a:lnTo>
                      <a:pt x="616" y="390"/>
                    </a:lnTo>
                    <a:lnTo>
                      <a:pt x="620" y="374"/>
                    </a:lnTo>
                    <a:lnTo>
                      <a:pt x="624" y="360"/>
                    </a:lnTo>
                    <a:lnTo>
                      <a:pt x="626" y="346"/>
                    </a:lnTo>
                    <a:lnTo>
                      <a:pt x="628" y="330"/>
                    </a:lnTo>
                    <a:lnTo>
                      <a:pt x="630" y="316"/>
                    </a:lnTo>
                    <a:lnTo>
                      <a:pt x="630" y="300"/>
                    </a:lnTo>
                    <a:lnTo>
                      <a:pt x="630" y="284"/>
                    </a:lnTo>
                    <a:lnTo>
                      <a:pt x="628" y="268"/>
                    </a:lnTo>
                    <a:lnTo>
                      <a:pt x="626" y="254"/>
                    </a:lnTo>
                    <a:lnTo>
                      <a:pt x="622" y="238"/>
                    </a:lnTo>
                    <a:lnTo>
                      <a:pt x="620" y="224"/>
                    </a:lnTo>
                    <a:lnTo>
                      <a:pt x="614" y="208"/>
                    </a:lnTo>
                    <a:lnTo>
                      <a:pt x="610" y="194"/>
                    </a:lnTo>
                    <a:lnTo>
                      <a:pt x="604" y="180"/>
                    </a:lnTo>
                    <a:lnTo>
                      <a:pt x="596" y="166"/>
                    </a:lnTo>
                    <a:lnTo>
                      <a:pt x="590" y="154"/>
                    </a:lnTo>
                    <a:lnTo>
                      <a:pt x="582" y="140"/>
                    </a:lnTo>
                    <a:lnTo>
                      <a:pt x="574" y="128"/>
                    </a:lnTo>
                    <a:lnTo>
                      <a:pt x="564" y="116"/>
                    </a:lnTo>
                    <a:lnTo>
                      <a:pt x="554" y="106"/>
                    </a:lnTo>
                    <a:lnTo>
                      <a:pt x="544" y="94"/>
                    </a:lnTo>
                    <a:lnTo>
                      <a:pt x="534" y="84"/>
                    </a:lnTo>
                    <a:lnTo>
                      <a:pt x="524" y="74"/>
                    </a:lnTo>
                    <a:lnTo>
                      <a:pt x="512" y="64"/>
                    </a:lnTo>
                    <a:lnTo>
                      <a:pt x="500" y="56"/>
                    </a:lnTo>
                    <a:lnTo>
                      <a:pt x="486" y="48"/>
                    </a:lnTo>
                    <a:lnTo>
                      <a:pt x="474" y="40"/>
                    </a:lnTo>
                    <a:lnTo>
                      <a:pt x="460" y="34"/>
                    </a:lnTo>
                    <a:lnTo>
                      <a:pt x="448" y="26"/>
                    </a:lnTo>
                    <a:lnTo>
                      <a:pt x="434" y="20"/>
                    </a:lnTo>
                    <a:lnTo>
                      <a:pt x="418" y="16"/>
                    </a:lnTo>
                    <a:lnTo>
                      <a:pt x="404" y="12"/>
                    </a:lnTo>
                    <a:lnTo>
                      <a:pt x="390" y="8"/>
                    </a:lnTo>
                    <a:lnTo>
                      <a:pt x="374" y="4"/>
                    </a:lnTo>
                    <a:lnTo>
                      <a:pt x="360" y="2"/>
                    </a:lnTo>
                    <a:lnTo>
                      <a:pt x="344" y="0"/>
                    </a:lnTo>
                    <a:lnTo>
                      <a:pt x="328" y="0"/>
                    </a:lnTo>
                    <a:lnTo>
                      <a:pt x="312" y="0"/>
                    </a:lnTo>
                    <a:lnTo>
                      <a:pt x="296" y="0"/>
                    </a:lnTo>
                    <a:lnTo>
                      <a:pt x="280" y="2"/>
                    </a:lnTo>
                    <a:lnTo>
                      <a:pt x="280" y="2"/>
                    </a:lnTo>
                    <a:close/>
                  </a:path>
                </a:pathLst>
              </a:custGeom>
              <a:solidFill>
                <a:srgbClr val="EEAE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12" name="Freeform 46"/>
              <p:cNvSpPr>
                <a:spLocks/>
              </p:cNvSpPr>
              <p:nvPr/>
            </p:nvSpPr>
            <p:spPr bwMode="auto">
              <a:xfrm>
                <a:off x="4694" y="914"/>
                <a:ext cx="632" cy="612"/>
              </a:xfrm>
              <a:custGeom>
                <a:avLst/>
                <a:gdLst>
                  <a:gd name="T0" fmla="*/ 248 w 632"/>
                  <a:gd name="T1" fmla="*/ 6 h 612"/>
                  <a:gd name="T2" fmla="*/ 204 w 632"/>
                  <a:gd name="T3" fmla="*/ 20 h 612"/>
                  <a:gd name="T4" fmla="*/ 162 w 632"/>
                  <a:gd name="T5" fmla="*/ 40 h 612"/>
                  <a:gd name="T6" fmla="*/ 122 w 632"/>
                  <a:gd name="T7" fmla="*/ 64 h 612"/>
                  <a:gd name="T8" fmla="*/ 88 w 632"/>
                  <a:gd name="T9" fmla="*/ 94 h 612"/>
                  <a:gd name="T10" fmla="*/ 60 w 632"/>
                  <a:gd name="T11" fmla="*/ 128 h 612"/>
                  <a:gd name="T12" fmla="*/ 36 w 632"/>
                  <a:gd name="T13" fmla="*/ 166 h 612"/>
                  <a:gd name="T14" fmla="*/ 18 w 632"/>
                  <a:gd name="T15" fmla="*/ 206 h 612"/>
                  <a:gd name="T16" fmla="*/ 4 w 632"/>
                  <a:gd name="T17" fmla="*/ 250 h 612"/>
                  <a:gd name="T18" fmla="*/ 0 w 632"/>
                  <a:gd name="T19" fmla="*/ 296 h 612"/>
                  <a:gd name="T20" fmla="*/ 2 w 632"/>
                  <a:gd name="T21" fmla="*/ 342 h 612"/>
                  <a:gd name="T22" fmla="*/ 10 w 632"/>
                  <a:gd name="T23" fmla="*/ 388 h 612"/>
                  <a:gd name="T24" fmla="*/ 26 w 632"/>
                  <a:gd name="T25" fmla="*/ 430 h 612"/>
                  <a:gd name="T26" fmla="*/ 48 w 632"/>
                  <a:gd name="T27" fmla="*/ 470 h 612"/>
                  <a:gd name="T28" fmla="*/ 74 w 632"/>
                  <a:gd name="T29" fmla="*/ 506 h 612"/>
                  <a:gd name="T30" fmla="*/ 106 w 632"/>
                  <a:gd name="T31" fmla="*/ 538 h 612"/>
                  <a:gd name="T32" fmla="*/ 142 w 632"/>
                  <a:gd name="T33" fmla="*/ 564 h 612"/>
                  <a:gd name="T34" fmla="*/ 182 w 632"/>
                  <a:gd name="T35" fmla="*/ 586 h 612"/>
                  <a:gd name="T36" fmla="*/ 226 w 632"/>
                  <a:gd name="T37" fmla="*/ 600 h 612"/>
                  <a:gd name="T38" fmla="*/ 270 w 632"/>
                  <a:gd name="T39" fmla="*/ 610 h 612"/>
                  <a:gd name="T40" fmla="*/ 318 w 632"/>
                  <a:gd name="T41" fmla="*/ 612 h 612"/>
                  <a:gd name="T42" fmla="*/ 366 w 632"/>
                  <a:gd name="T43" fmla="*/ 608 h 612"/>
                  <a:gd name="T44" fmla="*/ 412 w 632"/>
                  <a:gd name="T45" fmla="*/ 598 h 612"/>
                  <a:gd name="T46" fmla="*/ 456 w 632"/>
                  <a:gd name="T47" fmla="*/ 580 h 612"/>
                  <a:gd name="T48" fmla="*/ 496 w 632"/>
                  <a:gd name="T49" fmla="*/ 556 h 612"/>
                  <a:gd name="T50" fmla="*/ 532 w 632"/>
                  <a:gd name="T51" fmla="*/ 528 h 612"/>
                  <a:gd name="T52" fmla="*/ 562 w 632"/>
                  <a:gd name="T53" fmla="*/ 496 h 612"/>
                  <a:gd name="T54" fmla="*/ 588 w 632"/>
                  <a:gd name="T55" fmla="*/ 460 h 612"/>
                  <a:gd name="T56" fmla="*/ 608 w 632"/>
                  <a:gd name="T57" fmla="*/ 420 h 612"/>
                  <a:gd name="T58" fmla="*/ 622 w 632"/>
                  <a:gd name="T59" fmla="*/ 376 h 612"/>
                  <a:gd name="T60" fmla="*/ 630 w 632"/>
                  <a:gd name="T61" fmla="*/ 332 h 612"/>
                  <a:gd name="T62" fmla="*/ 630 w 632"/>
                  <a:gd name="T63" fmla="*/ 286 h 612"/>
                  <a:gd name="T64" fmla="*/ 624 w 632"/>
                  <a:gd name="T65" fmla="*/ 240 h 612"/>
                  <a:gd name="T66" fmla="*/ 610 w 632"/>
                  <a:gd name="T67" fmla="*/ 196 h 612"/>
                  <a:gd name="T68" fmla="*/ 592 w 632"/>
                  <a:gd name="T69" fmla="*/ 154 h 612"/>
                  <a:gd name="T70" fmla="*/ 566 w 632"/>
                  <a:gd name="T71" fmla="*/ 118 h 612"/>
                  <a:gd name="T72" fmla="*/ 536 w 632"/>
                  <a:gd name="T73" fmla="*/ 84 h 612"/>
                  <a:gd name="T74" fmla="*/ 500 w 632"/>
                  <a:gd name="T75" fmla="*/ 56 h 612"/>
                  <a:gd name="T76" fmla="*/ 462 w 632"/>
                  <a:gd name="T77" fmla="*/ 34 h 612"/>
                  <a:gd name="T78" fmla="*/ 420 w 632"/>
                  <a:gd name="T79" fmla="*/ 16 h 612"/>
                  <a:gd name="T80" fmla="*/ 376 w 632"/>
                  <a:gd name="T81" fmla="*/ 4 h 612"/>
                  <a:gd name="T82" fmla="*/ 328 w 632"/>
                  <a:gd name="T83" fmla="*/ 0 h 612"/>
                  <a:gd name="T84" fmla="*/ 280 w 632"/>
                  <a:gd name="T85" fmla="*/ 2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32" h="612">
                    <a:moveTo>
                      <a:pt x="280" y="2"/>
                    </a:moveTo>
                    <a:lnTo>
                      <a:pt x="264" y="4"/>
                    </a:lnTo>
                    <a:lnTo>
                      <a:pt x="248" y="6"/>
                    </a:lnTo>
                    <a:lnTo>
                      <a:pt x="234" y="10"/>
                    </a:lnTo>
                    <a:lnTo>
                      <a:pt x="218" y="14"/>
                    </a:lnTo>
                    <a:lnTo>
                      <a:pt x="204" y="20"/>
                    </a:lnTo>
                    <a:lnTo>
                      <a:pt x="188" y="26"/>
                    </a:lnTo>
                    <a:lnTo>
                      <a:pt x="174" y="32"/>
                    </a:lnTo>
                    <a:lnTo>
                      <a:pt x="162" y="40"/>
                    </a:lnTo>
                    <a:lnTo>
                      <a:pt x="148" y="48"/>
                    </a:lnTo>
                    <a:lnTo>
                      <a:pt x="136" y="56"/>
                    </a:lnTo>
                    <a:lnTo>
                      <a:pt x="122" y="64"/>
                    </a:lnTo>
                    <a:lnTo>
                      <a:pt x="110" y="74"/>
                    </a:lnTo>
                    <a:lnTo>
                      <a:pt x="100" y="84"/>
                    </a:lnTo>
                    <a:lnTo>
                      <a:pt x="88" y="94"/>
                    </a:lnTo>
                    <a:lnTo>
                      <a:pt x="78" y="104"/>
                    </a:lnTo>
                    <a:lnTo>
                      <a:pt x="68" y="116"/>
                    </a:lnTo>
                    <a:lnTo>
                      <a:pt x="60" y="128"/>
                    </a:lnTo>
                    <a:lnTo>
                      <a:pt x="50" y="140"/>
                    </a:lnTo>
                    <a:lnTo>
                      <a:pt x="42" y="152"/>
                    </a:lnTo>
                    <a:lnTo>
                      <a:pt x="36" y="166"/>
                    </a:lnTo>
                    <a:lnTo>
                      <a:pt x="28" y="180"/>
                    </a:lnTo>
                    <a:lnTo>
                      <a:pt x="22" y="192"/>
                    </a:lnTo>
                    <a:lnTo>
                      <a:pt x="18" y="206"/>
                    </a:lnTo>
                    <a:lnTo>
                      <a:pt x="12" y="220"/>
                    </a:lnTo>
                    <a:lnTo>
                      <a:pt x="8" y="236"/>
                    </a:lnTo>
                    <a:lnTo>
                      <a:pt x="4" y="250"/>
                    </a:lnTo>
                    <a:lnTo>
                      <a:pt x="2" y="264"/>
                    </a:lnTo>
                    <a:lnTo>
                      <a:pt x="0" y="280"/>
                    </a:lnTo>
                    <a:lnTo>
                      <a:pt x="0" y="296"/>
                    </a:lnTo>
                    <a:lnTo>
                      <a:pt x="0" y="310"/>
                    </a:lnTo>
                    <a:lnTo>
                      <a:pt x="0" y="326"/>
                    </a:lnTo>
                    <a:lnTo>
                      <a:pt x="2" y="342"/>
                    </a:lnTo>
                    <a:lnTo>
                      <a:pt x="4" y="358"/>
                    </a:lnTo>
                    <a:lnTo>
                      <a:pt x="6" y="374"/>
                    </a:lnTo>
                    <a:lnTo>
                      <a:pt x="10" y="388"/>
                    </a:lnTo>
                    <a:lnTo>
                      <a:pt x="14" y="402"/>
                    </a:lnTo>
                    <a:lnTo>
                      <a:pt x="20" y="418"/>
                    </a:lnTo>
                    <a:lnTo>
                      <a:pt x="26" y="430"/>
                    </a:lnTo>
                    <a:lnTo>
                      <a:pt x="32" y="444"/>
                    </a:lnTo>
                    <a:lnTo>
                      <a:pt x="40" y="458"/>
                    </a:lnTo>
                    <a:lnTo>
                      <a:pt x="48" y="470"/>
                    </a:lnTo>
                    <a:lnTo>
                      <a:pt x="56" y="482"/>
                    </a:lnTo>
                    <a:lnTo>
                      <a:pt x="64" y="494"/>
                    </a:lnTo>
                    <a:lnTo>
                      <a:pt x="74" y="506"/>
                    </a:lnTo>
                    <a:lnTo>
                      <a:pt x="84" y="518"/>
                    </a:lnTo>
                    <a:lnTo>
                      <a:pt x="96" y="528"/>
                    </a:lnTo>
                    <a:lnTo>
                      <a:pt x="106" y="538"/>
                    </a:lnTo>
                    <a:lnTo>
                      <a:pt x="118" y="546"/>
                    </a:lnTo>
                    <a:lnTo>
                      <a:pt x="130" y="556"/>
                    </a:lnTo>
                    <a:lnTo>
                      <a:pt x="142" y="564"/>
                    </a:lnTo>
                    <a:lnTo>
                      <a:pt x="156" y="572"/>
                    </a:lnTo>
                    <a:lnTo>
                      <a:pt x="168" y="578"/>
                    </a:lnTo>
                    <a:lnTo>
                      <a:pt x="182" y="586"/>
                    </a:lnTo>
                    <a:lnTo>
                      <a:pt x="196" y="592"/>
                    </a:lnTo>
                    <a:lnTo>
                      <a:pt x="210" y="596"/>
                    </a:lnTo>
                    <a:lnTo>
                      <a:pt x="226" y="600"/>
                    </a:lnTo>
                    <a:lnTo>
                      <a:pt x="240" y="604"/>
                    </a:lnTo>
                    <a:lnTo>
                      <a:pt x="256" y="608"/>
                    </a:lnTo>
                    <a:lnTo>
                      <a:pt x="270" y="610"/>
                    </a:lnTo>
                    <a:lnTo>
                      <a:pt x="286" y="612"/>
                    </a:lnTo>
                    <a:lnTo>
                      <a:pt x="302" y="612"/>
                    </a:lnTo>
                    <a:lnTo>
                      <a:pt x="318" y="612"/>
                    </a:lnTo>
                    <a:lnTo>
                      <a:pt x="334" y="612"/>
                    </a:lnTo>
                    <a:lnTo>
                      <a:pt x="350" y="610"/>
                    </a:lnTo>
                    <a:lnTo>
                      <a:pt x="366" y="608"/>
                    </a:lnTo>
                    <a:lnTo>
                      <a:pt x="382" y="606"/>
                    </a:lnTo>
                    <a:lnTo>
                      <a:pt x="398" y="602"/>
                    </a:lnTo>
                    <a:lnTo>
                      <a:pt x="412" y="598"/>
                    </a:lnTo>
                    <a:lnTo>
                      <a:pt x="428" y="592"/>
                    </a:lnTo>
                    <a:lnTo>
                      <a:pt x="442" y="586"/>
                    </a:lnTo>
                    <a:lnTo>
                      <a:pt x="456" y="580"/>
                    </a:lnTo>
                    <a:lnTo>
                      <a:pt x="470" y="572"/>
                    </a:lnTo>
                    <a:lnTo>
                      <a:pt x="482" y="566"/>
                    </a:lnTo>
                    <a:lnTo>
                      <a:pt x="496" y="556"/>
                    </a:lnTo>
                    <a:lnTo>
                      <a:pt x="508" y="548"/>
                    </a:lnTo>
                    <a:lnTo>
                      <a:pt x="520" y="538"/>
                    </a:lnTo>
                    <a:lnTo>
                      <a:pt x="532" y="528"/>
                    </a:lnTo>
                    <a:lnTo>
                      <a:pt x="542" y="518"/>
                    </a:lnTo>
                    <a:lnTo>
                      <a:pt x="552" y="508"/>
                    </a:lnTo>
                    <a:lnTo>
                      <a:pt x="562" y="496"/>
                    </a:lnTo>
                    <a:lnTo>
                      <a:pt x="572" y="484"/>
                    </a:lnTo>
                    <a:lnTo>
                      <a:pt x="580" y="472"/>
                    </a:lnTo>
                    <a:lnTo>
                      <a:pt x="588" y="460"/>
                    </a:lnTo>
                    <a:lnTo>
                      <a:pt x="596" y="446"/>
                    </a:lnTo>
                    <a:lnTo>
                      <a:pt x="602" y="434"/>
                    </a:lnTo>
                    <a:lnTo>
                      <a:pt x="608" y="420"/>
                    </a:lnTo>
                    <a:lnTo>
                      <a:pt x="614" y="406"/>
                    </a:lnTo>
                    <a:lnTo>
                      <a:pt x="618" y="392"/>
                    </a:lnTo>
                    <a:lnTo>
                      <a:pt x="622" y="376"/>
                    </a:lnTo>
                    <a:lnTo>
                      <a:pt x="626" y="362"/>
                    </a:lnTo>
                    <a:lnTo>
                      <a:pt x="628" y="348"/>
                    </a:lnTo>
                    <a:lnTo>
                      <a:pt x="630" y="332"/>
                    </a:lnTo>
                    <a:lnTo>
                      <a:pt x="632" y="316"/>
                    </a:lnTo>
                    <a:lnTo>
                      <a:pt x="632" y="302"/>
                    </a:lnTo>
                    <a:lnTo>
                      <a:pt x="630" y="286"/>
                    </a:lnTo>
                    <a:lnTo>
                      <a:pt x="630" y="270"/>
                    </a:lnTo>
                    <a:lnTo>
                      <a:pt x="628" y="254"/>
                    </a:lnTo>
                    <a:lnTo>
                      <a:pt x="624" y="240"/>
                    </a:lnTo>
                    <a:lnTo>
                      <a:pt x="620" y="224"/>
                    </a:lnTo>
                    <a:lnTo>
                      <a:pt x="616" y="210"/>
                    </a:lnTo>
                    <a:lnTo>
                      <a:pt x="610" y="196"/>
                    </a:lnTo>
                    <a:lnTo>
                      <a:pt x="604" y="182"/>
                    </a:lnTo>
                    <a:lnTo>
                      <a:pt x="598" y="168"/>
                    </a:lnTo>
                    <a:lnTo>
                      <a:pt x="592" y="154"/>
                    </a:lnTo>
                    <a:lnTo>
                      <a:pt x="584" y="142"/>
                    </a:lnTo>
                    <a:lnTo>
                      <a:pt x="574" y="130"/>
                    </a:lnTo>
                    <a:lnTo>
                      <a:pt x="566" y="118"/>
                    </a:lnTo>
                    <a:lnTo>
                      <a:pt x="556" y="106"/>
                    </a:lnTo>
                    <a:lnTo>
                      <a:pt x="546" y="96"/>
                    </a:lnTo>
                    <a:lnTo>
                      <a:pt x="536" y="84"/>
                    </a:lnTo>
                    <a:lnTo>
                      <a:pt x="524" y="74"/>
                    </a:lnTo>
                    <a:lnTo>
                      <a:pt x="512" y="66"/>
                    </a:lnTo>
                    <a:lnTo>
                      <a:pt x="500" y="56"/>
                    </a:lnTo>
                    <a:lnTo>
                      <a:pt x="488" y="48"/>
                    </a:lnTo>
                    <a:lnTo>
                      <a:pt x="476" y="40"/>
                    </a:lnTo>
                    <a:lnTo>
                      <a:pt x="462" y="34"/>
                    </a:lnTo>
                    <a:lnTo>
                      <a:pt x="448" y="26"/>
                    </a:lnTo>
                    <a:lnTo>
                      <a:pt x="434" y="22"/>
                    </a:lnTo>
                    <a:lnTo>
                      <a:pt x="420" y="16"/>
                    </a:lnTo>
                    <a:lnTo>
                      <a:pt x="406" y="12"/>
                    </a:lnTo>
                    <a:lnTo>
                      <a:pt x="390" y="8"/>
                    </a:lnTo>
                    <a:lnTo>
                      <a:pt x="376" y="4"/>
                    </a:lnTo>
                    <a:lnTo>
                      <a:pt x="360" y="2"/>
                    </a:lnTo>
                    <a:lnTo>
                      <a:pt x="344" y="0"/>
                    </a:lnTo>
                    <a:lnTo>
                      <a:pt x="328" y="0"/>
                    </a:lnTo>
                    <a:lnTo>
                      <a:pt x="312" y="0"/>
                    </a:lnTo>
                    <a:lnTo>
                      <a:pt x="296" y="0"/>
                    </a:lnTo>
                    <a:lnTo>
                      <a:pt x="280" y="2"/>
                    </a:lnTo>
                    <a:lnTo>
                      <a:pt x="280" y="2"/>
                    </a:lnTo>
                    <a:close/>
                  </a:path>
                </a:pathLst>
              </a:custGeom>
              <a:solidFill>
                <a:srgbClr val="ECA8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13" name="Freeform 47"/>
              <p:cNvSpPr>
                <a:spLocks/>
              </p:cNvSpPr>
              <p:nvPr/>
            </p:nvSpPr>
            <p:spPr bwMode="auto">
              <a:xfrm>
                <a:off x="4694" y="912"/>
                <a:ext cx="634" cy="616"/>
              </a:xfrm>
              <a:custGeom>
                <a:avLst/>
                <a:gdLst>
                  <a:gd name="T0" fmla="*/ 250 w 634"/>
                  <a:gd name="T1" fmla="*/ 6 h 616"/>
                  <a:gd name="T2" fmla="*/ 204 w 634"/>
                  <a:gd name="T3" fmla="*/ 20 h 616"/>
                  <a:gd name="T4" fmla="*/ 162 w 634"/>
                  <a:gd name="T5" fmla="*/ 40 h 616"/>
                  <a:gd name="T6" fmla="*/ 122 w 634"/>
                  <a:gd name="T7" fmla="*/ 64 h 616"/>
                  <a:gd name="T8" fmla="*/ 88 w 634"/>
                  <a:gd name="T9" fmla="*/ 94 h 616"/>
                  <a:gd name="T10" fmla="*/ 60 w 634"/>
                  <a:gd name="T11" fmla="*/ 128 h 616"/>
                  <a:gd name="T12" fmla="*/ 36 w 634"/>
                  <a:gd name="T13" fmla="*/ 166 h 616"/>
                  <a:gd name="T14" fmla="*/ 18 w 634"/>
                  <a:gd name="T15" fmla="*/ 208 h 616"/>
                  <a:gd name="T16" fmla="*/ 4 w 634"/>
                  <a:gd name="T17" fmla="*/ 252 h 616"/>
                  <a:gd name="T18" fmla="*/ 0 w 634"/>
                  <a:gd name="T19" fmla="*/ 296 h 616"/>
                  <a:gd name="T20" fmla="*/ 2 w 634"/>
                  <a:gd name="T21" fmla="*/ 344 h 616"/>
                  <a:gd name="T22" fmla="*/ 10 w 634"/>
                  <a:gd name="T23" fmla="*/ 390 h 616"/>
                  <a:gd name="T24" fmla="*/ 26 w 634"/>
                  <a:gd name="T25" fmla="*/ 432 h 616"/>
                  <a:gd name="T26" fmla="*/ 48 w 634"/>
                  <a:gd name="T27" fmla="*/ 472 h 616"/>
                  <a:gd name="T28" fmla="*/ 74 w 634"/>
                  <a:gd name="T29" fmla="*/ 508 h 616"/>
                  <a:gd name="T30" fmla="*/ 106 w 634"/>
                  <a:gd name="T31" fmla="*/ 540 h 616"/>
                  <a:gd name="T32" fmla="*/ 144 w 634"/>
                  <a:gd name="T33" fmla="*/ 566 h 616"/>
                  <a:gd name="T34" fmla="*/ 184 w 634"/>
                  <a:gd name="T35" fmla="*/ 588 h 616"/>
                  <a:gd name="T36" fmla="*/ 226 w 634"/>
                  <a:gd name="T37" fmla="*/ 604 h 616"/>
                  <a:gd name="T38" fmla="*/ 272 w 634"/>
                  <a:gd name="T39" fmla="*/ 614 h 616"/>
                  <a:gd name="T40" fmla="*/ 318 w 634"/>
                  <a:gd name="T41" fmla="*/ 616 h 616"/>
                  <a:gd name="T42" fmla="*/ 368 w 634"/>
                  <a:gd name="T43" fmla="*/ 612 h 616"/>
                  <a:gd name="T44" fmla="*/ 414 w 634"/>
                  <a:gd name="T45" fmla="*/ 600 h 616"/>
                  <a:gd name="T46" fmla="*/ 458 w 634"/>
                  <a:gd name="T47" fmla="*/ 582 h 616"/>
                  <a:gd name="T48" fmla="*/ 496 w 634"/>
                  <a:gd name="T49" fmla="*/ 560 h 616"/>
                  <a:gd name="T50" fmla="*/ 532 w 634"/>
                  <a:gd name="T51" fmla="*/ 532 h 616"/>
                  <a:gd name="T52" fmla="*/ 564 w 634"/>
                  <a:gd name="T53" fmla="*/ 498 h 616"/>
                  <a:gd name="T54" fmla="*/ 590 w 634"/>
                  <a:gd name="T55" fmla="*/ 462 h 616"/>
                  <a:gd name="T56" fmla="*/ 610 w 634"/>
                  <a:gd name="T57" fmla="*/ 422 h 616"/>
                  <a:gd name="T58" fmla="*/ 624 w 634"/>
                  <a:gd name="T59" fmla="*/ 378 h 616"/>
                  <a:gd name="T60" fmla="*/ 632 w 634"/>
                  <a:gd name="T61" fmla="*/ 334 h 616"/>
                  <a:gd name="T62" fmla="*/ 632 w 634"/>
                  <a:gd name="T63" fmla="*/ 288 h 616"/>
                  <a:gd name="T64" fmla="*/ 626 w 634"/>
                  <a:gd name="T65" fmla="*/ 240 h 616"/>
                  <a:gd name="T66" fmla="*/ 612 w 634"/>
                  <a:gd name="T67" fmla="*/ 196 h 616"/>
                  <a:gd name="T68" fmla="*/ 592 w 634"/>
                  <a:gd name="T69" fmla="*/ 156 h 616"/>
                  <a:gd name="T70" fmla="*/ 568 w 634"/>
                  <a:gd name="T71" fmla="*/ 118 h 616"/>
                  <a:gd name="T72" fmla="*/ 536 w 634"/>
                  <a:gd name="T73" fmla="*/ 86 h 616"/>
                  <a:gd name="T74" fmla="*/ 502 w 634"/>
                  <a:gd name="T75" fmla="*/ 56 h 616"/>
                  <a:gd name="T76" fmla="*/ 462 w 634"/>
                  <a:gd name="T77" fmla="*/ 34 h 616"/>
                  <a:gd name="T78" fmla="*/ 420 w 634"/>
                  <a:gd name="T79" fmla="*/ 16 h 616"/>
                  <a:gd name="T80" fmla="*/ 376 w 634"/>
                  <a:gd name="T81" fmla="*/ 4 h 616"/>
                  <a:gd name="T82" fmla="*/ 330 w 634"/>
                  <a:gd name="T83" fmla="*/ 0 h 616"/>
                  <a:gd name="T84" fmla="*/ 282 w 634"/>
                  <a:gd name="T85" fmla="*/ 2 h 6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34" h="616">
                    <a:moveTo>
                      <a:pt x="282" y="2"/>
                    </a:moveTo>
                    <a:lnTo>
                      <a:pt x="264" y="4"/>
                    </a:lnTo>
                    <a:lnTo>
                      <a:pt x="250" y="6"/>
                    </a:lnTo>
                    <a:lnTo>
                      <a:pt x="234" y="10"/>
                    </a:lnTo>
                    <a:lnTo>
                      <a:pt x="218" y="14"/>
                    </a:lnTo>
                    <a:lnTo>
                      <a:pt x="204" y="20"/>
                    </a:lnTo>
                    <a:lnTo>
                      <a:pt x="190" y="26"/>
                    </a:lnTo>
                    <a:lnTo>
                      <a:pt x="176" y="32"/>
                    </a:lnTo>
                    <a:lnTo>
                      <a:pt x="162" y="40"/>
                    </a:lnTo>
                    <a:lnTo>
                      <a:pt x="148" y="48"/>
                    </a:lnTo>
                    <a:lnTo>
                      <a:pt x="136" y="56"/>
                    </a:lnTo>
                    <a:lnTo>
                      <a:pt x="122" y="64"/>
                    </a:lnTo>
                    <a:lnTo>
                      <a:pt x="112" y="74"/>
                    </a:lnTo>
                    <a:lnTo>
                      <a:pt x="100" y="84"/>
                    </a:lnTo>
                    <a:lnTo>
                      <a:pt x="88" y="94"/>
                    </a:lnTo>
                    <a:lnTo>
                      <a:pt x="78" y="106"/>
                    </a:lnTo>
                    <a:lnTo>
                      <a:pt x="68" y="116"/>
                    </a:lnTo>
                    <a:lnTo>
                      <a:pt x="60" y="128"/>
                    </a:lnTo>
                    <a:lnTo>
                      <a:pt x="50" y="140"/>
                    </a:lnTo>
                    <a:lnTo>
                      <a:pt x="42" y="154"/>
                    </a:lnTo>
                    <a:lnTo>
                      <a:pt x="36" y="166"/>
                    </a:lnTo>
                    <a:lnTo>
                      <a:pt x="28" y="180"/>
                    </a:lnTo>
                    <a:lnTo>
                      <a:pt x="22" y="194"/>
                    </a:lnTo>
                    <a:lnTo>
                      <a:pt x="18" y="208"/>
                    </a:lnTo>
                    <a:lnTo>
                      <a:pt x="12" y="222"/>
                    </a:lnTo>
                    <a:lnTo>
                      <a:pt x="8" y="236"/>
                    </a:lnTo>
                    <a:lnTo>
                      <a:pt x="4" y="252"/>
                    </a:lnTo>
                    <a:lnTo>
                      <a:pt x="2" y="266"/>
                    </a:lnTo>
                    <a:lnTo>
                      <a:pt x="0" y="282"/>
                    </a:lnTo>
                    <a:lnTo>
                      <a:pt x="0" y="296"/>
                    </a:lnTo>
                    <a:lnTo>
                      <a:pt x="0" y="312"/>
                    </a:lnTo>
                    <a:lnTo>
                      <a:pt x="0" y="328"/>
                    </a:lnTo>
                    <a:lnTo>
                      <a:pt x="2" y="344"/>
                    </a:lnTo>
                    <a:lnTo>
                      <a:pt x="4" y="360"/>
                    </a:lnTo>
                    <a:lnTo>
                      <a:pt x="6" y="374"/>
                    </a:lnTo>
                    <a:lnTo>
                      <a:pt x="10" y="390"/>
                    </a:lnTo>
                    <a:lnTo>
                      <a:pt x="14" y="404"/>
                    </a:lnTo>
                    <a:lnTo>
                      <a:pt x="20" y="418"/>
                    </a:lnTo>
                    <a:lnTo>
                      <a:pt x="26" y="432"/>
                    </a:lnTo>
                    <a:lnTo>
                      <a:pt x="32" y="446"/>
                    </a:lnTo>
                    <a:lnTo>
                      <a:pt x="40" y="460"/>
                    </a:lnTo>
                    <a:lnTo>
                      <a:pt x="48" y="472"/>
                    </a:lnTo>
                    <a:lnTo>
                      <a:pt x="56" y="486"/>
                    </a:lnTo>
                    <a:lnTo>
                      <a:pt x="66" y="496"/>
                    </a:lnTo>
                    <a:lnTo>
                      <a:pt x="74" y="508"/>
                    </a:lnTo>
                    <a:lnTo>
                      <a:pt x="84" y="520"/>
                    </a:lnTo>
                    <a:lnTo>
                      <a:pt x="96" y="530"/>
                    </a:lnTo>
                    <a:lnTo>
                      <a:pt x="106" y="540"/>
                    </a:lnTo>
                    <a:lnTo>
                      <a:pt x="118" y="550"/>
                    </a:lnTo>
                    <a:lnTo>
                      <a:pt x="130" y="558"/>
                    </a:lnTo>
                    <a:lnTo>
                      <a:pt x="144" y="566"/>
                    </a:lnTo>
                    <a:lnTo>
                      <a:pt x="156" y="574"/>
                    </a:lnTo>
                    <a:lnTo>
                      <a:pt x="170" y="582"/>
                    </a:lnTo>
                    <a:lnTo>
                      <a:pt x="184" y="588"/>
                    </a:lnTo>
                    <a:lnTo>
                      <a:pt x="198" y="594"/>
                    </a:lnTo>
                    <a:lnTo>
                      <a:pt x="212" y="600"/>
                    </a:lnTo>
                    <a:lnTo>
                      <a:pt x="226" y="604"/>
                    </a:lnTo>
                    <a:lnTo>
                      <a:pt x="240" y="608"/>
                    </a:lnTo>
                    <a:lnTo>
                      <a:pt x="256" y="610"/>
                    </a:lnTo>
                    <a:lnTo>
                      <a:pt x="272" y="614"/>
                    </a:lnTo>
                    <a:lnTo>
                      <a:pt x="288" y="614"/>
                    </a:lnTo>
                    <a:lnTo>
                      <a:pt x="302" y="616"/>
                    </a:lnTo>
                    <a:lnTo>
                      <a:pt x="318" y="616"/>
                    </a:lnTo>
                    <a:lnTo>
                      <a:pt x="336" y="616"/>
                    </a:lnTo>
                    <a:lnTo>
                      <a:pt x="352" y="614"/>
                    </a:lnTo>
                    <a:lnTo>
                      <a:pt x="368" y="612"/>
                    </a:lnTo>
                    <a:lnTo>
                      <a:pt x="384" y="608"/>
                    </a:lnTo>
                    <a:lnTo>
                      <a:pt x="398" y="604"/>
                    </a:lnTo>
                    <a:lnTo>
                      <a:pt x="414" y="600"/>
                    </a:lnTo>
                    <a:lnTo>
                      <a:pt x="428" y="596"/>
                    </a:lnTo>
                    <a:lnTo>
                      <a:pt x="444" y="590"/>
                    </a:lnTo>
                    <a:lnTo>
                      <a:pt x="458" y="582"/>
                    </a:lnTo>
                    <a:lnTo>
                      <a:pt x="470" y="576"/>
                    </a:lnTo>
                    <a:lnTo>
                      <a:pt x="484" y="568"/>
                    </a:lnTo>
                    <a:lnTo>
                      <a:pt x="496" y="560"/>
                    </a:lnTo>
                    <a:lnTo>
                      <a:pt x="510" y="550"/>
                    </a:lnTo>
                    <a:lnTo>
                      <a:pt x="522" y="542"/>
                    </a:lnTo>
                    <a:lnTo>
                      <a:pt x="532" y="532"/>
                    </a:lnTo>
                    <a:lnTo>
                      <a:pt x="544" y="520"/>
                    </a:lnTo>
                    <a:lnTo>
                      <a:pt x="554" y="510"/>
                    </a:lnTo>
                    <a:lnTo>
                      <a:pt x="564" y="498"/>
                    </a:lnTo>
                    <a:lnTo>
                      <a:pt x="572" y="486"/>
                    </a:lnTo>
                    <a:lnTo>
                      <a:pt x="582" y="474"/>
                    </a:lnTo>
                    <a:lnTo>
                      <a:pt x="590" y="462"/>
                    </a:lnTo>
                    <a:lnTo>
                      <a:pt x="596" y="448"/>
                    </a:lnTo>
                    <a:lnTo>
                      <a:pt x="604" y="436"/>
                    </a:lnTo>
                    <a:lnTo>
                      <a:pt x="610" y="422"/>
                    </a:lnTo>
                    <a:lnTo>
                      <a:pt x="616" y="408"/>
                    </a:lnTo>
                    <a:lnTo>
                      <a:pt x="620" y="394"/>
                    </a:lnTo>
                    <a:lnTo>
                      <a:pt x="624" y="378"/>
                    </a:lnTo>
                    <a:lnTo>
                      <a:pt x="628" y="364"/>
                    </a:lnTo>
                    <a:lnTo>
                      <a:pt x="630" y="348"/>
                    </a:lnTo>
                    <a:lnTo>
                      <a:pt x="632" y="334"/>
                    </a:lnTo>
                    <a:lnTo>
                      <a:pt x="632" y="318"/>
                    </a:lnTo>
                    <a:lnTo>
                      <a:pt x="634" y="302"/>
                    </a:lnTo>
                    <a:lnTo>
                      <a:pt x="632" y="288"/>
                    </a:lnTo>
                    <a:lnTo>
                      <a:pt x="632" y="272"/>
                    </a:lnTo>
                    <a:lnTo>
                      <a:pt x="628" y="256"/>
                    </a:lnTo>
                    <a:lnTo>
                      <a:pt x="626" y="240"/>
                    </a:lnTo>
                    <a:lnTo>
                      <a:pt x="622" y="226"/>
                    </a:lnTo>
                    <a:lnTo>
                      <a:pt x="618" y="210"/>
                    </a:lnTo>
                    <a:lnTo>
                      <a:pt x="612" y="196"/>
                    </a:lnTo>
                    <a:lnTo>
                      <a:pt x="606" y="182"/>
                    </a:lnTo>
                    <a:lnTo>
                      <a:pt x="600" y="168"/>
                    </a:lnTo>
                    <a:lnTo>
                      <a:pt x="592" y="156"/>
                    </a:lnTo>
                    <a:lnTo>
                      <a:pt x="584" y="142"/>
                    </a:lnTo>
                    <a:lnTo>
                      <a:pt x="576" y="130"/>
                    </a:lnTo>
                    <a:lnTo>
                      <a:pt x="568" y="118"/>
                    </a:lnTo>
                    <a:lnTo>
                      <a:pt x="558" y="106"/>
                    </a:lnTo>
                    <a:lnTo>
                      <a:pt x="548" y="96"/>
                    </a:lnTo>
                    <a:lnTo>
                      <a:pt x="536" y="86"/>
                    </a:lnTo>
                    <a:lnTo>
                      <a:pt x="526" y="76"/>
                    </a:lnTo>
                    <a:lnTo>
                      <a:pt x="514" y="66"/>
                    </a:lnTo>
                    <a:lnTo>
                      <a:pt x="502" y="56"/>
                    </a:lnTo>
                    <a:lnTo>
                      <a:pt x="490" y="48"/>
                    </a:lnTo>
                    <a:lnTo>
                      <a:pt x="476" y="40"/>
                    </a:lnTo>
                    <a:lnTo>
                      <a:pt x="462" y="34"/>
                    </a:lnTo>
                    <a:lnTo>
                      <a:pt x="450" y="28"/>
                    </a:lnTo>
                    <a:lnTo>
                      <a:pt x="436" y="22"/>
                    </a:lnTo>
                    <a:lnTo>
                      <a:pt x="420" y="16"/>
                    </a:lnTo>
                    <a:lnTo>
                      <a:pt x="406" y="12"/>
                    </a:lnTo>
                    <a:lnTo>
                      <a:pt x="392" y="8"/>
                    </a:lnTo>
                    <a:lnTo>
                      <a:pt x="376" y="4"/>
                    </a:lnTo>
                    <a:lnTo>
                      <a:pt x="360" y="2"/>
                    </a:lnTo>
                    <a:lnTo>
                      <a:pt x="346" y="0"/>
                    </a:lnTo>
                    <a:lnTo>
                      <a:pt x="330" y="0"/>
                    </a:lnTo>
                    <a:lnTo>
                      <a:pt x="314" y="0"/>
                    </a:lnTo>
                    <a:lnTo>
                      <a:pt x="298" y="0"/>
                    </a:lnTo>
                    <a:lnTo>
                      <a:pt x="282" y="2"/>
                    </a:lnTo>
                    <a:lnTo>
                      <a:pt x="282" y="2"/>
                    </a:lnTo>
                    <a:close/>
                  </a:path>
                </a:pathLst>
              </a:custGeom>
              <a:solidFill>
                <a:srgbClr val="EBA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14" name="Freeform 48"/>
              <p:cNvSpPr>
                <a:spLocks/>
              </p:cNvSpPr>
              <p:nvPr/>
            </p:nvSpPr>
            <p:spPr bwMode="auto">
              <a:xfrm>
                <a:off x="4694" y="910"/>
                <a:ext cx="634" cy="618"/>
              </a:xfrm>
              <a:custGeom>
                <a:avLst/>
                <a:gdLst>
                  <a:gd name="T0" fmla="*/ 250 w 634"/>
                  <a:gd name="T1" fmla="*/ 6 h 618"/>
                  <a:gd name="T2" fmla="*/ 204 w 634"/>
                  <a:gd name="T3" fmla="*/ 20 h 618"/>
                  <a:gd name="T4" fmla="*/ 162 w 634"/>
                  <a:gd name="T5" fmla="*/ 40 h 618"/>
                  <a:gd name="T6" fmla="*/ 124 w 634"/>
                  <a:gd name="T7" fmla="*/ 64 h 618"/>
                  <a:gd name="T8" fmla="*/ 88 w 634"/>
                  <a:gd name="T9" fmla="*/ 94 h 618"/>
                  <a:gd name="T10" fmla="*/ 60 w 634"/>
                  <a:gd name="T11" fmla="*/ 130 h 618"/>
                  <a:gd name="T12" fmla="*/ 36 w 634"/>
                  <a:gd name="T13" fmla="*/ 168 h 618"/>
                  <a:gd name="T14" fmla="*/ 16 w 634"/>
                  <a:gd name="T15" fmla="*/ 208 h 618"/>
                  <a:gd name="T16" fmla="*/ 4 w 634"/>
                  <a:gd name="T17" fmla="*/ 252 h 618"/>
                  <a:gd name="T18" fmla="*/ 0 w 634"/>
                  <a:gd name="T19" fmla="*/ 298 h 618"/>
                  <a:gd name="T20" fmla="*/ 2 w 634"/>
                  <a:gd name="T21" fmla="*/ 346 h 618"/>
                  <a:gd name="T22" fmla="*/ 10 w 634"/>
                  <a:gd name="T23" fmla="*/ 392 h 618"/>
                  <a:gd name="T24" fmla="*/ 26 w 634"/>
                  <a:gd name="T25" fmla="*/ 434 h 618"/>
                  <a:gd name="T26" fmla="*/ 48 w 634"/>
                  <a:gd name="T27" fmla="*/ 474 h 618"/>
                  <a:gd name="T28" fmla="*/ 74 w 634"/>
                  <a:gd name="T29" fmla="*/ 510 h 618"/>
                  <a:gd name="T30" fmla="*/ 106 w 634"/>
                  <a:gd name="T31" fmla="*/ 542 h 618"/>
                  <a:gd name="T32" fmla="*/ 144 w 634"/>
                  <a:gd name="T33" fmla="*/ 570 h 618"/>
                  <a:gd name="T34" fmla="*/ 184 w 634"/>
                  <a:gd name="T35" fmla="*/ 590 h 618"/>
                  <a:gd name="T36" fmla="*/ 226 w 634"/>
                  <a:gd name="T37" fmla="*/ 606 h 618"/>
                  <a:gd name="T38" fmla="*/ 272 w 634"/>
                  <a:gd name="T39" fmla="*/ 616 h 618"/>
                  <a:gd name="T40" fmla="*/ 320 w 634"/>
                  <a:gd name="T41" fmla="*/ 618 h 618"/>
                  <a:gd name="T42" fmla="*/ 368 w 634"/>
                  <a:gd name="T43" fmla="*/ 614 h 618"/>
                  <a:gd name="T44" fmla="*/ 414 w 634"/>
                  <a:gd name="T45" fmla="*/ 604 h 618"/>
                  <a:gd name="T46" fmla="*/ 458 w 634"/>
                  <a:gd name="T47" fmla="*/ 586 h 618"/>
                  <a:gd name="T48" fmla="*/ 498 w 634"/>
                  <a:gd name="T49" fmla="*/ 562 h 618"/>
                  <a:gd name="T50" fmla="*/ 534 w 634"/>
                  <a:gd name="T51" fmla="*/ 534 h 618"/>
                  <a:gd name="T52" fmla="*/ 566 w 634"/>
                  <a:gd name="T53" fmla="*/ 500 h 618"/>
                  <a:gd name="T54" fmla="*/ 590 w 634"/>
                  <a:gd name="T55" fmla="*/ 464 h 618"/>
                  <a:gd name="T56" fmla="*/ 612 w 634"/>
                  <a:gd name="T57" fmla="*/ 424 h 618"/>
                  <a:gd name="T58" fmla="*/ 626 w 634"/>
                  <a:gd name="T59" fmla="*/ 380 h 618"/>
                  <a:gd name="T60" fmla="*/ 634 w 634"/>
                  <a:gd name="T61" fmla="*/ 336 h 618"/>
                  <a:gd name="T62" fmla="*/ 634 w 634"/>
                  <a:gd name="T63" fmla="*/ 288 h 618"/>
                  <a:gd name="T64" fmla="*/ 628 w 634"/>
                  <a:gd name="T65" fmla="*/ 242 h 618"/>
                  <a:gd name="T66" fmla="*/ 614 w 634"/>
                  <a:gd name="T67" fmla="*/ 198 h 618"/>
                  <a:gd name="T68" fmla="*/ 594 w 634"/>
                  <a:gd name="T69" fmla="*/ 156 h 618"/>
                  <a:gd name="T70" fmla="*/ 568 w 634"/>
                  <a:gd name="T71" fmla="*/ 118 h 618"/>
                  <a:gd name="T72" fmla="*/ 538 w 634"/>
                  <a:gd name="T73" fmla="*/ 86 h 618"/>
                  <a:gd name="T74" fmla="*/ 502 w 634"/>
                  <a:gd name="T75" fmla="*/ 58 h 618"/>
                  <a:gd name="T76" fmla="*/ 464 w 634"/>
                  <a:gd name="T77" fmla="*/ 34 h 618"/>
                  <a:gd name="T78" fmla="*/ 422 w 634"/>
                  <a:gd name="T79" fmla="*/ 16 h 618"/>
                  <a:gd name="T80" fmla="*/ 376 w 634"/>
                  <a:gd name="T81" fmla="*/ 4 h 618"/>
                  <a:gd name="T82" fmla="*/ 330 w 634"/>
                  <a:gd name="T83" fmla="*/ 0 h 618"/>
                  <a:gd name="T84" fmla="*/ 282 w 634"/>
                  <a:gd name="T85" fmla="*/ 2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34" h="618">
                    <a:moveTo>
                      <a:pt x="282" y="2"/>
                    </a:moveTo>
                    <a:lnTo>
                      <a:pt x="266" y="4"/>
                    </a:lnTo>
                    <a:lnTo>
                      <a:pt x="250" y="6"/>
                    </a:lnTo>
                    <a:lnTo>
                      <a:pt x="234" y="10"/>
                    </a:lnTo>
                    <a:lnTo>
                      <a:pt x="218" y="14"/>
                    </a:lnTo>
                    <a:lnTo>
                      <a:pt x="204" y="20"/>
                    </a:lnTo>
                    <a:lnTo>
                      <a:pt x="190" y="26"/>
                    </a:lnTo>
                    <a:lnTo>
                      <a:pt x="176" y="32"/>
                    </a:lnTo>
                    <a:lnTo>
                      <a:pt x="162" y="40"/>
                    </a:lnTo>
                    <a:lnTo>
                      <a:pt x="148" y="48"/>
                    </a:lnTo>
                    <a:lnTo>
                      <a:pt x="136" y="56"/>
                    </a:lnTo>
                    <a:lnTo>
                      <a:pt x="124" y="64"/>
                    </a:lnTo>
                    <a:lnTo>
                      <a:pt x="112" y="74"/>
                    </a:lnTo>
                    <a:lnTo>
                      <a:pt x="100" y="84"/>
                    </a:lnTo>
                    <a:lnTo>
                      <a:pt x="88" y="94"/>
                    </a:lnTo>
                    <a:lnTo>
                      <a:pt x="78" y="106"/>
                    </a:lnTo>
                    <a:lnTo>
                      <a:pt x="68" y="118"/>
                    </a:lnTo>
                    <a:lnTo>
                      <a:pt x="60" y="130"/>
                    </a:lnTo>
                    <a:lnTo>
                      <a:pt x="50" y="142"/>
                    </a:lnTo>
                    <a:lnTo>
                      <a:pt x="42" y="154"/>
                    </a:lnTo>
                    <a:lnTo>
                      <a:pt x="36" y="168"/>
                    </a:lnTo>
                    <a:lnTo>
                      <a:pt x="28" y="180"/>
                    </a:lnTo>
                    <a:lnTo>
                      <a:pt x="22" y="194"/>
                    </a:lnTo>
                    <a:lnTo>
                      <a:pt x="16" y="208"/>
                    </a:lnTo>
                    <a:lnTo>
                      <a:pt x="12" y="222"/>
                    </a:lnTo>
                    <a:lnTo>
                      <a:pt x="8" y="238"/>
                    </a:lnTo>
                    <a:lnTo>
                      <a:pt x="4" y="252"/>
                    </a:lnTo>
                    <a:lnTo>
                      <a:pt x="2" y="268"/>
                    </a:lnTo>
                    <a:lnTo>
                      <a:pt x="0" y="282"/>
                    </a:lnTo>
                    <a:lnTo>
                      <a:pt x="0" y="298"/>
                    </a:lnTo>
                    <a:lnTo>
                      <a:pt x="0" y="314"/>
                    </a:lnTo>
                    <a:lnTo>
                      <a:pt x="0" y="330"/>
                    </a:lnTo>
                    <a:lnTo>
                      <a:pt x="2" y="346"/>
                    </a:lnTo>
                    <a:lnTo>
                      <a:pt x="4" y="360"/>
                    </a:lnTo>
                    <a:lnTo>
                      <a:pt x="6" y="376"/>
                    </a:lnTo>
                    <a:lnTo>
                      <a:pt x="10" y="392"/>
                    </a:lnTo>
                    <a:lnTo>
                      <a:pt x="14" y="406"/>
                    </a:lnTo>
                    <a:lnTo>
                      <a:pt x="20" y="420"/>
                    </a:lnTo>
                    <a:lnTo>
                      <a:pt x="26" y="434"/>
                    </a:lnTo>
                    <a:lnTo>
                      <a:pt x="32" y="448"/>
                    </a:lnTo>
                    <a:lnTo>
                      <a:pt x="40" y="462"/>
                    </a:lnTo>
                    <a:lnTo>
                      <a:pt x="48" y="474"/>
                    </a:lnTo>
                    <a:lnTo>
                      <a:pt x="56" y="488"/>
                    </a:lnTo>
                    <a:lnTo>
                      <a:pt x="66" y="500"/>
                    </a:lnTo>
                    <a:lnTo>
                      <a:pt x="74" y="510"/>
                    </a:lnTo>
                    <a:lnTo>
                      <a:pt x="84" y="522"/>
                    </a:lnTo>
                    <a:lnTo>
                      <a:pt x="96" y="532"/>
                    </a:lnTo>
                    <a:lnTo>
                      <a:pt x="106" y="542"/>
                    </a:lnTo>
                    <a:lnTo>
                      <a:pt x="118" y="552"/>
                    </a:lnTo>
                    <a:lnTo>
                      <a:pt x="130" y="560"/>
                    </a:lnTo>
                    <a:lnTo>
                      <a:pt x="144" y="570"/>
                    </a:lnTo>
                    <a:lnTo>
                      <a:pt x="156" y="578"/>
                    </a:lnTo>
                    <a:lnTo>
                      <a:pt x="170" y="584"/>
                    </a:lnTo>
                    <a:lnTo>
                      <a:pt x="184" y="590"/>
                    </a:lnTo>
                    <a:lnTo>
                      <a:pt x="198" y="596"/>
                    </a:lnTo>
                    <a:lnTo>
                      <a:pt x="212" y="602"/>
                    </a:lnTo>
                    <a:lnTo>
                      <a:pt x="226" y="606"/>
                    </a:lnTo>
                    <a:lnTo>
                      <a:pt x="242" y="610"/>
                    </a:lnTo>
                    <a:lnTo>
                      <a:pt x="256" y="614"/>
                    </a:lnTo>
                    <a:lnTo>
                      <a:pt x="272" y="616"/>
                    </a:lnTo>
                    <a:lnTo>
                      <a:pt x="288" y="618"/>
                    </a:lnTo>
                    <a:lnTo>
                      <a:pt x="304" y="618"/>
                    </a:lnTo>
                    <a:lnTo>
                      <a:pt x="320" y="618"/>
                    </a:lnTo>
                    <a:lnTo>
                      <a:pt x="336" y="618"/>
                    </a:lnTo>
                    <a:lnTo>
                      <a:pt x="352" y="616"/>
                    </a:lnTo>
                    <a:lnTo>
                      <a:pt x="368" y="614"/>
                    </a:lnTo>
                    <a:lnTo>
                      <a:pt x="384" y="612"/>
                    </a:lnTo>
                    <a:lnTo>
                      <a:pt x="400" y="608"/>
                    </a:lnTo>
                    <a:lnTo>
                      <a:pt x="414" y="604"/>
                    </a:lnTo>
                    <a:lnTo>
                      <a:pt x="430" y="598"/>
                    </a:lnTo>
                    <a:lnTo>
                      <a:pt x="444" y="592"/>
                    </a:lnTo>
                    <a:lnTo>
                      <a:pt x="458" y="586"/>
                    </a:lnTo>
                    <a:lnTo>
                      <a:pt x="472" y="578"/>
                    </a:lnTo>
                    <a:lnTo>
                      <a:pt x="486" y="570"/>
                    </a:lnTo>
                    <a:lnTo>
                      <a:pt x="498" y="562"/>
                    </a:lnTo>
                    <a:lnTo>
                      <a:pt x="510" y="554"/>
                    </a:lnTo>
                    <a:lnTo>
                      <a:pt x="522" y="544"/>
                    </a:lnTo>
                    <a:lnTo>
                      <a:pt x="534" y="534"/>
                    </a:lnTo>
                    <a:lnTo>
                      <a:pt x="544" y="524"/>
                    </a:lnTo>
                    <a:lnTo>
                      <a:pt x="556" y="512"/>
                    </a:lnTo>
                    <a:lnTo>
                      <a:pt x="566" y="500"/>
                    </a:lnTo>
                    <a:lnTo>
                      <a:pt x="574" y="488"/>
                    </a:lnTo>
                    <a:lnTo>
                      <a:pt x="582" y="476"/>
                    </a:lnTo>
                    <a:lnTo>
                      <a:pt x="590" y="464"/>
                    </a:lnTo>
                    <a:lnTo>
                      <a:pt x="598" y="450"/>
                    </a:lnTo>
                    <a:lnTo>
                      <a:pt x="606" y="438"/>
                    </a:lnTo>
                    <a:lnTo>
                      <a:pt x="612" y="424"/>
                    </a:lnTo>
                    <a:lnTo>
                      <a:pt x="616" y="410"/>
                    </a:lnTo>
                    <a:lnTo>
                      <a:pt x="622" y="396"/>
                    </a:lnTo>
                    <a:lnTo>
                      <a:pt x="626" y="380"/>
                    </a:lnTo>
                    <a:lnTo>
                      <a:pt x="628" y="366"/>
                    </a:lnTo>
                    <a:lnTo>
                      <a:pt x="632" y="350"/>
                    </a:lnTo>
                    <a:lnTo>
                      <a:pt x="634" y="336"/>
                    </a:lnTo>
                    <a:lnTo>
                      <a:pt x="634" y="320"/>
                    </a:lnTo>
                    <a:lnTo>
                      <a:pt x="634" y="304"/>
                    </a:lnTo>
                    <a:lnTo>
                      <a:pt x="634" y="288"/>
                    </a:lnTo>
                    <a:lnTo>
                      <a:pt x="632" y="272"/>
                    </a:lnTo>
                    <a:lnTo>
                      <a:pt x="630" y="256"/>
                    </a:lnTo>
                    <a:lnTo>
                      <a:pt x="628" y="242"/>
                    </a:lnTo>
                    <a:lnTo>
                      <a:pt x="624" y="226"/>
                    </a:lnTo>
                    <a:lnTo>
                      <a:pt x="620" y="212"/>
                    </a:lnTo>
                    <a:lnTo>
                      <a:pt x="614" y="198"/>
                    </a:lnTo>
                    <a:lnTo>
                      <a:pt x="608" y="184"/>
                    </a:lnTo>
                    <a:lnTo>
                      <a:pt x="602" y="170"/>
                    </a:lnTo>
                    <a:lnTo>
                      <a:pt x="594" y="156"/>
                    </a:lnTo>
                    <a:lnTo>
                      <a:pt x="586" y="144"/>
                    </a:lnTo>
                    <a:lnTo>
                      <a:pt x="578" y="130"/>
                    </a:lnTo>
                    <a:lnTo>
                      <a:pt x="568" y="118"/>
                    </a:lnTo>
                    <a:lnTo>
                      <a:pt x="558" y="108"/>
                    </a:lnTo>
                    <a:lnTo>
                      <a:pt x="548" y="96"/>
                    </a:lnTo>
                    <a:lnTo>
                      <a:pt x="538" y="86"/>
                    </a:lnTo>
                    <a:lnTo>
                      <a:pt x="526" y="76"/>
                    </a:lnTo>
                    <a:lnTo>
                      <a:pt x="516" y="66"/>
                    </a:lnTo>
                    <a:lnTo>
                      <a:pt x="502" y="58"/>
                    </a:lnTo>
                    <a:lnTo>
                      <a:pt x="490" y="48"/>
                    </a:lnTo>
                    <a:lnTo>
                      <a:pt x="478" y="40"/>
                    </a:lnTo>
                    <a:lnTo>
                      <a:pt x="464" y="34"/>
                    </a:lnTo>
                    <a:lnTo>
                      <a:pt x="450" y="28"/>
                    </a:lnTo>
                    <a:lnTo>
                      <a:pt x="436" y="22"/>
                    </a:lnTo>
                    <a:lnTo>
                      <a:pt x="422" y="16"/>
                    </a:lnTo>
                    <a:lnTo>
                      <a:pt x="408" y="12"/>
                    </a:lnTo>
                    <a:lnTo>
                      <a:pt x="392" y="8"/>
                    </a:lnTo>
                    <a:lnTo>
                      <a:pt x="376" y="4"/>
                    </a:lnTo>
                    <a:lnTo>
                      <a:pt x="362" y="2"/>
                    </a:lnTo>
                    <a:lnTo>
                      <a:pt x="346" y="0"/>
                    </a:lnTo>
                    <a:lnTo>
                      <a:pt x="330" y="0"/>
                    </a:lnTo>
                    <a:lnTo>
                      <a:pt x="314" y="0"/>
                    </a:lnTo>
                    <a:lnTo>
                      <a:pt x="298" y="0"/>
                    </a:lnTo>
                    <a:lnTo>
                      <a:pt x="282" y="2"/>
                    </a:lnTo>
                    <a:lnTo>
                      <a:pt x="282" y="2"/>
                    </a:lnTo>
                    <a:close/>
                  </a:path>
                </a:pathLst>
              </a:custGeom>
              <a:solidFill>
                <a:srgbClr val="EAA0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15" name="Freeform 49"/>
              <p:cNvSpPr>
                <a:spLocks/>
              </p:cNvSpPr>
              <p:nvPr/>
            </p:nvSpPr>
            <p:spPr bwMode="auto">
              <a:xfrm>
                <a:off x="4692" y="908"/>
                <a:ext cx="638" cy="622"/>
              </a:xfrm>
              <a:custGeom>
                <a:avLst/>
                <a:gdLst>
                  <a:gd name="T0" fmla="*/ 252 w 638"/>
                  <a:gd name="T1" fmla="*/ 6 h 622"/>
                  <a:gd name="T2" fmla="*/ 206 w 638"/>
                  <a:gd name="T3" fmla="*/ 20 h 622"/>
                  <a:gd name="T4" fmla="*/ 164 w 638"/>
                  <a:gd name="T5" fmla="*/ 40 h 622"/>
                  <a:gd name="T6" fmla="*/ 126 w 638"/>
                  <a:gd name="T7" fmla="*/ 64 h 622"/>
                  <a:gd name="T8" fmla="*/ 90 w 638"/>
                  <a:gd name="T9" fmla="*/ 96 h 622"/>
                  <a:gd name="T10" fmla="*/ 62 w 638"/>
                  <a:gd name="T11" fmla="*/ 130 h 622"/>
                  <a:gd name="T12" fmla="*/ 38 w 638"/>
                  <a:gd name="T13" fmla="*/ 168 h 622"/>
                  <a:gd name="T14" fmla="*/ 18 w 638"/>
                  <a:gd name="T15" fmla="*/ 210 h 622"/>
                  <a:gd name="T16" fmla="*/ 6 w 638"/>
                  <a:gd name="T17" fmla="*/ 254 h 622"/>
                  <a:gd name="T18" fmla="*/ 2 w 638"/>
                  <a:gd name="T19" fmla="*/ 300 h 622"/>
                  <a:gd name="T20" fmla="*/ 2 w 638"/>
                  <a:gd name="T21" fmla="*/ 346 h 622"/>
                  <a:gd name="T22" fmla="*/ 12 w 638"/>
                  <a:gd name="T23" fmla="*/ 394 h 622"/>
                  <a:gd name="T24" fmla="*/ 28 w 638"/>
                  <a:gd name="T25" fmla="*/ 436 h 622"/>
                  <a:gd name="T26" fmla="*/ 50 w 638"/>
                  <a:gd name="T27" fmla="*/ 476 h 622"/>
                  <a:gd name="T28" fmla="*/ 76 w 638"/>
                  <a:gd name="T29" fmla="*/ 514 h 622"/>
                  <a:gd name="T30" fmla="*/ 110 w 638"/>
                  <a:gd name="T31" fmla="*/ 544 h 622"/>
                  <a:gd name="T32" fmla="*/ 146 w 638"/>
                  <a:gd name="T33" fmla="*/ 572 h 622"/>
                  <a:gd name="T34" fmla="*/ 186 w 638"/>
                  <a:gd name="T35" fmla="*/ 594 h 622"/>
                  <a:gd name="T36" fmla="*/ 230 w 638"/>
                  <a:gd name="T37" fmla="*/ 610 h 622"/>
                  <a:gd name="T38" fmla="*/ 276 w 638"/>
                  <a:gd name="T39" fmla="*/ 618 h 622"/>
                  <a:gd name="T40" fmla="*/ 322 w 638"/>
                  <a:gd name="T41" fmla="*/ 622 h 622"/>
                  <a:gd name="T42" fmla="*/ 372 w 638"/>
                  <a:gd name="T43" fmla="*/ 618 h 622"/>
                  <a:gd name="T44" fmla="*/ 418 w 638"/>
                  <a:gd name="T45" fmla="*/ 606 h 622"/>
                  <a:gd name="T46" fmla="*/ 462 w 638"/>
                  <a:gd name="T47" fmla="*/ 588 h 622"/>
                  <a:gd name="T48" fmla="*/ 502 w 638"/>
                  <a:gd name="T49" fmla="*/ 564 h 622"/>
                  <a:gd name="T50" fmla="*/ 538 w 638"/>
                  <a:gd name="T51" fmla="*/ 536 h 622"/>
                  <a:gd name="T52" fmla="*/ 568 w 638"/>
                  <a:gd name="T53" fmla="*/ 504 h 622"/>
                  <a:gd name="T54" fmla="*/ 594 w 638"/>
                  <a:gd name="T55" fmla="*/ 466 h 622"/>
                  <a:gd name="T56" fmla="*/ 614 w 638"/>
                  <a:gd name="T57" fmla="*/ 426 h 622"/>
                  <a:gd name="T58" fmla="*/ 630 w 638"/>
                  <a:gd name="T59" fmla="*/ 382 h 622"/>
                  <a:gd name="T60" fmla="*/ 638 w 638"/>
                  <a:gd name="T61" fmla="*/ 338 h 622"/>
                  <a:gd name="T62" fmla="*/ 638 w 638"/>
                  <a:gd name="T63" fmla="*/ 290 h 622"/>
                  <a:gd name="T64" fmla="*/ 632 w 638"/>
                  <a:gd name="T65" fmla="*/ 242 h 622"/>
                  <a:gd name="T66" fmla="*/ 618 w 638"/>
                  <a:gd name="T67" fmla="*/ 198 h 622"/>
                  <a:gd name="T68" fmla="*/ 598 w 638"/>
                  <a:gd name="T69" fmla="*/ 156 h 622"/>
                  <a:gd name="T70" fmla="*/ 572 w 638"/>
                  <a:gd name="T71" fmla="*/ 120 h 622"/>
                  <a:gd name="T72" fmla="*/ 542 w 638"/>
                  <a:gd name="T73" fmla="*/ 86 h 622"/>
                  <a:gd name="T74" fmla="*/ 506 w 638"/>
                  <a:gd name="T75" fmla="*/ 58 h 622"/>
                  <a:gd name="T76" fmla="*/ 468 w 638"/>
                  <a:gd name="T77" fmla="*/ 34 h 622"/>
                  <a:gd name="T78" fmla="*/ 424 w 638"/>
                  <a:gd name="T79" fmla="*/ 16 h 622"/>
                  <a:gd name="T80" fmla="*/ 380 w 638"/>
                  <a:gd name="T81" fmla="*/ 4 h 622"/>
                  <a:gd name="T82" fmla="*/ 332 w 638"/>
                  <a:gd name="T83" fmla="*/ 0 h 622"/>
                  <a:gd name="T84" fmla="*/ 284 w 638"/>
                  <a:gd name="T85" fmla="*/ 2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38" h="622">
                    <a:moveTo>
                      <a:pt x="284" y="2"/>
                    </a:moveTo>
                    <a:lnTo>
                      <a:pt x="268" y="4"/>
                    </a:lnTo>
                    <a:lnTo>
                      <a:pt x="252" y="6"/>
                    </a:lnTo>
                    <a:lnTo>
                      <a:pt x="236" y="10"/>
                    </a:lnTo>
                    <a:lnTo>
                      <a:pt x="222" y="14"/>
                    </a:lnTo>
                    <a:lnTo>
                      <a:pt x="206" y="20"/>
                    </a:lnTo>
                    <a:lnTo>
                      <a:pt x="192" y="26"/>
                    </a:lnTo>
                    <a:lnTo>
                      <a:pt x="178" y="32"/>
                    </a:lnTo>
                    <a:lnTo>
                      <a:pt x="164" y="40"/>
                    </a:lnTo>
                    <a:lnTo>
                      <a:pt x="150" y="48"/>
                    </a:lnTo>
                    <a:lnTo>
                      <a:pt x="138" y="56"/>
                    </a:lnTo>
                    <a:lnTo>
                      <a:pt x="126" y="64"/>
                    </a:lnTo>
                    <a:lnTo>
                      <a:pt x="114" y="74"/>
                    </a:lnTo>
                    <a:lnTo>
                      <a:pt x="102" y="84"/>
                    </a:lnTo>
                    <a:lnTo>
                      <a:pt x="90" y="96"/>
                    </a:lnTo>
                    <a:lnTo>
                      <a:pt x="80" y="106"/>
                    </a:lnTo>
                    <a:lnTo>
                      <a:pt x="70" y="118"/>
                    </a:lnTo>
                    <a:lnTo>
                      <a:pt x="62" y="130"/>
                    </a:lnTo>
                    <a:lnTo>
                      <a:pt x="52" y="142"/>
                    </a:lnTo>
                    <a:lnTo>
                      <a:pt x="44" y="154"/>
                    </a:lnTo>
                    <a:lnTo>
                      <a:pt x="38" y="168"/>
                    </a:lnTo>
                    <a:lnTo>
                      <a:pt x="30" y="182"/>
                    </a:lnTo>
                    <a:lnTo>
                      <a:pt x="24" y="196"/>
                    </a:lnTo>
                    <a:lnTo>
                      <a:pt x="18" y="210"/>
                    </a:lnTo>
                    <a:lnTo>
                      <a:pt x="14" y="224"/>
                    </a:lnTo>
                    <a:lnTo>
                      <a:pt x="10" y="238"/>
                    </a:lnTo>
                    <a:lnTo>
                      <a:pt x="6" y="254"/>
                    </a:lnTo>
                    <a:lnTo>
                      <a:pt x="4" y="268"/>
                    </a:lnTo>
                    <a:lnTo>
                      <a:pt x="2" y="284"/>
                    </a:lnTo>
                    <a:lnTo>
                      <a:pt x="2" y="300"/>
                    </a:lnTo>
                    <a:lnTo>
                      <a:pt x="0" y="316"/>
                    </a:lnTo>
                    <a:lnTo>
                      <a:pt x="2" y="330"/>
                    </a:lnTo>
                    <a:lnTo>
                      <a:pt x="2" y="346"/>
                    </a:lnTo>
                    <a:lnTo>
                      <a:pt x="6" y="362"/>
                    </a:lnTo>
                    <a:lnTo>
                      <a:pt x="8" y="378"/>
                    </a:lnTo>
                    <a:lnTo>
                      <a:pt x="12" y="394"/>
                    </a:lnTo>
                    <a:lnTo>
                      <a:pt x="16" y="408"/>
                    </a:lnTo>
                    <a:lnTo>
                      <a:pt x="22" y="422"/>
                    </a:lnTo>
                    <a:lnTo>
                      <a:pt x="28" y="436"/>
                    </a:lnTo>
                    <a:lnTo>
                      <a:pt x="34" y="450"/>
                    </a:lnTo>
                    <a:lnTo>
                      <a:pt x="42" y="464"/>
                    </a:lnTo>
                    <a:lnTo>
                      <a:pt x="50" y="476"/>
                    </a:lnTo>
                    <a:lnTo>
                      <a:pt x="58" y="490"/>
                    </a:lnTo>
                    <a:lnTo>
                      <a:pt x="68" y="502"/>
                    </a:lnTo>
                    <a:lnTo>
                      <a:pt x="76" y="514"/>
                    </a:lnTo>
                    <a:lnTo>
                      <a:pt x="88" y="524"/>
                    </a:lnTo>
                    <a:lnTo>
                      <a:pt x="98" y="534"/>
                    </a:lnTo>
                    <a:lnTo>
                      <a:pt x="110" y="544"/>
                    </a:lnTo>
                    <a:lnTo>
                      <a:pt x="120" y="554"/>
                    </a:lnTo>
                    <a:lnTo>
                      <a:pt x="134" y="564"/>
                    </a:lnTo>
                    <a:lnTo>
                      <a:pt x="146" y="572"/>
                    </a:lnTo>
                    <a:lnTo>
                      <a:pt x="158" y="580"/>
                    </a:lnTo>
                    <a:lnTo>
                      <a:pt x="172" y="586"/>
                    </a:lnTo>
                    <a:lnTo>
                      <a:pt x="186" y="594"/>
                    </a:lnTo>
                    <a:lnTo>
                      <a:pt x="200" y="600"/>
                    </a:lnTo>
                    <a:lnTo>
                      <a:pt x="214" y="604"/>
                    </a:lnTo>
                    <a:lnTo>
                      <a:pt x="230" y="610"/>
                    </a:lnTo>
                    <a:lnTo>
                      <a:pt x="244" y="614"/>
                    </a:lnTo>
                    <a:lnTo>
                      <a:pt x="260" y="616"/>
                    </a:lnTo>
                    <a:lnTo>
                      <a:pt x="276" y="618"/>
                    </a:lnTo>
                    <a:lnTo>
                      <a:pt x="290" y="620"/>
                    </a:lnTo>
                    <a:lnTo>
                      <a:pt x="306" y="622"/>
                    </a:lnTo>
                    <a:lnTo>
                      <a:pt x="322" y="622"/>
                    </a:lnTo>
                    <a:lnTo>
                      <a:pt x="338" y="620"/>
                    </a:lnTo>
                    <a:lnTo>
                      <a:pt x="356" y="620"/>
                    </a:lnTo>
                    <a:lnTo>
                      <a:pt x="372" y="618"/>
                    </a:lnTo>
                    <a:lnTo>
                      <a:pt x="388" y="614"/>
                    </a:lnTo>
                    <a:lnTo>
                      <a:pt x="402" y="610"/>
                    </a:lnTo>
                    <a:lnTo>
                      <a:pt x="418" y="606"/>
                    </a:lnTo>
                    <a:lnTo>
                      <a:pt x="432" y="600"/>
                    </a:lnTo>
                    <a:lnTo>
                      <a:pt x="448" y="594"/>
                    </a:lnTo>
                    <a:lnTo>
                      <a:pt x="462" y="588"/>
                    </a:lnTo>
                    <a:lnTo>
                      <a:pt x="476" y="582"/>
                    </a:lnTo>
                    <a:lnTo>
                      <a:pt x="488" y="574"/>
                    </a:lnTo>
                    <a:lnTo>
                      <a:pt x="502" y="564"/>
                    </a:lnTo>
                    <a:lnTo>
                      <a:pt x="514" y="556"/>
                    </a:lnTo>
                    <a:lnTo>
                      <a:pt x="526" y="546"/>
                    </a:lnTo>
                    <a:lnTo>
                      <a:pt x="538" y="536"/>
                    </a:lnTo>
                    <a:lnTo>
                      <a:pt x="548" y="526"/>
                    </a:lnTo>
                    <a:lnTo>
                      <a:pt x="558" y="514"/>
                    </a:lnTo>
                    <a:lnTo>
                      <a:pt x="568" y="504"/>
                    </a:lnTo>
                    <a:lnTo>
                      <a:pt x="578" y="492"/>
                    </a:lnTo>
                    <a:lnTo>
                      <a:pt x="586" y="478"/>
                    </a:lnTo>
                    <a:lnTo>
                      <a:pt x="594" y="466"/>
                    </a:lnTo>
                    <a:lnTo>
                      <a:pt x="602" y="452"/>
                    </a:lnTo>
                    <a:lnTo>
                      <a:pt x="608" y="440"/>
                    </a:lnTo>
                    <a:lnTo>
                      <a:pt x="614" y="426"/>
                    </a:lnTo>
                    <a:lnTo>
                      <a:pt x="620" y="412"/>
                    </a:lnTo>
                    <a:lnTo>
                      <a:pt x="626" y="398"/>
                    </a:lnTo>
                    <a:lnTo>
                      <a:pt x="630" y="382"/>
                    </a:lnTo>
                    <a:lnTo>
                      <a:pt x="632" y="368"/>
                    </a:lnTo>
                    <a:lnTo>
                      <a:pt x="636" y="352"/>
                    </a:lnTo>
                    <a:lnTo>
                      <a:pt x="638" y="338"/>
                    </a:lnTo>
                    <a:lnTo>
                      <a:pt x="638" y="322"/>
                    </a:lnTo>
                    <a:lnTo>
                      <a:pt x="638" y="306"/>
                    </a:lnTo>
                    <a:lnTo>
                      <a:pt x="638" y="290"/>
                    </a:lnTo>
                    <a:lnTo>
                      <a:pt x="636" y="274"/>
                    </a:lnTo>
                    <a:lnTo>
                      <a:pt x="634" y="258"/>
                    </a:lnTo>
                    <a:lnTo>
                      <a:pt x="632" y="242"/>
                    </a:lnTo>
                    <a:lnTo>
                      <a:pt x="628" y="228"/>
                    </a:lnTo>
                    <a:lnTo>
                      <a:pt x="622" y="212"/>
                    </a:lnTo>
                    <a:lnTo>
                      <a:pt x="618" y="198"/>
                    </a:lnTo>
                    <a:lnTo>
                      <a:pt x="612" y="184"/>
                    </a:lnTo>
                    <a:lnTo>
                      <a:pt x="604" y="170"/>
                    </a:lnTo>
                    <a:lnTo>
                      <a:pt x="598" y="156"/>
                    </a:lnTo>
                    <a:lnTo>
                      <a:pt x="590" y="144"/>
                    </a:lnTo>
                    <a:lnTo>
                      <a:pt x="582" y="132"/>
                    </a:lnTo>
                    <a:lnTo>
                      <a:pt x="572" y="120"/>
                    </a:lnTo>
                    <a:lnTo>
                      <a:pt x="562" y="108"/>
                    </a:lnTo>
                    <a:lnTo>
                      <a:pt x="552" y="96"/>
                    </a:lnTo>
                    <a:lnTo>
                      <a:pt x="542" y="86"/>
                    </a:lnTo>
                    <a:lnTo>
                      <a:pt x="530" y="76"/>
                    </a:lnTo>
                    <a:lnTo>
                      <a:pt x="518" y="66"/>
                    </a:lnTo>
                    <a:lnTo>
                      <a:pt x="506" y="58"/>
                    </a:lnTo>
                    <a:lnTo>
                      <a:pt x="494" y="48"/>
                    </a:lnTo>
                    <a:lnTo>
                      <a:pt x="480" y="42"/>
                    </a:lnTo>
                    <a:lnTo>
                      <a:pt x="468" y="34"/>
                    </a:lnTo>
                    <a:lnTo>
                      <a:pt x="454" y="28"/>
                    </a:lnTo>
                    <a:lnTo>
                      <a:pt x="440" y="22"/>
                    </a:lnTo>
                    <a:lnTo>
                      <a:pt x="424" y="16"/>
                    </a:lnTo>
                    <a:lnTo>
                      <a:pt x="410" y="12"/>
                    </a:lnTo>
                    <a:lnTo>
                      <a:pt x="396" y="8"/>
                    </a:lnTo>
                    <a:lnTo>
                      <a:pt x="380" y="4"/>
                    </a:lnTo>
                    <a:lnTo>
                      <a:pt x="364" y="2"/>
                    </a:lnTo>
                    <a:lnTo>
                      <a:pt x="348" y="0"/>
                    </a:lnTo>
                    <a:lnTo>
                      <a:pt x="332" y="0"/>
                    </a:lnTo>
                    <a:lnTo>
                      <a:pt x="316" y="0"/>
                    </a:lnTo>
                    <a:lnTo>
                      <a:pt x="300" y="0"/>
                    </a:lnTo>
                    <a:lnTo>
                      <a:pt x="284" y="2"/>
                    </a:lnTo>
                    <a:lnTo>
                      <a:pt x="284" y="2"/>
                    </a:lnTo>
                    <a:close/>
                  </a:path>
                </a:pathLst>
              </a:custGeom>
              <a:solidFill>
                <a:srgbClr val="E99A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16" name="Freeform 50"/>
              <p:cNvSpPr>
                <a:spLocks/>
              </p:cNvSpPr>
              <p:nvPr/>
            </p:nvSpPr>
            <p:spPr bwMode="auto">
              <a:xfrm>
                <a:off x="4692" y="906"/>
                <a:ext cx="640" cy="624"/>
              </a:xfrm>
              <a:custGeom>
                <a:avLst/>
                <a:gdLst>
                  <a:gd name="T0" fmla="*/ 252 w 640"/>
                  <a:gd name="T1" fmla="*/ 6 h 624"/>
                  <a:gd name="T2" fmla="*/ 206 w 640"/>
                  <a:gd name="T3" fmla="*/ 20 h 624"/>
                  <a:gd name="T4" fmla="*/ 164 w 640"/>
                  <a:gd name="T5" fmla="*/ 40 h 624"/>
                  <a:gd name="T6" fmla="*/ 126 w 640"/>
                  <a:gd name="T7" fmla="*/ 66 h 624"/>
                  <a:gd name="T8" fmla="*/ 92 w 640"/>
                  <a:gd name="T9" fmla="*/ 96 h 624"/>
                  <a:gd name="T10" fmla="*/ 62 w 640"/>
                  <a:gd name="T11" fmla="*/ 130 h 624"/>
                  <a:gd name="T12" fmla="*/ 38 w 640"/>
                  <a:gd name="T13" fmla="*/ 168 h 624"/>
                  <a:gd name="T14" fmla="*/ 18 w 640"/>
                  <a:gd name="T15" fmla="*/ 210 h 624"/>
                  <a:gd name="T16" fmla="*/ 6 w 640"/>
                  <a:gd name="T17" fmla="*/ 254 h 624"/>
                  <a:gd name="T18" fmla="*/ 2 w 640"/>
                  <a:gd name="T19" fmla="*/ 300 h 624"/>
                  <a:gd name="T20" fmla="*/ 2 w 640"/>
                  <a:gd name="T21" fmla="*/ 348 h 624"/>
                  <a:gd name="T22" fmla="*/ 12 w 640"/>
                  <a:gd name="T23" fmla="*/ 396 h 624"/>
                  <a:gd name="T24" fmla="*/ 28 w 640"/>
                  <a:gd name="T25" fmla="*/ 438 h 624"/>
                  <a:gd name="T26" fmla="*/ 50 w 640"/>
                  <a:gd name="T27" fmla="*/ 480 h 624"/>
                  <a:gd name="T28" fmla="*/ 78 w 640"/>
                  <a:gd name="T29" fmla="*/ 516 h 624"/>
                  <a:gd name="T30" fmla="*/ 110 w 640"/>
                  <a:gd name="T31" fmla="*/ 548 h 624"/>
                  <a:gd name="T32" fmla="*/ 146 w 640"/>
                  <a:gd name="T33" fmla="*/ 574 h 624"/>
                  <a:gd name="T34" fmla="*/ 186 w 640"/>
                  <a:gd name="T35" fmla="*/ 596 h 624"/>
                  <a:gd name="T36" fmla="*/ 230 w 640"/>
                  <a:gd name="T37" fmla="*/ 612 h 624"/>
                  <a:gd name="T38" fmla="*/ 276 w 640"/>
                  <a:gd name="T39" fmla="*/ 622 h 624"/>
                  <a:gd name="T40" fmla="*/ 324 w 640"/>
                  <a:gd name="T41" fmla="*/ 624 h 624"/>
                  <a:gd name="T42" fmla="*/ 372 w 640"/>
                  <a:gd name="T43" fmla="*/ 620 h 624"/>
                  <a:gd name="T44" fmla="*/ 420 w 640"/>
                  <a:gd name="T45" fmla="*/ 608 h 624"/>
                  <a:gd name="T46" fmla="*/ 462 w 640"/>
                  <a:gd name="T47" fmla="*/ 592 h 624"/>
                  <a:gd name="T48" fmla="*/ 502 w 640"/>
                  <a:gd name="T49" fmla="*/ 568 h 624"/>
                  <a:gd name="T50" fmla="*/ 538 w 640"/>
                  <a:gd name="T51" fmla="*/ 538 h 624"/>
                  <a:gd name="T52" fmla="*/ 570 w 640"/>
                  <a:gd name="T53" fmla="*/ 506 h 624"/>
                  <a:gd name="T54" fmla="*/ 596 w 640"/>
                  <a:gd name="T55" fmla="*/ 468 h 624"/>
                  <a:gd name="T56" fmla="*/ 616 w 640"/>
                  <a:gd name="T57" fmla="*/ 428 h 624"/>
                  <a:gd name="T58" fmla="*/ 630 w 640"/>
                  <a:gd name="T59" fmla="*/ 384 h 624"/>
                  <a:gd name="T60" fmla="*/ 638 w 640"/>
                  <a:gd name="T61" fmla="*/ 338 h 624"/>
                  <a:gd name="T62" fmla="*/ 640 w 640"/>
                  <a:gd name="T63" fmla="*/ 292 h 624"/>
                  <a:gd name="T64" fmla="*/ 632 w 640"/>
                  <a:gd name="T65" fmla="*/ 244 h 624"/>
                  <a:gd name="T66" fmla="*/ 620 w 640"/>
                  <a:gd name="T67" fmla="*/ 200 h 624"/>
                  <a:gd name="T68" fmla="*/ 600 w 640"/>
                  <a:gd name="T69" fmla="*/ 158 h 624"/>
                  <a:gd name="T70" fmla="*/ 574 w 640"/>
                  <a:gd name="T71" fmla="*/ 120 h 624"/>
                  <a:gd name="T72" fmla="*/ 542 w 640"/>
                  <a:gd name="T73" fmla="*/ 86 h 624"/>
                  <a:gd name="T74" fmla="*/ 508 w 640"/>
                  <a:gd name="T75" fmla="*/ 58 h 624"/>
                  <a:gd name="T76" fmla="*/ 468 w 640"/>
                  <a:gd name="T77" fmla="*/ 34 h 624"/>
                  <a:gd name="T78" fmla="*/ 426 w 640"/>
                  <a:gd name="T79" fmla="*/ 16 h 624"/>
                  <a:gd name="T80" fmla="*/ 380 w 640"/>
                  <a:gd name="T81" fmla="*/ 4 h 624"/>
                  <a:gd name="T82" fmla="*/ 334 w 640"/>
                  <a:gd name="T83" fmla="*/ 0 h 624"/>
                  <a:gd name="T84" fmla="*/ 284 w 640"/>
                  <a:gd name="T85" fmla="*/ 2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40" h="624">
                    <a:moveTo>
                      <a:pt x="284" y="2"/>
                    </a:moveTo>
                    <a:lnTo>
                      <a:pt x="268" y="4"/>
                    </a:lnTo>
                    <a:lnTo>
                      <a:pt x="252" y="6"/>
                    </a:lnTo>
                    <a:lnTo>
                      <a:pt x="236" y="10"/>
                    </a:lnTo>
                    <a:lnTo>
                      <a:pt x="222" y="14"/>
                    </a:lnTo>
                    <a:lnTo>
                      <a:pt x="206" y="20"/>
                    </a:lnTo>
                    <a:lnTo>
                      <a:pt x="192" y="26"/>
                    </a:lnTo>
                    <a:lnTo>
                      <a:pt x="178" y="32"/>
                    </a:lnTo>
                    <a:lnTo>
                      <a:pt x="164" y="40"/>
                    </a:lnTo>
                    <a:lnTo>
                      <a:pt x="150" y="48"/>
                    </a:lnTo>
                    <a:lnTo>
                      <a:pt x="138" y="56"/>
                    </a:lnTo>
                    <a:lnTo>
                      <a:pt x="126" y="66"/>
                    </a:lnTo>
                    <a:lnTo>
                      <a:pt x="114" y="74"/>
                    </a:lnTo>
                    <a:lnTo>
                      <a:pt x="102" y="84"/>
                    </a:lnTo>
                    <a:lnTo>
                      <a:pt x="92" y="96"/>
                    </a:lnTo>
                    <a:lnTo>
                      <a:pt x="80" y="106"/>
                    </a:lnTo>
                    <a:lnTo>
                      <a:pt x="70" y="118"/>
                    </a:lnTo>
                    <a:lnTo>
                      <a:pt x="62" y="130"/>
                    </a:lnTo>
                    <a:lnTo>
                      <a:pt x="52" y="142"/>
                    </a:lnTo>
                    <a:lnTo>
                      <a:pt x="44" y="156"/>
                    </a:lnTo>
                    <a:lnTo>
                      <a:pt x="38" y="168"/>
                    </a:lnTo>
                    <a:lnTo>
                      <a:pt x="30" y="182"/>
                    </a:lnTo>
                    <a:lnTo>
                      <a:pt x="24" y="196"/>
                    </a:lnTo>
                    <a:lnTo>
                      <a:pt x="18" y="210"/>
                    </a:lnTo>
                    <a:lnTo>
                      <a:pt x="14" y="224"/>
                    </a:lnTo>
                    <a:lnTo>
                      <a:pt x="10" y="240"/>
                    </a:lnTo>
                    <a:lnTo>
                      <a:pt x="6" y="254"/>
                    </a:lnTo>
                    <a:lnTo>
                      <a:pt x="4" y="270"/>
                    </a:lnTo>
                    <a:lnTo>
                      <a:pt x="2" y="286"/>
                    </a:lnTo>
                    <a:lnTo>
                      <a:pt x="2" y="300"/>
                    </a:lnTo>
                    <a:lnTo>
                      <a:pt x="0" y="316"/>
                    </a:lnTo>
                    <a:lnTo>
                      <a:pt x="2" y="332"/>
                    </a:lnTo>
                    <a:lnTo>
                      <a:pt x="2" y="348"/>
                    </a:lnTo>
                    <a:lnTo>
                      <a:pt x="6" y="364"/>
                    </a:lnTo>
                    <a:lnTo>
                      <a:pt x="8" y="380"/>
                    </a:lnTo>
                    <a:lnTo>
                      <a:pt x="12" y="396"/>
                    </a:lnTo>
                    <a:lnTo>
                      <a:pt x="16" y="410"/>
                    </a:lnTo>
                    <a:lnTo>
                      <a:pt x="22" y="424"/>
                    </a:lnTo>
                    <a:lnTo>
                      <a:pt x="28" y="438"/>
                    </a:lnTo>
                    <a:lnTo>
                      <a:pt x="34" y="452"/>
                    </a:lnTo>
                    <a:lnTo>
                      <a:pt x="42" y="466"/>
                    </a:lnTo>
                    <a:lnTo>
                      <a:pt x="50" y="480"/>
                    </a:lnTo>
                    <a:lnTo>
                      <a:pt x="58" y="492"/>
                    </a:lnTo>
                    <a:lnTo>
                      <a:pt x="68" y="504"/>
                    </a:lnTo>
                    <a:lnTo>
                      <a:pt x="78" y="516"/>
                    </a:lnTo>
                    <a:lnTo>
                      <a:pt x="88" y="526"/>
                    </a:lnTo>
                    <a:lnTo>
                      <a:pt x="98" y="538"/>
                    </a:lnTo>
                    <a:lnTo>
                      <a:pt x="110" y="548"/>
                    </a:lnTo>
                    <a:lnTo>
                      <a:pt x="122" y="556"/>
                    </a:lnTo>
                    <a:lnTo>
                      <a:pt x="134" y="566"/>
                    </a:lnTo>
                    <a:lnTo>
                      <a:pt x="146" y="574"/>
                    </a:lnTo>
                    <a:lnTo>
                      <a:pt x="160" y="582"/>
                    </a:lnTo>
                    <a:lnTo>
                      <a:pt x="172" y="590"/>
                    </a:lnTo>
                    <a:lnTo>
                      <a:pt x="186" y="596"/>
                    </a:lnTo>
                    <a:lnTo>
                      <a:pt x="200" y="602"/>
                    </a:lnTo>
                    <a:lnTo>
                      <a:pt x="214" y="608"/>
                    </a:lnTo>
                    <a:lnTo>
                      <a:pt x="230" y="612"/>
                    </a:lnTo>
                    <a:lnTo>
                      <a:pt x="244" y="616"/>
                    </a:lnTo>
                    <a:lnTo>
                      <a:pt x="260" y="620"/>
                    </a:lnTo>
                    <a:lnTo>
                      <a:pt x="276" y="622"/>
                    </a:lnTo>
                    <a:lnTo>
                      <a:pt x="292" y="624"/>
                    </a:lnTo>
                    <a:lnTo>
                      <a:pt x="308" y="624"/>
                    </a:lnTo>
                    <a:lnTo>
                      <a:pt x="324" y="624"/>
                    </a:lnTo>
                    <a:lnTo>
                      <a:pt x="340" y="624"/>
                    </a:lnTo>
                    <a:lnTo>
                      <a:pt x="356" y="622"/>
                    </a:lnTo>
                    <a:lnTo>
                      <a:pt x="372" y="620"/>
                    </a:lnTo>
                    <a:lnTo>
                      <a:pt x="388" y="618"/>
                    </a:lnTo>
                    <a:lnTo>
                      <a:pt x="404" y="614"/>
                    </a:lnTo>
                    <a:lnTo>
                      <a:pt x="420" y="608"/>
                    </a:lnTo>
                    <a:lnTo>
                      <a:pt x="434" y="604"/>
                    </a:lnTo>
                    <a:lnTo>
                      <a:pt x="448" y="598"/>
                    </a:lnTo>
                    <a:lnTo>
                      <a:pt x="462" y="592"/>
                    </a:lnTo>
                    <a:lnTo>
                      <a:pt x="476" y="584"/>
                    </a:lnTo>
                    <a:lnTo>
                      <a:pt x="490" y="576"/>
                    </a:lnTo>
                    <a:lnTo>
                      <a:pt x="502" y="568"/>
                    </a:lnTo>
                    <a:lnTo>
                      <a:pt x="516" y="558"/>
                    </a:lnTo>
                    <a:lnTo>
                      <a:pt x="528" y="548"/>
                    </a:lnTo>
                    <a:lnTo>
                      <a:pt x="538" y="538"/>
                    </a:lnTo>
                    <a:lnTo>
                      <a:pt x="550" y="528"/>
                    </a:lnTo>
                    <a:lnTo>
                      <a:pt x="560" y="518"/>
                    </a:lnTo>
                    <a:lnTo>
                      <a:pt x="570" y="506"/>
                    </a:lnTo>
                    <a:lnTo>
                      <a:pt x="580" y="494"/>
                    </a:lnTo>
                    <a:lnTo>
                      <a:pt x="588" y="482"/>
                    </a:lnTo>
                    <a:lnTo>
                      <a:pt x="596" y="468"/>
                    </a:lnTo>
                    <a:lnTo>
                      <a:pt x="604" y="456"/>
                    </a:lnTo>
                    <a:lnTo>
                      <a:pt x="610" y="442"/>
                    </a:lnTo>
                    <a:lnTo>
                      <a:pt x="616" y="428"/>
                    </a:lnTo>
                    <a:lnTo>
                      <a:pt x="622" y="414"/>
                    </a:lnTo>
                    <a:lnTo>
                      <a:pt x="626" y="400"/>
                    </a:lnTo>
                    <a:lnTo>
                      <a:pt x="630" y="384"/>
                    </a:lnTo>
                    <a:lnTo>
                      <a:pt x="634" y="370"/>
                    </a:lnTo>
                    <a:lnTo>
                      <a:pt x="636" y="354"/>
                    </a:lnTo>
                    <a:lnTo>
                      <a:pt x="638" y="338"/>
                    </a:lnTo>
                    <a:lnTo>
                      <a:pt x="640" y="324"/>
                    </a:lnTo>
                    <a:lnTo>
                      <a:pt x="640" y="308"/>
                    </a:lnTo>
                    <a:lnTo>
                      <a:pt x="640" y="292"/>
                    </a:lnTo>
                    <a:lnTo>
                      <a:pt x="638" y="276"/>
                    </a:lnTo>
                    <a:lnTo>
                      <a:pt x="636" y="260"/>
                    </a:lnTo>
                    <a:lnTo>
                      <a:pt x="632" y="244"/>
                    </a:lnTo>
                    <a:lnTo>
                      <a:pt x="628" y="228"/>
                    </a:lnTo>
                    <a:lnTo>
                      <a:pt x="624" y="214"/>
                    </a:lnTo>
                    <a:lnTo>
                      <a:pt x="620" y="200"/>
                    </a:lnTo>
                    <a:lnTo>
                      <a:pt x="614" y="184"/>
                    </a:lnTo>
                    <a:lnTo>
                      <a:pt x="606" y="172"/>
                    </a:lnTo>
                    <a:lnTo>
                      <a:pt x="600" y="158"/>
                    </a:lnTo>
                    <a:lnTo>
                      <a:pt x="592" y="144"/>
                    </a:lnTo>
                    <a:lnTo>
                      <a:pt x="582" y="132"/>
                    </a:lnTo>
                    <a:lnTo>
                      <a:pt x="574" y="120"/>
                    </a:lnTo>
                    <a:lnTo>
                      <a:pt x="564" y="108"/>
                    </a:lnTo>
                    <a:lnTo>
                      <a:pt x="554" y="98"/>
                    </a:lnTo>
                    <a:lnTo>
                      <a:pt x="542" y="86"/>
                    </a:lnTo>
                    <a:lnTo>
                      <a:pt x="532" y="76"/>
                    </a:lnTo>
                    <a:lnTo>
                      <a:pt x="520" y="66"/>
                    </a:lnTo>
                    <a:lnTo>
                      <a:pt x="508" y="58"/>
                    </a:lnTo>
                    <a:lnTo>
                      <a:pt x="494" y="50"/>
                    </a:lnTo>
                    <a:lnTo>
                      <a:pt x="482" y="42"/>
                    </a:lnTo>
                    <a:lnTo>
                      <a:pt x="468" y="34"/>
                    </a:lnTo>
                    <a:lnTo>
                      <a:pt x="454" y="28"/>
                    </a:lnTo>
                    <a:lnTo>
                      <a:pt x="440" y="22"/>
                    </a:lnTo>
                    <a:lnTo>
                      <a:pt x="426" y="16"/>
                    </a:lnTo>
                    <a:lnTo>
                      <a:pt x="410" y="12"/>
                    </a:lnTo>
                    <a:lnTo>
                      <a:pt x="396" y="8"/>
                    </a:lnTo>
                    <a:lnTo>
                      <a:pt x="380" y="4"/>
                    </a:lnTo>
                    <a:lnTo>
                      <a:pt x="366" y="2"/>
                    </a:lnTo>
                    <a:lnTo>
                      <a:pt x="350" y="0"/>
                    </a:lnTo>
                    <a:lnTo>
                      <a:pt x="334" y="0"/>
                    </a:lnTo>
                    <a:lnTo>
                      <a:pt x="318" y="0"/>
                    </a:lnTo>
                    <a:lnTo>
                      <a:pt x="302" y="0"/>
                    </a:lnTo>
                    <a:lnTo>
                      <a:pt x="284" y="2"/>
                    </a:lnTo>
                    <a:lnTo>
                      <a:pt x="284" y="2"/>
                    </a:lnTo>
                    <a:close/>
                  </a:path>
                </a:pathLst>
              </a:custGeom>
              <a:solidFill>
                <a:srgbClr val="E997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17" name="Freeform 51"/>
              <p:cNvSpPr>
                <a:spLocks/>
              </p:cNvSpPr>
              <p:nvPr/>
            </p:nvSpPr>
            <p:spPr bwMode="auto">
              <a:xfrm>
                <a:off x="4706" y="912"/>
                <a:ext cx="606" cy="600"/>
              </a:xfrm>
              <a:custGeom>
                <a:avLst/>
                <a:gdLst>
                  <a:gd name="T0" fmla="*/ 238 w 606"/>
                  <a:gd name="T1" fmla="*/ 6 h 600"/>
                  <a:gd name="T2" fmla="*/ 194 w 606"/>
                  <a:gd name="T3" fmla="*/ 20 h 600"/>
                  <a:gd name="T4" fmla="*/ 154 w 606"/>
                  <a:gd name="T5" fmla="*/ 38 h 600"/>
                  <a:gd name="T6" fmla="*/ 118 w 606"/>
                  <a:gd name="T7" fmla="*/ 64 h 600"/>
                  <a:gd name="T8" fmla="*/ 86 w 606"/>
                  <a:gd name="T9" fmla="*/ 92 h 600"/>
                  <a:gd name="T10" fmla="*/ 58 w 606"/>
                  <a:gd name="T11" fmla="*/ 126 h 600"/>
                  <a:gd name="T12" fmla="*/ 34 w 606"/>
                  <a:gd name="T13" fmla="*/ 162 h 600"/>
                  <a:gd name="T14" fmla="*/ 16 w 606"/>
                  <a:gd name="T15" fmla="*/ 202 h 600"/>
                  <a:gd name="T16" fmla="*/ 6 w 606"/>
                  <a:gd name="T17" fmla="*/ 244 h 600"/>
                  <a:gd name="T18" fmla="*/ 0 w 606"/>
                  <a:gd name="T19" fmla="*/ 290 h 600"/>
                  <a:gd name="T20" fmla="*/ 2 w 606"/>
                  <a:gd name="T21" fmla="*/ 334 h 600"/>
                  <a:gd name="T22" fmla="*/ 10 w 606"/>
                  <a:gd name="T23" fmla="*/ 380 h 600"/>
                  <a:gd name="T24" fmla="*/ 26 w 606"/>
                  <a:gd name="T25" fmla="*/ 422 h 600"/>
                  <a:gd name="T26" fmla="*/ 46 w 606"/>
                  <a:gd name="T27" fmla="*/ 460 h 600"/>
                  <a:gd name="T28" fmla="*/ 72 w 606"/>
                  <a:gd name="T29" fmla="*/ 496 h 600"/>
                  <a:gd name="T30" fmla="*/ 104 w 606"/>
                  <a:gd name="T31" fmla="*/ 526 h 600"/>
                  <a:gd name="T32" fmla="*/ 138 w 606"/>
                  <a:gd name="T33" fmla="*/ 552 h 600"/>
                  <a:gd name="T34" fmla="*/ 176 w 606"/>
                  <a:gd name="T35" fmla="*/ 574 h 600"/>
                  <a:gd name="T36" fmla="*/ 218 w 606"/>
                  <a:gd name="T37" fmla="*/ 588 h 600"/>
                  <a:gd name="T38" fmla="*/ 262 w 606"/>
                  <a:gd name="T39" fmla="*/ 598 h 600"/>
                  <a:gd name="T40" fmla="*/ 306 w 606"/>
                  <a:gd name="T41" fmla="*/ 600 h 600"/>
                  <a:gd name="T42" fmla="*/ 352 w 606"/>
                  <a:gd name="T43" fmla="*/ 596 h 600"/>
                  <a:gd name="T44" fmla="*/ 398 w 606"/>
                  <a:gd name="T45" fmla="*/ 586 h 600"/>
                  <a:gd name="T46" fmla="*/ 438 w 606"/>
                  <a:gd name="T47" fmla="*/ 568 h 600"/>
                  <a:gd name="T48" fmla="*/ 476 w 606"/>
                  <a:gd name="T49" fmla="*/ 546 h 600"/>
                  <a:gd name="T50" fmla="*/ 510 w 606"/>
                  <a:gd name="T51" fmla="*/ 518 h 600"/>
                  <a:gd name="T52" fmla="*/ 540 w 606"/>
                  <a:gd name="T53" fmla="*/ 486 h 600"/>
                  <a:gd name="T54" fmla="*/ 564 w 606"/>
                  <a:gd name="T55" fmla="*/ 452 h 600"/>
                  <a:gd name="T56" fmla="*/ 584 w 606"/>
                  <a:gd name="T57" fmla="*/ 412 h 600"/>
                  <a:gd name="T58" fmla="*/ 598 w 606"/>
                  <a:gd name="T59" fmla="*/ 370 h 600"/>
                  <a:gd name="T60" fmla="*/ 606 w 606"/>
                  <a:gd name="T61" fmla="*/ 326 h 600"/>
                  <a:gd name="T62" fmla="*/ 606 w 606"/>
                  <a:gd name="T63" fmla="*/ 282 h 600"/>
                  <a:gd name="T64" fmla="*/ 600 w 606"/>
                  <a:gd name="T65" fmla="*/ 236 h 600"/>
                  <a:gd name="T66" fmla="*/ 586 w 606"/>
                  <a:gd name="T67" fmla="*/ 192 h 600"/>
                  <a:gd name="T68" fmla="*/ 568 w 606"/>
                  <a:gd name="T69" fmla="*/ 152 h 600"/>
                  <a:gd name="T70" fmla="*/ 542 w 606"/>
                  <a:gd name="T71" fmla="*/ 116 h 600"/>
                  <a:gd name="T72" fmla="*/ 514 w 606"/>
                  <a:gd name="T73" fmla="*/ 84 h 600"/>
                  <a:gd name="T74" fmla="*/ 480 w 606"/>
                  <a:gd name="T75" fmla="*/ 56 h 600"/>
                  <a:gd name="T76" fmla="*/ 442 w 606"/>
                  <a:gd name="T77" fmla="*/ 34 h 600"/>
                  <a:gd name="T78" fmla="*/ 402 w 606"/>
                  <a:gd name="T79" fmla="*/ 16 h 600"/>
                  <a:gd name="T80" fmla="*/ 360 w 606"/>
                  <a:gd name="T81" fmla="*/ 6 h 600"/>
                  <a:gd name="T82" fmla="*/ 314 w 606"/>
                  <a:gd name="T83" fmla="*/ 0 h 600"/>
                  <a:gd name="T84" fmla="*/ 268 w 606"/>
                  <a:gd name="T85" fmla="*/ 2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06" h="600">
                    <a:moveTo>
                      <a:pt x="268" y="2"/>
                    </a:moveTo>
                    <a:lnTo>
                      <a:pt x="254" y="4"/>
                    </a:lnTo>
                    <a:lnTo>
                      <a:pt x="238" y="6"/>
                    </a:lnTo>
                    <a:lnTo>
                      <a:pt x="224" y="10"/>
                    </a:lnTo>
                    <a:lnTo>
                      <a:pt x="208" y="14"/>
                    </a:lnTo>
                    <a:lnTo>
                      <a:pt x="194" y="20"/>
                    </a:lnTo>
                    <a:lnTo>
                      <a:pt x="180" y="26"/>
                    </a:lnTo>
                    <a:lnTo>
                      <a:pt x="168" y="32"/>
                    </a:lnTo>
                    <a:lnTo>
                      <a:pt x="154" y="38"/>
                    </a:lnTo>
                    <a:lnTo>
                      <a:pt x="142" y="46"/>
                    </a:lnTo>
                    <a:lnTo>
                      <a:pt x="130" y="54"/>
                    </a:lnTo>
                    <a:lnTo>
                      <a:pt x="118" y="64"/>
                    </a:lnTo>
                    <a:lnTo>
                      <a:pt x="106" y="72"/>
                    </a:lnTo>
                    <a:lnTo>
                      <a:pt x="96" y="82"/>
                    </a:lnTo>
                    <a:lnTo>
                      <a:pt x="86" y="92"/>
                    </a:lnTo>
                    <a:lnTo>
                      <a:pt x="76" y="102"/>
                    </a:lnTo>
                    <a:lnTo>
                      <a:pt x="66" y="114"/>
                    </a:lnTo>
                    <a:lnTo>
                      <a:pt x="58" y="126"/>
                    </a:lnTo>
                    <a:lnTo>
                      <a:pt x="48" y="138"/>
                    </a:lnTo>
                    <a:lnTo>
                      <a:pt x="42" y="150"/>
                    </a:lnTo>
                    <a:lnTo>
                      <a:pt x="34" y="162"/>
                    </a:lnTo>
                    <a:lnTo>
                      <a:pt x="28" y="176"/>
                    </a:lnTo>
                    <a:lnTo>
                      <a:pt x="22" y="188"/>
                    </a:lnTo>
                    <a:lnTo>
                      <a:pt x="16" y="202"/>
                    </a:lnTo>
                    <a:lnTo>
                      <a:pt x="12" y="216"/>
                    </a:lnTo>
                    <a:lnTo>
                      <a:pt x="8" y="230"/>
                    </a:lnTo>
                    <a:lnTo>
                      <a:pt x="6" y="244"/>
                    </a:lnTo>
                    <a:lnTo>
                      <a:pt x="2" y="260"/>
                    </a:lnTo>
                    <a:lnTo>
                      <a:pt x="0" y="274"/>
                    </a:lnTo>
                    <a:lnTo>
                      <a:pt x="0" y="290"/>
                    </a:lnTo>
                    <a:lnTo>
                      <a:pt x="0" y="304"/>
                    </a:lnTo>
                    <a:lnTo>
                      <a:pt x="0" y="320"/>
                    </a:lnTo>
                    <a:lnTo>
                      <a:pt x="2" y="334"/>
                    </a:lnTo>
                    <a:lnTo>
                      <a:pt x="4" y="350"/>
                    </a:lnTo>
                    <a:lnTo>
                      <a:pt x="6" y="366"/>
                    </a:lnTo>
                    <a:lnTo>
                      <a:pt x="10" y="380"/>
                    </a:lnTo>
                    <a:lnTo>
                      <a:pt x="14" y="394"/>
                    </a:lnTo>
                    <a:lnTo>
                      <a:pt x="20" y="408"/>
                    </a:lnTo>
                    <a:lnTo>
                      <a:pt x="26" y="422"/>
                    </a:lnTo>
                    <a:lnTo>
                      <a:pt x="32" y="436"/>
                    </a:lnTo>
                    <a:lnTo>
                      <a:pt x="38" y="448"/>
                    </a:lnTo>
                    <a:lnTo>
                      <a:pt x="46" y="460"/>
                    </a:lnTo>
                    <a:lnTo>
                      <a:pt x="54" y="472"/>
                    </a:lnTo>
                    <a:lnTo>
                      <a:pt x="64" y="484"/>
                    </a:lnTo>
                    <a:lnTo>
                      <a:pt x="72" y="496"/>
                    </a:lnTo>
                    <a:lnTo>
                      <a:pt x="82" y="506"/>
                    </a:lnTo>
                    <a:lnTo>
                      <a:pt x="92" y="516"/>
                    </a:lnTo>
                    <a:lnTo>
                      <a:pt x="104" y="526"/>
                    </a:lnTo>
                    <a:lnTo>
                      <a:pt x="114" y="536"/>
                    </a:lnTo>
                    <a:lnTo>
                      <a:pt x="126" y="544"/>
                    </a:lnTo>
                    <a:lnTo>
                      <a:pt x="138" y="552"/>
                    </a:lnTo>
                    <a:lnTo>
                      <a:pt x="150" y="560"/>
                    </a:lnTo>
                    <a:lnTo>
                      <a:pt x="164" y="568"/>
                    </a:lnTo>
                    <a:lnTo>
                      <a:pt x="176" y="574"/>
                    </a:lnTo>
                    <a:lnTo>
                      <a:pt x="190" y="580"/>
                    </a:lnTo>
                    <a:lnTo>
                      <a:pt x="204" y="584"/>
                    </a:lnTo>
                    <a:lnTo>
                      <a:pt x="218" y="588"/>
                    </a:lnTo>
                    <a:lnTo>
                      <a:pt x="232" y="592"/>
                    </a:lnTo>
                    <a:lnTo>
                      <a:pt x="246" y="596"/>
                    </a:lnTo>
                    <a:lnTo>
                      <a:pt x="262" y="598"/>
                    </a:lnTo>
                    <a:lnTo>
                      <a:pt x="276" y="600"/>
                    </a:lnTo>
                    <a:lnTo>
                      <a:pt x="292" y="600"/>
                    </a:lnTo>
                    <a:lnTo>
                      <a:pt x="306" y="600"/>
                    </a:lnTo>
                    <a:lnTo>
                      <a:pt x="322" y="600"/>
                    </a:lnTo>
                    <a:lnTo>
                      <a:pt x="338" y="598"/>
                    </a:lnTo>
                    <a:lnTo>
                      <a:pt x="352" y="596"/>
                    </a:lnTo>
                    <a:lnTo>
                      <a:pt x="368" y="594"/>
                    </a:lnTo>
                    <a:lnTo>
                      <a:pt x="382" y="590"/>
                    </a:lnTo>
                    <a:lnTo>
                      <a:pt x="398" y="586"/>
                    </a:lnTo>
                    <a:lnTo>
                      <a:pt x="412" y="580"/>
                    </a:lnTo>
                    <a:lnTo>
                      <a:pt x="426" y="576"/>
                    </a:lnTo>
                    <a:lnTo>
                      <a:pt x="438" y="568"/>
                    </a:lnTo>
                    <a:lnTo>
                      <a:pt x="452" y="562"/>
                    </a:lnTo>
                    <a:lnTo>
                      <a:pt x="464" y="554"/>
                    </a:lnTo>
                    <a:lnTo>
                      <a:pt x="476" y="546"/>
                    </a:lnTo>
                    <a:lnTo>
                      <a:pt x="488" y="538"/>
                    </a:lnTo>
                    <a:lnTo>
                      <a:pt x="500" y="528"/>
                    </a:lnTo>
                    <a:lnTo>
                      <a:pt x="510" y="518"/>
                    </a:lnTo>
                    <a:lnTo>
                      <a:pt x="520" y="508"/>
                    </a:lnTo>
                    <a:lnTo>
                      <a:pt x="530" y="498"/>
                    </a:lnTo>
                    <a:lnTo>
                      <a:pt x="540" y="486"/>
                    </a:lnTo>
                    <a:lnTo>
                      <a:pt x="548" y="476"/>
                    </a:lnTo>
                    <a:lnTo>
                      <a:pt x="558" y="464"/>
                    </a:lnTo>
                    <a:lnTo>
                      <a:pt x="564" y="452"/>
                    </a:lnTo>
                    <a:lnTo>
                      <a:pt x="572" y="438"/>
                    </a:lnTo>
                    <a:lnTo>
                      <a:pt x="578" y="426"/>
                    </a:lnTo>
                    <a:lnTo>
                      <a:pt x="584" y="412"/>
                    </a:lnTo>
                    <a:lnTo>
                      <a:pt x="590" y="398"/>
                    </a:lnTo>
                    <a:lnTo>
                      <a:pt x="594" y="384"/>
                    </a:lnTo>
                    <a:lnTo>
                      <a:pt x="598" y="370"/>
                    </a:lnTo>
                    <a:lnTo>
                      <a:pt x="600" y="356"/>
                    </a:lnTo>
                    <a:lnTo>
                      <a:pt x="604" y="342"/>
                    </a:lnTo>
                    <a:lnTo>
                      <a:pt x="606" y="326"/>
                    </a:lnTo>
                    <a:lnTo>
                      <a:pt x="606" y="312"/>
                    </a:lnTo>
                    <a:lnTo>
                      <a:pt x="606" y="296"/>
                    </a:lnTo>
                    <a:lnTo>
                      <a:pt x="606" y="282"/>
                    </a:lnTo>
                    <a:lnTo>
                      <a:pt x="604" y="266"/>
                    </a:lnTo>
                    <a:lnTo>
                      <a:pt x="602" y="250"/>
                    </a:lnTo>
                    <a:lnTo>
                      <a:pt x="600" y="236"/>
                    </a:lnTo>
                    <a:lnTo>
                      <a:pt x="596" y="220"/>
                    </a:lnTo>
                    <a:lnTo>
                      <a:pt x="592" y="206"/>
                    </a:lnTo>
                    <a:lnTo>
                      <a:pt x="586" y="192"/>
                    </a:lnTo>
                    <a:lnTo>
                      <a:pt x="580" y="178"/>
                    </a:lnTo>
                    <a:lnTo>
                      <a:pt x="574" y="166"/>
                    </a:lnTo>
                    <a:lnTo>
                      <a:pt x="568" y="152"/>
                    </a:lnTo>
                    <a:lnTo>
                      <a:pt x="560" y="140"/>
                    </a:lnTo>
                    <a:lnTo>
                      <a:pt x="552" y="128"/>
                    </a:lnTo>
                    <a:lnTo>
                      <a:pt x="542" y="116"/>
                    </a:lnTo>
                    <a:lnTo>
                      <a:pt x="534" y="106"/>
                    </a:lnTo>
                    <a:lnTo>
                      <a:pt x="524" y="94"/>
                    </a:lnTo>
                    <a:lnTo>
                      <a:pt x="514" y="84"/>
                    </a:lnTo>
                    <a:lnTo>
                      <a:pt x="502" y="74"/>
                    </a:lnTo>
                    <a:lnTo>
                      <a:pt x="492" y="66"/>
                    </a:lnTo>
                    <a:lnTo>
                      <a:pt x="480" y="56"/>
                    </a:lnTo>
                    <a:lnTo>
                      <a:pt x="468" y="48"/>
                    </a:lnTo>
                    <a:lnTo>
                      <a:pt x="456" y="40"/>
                    </a:lnTo>
                    <a:lnTo>
                      <a:pt x="442" y="34"/>
                    </a:lnTo>
                    <a:lnTo>
                      <a:pt x="430" y="28"/>
                    </a:lnTo>
                    <a:lnTo>
                      <a:pt x="416" y="22"/>
                    </a:lnTo>
                    <a:lnTo>
                      <a:pt x="402" y="16"/>
                    </a:lnTo>
                    <a:lnTo>
                      <a:pt x="388" y="12"/>
                    </a:lnTo>
                    <a:lnTo>
                      <a:pt x="374" y="8"/>
                    </a:lnTo>
                    <a:lnTo>
                      <a:pt x="360" y="6"/>
                    </a:lnTo>
                    <a:lnTo>
                      <a:pt x="346" y="2"/>
                    </a:lnTo>
                    <a:lnTo>
                      <a:pt x="330" y="0"/>
                    </a:lnTo>
                    <a:lnTo>
                      <a:pt x="314" y="0"/>
                    </a:lnTo>
                    <a:lnTo>
                      <a:pt x="300" y="0"/>
                    </a:lnTo>
                    <a:lnTo>
                      <a:pt x="284" y="0"/>
                    </a:lnTo>
                    <a:lnTo>
                      <a:pt x="268" y="2"/>
                    </a:lnTo>
                    <a:lnTo>
                      <a:pt x="268" y="2"/>
                    </a:lnTo>
                    <a:close/>
                  </a:path>
                </a:pathLst>
              </a:custGeom>
              <a:solidFill>
                <a:srgbClr val="F4BB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18" name="Freeform 52"/>
              <p:cNvSpPr>
                <a:spLocks/>
              </p:cNvSpPr>
              <p:nvPr/>
            </p:nvSpPr>
            <p:spPr bwMode="auto">
              <a:xfrm>
                <a:off x="4710" y="924"/>
                <a:ext cx="592" cy="584"/>
              </a:xfrm>
              <a:custGeom>
                <a:avLst/>
                <a:gdLst>
                  <a:gd name="T0" fmla="*/ 232 w 592"/>
                  <a:gd name="T1" fmla="*/ 6 h 584"/>
                  <a:gd name="T2" fmla="*/ 190 w 592"/>
                  <a:gd name="T3" fmla="*/ 18 h 584"/>
                  <a:gd name="T4" fmla="*/ 152 w 592"/>
                  <a:gd name="T5" fmla="*/ 38 h 584"/>
                  <a:gd name="T6" fmla="*/ 116 w 592"/>
                  <a:gd name="T7" fmla="*/ 60 h 584"/>
                  <a:gd name="T8" fmla="*/ 84 w 592"/>
                  <a:gd name="T9" fmla="*/ 88 h 584"/>
                  <a:gd name="T10" fmla="*/ 56 w 592"/>
                  <a:gd name="T11" fmla="*/ 122 h 584"/>
                  <a:gd name="T12" fmla="*/ 34 w 592"/>
                  <a:gd name="T13" fmla="*/ 158 h 584"/>
                  <a:gd name="T14" fmla="*/ 18 w 592"/>
                  <a:gd name="T15" fmla="*/ 196 h 584"/>
                  <a:gd name="T16" fmla="*/ 6 w 592"/>
                  <a:gd name="T17" fmla="*/ 238 h 584"/>
                  <a:gd name="T18" fmla="*/ 0 w 592"/>
                  <a:gd name="T19" fmla="*/ 280 h 584"/>
                  <a:gd name="T20" fmla="*/ 2 w 592"/>
                  <a:gd name="T21" fmla="*/ 324 h 584"/>
                  <a:gd name="T22" fmla="*/ 10 w 592"/>
                  <a:gd name="T23" fmla="*/ 368 h 584"/>
                  <a:gd name="T24" fmla="*/ 26 w 592"/>
                  <a:gd name="T25" fmla="*/ 410 h 584"/>
                  <a:gd name="T26" fmla="*/ 46 w 592"/>
                  <a:gd name="T27" fmla="*/ 446 h 584"/>
                  <a:gd name="T28" fmla="*/ 72 w 592"/>
                  <a:gd name="T29" fmla="*/ 480 h 584"/>
                  <a:gd name="T30" fmla="*/ 102 w 592"/>
                  <a:gd name="T31" fmla="*/ 510 h 584"/>
                  <a:gd name="T32" fmla="*/ 136 w 592"/>
                  <a:gd name="T33" fmla="*/ 536 h 584"/>
                  <a:gd name="T34" fmla="*/ 172 w 592"/>
                  <a:gd name="T35" fmla="*/ 556 h 584"/>
                  <a:gd name="T36" fmla="*/ 212 w 592"/>
                  <a:gd name="T37" fmla="*/ 572 h 584"/>
                  <a:gd name="T38" fmla="*/ 254 w 592"/>
                  <a:gd name="T39" fmla="*/ 580 h 584"/>
                  <a:gd name="T40" fmla="*/ 300 w 592"/>
                  <a:gd name="T41" fmla="*/ 584 h 584"/>
                  <a:gd name="T42" fmla="*/ 344 w 592"/>
                  <a:gd name="T43" fmla="*/ 578 h 584"/>
                  <a:gd name="T44" fmla="*/ 388 w 592"/>
                  <a:gd name="T45" fmla="*/ 568 h 584"/>
                  <a:gd name="T46" fmla="*/ 428 w 592"/>
                  <a:gd name="T47" fmla="*/ 552 h 584"/>
                  <a:gd name="T48" fmla="*/ 464 w 592"/>
                  <a:gd name="T49" fmla="*/ 530 h 584"/>
                  <a:gd name="T50" fmla="*/ 498 w 592"/>
                  <a:gd name="T51" fmla="*/ 504 h 584"/>
                  <a:gd name="T52" fmla="*/ 526 w 592"/>
                  <a:gd name="T53" fmla="*/ 472 h 584"/>
                  <a:gd name="T54" fmla="*/ 550 w 592"/>
                  <a:gd name="T55" fmla="*/ 438 h 584"/>
                  <a:gd name="T56" fmla="*/ 570 w 592"/>
                  <a:gd name="T57" fmla="*/ 400 h 584"/>
                  <a:gd name="T58" fmla="*/ 582 w 592"/>
                  <a:gd name="T59" fmla="*/ 360 h 584"/>
                  <a:gd name="T60" fmla="*/ 590 w 592"/>
                  <a:gd name="T61" fmla="*/ 316 h 584"/>
                  <a:gd name="T62" fmla="*/ 590 w 592"/>
                  <a:gd name="T63" fmla="*/ 272 h 584"/>
                  <a:gd name="T64" fmla="*/ 584 w 592"/>
                  <a:gd name="T65" fmla="*/ 228 h 584"/>
                  <a:gd name="T66" fmla="*/ 572 w 592"/>
                  <a:gd name="T67" fmla="*/ 186 h 584"/>
                  <a:gd name="T68" fmla="*/ 554 w 592"/>
                  <a:gd name="T69" fmla="*/ 148 h 584"/>
                  <a:gd name="T70" fmla="*/ 530 w 592"/>
                  <a:gd name="T71" fmla="*/ 112 h 584"/>
                  <a:gd name="T72" fmla="*/ 500 w 592"/>
                  <a:gd name="T73" fmla="*/ 80 h 584"/>
                  <a:gd name="T74" fmla="*/ 468 w 592"/>
                  <a:gd name="T75" fmla="*/ 54 h 584"/>
                  <a:gd name="T76" fmla="*/ 432 w 592"/>
                  <a:gd name="T77" fmla="*/ 32 h 584"/>
                  <a:gd name="T78" fmla="*/ 392 w 592"/>
                  <a:gd name="T79" fmla="*/ 16 h 584"/>
                  <a:gd name="T80" fmla="*/ 352 w 592"/>
                  <a:gd name="T81" fmla="*/ 4 h 584"/>
                  <a:gd name="T82" fmla="*/ 308 w 592"/>
                  <a:gd name="T83" fmla="*/ 0 h 584"/>
                  <a:gd name="T84" fmla="*/ 262 w 592"/>
                  <a:gd name="T85" fmla="*/ 2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92" h="584">
                    <a:moveTo>
                      <a:pt x="262" y="2"/>
                    </a:moveTo>
                    <a:lnTo>
                      <a:pt x="248" y="4"/>
                    </a:lnTo>
                    <a:lnTo>
                      <a:pt x="232" y="6"/>
                    </a:lnTo>
                    <a:lnTo>
                      <a:pt x="218" y="10"/>
                    </a:lnTo>
                    <a:lnTo>
                      <a:pt x="204" y="14"/>
                    </a:lnTo>
                    <a:lnTo>
                      <a:pt x="190" y="18"/>
                    </a:lnTo>
                    <a:lnTo>
                      <a:pt x="176" y="24"/>
                    </a:lnTo>
                    <a:lnTo>
                      <a:pt x="164" y="30"/>
                    </a:lnTo>
                    <a:lnTo>
                      <a:pt x="152" y="38"/>
                    </a:lnTo>
                    <a:lnTo>
                      <a:pt x="138" y="44"/>
                    </a:lnTo>
                    <a:lnTo>
                      <a:pt x="126" y="52"/>
                    </a:lnTo>
                    <a:lnTo>
                      <a:pt x="116" y="60"/>
                    </a:lnTo>
                    <a:lnTo>
                      <a:pt x="104" y="70"/>
                    </a:lnTo>
                    <a:lnTo>
                      <a:pt x="94" y="78"/>
                    </a:lnTo>
                    <a:lnTo>
                      <a:pt x="84" y="88"/>
                    </a:lnTo>
                    <a:lnTo>
                      <a:pt x="74" y="100"/>
                    </a:lnTo>
                    <a:lnTo>
                      <a:pt x="66" y="110"/>
                    </a:lnTo>
                    <a:lnTo>
                      <a:pt x="56" y="122"/>
                    </a:lnTo>
                    <a:lnTo>
                      <a:pt x="48" y="132"/>
                    </a:lnTo>
                    <a:lnTo>
                      <a:pt x="40" y="144"/>
                    </a:lnTo>
                    <a:lnTo>
                      <a:pt x="34" y="158"/>
                    </a:lnTo>
                    <a:lnTo>
                      <a:pt x="28" y="170"/>
                    </a:lnTo>
                    <a:lnTo>
                      <a:pt x="22" y="182"/>
                    </a:lnTo>
                    <a:lnTo>
                      <a:pt x="18" y="196"/>
                    </a:lnTo>
                    <a:lnTo>
                      <a:pt x="12" y="210"/>
                    </a:lnTo>
                    <a:lnTo>
                      <a:pt x="8" y="224"/>
                    </a:lnTo>
                    <a:lnTo>
                      <a:pt x="6" y="238"/>
                    </a:lnTo>
                    <a:lnTo>
                      <a:pt x="4" y="252"/>
                    </a:lnTo>
                    <a:lnTo>
                      <a:pt x="2" y="266"/>
                    </a:lnTo>
                    <a:lnTo>
                      <a:pt x="0" y="280"/>
                    </a:lnTo>
                    <a:lnTo>
                      <a:pt x="0" y="296"/>
                    </a:lnTo>
                    <a:lnTo>
                      <a:pt x="2" y="310"/>
                    </a:lnTo>
                    <a:lnTo>
                      <a:pt x="2" y="324"/>
                    </a:lnTo>
                    <a:lnTo>
                      <a:pt x="4" y="340"/>
                    </a:lnTo>
                    <a:lnTo>
                      <a:pt x="8" y="354"/>
                    </a:lnTo>
                    <a:lnTo>
                      <a:pt x="10" y="368"/>
                    </a:lnTo>
                    <a:lnTo>
                      <a:pt x="16" y="382"/>
                    </a:lnTo>
                    <a:lnTo>
                      <a:pt x="20" y="396"/>
                    </a:lnTo>
                    <a:lnTo>
                      <a:pt x="26" y="410"/>
                    </a:lnTo>
                    <a:lnTo>
                      <a:pt x="32" y="422"/>
                    </a:lnTo>
                    <a:lnTo>
                      <a:pt x="38" y="434"/>
                    </a:lnTo>
                    <a:lnTo>
                      <a:pt x="46" y="446"/>
                    </a:lnTo>
                    <a:lnTo>
                      <a:pt x="54" y="458"/>
                    </a:lnTo>
                    <a:lnTo>
                      <a:pt x="62" y="470"/>
                    </a:lnTo>
                    <a:lnTo>
                      <a:pt x="72" y="480"/>
                    </a:lnTo>
                    <a:lnTo>
                      <a:pt x="80" y="492"/>
                    </a:lnTo>
                    <a:lnTo>
                      <a:pt x="90" y="502"/>
                    </a:lnTo>
                    <a:lnTo>
                      <a:pt x="102" y="510"/>
                    </a:lnTo>
                    <a:lnTo>
                      <a:pt x="112" y="520"/>
                    </a:lnTo>
                    <a:lnTo>
                      <a:pt x="124" y="528"/>
                    </a:lnTo>
                    <a:lnTo>
                      <a:pt x="136" y="536"/>
                    </a:lnTo>
                    <a:lnTo>
                      <a:pt x="148" y="544"/>
                    </a:lnTo>
                    <a:lnTo>
                      <a:pt x="160" y="550"/>
                    </a:lnTo>
                    <a:lnTo>
                      <a:pt x="172" y="556"/>
                    </a:lnTo>
                    <a:lnTo>
                      <a:pt x="186" y="562"/>
                    </a:lnTo>
                    <a:lnTo>
                      <a:pt x="198" y="566"/>
                    </a:lnTo>
                    <a:lnTo>
                      <a:pt x="212" y="572"/>
                    </a:lnTo>
                    <a:lnTo>
                      <a:pt x="226" y="576"/>
                    </a:lnTo>
                    <a:lnTo>
                      <a:pt x="240" y="578"/>
                    </a:lnTo>
                    <a:lnTo>
                      <a:pt x="254" y="580"/>
                    </a:lnTo>
                    <a:lnTo>
                      <a:pt x="270" y="582"/>
                    </a:lnTo>
                    <a:lnTo>
                      <a:pt x="284" y="582"/>
                    </a:lnTo>
                    <a:lnTo>
                      <a:pt x="300" y="584"/>
                    </a:lnTo>
                    <a:lnTo>
                      <a:pt x="314" y="582"/>
                    </a:lnTo>
                    <a:lnTo>
                      <a:pt x="330" y="582"/>
                    </a:lnTo>
                    <a:lnTo>
                      <a:pt x="344" y="578"/>
                    </a:lnTo>
                    <a:lnTo>
                      <a:pt x="358" y="576"/>
                    </a:lnTo>
                    <a:lnTo>
                      <a:pt x="374" y="572"/>
                    </a:lnTo>
                    <a:lnTo>
                      <a:pt x="388" y="568"/>
                    </a:lnTo>
                    <a:lnTo>
                      <a:pt x="402" y="564"/>
                    </a:lnTo>
                    <a:lnTo>
                      <a:pt x="414" y="558"/>
                    </a:lnTo>
                    <a:lnTo>
                      <a:pt x="428" y="552"/>
                    </a:lnTo>
                    <a:lnTo>
                      <a:pt x="440" y="546"/>
                    </a:lnTo>
                    <a:lnTo>
                      <a:pt x="452" y="538"/>
                    </a:lnTo>
                    <a:lnTo>
                      <a:pt x="464" y="530"/>
                    </a:lnTo>
                    <a:lnTo>
                      <a:pt x="476" y="522"/>
                    </a:lnTo>
                    <a:lnTo>
                      <a:pt x="488" y="512"/>
                    </a:lnTo>
                    <a:lnTo>
                      <a:pt x="498" y="504"/>
                    </a:lnTo>
                    <a:lnTo>
                      <a:pt x="508" y="494"/>
                    </a:lnTo>
                    <a:lnTo>
                      <a:pt x="518" y="484"/>
                    </a:lnTo>
                    <a:lnTo>
                      <a:pt x="526" y="472"/>
                    </a:lnTo>
                    <a:lnTo>
                      <a:pt x="536" y="460"/>
                    </a:lnTo>
                    <a:lnTo>
                      <a:pt x="544" y="450"/>
                    </a:lnTo>
                    <a:lnTo>
                      <a:pt x="550" y="438"/>
                    </a:lnTo>
                    <a:lnTo>
                      <a:pt x="558" y="426"/>
                    </a:lnTo>
                    <a:lnTo>
                      <a:pt x="564" y="412"/>
                    </a:lnTo>
                    <a:lnTo>
                      <a:pt x="570" y="400"/>
                    </a:lnTo>
                    <a:lnTo>
                      <a:pt x="574" y="386"/>
                    </a:lnTo>
                    <a:lnTo>
                      <a:pt x="580" y="372"/>
                    </a:lnTo>
                    <a:lnTo>
                      <a:pt x="582" y="360"/>
                    </a:lnTo>
                    <a:lnTo>
                      <a:pt x="586" y="346"/>
                    </a:lnTo>
                    <a:lnTo>
                      <a:pt x="588" y="330"/>
                    </a:lnTo>
                    <a:lnTo>
                      <a:pt x="590" y="316"/>
                    </a:lnTo>
                    <a:lnTo>
                      <a:pt x="590" y="302"/>
                    </a:lnTo>
                    <a:lnTo>
                      <a:pt x="592" y="288"/>
                    </a:lnTo>
                    <a:lnTo>
                      <a:pt x="590" y="272"/>
                    </a:lnTo>
                    <a:lnTo>
                      <a:pt x="590" y="258"/>
                    </a:lnTo>
                    <a:lnTo>
                      <a:pt x="588" y="242"/>
                    </a:lnTo>
                    <a:lnTo>
                      <a:pt x="584" y="228"/>
                    </a:lnTo>
                    <a:lnTo>
                      <a:pt x="580" y="214"/>
                    </a:lnTo>
                    <a:lnTo>
                      <a:pt x="576" y="200"/>
                    </a:lnTo>
                    <a:lnTo>
                      <a:pt x="572" y="186"/>
                    </a:lnTo>
                    <a:lnTo>
                      <a:pt x="566" y="172"/>
                    </a:lnTo>
                    <a:lnTo>
                      <a:pt x="560" y="160"/>
                    </a:lnTo>
                    <a:lnTo>
                      <a:pt x="554" y="148"/>
                    </a:lnTo>
                    <a:lnTo>
                      <a:pt x="546" y="136"/>
                    </a:lnTo>
                    <a:lnTo>
                      <a:pt x="538" y="124"/>
                    </a:lnTo>
                    <a:lnTo>
                      <a:pt x="530" y="112"/>
                    </a:lnTo>
                    <a:lnTo>
                      <a:pt x="520" y="102"/>
                    </a:lnTo>
                    <a:lnTo>
                      <a:pt x="510" y="90"/>
                    </a:lnTo>
                    <a:lnTo>
                      <a:pt x="500" y="80"/>
                    </a:lnTo>
                    <a:lnTo>
                      <a:pt x="490" y="72"/>
                    </a:lnTo>
                    <a:lnTo>
                      <a:pt x="480" y="62"/>
                    </a:lnTo>
                    <a:lnTo>
                      <a:pt x="468" y="54"/>
                    </a:lnTo>
                    <a:lnTo>
                      <a:pt x="456" y="46"/>
                    </a:lnTo>
                    <a:lnTo>
                      <a:pt x="444" y="38"/>
                    </a:lnTo>
                    <a:lnTo>
                      <a:pt x="432" y="32"/>
                    </a:lnTo>
                    <a:lnTo>
                      <a:pt x="420" y="26"/>
                    </a:lnTo>
                    <a:lnTo>
                      <a:pt x="406" y="20"/>
                    </a:lnTo>
                    <a:lnTo>
                      <a:pt x="392" y="16"/>
                    </a:lnTo>
                    <a:lnTo>
                      <a:pt x="380" y="10"/>
                    </a:lnTo>
                    <a:lnTo>
                      <a:pt x="366" y="8"/>
                    </a:lnTo>
                    <a:lnTo>
                      <a:pt x="352" y="4"/>
                    </a:lnTo>
                    <a:lnTo>
                      <a:pt x="336" y="2"/>
                    </a:lnTo>
                    <a:lnTo>
                      <a:pt x="322" y="0"/>
                    </a:lnTo>
                    <a:lnTo>
                      <a:pt x="308" y="0"/>
                    </a:lnTo>
                    <a:lnTo>
                      <a:pt x="292" y="0"/>
                    </a:lnTo>
                    <a:lnTo>
                      <a:pt x="278" y="0"/>
                    </a:lnTo>
                    <a:lnTo>
                      <a:pt x="262" y="2"/>
                    </a:lnTo>
                    <a:lnTo>
                      <a:pt x="262" y="2"/>
                    </a:lnTo>
                    <a:close/>
                  </a:path>
                </a:pathLst>
              </a:custGeom>
              <a:solidFill>
                <a:srgbClr val="F5BD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19" name="Freeform 53"/>
              <p:cNvSpPr>
                <a:spLocks/>
              </p:cNvSpPr>
              <p:nvPr/>
            </p:nvSpPr>
            <p:spPr bwMode="auto">
              <a:xfrm>
                <a:off x="4716" y="934"/>
                <a:ext cx="574" cy="568"/>
              </a:xfrm>
              <a:custGeom>
                <a:avLst/>
                <a:gdLst>
                  <a:gd name="T0" fmla="*/ 226 w 574"/>
                  <a:gd name="T1" fmla="*/ 8 h 568"/>
                  <a:gd name="T2" fmla="*/ 184 w 574"/>
                  <a:gd name="T3" fmla="*/ 20 h 568"/>
                  <a:gd name="T4" fmla="*/ 146 w 574"/>
                  <a:gd name="T5" fmla="*/ 38 h 568"/>
                  <a:gd name="T6" fmla="*/ 112 w 574"/>
                  <a:gd name="T7" fmla="*/ 60 h 568"/>
                  <a:gd name="T8" fmla="*/ 80 w 574"/>
                  <a:gd name="T9" fmla="*/ 88 h 568"/>
                  <a:gd name="T10" fmla="*/ 54 w 574"/>
                  <a:gd name="T11" fmla="*/ 120 h 568"/>
                  <a:gd name="T12" fmla="*/ 32 w 574"/>
                  <a:gd name="T13" fmla="*/ 154 h 568"/>
                  <a:gd name="T14" fmla="*/ 16 w 574"/>
                  <a:gd name="T15" fmla="*/ 192 h 568"/>
                  <a:gd name="T16" fmla="*/ 4 w 574"/>
                  <a:gd name="T17" fmla="*/ 232 h 568"/>
                  <a:gd name="T18" fmla="*/ 0 w 574"/>
                  <a:gd name="T19" fmla="*/ 274 h 568"/>
                  <a:gd name="T20" fmla="*/ 2 w 574"/>
                  <a:gd name="T21" fmla="*/ 316 h 568"/>
                  <a:gd name="T22" fmla="*/ 10 w 574"/>
                  <a:gd name="T23" fmla="*/ 358 h 568"/>
                  <a:gd name="T24" fmla="*/ 24 w 574"/>
                  <a:gd name="T25" fmla="*/ 398 h 568"/>
                  <a:gd name="T26" fmla="*/ 44 w 574"/>
                  <a:gd name="T27" fmla="*/ 436 h 568"/>
                  <a:gd name="T28" fmla="*/ 68 w 574"/>
                  <a:gd name="T29" fmla="*/ 468 h 568"/>
                  <a:gd name="T30" fmla="*/ 98 w 574"/>
                  <a:gd name="T31" fmla="*/ 498 h 568"/>
                  <a:gd name="T32" fmla="*/ 130 w 574"/>
                  <a:gd name="T33" fmla="*/ 522 h 568"/>
                  <a:gd name="T34" fmla="*/ 166 w 574"/>
                  <a:gd name="T35" fmla="*/ 542 h 568"/>
                  <a:gd name="T36" fmla="*/ 206 w 574"/>
                  <a:gd name="T37" fmla="*/ 556 h 568"/>
                  <a:gd name="T38" fmla="*/ 246 w 574"/>
                  <a:gd name="T39" fmla="*/ 564 h 568"/>
                  <a:gd name="T40" fmla="*/ 290 w 574"/>
                  <a:gd name="T41" fmla="*/ 568 h 568"/>
                  <a:gd name="T42" fmla="*/ 334 w 574"/>
                  <a:gd name="T43" fmla="*/ 564 h 568"/>
                  <a:gd name="T44" fmla="*/ 376 w 574"/>
                  <a:gd name="T45" fmla="*/ 552 h 568"/>
                  <a:gd name="T46" fmla="*/ 414 w 574"/>
                  <a:gd name="T47" fmla="*/ 536 h 568"/>
                  <a:gd name="T48" fmla="*/ 450 w 574"/>
                  <a:gd name="T49" fmla="*/ 516 h 568"/>
                  <a:gd name="T50" fmla="*/ 484 w 574"/>
                  <a:gd name="T51" fmla="*/ 490 h 568"/>
                  <a:gd name="T52" fmla="*/ 512 w 574"/>
                  <a:gd name="T53" fmla="*/ 460 h 568"/>
                  <a:gd name="T54" fmla="*/ 534 w 574"/>
                  <a:gd name="T55" fmla="*/ 426 h 568"/>
                  <a:gd name="T56" fmla="*/ 554 w 574"/>
                  <a:gd name="T57" fmla="*/ 388 h 568"/>
                  <a:gd name="T58" fmla="*/ 566 w 574"/>
                  <a:gd name="T59" fmla="*/ 350 h 568"/>
                  <a:gd name="T60" fmla="*/ 572 w 574"/>
                  <a:gd name="T61" fmla="*/ 308 h 568"/>
                  <a:gd name="T62" fmla="*/ 574 w 574"/>
                  <a:gd name="T63" fmla="*/ 266 h 568"/>
                  <a:gd name="T64" fmla="*/ 568 w 574"/>
                  <a:gd name="T65" fmla="*/ 222 h 568"/>
                  <a:gd name="T66" fmla="*/ 556 w 574"/>
                  <a:gd name="T67" fmla="*/ 182 h 568"/>
                  <a:gd name="T68" fmla="*/ 538 w 574"/>
                  <a:gd name="T69" fmla="*/ 144 h 568"/>
                  <a:gd name="T70" fmla="*/ 514 w 574"/>
                  <a:gd name="T71" fmla="*/ 110 h 568"/>
                  <a:gd name="T72" fmla="*/ 486 w 574"/>
                  <a:gd name="T73" fmla="*/ 80 h 568"/>
                  <a:gd name="T74" fmla="*/ 454 w 574"/>
                  <a:gd name="T75" fmla="*/ 54 h 568"/>
                  <a:gd name="T76" fmla="*/ 420 w 574"/>
                  <a:gd name="T77" fmla="*/ 32 h 568"/>
                  <a:gd name="T78" fmla="*/ 382 w 574"/>
                  <a:gd name="T79" fmla="*/ 16 h 568"/>
                  <a:gd name="T80" fmla="*/ 340 w 574"/>
                  <a:gd name="T81" fmla="*/ 6 h 568"/>
                  <a:gd name="T82" fmla="*/ 298 w 574"/>
                  <a:gd name="T83" fmla="*/ 0 h 568"/>
                  <a:gd name="T84" fmla="*/ 254 w 574"/>
                  <a:gd name="T85" fmla="*/ 2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74" h="568">
                    <a:moveTo>
                      <a:pt x="254" y="2"/>
                    </a:moveTo>
                    <a:lnTo>
                      <a:pt x="240" y="4"/>
                    </a:lnTo>
                    <a:lnTo>
                      <a:pt x="226" y="8"/>
                    </a:lnTo>
                    <a:lnTo>
                      <a:pt x="212" y="10"/>
                    </a:lnTo>
                    <a:lnTo>
                      <a:pt x="198" y="14"/>
                    </a:lnTo>
                    <a:lnTo>
                      <a:pt x="184" y="20"/>
                    </a:lnTo>
                    <a:lnTo>
                      <a:pt x="172" y="24"/>
                    </a:lnTo>
                    <a:lnTo>
                      <a:pt x="158" y="30"/>
                    </a:lnTo>
                    <a:lnTo>
                      <a:pt x="146" y="38"/>
                    </a:lnTo>
                    <a:lnTo>
                      <a:pt x="134" y="44"/>
                    </a:lnTo>
                    <a:lnTo>
                      <a:pt x="122" y="52"/>
                    </a:lnTo>
                    <a:lnTo>
                      <a:pt x="112" y="60"/>
                    </a:lnTo>
                    <a:lnTo>
                      <a:pt x="100" y="68"/>
                    </a:lnTo>
                    <a:lnTo>
                      <a:pt x="90" y="78"/>
                    </a:lnTo>
                    <a:lnTo>
                      <a:pt x="80" y="88"/>
                    </a:lnTo>
                    <a:lnTo>
                      <a:pt x="70" y="98"/>
                    </a:lnTo>
                    <a:lnTo>
                      <a:pt x="62" y="108"/>
                    </a:lnTo>
                    <a:lnTo>
                      <a:pt x="54" y="120"/>
                    </a:lnTo>
                    <a:lnTo>
                      <a:pt x="46" y="130"/>
                    </a:lnTo>
                    <a:lnTo>
                      <a:pt x="38" y="142"/>
                    </a:lnTo>
                    <a:lnTo>
                      <a:pt x="32" y="154"/>
                    </a:lnTo>
                    <a:lnTo>
                      <a:pt x="26" y="166"/>
                    </a:lnTo>
                    <a:lnTo>
                      <a:pt x="20" y="178"/>
                    </a:lnTo>
                    <a:lnTo>
                      <a:pt x="16" y="192"/>
                    </a:lnTo>
                    <a:lnTo>
                      <a:pt x="12" y="204"/>
                    </a:lnTo>
                    <a:lnTo>
                      <a:pt x="8" y="218"/>
                    </a:lnTo>
                    <a:lnTo>
                      <a:pt x="4" y="232"/>
                    </a:lnTo>
                    <a:lnTo>
                      <a:pt x="2" y="246"/>
                    </a:lnTo>
                    <a:lnTo>
                      <a:pt x="0" y="260"/>
                    </a:lnTo>
                    <a:lnTo>
                      <a:pt x="0" y="274"/>
                    </a:lnTo>
                    <a:lnTo>
                      <a:pt x="0" y="288"/>
                    </a:lnTo>
                    <a:lnTo>
                      <a:pt x="0" y="302"/>
                    </a:lnTo>
                    <a:lnTo>
                      <a:pt x="2" y="316"/>
                    </a:lnTo>
                    <a:lnTo>
                      <a:pt x="4" y="330"/>
                    </a:lnTo>
                    <a:lnTo>
                      <a:pt x="6" y="346"/>
                    </a:lnTo>
                    <a:lnTo>
                      <a:pt x="10" y="358"/>
                    </a:lnTo>
                    <a:lnTo>
                      <a:pt x="14" y="372"/>
                    </a:lnTo>
                    <a:lnTo>
                      <a:pt x="18" y="386"/>
                    </a:lnTo>
                    <a:lnTo>
                      <a:pt x="24" y="398"/>
                    </a:lnTo>
                    <a:lnTo>
                      <a:pt x="30" y="412"/>
                    </a:lnTo>
                    <a:lnTo>
                      <a:pt x="36" y="424"/>
                    </a:lnTo>
                    <a:lnTo>
                      <a:pt x="44" y="436"/>
                    </a:lnTo>
                    <a:lnTo>
                      <a:pt x="52" y="446"/>
                    </a:lnTo>
                    <a:lnTo>
                      <a:pt x="60" y="458"/>
                    </a:lnTo>
                    <a:lnTo>
                      <a:pt x="68" y="468"/>
                    </a:lnTo>
                    <a:lnTo>
                      <a:pt x="78" y="478"/>
                    </a:lnTo>
                    <a:lnTo>
                      <a:pt x="86" y="488"/>
                    </a:lnTo>
                    <a:lnTo>
                      <a:pt x="98" y="498"/>
                    </a:lnTo>
                    <a:lnTo>
                      <a:pt x="108" y="506"/>
                    </a:lnTo>
                    <a:lnTo>
                      <a:pt x="118" y="514"/>
                    </a:lnTo>
                    <a:lnTo>
                      <a:pt x="130" y="522"/>
                    </a:lnTo>
                    <a:lnTo>
                      <a:pt x="142" y="528"/>
                    </a:lnTo>
                    <a:lnTo>
                      <a:pt x="154" y="536"/>
                    </a:lnTo>
                    <a:lnTo>
                      <a:pt x="166" y="542"/>
                    </a:lnTo>
                    <a:lnTo>
                      <a:pt x="180" y="546"/>
                    </a:lnTo>
                    <a:lnTo>
                      <a:pt x="192" y="552"/>
                    </a:lnTo>
                    <a:lnTo>
                      <a:pt x="206" y="556"/>
                    </a:lnTo>
                    <a:lnTo>
                      <a:pt x="218" y="560"/>
                    </a:lnTo>
                    <a:lnTo>
                      <a:pt x="232" y="562"/>
                    </a:lnTo>
                    <a:lnTo>
                      <a:pt x="246" y="564"/>
                    </a:lnTo>
                    <a:lnTo>
                      <a:pt x="260" y="566"/>
                    </a:lnTo>
                    <a:lnTo>
                      <a:pt x="276" y="566"/>
                    </a:lnTo>
                    <a:lnTo>
                      <a:pt x="290" y="568"/>
                    </a:lnTo>
                    <a:lnTo>
                      <a:pt x="304" y="566"/>
                    </a:lnTo>
                    <a:lnTo>
                      <a:pt x="318" y="566"/>
                    </a:lnTo>
                    <a:lnTo>
                      <a:pt x="334" y="564"/>
                    </a:lnTo>
                    <a:lnTo>
                      <a:pt x="348" y="560"/>
                    </a:lnTo>
                    <a:lnTo>
                      <a:pt x="362" y="556"/>
                    </a:lnTo>
                    <a:lnTo>
                      <a:pt x="376" y="552"/>
                    </a:lnTo>
                    <a:lnTo>
                      <a:pt x="390" y="548"/>
                    </a:lnTo>
                    <a:lnTo>
                      <a:pt x="402" y="542"/>
                    </a:lnTo>
                    <a:lnTo>
                      <a:pt x="414" y="536"/>
                    </a:lnTo>
                    <a:lnTo>
                      <a:pt x="428" y="530"/>
                    </a:lnTo>
                    <a:lnTo>
                      <a:pt x="440" y="524"/>
                    </a:lnTo>
                    <a:lnTo>
                      <a:pt x="450" y="516"/>
                    </a:lnTo>
                    <a:lnTo>
                      <a:pt x="462" y="508"/>
                    </a:lnTo>
                    <a:lnTo>
                      <a:pt x="472" y="498"/>
                    </a:lnTo>
                    <a:lnTo>
                      <a:pt x="484" y="490"/>
                    </a:lnTo>
                    <a:lnTo>
                      <a:pt x="494" y="480"/>
                    </a:lnTo>
                    <a:lnTo>
                      <a:pt x="502" y="470"/>
                    </a:lnTo>
                    <a:lnTo>
                      <a:pt x="512" y="460"/>
                    </a:lnTo>
                    <a:lnTo>
                      <a:pt x="520" y="448"/>
                    </a:lnTo>
                    <a:lnTo>
                      <a:pt x="528" y="438"/>
                    </a:lnTo>
                    <a:lnTo>
                      <a:pt x="534" y="426"/>
                    </a:lnTo>
                    <a:lnTo>
                      <a:pt x="542" y="414"/>
                    </a:lnTo>
                    <a:lnTo>
                      <a:pt x="548" y="402"/>
                    </a:lnTo>
                    <a:lnTo>
                      <a:pt x="554" y="388"/>
                    </a:lnTo>
                    <a:lnTo>
                      <a:pt x="558" y="376"/>
                    </a:lnTo>
                    <a:lnTo>
                      <a:pt x="562" y="362"/>
                    </a:lnTo>
                    <a:lnTo>
                      <a:pt x="566" y="350"/>
                    </a:lnTo>
                    <a:lnTo>
                      <a:pt x="568" y="336"/>
                    </a:lnTo>
                    <a:lnTo>
                      <a:pt x="572" y="322"/>
                    </a:lnTo>
                    <a:lnTo>
                      <a:pt x="572" y="308"/>
                    </a:lnTo>
                    <a:lnTo>
                      <a:pt x="574" y="294"/>
                    </a:lnTo>
                    <a:lnTo>
                      <a:pt x="574" y="280"/>
                    </a:lnTo>
                    <a:lnTo>
                      <a:pt x="574" y="266"/>
                    </a:lnTo>
                    <a:lnTo>
                      <a:pt x="572" y="252"/>
                    </a:lnTo>
                    <a:lnTo>
                      <a:pt x="570" y="236"/>
                    </a:lnTo>
                    <a:lnTo>
                      <a:pt x="568" y="222"/>
                    </a:lnTo>
                    <a:lnTo>
                      <a:pt x="564" y="208"/>
                    </a:lnTo>
                    <a:lnTo>
                      <a:pt x="560" y="196"/>
                    </a:lnTo>
                    <a:lnTo>
                      <a:pt x="556" y="182"/>
                    </a:lnTo>
                    <a:lnTo>
                      <a:pt x="550" y="170"/>
                    </a:lnTo>
                    <a:lnTo>
                      <a:pt x="544" y="156"/>
                    </a:lnTo>
                    <a:lnTo>
                      <a:pt x="538" y="144"/>
                    </a:lnTo>
                    <a:lnTo>
                      <a:pt x="530" y="132"/>
                    </a:lnTo>
                    <a:lnTo>
                      <a:pt x="522" y="122"/>
                    </a:lnTo>
                    <a:lnTo>
                      <a:pt x="514" y="110"/>
                    </a:lnTo>
                    <a:lnTo>
                      <a:pt x="506" y="100"/>
                    </a:lnTo>
                    <a:lnTo>
                      <a:pt x="496" y="90"/>
                    </a:lnTo>
                    <a:lnTo>
                      <a:pt x="486" y="80"/>
                    </a:lnTo>
                    <a:lnTo>
                      <a:pt x="476" y="70"/>
                    </a:lnTo>
                    <a:lnTo>
                      <a:pt x="466" y="62"/>
                    </a:lnTo>
                    <a:lnTo>
                      <a:pt x="454" y="54"/>
                    </a:lnTo>
                    <a:lnTo>
                      <a:pt x="444" y="46"/>
                    </a:lnTo>
                    <a:lnTo>
                      <a:pt x="432" y="38"/>
                    </a:lnTo>
                    <a:lnTo>
                      <a:pt x="420" y="32"/>
                    </a:lnTo>
                    <a:lnTo>
                      <a:pt x="406" y="26"/>
                    </a:lnTo>
                    <a:lnTo>
                      <a:pt x="394" y="20"/>
                    </a:lnTo>
                    <a:lnTo>
                      <a:pt x="382" y="16"/>
                    </a:lnTo>
                    <a:lnTo>
                      <a:pt x="368" y="12"/>
                    </a:lnTo>
                    <a:lnTo>
                      <a:pt x="354" y="8"/>
                    </a:lnTo>
                    <a:lnTo>
                      <a:pt x="340" y="6"/>
                    </a:lnTo>
                    <a:lnTo>
                      <a:pt x="326" y="4"/>
                    </a:lnTo>
                    <a:lnTo>
                      <a:pt x="312" y="2"/>
                    </a:lnTo>
                    <a:lnTo>
                      <a:pt x="298" y="0"/>
                    </a:lnTo>
                    <a:lnTo>
                      <a:pt x="284" y="0"/>
                    </a:lnTo>
                    <a:lnTo>
                      <a:pt x="270" y="2"/>
                    </a:lnTo>
                    <a:lnTo>
                      <a:pt x="254" y="2"/>
                    </a:lnTo>
                    <a:lnTo>
                      <a:pt x="254" y="2"/>
                    </a:lnTo>
                    <a:close/>
                  </a:path>
                </a:pathLst>
              </a:custGeom>
              <a:solidFill>
                <a:srgbClr val="F5BF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20" name="Freeform 54"/>
              <p:cNvSpPr>
                <a:spLocks/>
              </p:cNvSpPr>
              <p:nvPr/>
            </p:nvSpPr>
            <p:spPr bwMode="auto">
              <a:xfrm>
                <a:off x="4720" y="946"/>
                <a:ext cx="558" cy="550"/>
              </a:xfrm>
              <a:custGeom>
                <a:avLst/>
                <a:gdLst>
                  <a:gd name="T0" fmla="*/ 220 w 558"/>
                  <a:gd name="T1" fmla="*/ 6 h 550"/>
                  <a:gd name="T2" fmla="*/ 180 w 558"/>
                  <a:gd name="T3" fmla="*/ 18 h 550"/>
                  <a:gd name="T4" fmla="*/ 142 w 558"/>
                  <a:gd name="T5" fmla="*/ 36 h 550"/>
                  <a:gd name="T6" fmla="*/ 108 w 558"/>
                  <a:gd name="T7" fmla="*/ 58 h 550"/>
                  <a:gd name="T8" fmla="*/ 78 w 558"/>
                  <a:gd name="T9" fmla="*/ 84 h 550"/>
                  <a:gd name="T10" fmla="*/ 52 w 558"/>
                  <a:gd name="T11" fmla="*/ 114 h 550"/>
                  <a:gd name="T12" fmla="*/ 32 w 558"/>
                  <a:gd name="T13" fmla="*/ 148 h 550"/>
                  <a:gd name="T14" fmla="*/ 16 w 558"/>
                  <a:gd name="T15" fmla="*/ 186 h 550"/>
                  <a:gd name="T16" fmla="*/ 6 w 558"/>
                  <a:gd name="T17" fmla="*/ 224 h 550"/>
                  <a:gd name="T18" fmla="*/ 0 w 558"/>
                  <a:gd name="T19" fmla="*/ 264 h 550"/>
                  <a:gd name="T20" fmla="*/ 2 w 558"/>
                  <a:gd name="T21" fmla="*/ 306 h 550"/>
                  <a:gd name="T22" fmla="*/ 10 w 558"/>
                  <a:gd name="T23" fmla="*/ 348 h 550"/>
                  <a:gd name="T24" fmla="*/ 24 w 558"/>
                  <a:gd name="T25" fmla="*/ 386 h 550"/>
                  <a:gd name="T26" fmla="*/ 42 w 558"/>
                  <a:gd name="T27" fmla="*/ 422 h 550"/>
                  <a:gd name="T28" fmla="*/ 66 w 558"/>
                  <a:gd name="T29" fmla="*/ 454 h 550"/>
                  <a:gd name="T30" fmla="*/ 96 w 558"/>
                  <a:gd name="T31" fmla="*/ 482 h 550"/>
                  <a:gd name="T32" fmla="*/ 128 w 558"/>
                  <a:gd name="T33" fmla="*/ 506 h 550"/>
                  <a:gd name="T34" fmla="*/ 162 w 558"/>
                  <a:gd name="T35" fmla="*/ 524 h 550"/>
                  <a:gd name="T36" fmla="*/ 200 w 558"/>
                  <a:gd name="T37" fmla="*/ 538 h 550"/>
                  <a:gd name="T38" fmla="*/ 240 w 558"/>
                  <a:gd name="T39" fmla="*/ 546 h 550"/>
                  <a:gd name="T40" fmla="*/ 282 w 558"/>
                  <a:gd name="T41" fmla="*/ 550 h 550"/>
                  <a:gd name="T42" fmla="*/ 324 w 558"/>
                  <a:gd name="T43" fmla="*/ 546 h 550"/>
                  <a:gd name="T44" fmla="*/ 366 w 558"/>
                  <a:gd name="T45" fmla="*/ 536 h 550"/>
                  <a:gd name="T46" fmla="*/ 404 w 558"/>
                  <a:gd name="T47" fmla="*/ 520 h 550"/>
                  <a:gd name="T48" fmla="*/ 440 w 558"/>
                  <a:gd name="T49" fmla="*/ 500 h 550"/>
                  <a:gd name="T50" fmla="*/ 470 w 558"/>
                  <a:gd name="T51" fmla="*/ 474 h 550"/>
                  <a:gd name="T52" fmla="*/ 498 w 558"/>
                  <a:gd name="T53" fmla="*/ 444 h 550"/>
                  <a:gd name="T54" fmla="*/ 520 w 558"/>
                  <a:gd name="T55" fmla="*/ 412 h 550"/>
                  <a:gd name="T56" fmla="*/ 538 w 558"/>
                  <a:gd name="T57" fmla="*/ 376 h 550"/>
                  <a:gd name="T58" fmla="*/ 550 w 558"/>
                  <a:gd name="T59" fmla="*/ 338 h 550"/>
                  <a:gd name="T60" fmla="*/ 558 w 558"/>
                  <a:gd name="T61" fmla="*/ 298 h 550"/>
                  <a:gd name="T62" fmla="*/ 558 w 558"/>
                  <a:gd name="T63" fmla="*/ 256 h 550"/>
                  <a:gd name="T64" fmla="*/ 552 w 558"/>
                  <a:gd name="T65" fmla="*/ 216 h 550"/>
                  <a:gd name="T66" fmla="*/ 540 w 558"/>
                  <a:gd name="T67" fmla="*/ 176 h 550"/>
                  <a:gd name="T68" fmla="*/ 524 w 558"/>
                  <a:gd name="T69" fmla="*/ 140 h 550"/>
                  <a:gd name="T70" fmla="*/ 500 w 558"/>
                  <a:gd name="T71" fmla="*/ 106 h 550"/>
                  <a:gd name="T72" fmla="*/ 474 w 558"/>
                  <a:gd name="T73" fmla="*/ 76 h 550"/>
                  <a:gd name="T74" fmla="*/ 442 w 558"/>
                  <a:gd name="T75" fmla="*/ 52 h 550"/>
                  <a:gd name="T76" fmla="*/ 408 w 558"/>
                  <a:gd name="T77" fmla="*/ 30 h 550"/>
                  <a:gd name="T78" fmla="*/ 372 w 558"/>
                  <a:gd name="T79" fmla="*/ 14 h 550"/>
                  <a:gd name="T80" fmla="*/ 332 w 558"/>
                  <a:gd name="T81" fmla="*/ 4 h 550"/>
                  <a:gd name="T82" fmla="*/ 290 w 558"/>
                  <a:gd name="T83" fmla="*/ 0 h 550"/>
                  <a:gd name="T84" fmla="*/ 248 w 558"/>
                  <a:gd name="T85" fmla="*/ 2 h 5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58" h="550">
                    <a:moveTo>
                      <a:pt x="248" y="2"/>
                    </a:moveTo>
                    <a:lnTo>
                      <a:pt x="234" y="4"/>
                    </a:lnTo>
                    <a:lnTo>
                      <a:pt x="220" y="6"/>
                    </a:lnTo>
                    <a:lnTo>
                      <a:pt x="206" y="10"/>
                    </a:lnTo>
                    <a:lnTo>
                      <a:pt x="192" y="14"/>
                    </a:lnTo>
                    <a:lnTo>
                      <a:pt x="180" y="18"/>
                    </a:lnTo>
                    <a:lnTo>
                      <a:pt x="168" y="24"/>
                    </a:lnTo>
                    <a:lnTo>
                      <a:pt x="154" y="30"/>
                    </a:lnTo>
                    <a:lnTo>
                      <a:pt x="142" y="36"/>
                    </a:lnTo>
                    <a:lnTo>
                      <a:pt x="132" y="42"/>
                    </a:lnTo>
                    <a:lnTo>
                      <a:pt x="120" y="50"/>
                    </a:lnTo>
                    <a:lnTo>
                      <a:pt x="108" y="58"/>
                    </a:lnTo>
                    <a:lnTo>
                      <a:pt x="98" y="66"/>
                    </a:lnTo>
                    <a:lnTo>
                      <a:pt x="88" y="76"/>
                    </a:lnTo>
                    <a:lnTo>
                      <a:pt x="78" y="84"/>
                    </a:lnTo>
                    <a:lnTo>
                      <a:pt x="70" y="94"/>
                    </a:lnTo>
                    <a:lnTo>
                      <a:pt x="62" y="104"/>
                    </a:lnTo>
                    <a:lnTo>
                      <a:pt x="52" y="114"/>
                    </a:lnTo>
                    <a:lnTo>
                      <a:pt x="46" y="126"/>
                    </a:lnTo>
                    <a:lnTo>
                      <a:pt x="38" y="138"/>
                    </a:lnTo>
                    <a:lnTo>
                      <a:pt x="32" y="148"/>
                    </a:lnTo>
                    <a:lnTo>
                      <a:pt x="26" y="160"/>
                    </a:lnTo>
                    <a:lnTo>
                      <a:pt x="20" y="172"/>
                    </a:lnTo>
                    <a:lnTo>
                      <a:pt x="16" y="186"/>
                    </a:lnTo>
                    <a:lnTo>
                      <a:pt x="12" y="198"/>
                    </a:lnTo>
                    <a:lnTo>
                      <a:pt x="8" y="210"/>
                    </a:lnTo>
                    <a:lnTo>
                      <a:pt x="6" y="224"/>
                    </a:lnTo>
                    <a:lnTo>
                      <a:pt x="2" y="238"/>
                    </a:lnTo>
                    <a:lnTo>
                      <a:pt x="2" y="250"/>
                    </a:lnTo>
                    <a:lnTo>
                      <a:pt x="0" y="264"/>
                    </a:lnTo>
                    <a:lnTo>
                      <a:pt x="0" y="278"/>
                    </a:lnTo>
                    <a:lnTo>
                      <a:pt x="0" y="292"/>
                    </a:lnTo>
                    <a:lnTo>
                      <a:pt x="2" y="306"/>
                    </a:lnTo>
                    <a:lnTo>
                      <a:pt x="4" y="320"/>
                    </a:lnTo>
                    <a:lnTo>
                      <a:pt x="6" y="334"/>
                    </a:lnTo>
                    <a:lnTo>
                      <a:pt x="10" y="348"/>
                    </a:lnTo>
                    <a:lnTo>
                      <a:pt x="14" y="360"/>
                    </a:lnTo>
                    <a:lnTo>
                      <a:pt x="18" y="374"/>
                    </a:lnTo>
                    <a:lnTo>
                      <a:pt x="24" y="386"/>
                    </a:lnTo>
                    <a:lnTo>
                      <a:pt x="30" y="398"/>
                    </a:lnTo>
                    <a:lnTo>
                      <a:pt x="36" y="410"/>
                    </a:lnTo>
                    <a:lnTo>
                      <a:pt x="42" y="422"/>
                    </a:lnTo>
                    <a:lnTo>
                      <a:pt x="50" y="432"/>
                    </a:lnTo>
                    <a:lnTo>
                      <a:pt x="58" y="442"/>
                    </a:lnTo>
                    <a:lnTo>
                      <a:pt x="66" y="454"/>
                    </a:lnTo>
                    <a:lnTo>
                      <a:pt x="76" y="464"/>
                    </a:lnTo>
                    <a:lnTo>
                      <a:pt x="86" y="472"/>
                    </a:lnTo>
                    <a:lnTo>
                      <a:pt x="96" y="482"/>
                    </a:lnTo>
                    <a:lnTo>
                      <a:pt x="106" y="490"/>
                    </a:lnTo>
                    <a:lnTo>
                      <a:pt x="116" y="498"/>
                    </a:lnTo>
                    <a:lnTo>
                      <a:pt x="128" y="506"/>
                    </a:lnTo>
                    <a:lnTo>
                      <a:pt x="138" y="512"/>
                    </a:lnTo>
                    <a:lnTo>
                      <a:pt x="150" y="518"/>
                    </a:lnTo>
                    <a:lnTo>
                      <a:pt x="162" y="524"/>
                    </a:lnTo>
                    <a:lnTo>
                      <a:pt x="174" y="530"/>
                    </a:lnTo>
                    <a:lnTo>
                      <a:pt x="188" y="534"/>
                    </a:lnTo>
                    <a:lnTo>
                      <a:pt x="200" y="538"/>
                    </a:lnTo>
                    <a:lnTo>
                      <a:pt x="214" y="542"/>
                    </a:lnTo>
                    <a:lnTo>
                      <a:pt x="226" y="544"/>
                    </a:lnTo>
                    <a:lnTo>
                      <a:pt x="240" y="546"/>
                    </a:lnTo>
                    <a:lnTo>
                      <a:pt x="254" y="548"/>
                    </a:lnTo>
                    <a:lnTo>
                      <a:pt x="268" y="548"/>
                    </a:lnTo>
                    <a:lnTo>
                      <a:pt x="282" y="550"/>
                    </a:lnTo>
                    <a:lnTo>
                      <a:pt x="296" y="548"/>
                    </a:lnTo>
                    <a:lnTo>
                      <a:pt x="310" y="548"/>
                    </a:lnTo>
                    <a:lnTo>
                      <a:pt x="324" y="546"/>
                    </a:lnTo>
                    <a:lnTo>
                      <a:pt x="338" y="542"/>
                    </a:lnTo>
                    <a:lnTo>
                      <a:pt x="352" y="540"/>
                    </a:lnTo>
                    <a:lnTo>
                      <a:pt x="366" y="536"/>
                    </a:lnTo>
                    <a:lnTo>
                      <a:pt x="378" y="530"/>
                    </a:lnTo>
                    <a:lnTo>
                      <a:pt x="392" y="526"/>
                    </a:lnTo>
                    <a:lnTo>
                      <a:pt x="404" y="520"/>
                    </a:lnTo>
                    <a:lnTo>
                      <a:pt x="416" y="514"/>
                    </a:lnTo>
                    <a:lnTo>
                      <a:pt x="428" y="506"/>
                    </a:lnTo>
                    <a:lnTo>
                      <a:pt x="440" y="500"/>
                    </a:lnTo>
                    <a:lnTo>
                      <a:pt x="450" y="492"/>
                    </a:lnTo>
                    <a:lnTo>
                      <a:pt x="460" y="482"/>
                    </a:lnTo>
                    <a:lnTo>
                      <a:pt x="470" y="474"/>
                    </a:lnTo>
                    <a:lnTo>
                      <a:pt x="480" y="464"/>
                    </a:lnTo>
                    <a:lnTo>
                      <a:pt x="490" y="454"/>
                    </a:lnTo>
                    <a:lnTo>
                      <a:pt x="498" y="444"/>
                    </a:lnTo>
                    <a:lnTo>
                      <a:pt x="506" y="434"/>
                    </a:lnTo>
                    <a:lnTo>
                      <a:pt x="514" y="424"/>
                    </a:lnTo>
                    <a:lnTo>
                      <a:pt x="520" y="412"/>
                    </a:lnTo>
                    <a:lnTo>
                      <a:pt x="528" y="400"/>
                    </a:lnTo>
                    <a:lnTo>
                      <a:pt x="534" y="388"/>
                    </a:lnTo>
                    <a:lnTo>
                      <a:pt x="538" y="376"/>
                    </a:lnTo>
                    <a:lnTo>
                      <a:pt x="544" y="364"/>
                    </a:lnTo>
                    <a:lnTo>
                      <a:pt x="548" y="352"/>
                    </a:lnTo>
                    <a:lnTo>
                      <a:pt x="550" y="338"/>
                    </a:lnTo>
                    <a:lnTo>
                      <a:pt x="554" y="326"/>
                    </a:lnTo>
                    <a:lnTo>
                      <a:pt x="556" y="312"/>
                    </a:lnTo>
                    <a:lnTo>
                      <a:pt x="558" y="298"/>
                    </a:lnTo>
                    <a:lnTo>
                      <a:pt x="558" y="284"/>
                    </a:lnTo>
                    <a:lnTo>
                      <a:pt x="558" y="270"/>
                    </a:lnTo>
                    <a:lnTo>
                      <a:pt x="558" y="256"/>
                    </a:lnTo>
                    <a:lnTo>
                      <a:pt x="558" y="242"/>
                    </a:lnTo>
                    <a:lnTo>
                      <a:pt x="556" y="228"/>
                    </a:lnTo>
                    <a:lnTo>
                      <a:pt x="552" y="216"/>
                    </a:lnTo>
                    <a:lnTo>
                      <a:pt x="550" y="202"/>
                    </a:lnTo>
                    <a:lnTo>
                      <a:pt x="546" y="188"/>
                    </a:lnTo>
                    <a:lnTo>
                      <a:pt x="540" y="176"/>
                    </a:lnTo>
                    <a:lnTo>
                      <a:pt x="536" y="164"/>
                    </a:lnTo>
                    <a:lnTo>
                      <a:pt x="530" y="152"/>
                    </a:lnTo>
                    <a:lnTo>
                      <a:pt x="524" y="140"/>
                    </a:lnTo>
                    <a:lnTo>
                      <a:pt x="516" y="128"/>
                    </a:lnTo>
                    <a:lnTo>
                      <a:pt x="508" y="116"/>
                    </a:lnTo>
                    <a:lnTo>
                      <a:pt x="500" y="106"/>
                    </a:lnTo>
                    <a:lnTo>
                      <a:pt x="492" y="96"/>
                    </a:lnTo>
                    <a:lnTo>
                      <a:pt x="484" y="86"/>
                    </a:lnTo>
                    <a:lnTo>
                      <a:pt x="474" y="76"/>
                    </a:lnTo>
                    <a:lnTo>
                      <a:pt x="464" y="68"/>
                    </a:lnTo>
                    <a:lnTo>
                      <a:pt x="454" y="60"/>
                    </a:lnTo>
                    <a:lnTo>
                      <a:pt x="442" y="52"/>
                    </a:lnTo>
                    <a:lnTo>
                      <a:pt x="432" y="44"/>
                    </a:lnTo>
                    <a:lnTo>
                      <a:pt x="420" y="38"/>
                    </a:lnTo>
                    <a:lnTo>
                      <a:pt x="408" y="30"/>
                    </a:lnTo>
                    <a:lnTo>
                      <a:pt x="396" y="24"/>
                    </a:lnTo>
                    <a:lnTo>
                      <a:pt x="384" y="20"/>
                    </a:lnTo>
                    <a:lnTo>
                      <a:pt x="372" y="14"/>
                    </a:lnTo>
                    <a:lnTo>
                      <a:pt x="358" y="10"/>
                    </a:lnTo>
                    <a:lnTo>
                      <a:pt x="346" y="8"/>
                    </a:lnTo>
                    <a:lnTo>
                      <a:pt x="332" y="4"/>
                    </a:lnTo>
                    <a:lnTo>
                      <a:pt x="318" y="2"/>
                    </a:lnTo>
                    <a:lnTo>
                      <a:pt x="304" y="0"/>
                    </a:lnTo>
                    <a:lnTo>
                      <a:pt x="290" y="0"/>
                    </a:lnTo>
                    <a:lnTo>
                      <a:pt x="276" y="0"/>
                    </a:lnTo>
                    <a:lnTo>
                      <a:pt x="262" y="0"/>
                    </a:lnTo>
                    <a:lnTo>
                      <a:pt x="248" y="2"/>
                    </a:lnTo>
                    <a:lnTo>
                      <a:pt x="248" y="2"/>
                    </a:lnTo>
                    <a:close/>
                  </a:path>
                </a:pathLst>
              </a:custGeom>
              <a:solidFill>
                <a:srgbClr val="F5C2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21" name="Freeform 55"/>
              <p:cNvSpPr>
                <a:spLocks/>
              </p:cNvSpPr>
              <p:nvPr/>
            </p:nvSpPr>
            <p:spPr bwMode="auto">
              <a:xfrm>
                <a:off x="4724" y="958"/>
                <a:ext cx="544" cy="532"/>
              </a:xfrm>
              <a:custGeom>
                <a:avLst/>
                <a:gdLst>
                  <a:gd name="T0" fmla="*/ 214 w 544"/>
                  <a:gd name="T1" fmla="*/ 6 h 532"/>
                  <a:gd name="T2" fmla="*/ 176 w 544"/>
                  <a:gd name="T3" fmla="*/ 18 h 532"/>
                  <a:gd name="T4" fmla="*/ 140 w 544"/>
                  <a:gd name="T5" fmla="*/ 34 h 532"/>
                  <a:gd name="T6" fmla="*/ 106 w 544"/>
                  <a:gd name="T7" fmla="*/ 56 h 532"/>
                  <a:gd name="T8" fmla="*/ 78 w 544"/>
                  <a:gd name="T9" fmla="*/ 82 h 532"/>
                  <a:gd name="T10" fmla="*/ 52 w 544"/>
                  <a:gd name="T11" fmla="*/ 110 h 532"/>
                  <a:gd name="T12" fmla="*/ 32 w 544"/>
                  <a:gd name="T13" fmla="*/ 144 h 532"/>
                  <a:gd name="T14" fmla="*/ 16 w 544"/>
                  <a:gd name="T15" fmla="*/ 178 h 532"/>
                  <a:gd name="T16" fmla="*/ 6 w 544"/>
                  <a:gd name="T17" fmla="*/ 216 h 532"/>
                  <a:gd name="T18" fmla="*/ 0 w 544"/>
                  <a:gd name="T19" fmla="*/ 256 h 532"/>
                  <a:gd name="T20" fmla="*/ 2 w 544"/>
                  <a:gd name="T21" fmla="*/ 296 h 532"/>
                  <a:gd name="T22" fmla="*/ 10 w 544"/>
                  <a:gd name="T23" fmla="*/ 336 h 532"/>
                  <a:gd name="T24" fmla="*/ 24 w 544"/>
                  <a:gd name="T25" fmla="*/ 374 h 532"/>
                  <a:gd name="T26" fmla="*/ 42 w 544"/>
                  <a:gd name="T27" fmla="*/ 408 h 532"/>
                  <a:gd name="T28" fmla="*/ 66 w 544"/>
                  <a:gd name="T29" fmla="*/ 438 h 532"/>
                  <a:gd name="T30" fmla="*/ 94 w 544"/>
                  <a:gd name="T31" fmla="*/ 466 h 532"/>
                  <a:gd name="T32" fmla="*/ 124 w 544"/>
                  <a:gd name="T33" fmla="*/ 488 h 532"/>
                  <a:gd name="T34" fmla="*/ 158 w 544"/>
                  <a:gd name="T35" fmla="*/ 508 h 532"/>
                  <a:gd name="T36" fmla="*/ 196 w 544"/>
                  <a:gd name="T37" fmla="*/ 520 h 532"/>
                  <a:gd name="T38" fmla="*/ 234 w 544"/>
                  <a:gd name="T39" fmla="*/ 528 h 532"/>
                  <a:gd name="T40" fmla="*/ 274 w 544"/>
                  <a:gd name="T41" fmla="*/ 532 h 532"/>
                  <a:gd name="T42" fmla="*/ 316 w 544"/>
                  <a:gd name="T43" fmla="*/ 528 h 532"/>
                  <a:gd name="T44" fmla="*/ 356 w 544"/>
                  <a:gd name="T45" fmla="*/ 518 h 532"/>
                  <a:gd name="T46" fmla="*/ 394 w 544"/>
                  <a:gd name="T47" fmla="*/ 502 h 532"/>
                  <a:gd name="T48" fmla="*/ 428 w 544"/>
                  <a:gd name="T49" fmla="*/ 482 h 532"/>
                  <a:gd name="T50" fmla="*/ 458 w 544"/>
                  <a:gd name="T51" fmla="*/ 458 h 532"/>
                  <a:gd name="T52" fmla="*/ 484 w 544"/>
                  <a:gd name="T53" fmla="*/ 430 h 532"/>
                  <a:gd name="T54" fmla="*/ 506 w 544"/>
                  <a:gd name="T55" fmla="*/ 398 h 532"/>
                  <a:gd name="T56" fmla="*/ 524 w 544"/>
                  <a:gd name="T57" fmla="*/ 364 h 532"/>
                  <a:gd name="T58" fmla="*/ 536 w 544"/>
                  <a:gd name="T59" fmla="*/ 326 h 532"/>
                  <a:gd name="T60" fmla="*/ 542 w 544"/>
                  <a:gd name="T61" fmla="*/ 288 h 532"/>
                  <a:gd name="T62" fmla="*/ 544 w 544"/>
                  <a:gd name="T63" fmla="*/ 248 h 532"/>
                  <a:gd name="T64" fmla="*/ 538 w 544"/>
                  <a:gd name="T65" fmla="*/ 208 h 532"/>
                  <a:gd name="T66" fmla="*/ 526 w 544"/>
                  <a:gd name="T67" fmla="*/ 170 h 532"/>
                  <a:gd name="T68" fmla="*/ 510 w 544"/>
                  <a:gd name="T69" fmla="*/ 134 h 532"/>
                  <a:gd name="T70" fmla="*/ 488 w 544"/>
                  <a:gd name="T71" fmla="*/ 102 h 532"/>
                  <a:gd name="T72" fmla="*/ 462 w 544"/>
                  <a:gd name="T73" fmla="*/ 74 h 532"/>
                  <a:gd name="T74" fmla="*/ 432 w 544"/>
                  <a:gd name="T75" fmla="*/ 50 h 532"/>
                  <a:gd name="T76" fmla="*/ 398 w 544"/>
                  <a:gd name="T77" fmla="*/ 30 h 532"/>
                  <a:gd name="T78" fmla="*/ 362 w 544"/>
                  <a:gd name="T79" fmla="*/ 14 h 532"/>
                  <a:gd name="T80" fmla="*/ 324 w 544"/>
                  <a:gd name="T81" fmla="*/ 4 h 532"/>
                  <a:gd name="T82" fmla="*/ 284 w 544"/>
                  <a:gd name="T83" fmla="*/ 0 h 532"/>
                  <a:gd name="T84" fmla="*/ 242 w 544"/>
                  <a:gd name="T85" fmla="*/ 2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44" h="532">
                    <a:moveTo>
                      <a:pt x="242" y="2"/>
                    </a:moveTo>
                    <a:lnTo>
                      <a:pt x="228" y="4"/>
                    </a:lnTo>
                    <a:lnTo>
                      <a:pt x="214" y="6"/>
                    </a:lnTo>
                    <a:lnTo>
                      <a:pt x="202" y="8"/>
                    </a:lnTo>
                    <a:lnTo>
                      <a:pt x="188" y="12"/>
                    </a:lnTo>
                    <a:lnTo>
                      <a:pt x="176" y="18"/>
                    </a:lnTo>
                    <a:lnTo>
                      <a:pt x="164" y="22"/>
                    </a:lnTo>
                    <a:lnTo>
                      <a:pt x="152" y="28"/>
                    </a:lnTo>
                    <a:lnTo>
                      <a:pt x="140" y="34"/>
                    </a:lnTo>
                    <a:lnTo>
                      <a:pt x="128" y="40"/>
                    </a:lnTo>
                    <a:lnTo>
                      <a:pt x="118" y="48"/>
                    </a:lnTo>
                    <a:lnTo>
                      <a:pt x="106" y="56"/>
                    </a:lnTo>
                    <a:lnTo>
                      <a:pt x="96" y="64"/>
                    </a:lnTo>
                    <a:lnTo>
                      <a:pt x="86" y="72"/>
                    </a:lnTo>
                    <a:lnTo>
                      <a:pt x="78" y="82"/>
                    </a:lnTo>
                    <a:lnTo>
                      <a:pt x="68" y="90"/>
                    </a:lnTo>
                    <a:lnTo>
                      <a:pt x="60" y="100"/>
                    </a:lnTo>
                    <a:lnTo>
                      <a:pt x="52" y="110"/>
                    </a:lnTo>
                    <a:lnTo>
                      <a:pt x="44" y="122"/>
                    </a:lnTo>
                    <a:lnTo>
                      <a:pt x="38" y="132"/>
                    </a:lnTo>
                    <a:lnTo>
                      <a:pt x="32" y="144"/>
                    </a:lnTo>
                    <a:lnTo>
                      <a:pt x="26" y="154"/>
                    </a:lnTo>
                    <a:lnTo>
                      <a:pt x="20" y="166"/>
                    </a:lnTo>
                    <a:lnTo>
                      <a:pt x="16" y="178"/>
                    </a:lnTo>
                    <a:lnTo>
                      <a:pt x="12" y="192"/>
                    </a:lnTo>
                    <a:lnTo>
                      <a:pt x="8" y="204"/>
                    </a:lnTo>
                    <a:lnTo>
                      <a:pt x="6" y="216"/>
                    </a:lnTo>
                    <a:lnTo>
                      <a:pt x="4" y="230"/>
                    </a:lnTo>
                    <a:lnTo>
                      <a:pt x="2" y="242"/>
                    </a:lnTo>
                    <a:lnTo>
                      <a:pt x="0" y="256"/>
                    </a:lnTo>
                    <a:lnTo>
                      <a:pt x="0" y="270"/>
                    </a:lnTo>
                    <a:lnTo>
                      <a:pt x="2" y="282"/>
                    </a:lnTo>
                    <a:lnTo>
                      <a:pt x="2" y="296"/>
                    </a:lnTo>
                    <a:lnTo>
                      <a:pt x="4" y="310"/>
                    </a:lnTo>
                    <a:lnTo>
                      <a:pt x="6" y="322"/>
                    </a:lnTo>
                    <a:lnTo>
                      <a:pt x="10" y="336"/>
                    </a:lnTo>
                    <a:lnTo>
                      <a:pt x="14" y="348"/>
                    </a:lnTo>
                    <a:lnTo>
                      <a:pt x="18" y="362"/>
                    </a:lnTo>
                    <a:lnTo>
                      <a:pt x="24" y="374"/>
                    </a:lnTo>
                    <a:lnTo>
                      <a:pt x="30" y="384"/>
                    </a:lnTo>
                    <a:lnTo>
                      <a:pt x="36" y="396"/>
                    </a:lnTo>
                    <a:lnTo>
                      <a:pt x="42" y="408"/>
                    </a:lnTo>
                    <a:lnTo>
                      <a:pt x="50" y="418"/>
                    </a:lnTo>
                    <a:lnTo>
                      <a:pt x="58" y="428"/>
                    </a:lnTo>
                    <a:lnTo>
                      <a:pt x="66" y="438"/>
                    </a:lnTo>
                    <a:lnTo>
                      <a:pt x="74" y="448"/>
                    </a:lnTo>
                    <a:lnTo>
                      <a:pt x="84" y="456"/>
                    </a:lnTo>
                    <a:lnTo>
                      <a:pt x="94" y="466"/>
                    </a:lnTo>
                    <a:lnTo>
                      <a:pt x="102" y="474"/>
                    </a:lnTo>
                    <a:lnTo>
                      <a:pt x="114" y="482"/>
                    </a:lnTo>
                    <a:lnTo>
                      <a:pt x="124" y="488"/>
                    </a:lnTo>
                    <a:lnTo>
                      <a:pt x="136" y="496"/>
                    </a:lnTo>
                    <a:lnTo>
                      <a:pt x="146" y="502"/>
                    </a:lnTo>
                    <a:lnTo>
                      <a:pt x="158" y="508"/>
                    </a:lnTo>
                    <a:lnTo>
                      <a:pt x="170" y="512"/>
                    </a:lnTo>
                    <a:lnTo>
                      <a:pt x="182" y="516"/>
                    </a:lnTo>
                    <a:lnTo>
                      <a:pt x="196" y="520"/>
                    </a:lnTo>
                    <a:lnTo>
                      <a:pt x="208" y="524"/>
                    </a:lnTo>
                    <a:lnTo>
                      <a:pt x="222" y="526"/>
                    </a:lnTo>
                    <a:lnTo>
                      <a:pt x="234" y="528"/>
                    </a:lnTo>
                    <a:lnTo>
                      <a:pt x="248" y="530"/>
                    </a:lnTo>
                    <a:lnTo>
                      <a:pt x="262" y="530"/>
                    </a:lnTo>
                    <a:lnTo>
                      <a:pt x="274" y="532"/>
                    </a:lnTo>
                    <a:lnTo>
                      <a:pt x="288" y="530"/>
                    </a:lnTo>
                    <a:lnTo>
                      <a:pt x="302" y="530"/>
                    </a:lnTo>
                    <a:lnTo>
                      <a:pt x="316" y="528"/>
                    </a:lnTo>
                    <a:lnTo>
                      <a:pt x="330" y="524"/>
                    </a:lnTo>
                    <a:lnTo>
                      <a:pt x="344" y="522"/>
                    </a:lnTo>
                    <a:lnTo>
                      <a:pt x="356" y="518"/>
                    </a:lnTo>
                    <a:lnTo>
                      <a:pt x="368" y="514"/>
                    </a:lnTo>
                    <a:lnTo>
                      <a:pt x="382" y="508"/>
                    </a:lnTo>
                    <a:lnTo>
                      <a:pt x="394" y="502"/>
                    </a:lnTo>
                    <a:lnTo>
                      <a:pt x="404" y="496"/>
                    </a:lnTo>
                    <a:lnTo>
                      <a:pt x="416" y="490"/>
                    </a:lnTo>
                    <a:lnTo>
                      <a:pt x="428" y="482"/>
                    </a:lnTo>
                    <a:lnTo>
                      <a:pt x="438" y="474"/>
                    </a:lnTo>
                    <a:lnTo>
                      <a:pt x="448" y="466"/>
                    </a:lnTo>
                    <a:lnTo>
                      <a:pt x="458" y="458"/>
                    </a:lnTo>
                    <a:lnTo>
                      <a:pt x="468" y="450"/>
                    </a:lnTo>
                    <a:lnTo>
                      <a:pt x="476" y="440"/>
                    </a:lnTo>
                    <a:lnTo>
                      <a:pt x="484" y="430"/>
                    </a:lnTo>
                    <a:lnTo>
                      <a:pt x="492" y="420"/>
                    </a:lnTo>
                    <a:lnTo>
                      <a:pt x="500" y="410"/>
                    </a:lnTo>
                    <a:lnTo>
                      <a:pt x="506" y="398"/>
                    </a:lnTo>
                    <a:lnTo>
                      <a:pt x="512" y="388"/>
                    </a:lnTo>
                    <a:lnTo>
                      <a:pt x="518" y="376"/>
                    </a:lnTo>
                    <a:lnTo>
                      <a:pt x="524" y="364"/>
                    </a:lnTo>
                    <a:lnTo>
                      <a:pt x="528" y="352"/>
                    </a:lnTo>
                    <a:lnTo>
                      <a:pt x="532" y="340"/>
                    </a:lnTo>
                    <a:lnTo>
                      <a:pt x="536" y="326"/>
                    </a:lnTo>
                    <a:lnTo>
                      <a:pt x="538" y="314"/>
                    </a:lnTo>
                    <a:lnTo>
                      <a:pt x="542" y="302"/>
                    </a:lnTo>
                    <a:lnTo>
                      <a:pt x="542" y="288"/>
                    </a:lnTo>
                    <a:lnTo>
                      <a:pt x="544" y="274"/>
                    </a:lnTo>
                    <a:lnTo>
                      <a:pt x="544" y="262"/>
                    </a:lnTo>
                    <a:lnTo>
                      <a:pt x="544" y="248"/>
                    </a:lnTo>
                    <a:lnTo>
                      <a:pt x="542" y="234"/>
                    </a:lnTo>
                    <a:lnTo>
                      <a:pt x="540" y="220"/>
                    </a:lnTo>
                    <a:lnTo>
                      <a:pt x="538" y="208"/>
                    </a:lnTo>
                    <a:lnTo>
                      <a:pt x="534" y="194"/>
                    </a:lnTo>
                    <a:lnTo>
                      <a:pt x="530" y="182"/>
                    </a:lnTo>
                    <a:lnTo>
                      <a:pt x="526" y="170"/>
                    </a:lnTo>
                    <a:lnTo>
                      <a:pt x="520" y="158"/>
                    </a:lnTo>
                    <a:lnTo>
                      <a:pt x="516" y="146"/>
                    </a:lnTo>
                    <a:lnTo>
                      <a:pt x="510" y="134"/>
                    </a:lnTo>
                    <a:lnTo>
                      <a:pt x="502" y="124"/>
                    </a:lnTo>
                    <a:lnTo>
                      <a:pt x="496" y="112"/>
                    </a:lnTo>
                    <a:lnTo>
                      <a:pt x="488" y="102"/>
                    </a:lnTo>
                    <a:lnTo>
                      <a:pt x="478" y="92"/>
                    </a:lnTo>
                    <a:lnTo>
                      <a:pt x="470" y="82"/>
                    </a:lnTo>
                    <a:lnTo>
                      <a:pt x="462" y="74"/>
                    </a:lnTo>
                    <a:lnTo>
                      <a:pt x="452" y="64"/>
                    </a:lnTo>
                    <a:lnTo>
                      <a:pt x="442" y="56"/>
                    </a:lnTo>
                    <a:lnTo>
                      <a:pt x="432" y="50"/>
                    </a:lnTo>
                    <a:lnTo>
                      <a:pt x="420" y="42"/>
                    </a:lnTo>
                    <a:lnTo>
                      <a:pt x="410" y="36"/>
                    </a:lnTo>
                    <a:lnTo>
                      <a:pt x="398" y="30"/>
                    </a:lnTo>
                    <a:lnTo>
                      <a:pt x="386" y="24"/>
                    </a:lnTo>
                    <a:lnTo>
                      <a:pt x="374" y="18"/>
                    </a:lnTo>
                    <a:lnTo>
                      <a:pt x="362" y="14"/>
                    </a:lnTo>
                    <a:lnTo>
                      <a:pt x="350" y="10"/>
                    </a:lnTo>
                    <a:lnTo>
                      <a:pt x="336" y="6"/>
                    </a:lnTo>
                    <a:lnTo>
                      <a:pt x="324" y="4"/>
                    </a:lnTo>
                    <a:lnTo>
                      <a:pt x="310" y="2"/>
                    </a:lnTo>
                    <a:lnTo>
                      <a:pt x="296" y="0"/>
                    </a:lnTo>
                    <a:lnTo>
                      <a:pt x="284" y="0"/>
                    </a:lnTo>
                    <a:lnTo>
                      <a:pt x="270" y="0"/>
                    </a:lnTo>
                    <a:lnTo>
                      <a:pt x="256" y="0"/>
                    </a:lnTo>
                    <a:lnTo>
                      <a:pt x="242" y="2"/>
                    </a:lnTo>
                    <a:lnTo>
                      <a:pt x="242" y="2"/>
                    </a:lnTo>
                    <a:close/>
                  </a:path>
                </a:pathLst>
              </a:custGeom>
              <a:solidFill>
                <a:srgbClr val="F7C9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22" name="Freeform 56"/>
              <p:cNvSpPr>
                <a:spLocks/>
              </p:cNvSpPr>
              <p:nvPr/>
            </p:nvSpPr>
            <p:spPr bwMode="auto">
              <a:xfrm>
                <a:off x="4730" y="968"/>
                <a:ext cx="526" cy="516"/>
              </a:xfrm>
              <a:custGeom>
                <a:avLst/>
                <a:gdLst>
                  <a:gd name="T0" fmla="*/ 208 w 526"/>
                  <a:gd name="T1" fmla="*/ 6 h 516"/>
                  <a:gd name="T2" fmla="*/ 170 w 526"/>
                  <a:gd name="T3" fmla="*/ 18 h 516"/>
                  <a:gd name="T4" fmla="*/ 134 w 526"/>
                  <a:gd name="T5" fmla="*/ 34 h 516"/>
                  <a:gd name="T6" fmla="*/ 102 w 526"/>
                  <a:gd name="T7" fmla="*/ 56 h 516"/>
                  <a:gd name="T8" fmla="*/ 74 w 526"/>
                  <a:gd name="T9" fmla="*/ 80 h 516"/>
                  <a:gd name="T10" fmla="*/ 50 w 526"/>
                  <a:gd name="T11" fmla="*/ 108 h 516"/>
                  <a:gd name="T12" fmla="*/ 30 w 526"/>
                  <a:gd name="T13" fmla="*/ 140 h 516"/>
                  <a:gd name="T14" fmla="*/ 14 w 526"/>
                  <a:gd name="T15" fmla="*/ 174 h 516"/>
                  <a:gd name="T16" fmla="*/ 4 w 526"/>
                  <a:gd name="T17" fmla="*/ 210 h 516"/>
                  <a:gd name="T18" fmla="*/ 0 w 526"/>
                  <a:gd name="T19" fmla="*/ 248 h 516"/>
                  <a:gd name="T20" fmla="*/ 2 w 526"/>
                  <a:gd name="T21" fmla="*/ 288 h 516"/>
                  <a:gd name="T22" fmla="*/ 8 w 526"/>
                  <a:gd name="T23" fmla="*/ 326 h 516"/>
                  <a:gd name="T24" fmla="*/ 22 w 526"/>
                  <a:gd name="T25" fmla="*/ 362 h 516"/>
                  <a:gd name="T26" fmla="*/ 40 w 526"/>
                  <a:gd name="T27" fmla="*/ 396 h 516"/>
                  <a:gd name="T28" fmla="*/ 62 w 526"/>
                  <a:gd name="T29" fmla="*/ 426 h 516"/>
                  <a:gd name="T30" fmla="*/ 88 w 526"/>
                  <a:gd name="T31" fmla="*/ 452 h 516"/>
                  <a:gd name="T32" fmla="*/ 120 w 526"/>
                  <a:gd name="T33" fmla="*/ 474 h 516"/>
                  <a:gd name="T34" fmla="*/ 152 w 526"/>
                  <a:gd name="T35" fmla="*/ 492 h 516"/>
                  <a:gd name="T36" fmla="*/ 188 w 526"/>
                  <a:gd name="T37" fmla="*/ 504 h 516"/>
                  <a:gd name="T38" fmla="*/ 226 w 526"/>
                  <a:gd name="T39" fmla="*/ 512 h 516"/>
                  <a:gd name="T40" fmla="*/ 266 w 526"/>
                  <a:gd name="T41" fmla="*/ 516 h 516"/>
                  <a:gd name="T42" fmla="*/ 306 w 526"/>
                  <a:gd name="T43" fmla="*/ 512 h 516"/>
                  <a:gd name="T44" fmla="*/ 344 w 526"/>
                  <a:gd name="T45" fmla="*/ 502 h 516"/>
                  <a:gd name="T46" fmla="*/ 380 w 526"/>
                  <a:gd name="T47" fmla="*/ 488 h 516"/>
                  <a:gd name="T48" fmla="*/ 414 w 526"/>
                  <a:gd name="T49" fmla="*/ 468 h 516"/>
                  <a:gd name="T50" fmla="*/ 444 w 526"/>
                  <a:gd name="T51" fmla="*/ 444 h 516"/>
                  <a:gd name="T52" fmla="*/ 468 w 526"/>
                  <a:gd name="T53" fmla="*/ 418 h 516"/>
                  <a:gd name="T54" fmla="*/ 490 w 526"/>
                  <a:gd name="T55" fmla="*/ 386 h 516"/>
                  <a:gd name="T56" fmla="*/ 508 w 526"/>
                  <a:gd name="T57" fmla="*/ 354 h 516"/>
                  <a:gd name="T58" fmla="*/ 520 w 526"/>
                  <a:gd name="T59" fmla="*/ 318 h 516"/>
                  <a:gd name="T60" fmla="*/ 526 w 526"/>
                  <a:gd name="T61" fmla="*/ 280 h 516"/>
                  <a:gd name="T62" fmla="*/ 526 w 526"/>
                  <a:gd name="T63" fmla="*/ 242 h 516"/>
                  <a:gd name="T64" fmla="*/ 520 w 526"/>
                  <a:gd name="T65" fmla="*/ 202 h 516"/>
                  <a:gd name="T66" fmla="*/ 510 w 526"/>
                  <a:gd name="T67" fmla="*/ 166 h 516"/>
                  <a:gd name="T68" fmla="*/ 492 w 526"/>
                  <a:gd name="T69" fmla="*/ 130 h 516"/>
                  <a:gd name="T70" fmla="*/ 472 w 526"/>
                  <a:gd name="T71" fmla="*/ 100 h 516"/>
                  <a:gd name="T72" fmla="*/ 446 w 526"/>
                  <a:gd name="T73" fmla="*/ 72 h 516"/>
                  <a:gd name="T74" fmla="*/ 418 w 526"/>
                  <a:gd name="T75" fmla="*/ 48 h 516"/>
                  <a:gd name="T76" fmla="*/ 386 w 526"/>
                  <a:gd name="T77" fmla="*/ 30 h 516"/>
                  <a:gd name="T78" fmla="*/ 350 w 526"/>
                  <a:gd name="T79" fmla="*/ 14 h 516"/>
                  <a:gd name="T80" fmla="*/ 312 w 526"/>
                  <a:gd name="T81" fmla="*/ 6 h 516"/>
                  <a:gd name="T82" fmla="*/ 274 w 526"/>
                  <a:gd name="T83" fmla="*/ 0 h 516"/>
                  <a:gd name="T84" fmla="*/ 234 w 526"/>
                  <a:gd name="T85" fmla="*/ 2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26" h="516">
                    <a:moveTo>
                      <a:pt x="234" y="2"/>
                    </a:moveTo>
                    <a:lnTo>
                      <a:pt x="220" y="4"/>
                    </a:lnTo>
                    <a:lnTo>
                      <a:pt x="208" y="6"/>
                    </a:lnTo>
                    <a:lnTo>
                      <a:pt x="194" y="10"/>
                    </a:lnTo>
                    <a:lnTo>
                      <a:pt x="182" y="14"/>
                    </a:lnTo>
                    <a:lnTo>
                      <a:pt x="170" y="18"/>
                    </a:lnTo>
                    <a:lnTo>
                      <a:pt x="158" y="22"/>
                    </a:lnTo>
                    <a:lnTo>
                      <a:pt x="146" y="28"/>
                    </a:lnTo>
                    <a:lnTo>
                      <a:pt x="134" y="34"/>
                    </a:lnTo>
                    <a:lnTo>
                      <a:pt x="124" y="40"/>
                    </a:lnTo>
                    <a:lnTo>
                      <a:pt x="112" y="48"/>
                    </a:lnTo>
                    <a:lnTo>
                      <a:pt x="102" y="56"/>
                    </a:lnTo>
                    <a:lnTo>
                      <a:pt x="92" y="62"/>
                    </a:lnTo>
                    <a:lnTo>
                      <a:pt x="82" y="72"/>
                    </a:lnTo>
                    <a:lnTo>
                      <a:pt x="74" y="80"/>
                    </a:lnTo>
                    <a:lnTo>
                      <a:pt x="66" y="90"/>
                    </a:lnTo>
                    <a:lnTo>
                      <a:pt x="58" y="98"/>
                    </a:lnTo>
                    <a:lnTo>
                      <a:pt x="50" y="108"/>
                    </a:lnTo>
                    <a:lnTo>
                      <a:pt x="42" y="118"/>
                    </a:lnTo>
                    <a:lnTo>
                      <a:pt x="36" y="130"/>
                    </a:lnTo>
                    <a:lnTo>
                      <a:pt x="30" y="140"/>
                    </a:lnTo>
                    <a:lnTo>
                      <a:pt x="24" y="152"/>
                    </a:lnTo>
                    <a:lnTo>
                      <a:pt x="18" y="162"/>
                    </a:lnTo>
                    <a:lnTo>
                      <a:pt x="14" y="174"/>
                    </a:lnTo>
                    <a:lnTo>
                      <a:pt x="10" y="186"/>
                    </a:lnTo>
                    <a:lnTo>
                      <a:pt x="6" y="198"/>
                    </a:lnTo>
                    <a:lnTo>
                      <a:pt x="4" y="210"/>
                    </a:lnTo>
                    <a:lnTo>
                      <a:pt x="2" y="224"/>
                    </a:lnTo>
                    <a:lnTo>
                      <a:pt x="0" y="236"/>
                    </a:lnTo>
                    <a:lnTo>
                      <a:pt x="0" y="248"/>
                    </a:lnTo>
                    <a:lnTo>
                      <a:pt x="0" y="262"/>
                    </a:lnTo>
                    <a:lnTo>
                      <a:pt x="0" y="274"/>
                    </a:lnTo>
                    <a:lnTo>
                      <a:pt x="2" y="288"/>
                    </a:lnTo>
                    <a:lnTo>
                      <a:pt x="2" y="302"/>
                    </a:lnTo>
                    <a:lnTo>
                      <a:pt x="6" y="314"/>
                    </a:lnTo>
                    <a:lnTo>
                      <a:pt x="8" y="326"/>
                    </a:lnTo>
                    <a:lnTo>
                      <a:pt x="12" y="338"/>
                    </a:lnTo>
                    <a:lnTo>
                      <a:pt x="16" y="350"/>
                    </a:lnTo>
                    <a:lnTo>
                      <a:pt x="22" y="362"/>
                    </a:lnTo>
                    <a:lnTo>
                      <a:pt x="28" y="374"/>
                    </a:lnTo>
                    <a:lnTo>
                      <a:pt x="34" y="384"/>
                    </a:lnTo>
                    <a:lnTo>
                      <a:pt x="40" y="396"/>
                    </a:lnTo>
                    <a:lnTo>
                      <a:pt x="46" y="406"/>
                    </a:lnTo>
                    <a:lnTo>
                      <a:pt x="54" y="416"/>
                    </a:lnTo>
                    <a:lnTo>
                      <a:pt x="62" y="426"/>
                    </a:lnTo>
                    <a:lnTo>
                      <a:pt x="70" y="434"/>
                    </a:lnTo>
                    <a:lnTo>
                      <a:pt x="80" y="444"/>
                    </a:lnTo>
                    <a:lnTo>
                      <a:pt x="88" y="452"/>
                    </a:lnTo>
                    <a:lnTo>
                      <a:pt x="98" y="460"/>
                    </a:lnTo>
                    <a:lnTo>
                      <a:pt x="108" y="468"/>
                    </a:lnTo>
                    <a:lnTo>
                      <a:pt x="120" y="474"/>
                    </a:lnTo>
                    <a:lnTo>
                      <a:pt x="130" y="480"/>
                    </a:lnTo>
                    <a:lnTo>
                      <a:pt x="142" y="486"/>
                    </a:lnTo>
                    <a:lnTo>
                      <a:pt x="152" y="492"/>
                    </a:lnTo>
                    <a:lnTo>
                      <a:pt x="164" y="496"/>
                    </a:lnTo>
                    <a:lnTo>
                      <a:pt x="176" y="502"/>
                    </a:lnTo>
                    <a:lnTo>
                      <a:pt x="188" y="504"/>
                    </a:lnTo>
                    <a:lnTo>
                      <a:pt x="200" y="508"/>
                    </a:lnTo>
                    <a:lnTo>
                      <a:pt x="214" y="510"/>
                    </a:lnTo>
                    <a:lnTo>
                      <a:pt x="226" y="512"/>
                    </a:lnTo>
                    <a:lnTo>
                      <a:pt x="240" y="514"/>
                    </a:lnTo>
                    <a:lnTo>
                      <a:pt x="252" y="514"/>
                    </a:lnTo>
                    <a:lnTo>
                      <a:pt x="266" y="516"/>
                    </a:lnTo>
                    <a:lnTo>
                      <a:pt x="278" y="514"/>
                    </a:lnTo>
                    <a:lnTo>
                      <a:pt x="292" y="514"/>
                    </a:lnTo>
                    <a:lnTo>
                      <a:pt x="306" y="512"/>
                    </a:lnTo>
                    <a:lnTo>
                      <a:pt x="318" y="508"/>
                    </a:lnTo>
                    <a:lnTo>
                      <a:pt x="332" y="506"/>
                    </a:lnTo>
                    <a:lnTo>
                      <a:pt x="344" y="502"/>
                    </a:lnTo>
                    <a:lnTo>
                      <a:pt x="356" y="498"/>
                    </a:lnTo>
                    <a:lnTo>
                      <a:pt x="368" y="492"/>
                    </a:lnTo>
                    <a:lnTo>
                      <a:pt x="380" y="488"/>
                    </a:lnTo>
                    <a:lnTo>
                      <a:pt x="392" y="482"/>
                    </a:lnTo>
                    <a:lnTo>
                      <a:pt x="402" y="476"/>
                    </a:lnTo>
                    <a:lnTo>
                      <a:pt x="414" y="468"/>
                    </a:lnTo>
                    <a:lnTo>
                      <a:pt x="424" y="460"/>
                    </a:lnTo>
                    <a:lnTo>
                      <a:pt x="434" y="452"/>
                    </a:lnTo>
                    <a:lnTo>
                      <a:pt x="444" y="444"/>
                    </a:lnTo>
                    <a:lnTo>
                      <a:pt x="452" y="436"/>
                    </a:lnTo>
                    <a:lnTo>
                      <a:pt x="460" y="426"/>
                    </a:lnTo>
                    <a:lnTo>
                      <a:pt x="468" y="418"/>
                    </a:lnTo>
                    <a:lnTo>
                      <a:pt x="476" y="408"/>
                    </a:lnTo>
                    <a:lnTo>
                      <a:pt x="484" y="398"/>
                    </a:lnTo>
                    <a:lnTo>
                      <a:pt x="490" y="386"/>
                    </a:lnTo>
                    <a:lnTo>
                      <a:pt x="496" y="376"/>
                    </a:lnTo>
                    <a:lnTo>
                      <a:pt x="502" y="364"/>
                    </a:lnTo>
                    <a:lnTo>
                      <a:pt x="508" y="354"/>
                    </a:lnTo>
                    <a:lnTo>
                      <a:pt x="512" y="342"/>
                    </a:lnTo>
                    <a:lnTo>
                      <a:pt x="516" y="330"/>
                    </a:lnTo>
                    <a:lnTo>
                      <a:pt x="520" y="318"/>
                    </a:lnTo>
                    <a:lnTo>
                      <a:pt x="522" y="306"/>
                    </a:lnTo>
                    <a:lnTo>
                      <a:pt x="524" y="292"/>
                    </a:lnTo>
                    <a:lnTo>
                      <a:pt x="526" y="280"/>
                    </a:lnTo>
                    <a:lnTo>
                      <a:pt x="526" y="268"/>
                    </a:lnTo>
                    <a:lnTo>
                      <a:pt x="526" y="254"/>
                    </a:lnTo>
                    <a:lnTo>
                      <a:pt x="526" y="242"/>
                    </a:lnTo>
                    <a:lnTo>
                      <a:pt x="526" y="228"/>
                    </a:lnTo>
                    <a:lnTo>
                      <a:pt x="524" y="214"/>
                    </a:lnTo>
                    <a:lnTo>
                      <a:pt x="520" y="202"/>
                    </a:lnTo>
                    <a:lnTo>
                      <a:pt x="518" y="190"/>
                    </a:lnTo>
                    <a:lnTo>
                      <a:pt x="514" y="178"/>
                    </a:lnTo>
                    <a:lnTo>
                      <a:pt x="510" y="166"/>
                    </a:lnTo>
                    <a:lnTo>
                      <a:pt x="504" y="154"/>
                    </a:lnTo>
                    <a:lnTo>
                      <a:pt x="500" y="142"/>
                    </a:lnTo>
                    <a:lnTo>
                      <a:pt x="492" y="130"/>
                    </a:lnTo>
                    <a:lnTo>
                      <a:pt x="486" y="120"/>
                    </a:lnTo>
                    <a:lnTo>
                      <a:pt x="480" y="110"/>
                    </a:lnTo>
                    <a:lnTo>
                      <a:pt x="472" y="100"/>
                    </a:lnTo>
                    <a:lnTo>
                      <a:pt x="464" y="90"/>
                    </a:lnTo>
                    <a:lnTo>
                      <a:pt x="456" y="82"/>
                    </a:lnTo>
                    <a:lnTo>
                      <a:pt x="446" y="72"/>
                    </a:lnTo>
                    <a:lnTo>
                      <a:pt x="438" y="64"/>
                    </a:lnTo>
                    <a:lnTo>
                      <a:pt x="428" y="56"/>
                    </a:lnTo>
                    <a:lnTo>
                      <a:pt x="418" y="48"/>
                    </a:lnTo>
                    <a:lnTo>
                      <a:pt x="406" y="42"/>
                    </a:lnTo>
                    <a:lnTo>
                      <a:pt x="396" y="36"/>
                    </a:lnTo>
                    <a:lnTo>
                      <a:pt x="386" y="30"/>
                    </a:lnTo>
                    <a:lnTo>
                      <a:pt x="374" y="24"/>
                    </a:lnTo>
                    <a:lnTo>
                      <a:pt x="362" y="20"/>
                    </a:lnTo>
                    <a:lnTo>
                      <a:pt x="350" y="14"/>
                    </a:lnTo>
                    <a:lnTo>
                      <a:pt x="338" y="10"/>
                    </a:lnTo>
                    <a:lnTo>
                      <a:pt x="326" y="8"/>
                    </a:lnTo>
                    <a:lnTo>
                      <a:pt x="312" y="6"/>
                    </a:lnTo>
                    <a:lnTo>
                      <a:pt x="300" y="4"/>
                    </a:lnTo>
                    <a:lnTo>
                      <a:pt x="288" y="2"/>
                    </a:lnTo>
                    <a:lnTo>
                      <a:pt x="274" y="0"/>
                    </a:lnTo>
                    <a:lnTo>
                      <a:pt x="260" y="0"/>
                    </a:lnTo>
                    <a:lnTo>
                      <a:pt x="248" y="2"/>
                    </a:lnTo>
                    <a:lnTo>
                      <a:pt x="234" y="2"/>
                    </a:lnTo>
                    <a:lnTo>
                      <a:pt x="234" y="2"/>
                    </a:lnTo>
                    <a:close/>
                  </a:path>
                </a:pathLst>
              </a:custGeom>
              <a:solidFill>
                <a:srgbClr val="F7CA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23" name="Freeform 57"/>
              <p:cNvSpPr>
                <a:spLocks/>
              </p:cNvSpPr>
              <p:nvPr/>
            </p:nvSpPr>
            <p:spPr bwMode="auto">
              <a:xfrm>
                <a:off x="4734" y="980"/>
                <a:ext cx="512" cy="498"/>
              </a:xfrm>
              <a:custGeom>
                <a:avLst/>
                <a:gdLst>
                  <a:gd name="T0" fmla="*/ 202 w 512"/>
                  <a:gd name="T1" fmla="*/ 6 h 498"/>
                  <a:gd name="T2" fmla="*/ 166 w 512"/>
                  <a:gd name="T3" fmla="*/ 16 h 498"/>
                  <a:gd name="T4" fmla="*/ 130 w 512"/>
                  <a:gd name="T5" fmla="*/ 32 h 498"/>
                  <a:gd name="T6" fmla="*/ 100 w 512"/>
                  <a:gd name="T7" fmla="*/ 52 h 498"/>
                  <a:gd name="T8" fmla="*/ 72 w 512"/>
                  <a:gd name="T9" fmla="*/ 76 h 498"/>
                  <a:gd name="T10" fmla="*/ 48 w 512"/>
                  <a:gd name="T11" fmla="*/ 104 h 498"/>
                  <a:gd name="T12" fmla="*/ 30 w 512"/>
                  <a:gd name="T13" fmla="*/ 134 h 498"/>
                  <a:gd name="T14" fmla="*/ 14 w 512"/>
                  <a:gd name="T15" fmla="*/ 168 h 498"/>
                  <a:gd name="T16" fmla="*/ 4 w 512"/>
                  <a:gd name="T17" fmla="*/ 204 h 498"/>
                  <a:gd name="T18" fmla="*/ 0 w 512"/>
                  <a:gd name="T19" fmla="*/ 240 h 498"/>
                  <a:gd name="T20" fmla="*/ 2 w 512"/>
                  <a:gd name="T21" fmla="*/ 278 h 498"/>
                  <a:gd name="T22" fmla="*/ 8 w 512"/>
                  <a:gd name="T23" fmla="*/ 314 h 498"/>
                  <a:gd name="T24" fmla="*/ 22 w 512"/>
                  <a:gd name="T25" fmla="*/ 350 h 498"/>
                  <a:gd name="T26" fmla="*/ 40 w 512"/>
                  <a:gd name="T27" fmla="*/ 382 h 498"/>
                  <a:gd name="T28" fmla="*/ 62 w 512"/>
                  <a:gd name="T29" fmla="*/ 410 h 498"/>
                  <a:gd name="T30" fmla="*/ 86 w 512"/>
                  <a:gd name="T31" fmla="*/ 436 h 498"/>
                  <a:gd name="T32" fmla="*/ 116 w 512"/>
                  <a:gd name="T33" fmla="*/ 458 h 498"/>
                  <a:gd name="T34" fmla="*/ 148 w 512"/>
                  <a:gd name="T35" fmla="*/ 474 h 498"/>
                  <a:gd name="T36" fmla="*/ 184 w 512"/>
                  <a:gd name="T37" fmla="*/ 488 h 498"/>
                  <a:gd name="T38" fmla="*/ 220 w 512"/>
                  <a:gd name="T39" fmla="*/ 494 h 498"/>
                  <a:gd name="T40" fmla="*/ 258 w 512"/>
                  <a:gd name="T41" fmla="*/ 498 h 498"/>
                  <a:gd name="T42" fmla="*/ 298 w 512"/>
                  <a:gd name="T43" fmla="*/ 494 h 498"/>
                  <a:gd name="T44" fmla="*/ 334 w 512"/>
                  <a:gd name="T45" fmla="*/ 484 h 498"/>
                  <a:gd name="T46" fmla="*/ 370 w 512"/>
                  <a:gd name="T47" fmla="*/ 470 h 498"/>
                  <a:gd name="T48" fmla="*/ 402 w 512"/>
                  <a:gd name="T49" fmla="*/ 452 h 498"/>
                  <a:gd name="T50" fmla="*/ 430 w 512"/>
                  <a:gd name="T51" fmla="*/ 428 h 498"/>
                  <a:gd name="T52" fmla="*/ 456 w 512"/>
                  <a:gd name="T53" fmla="*/ 402 h 498"/>
                  <a:gd name="T54" fmla="*/ 476 w 512"/>
                  <a:gd name="T55" fmla="*/ 372 h 498"/>
                  <a:gd name="T56" fmla="*/ 492 w 512"/>
                  <a:gd name="T57" fmla="*/ 340 h 498"/>
                  <a:gd name="T58" fmla="*/ 504 w 512"/>
                  <a:gd name="T59" fmla="*/ 306 h 498"/>
                  <a:gd name="T60" fmla="*/ 510 w 512"/>
                  <a:gd name="T61" fmla="*/ 270 h 498"/>
                  <a:gd name="T62" fmla="*/ 512 w 512"/>
                  <a:gd name="T63" fmla="*/ 232 h 498"/>
                  <a:gd name="T64" fmla="*/ 506 w 512"/>
                  <a:gd name="T65" fmla="*/ 194 h 498"/>
                  <a:gd name="T66" fmla="*/ 494 w 512"/>
                  <a:gd name="T67" fmla="*/ 158 h 498"/>
                  <a:gd name="T68" fmla="*/ 478 w 512"/>
                  <a:gd name="T69" fmla="*/ 126 h 498"/>
                  <a:gd name="T70" fmla="*/ 458 w 512"/>
                  <a:gd name="T71" fmla="*/ 96 h 498"/>
                  <a:gd name="T72" fmla="*/ 434 w 512"/>
                  <a:gd name="T73" fmla="*/ 70 h 498"/>
                  <a:gd name="T74" fmla="*/ 406 w 512"/>
                  <a:gd name="T75" fmla="*/ 46 h 498"/>
                  <a:gd name="T76" fmla="*/ 374 w 512"/>
                  <a:gd name="T77" fmla="*/ 28 h 498"/>
                  <a:gd name="T78" fmla="*/ 340 w 512"/>
                  <a:gd name="T79" fmla="*/ 14 h 498"/>
                  <a:gd name="T80" fmla="*/ 304 w 512"/>
                  <a:gd name="T81" fmla="*/ 4 h 498"/>
                  <a:gd name="T82" fmla="*/ 266 w 512"/>
                  <a:gd name="T83" fmla="*/ 0 h 498"/>
                  <a:gd name="T84" fmla="*/ 228 w 512"/>
                  <a:gd name="T85" fmla="*/ 2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12" h="498">
                    <a:moveTo>
                      <a:pt x="228" y="2"/>
                    </a:moveTo>
                    <a:lnTo>
                      <a:pt x="214" y="4"/>
                    </a:lnTo>
                    <a:lnTo>
                      <a:pt x="202" y="6"/>
                    </a:lnTo>
                    <a:lnTo>
                      <a:pt x="190" y="10"/>
                    </a:lnTo>
                    <a:lnTo>
                      <a:pt x="178" y="12"/>
                    </a:lnTo>
                    <a:lnTo>
                      <a:pt x="166" y="16"/>
                    </a:lnTo>
                    <a:lnTo>
                      <a:pt x="154" y="22"/>
                    </a:lnTo>
                    <a:lnTo>
                      <a:pt x="142" y="26"/>
                    </a:lnTo>
                    <a:lnTo>
                      <a:pt x="130" y="32"/>
                    </a:lnTo>
                    <a:lnTo>
                      <a:pt x="120" y="38"/>
                    </a:lnTo>
                    <a:lnTo>
                      <a:pt x="110" y="46"/>
                    </a:lnTo>
                    <a:lnTo>
                      <a:pt x="100" y="52"/>
                    </a:lnTo>
                    <a:lnTo>
                      <a:pt x="90" y="60"/>
                    </a:lnTo>
                    <a:lnTo>
                      <a:pt x="82" y="68"/>
                    </a:lnTo>
                    <a:lnTo>
                      <a:pt x="72" y="76"/>
                    </a:lnTo>
                    <a:lnTo>
                      <a:pt x="64" y="86"/>
                    </a:lnTo>
                    <a:lnTo>
                      <a:pt x="56" y="94"/>
                    </a:lnTo>
                    <a:lnTo>
                      <a:pt x="48" y="104"/>
                    </a:lnTo>
                    <a:lnTo>
                      <a:pt x="42" y="114"/>
                    </a:lnTo>
                    <a:lnTo>
                      <a:pt x="36" y="124"/>
                    </a:lnTo>
                    <a:lnTo>
                      <a:pt x="30" y="134"/>
                    </a:lnTo>
                    <a:lnTo>
                      <a:pt x="24" y="146"/>
                    </a:lnTo>
                    <a:lnTo>
                      <a:pt x="18" y="156"/>
                    </a:lnTo>
                    <a:lnTo>
                      <a:pt x="14" y="168"/>
                    </a:lnTo>
                    <a:lnTo>
                      <a:pt x="10" y="180"/>
                    </a:lnTo>
                    <a:lnTo>
                      <a:pt x="8" y="192"/>
                    </a:lnTo>
                    <a:lnTo>
                      <a:pt x="4" y="204"/>
                    </a:lnTo>
                    <a:lnTo>
                      <a:pt x="2" y="216"/>
                    </a:lnTo>
                    <a:lnTo>
                      <a:pt x="2" y="228"/>
                    </a:lnTo>
                    <a:lnTo>
                      <a:pt x="0" y="240"/>
                    </a:lnTo>
                    <a:lnTo>
                      <a:pt x="0" y="252"/>
                    </a:lnTo>
                    <a:lnTo>
                      <a:pt x="0" y="266"/>
                    </a:lnTo>
                    <a:lnTo>
                      <a:pt x="2" y="278"/>
                    </a:lnTo>
                    <a:lnTo>
                      <a:pt x="4" y="290"/>
                    </a:lnTo>
                    <a:lnTo>
                      <a:pt x="6" y="302"/>
                    </a:lnTo>
                    <a:lnTo>
                      <a:pt x="8" y="314"/>
                    </a:lnTo>
                    <a:lnTo>
                      <a:pt x="12" y="326"/>
                    </a:lnTo>
                    <a:lnTo>
                      <a:pt x="16" y="338"/>
                    </a:lnTo>
                    <a:lnTo>
                      <a:pt x="22" y="350"/>
                    </a:lnTo>
                    <a:lnTo>
                      <a:pt x="26" y="360"/>
                    </a:lnTo>
                    <a:lnTo>
                      <a:pt x="32" y="372"/>
                    </a:lnTo>
                    <a:lnTo>
                      <a:pt x="40" y="382"/>
                    </a:lnTo>
                    <a:lnTo>
                      <a:pt x="46" y="392"/>
                    </a:lnTo>
                    <a:lnTo>
                      <a:pt x="54" y="402"/>
                    </a:lnTo>
                    <a:lnTo>
                      <a:pt x="62" y="410"/>
                    </a:lnTo>
                    <a:lnTo>
                      <a:pt x="70" y="420"/>
                    </a:lnTo>
                    <a:lnTo>
                      <a:pt x="78" y="428"/>
                    </a:lnTo>
                    <a:lnTo>
                      <a:pt x="86" y="436"/>
                    </a:lnTo>
                    <a:lnTo>
                      <a:pt x="96" y="444"/>
                    </a:lnTo>
                    <a:lnTo>
                      <a:pt x="106" y="450"/>
                    </a:lnTo>
                    <a:lnTo>
                      <a:pt x="116" y="458"/>
                    </a:lnTo>
                    <a:lnTo>
                      <a:pt x="126" y="464"/>
                    </a:lnTo>
                    <a:lnTo>
                      <a:pt x="138" y="470"/>
                    </a:lnTo>
                    <a:lnTo>
                      <a:pt x="148" y="474"/>
                    </a:lnTo>
                    <a:lnTo>
                      <a:pt x="160" y="480"/>
                    </a:lnTo>
                    <a:lnTo>
                      <a:pt x="172" y="484"/>
                    </a:lnTo>
                    <a:lnTo>
                      <a:pt x="184" y="488"/>
                    </a:lnTo>
                    <a:lnTo>
                      <a:pt x="196" y="490"/>
                    </a:lnTo>
                    <a:lnTo>
                      <a:pt x="208" y="492"/>
                    </a:lnTo>
                    <a:lnTo>
                      <a:pt x="220" y="494"/>
                    </a:lnTo>
                    <a:lnTo>
                      <a:pt x="232" y="496"/>
                    </a:lnTo>
                    <a:lnTo>
                      <a:pt x="246" y="498"/>
                    </a:lnTo>
                    <a:lnTo>
                      <a:pt x="258" y="498"/>
                    </a:lnTo>
                    <a:lnTo>
                      <a:pt x="272" y="496"/>
                    </a:lnTo>
                    <a:lnTo>
                      <a:pt x="284" y="496"/>
                    </a:lnTo>
                    <a:lnTo>
                      <a:pt x="298" y="494"/>
                    </a:lnTo>
                    <a:lnTo>
                      <a:pt x="310" y="492"/>
                    </a:lnTo>
                    <a:lnTo>
                      <a:pt x="322" y="488"/>
                    </a:lnTo>
                    <a:lnTo>
                      <a:pt x="334" y="484"/>
                    </a:lnTo>
                    <a:lnTo>
                      <a:pt x="346" y="480"/>
                    </a:lnTo>
                    <a:lnTo>
                      <a:pt x="358" y="476"/>
                    </a:lnTo>
                    <a:lnTo>
                      <a:pt x="370" y="470"/>
                    </a:lnTo>
                    <a:lnTo>
                      <a:pt x="380" y="464"/>
                    </a:lnTo>
                    <a:lnTo>
                      <a:pt x="392" y="458"/>
                    </a:lnTo>
                    <a:lnTo>
                      <a:pt x="402" y="452"/>
                    </a:lnTo>
                    <a:lnTo>
                      <a:pt x="412" y="444"/>
                    </a:lnTo>
                    <a:lnTo>
                      <a:pt x="422" y="436"/>
                    </a:lnTo>
                    <a:lnTo>
                      <a:pt x="430" y="428"/>
                    </a:lnTo>
                    <a:lnTo>
                      <a:pt x="440" y="420"/>
                    </a:lnTo>
                    <a:lnTo>
                      <a:pt x="448" y="412"/>
                    </a:lnTo>
                    <a:lnTo>
                      <a:pt x="456" y="402"/>
                    </a:lnTo>
                    <a:lnTo>
                      <a:pt x="462" y="392"/>
                    </a:lnTo>
                    <a:lnTo>
                      <a:pt x="470" y="384"/>
                    </a:lnTo>
                    <a:lnTo>
                      <a:pt x="476" y="372"/>
                    </a:lnTo>
                    <a:lnTo>
                      <a:pt x="482" y="362"/>
                    </a:lnTo>
                    <a:lnTo>
                      <a:pt x="488" y="352"/>
                    </a:lnTo>
                    <a:lnTo>
                      <a:pt x="492" y="340"/>
                    </a:lnTo>
                    <a:lnTo>
                      <a:pt x="498" y="330"/>
                    </a:lnTo>
                    <a:lnTo>
                      <a:pt x="500" y="318"/>
                    </a:lnTo>
                    <a:lnTo>
                      <a:pt x="504" y="306"/>
                    </a:lnTo>
                    <a:lnTo>
                      <a:pt x="506" y="294"/>
                    </a:lnTo>
                    <a:lnTo>
                      <a:pt x="508" y="282"/>
                    </a:lnTo>
                    <a:lnTo>
                      <a:pt x="510" y="270"/>
                    </a:lnTo>
                    <a:lnTo>
                      <a:pt x="512" y="258"/>
                    </a:lnTo>
                    <a:lnTo>
                      <a:pt x="512" y="244"/>
                    </a:lnTo>
                    <a:lnTo>
                      <a:pt x="512" y="232"/>
                    </a:lnTo>
                    <a:lnTo>
                      <a:pt x="510" y="220"/>
                    </a:lnTo>
                    <a:lnTo>
                      <a:pt x="508" y="206"/>
                    </a:lnTo>
                    <a:lnTo>
                      <a:pt x="506" y="194"/>
                    </a:lnTo>
                    <a:lnTo>
                      <a:pt x="502" y="182"/>
                    </a:lnTo>
                    <a:lnTo>
                      <a:pt x="500" y="170"/>
                    </a:lnTo>
                    <a:lnTo>
                      <a:pt x="494" y="158"/>
                    </a:lnTo>
                    <a:lnTo>
                      <a:pt x="490" y="148"/>
                    </a:lnTo>
                    <a:lnTo>
                      <a:pt x="484" y="136"/>
                    </a:lnTo>
                    <a:lnTo>
                      <a:pt x="478" y="126"/>
                    </a:lnTo>
                    <a:lnTo>
                      <a:pt x="472" y="116"/>
                    </a:lnTo>
                    <a:lnTo>
                      <a:pt x="466" y="106"/>
                    </a:lnTo>
                    <a:lnTo>
                      <a:pt x="458" y="96"/>
                    </a:lnTo>
                    <a:lnTo>
                      <a:pt x="450" y="86"/>
                    </a:lnTo>
                    <a:lnTo>
                      <a:pt x="442" y="78"/>
                    </a:lnTo>
                    <a:lnTo>
                      <a:pt x="434" y="70"/>
                    </a:lnTo>
                    <a:lnTo>
                      <a:pt x="424" y="62"/>
                    </a:lnTo>
                    <a:lnTo>
                      <a:pt x="416" y="54"/>
                    </a:lnTo>
                    <a:lnTo>
                      <a:pt x="406" y="46"/>
                    </a:lnTo>
                    <a:lnTo>
                      <a:pt x="396" y="40"/>
                    </a:lnTo>
                    <a:lnTo>
                      <a:pt x="386" y="34"/>
                    </a:lnTo>
                    <a:lnTo>
                      <a:pt x="374" y="28"/>
                    </a:lnTo>
                    <a:lnTo>
                      <a:pt x="364" y="22"/>
                    </a:lnTo>
                    <a:lnTo>
                      <a:pt x="352" y="18"/>
                    </a:lnTo>
                    <a:lnTo>
                      <a:pt x="340" y="14"/>
                    </a:lnTo>
                    <a:lnTo>
                      <a:pt x="328" y="10"/>
                    </a:lnTo>
                    <a:lnTo>
                      <a:pt x="316" y="6"/>
                    </a:lnTo>
                    <a:lnTo>
                      <a:pt x="304" y="4"/>
                    </a:lnTo>
                    <a:lnTo>
                      <a:pt x="292" y="2"/>
                    </a:lnTo>
                    <a:lnTo>
                      <a:pt x="280" y="0"/>
                    </a:lnTo>
                    <a:lnTo>
                      <a:pt x="266" y="0"/>
                    </a:lnTo>
                    <a:lnTo>
                      <a:pt x="254" y="0"/>
                    </a:lnTo>
                    <a:lnTo>
                      <a:pt x="240" y="0"/>
                    </a:lnTo>
                    <a:lnTo>
                      <a:pt x="228" y="2"/>
                    </a:lnTo>
                    <a:lnTo>
                      <a:pt x="228" y="2"/>
                    </a:lnTo>
                    <a:close/>
                  </a:path>
                </a:pathLst>
              </a:custGeom>
              <a:solidFill>
                <a:srgbClr val="F7CE0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24" name="Freeform 58"/>
              <p:cNvSpPr>
                <a:spLocks/>
              </p:cNvSpPr>
              <p:nvPr/>
            </p:nvSpPr>
            <p:spPr bwMode="auto">
              <a:xfrm>
                <a:off x="4738" y="992"/>
                <a:ext cx="496" cy="480"/>
              </a:xfrm>
              <a:custGeom>
                <a:avLst/>
                <a:gdLst>
                  <a:gd name="T0" fmla="*/ 196 w 496"/>
                  <a:gd name="T1" fmla="*/ 6 h 480"/>
                  <a:gd name="T2" fmla="*/ 160 w 496"/>
                  <a:gd name="T3" fmla="*/ 16 h 480"/>
                  <a:gd name="T4" fmla="*/ 128 w 496"/>
                  <a:gd name="T5" fmla="*/ 30 h 480"/>
                  <a:gd name="T6" fmla="*/ 98 w 496"/>
                  <a:gd name="T7" fmla="*/ 50 h 480"/>
                  <a:gd name="T8" fmla="*/ 72 w 496"/>
                  <a:gd name="T9" fmla="*/ 74 h 480"/>
                  <a:gd name="T10" fmla="*/ 48 w 496"/>
                  <a:gd name="T11" fmla="*/ 100 h 480"/>
                  <a:gd name="T12" fmla="*/ 30 w 496"/>
                  <a:gd name="T13" fmla="*/ 130 h 480"/>
                  <a:gd name="T14" fmla="*/ 14 w 496"/>
                  <a:gd name="T15" fmla="*/ 162 h 480"/>
                  <a:gd name="T16" fmla="*/ 6 w 496"/>
                  <a:gd name="T17" fmla="*/ 196 h 480"/>
                  <a:gd name="T18" fmla="*/ 2 w 496"/>
                  <a:gd name="T19" fmla="*/ 232 h 480"/>
                  <a:gd name="T20" fmla="*/ 2 w 496"/>
                  <a:gd name="T21" fmla="*/ 268 h 480"/>
                  <a:gd name="T22" fmla="*/ 10 w 496"/>
                  <a:gd name="T23" fmla="*/ 304 h 480"/>
                  <a:gd name="T24" fmla="*/ 22 w 496"/>
                  <a:gd name="T25" fmla="*/ 338 h 480"/>
                  <a:gd name="T26" fmla="*/ 38 w 496"/>
                  <a:gd name="T27" fmla="*/ 368 h 480"/>
                  <a:gd name="T28" fmla="*/ 60 w 496"/>
                  <a:gd name="T29" fmla="*/ 396 h 480"/>
                  <a:gd name="T30" fmla="*/ 84 w 496"/>
                  <a:gd name="T31" fmla="*/ 420 h 480"/>
                  <a:gd name="T32" fmla="*/ 114 w 496"/>
                  <a:gd name="T33" fmla="*/ 440 h 480"/>
                  <a:gd name="T34" fmla="*/ 144 w 496"/>
                  <a:gd name="T35" fmla="*/ 458 h 480"/>
                  <a:gd name="T36" fmla="*/ 178 w 496"/>
                  <a:gd name="T37" fmla="*/ 470 h 480"/>
                  <a:gd name="T38" fmla="*/ 214 w 496"/>
                  <a:gd name="T39" fmla="*/ 478 h 480"/>
                  <a:gd name="T40" fmla="*/ 250 w 496"/>
                  <a:gd name="T41" fmla="*/ 480 h 480"/>
                  <a:gd name="T42" fmla="*/ 288 w 496"/>
                  <a:gd name="T43" fmla="*/ 476 h 480"/>
                  <a:gd name="T44" fmla="*/ 324 w 496"/>
                  <a:gd name="T45" fmla="*/ 466 h 480"/>
                  <a:gd name="T46" fmla="*/ 358 w 496"/>
                  <a:gd name="T47" fmla="*/ 454 h 480"/>
                  <a:gd name="T48" fmla="*/ 390 w 496"/>
                  <a:gd name="T49" fmla="*/ 436 h 480"/>
                  <a:gd name="T50" fmla="*/ 418 w 496"/>
                  <a:gd name="T51" fmla="*/ 414 h 480"/>
                  <a:gd name="T52" fmla="*/ 442 w 496"/>
                  <a:gd name="T53" fmla="*/ 388 h 480"/>
                  <a:gd name="T54" fmla="*/ 462 w 496"/>
                  <a:gd name="T55" fmla="*/ 360 h 480"/>
                  <a:gd name="T56" fmla="*/ 478 w 496"/>
                  <a:gd name="T57" fmla="*/ 328 h 480"/>
                  <a:gd name="T58" fmla="*/ 490 w 496"/>
                  <a:gd name="T59" fmla="*/ 294 h 480"/>
                  <a:gd name="T60" fmla="*/ 496 w 496"/>
                  <a:gd name="T61" fmla="*/ 260 h 480"/>
                  <a:gd name="T62" fmla="*/ 496 w 496"/>
                  <a:gd name="T63" fmla="*/ 224 h 480"/>
                  <a:gd name="T64" fmla="*/ 490 w 496"/>
                  <a:gd name="T65" fmla="*/ 186 h 480"/>
                  <a:gd name="T66" fmla="*/ 480 w 496"/>
                  <a:gd name="T67" fmla="*/ 152 h 480"/>
                  <a:gd name="T68" fmla="*/ 464 w 496"/>
                  <a:gd name="T69" fmla="*/ 120 h 480"/>
                  <a:gd name="T70" fmla="*/ 446 w 496"/>
                  <a:gd name="T71" fmla="*/ 92 h 480"/>
                  <a:gd name="T72" fmla="*/ 422 w 496"/>
                  <a:gd name="T73" fmla="*/ 66 h 480"/>
                  <a:gd name="T74" fmla="*/ 394 w 496"/>
                  <a:gd name="T75" fmla="*/ 44 h 480"/>
                  <a:gd name="T76" fmla="*/ 364 w 496"/>
                  <a:gd name="T77" fmla="*/ 26 h 480"/>
                  <a:gd name="T78" fmla="*/ 330 w 496"/>
                  <a:gd name="T79" fmla="*/ 12 h 480"/>
                  <a:gd name="T80" fmla="*/ 296 w 496"/>
                  <a:gd name="T81" fmla="*/ 4 h 480"/>
                  <a:gd name="T82" fmla="*/ 260 w 496"/>
                  <a:gd name="T83" fmla="*/ 0 h 480"/>
                  <a:gd name="T84" fmla="*/ 222 w 496"/>
                  <a:gd name="T85" fmla="*/ 2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96" h="480">
                    <a:moveTo>
                      <a:pt x="222" y="2"/>
                    </a:moveTo>
                    <a:lnTo>
                      <a:pt x="208" y="2"/>
                    </a:lnTo>
                    <a:lnTo>
                      <a:pt x="196" y="6"/>
                    </a:lnTo>
                    <a:lnTo>
                      <a:pt x="184" y="8"/>
                    </a:lnTo>
                    <a:lnTo>
                      <a:pt x="172" y="12"/>
                    </a:lnTo>
                    <a:lnTo>
                      <a:pt x="160" y="16"/>
                    </a:lnTo>
                    <a:lnTo>
                      <a:pt x="150" y="20"/>
                    </a:lnTo>
                    <a:lnTo>
                      <a:pt x="138" y="26"/>
                    </a:lnTo>
                    <a:lnTo>
                      <a:pt x="128" y="30"/>
                    </a:lnTo>
                    <a:lnTo>
                      <a:pt x="118" y="36"/>
                    </a:lnTo>
                    <a:lnTo>
                      <a:pt x="108" y="44"/>
                    </a:lnTo>
                    <a:lnTo>
                      <a:pt x="98" y="50"/>
                    </a:lnTo>
                    <a:lnTo>
                      <a:pt x="88" y="58"/>
                    </a:lnTo>
                    <a:lnTo>
                      <a:pt x="80" y="66"/>
                    </a:lnTo>
                    <a:lnTo>
                      <a:pt x="72" y="74"/>
                    </a:lnTo>
                    <a:lnTo>
                      <a:pt x="64" y="82"/>
                    </a:lnTo>
                    <a:lnTo>
                      <a:pt x="56" y="92"/>
                    </a:lnTo>
                    <a:lnTo>
                      <a:pt x="48" y="100"/>
                    </a:lnTo>
                    <a:lnTo>
                      <a:pt x="42" y="110"/>
                    </a:lnTo>
                    <a:lnTo>
                      <a:pt x="36" y="120"/>
                    </a:lnTo>
                    <a:lnTo>
                      <a:pt x="30" y="130"/>
                    </a:lnTo>
                    <a:lnTo>
                      <a:pt x="24" y="140"/>
                    </a:lnTo>
                    <a:lnTo>
                      <a:pt x="20" y="150"/>
                    </a:lnTo>
                    <a:lnTo>
                      <a:pt x="14" y="162"/>
                    </a:lnTo>
                    <a:lnTo>
                      <a:pt x="12" y="172"/>
                    </a:lnTo>
                    <a:lnTo>
                      <a:pt x="8" y="184"/>
                    </a:lnTo>
                    <a:lnTo>
                      <a:pt x="6" y="196"/>
                    </a:lnTo>
                    <a:lnTo>
                      <a:pt x="4" y="208"/>
                    </a:lnTo>
                    <a:lnTo>
                      <a:pt x="2" y="220"/>
                    </a:lnTo>
                    <a:lnTo>
                      <a:pt x="2" y="232"/>
                    </a:lnTo>
                    <a:lnTo>
                      <a:pt x="0" y="244"/>
                    </a:lnTo>
                    <a:lnTo>
                      <a:pt x="2" y="256"/>
                    </a:lnTo>
                    <a:lnTo>
                      <a:pt x="2" y="268"/>
                    </a:lnTo>
                    <a:lnTo>
                      <a:pt x="4" y="280"/>
                    </a:lnTo>
                    <a:lnTo>
                      <a:pt x="6" y="292"/>
                    </a:lnTo>
                    <a:lnTo>
                      <a:pt x="10" y="304"/>
                    </a:lnTo>
                    <a:lnTo>
                      <a:pt x="12" y="314"/>
                    </a:lnTo>
                    <a:lnTo>
                      <a:pt x="16" y="326"/>
                    </a:lnTo>
                    <a:lnTo>
                      <a:pt x="22" y="338"/>
                    </a:lnTo>
                    <a:lnTo>
                      <a:pt x="26" y="348"/>
                    </a:lnTo>
                    <a:lnTo>
                      <a:pt x="32" y="358"/>
                    </a:lnTo>
                    <a:lnTo>
                      <a:pt x="38" y="368"/>
                    </a:lnTo>
                    <a:lnTo>
                      <a:pt x="46" y="378"/>
                    </a:lnTo>
                    <a:lnTo>
                      <a:pt x="52" y="386"/>
                    </a:lnTo>
                    <a:lnTo>
                      <a:pt x="60" y="396"/>
                    </a:lnTo>
                    <a:lnTo>
                      <a:pt x="68" y="404"/>
                    </a:lnTo>
                    <a:lnTo>
                      <a:pt x="76" y="412"/>
                    </a:lnTo>
                    <a:lnTo>
                      <a:pt x="84" y="420"/>
                    </a:lnTo>
                    <a:lnTo>
                      <a:pt x="94" y="428"/>
                    </a:lnTo>
                    <a:lnTo>
                      <a:pt x="104" y="434"/>
                    </a:lnTo>
                    <a:lnTo>
                      <a:pt x="114" y="440"/>
                    </a:lnTo>
                    <a:lnTo>
                      <a:pt x="124" y="448"/>
                    </a:lnTo>
                    <a:lnTo>
                      <a:pt x="134" y="452"/>
                    </a:lnTo>
                    <a:lnTo>
                      <a:pt x="144" y="458"/>
                    </a:lnTo>
                    <a:lnTo>
                      <a:pt x="156" y="462"/>
                    </a:lnTo>
                    <a:lnTo>
                      <a:pt x="166" y="466"/>
                    </a:lnTo>
                    <a:lnTo>
                      <a:pt x="178" y="470"/>
                    </a:lnTo>
                    <a:lnTo>
                      <a:pt x="190" y="472"/>
                    </a:lnTo>
                    <a:lnTo>
                      <a:pt x="202" y="476"/>
                    </a:lnTo>
                    <a:lnTo>
                      <a:pt x="214" y="478"/>
                    </a:lnTo>
                    <a:lnTo>
                      <a:pt x="226" y="478"/>
                    </a:lnTo>
                    <a:lnTo>
                      <a:pt x="238" y="480"/>
                    </a:lnTo>
                    <a:lnTo>
                      <a:pt x="250" y="480"/>
                    </a:lnTo>
                    <a:lnTo>
                      <a:pt x="264" y="478"/>
                    </a:lnTo>
                    <a:lnTo>
                      <a:pt x="276" y="478"/>
                    </a:lnTo>
                    <a:lnTo>
                      <a:pt x="288" y="476"/>
                    </a:lnTo>
                    <a:lnTo>
                      <a:pt x="300" y="474"/>
                    </a:lnTo>
                    <a:lnTo>
                      <a:pt x="314" y="470"/>
                    </a:lnTo>
                    <a:lnTo>
                      <a:pt x="324" y="466"/>
                    </a:lnTo>
                    <a:lnTo>
                      <a:pt x="336" y="462"/>
                    </a:lnTo>
                    <a:lnTo>
                      <a:pt x="348" y="458"/>
                    </a:lnTo>
                    <a:lnTo>
                      <a:pt x="358" y="454"/>
                    </a:lnTo>
                    <a:lnTo>
                      <a:pt x="370" y="448"/>
                    </a:lnTo>
                    <a:lnTo>
                      <a:pt x="380" y="442"/>
                    </a:lnTo>
                    <a:lnTo>
                      <a:pt x="390" y="436"/>
                    </a:lnTo>
                    <a:lnTo>
                      <a:pt x="400" y="428"/>
                    </a:lnTo>
                    <a:lnTo>
                      <a:pt x="408" y="420"/>
                    </a:lnTo>
                    <a:lnTo>
                      <a:pt x="418" y="414"/>
                    </a:lnTo>
                    <a:lnTo>
                      <a:pt x="426" y="406"/>
                    </a:lnTo>
                    <a:lnTo>
                      <a:pt x="434" y="396"/>
                    </a:lnTo>
                    <a:lnTo>
                      <a:pt x="442" y="388"/>
                    </a:lnTo>
                    <a:lnTo>
                      <a:pt x="450" y="378"/>
                    </a:lnTo>
                    <a:lnTo>
                      <a:pt x="456" y="368"/>
                    </a:lnTo>
                    <a:lnTo>
                      <a:pt x="462" y="360"/>
                    </a:lnTo>
                    <a:lnTo>
                      <a:pt x="468" y="348"/>
                    </a:lnTo>
                    <a:lnTo>
                      <a:pt x="474" y="338"/>
                    </a:lnTo>
                    <a:lnTo>
                      <a:pt x="478" y="328"/>
                    </a:lnTo>
                    <a:lnTo>
                      <a:pt x="482" y="316"/>
                    </a:lnTo>
                    <a:lnTo>
                      <a:pt x="486" y="306"/>
                    </a:lnTo>
                    <a:lnTo>
                      <a:pt x="490" y="294"/>
                    </a:lnTo>
                    <a:lnTo>
                      <a:pt x="492" y="284"/>
                    </a:lnTo>
                    <a:lnTo>
                      <a:pt x="494" y="272"/>
                    </a:lnTo>
                    <a:lnTo>
                      <a:pt x="496" y="260"/>
                    </a:lnTo>
                    <a:lnTo>
                      <a:pt x="496" y="248"/>
                    </a:lnTo>
                    <a:lnTo>
                      <a:pt x="496" y="236"/>
                    </a:lnTo>
                    <a:lnTo>
                      <a:pt x="496" y="224"/>
                    </a:lnTo>
                    <a:lnTo>
                      <a:pt x="494" y="212"/>
                    </a:lnTo>
                    <a:lnTo>
                      <a:pt x="494" y="198"/>
                    </a:lnTo>
                    <a:lnTo>
                      <a:pt x="490" y="186"/>
                    </a:lnTo>
                    <a:lnTo>
                      <a:pt x="488" y="176"/>
                    </a:lnTo>
                    <a:lnTo>
                      <a:pt x="484" y="164"/>
                    </a:lnTo>
                    <a:lnTo>
                      <a:pt x="480" y="152"/>
                    </a:lnTo>
                    <a:lnTo>
                      <a:pt x="476" y="142"/>
                    </a:lnTo>
                    <a:lnTo>
                      <a:pt x="470" y="132"/>
                    </a:lnTo>
                    <a:lnTo>
                      <a:pt x="464" y="120"/>
                    </a:lnTo>
                    <a:lnTo>
                      <a:pt x="458" y="110"/>
                    </a:lnTo>
                    <a:lnTo>
                      <a:pt x="452" y="102"/>
                    </a:lnTo>
                    <a:lnTo>
                      <a:pt x="446" y="92"/>
                    </a:lnTo>
                    <a:lnTo>
                      <a:pt x="438" y="82"/>
                    </a:lnTo>
                    <a:lnTo>
                      <a:pt x="430" y="74"/>
                    </a:lnTo>
                    <a:lnTo>
                      <a:pt x="422" y="66"/>
                    </a:lnTo>
                    <a:lnTo>
                      <a:pt x="412" y="58"/>
                    </a:lnTo>
                    <a:lnTo>
                      <a:pt x="404" y="52"/>
                    </a:lnTo>
                    <a:lnTo>
                      <a:pt x="394" y="44"/>
                    </a:lnTo>
                    <a:lnTo>
                      <a:pt x="384" y="38"/>
                    </a:lnTo>
                    <a:lnTo>
                      <a:pt x="374" y="32"/>
                    </a:lnTo>
                    <a:lnTo>
                      <a:pt x="364" y="26"/>
                    </a:lnTo>
                    <a:lnTo>
                      <a:pt x="352" y="22"/>
                    </a:lnTo>
                    <a:lnTo>
                      <a:pt x="342" y="16"/>
                    </a:lnTo>
                    <a:lnTo>
                      <a:pt x="330" y="12"/>
                    </a:lnTo>
                    <a:lnTo>
                      <a:pt x="320" y="8"/>
                    </a:lnTo>
                    <a:lnTo>
                      <a:pt x="308" y="6"/>
                    </a:lnTo>
                    <a:lnTo>
                      <a:pt x="296" y="4"/>
                    </a:lnTo>
                    <a:lnTo>
                      <a:pt x="284" y="2"/>
                    </a:lnTo>
                    <a:lnTo>
                      <a:pt x="272" y="0"/>
                    </a:lnTo>
                    <a:lnTo>
                      <a:pt x="260" y="0"/>
                    </a:lnTo>
                    <a:lnTo>
                      <a:pt x="246" y="0"/>
                    </a:lnTo>
                    <a:lnTo>
                      <a:pt x="234" y="0"/>
                    </a:lnTo>
                    <a:lnTo>
                      <a:pt x="222" y="2"/>
                    </a:lnTo>
                    <a:lnTo>
                      <a:pt x="222" y="2"/>
                    </a:lnTo>
                    <a:close/>
                  </a:path>
                </a:pathLst>
              </a:custGeom>
              <a:solidFill>
                <a:srgbClr val="F5CE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25" name="Freeform 59"/>
              <p:cNvSpPr>
                <a:spLocks/>
              </p:cNvSpPr>
              <p:nvPr/>
            </p:nvSpPr>
            <p:spPr bwMode="auto">
              <a:xfrm>
                <a:off x="4744" y="1002"/>
                <a:ext cx="480" cy="464"/>
              </a:xfrm>
              <a:custGeom>
                <a:avLst/>
                <a:gdLst>
                  <a:gd name="T0" fmla="*/ 188 w 480"/>
                  <a:gd name="T1" fmla="*/ 6 h 464"/>
                  <a:gd name="T2" fmla="*/ 154 w 480"/>
                  <a:gd name="T3" fmla="*/ 16 h 464"/>
                  <a:gd name="T4" fmla="*/ 122 w 480"/>
                  <a:gd name="T5" fmla="*/ 32 h 464"/>
                  <a:gd name="T6" fmla="*/ 94 w 480"/>
                  <a:gd name="T7" fmla="*/ 50 h 464"/>
                  <a:gd name="T8" fmla="*/ 68 w 480"/>
                  <a:gd name="T9" fmla="*/ 72 h 464"/>
                  <a:gd name="T10" fmla="*/ 46 w 480"/>
                  <a:gd name="T11" fmla="*/ 98 h 464"/>
                  <a:gd name="T12" fmla="*/ 28 w 480"/>
                  <a:gd name="T13" fmla="*/ 126 h 464"/>
                  <a:gd name="T14" fmla="*/ 14 w 480"/>
                  <a:gd name="T15" fmla="*/ 158 h 464"/>
                  <a:gd name="T16" fmla="*/ 4 w 480"/>
                  <a:gd name="T17" fmla="*/ 190 h 464"/>
                  <a:gd name="T18" fmla="*/ 0 w 480"/>
                  <a:gd name="T19" fmla="*/ 224 h 464"/>
                  <a:gd name="T20" fmla="*/ 2 w 480"/>
                  <a:gd name="T21" fmla="*/ 260 h 464"/>
                  <a:gd name="T22" fmla="*/ 8 w 480"/>
                  <a:gd name="T23" fmla="*/ 294 h 464"/>
                  <a:gd name="T24" fmla="*/ 20 w 480"/>
                  <a:gd name="T25" fmla="*/ 326 h 464"/>
                  <a:gd name="T26" fmla="*/ 36 w 480"/>
                  <a:gd name="T27" fmla="*/ 356 h 464"/>
                  <a:gd name="T28" fmla="*/ 56 w 480"/>
                  <a:gd name="T29" fmla="*/ 382 h 464"/>
                  <a:gd name="T30" fmla="*/ 80 w 480"/>
                  <a:gd name="T31" fmla="*/ 406 h 464"/>
                  <a:gd name="T32" fmla="*/ 108 w 480"/>
                  <a:gd name="T33" fmla="*/ 426 h 464"/>
                  <a:gd name="T34" fmla="*/ 138 w 480"/>
                  <a:gd name="T35" fmla="*/ 442 h 464"/>
                  <a:gd name="T36" fmla="*/ 172 w 480"/>
                  <a:gd name="T37" fmla="*/ 454 h 464"/>
                  <a:gd name="T38" fmla="*/ 206 w 480"/>
                  <a:gd name="T39" fmla="*/ 462 h 464"/>
                  <a:gd name="T40" fmla="*/ 242 w 480"/>
                  <a:gd name="T41" fmla="*/ 464 h 464"/>
                  <a:gd name="T42" fmla="*/ 278 w 480"/>
                  <a:gd name="T43" fmla="*/ 460 h 464"/>
                  <a:gd name="T44" fmla="*/ 314 w 480"/>
                  <a:gd name="T45" fmla="*/ 452 h 464"/>
                  <a:gd name="T46" fmla="*/ 346 w 480"/>
                  <a:gd name="T47" fmla="*/ 438 h 464"/>
                  <a:gd name="T48" fmla="*/ 376 w 480"/>
                  <a:gd name="T49" fmla="*/ 420 h 464"/>
                  <a:gd name="T50" fmla="*/ 402 w 480"/>
                  <a:gd name="T51" fmla="*/ 400 h 464"/>
                  <a:gd name="T52" fmla="*/ 426 w 480"/>
                  <a:gd name="T53" fmla="*/ 374 h 464"/>
                  <a:gd name="T54" fmla="*/ 446 w 480"/>
                  <a:gd name="T55" fmla="*/ 348 h 464"/>
                  <a:gd name="T56" fmla="*/ 462 w 480"/>
                  <a:gd name="T57" fmla="*/ 318 h 464"/>
                  <a:gd name="T58" fmla="*/ 472 w 480"/>
                  <a:gd name="T59" fmla="*/ 286 h 464"/>
                  <a:gd name="T60" fmla="*/ 478 w 480"/>
                  <a:gd name="T61" fmla="*/ 252 h 464"/>
                  <a:gd name="T62" fmla="*/ 478 w 480"/>
                  <a:gd name="T63" fmla="*/ 216 h 464"/>
                  <a:gd name="T64" fmla="*/ 474 w 480"/>
                  <a:gd name="T65" fmla="*/ 182 h 464"/>
                  <a:gd name="T66" fmla="*/ 464 w 480"/>
                  <a:gd name="T67" fmla="*/ 148 h 464"/>
                  <a:gd name="T68" fmla="*/ 448 w 480"/>
                  <a:gd name="T69" fmla="*/ 118 h 464"/>
                  <a:gd name="T70" fmla="*/ 430 w 480"/>
                  <a:gd name="T71" fmla="*/ 90 h 464"/>
                  <a:gd name="T72" fmla="*/ 406 w 480"/>
                  <a:gd name="T73" fmla="*/ 66 h 464"/>
                  <a:gd name="T74" fmla="*/ 380 w 480"/>
                  <a:gd name="T75" fmla="*/ 44 h 464"/>
                  <a:gd name="T76" fmla="*/ 350 w 480"/>
                  <a:gd name="T77" fmla="*/ 26 h 464"/>
                  <a:gd name="T78" fmla="*/ 318 w 480"/>
                  <a:gd name="T79" fmla="*/ 14 h 464"/>
                  <a:gd name="T80" fmla="*/ 286 w 480"/>
                  <a:gd name="T81" fmla="*/ 4 h 464"/>
                  <a:gd name="T82" fmla="*/ 250 w 480"/>
                  <a:gd name="T83" fmla="*/ 2 h 464"/>
                  <a:gd name="T84" fmla="*/ 214 w 480"/>
                  <a:gd name="T85" fmla="*/ 2 h 4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80" h="464">
                    <a:moveTo>
                      <a:pt x="214" y="2"/>
                    </a:moveTo>
                    <a:lnTo>
                      <a:pt x="200" y="4"/>
                    </a:lnTo>
                    <a:lnTo>
                      <a:pt x="188" y="6"/>
                    </a:lnTo>
                    <a:lnTo>
                      <a:pt x="178" y="10"/>
                    </a:lnTo>
                    <a:lnTo>
                      <a:pt x="166" y="12"/>
                    </a:lnTo>
                    <a:lnTo>
                      <a:pt x="154" y="16"/>
                    </a:lnTo>
                    <a:lnTo>
                      <a:pt x="144" y="20"/>
                    </a:lnTo>
                    <a:lnTo>
                      <a:pt x="132" y="26"/>
                    </a:lnTo>
                    <a:lnTo>
                      <a:pt x="122" y="32"/>
                    </a:lnTo>
                    <a:lnTo>
                      <a:pt x="112" y="38"/>
                    </a:lnTo>
                    <a:lnTo>
                      <a:pt x="102" y="44"/>
                    </a:lnTo>
                    <a:lnTo>
                      <a:pt x="94" y="50"/>
                    </a:lnTo>
                    <a:lnTo>
                      <a:pt x="84" y="58"/>
                    </a:lnTo>
                    <a:lnTo>
                      <a:pt x="76" y="64"/>
                    </a:lnTo>
                    <a:lnTo>
                      <a:pt x="68" y="72"/>
                    </a:lnTo>
                    <a:lnTo>
                      <a:pt x="60" y="80"/>
                    </a:lnTo>
                    <a:lnTo>
                      <a:pt x="52" y="90"/>
                    </a:lnTo>
                    <a:lnTo>
                      <a:pt x="46" y="98"/>
                    </a:lnTo>
                    <a:lnTo>
                      <a:pt x="38" y="108"/>
                    </a:lnTo>
                    <a:lnTo>
                      <a:pt x="32" y="116"/>
                    </a:lnTo>
                    <a:lnTo>
                      <a:pt x="28" y="126"/>
                    </a:lnTo>
                    <a:lnTo>
                      <a:pt x="22" y="136"/>
                    </a:lnTo>
                    <a:lnTo>
                      <a:pt x="18" y="146"/>
                    </a:lnTo>
                    <a:lnTo>
                      <a:pt x="14" y="158"/>
                    </a:lnTo>
                    <a:lnTo>
                      <a:pt x="10" y="168"/>
                    </a:lnTo>
                    <a:lnTo>
                      <a:pt x="6" y="178"/>
                    </a:lnTo>
                    <a:lnTo>
                      <a:pt x="4" y="190"/>
                    </a:lnTo>
                    <a:lnTo>
                      <a:pt x="2" y="202"/>
                    </a:lnTo>
                    <a:lnTo>
                      <a:pt x="0" y="212"/>
                    </a:lnTo>
                    <a:lnTo>
                      <a:pt x="0" y="224"/>
                    </a:lnTo>
                    <a:lnTo>
                      <a:pt x="0" y="236"/>
                    </a:lnTo>
                    <a:lnTo>
                      <a:pt x="0" y="248"/>
                    </a:lnTo>
                    <a:lnTo>
                      <a:pt x="2" y="260"/>
                    </a:lnTo>
                    <a:lnTo>
                      <a:pt x="2" y="272"/>
                    </a:lnTo>
                    <a:lnTo>
                      <a:pt x="4" y="282"/>
                    </a:lnTo>
                    <a:lnTo>
                      <a:pt x="8" y="294"/>
                    </a:lnTo>
                    <a:lnTo>
                      <a:pt x="12" y="304"/>
                    </a:lnTo>
                    <a:lnTo>
                      <a:pt x="16" y="316"/>
                    </a:lnTo>
                    <a:lnTo>
                      <a:pt x="20" y="326"/>
                    </a:lnTo>
                    <a:lnTo>
                      <a:pt x="24" y="336"/>
                    </a:lnTo>
                    <a:lnTo>
                      <a:pt x="30" y="346"/>
                    </a:lnTo>
                    <a:lnTo>
                      <a:pt x="36" y="356"/>
                    </a:lnTo>
                    <a:lnTo>
                      <a:pt x="42" y="366"/>
                    </a:lnTo>
                    <a:lnTo>
                      <a:pt x="50" y="374"/>
                    </a:lnTo>
                    <a:lnTo>
                      <a:pt x="56" y="382"/>
                    </a:lnTo>
                    <a:lnTo>
                      <a:pt x="64" y="392"/>
                    </a:lnTo>
                    <a:lnTo>
                      <a:pt x="72" y="398"/>
                    </a:lnTo>
                    <a:lnTo>
                      <a:pt x="80" y="406"/>
                    </a:lnTo>
                    <a:lnTo>
                      <a:pt x="90" y="414"/>
                    </a:lnTo>
                    <a:lnTo>
                      <a:pt x="98" y="420"/>
                    </a:lnTo>
                    <a:lnTo>
                      <a:pt x="108" y="426"/>
                    </a:lnTo>
                    <a:lnTo>
                      <a:pt x="118" y="432"/>
                    </a:lnTo>
                    <a:lnTo>
                      <a:pt x="128" y="438"/>
                    </a:lnTo>
                    <a:lnTo>
                      <a:pt x="138" y="442"/>
                    </a:lnTo>
                    <a:lnTo>
                      <a:pt x="150" y="446"/>
                    </a:lnTo>
                    <a:lnTo>
                      <a:pt x="160" y="450"/>
                    </a:lnTo>
                    <a:lnTo>
                      <a:pt x="172" y="454"/>
                    </a:lnTo>
                    <a:lnTo>
                      <a:pt x="182" y="458"/>
                    </a:lnTo>
                    <a:lnTo>
                      <a:pt x="194" y="460"/>
                    </a:lnTo>
                    <a:lnTo>
                      <a:pt x="206" y="462"/>
                    </a:lnTo>
                    <a:lnTo>
                      <a:pt x="218" y="462"/>
                    </a:lnTo>
                    <a:lnTo>
                      <a:pt x="230" y="464"/>
                    </a:lnTo>
                    <a:lnTo>
                      <a:pt x="242" y="464"/>
                    </a:lnTo>
                    <a:lnTo>
                      <a:pt x="254" y="462"/>
                    </a:lnTo>
                    <a:lnTo>
                      <a:pt x="266" y="462"/>
                    </a:lnTo>
                    <a:lnTo>
                      <a:pt x="278" y="460"/>
                    </a:lnTo>
                    <a:lnTo>
                      <a:pt x="290" y="458"/>
                    </a:lnTo>
                    <a:lnTo>
                      <a:pt x="302" y="454"/>
                    </a:lnTo>
                    <a:lnTo>
                      <a:pt x="314" y="452"/>
                    </a:lnTo>
                    <a:lnTo>
                      <a:pt x="324" y="448"/>
                    </a:lnTo>
                    <a:lnTo>
                      <a:pt x="336" y="444"/>
                    </a:lnTo>
                    <a:lnTo>
                      <a:pt x="346" y="438"/>
                    </a:lnTo>
                    <a:lnTo>
                      <a:pt x="356" y="432"/>
                    </a:lnTo>
                    <a:lnTo>
                      <a:pt x="366" y="428"/>
                    </a:lnTo>
                    <a:lnTo>
                      <a:pt x="376" y="420"/>
                    </a:lnTo>
                    <a:lnTo>
                      <a:pt x="386" y="414"/>
                    </a:lnTo>
                    <a:lnTo>
                      <a:pt x="394" y="408"/>
                    </a:lnTo>
                    <a:lnTo>
                      <a:pt x="402" y="400"/>
                    </a:lnTo>
                    <a:lnTo>
                      <a:pt x="412" y="392"/>
                    </a:lnTo>
                    <a:lnTo>
                      <a:pt x="420" y="384"/>
                    </a:lnTo>
                    <a:lnTo>
                      <a:pt x="426" y="374"/>
                    </a:lnTo>
                    <a:lnTo>
                      <a:pt x="434" y="366"/>
                    </a:lnTo>
                    <a:lnTo>
                      <a:pt x="440" y="356"/>
                    </a:lnTo>
                    <a:lnTo>
                      <a:pt x="446" y="348"/>
                    </a:lnTo>
                    <a:lnTo>
                      <a:pt x="452" y="338"/>
                    </a:lnTo>
                    <a:lnTo>
                      <a:pt x="456" y="328"/>
                    </a:lnTo>
                    <a:lnTo>
                      <a:pt x="462" y="318"/>
                    </a:lnTo>
                    <a:lnTo>
                      <a:pt x="466" y="306"/>
                    </a:lnTo>
                    <a:lnTo>
                      <a:pt x="470" y="296"/>
                    </a:lnTo>
                    <a:lnTo>
                      <a:pt x="472" y="286"/>
                    </a:lnTo>
                    <a:lnTo>
                      <a:pt x="474" y="274"/>
                    </a:lnTo>
                    <a:lnTo>
                      <a:pt x="476" y="262"/>
                    </a:lnTo>
                    <a:lnTo>
                      <a:pt x="478" y="252"/>
                    </a:lnTo>
                    <a:lnTo>
                      <a:pt x="480" y="240"/>
                    </a:lnTo>
                    <a:lnTo>
                      <a:pt x="480" y="228"/>
                    </a:lnTo>
                    <a:lnTo>
                      <a:pt x="478" y="216"/>
                    </a:lnTo>
                    <a:lnTo>
                      <a:pt x="478" y="204"/>
                    </a:lnTo>
                    <a:lnTo>
                      <a:pt x="476" y="192"/>
                    </a:lnTo>
                    <a:lnTo>
                      <a:pt x="474" y="182"/>
                    </a:lnTo>
                    <a:lnTo>
                      <a:pt x="472" y="170"/>
                    </a:lnTo>
                    <a:lnTo>
                      <a:pt x="468" y="160"/>
                    </a:lnTo>
                    <a:lnTo>
                      <a:pt x="464" y="148"/>
                    </a:lnTo>
                    <a:lnTo>
                      <a:pt x="460" y="138"/>
                    </a:lnTo>
                    <a:lnTo>
                      <a:pt x="454" y="128"/>
                    </a:lnTo>
                    <a:lnTo>
                      <a:pt x="448" y="118"/>
                    </a:lnTo>
                    <a:lnTo>
                      <a:pt x="442" y="108"/>
                    </a:lnTo>
                    <a:lnTo>
                      <a:pt x="436" y="98"/>
                    </a:lnTo>
                    <a:lnTo>
                      <a:pt x="430" y="90"/>
                    </a:lnTo>
                    <a:lnTo>
                      <a:pt x="422" y="82"/>
                    </a:lnTo>
                    <a:lnTo>
                      <a:pt x="414" y="74"/>
                    </a:lnTo>
                    <a:lnTo>
                      <a:pt x="406" y="66"/>
                    </a:lnTo>
                    <a:lnTo>
                      <a:pt x="398" y="58"/>
                    </a:lnTo>
                    <a:lnTo>
                      <a:pt x="390" y="50"/>
                    </a:lnTo>
                    <a:lnTo>
                      <a:pt x="380" y="44"/>
                    </a:lnTo>
                    <a:lnTo>
                      <a:pt x="370" y="38"/>
                    </a:lnTo>
                    <a:lnTo>
                      <a:pt x="360" y="32"/>
                    </a:lnTo>
                    <a:lnTo>
                      <a:pt x="350" y="26"/>
                    </a:lnTo>
                    <a:lnTo>
                      <a:pt x="340" y="22"/>
                    </a:lnTo>
                    <a:lnTo>
                      <a:pt x="330" y="18"/>
                    </a:lnTo>
                    <a:lnTo>
                      <a:pt x="318" y="14"/>
                    </a:lnTo>
                    <a:lnTo>
                      <a:pt x="308" y="10"/>
                    </a:lnTo>
                    <a:lnTo>
                      <a:pt x="296" y="8"/>
                    </a:lnTo>
                    <a:lnTo>
                      <a:pt x="286" y="4"/>
                    </a:lnTo>
                    <a:lnTo>
                      <a:pt x="274" y="2"/>
                    </a:lnTo>
                    <a:lnTo>
                      <a:pt x="262" y="2"/>
                    </a:lnTo>
                    <a:lnTo>
                      <a:pt x="250" y="2"/>
                    </a:lnTo>
                    <a:lnTo>
                      <a:pt x="238" y="0"/>
                    </a:lnTo>
                    <a:lnTo>
                      <a:pt x="226" y="2"/>
                    </a:lnTo>
                    <a:lnTo>
                      <a:pt x="214" y="2"/>
                    </a:lnTo>
                    <a:lnTo>
                      <a:pt x="214" y="2"/>
                    </a:lnTo>
                    <a:close/>
                  </a:path>
                </a:pathLst>
              </a:custGeom>
              <a:solidFill>
                <a:srgbClr val="F5D30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26" name="Freeform 60"/>
              <p:cNvSpPr>
                <a:spLocks/>
              </p:cNvSpPr>
              <p:nvPr/>
            </p:nvSpPr>
            <p:spPr bwMode="auto">
              <a:xfrm>
                <a:off x="4744" y="1014"/>
                <a:ext cx="468" cy="448"/>
              </a:xfrm>
              <a:custGeom>
                <a:avLst/>
                <a:gdLst>
                  <a:gd name="T0" fmla="*/ 186 w 468"/>
                  <a:gd name="T1" fmla="*/ 6 h 448"/>
                  <a:gd name="T2" fmla="*/ 152 w 468"/>
                  <a:gd name="T3" fmla="*/ 16 h 448"/>
                  <a:gd name="T4" fmla="*/ 120 w 468"/>
                  <a:gd name="T5" fmla="*/ 30 h 448"/>
                  <a:gd name="T6" fmla="*/ 92 w 468"/>
                  <a:gd name="T7" fmla="*/ 48 h 448"/>
                  <a:gd name="T8" fmla="*/ 68 w 468"/>
                  <a:gd name="T9" fmla="*/ 70 h 448"/>
                  <a:gd name="T10" fmla="*/ 46 w 468"/>
                  <a:gd name="T11" fmla="*/ 94 h 448"/>
                  <a:gd name="T12" fmla="*/ 28 w 468"/>
                  <a:gd name="T13" fmla="*/ 122 h 448"/>
                  <a:gd name="T14" fmla="*/ 14 w 468"/>
                  <a:gd name="T15" fmla="*/ 152 h 448"/>
                  <a:gd name="T16" fmla="*/ 6 w 468"/>
                  <a:gd name="T17" fmla="*/ 184 h 448"/>
                  <a:gd name="T18" fmla="*/ 2 w 468"/>
                  <a:gd name="T19" fmla="*/ 218 h 448"/>
                  <a:gd name="T20" fmla="*/ 2 w 468"/>
                  <a:gd name="T21" fmla="*/ 252 h 448"/>
                  <a:gd name="T22" fmla="*/ 8 w 468"/>
                  <a:gd name="T23" fmla="*/ 284 h 448"/>
                  <a:gd name="T24" fmla="*/ 20 w 468"/>
                  <a:gd name="T25" fmla="*/ 316 h 448"/>
                  <a:gd name="T26" fmla="*/ 36 w 468"/>
                  <a:gd name="T27" fmla="*/ 344 h 448"/>
                  <a:gd name="T28" fmla="*/ 56 w 468"/>
                  <a:gd name="T29" fmla="*/ 370 h 448"/>
                  <a:gd name="T30" fmla="*/ 80 w 468"/>
                  <a:gd name="T31" fmla="*/ 394 h 448"/>
                  <a:gd name="T32" fmla="*/ 106 w 468"/>
                  <a:gd name="T33" fmla="*/ 414 h 448"/>
                  <a:gd name="T34" fmla="*/ 136 w 468"/>
                  <a:gd name="T35" fmla="*/ 428 h 448"/>
                  <a:gd name="T36" fmla="*/ 168 w 468"/>
                  <a:gd name="T37" fmla="*/ 440 h 448"/>
                  <a:gd name="T38" fmla="*/ 202 w 468"/>
                  <a:gd name="T39" fmla="*/ 446 h 448"/>
                  <a:gd name="T40" fmla="*/ 236 w 468"/>
                  <a:gd name="T41" fmla="*/ 448 h 448"/>
                  <a:gd name="T42" fmla="*/ 272 w 468"/>
                  <a:gd name="T43" fmla="*/ 446 h 448"/>
                  <a:gd name="T44" fmla="*/ 306 w 468"/>
                  <a:gd name="T45" fmla="*/ 438 h 448"/>
                  <a:gd name="T46" fmla="*/ 338 w 468"/>
                  <a:gd name="T47" fmla="*/ 424 h 448"/>
                  <a:gd name="T48" fmla="*/ 368 w 468"/>
                  <a:gd name="T49" fmla="*/ 408 h 448"/>
                  <a:gd name="T50" fmla="*/ 394 w 468"/>
                  <a:gd name="T51" fmla="*/ 386 h 448"/>
                  <a:gd name="T52" fmla="*/ 416 w 468"/>
                  <a:gd name="T53" fmla="*/ 364 h 448"/>
                  <a:gd name="T54" fmla="*/ 436 w 468"/>
                  <a:gd name="T55" fmla="*/ 336 h 448"/>
                  <a:gd name="T56" fmla="*/ 450 w 468"/>
                  <a:gd name="T57" fmla="*/ 308 h 448"/>
                  <a:gd name="T58" fmla="*/ 462 w 468"/>
                  <a:gd name="T59" fmla="*/ 276 h 448"/>
                  <a:gd name="T60" fmla="*/ 468 w 468"/>
                  <a:gd name="T61" fmla="*/ 244 h 448"/>
                  <a:gd name="T62" fmla="*/ 468 w 468"/>
                  <a:gd name="T63" fmla="*/ 210 h 448"/>
                  <a:gd name="T64" fmla="*/ 462 w 468"/>
                  <a:gd name="T65" fmla="*/ 176 h 448"/>
                  <a:gd name="T66" fmla="*/ 454 w 468"/>
                  <a:gd name="T67" fmla="*/ 144 h 448"/>
                  <a:gd name="T68" fmla="*/ 438 w 468"/>
                  <a:gd name="T69" fmla="*/ 114 h 448"/>
                  <a:gd name="T70" fmla="*/ 420 w 468"/>
                  <a:gd name="T71" fmla="*/ 86 h 448"/>
                  <a:gd name="T72" fmla="*/ 398 w 468"/>
                  <a:gd name="T73" fmla="*/ 62 h 448"/>
                  <a:gd name="T74" fmla="*/ 372 w 468"/>
                  <a:gd name="T75" fmla="*/ 42 h 448"/>
                  <a:gd name="T76" fmla="*/ 344 w 468"/>
                  <a:gd name="T77" fmla="*/ 26 h 448"/>
                  <a:gd name="T78" fmla="*/ 312 w 468"/>
                  <a:gd name="T79" fmla="*/ 12 h 448"/>
                  <a:gd name="T80" fmla="*/ 280 w 468"/>
                  <a:gd name="T81" fmla="*/ 4 h 448"/>
                  <a:gd name="T82" fmla="*/ 244 w 468"/>
                  <a:gd name="T83" fmla="*/ 0 h 448"/>
                  <a:gd name="T84" fmla="*/ 210 w 468"/>
                  <a:gd name="T85" fmla="*/ 2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68" h="448">
                    <a:moveTo>
                      <a:pt x="210" y="2"/>
                    </a:moveTo>
                    <a:lnTo>
                      <a:pt x="198" y="4"/>
                    </a:lnTo>
                    <a:lnTo>
                      <a:pt x="186" y="6"/>
                    </a:lnTo>
                    <a:lnTo>
                      <a:pt x="174" y="8"/>
                    </a:lnTo>
                    <a:lnTo>
                      <a:pt x="162" y="12"/>
                    </a:lnTo>
                    <a:lnTo>
                      <a:pt x="152" y="16"/>
                    </a:lnTo>
                    <a:lnTo>
                      <a:pt x="142" y="20"/>
                    </a:lnTo>
                    <a:lnTo>
                      <a:pt x="130" y="24"/>
                    </a:lnTo>
                    <a:lnTo>
                      <a:pt x="120" y="30"/>
                    </a:lnTo>
                    <a:lnTo>
                      <a:pt x="112" y="36"/>
                    </a:lnTo>
                    <a:lnTo>
                      <a:pt x="102" y="42"/>
                    </a:lnTo>
                    <a:lnTo>
                      <a:pt x="92" y="48"/>
                    </a:lnTo>
                    <a:lnTo>
                      <a:pt x="84" y="56"/>
                    </a:lnTo>
                    <a:lnTo>
                      <a:pt x="76" y="62"/>
                    </a:lnTo>
                    <a:lnTo>
                      <a:pt x="68" y="70"/>
                    </a:lnTo>
                    <a:lnTo>
                      <a:pt x="60" y="78"/>
                    </a:lnTo>
                    <a:lnTo>
                      <a:pt x="52" y="86"/>
                    </a:lnTo>
                    <a:lnTo>
                      <a:pt x="46" y="94"/>
                    </a:lnTo>
                    <a:lnTo>
                      <a:pt x="40" y="104"/>
                    </a:lnTo>
                    <a:lnTo>
                      <a:pt x="34" y="114"/>
                    </a:lnTo>
                    <a:lnTo>
                      <a:pt x="28" y="122"/>
                    </a:lnTo>
                    <a:lnTo>
                      <a:pt x="22" y="132"/>
                    </a:lnTo>
                    <a:lnTo>
                      <a:pt x="18" y="142"/>
                    </a:lnTo>
                    <a:lnTo>
                      <a:pt x="14" y="152"/>
                    </a:lnTo>
                    <a:lnTo>
                      <a:pt x="10" y="162"/>
                    </a:lnTo>
                    <a:lnTo>
                      <a:pt x="8" y="174"/>
                    </a:lnTo>
                    <a:lnTo>
                      <a:pt x="6" y="184"/>
                    </a:lnTo>
                    <a:lnTo>
                      <a:pt x="4" y="194"/>
                    </a:lnTo>
                    <a:lnTo>
                      <a:pt x="2" y="206"/>
                    </a:lnTo>
                    <a:lnTo>
                      <a:pt x="2" y="218"/>
                    </a:lnTo>
                    <a:lnTo>
                      <a:pt x="0" y="228"/>
                    </a:lnTo>
                    <a:lnTo>
                      <a:pt x="2" y="240"/>
                    </a:lnTo>
                    <a:lnTo>
                      <a:pt x="2" y="252"/>
                    </a:lnTo>
                    <a:lnTo>
                      <a:pt x="4" y="262"/>
                    </a:lnTo>
                    <a:lnTo>
                      <a:pt x="6" y="274"/>
                    </a:lnTo>
                    <a:lnTo>
                      <a:pt x="8" y="284"/>
                    </a:lnTo>
                    <a:lnTo>
                      <a:pt x="12" y="296"/>
                    </a:lnTo>
                    <a:lnTo>
                      <a:pt x="16" y="306"/>
                    </a:lnTo>
                    <a:lnTo>
                      <a:pt x="20" y="316"/>
                    </a:lnTo>
                    <a:lnTo>
                      <a:pt x="26" y="326"/>
                    </a:lnTo>
                    <a:lnTo>
                      <a:pt x="30" y="336"/>
                    </a:lnTo>
                    <a:lnTo>
                      <a:pt x="36" y="344"/>
                    </a:lnTo>
                    <a:lnTo>
                      <a:pt x="42" y="354"/>
                    </a:lnTo>
                    <a:lnTo>
                      <a:pt x="50" y="362"/>
                    </a:lnTo>
                    <a:lnTo>
                      <a:pt x="56" y="370"/>
                    </a:lnTo>
                    <a:lnTo>
                      <a:pt x="64" y="378"/>
                    </a:lnTo>
                    <a:lnTo>
                      <a:pt x="72" y="386"/>
                    </a:lnTo>
                    <a:lnTo>
                      <a:pt x="80" y="394"/>
                    </a:lnTo>
                    <a:lnTo>
                      <a:pt x="88" y="400"/>
                    </a:lnTo>
                    <a:lnTo>
                      <a:pt x="98" y="408"/>
                    </a:lnTo>
                    <a:lnTo>
                      <a:pt x="106" y="414"/>
                    </a:lnTo>
                    <a:lnTo>
                      <a:pt x="116" y="418"/>
                    </a:lnTo>
                    <a:lnTo>
                      <a:pt x="126" y="424"/>
                    </a:lnTo>
                    <a:lnTo>
                      <a:pt x="136" y="428"/>
                    </a:lnTo>
                    <a:lnTo>
                      <a:pt x="146" y="432"/>
                    </a:lnTo>
                    <a:lnTo>
                      <a:pt x="158" y="436"/>
                    </a:lnTo>
                    <a:lnTo>
                      <a:pt x="168" y="440"/>
                    </a:lnTo>
                    <a:lnTo>
                      <a:pt x="178" y="442"/>
                    </a:lnTo>
                    <a:lnTo>
                      <a:pt x="190" y="446"/>
                    </a:lnTo>
                    <a:lnTo>
                      <a:pt x="202" y="446"/>
                    </a:lnTo>
                    <a:lnTo>
                      <a:pt x="212" y="448"/>
                    </a:lnTo>
                    <a:lnTo>
                      <a:pt x="224" y="448"/>
                    </a:lnTo>
                    <a:lnTo>
                      <a:pt x="236" y="448"/>
                    </a:lnTo>
                    <a:lnTo>
                      <a:pt x="248" y="448"/>
                    </a:lnTo>
                    <a:lnTo>
                      <a:pt x="260" y="448"/>
                    </a:lnTo>
                    <a:lnTo>
                      <a:pt x="272" y="446"/>
                    </a:lnTo>
                    <a:lnTo>
                      <a:pt x="284" y="444"/>
                    </a:lnTo>
                    <a:lnTo>
                      <a:pt x="296" y="440"/>
                    </a:lnTo>
                    <a:lnTo>
                      <a:pt x="306" y="438"/>
                    </a:lnTo>
                    <a:lnTo>
                      <a:pt x="318" y="434"/>
                    </a:lnTo>
                    <a:lnTo>
                      <a:pt x="328" y="430"/>
                    </a:lnTo>
                    <a:lnTo>
                      <a:pt x="338" y="424"/>
                    </a:lnTo>
                    <a:lnTo>
                      <a:pt x="348" y="420"/>
                    </a:lnTo>
                    <a:lnTo>
                      <a:pt x="358" y="414"/>
                    </a:lnTo>
                    <a:lnTo>
                      <a:pt x="368" y="408"/>
                    </a:lnTo>
                    <a:lnTo>
                      <a:pt x="376" y="402"/>
                    </a:lnTo>
                    <a:lnTo>
                      <a:pt x="386" y="394"/>
                    </a:lnTo>
                    <a:lnTo>
                      <a:pt x="394" y="386"/>
                    </a:lnTo>
                    <a:lnTo>
                      <a:pt x="402" y="380"/>
                    </a:lnTo>
                    <a:lnTo>
                      <a:pt x="410" y="372"/>
                    </a:lnTo>
                    <a:lnTo>
                      <a:pt x="416" y="364"/>
                    </a:lnTo>
                    <a:lnTo>
                      <a:pt x="424" y="354"/>
                    </a:lnTo>
                    <a:lnTo>
                      <a:pt x="430" y="346"/>
                    </a:lnTo>
                    <a:lnTo>
                      <a:pt x="436" y="336"/>
                    </a:lnTo>
                    <a:lnTo>
                      <a:pt x="442" y="326"/>
                    </a:lnTo>
                    <a:lnTo>
                      <a:pt x="446" y="318"/>
                    </a:lnTo>
                    <a:lnTo>
                      <a:pt x="450" y="308"/>
                    </a:lnTo>
                    <a:lnTo>
                      <a:pt x="454" y="296"/>
                    </a:lnTo>
                    <a:lnTo>
                      <a:pt x="458" y="286"/>
                    </a:lnTo>
                    <a:lnTo>
                      <a:pt x="462" y="276"/>
                    </a:lnTo>
                    <a:lnTo>
                      <a:pt x="464" y="266"/>
                    </a:lnTo>
                    <a:lnTo>
                      <a:pt x="466" y="254"/>
                    </a:lnTo>
                    <a:lnTo>
                      <a:pt x="468" y="244"/>
                    </a:lnTo>
                    <a:lnTo>
                      <a:pt x="468" y="232"/>
                    </a:lnTo>
                    <a:lnTo>
                      <a:pt x="468" y="220"/>
                    </a:lnTo>
                    <a:lnTo>
                      <a:pt x="468" y="210"/>
                    </a:lnTo>
                    <a:lnTo>
                      <a:pt x="466" y="198"/>
                    </a:lnTo>
                    <a:lnTo>
                      <a:pt x="466" y="186"/>
                    </a:lnTo>
                    <a:lnTo>
                      <a:pt x="462" y="176"/>
                    </a:lnTo>
                    <a:lnTo>
                      <a:pt x="460" y="164"/>
                    </a:lnTo>
                    <a:lnTo>
                      <a:pt x="456" y="154"/>
                    </a:lnTo>
                    <a:lnTo>
                      <a:pt x="454" y="144"/>
                    </a:lnTo>
                    <a:lnTo>
                      <a:pt x="448" y="134"/>
                    </a:lnTo>
                    <a:lnTo>
                      <a:pt x="444" y="124"/>
                    </a:lnTo>
                    <a:lnTo>
                      <a:pt x="438" y="114"/>
                    </a:lnTo>
                    <a:lnTo>
                      <a:pt x="432" y="104"/>
                    </a:lnTo>
                    <a:lnTo>
                      <a:pt x="426" y="96"/>
                    </a:lnTo>
                    <a:lnTo>
                      <a:pt x="420" y="86"/>
                    </a:lnTo>
                    <a:lnTo>
                      <a:pt x="412" y="78"/>
                    </a:lnTo>
                    <a:lnTo>
                      <a:pt x="406" y="70"/>
                    </a:lnTo>
                    <a:lnTo>
                      <a:pt x="398" y="62"/>
                    </a:lnTo>
                    <a:lnTo>
                      <a:pt x="390" y="56"/>
                    </a:lnTo>
                    <a:lnTo>
                      <a:pt x="380" y="48"/>
                    </a:lnTo>
                    <a:lnTo>
                      <a:pt x="372" y="42"/>
                    </a:lnTo>
                    <a:lnTo>
                      <a:pt x="362" y="36"/>
                    </a:lnTo>
                    <a:lnTo>
                      <a:pt x="352" y="30"/>
                    </a:lnTo>
                    <a:lnTo>
                      <a:pt x="344" y="26"/>
                    </a:lnTo>
                    <a:lnTo>
                      <a:pt x="334" y="20"/>
                    </a:lnTo>
                    <a:lnTo>
                      <a:pt x="322" y="16"/>
                    </a:lnTo>
                    <a:lnTo>
                      <a:pt x="312" y="12"/>
                    </a:lnTo>
                    <a:lnTo>
                      <a:pt x="302" y="10"/>
                    </a:lnTo>
                    <a:lnTo>
                      <a:pt x="290" y="6"/>
                    </a:lnTo>
                    <a:lnTo>
                      <a:pt x="280" y="4"/>
                    </a:lnTo>
                    <a:lnTo>
                      <a:pt x="268" y="2"/>
                    </a:lnTo>
                    <a:lnTo>
                      <a:pt x="256" y="2"/>
                    </a:lnTo>
                    <a:lnTo>
                      <a:pt x="244" y="0"/>
                    </a:lnTo>
                    <a:lnTo>
                      <a:pt x="232" y="0"/>
                    </a:lnTo>
                    <a:lnTo>
                      <a:pt x="220" y="2"/>
                    </a:lnTo>
                    <a:lnTo>
                      <a:pt x="210" y="2"/>
                    </a:lnTo>
                    <a:lnTo>
                      <a:pt x="210" y="2"/>
                    </a:lnTo>
                    <a:close/>
                  </a:path>
                </a:pathLst>
              </a:custGeom>
              <a:solidFill>
                <a:srgbClr val="F5D4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27" name="Freeform 61"/>
              <p:cNvSpPr>
                <a:spLocks/>
              </p:cNvSpPr>
              <p:nvPr/>
            </p:nvSpPr>
            <p:spPr bwMode="auto">
              <a:xfrm>
                <a:off x="4750" y="1026"/>
                <a:ext cx="450" cy="430"/>
              </a:xfrm>
              <a:custGeom>
                <a:avLst/>
                <a:gdLst>
                  <a:gd name="T0" fmla="*/ 178 w 450"/>
                  <a:gd name="T1" fmla="*/ 6 h 430"/>
                  <a:gd name="T2" fmla="*/ 146 w 450"/>
                  <a:gd name="T3" fmla="*/ 14 h 430"/>
                  <a:gd name="T4" fmla="*/ 116 w 450"/>
                  <a:gd name="T5" fmla="*/ 28 h 430"/>
                  <a:gd name="T6" fmla="*/ 88 w 450"/>
                  <a:gd name="T7" fmla="*/ 46 h 430"/>
                  <a:gd name="T8" fmla="*/ 64 w 450"/>
                  <a:gd name="T9" fmla="*/ 66 h 430"/>
                  <a:gd name="T10" fmla="*/ 42 w 450"/>
                  <a:gd name="T11" fmla="*/ 90 h 430"/>
                  <a:gd name="T12" fmla="*/ 26 w 450"/>
                  <a:gd name="T13" fmla="*/ 118 h 430"/>
                  <a:gd name="T14" fmla="*/ 12 w 450"/>
                  <a:gd name="T15" fmla="*/ 146 h 430"/>
                  <a:gd name="T16" fmla="*/ 4 w 450"/>
                  <a:gd name="T17" fmla="*/ 176 h 430"/>
                  <a:gd name="T18" fmla="*/ 0 w 450"/>
                  <a:gd name="T19" fmla="*/ 208 h 430"/>
                  <a:gd name="T20" fmla="*/ 2 w 450"/>
                  <a:gd name="T21" fmla="*/ 242 h 430"/>
                  <a:gd name="T22" fmla="*/ 8 w 450"/>
                  <a:gd name="T23" fmla="*/ 274 h 430"/>
                  <a:gd name="T24" fmla="*/ 18 w 450"/>
                  <a:gd name="T25" fmla="*/ 304 h 430"/>
                  <a:gd name="T26" fmla="*/ 34 w 450"/>
                  <a:gd name="T27" fmla="*/ 332 h 430"/>
                  <a:gd name="T28" fmla="*/ 54 w 450"/>
                  <a:gd name="T29" fmla="*/ 356 h 430"/>
                  <a:gd name="T30" fmla="*/ 76 w 450"/>
                  <a:gd name="T31" fmla="*/ 378 h 430"/>
                  <a:gd name="T32" fmla="*/ 102 w 450"/>
                  <a:gd name="T33" fmla="*/ 396 h 430"/>
                  <a:gd name="T34" fmla="*/ 130 w 450"/>
                  <a:gd name="T35" fmla="*/ 412 h 430"/>
                  <a:gd name="T36" fmla="*/ 160 w 450"/>
                  <a:gd name="T37" fmla="*/ 422 h 430"/>
                  <a:gd name="T38" fmla="*/ 194 w 450"/>
                  <a:gd name="T39" fmla="*/ 428 h 430"/>
                  <a:gd name="T40" fmla="*/ 226 w 450"/>
                  <a:gd name="T41" fmla="*/ 430 h 430"/>
                  <a:gd name="T42" fmla="*/ 262 w 450"/>
                  <a:gd name="T43" fmla="*/ 428 h 430"/>
                  <a:gd name="T44" fmla="*/ 294 w 450"/>
                  <a:gd name="T45" fmla="*/ 420 h 430"/>
                  <a:gd name="T46" fmla="*/ 326 w 450"/>
                  <a:gd name="T47" fmla="*/ 408 h 430"/>
                  <a:gd name="T48" fmla="*/ 354 w 450"/>
                  <a:gd name="T49" fmla="*/ 392 h 430"/>
                  <a:gd name="T50" fmla="*/ 380 w 450"/>
                  <a:gd name="T51" fmla="*/ 372 h 430"/>
                  <a:gd name="T52" fmla="*/ 402 w 450"/>
                  <a:gd name="T53" fmla="*/ 348 h 430"/>
                  <a:gd name="T54" fmla="*/ 420 w 450"/>
                  <a:gd name="T55" fmla="*/ 322 h 430"/>
                  <a:gd name="T56" fmla="*/ 434 w 450"/>
                  <a:gd name="T57" fmla="*/ 294 h 430"/>
                  <a:gd name="T58" fmla="*/ 444 w 450"/>
                  <a:gd name="T59" fmla="*/ 264 h 430"/>
                  <a:gd name="T60" fmla="*/ 450 w 450"/>
                  <a:gd name="T61" fmla="*/ 234 h 430"/>
                  <a:gd name="T62" fmla="*/ 450 w 450"/>
                  <a:gd name="T63" fmla="*/ 200 h 430"/>
                  <a:gd name="T64" fmla="*/ 446 w 450"/>
                  <a:gd name="T65" fmla="*/ 168 h 430"/>
                  <a:gd name="T66" fmla="*/ 436 w 450"/>
                  <a:gd name="T67" fmla="*/ 138 h 430"/>
                  <a:gd name="T68" fmla="*/ 422 w 450"/>
                  <a:gd name="T69" fmla="*/ 108 h 430"/>
                  <a:gd name="T70" fmla="*/ 404 w 450"/>
                  <a:gd name="T71" fmla="*/ 82 h 430"/>
                  <a:gd name="T72" fmla="*/ 382 w 450"/>
                  <a:gd name="T73" fmla="*/ 60 h 430"/>
                  <a:gd name="T74" fmla="*/ 358 w 450"/>
                  <a:gd name="T75" fmla="*/ 40 h 430"/>
                  <a:gd name="T76" fmla="*/ 330 w 450"/>
                  <a:gd name="T77" fmla="*/ 24 h 430"/>
                  <a:gd name="T78" fmla="*/ 300 w 450"/>
                  <a:gd name="T79" fmla="*/ 12 h 430"/>
                  <a:gd name="T80" fmla="*/ 268 w 450"/>
                  <a:gd name="T81" fmla="*/ 4 h 430"/>
                  <a:gd name="T82" fmla="*/ 236 w 450"/>
                  <a:gd name="T83" fmla="*/ 0 h 430"/>
                  <a:gd name="T84" fmla="*/ 200 w 450"/>
                  <a:gd name="T85" fmla="*/ 2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50" h="430">
                    <a:moveTo>
                      <a:pt x="200" y="2"/>
                    </a:moveTo>
                    <a:lnTo>
                      <a:pt x="190" y="4"/>
                    </a:lnTo>
                    <a:lnTo>
                      <a:pt x="178" y="6"/>
                    </a:lnTo>
                    <a:lnTo>
                      <a:pt x="168" y="8"/>
                    </a:lnTo>
                    <a:lnTo>
                      <a:pt x="156" y="12"/>
                    </a:lnTo>
                    <a:lnTo>
                      <a:pt x="146" y="14"/>
                    </a:lnTo>
                    <a:lnTo>
                      <a:pt x="136" y="18"/>
                    </a:lnTo>
                    <a:lnTo>
                      <a:pt x="126" y="24"/>
                    </a:lnTo>
                    <a:lnTo>
                      <a:pt x="116" y="28"/>
                    </a:lnTo>
                    <a:lnTo>
                      <a:pt x="106" y="34"/>
                    </a:lnTo>
                    <a:lnTo>
                      <a:pt x="98" y="40"/>
                    </a:lnTo>
                    <a:lnTo>
                      <a:pt x="88" y="46"/>
                    </a:lnTo>
                    <a:lnTo>
                      <a:pt x="80" y="52"/>
                    </a:lnTo>
                    <a:lnTo>
                      <a:pt x="72" y="60"/>
                    </a:lnTo>
                    <a:lnTo>
                      <a:pt x="64" y="66"/>
                    </a:lnTo>
                    <a:lnTo>
                      <a:pt x="56" y="74"/>
                    </a:lnTo>
                    <a:lnTo>
                      <a:pt x="50" y="82"/>
                    </a:lnTo>
                    <a:lnTo>
                      <a:pt x="42" y="90"/>
                    </a:lnTo>
                    <a:lnTo>
                      <a:pt x="36" y="100"/>
                    </a:lnTo>
                    <a:lnTo>
                      <a:pt x="32" y="108"/>
                    </a:lnTo>
                    <a:lnTo>
                      <a:pt x="26" y="118"/>
                    </a:lnTo>
                    <a:lnTo>
                      <a:pt x="20" y="126"/>
                    </a:lnTo>
                    <a:lnTo>
                      <a:pt x="16" y="136"/>
                    </a:lnTo>
                    <a:lnTo>
                      <a:pt x="12" y="146"/>
                    </a:lnTo>
                    <a:lnTo>
                      <a:pt x="10" y="156"/>
                    </a:lnTo>
                    <a:lnTo>
                      <a:pt x="6" y="166"/>
                    </a:lnTo>
                    <a:lnTo>
                      <a:pt x="4" y="176"/>
                    </a:lnTo>
                    <a:lnTo>
                      <a:pt x="2" y="188"/>
                    </a:lnTo>
                    <a:lnTo>
                      <a:pt x="0" y="198"/>
                    </a:lnTo>
                    <a:lnTo>
                      <a:pt x="0" y="208"/>
                    </a:lnTo>
                    <a:lnTo>
                      <a:pt x="0" y="220"/>
                    </a:lnTo>
                    <a:lnTo>
                      <a:pt x="0" y="230"/>
                    </a:lnTo>
                    <a:lnTo>
                      <a:pt x="2" y="242"/>
                    </a:lnTo>
                    <a:lnTo>
                      <a:pt x="2" y="252"/>
                    </a:lnTo>
                    <a:lnTo>
                      <a:pt x="4" y="262"/>
                    </a:lnTo>
                    <a:lnTo>
                      <a:pt x="8" y="274"/>
                    </a:lnTo>
                    <a:lnTo>
                      <a:pt x="10" y="284"/>
                    </a:lnTo>
                    <a:lnTo>
                      <a:pt x="14" y="294"/>
                    </a:lnTo>
                    <a:lnTo>
                      <a:pt x="18" y="304"/>
                    </a:lnTo>
                    <a:lnTo>
                      <a:pt x="24" y="312"/>
                    </a:lnTo>
                    <a:lnTo>
                      <a:pt x="28" y="322"/>
                    </a:lnTo>
                    <a:lnTo>
                      <a:pt x="34" y="332"/>
                    </a:lnTo>
                    <a:lnTo>
                      <a:pt x="40" y="340"/>
                    </a:lnTo>
                    <a:lnTo>
                      <a:pt x="46" y="348"/>
                    </a:lnTo>
                    <a:lnTo>
                      <a:pt x="54" y="356"/>
                    </a:lnTo>
                    <a:lnTo>
                      <a:pt x="60" y="364"/>
                    </a:lnTo>
                    <a:lnTo>
                      <a:pt x="68" y="372"/>
                    </a:lnTo>
                    <a:lnTo>
                      <a:pt x="76" y="378"/>
                    </a:lnTo>
                    <a:lnTo>
                      <a:pt x="84" y="384"/>
                    </a:lnTo>
                    <a:lnTo>
                      <a:pt x="92" y="390"/>
                    </a:lnTo>
                    <a:lnTo>
                      <a:pt x="102" y="396"/>
                    </a:lnTo>
                    <a:lnTo>
                      <a:pt x="110" y="402"/>
                    </a:lnTo>
                    <a:lnTo>
                      <a:pt x="120" y="406"/>
                    </a:lnTo>
                    <a:lnTo>
                      <a:pt x="130" y="412"/>
                    </a:lnTo>
                    <a:lnTo>
                      <a:pt x="140" y="416"/>
                    </a:lnTo>
                    <a:lnTo>
                      <a:pt x="150" y="420"/>
                    </a:lnTo>
                    <a:lnTo>
                      <a:pt x="160" y="422"/>
                    </a:lnTo>
                    <a:lnTo>
                      <a:pt x="172" y="426"/>
                    </a:lnTo>
                    <a:lnTo>
                      <a:pt x="182" y="428"/>
                    </a:lnTo>
                    <a:lnTo>
                      <a:pt x="194" y="428"/>
                    </a:lnTo>
                    <a:lnTo>
                      <a:pt x="204" y="430"/>
                    </a:lnTo>
                    <a:lnTo>
                      <a:pt x="216" y="430"/>
                    </a:lnTo>
                    <a:lnTo>
                      <a:pt x="226" y="430"/>
                    </a:lnTo>
                    <a:lnTo>
                      <a:pt x="238" y="430"/>
                    </a:lnTo>
                    <a:lnTo>
                      <a:pt x="250" y="430"/>
                    </a:lnTo>
                    <a:lnTo>
                      <a:pt x="262" y="428"/>
                    </a:lnTo>
                    <a:lnTo>
                      <a:pt x="272" y="426"/>
                    </a:lnTo>
                    <a:lnTo>
                      <a:pt x="284" y="422"/>
                    </a:lnTo>
                    <a:lnTo>
                      <a:pt x="294" y="420"/>
                    </a:lnTo>
                    <a:lnTo>
                      <a:pt x="306" y="416"/>
                    </a:lnTo>
                    <a:lnTo>
                      <a:pt x="316" y="412"/>
                    </a:lnTo>
                    <a:lnTo>
                      <a:pt x="326" y="408"/>
                    </a:lnTo>
                    <a:lnTo>
                      <a:pt x="336" y="402"/>
                    </a:lnTo>
                    <a:lnTo>
                      <a:pt x="344" y="396"/>
                    </a:lnTo>
                    <a:lnTo>
                      <a:pt x="354" y="392"/>
                    </a:lnTo>
                    <a:lnTo>
                      <a:pt x="362" y="384"/>
                    </a:lnTo>
                    <a:lnTo>
                      <a:pt x="370" y="378"/>
                    </a:lnTo>
                    <a:lnTo>
                      <a:pt x="380" y="372"/>
                    </a:lnTo>
                    <a:lnTo>
                      <a:pt x="386" y="364"/>
                    </a:lnTo>
                    <a:lnTo>
                      <a:pt x="394" y="356"/>
                    </a:lnTo>
                    <a:lnTo>
                      <a:pt x="402" y="348"/>
                    </a:lnTo>
                    <a:lnTo>
                      <a:pt x="408" y="340"/>
                    </a:lnTo>
                    <a:lnTo>
                      <a:pt x="414" y="332"/>
                    </a:lnTo>
                    <a:lnTo>
                      <a:pt x="420" y="322"/>
                    </a:lnTo>
                    <a:lnTo>
                      <a:pt x="424" y="314"/>
                    </a:lnTo>
                    <a:lnTo>
                      <a:pt x="430" y="304"/>
                    </a:lnTo>
                    <a:lnTo>
                      <a:pt x="434" y="294"/>
                    </a:lnTo>
                    <a:lnTo>
                      <a:pt x="438" y="284"/>
                    </a:lnTo>
                    <a:lnTo>
                      <a:pt x="442" y="274"/>
                    </a:lnTo>
                    <a:lnTo>
                      <a:pt x="444" y="264"/>
                    </a:lnTo>
                    <a:lnTo>
                      <a:pt x="446" y="254"/>
                    </a:lnTo>
                    <a:lnTo>
                      <a:pt x="448" y="244"/>
                    </a:lnTo>
                    <a:lnTo>
                      <a:pt x="450" y="234"/>
                    </a:lnTo>
                    <a:lnTo>
                      <a:pt x="450" y="222"/>
                    </a:lnTo>
                    <a:lnTo>
                      <a:pt x="450" y="212"/>
                    </a:lnTo>
                    <a:lnTo>
                      <a:pt x="450" y="200"/>
                    </a:lnTo>
                    <a:lnTo>
                      <a:pt x="450" y="190"/>
                    </a:lnTo>
                    <a:lnTo>
                      <a:pt x="448" y="178"/>
                    </a:lnTo>
                    <a:lnTo>
                      <a:pt x="446" y="168"/>
                    </a:lnTo>
                    <a:lnTo>
                      <a:pt x="444" y="158"/>
                    </a:lnTo>
                    <a:lnTo>
                      <a:pt x="440" y="148"/>
                    </a:lnTo>
                    <a:lnTo>
                      <a:pt x="436" y="138"/>
                    </a:lnTo>
                    <a:lnTo>
                      <a:pt x="432" y="128"/>
                    </a:lnTo>
                    <a:lnTo>
                      <a:pt x="428" y="118"/>
                    </a:lnTo>
                    <a:lnTo>
                      <a:pt x="422" y="108"/>
                    </a:lnTo>
                    <a:lnTo>
                      <a:pt x="416" y="100"/>
                    </a:lnTo>
                    <a:lnTo>
                      <a:pt x="410" y="92"/>
                    </a:lnTo>
                    <a:lnTo>
                      <a:pt x="404" y="82"/>
                    </a:lnTo>
                    <a:lnTo>
                      <a:pt x="398" y="74"/>
                    </a:lnTo>
                    <a:lnTo>
                      <a:pt x="390" y="68"/>
                    </a:lnTo>
                    <a:lnTo>
                      <a:pt x="382" y="60"/>
                    </a:lnTo>
                    <a:lnTo>
                      <a:pt x="374" y="52"/>
                    </a:lnTo>
                    <a:lnTo>
                      <a:pt x="366" y="46"/>
                    </a:lnTo>
                    <a:lnTo>
                      <a:pt x="358" y="40"/>
                    </a:lnTo>
                    <a:lnTo>
                      <a:pt x="348" y="34"/>
                    </a:lnTo>
                    <a:lnTo>
                      <a:pt x="340" y="28"/>
                    </a:lnTo>
                    <a:lnTo>
                      <a:pt x="330" y="24"/>
                    </a:lnTo>
                    <a:lnTo>
                      <a:pt x="320" y="20"/>
                    </a:lnTo>
                    <a:lnTo>
                      <a:pt x="310" y="16"/>
                    </a:lnTo>
                    <a:lnTo>
                      <a:pt x="300" y="12"/>
                    </a:lnTo>
                    <a:lnTo>
                      <a:pt x="290" y="8"/>
                    </a:lnTo>
                    <a:lnTo>
                      <a:pt x="280" y="6"/>
                    </a:lnTo>
                    <a:lnTo>
                      <a:pt x="268" y="4"/>
                    </a:lnTo>
                    <a:lnTo>
                      <a:pt x="258" y="2"/>
                    </a:lnTo>
                    <a:lnTo>
                      <a:pt x="246" y="0"/>
                    </a:lnTo>
                    <a:lnTo>
                      <a:pt x="236" y="0"/>
                    </a:lnTo>
                    <a:lnTo>
                      <a:pt x="224" y="0"/>
                    </a:lnTo>
                    <a:lnTo>
                      <a:pt x="212" y="0"/>
                    </a:lnTo>
                    <a:lnTo>
                      <a:pt x="200" y="2"/>
                    </a:lnTo>
                    <a:lnTo>
                      <a:pt x="200" y="2"/>
                    </a:lnTo>
                    <a:close/>
                  </a:path>
                </a:pathLst>
              </a:custGeom>
              <a:solidFill>
                <a:srgbClr val="F7DB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28" name="Freeform 62"/>
              <p:cNvSpPr>
                <a:spLocks/>
              </p:cNvSpPr>
              <p:nvPr/>
            </p:nvSpPr>
            <p:spPr bwMode="auto">
              <a:xfrm>
                <a:off x="4754" y="1038"/>
                <a:ext cx="436" cy="412"/>
              </a:xfrm>
              <a:custGeom>
                <a:avLst/>
                <a:gdLst>
                  <a:gd name="T0" fmla="*/ 172 w 436"/>
                  <a:gd name="T1" fmla="*/ 4 h 412"/>
                  <a:gd name="T2" fmla="*/ 142 w 436"/>
                  <a:gd name="T3" fmla="*/ 14 h 412"/>
                  <a:gd name="T4" fmla="*/ 112 w 436"/>
                  <a:gd name="T5" fmla="*/ 26 h 412"/>
                  <a:gd name="T6" fmla="*/ 86 w 436"/>
                  <a:gd name="T7" fmla="*/ 44 h 412"/>
                  <a:gd name="T8" fmla="*/ 62 w 436"/>
                  <a:gd name="T9" fmla="*/ 64 h 412"/>
                  <a:gd name="T10" fmla="*/ 42 w 436"/>
                  <a:gd name="T11" fmla="*/ 86 h 412"/>
                  <a:gd name="T12" fmla="*/ 26 w 436"/>
                  <a:gd name="T13" fmla="*/ 112 h 412"/>
                  <a:gd name="T14" fmla="*/ 12 w 436"/>
                  <a:gd name="T15" fmla="*/ 140 h 412"/>
                  <a:gd name="T16" fmla="*/ 4 w 436"/>
                  <a:gd name="T17" fmla="*/ 168 h 412"/>
                  <a:gd name="T18" fmla="*/ 0 w 436"/>
                  <a:gd name="T19" fmla="*/ 200 h 412"/>
                  <a:gd name="T20" fmla="*/ 2 w 436"/>
                  <a:gd name="T21" fmla="*/ 230 h 412"/>
                  <a:gd name="T22" fmla="*/ 8 w 436"/>
                  <a:gd name="T23" fmla="*/ 262 h 412"/>
                  <a:gd name="T24" fmla="*/ 18 w 436"/>
                  <a:gd name="T25" fmla="*/ 290 h 412"/>
                  <a:gd name="T26" fmla="*/ 34 w 436"/>
                  <a:gd name="T27" fmla="*/ 318 h 412"/>
                  <a:gd name="T28" fmla="*/ 52 w 436"/>
                  <a:gd name="T29" fmla="*/ 342 h 412"/>
                  <a:gd name="T30" fmla="*/ 74 w 436"/>
                  <a:gd name="T31" fmla="*/ 362 h 412"/>
                  <a:gd name="T32" fmla="*/ 98 w 436"/>
                  <a:gd name="T33" fmla="*/ 380 h 412"/>
                  <a:gd name="T34" fmla="*/ 126 w 436"/>
                  <a:gd name="T35" fmla="*/ 394 h 412"/>
                  <a:gd name="T36" fmla="*/ 156 w 436"/>
                  <a:gd name="T37" fmla="*/ 404 h 412"/>
                  <a:gd name="T38" fmla="*/ 186 w 436"/>
                  <a:gd name="T39" fmla="*/ 410 h 412"/>
                  <a:gd name="T40" fmla="*/ 220 w 436"/>
                  <a:gd name="T41" fmla="*/ 412 h 412"/>
                  <a:gd name="T42" fmla="*/ 252 w 436"/>
                  <a:gd name="T43" fmla="*/ 410 h 412"/>
                  <a:gd name="T44" fmla="*/ 284 w 436"/>
                  <a:gd name="T45" fmla="*/ 402 h 412"/>
                  <a:gd name="T46" fmla="*/ 314 w 436"/>
                  <a:gd name="T47" fmla="*/ 390 h 412"/>
                  <a:gd name="T48" fmla="*/ 342 w 436"/>
                  <a:gd name="T49" fmla="*/ 374 h 412"/>
                  <a:gd name="T50" fmla="*/ 366 w 436"/>
                  <a:gd name="T51" fmla="*/ 356 h 412"/>
                  <a:gd name="T52" fmla="*/ 388 w 436"/>
                  <a:gd name="T53" fmla="*/ 334 h 412"/>
                  <a:gd name="T54" fmla="*/ 406 w 436"/>
                  <a:gd name="T55" fmla="*/ 308 h 412"/>
                  <a:gd name="T56" fmla="*/ 420 w 436"/>
                  <a:gd name="T57" fmla="*/ 282 h 412"/>
                  <a:gd name="T58" fmla="*/ 430 w 436"/>
                  <a:gd name="T59" fmla="*/ 254 h 412"/>
                  <a:gd name="T60" fmla="*/ 434 w 436"/>
                  <a:gd name="T61" fmla="*/ 224 h 412"/>
                  <a:gd name="T62" fmla="*/ 436 w 436"/>
                  <a:gd name="T63" fmla="*/ 192 h 412"/>
                  <a:gd name="T64" fmla="*/ 430 w 436"/>
                  <a:gd name="T65" fmla="*/ 160 h 412"/>
                  <a:gd name="T66" fmla="*/ 422 w 436"/>
                  <a:gd name="T67" fmla="*/ 130 h 412"/>
                  <a:gd name="T68" fmla="*/ 408 w 436"/>
                  <a:gd name="T69" fmla="*/ 104 h 412"/>
                  <a:gd name="T70" fmla="*/ 390 w 436"/>
                  <a:gd name="T71" fmla="*/ 78 h 412"/>
                  <a:gd name="T72" fmla="*/ 370 w 436"/>
                  <a:gd name="T73" fmla="*/ 56 h 412"/>
                  <a:gd name="T74" fmla="*/ 346 w 436"/>
                  <a:gd name="T75" fmla="*/ 38 h 412"/>
                  <a:gd name="T76" fmla="*/ 320 w 436"/>
                  <a:gd name="T77" fmla="*/ 22 h 412"/>
                  <a:gd name="T78" fmla="*/ 290 w 436"/>
                  <a:gd name="T79" fmla="*/ 10 h 412"/>
                  <a:gd name="T80" fmla="*/ 260 w 436"/>
                  <a:gd name="T81" fmla="*/ 2 h 412"/>
                  <a:gd name="T82" fmla="*/ 228 w 436"/>
                  <a:gd name="T83" fmla="*/ 0 h 412"/>
                  <a:gd name="T84" fmla="*/ 194 w 436"/>
                  <a:gd name="T85" fmla="*/ 2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36" h="412">
                    <a:moveTo>
                      <a:pt x="194" y="2"/>
                    </a:moveTo>
                    <a:lnTo>
                      <a:pt x="184" y="2"/>
                    </a:lnTo>
                    <a:lnTo>
                      <a:pt x="172" y="4"/>
                    </a:lnTo>
                    <a:lnTo>
                      <a:pt x="162" y="8"/>
                    </a:lnTo>
                    <a:lnTo>
                      <a:pt x="152" y="10"/>
                    </a:lnTo>
                    <a:lnTo>
                      <a:pt x="142" y="14"/>
                    </a:lnTo>
                    <a:lnTo>
                      <a:pt x="132" y="18"/>
                    </a:lnTo>
                    <a:lnTo>
                      <a:pt x="122" y="22"/>
                    </a:lnTo>
                    <a:lnTo>
                      <a:pt x="112" y="26"/>
                    </a:lnTo>
                    <a:lnTo>
                      <a:pt x="104" y="32"/>
                    </a:lnTo>
                    <a:lnTo>
                      <a:pt x="94" y="38"/>
                    </a:lnTo>
                    <a:lnTo>
                      <a:pt x="86" y="44"/>
                    </a:lnTo>
                    <a:lnTo>
                      <a:pt x="78" y="50"/>
                    </a:lnTo>
                    <a:lnTo>
                      <a:pt x="70" y="56"/>
                    </a:lnTo>
                    <a:lnTo>
                      <a:pt x="62" y="64"/>
                    </a:lnTo>
                    <a:lnTo>
                      <a:pt x="56" y="72"/>
                    </a:lnTo>
                    <a:lnTo>
                      <a:pt x="48" y="78"/>
                    </a:lnTo>
                    <a:lnTo>
                      <a:pt x="42" y="86"/>
                    </a:lnTo>
                    <a:lnTo>
                      <a:pt x="36" y="94"/>
                    </a:lnTo>
                    <a:lnTo>
                      <a:pt x="30" y="104"/>
                    </a:lnTo>
                    <a:lnTo>
                      <a:pt x="26" y="112"/>
                    </a:lnTo>
                    <a:lnTo>
                      <a:pt x="20" y="122"/>
                    </a:lnTo>
                    <a:lnTo>
                      <a:pt x="16" y="130"/>
                    </a:lnTo>
                    <a:lnTo>
                      <a:pt x="12" y="140"/>
                    </a:lnTo>
                    <a:lnTo>
                      <a:pt x="10" y="150"/>
                    </a:lnTo>
                    <a:lnTo>
                      <a:pt x="6" y="160"/>
                    </a:lnTo>
                    <a:lnTo>
                      <a:pt x="4" y="168"/>
                    </a:lnTo>
                    <a:lnTo>
                      <a:pt x="2" y="178"/>
                    </a:lnTo>
                    <a:lnTo>
                      <a:pt x="2" y="190"/>
                    </a:lnTo>
                    <a:lnTo>
                      <a:pt x="0" y="200"/>
                    </a:lnTo>
                    <a:lnTo>
                      <a:pt x="0" y="210"/>
                    </a:lnTo>
                    <a:lnTo>
                      <a:pt x="0" y="220"/>
                    </a:lnTo>
                    <a:lnTo>
                      <a:pt x="2" y="230"/>
                    </a:lnTo>
                    <a:lnTo>
                      <a:pt x="4" y="242"/>
                    </a:lnTo>
                    <a:lnTo>
                      <a:pt x="6" y="252"/>
                    </a:lnTo>
                    <a:lnTo>
                      <a:pt x="8" y="262"/>
                    </a:lnTo>
                    <a:lnTo>
                      <a:pt x="10" y="272"/>
                    </a:lnTo>
                    <a:lnTo>
                      <a:pt x="14" y="282"/>
                    </a:lnTo>
                    <a:lnTo>
                      <a:pt x="18" y="290"/>
                    </a:lnTo>
                    <a:lnTo>
                      <a:pt x="22" y="300"/>
                    </a:lnTo>
                    <a:lnTo>
                      <a:pt x="28" y="308"/>
                    </a:lnTo>
                    <a:lnTo>
                      <a:pt x="34" y="318"/>
                    </a:lnTo>
                    <a:lnTo>
                      <a:pt x="40" y="326"/>
                    </a:lnTo>
                    <a:lnTo>
                      <a:pt x="46" y="334"/>
                    </a:lnTo>
                    <a:lnTo>
                      <a:pt x="52" y="342"/>
                    </a:lnTo>
                    <a:lnTo>
                      <a:pt x="58" y="348"/>
                    </a:lnTo>
                    <a:lnTo>
                      <a:pt x="66" y="356"/>
                    </a:lnTo>
                    <a:lnTo>
                      <a:pt x="74" y="362"/>
                    </a:lnTo>
                    <a:lnTo>
                      <a:pt x="82" y="368"/>
                    </a:lnTo>
                    <a:lnTo>
                      <a:pt x="90" y="374"/>
                    </a:lnTo>
                    <a:lnTo>
                      <a:pt x="98" y="380"/>
                    </a:lnTo>
                    <a:lnTo>
                      <a:pt x="108" y="386"/>
                    </a:lnTo>
                    <a:lnTo>
                      <a:pt x="116" y="390"/>
                    </a:lnTo>
                    <a:lnTo>
                      <a:pt x="126" y="394"/>
                    </a:lnTo>
                    <a:lnTo>
                      <a:pt x="136" y="398"/>
                    </a:lnTo>
                    <a:lnTo>
                      <a:pt x="146" y="402"/>
                    </a:lnTo>
                    <a:lnTo>
                      <a:pt x="156" y="404"/>
                    </a:lnTo>
                    <a:lnTo>
                      <a:pt x="166" y="408"/>
                    </a:lnTo>
                    <a:lnTo>
                      <a:pt x="176" y="410"/>
                    </a:lnTo>
                    <a:lnTo>
                      <a:pt x="186" y="410"/>
                    </a:lnTo>
                    <a:lnTo>
                      <a:pt x="198" y="412"/>
                    </a:lnTo>
                    <a:lnTo>
                      <a:pt x="208" y="412"/>
                    </a:lnTo>
                    <a:lnTo>
                      <a:pt x="220" y="412"/>
                    </a:lnTo>
                    <a:lnTo>
                      <a:pt x="230" y="412"/>
                    </a:lnTo>
                    <a:lnTo>
                      <a:pt x="242" y="412"/>
                    </a:lnTo>
                    <a:lnTo>
                      <a:pt x="252" y="410"/>
                    </a:lnTo>
                    <a:lnTo>
                      <a:pt x="264" y="408"/>
                    </a:lnTo>
                    <a:lnTo>
                      <a:pt x="274" y="406"/>
                    </a:lnTo>
                    <a:lnTo>
                      <a:pt x="284" y="402"/>
                    </a:lnTo>
                    <a:lnTo>
                      <a:pt x="294" y="398"/>
                    </a:lnTo>
                    <a:lnTo>
                      <a:pt x="304" y="394"/>
                    </a:lnTo>
                    <a:lnTo>
                      <a:pt x="314" y="390"/>
                    </a:lnTo>
                    <a:lnTo>
                      <a:pt x="324" y="386"/>
                    </a:lnTo>
                    <a:lnTo>
                      <a:pt x="332" y="380"/>
                    </a:lnTo>
                    <a:lnTo>
                      <a:pt x="342" y="374"/>
                    </a:lnTo>
                    <a:lnTo>
                      <a:pt x="350" y="368"/>
                    </a:lnTo>
                    <a:lnTo>
                      <a:pt x="358" y="362"/>
                    </a:lnTo>
                    <a:lnTo>
                      <a:pt x="366" y="356"/>
                    </a:lnTo>
                    <a:lnTo>
                      <a:pt x="374" y="348"/>
                    </a:lnTo>
                    <a:lnTo>
                      <a:pt x="380" y="342"/>
                    </a:lnTo>
                    <a:lnTo>
                      <a:pt x="388" y="334"/>
                    </a:lnTo>
                    <a:lnTo>
                      <a:pt x="394" y="326"/>
                    </a:lnTo>
                    <a:lnTo>
                      <a:pt x="400" y="318"/>
                    </a:lnTo>
                    <a:lnTo>
                      <a:pt x="406" y="308"/>
                    </a:lnTo>
                    <a:lnTo>
                      <a:pt x="410" y="300"/>
                    </a:lnTo>
                    <a:lnTo>
                      <a:pt x="416" y="292"/>
                    </a:lnTo>
                    <a:lnTo>
                      <a:pt x="420" y="282"/>
                    </a:lnTo>
                    <a:lnTo>
                      <a:pt x="424" y="272"/>
                    </a:lnTo>
                    <a:lnTo>
                      <a:pt x="426" y="262"/>
                    </a:lnTo>
                    <a:lnTo>
                      <a:pt x="430" y="254"/>
                    </a:lnTo>
                    <a:lnTo>
                      <a:pt x="432" y="244"/>
                    </a:lnTo>
                    <a:lnTo>
                      <a:pt x="434" y="234"/>
                    </a:lnTo>
                    <a:lnTo>
                      <a:pt x="434" y="224"/>
                    </a:lnTo>
                    <a:lnTo>
                      <a:pt x="436" y="212"/>
                    </a:lnTo>
                    <a:lnTo>
                      <a:pt x="436" y="202"/>
                    </a:lnTo>
                    <a:lnTo>
                      <a:pt x="436" y="192"/>
                    </a:lnTo>
                    <a:lnTo>
                      <a:pt x="434" y="182"/>
                    </a:lnTo>
                    <a:lnTo>
                      <a:pt x="432" y="170"/>
                    </a:lnTo>
                    <a:lnTo>
                      <a:pt x="430" y="160"/>
                    </a:lnTo>
                    <a:lnTo>
                      <a:pt x="428" y="150"/>
                    </a:lnTo>
                    <a:lnTo>
                      <a:pt x="426" y="140"/>
                    </a:lnTo>
                    <a:lnTo>
                      <a:pt x="422" y="130"/>
                    </a:lnTo>
                    <a:lnTo>
                      <a:pt x="418" y="122"/>
                    </a:lnTo>
                    <a:lnTo>
                      <a:pt x="414" y="112"/>
                    </a:lnTo>
                    <a:lnTo>
                      <a:pt x="408" y="104"/>
                    </a:lnTo>
                    <a:lnTo>
                      <a:pt x="402" y="94"/>
                    </a:lnTo>
                    <a:lnTo>
                      <a:pt x="398" y="86"/>
                    </a:lnTo>
                    <a:lnTo>
                      <a:pt x="390" y="78"/>
                    </a:lnTo>
                    <a:lnTo>
                      <a:pt x="384" y="72"/>
                    </a:lnTo>
                    <a:lnTo>
                      <a:pt x="378" y="64"/>
                    </a:lnTo>
                    <a:lnTo>
                      <a:pt x="370" y="56"/>
                    </a:lnTo>
                    <a:lnTo>
                      <a:pt x="362" y="50"/>
                    </a:lnTo>
                    <a:lnTo>
                      <a:pt x="354" y="44"/>
                    </a:lnTo>
                    <a:lnTo>
                      <a:pt x="346" y="38"/>
                    </a:lnTo>
                    <a:lnTo>
                      <a:pt x="338" y="32"/>
                    </a:lnTo>
                    <a:lnTo>
                      <a:pt x="328" y="28"/>
                    </a:lnTo>
                    <a:lnTo>
                      <a:pt x="320" y="22"/>
                    </a:lnTo>
                    <a:lnTo>
                      <a:pt x="310" y="18"/>
                    </a:lnTo>
                    <a:lnTo>
                      <a:pt x="300" y="14"/>
                    </a:lnTo>
                    <a:lnTo>
                      <a:pt x="290" y="10"/>
                    </a:lnTo>
                    <a:lnTo>
                      <a:pt x="280" y="8"/>
                    </a:lnTo>
                    <a:lnTo>
                      <a:pt x="270" y="6"/>
                    </a:lnTo>
                    <a:lnTo>
                      <a:pt x="260" y="2"/>
                    </a:lnTo>
                    <a:lnTo>
                      <a:pt x="250" y="2"/>
                    </a:lnTo>
                    <a:lnTo>
                      <a:pt x="238" y="0"/>
                    </a:lnTo>
                    <a:lnTo>
                      <a:pt x="228" y="0"/>
                    </a:lnTo>
                    <a:lnTo>
                      <a:pt x="216" y="0"/>
                    </a:lnTo>
                    <a:lnTo>
                      <a:pt x="206" y="0"/>
                    </a:lnTo>
                    <a:lnTo>
                      <a:pt x="194" y="2"/>
                    </a:lnTo>
                    <a:lnTo>
                      <a:pt x="194" y="2"/>
                    </a:lnTo>
                    <a:close/>
                  </a:path>
                </a:pathLst>
              </a:custGeom>
              <a:solidFill>
                <a:srgbClr val="F7DD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29" name="Freeform 63"/>
              <p:cNvSpPr>
                <a:spLocks/>
              </p:cNvSpPr>
              <p:nvPr/>
            </p:nvSpPr>
            <p:spPr bwMode="auto">
              <a:xfrm>
                <a:off x="4760" y="1050"/>
                <a:ext cx="418" cy="394"/>
              </a:xfrm>
              <a:custGeom>
                <a:avLst/>
                <a:gdLst>
                  <a:gd name="T0" fmla="*/ 166 w 418"/>
                  <a:gd name="T1" fmla="*/ 4 h 394"/>
                  <a:gd name="T2" fmla="*/ 136 w 418"/>
                  <a:gd name="T3" fmla="*/ 12 h 394"/>
                  <a:gd name="T4" fmla="*/ 108 w 418"/>
                  <a:gd name="T5" fmla="*/ 26 h 394"/>
                  <a:gd name="T6" fmla="*/ 82 w 418"/>
                  <a:gd name="T7" fmla="*/ 42 h 394"/>
                  <a:gd name="T8" fmla="*/ 60 w 418"/>
                  <a:gd name="T9" fmla="*/ 60 h 394"/>
                  <a:gd name="T10" fmla="*/ 40 w 418"/>
                  <a:gd name="T11" fmla="*/ 82 h 394"/>
                  <a:gd name="T12" fmla="*/ 24 w 418"/>
                  <a:gd name="T13" fmla="*/ 106 h 394"/>
                  <a:gd name="T14" fmla="*/ 12 w 418"/>
                  <a:gd name="T15" fmla="*/ 134 h 394"/>
                  <a:gd name="T16" fmla="*/ 4 w 418"/>
                  <a:gd name="T17" fmla="*/ 162 h 394"/>
                  <a:gd name="T18" fmla="*/ 0 w 418"/>
                  <a:gd name="T19" fmla="*/ 190 h 394"/>
                  <a:gd name="T20" fmla="*/ 0 w 418"/>
                  <a:gd name="T21" fmla="*/ 220 h 394"/>
                  <a:gd name="T22" fmla="*/ 6 w 418"/>
                  <a:gd name="T23" fmla="*/ 250 h 394"/>
                  <a:gd name="T24" fmla="*/ 16 w 418"/>
                  <a:gd name="T25" fmla="*/ 278 h 394"/>
                  <a:gd name="T26" fmla="*/ 30 w 418"/>
                  <a:gd name="T27" fmla="*/ 304 h 394"/>
                  <a:gd name="T28" fmla="*/ 48 w 418"/>
                  <a:gd name="T29" fmla="*/ 326 h 394"/>
                  <a:gd name="T30" fmla="*/ 70 w 418"/>
                  <a:gd name="T31" fmla="*/ 346 h 394"/>
                  <a:gd name="T32" fmla="*/ 94 w 418"/>
                  <a:gd name="T33" fmla="*/ 364 h 394"/>
                  <a:gd name="T34" fmla="*/ 120 w 418"/>
                  <a:gd name="T35" fmla="*/ 378 h 394"/>
                  <a:gd name="T36" fmla="*/ 148 w 418"/>
                  <a:gd name="T37" fmla="*/ 388 h 394"/>
                  <a:gd name="T38" fmla="*/ 178 w 418"/>
                  <a:gd name="T39" fmla="*/ 394 h 394"/>
                  <a:gd name="T40" fmla="*/ 210 w 418"/>
                  <a:gd name="T41" fmla="*/ 394 h 394"/>
                  <a:gd name="T42" fmla="*/ 242 w 418"/>
                  <a:gd name="T43" fmla="*/ 392 h 394"/>
                  <a:gd name="T44" fmla="*/ 272 w 418"/>
                  <a:gd name="T45" fmla="*/ 384 h 394"/>
                  <a:gd name="T46" fmla="*/ 302 w 418"/>
                  <a:gd name="T47" fmla="*/ 374 h 394"/>
                  <a:gd name="T48" fmla="*/ 328 w 418"/>
                  <a:gd name="T49" fmla="*/ 358 h 394"/>
                  <a:gd name="T50" fmla="*/ 352 w 418"/>
                  <a:gd name="T51" fmla="*/ 340 h 394"/>
                  <a:gd name="T52" fmla="*/ 372 w 418"/>
                  <a:gd name="T53" fmla="*/ 318 h 394"/>
                  <a:gd name="T54" fmla="*/ 390 w 418"/>
                  <a:gd name="T55" fmla="*/ 296 h 394"/>
                  <a:gd name="T56" fmla="*/ 402 w 418"/>
                  <a:gd name="T57" fmla="*/ 270 h 394"/>
                  <a:gd name="T58" fmla="*/ 412 w 418"/>
                  <a:gd name="T59" fmla="*/ 242 h 394"/>
                  <a:gd name="T60" fmla="*/ 418 w 418"/>
                  <a:gd name="T61" fmla="*/ 212 h 394"/>
                  <a:gd name="T62" fmla="*/ 418 w 418"/>
                  <a:gd name="T63" fmla="*/ 184 h 394"/>
                  <a:gd name="T64" fmla="*/ 414 w 418"/>
                  <a:gd name="T65" fmla="*/ 154 h 394"/>
                  <a:gd name="T66" fmla="*/ 406 w 418"/>
                  <a:gd name="T67" fmla="*/ 124 h 394"/>
                  <a:gd name="T68" fmla="*/ 392 w 418"/>
                  <a:gd name="T69" fmla="*/ 98 h 394"/>
                  <a:gd name="T70" fmla="*/ 376 w 418"/>
                  <a:gd name="T71" fmla="*/ 74 h 394"/>
                  <a:gd name="T72" fmla="*/ 356 w 418"/>
                  <a:gd name="T73" fmla="*/ 54 h 394"/>
                  <a:gd name="T74" fmla="*/ 332 w 418"/>
                  <a:gd name="T75" fmla="*/ 36 h 394"/>
                  <a:gd name="T76" fmla="*/ 306 w 418"/>
                  <a:gd name="T77" fmla="*/ 20 h 394"/>
                  <a:gd name="T78" fmla="*/ 278 w 418"/>
                  <a:gd name="T79" fmla="*/ 10 h 394"/>
                  <a:gd name="T80" fmla="*/ 250 w 418"/>
                  <a:gd name="T81" fmla="*/ 2 h 394"/>
                  <a:gd name="T82" fmla="*/ 218 w 418"/>
                  <a:gd name="T83" fmla="*/ 0 h 394"/>
                  <a:gd name="T84" fmla="*/ 186 w 418"/>
                  <a:gd name="T85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18" h="394">
                    <a:moveTo>
                      <a:pt x="186" y="0"/>
                    </a:moveTo>
                    <a:lnTo>
                      <a:pt x="176" y="2"/>
                    </a:lnTo>
                    <a:lnTo>
                      <a:pt x="166" y="4"/>
                    </a:lnTo>
                    <a:lnTo>
                      <a:pt x="154" y="6"/>
                    </a:lnTo>
                    <a:lnTo>
                      <a:pt x="144" y="10"/>
                    </a:lnTo>
                    <a:lnTo>
                      <a:pt x="136" y="12"/>
                    </a:lnTo>
                    <a:lnTo>
                      <a:pt x="126" y="16"/>
                    </a:lnTo>
                    <a:lnTo>
                      <a:pt x="116" y="20"/>
                    </a:lnTo>
                    <a:lnTo>
                      <a:pt x="108" y="26"/>
                    </a:lnTo>
                    <a:lnTo>
                      <a:pt x="98" y="30"/>
                    </a:lnTo>
                    <a:lnTo>
                      <a:pt x="90" y="36"/>
                    </a:lnTo>
                    <a:lnTo>
                      <a:pt x="82" y="42"/>
                    </a:lnTo>
                    <a:lnTo>
                      <a:pt x="74" y="48"/>
                    </a:lnTo>
                    <a:lnTo>
                      <a:pt x="66" y="54"/>
                    </a:lnTo>
                    <a:lnTo>
                      <a:pt x="60" y="60"/>
                    </a:lnTo>
                    <a:lnTo>
                      <a:pt x="52" y="68"/>
                    </a:lnTo>
                    <a:lnTo>
                      <a:pt x="46" y="74"/>
                    </a:lnTo>
                    <a:lnTo>
                      <a:pt x="40" y="82"/>
                    </a:lnTo>
                    <a:lnTo>
                      <a:pt x="34" y="90"/>
                    </a:lnTo>
                    <a:lnTo>
                      <a:pt x="28" y="98"/>
                    </a:lnTo>
                    <a:lnTo>
                      <a:pt x="24" y="106"/>
                    </a:lnTo>
                    <a:lnTo>
                      <a:pt x="20" y="116"/>
                    </a:lnTo>
                    <a:lnTo>
                      <a:pt x="14" y="124"/>
                    </a:lnTo>
                    <a:lnTo>
                      <a:pt x="12" y="134"/>
                    </a:lnTo>
                    <a:lnTo>
                      <a:pt x="8" y="142"/>
                    </a:lnTo>
                    <a:lnTo>
                      <a:pt x="6" y="152"/>
                    </a:lnTo>
                    <a:lnTo>
                      <a:pt x="4" y="162"/>
                    </a:lnTo>
                    <a:lnTo>
                      <a:pt x="2" y="172"/>
                    </a:lnTo>
                    <a:lnTo>
                      <a:pt x="0" y="180"/>
                    </a:lnTo>
                    <a:lnTo>
                      <a:pt x="0" y="190"/>
                    </a:lnTo>
                    <a:lnTo>
                      <a:pt x="0" y="200"/>
                    </a:lnTo>
                    <a:lnTo>
                      <a:pt x="0" y="210"/>
                    </a:lnTo>
                    <a:lnTo>
                      <a:pt x="0" y="220"/>
                    </a:lnTo>
                    <a:lnTo>
                      <a:pt x="2" y="230"/>
                    </a:lnTo>
                    <a:lnTo>
                      <a:pt x="4" y="240"/>
                    </a:lnTo>
                    <a:lnTo>
                      <a:pt x="6" y="250"/>
                    </a:lnTo>
                    <a:lnTo>
                      <a:pt x="10" y="260"/>
                    </a:lnTo>
                    <a:lnTo>
                      <a:pt x="12" y="268"/>
                    </a:lnTo>
                    <a:lnTo>
                      <a:pt x="16" y="278"/>
                    </a:lnTo>
                    <a:lnTo>
                      <a:pt x="20" y="286"/>
                    </a:lnTo>
                    <a:lnTo>
                      <a:pt x="26" y="296"/>
                    </a:lnTo>
                    <a:lnTo>
                      <a:pt x="30" y="304"/>
                    </a:lnTo>
                    <a:lnTo>
                      <a:pt x="36" y="312"/>
                    </a:lnTo>
                    <a:lnTo>
                      <a:pt x="42" y="318"/>
                    </a:lnTo>
                    <a:lnTo>
                      <a:pt x="48" y="326"/>
                    </a:lnTo>
                    <a:lnTo>
                      <a:pt x="56" y="334"/>
                    </a:lnTo>
                    <a:lnTo>
                      <a:pt x="62" y="340"/>
                    </a:lnTo>
                    <a:lnTo>
                      <a:pt x="70" y="346"/>
                    </a:lnTo>
                    <a:lnTo>
                      <a:pt x="78" y="352"/>
                    </a:lnTo>
                    <a:lnTo>
                      <a:pt x="86" y="358"/>
                    </a:lnTo>
                    <a:lnTo>
                      <a:pt x="94" y="364"/>
                    </a:lnTo>
                    <a:lnTo>
                      <a:pt x="102" y="368"/>
                    </a:lnTo>
                    <a:lnTo>
                      <a:pt x="112" y="374"/>
                    </a:lnTo>
                    <a:lnTo>
                      <a:pt x="120" y="378"/>
                    </a:lnTo>
                    <a:lnTo>
                      <a:pt x="130" y="380"/>
                    </a:lnTo>
                    <a:lnTo>
                      <a:pt x="138" y="384"/>
                    </a:lnTo>
                    <a:lnTo>
                      <a:pt x="148" y="388"/>
                    </a:lnTo>
                    <a:lnTo>
                      <a:pt x="158" y="390"/>
                    </a:lnTo>
                    <a:lnTo>
                      <a:pt x="168" y="392"/>
                    </a:lnTo>
                    <a:lnTo>
                      <a:pt x="178" y="394"/>
                    </a:lnTo>
                    <a:lnTo>
                      <a:pt x="190" y="394"/>
                    </a:lnTo>
                    <a:lnTo>
                      <a:pt x="200" y="394"/>
                    </a:lnTo>
                    <a:lnTo>
                      <a:pt x="210" y="394"/>
                    </a:lnTo>
                    <a:lnTo>
                      <a:pt x="220" y="394"/>
                    </a:lnTo>
                    <a:lnTo>
                      <a:pt x="232" y="394"/>
                    </a:lnTo>
                    <a:lnTo>
                      <a:pt x="242" y="392"/>
                    </a:lnTo>
                    <a:lnTo>
                      <a:pt x="252" y="390"/>
                    </a:lnTo>
                    <a:lnTo>
                      <a:pt x="262" y="388"/>
                    </a:lnTo>
                    <a:lnTo>
                      <a:pt x="272" y="384"/>
                    </a:lnTo>
                    <a:lnTo>
                      <a:pt x="282" y="382"/>
                    </a:lnTo>
                    <a:lnTo>
                      <a:pt x="292" y="378"/>
                    </a:lnTo>
                    <a:lnTo>
                      <a:pt x="302" y="374"/>
                    </a:lnTo>
                    <a:lnTo>
                      <a:pt x="310" y="368"/>
                    </a:lnTo>
                    <a:lnTo>
                      <a:pt x="320" y="364"/>
                    </a:lnTo>
                    <a:lnTo>
                      <a:pt x="328" y="358"/>
                    </a:lnTo>
                    <a:lnTo>
                      <a:pt x="336" y="352"/>
                    </a:lnTo>
                    <a:lnTo>
                      <a:pt x="344" y="346"/>
                    </a:lnTo>
                    <a:lnTo>
                      <a:pt x="352" y="340"/>
                    </a:lnTo>
                    <a:lnTo>
                      <a:pt x="358" y="334"/>
                    </a:lnTo>
                    <a:lnTo>
                      <a:pt x="366" y="326"/>
                    </a:lnTo>
                    <a:lnTo>
                      <a:pt x="372" y="318"/>
                    </a:lnTo>
                    <a:lnTo>
                      <a:pt x="378" y="312"/>
                    </a:lnTo>
                    <a:lnTo>
                      <a:pt x="384" y="304"/>
                    </a:lnTo>
                    <a:lnTo>
                      <a:pt x="390" y="296"/>
                    </a:lnTo>
                    <a:lnTo>
                      <a:pt x="394" y="286"/>
                    </a:lnTo>
                    <a:lnTo>
                      <a:pt x="398" y="278"/>
                    </a:lnTo>
                    <a:lnTo>
                      <a:pt x="402" y="270"/>
                    </a:lnTo>
                    <a:lnTo>
                      <a:pt x="406" y="260"/>
                    </a:lnTo>
                    <a:lnTo>
                      <a:pt x="410" y="252"/>
                    </a:lnTo>
                    <a:lnTo>
                      <a:pt x="412" y="242"/>
                    </a:lnTo>
                    <a:lnTo>
                      <a:pt x="414" y="232"/>
                    </a:lnTo>
                    <a:lnTo>
                      <a:pt x="416" y="222"/>
                    </a:lnTo>
                    <a:lnTo>
                      <a:pt x="418" y="212"/>
                    </a:lnTo>
                    <a:lnTo>
                      <a:pt x="418" y="204"/>
                    </a:lnTo>
                    <a:lnTo>
                      <a:pt x="418" y="194"/>
                    </a:lnTo>
                    <a:lnTo>
                      <a:pt x="418" y="184"/>
                    </a:lnTo>
                    <a:lnTo>
                      <a:pt x="418" y="172"/>
                    </a:lnTo>
                    <a:lnTo>
                      <a:pt x="416" y="162"/>
                    </a:lnTo>
                    <a:lnTo>
                      <a:pt x="414" y="154"/>
                    </a:lnTo>
                    <a:lnTo>
                      <a:pt x="412" y="144"/>
                    </a:lnTo>
                    <a:lnTo>
                      <a:pt x="408" y="134"/>
                    </a:lnTo>
                    <a:lnTo>
                      <a:pt x="406" y="124"/>
                    </a:lnTo>
                    <a:lnTo>
                      <a:pt x="402" y="116"/>
                    </a:lnTo>
                    <a:lnTo>
                      <a:pt x="396" y="106"/>
                    </a:lnTo>
                    <a:lnTo>
                      <a:pt x="392" y="98"/>
                    </a:lnTo>
                    <a:lnTo>
                      <a:pt x="386" y="90"/>
                    </a:lnTo>
                    <a:lnTo>
                      <a:pt x="382" y="82"/>
                    </a:lnTo>
                    <a:lnTo>
                      <a:pt x="376" y="74"/>
                    </a:lnTo>
                    <a:lnTo>
                      <a:pt x="370" y="68"/>
                    </a:lnTo>
                    <a:lnTo>
                      <a:pt x="362" y="60"/>
                    </a:lnTo>
                    <a:lnTo>
                      <a:pt x="356" y="54"/>
                    </a:lnTo>
                    <a:lnTo>
                      <a:pt x="348" y="48"/>
                    </a:lnTo>
                    <a:lnTo>
                      <a:pt x="340" y="42"/>
                    </a:lnTo>
                    <a:lnTo>
                      <a:pt x="332" y="36"/>
                    </a:lnTo>
                    <a:lnTo>
                      <a:pt x="324" y="30"/>
                    </a:lnTo>
                    <a:lnTo>
                      <a:pt x="316" y="26"/>
                    </a:lnTo>
                    <a:lnTo>
                      <a:pt x="306" y="20"/>
                    </a:lnTo>
                    <a:lnTo>
                      <a:pt x="298" y="16"/>
                    </a:lnTo>
                    <a:lnTo>
                      <a:pt x="288" y="12"/>
                    </a:lnTo>
                    <a:lnTo>
                      <a:pt x="278" y="10"/>
                    </a:lnTo>
                    <a:lnTo>
                      <a:pt x="270" y="6"/>
                    </a:lnTo>
                    <a:lnTo>
                      <a:pt x="260" y="4"/>
                    </a:lnTo>
                    <a:lnTo>
                      <a:pt x="250" y="2"/>
                    </a:lnTo>
                    <a:lnTo>
                      <a:pt x="240" y="0"/>
                    </a:lnTo>
                    <a:lnTo>
                      <a:pt x="228" y="0"/>
                    </a:lnTo>
                    <a:lnTo>
                      <a:pt x="218" y="0"/>
                    </a:lnTo>
                    <a:lnTo>
                      <a:pt x="208" y="0"/>
                    </a:lnTo>
                    <a:lnTo>
                      <a:pt x="198" y="0"/>
                    </a:lnTo>
                    <a:lnTo>
                      <a:pt x="186" y="0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rgbClr val="F8E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30" name="Freeform 64"/>
              <p:cNvSpPr>
                <a:spLocks/>
              </p:cNvSpPr>
              <p:nvPr/>
            </p:nvSpPr>
            <p:spPr bwMode="auto">
              <a:xfrm>
                <a:off x="4764" y="1060"/>
                <a:ext cx="404" cy="378"/>
              </a:xfrm>
              <a:custGeom>
                <a:avLst/>
                <a:gdLst>
                  <a:gd name="T0" fmla="*/ 160 w 404"/>
                  <a:gd name="T1" fmla="*/ 6 h 378"/>
                  <a:gd name="T2" fmla="*/ 130 w 404"/>
                  <a:gd name="T3" fmla="*/ 14 h 378"/>
                  <a:gd name="T4" fmla="*/ 104 w 404"/>
                  <a:gd name="T5" fmla="*/ 26 h 378"/>
                  <a:gd name="T6" fmla="*/ 80 w 404"/>
                  <a:gd name="T7" fmla="*/ 42 h 378"/>
                  <a:gd name="T8" fmla="*/ 58 w 404"/>
                  <a:gd name="T9" fmla="*/ 60 h 378"/>
                  <a:gd name="T10" fmla="*/ 38 w 404"/>
                  <a:gd name="T11" fmla="*/ 80 h 378"/>
                  <a:gd name="T12" fmla="*/ 24 w 404"/>
                  <a:gd name="T13" fmla="*/ 104 h 378"/>
                  <a:gd name="T14" fmla="*/ 12 w 404"/>
                  <a:gd name="T15" fmla="*/ 130 h 378"/>
                  <a:gd name="T16" fmla="*/ 4 w 404"/>
                  <a:gd name="T17" fmla="*/ 156 h 378"/>
                  <a:gd name="T18" fmla="*/ 0 w 404"/>
                  <a:gd name="T19" fmla="*/ 184 h 378"/>
                  <a:gd name="T20" fmla="*/ 2 w 404"/>
                  <a:gd name="T21" fmla="*/ 212 h 378"/>
                  <a:gd name="T22" fmla="*/ 6 w 404"/>
                  <a:gd name="T23" fmla="*/ 240 h 378"/>
                  <a:gd name="T24" fmla="*/ 16 w 404"/>
                  <a:gd name="T25" fmla="*/ 268 h 378"/>
                  <a:gd name="T26" fmla="*/ 30 w 404"/>
                  <a:gd name="T27" fmla="*/ 292 h 378"/>
                  <a:gd name="T28" fmla="*/ 48 w 404"/>
                  <a:gd name="T29" fmla="*/ 314 h 378"/>
                  <a:gd name="T30" fmla="*/ 68 w 404"/>
                  <a:gd name="T31" fmla="*/ 332 h 378"/>
                  <a:gd name="T32" fmla="*/ 90 w 404"/>
                  <a:gd name="T33" fmla="*/ 348 h 378"/>
                  <a:gd name="T34" fmla="*/ 116 w 404"/>
                  <a:gd name="T35" fmla="*/ 362 h 378"/>
                  <a:gd name="T36" fmla="*/ 144 w 404"/>
                  <a:gd name="T37" fmla="*/ 372 h 378"/>
                  <a:gd name="T38" fmla="*/ 172 w 404"/>
                  <a:gd name="T39" fmla="*/ 378 h 378"/>
                  <a:gd name="T40" fmla="*/ 202 w 404"/>
                  <a:gd name="T41" fmla="*/ 378 h 378"/>
                  <a:gd name="T42" fmla="*/ 234 w 404"/>
                  <a:gd name="T43" fmla="*/ 376 h 378"/>
                  <a:gd name="T44" fmla="*/ 264 w 404"/>
                  <a:gd name="T45" fmla="*/ 368 h 378"/>
                  <a:gd name="T46" fmla="*/ 290 w 404"/>
                  <a:gd name="T47" fmla="*/ 358 h 378"/>
                  <a:gd name="T48" fmla="*/ 316 w 404"/>
                  <a:gd name="T49" fmla="*/ 344 h 378"/>
                  <a:gd name="T50" fmla="*/ 338 w 404"/>
                  <a:gd name="T51" fmla="*/ 326 h 378"/>
                  <a:gd name="T52" fmla="*/ 358 w 404"/>
                  <a:gd name="T53" fmla="*/ 306 h 378"/>
                  <a:gd name="T54" fmla="*/ 376 w 404"/>
                  <a:gd name="T55" fmla="*/ 284 h 378"/>
                  <a:gd name="T56" fmla="*/ 388 w 404"/>
                  <a:gd name="T57" fmla="*/ 258 h 378"/>
                  <a:gd name="T58" fmla="*/ 398 w 404"/>
                  <a:gd name="T59" fmla="*/ 232 h 378"/>
                  <a:gd name="T60" fmla="*/ 402 w 404"/>
                  <a:gd name="T61" fmla="*/ 204 h 378"/>
                  <a:gd name="T62" fmla="*/ 404 w 404"/>
                  <a:gd name="T63" fmla="*/ 176 h 378"/>
                  <a:gd name="T64" fmla="*/ 398 w 404"/>
                  <a:gd name="T65" fmla="*/ 148 h 378"/>
                  <a:gd name="T66" fmla="*/ 390 w 404"/>
                  <a:gd name="T67" fmla="*/ 120 h 378"/>
                  <a:gd name="T68" fmla="*/ 378 w 404"/>
                  <a:gd name="T69" fmla="*/ 96 h 378"/>
                  <a:gd name="T70" fmla="*/ 362 w 404"/>
                  <a:gd name="T71" fmla="*/ 72 h 378"/>
                  <a:gd name="T72" fmla="*/ 342 w 404"/>
                  <a:gd name="T73" fmla="*/ 52 h 378"/>
                  <a:gd name="T74" fmla="*/ 320 w 404"/>
                  <a:gd name="T75" fmla="*/ 36 h 378"/>
                  <a:gd name="T76" fmla="*/ 296 w 404"/>
                  <a:gd name="T77" fmla="*/ 22 h 378"/>
                  <a:gd name="T78" fmla="*/ 270 w 404"/>
                  <a:gd name="T79" fmla="*/ 10 h 378"/>
                  <a:gd name="T80" fmla="*/ 240 w 404"/>
                  <a:gd name="T81" fmla="*/ 4 h 378"/>
                  <a:gd name="T82" fmla="*/ 210 w 404"/>
                  <a:gd name="T83" fmla="*/ 0 h 378"/>
                  <a:gd name="T84" fmla="*/ 180 w 404"/>
                  <a:gd name="T85" fmla="*/ 2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04" h="378">
                    <a:moveTo>
                      <a:pt x="180" y="2"/>
                    </a:moveTo>
                    <a:lnTo>
                      <a:pt x="170" y="4"/>
                    </a:lnTo>
                    <a:lnTo>
                      <a:pt x="160" y="6"/>
                    </a:lnTo>
                    <a:lnTo>
                      <a:pt x="150" y="8"/>
                    </a:lnTo>
                    <a:lnTo>
                      <a:pt x="140" y="10"/>
                    </a:lnTo>
                    <a:lnTo>
                      <a:pt x="130" y="14"/>
                    </a:lnTo>
                    <a:lnTo>
                      <a:pt x="122" y="18"/>
                    </a:lnTo>
                    <a:lnTo>
                      <a:pt x="112" y="22"/>
                    </a:lnTo>
                    <a:lnTo>
                      <a:pt x="104" y="26"/>
                    </a:lnTo>
                    <a:lnTo>
                      <a:pt x="96" y="30"/>
                    </a:lnTo>
                    <a:lnTo>
                      <a:pt x="88" y="36"/>
                    </a:lnTo>
                    <a:lnTo>
                      <a:pt x="80" y="42"/>
                    </a:lnTo>
                    <a:lnTo>
                      <a:pt x="72" y="46"/>
                    </a:lnTo>
                    <a:lnTo>
                      <a:pt x="64" y="54"/>
                    </a:lnTo>
                    <a:lnTo>
                      <a:pt x="58" y="60"/>
                    </a:lnTo>
                    <a:lnTo>
                      <a:pt x="50" y="66"/>
                    </a:lnTo>
                    <a:lnTo>
                      <a:pt x="44" y="74"/>
                    </a:lnTo>
                    <a:lnTo>
                      <a:pt x="38" y="80"/>
                    </a:lnTo>
                    <a:lnTo>
                      <a:pt x="34" y="88"/>
                    </a:lnTo>
                    <a:lnTo>
                      <a:pt x="28" y="96"/>
                    </a:lnTo>
                    <a:lnTo>
                      <a:pt x="24" y="104"/>
                    </a:lnTo>
                    <a:lnTo>
                      <a:pt x="20" y="112"/>
                    </a:lnTo>
                    <a:lnTo>
                      <a:pt x="16" y="120"/>
                    </a:lnTo>
                    <a:lnTo>
                      <a:pt x="12" y="130"/>
                    </a:lnTo>
                    <a:lnTo>
                      <a:pt x="8" y="138"/>
                    </a:lnTo>
                    <a:lnTo>
                      <a:pt x="6" y="146"/>
                    </a:lnTo>
                    <a:lnTo>
                      <a:pt x="4" y="156"/>
                    </a:lnTo>
                    <a:lnTo>
                      <a:pt x="2" y="166"/>
                    </a:lnTo>
                    <a:lnTo>
                      <a:pt x="0" y="174"/>
                    </a:lnTo>
                    <a:lnTo>
                      <a:pt x="0" y="184"/>
                    </a:lnTo>
                    <a:lnTo>
                      <a:pt x="0" y="194"/>
                    </a:lnTo>
                    <a:lnTo>
                      <a:pt x="0" y="202"/>
                    </a:lnTo>
                    <a:lnTo>
                      <a:pt x="2" y="212"/>
                    </a:lnTo>
                    <a:lnTo>
                      <a:pt x="2" y="222"/>
                    </a:lnTo>
                    <a:lnTo>
                      <a:pt x="4" y="232"/>
                    </a:lnTo>
                    <a:lnTo>
                      <a:pt x="6" y="240"/>
                    </a:lnTo>
                    <a:lnTo>
                      <a:pt x="10" y="250"/>
                    </a:lnTo>
                    <a:lnTo>
                      <a:pt x="12" y="258"/>
                    </a:lnTo>
                    <a:lnTo>
                      <a:pt x="16" y="268"/>
                    </a:lnTo>
                    <a:lnTo>
                      <a:pt x="20" y="276"/>
                    </a:lnTo>
                    <a:lnTo>
                      <a:pt x="26" y="284"/>
                    </a:lnTo>
                    <a:lnTo>
                      <a:pt x="30" y="292"/>
                    </a:lnTo>
                    <a:lnTo>
                      <a:pt x="36" y="300"/>
                    </a:lnTo>
                    <a:lnTo>
                      <a:pt x="42" y="306"/>
                    </a:lnTo>
                    <a:lnTo>
                      <a:pt x="48" y="314"/>
                    </a:lnTo>
                    <a:lnTo>
                      <a:pt x="54" y="320"/>
                    </a:lnTo>
                    <a:lnTo>
                      <a:pt x="60" y="326"/>
                    </a:lnTo>
                    <a:lnTo>
                      <a:pt x="68" y="332"/>
                    </a:lnTo>
                    <a:lnTo>
                      <a:pt x="76" y="338"/>
                    </a:lnTo>
                    <a:lnTo>
                      <a:pt x="82" y="344"/>
                    </a:lnTo>
                    <a:lnTo>
                      <a:pt x="90" y="348"/>
                    </a:lnTo>
                    <a:lnTo>
                      <a:pt x="100" y="354"/>
                    </a:lnTo>
                    <a:lnTo>
                      <a:pt x="108" y="358"/>
                    </a:lnTo>
                    <a:lnTo>
                      <a:pt x="116" y="362"/>
                    </a:lnTo>
                    <a:lnTo>
                      <a:pt x="126" y="366"/>
                    </a:lnTo>
                    <a:lnTo>
                      <a:pt x="134" y="368"/>
                    </a:lnTo>
                    <a:lnTo>
                      <a:pt x="144" y="372"/>
                    </a:lnTo>
                    <a:lnTo>
                      <a:pt x="154" y="374"/>
                    </a:lnTo>
                    <a:lnTo>
                      <a:pt x="162" y="376"/>
                    </a:lnTo>
                    <a:lnTo>
                      <a:pt x="172" y="378"/>
                    </a:lnTo>
                    <a:lnTo>
                      <a:pt x="182" y="378"/>
                    </a:lnTo>
                    <a:lnTo>
                      <a:pt x="192" y="378"/>
                    </a:lnTo>
                    <a:lnTo>
                      <a:pt x="202" y="378"/>
                    </a:lnTo>
                    <a:lnTo>
                      <a:pt x="212" y="378"/>
                    </a:lnTo>
                    <a:lnTo>
                      <a:pt x="224" y="378"/>
                    </a:lnTo>
                    <a:lnTo>
                      <a:pt x="234" y="376"/>
                    </a:lnTo>
                    <a:lnTo>
                      <a:pt x="244" y="374"/>
                    </a:lnTo>
                    <a:lnTo>
                      <a:pt x="254" y="372"/>
                    </a:lnTo>
                    <a:lnTo>
                      <a:pt x="264" y="368"/>
                    </a:lnTo>
                    <a:lnTo>
                      <a:pt x="272" y="366"/>
                    </a:lnTo>
                    <a:lnTo>
                      <a:pt x="282" y="362"/>
                    </a:lnTo>
                    <a:lnTo>
                      <a:pt x="290" y="358"/>
                    </a:lnTo>
                    <a:lnTo>
                      <a:pt x="300" y="354"/>
                    </a:lnTo>
                    <a:lnTo>
                      <a:pt x="308" y="348"/>
                    </a:lnTo>
                    <a:lnTo>
                      <a:pt x="316" y="344"/>
                    </a:lnTo>
                    <a:lnTo>
                      <a:pt x="324" y="338"/>
                    </a:lnTo>
                    <a:lnTo>
                      <a:pt x="332" y="332"/>
                    </a:lnTo>
                    <a:lnTo>
                      <a:pt x="338" y="326"/>
                    </a:lnTo>
                    <a:lnTo>
                      <a:pt x="346" y="320"/>
                    </a:lnTo>
                    <a:lnTo>
                      <a:pt x="352" y="312"/>
                    </a:lnTo>
                    <a:lnTo>
                      <a:pt x="358" y="306"/>
                    </a:lnTo>
                    <a:lnTo>
                      <a:pt x="364" y="298"/>
                    </a:lnTo>
                    <a:lnTo>
                      <a:pt x="370" y="292"/>
                    </a:lnTo>
                    <a:lnTo>
                      <a:pt x="376" y="284"/>
                    </a:lnTo>
                    <a:lnTo>
                      <a:pt x="380" y="276"/>
                    </a:lnTo>
                    <a:lnTo>
                      <a:pt x="384" y="268"/>
                    </a:lnTo>
                    <a:lnTo>
                      <a:pt x="388" y="258"/>
                    </a:lnTo>
                    <a:lnTo>
                      <a:pt x="392" y="250"/>
                    </a:lnTo>
                    <a:lnTo>
                      <a:pt x="394" y="242"/>
                    </a:lnTo>
                    <a:lnTo>
                      <a:pt x="398" y="232"/>
                    </a:lnTo>
                    <a:lnTo>
                      <a:pt x="400" y="224"/>
                    </a:lnTo>
                    <a:lnTo>
                      <a:pt x="402" y="214"/>
                    </a:lnTo>
                    <a:lnTo>
                      <a:pt x="402" y="204"/>
                    </a:lnTo>
                    <a:lnTo>
                      <a:pt x="404" y="196"/>
                    </a:lnTo>
                    <a:lnTo>
                      <a:pt x="404" y="186"/>
                    </a:lnTo>
                    <a:lnTo>
                      <a:pt x="404" y="176"/>
                    </a:lnTo>
                    <a:lnTo>
                      <a:pt x="402" y="166"/>
                    </a:lnTo>
                    <a:lnTo>
                      <a:pt x="400" y="156"/>
                    </a:lnTo>
                    <a:lnTo>
                      <a:pt x="398" y="148"/>
                    </a:lnTo>
                    <a:lnTo>
                      <a:pt x="396" y="138"/>
                    </a:lnTo>
                    <a:lnTo>
                      <a:pt x="394" y="130"/>
                    </a:lnTo>
                    <a:lnTo>
                      <a:pt x="390" y="120"/>
                    </a:lnTo>
                    <a:lnTo>
                      <a:pt x="386" y="112"/>
                    </a:lnTo>
                    <a:lnTo>
                      <a:pt x="382" y="104"/>
                    </a:lnTo>
                    <a:lnTo>
                      <a:pt x="378" y="96"/>
                    </a:lnTo>
                    <a:lnTo>
                      <a:pt x="374" y="88"/>
                    </a:lnTo>
                    <a:lnTo>
                      <a:pt x="368" y="80"/>
                    </a:lnTo>
                    <a:lnTo>
                      <a:pt x="362" y="72"/>
                    </a:lnTo>
                    <a:lnTo>
                      <a:pt x="356" y="66"/>
                    </a:lnTo>
                    <a:lnTo>
                      <a:pt x="350" y="60"/>
                    </a:lnTo>
                    <a:lnTo>
                      <a:pt x="342" y="52"/>
                    </a:lnTo>
                    <a:lnTo>
                      <a:pt x="336" y="46"/>
                    </a:lnTo>
                    <a:lnTo>
                      <a:pt x="328" y="40"/>
                    </a:lnTo>
                    <a:lnTo>
                      <a:pt x="320" y="36"/>
                    </a:lnTo>
                    <a:lnTo>
                      <a:pt x="312" y="30"/>
                    </a:lnTo>
                    <a:lnTo>
                      <a:pt x="304" y="26"/>
                    </a:lnTo>
                    <a:lnTo>
                      <a:pt x="296" y="22"/>
                    </a:lnTo>
                    <a:lnTo>
                      <a:pt x="288" y="18"/>
                    </a:lnTo>
                    <a:lnTo>
                      <a:pt x="278" y="14"/>
                    </a:lnTo>
                    <a:lnTo>
                      <a:pt x="270" y="10"/>
                    </a:lnTo>
                    <a:lnTo>
                      <a:pt x="260" y="8"/>
                    </a:lnTo>
                    <a:lnTo>
                      <a:pt x="250" y="6"/>
                    </a:lnTo>
                    <a:lnTo>
                      <a:pt x="240" y="4"/>
                    </a:lnTo>
                    <a:lnTo>
                      <a:pt x="230" y="2"/>
                    </a:lnTo>
                    <a:lnTo>
                      <a:pt x="220" y="2"/>
                    </a:lnTo>
                    <a:lnTo>
                      <a:pt x="210" y="0"/>
                    </a:lnTo>
                    <a:lnTo>
                      <a:pt x="200" y="0"/>
                    </a:lnTo>
                    <a:lnTo>
                      <a:pt x="190" y="0"/>
                    </a:lnTo>
                    <a:lnTo>
                      <a:pt x="180" y="2"/>
                    </a:lnTo>
                    <a:lnTo>
                      <a:pt x="180" y="2"/>
                    </a:lnTo>
                    <a:close/>
                  </a:path>
                </a:pathLst>
              </a:custGeom>
              <a:solidFill>
                <a:srgbClr val="F6E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31" name="Freeform 65"/>
              <p:cNvSpPr>
                <a:spLocks/>
              </p:cNvSpPr>
              <p:nvPr/>
            </p:nvSpPr>
            <p:spPr bwMode="auto">
              <a:xfrm>
                <a:off x="4768" y="1072"/>
                <a:ext cx="388" cy="360"/>
              </a:xfrm>
              <a:custGeom>
                <a:avLst/>
                <a:gdLst>
                  <a:gd name="T0" fmla="*/ 154 w 388"/>
                  <a:gd name="T1" fmla="*/ 4 h 360"/>
                  <a:gd name="T2" fmla="*/ 126 w 388"/>
                  <a:gd name="T3" fmla="*/ 12 h 360"/>
                  <a:gd name="T4" fmla="*/ 100 w 388"/>
                  <a:gd name="T5" fmla="*/ 24 h 360"/>
                  <a:gd name="T6" fmla="*/ 78 w 388"/>
                  <a:gd name="T7" fmla="*/ 38 h 360"/>
                  <a:gd name="T8" fmla="*/ 56 w 388"/>
                  <a:gd name="T9" fmla="*/ 56 h 360"/>
                  <a:gd name="T10" fmla="*/ 38 w 388"/>
                  <a:gd name="T11" fmla="*/ 76 h 360"/>
                  <a:gd name="T12" fmla="*/ 24 w 388"/>
                  <a:gd name="T13" fmla="*/ 98 h 360"/>
                  <a:gd name="T14" fmla="*/ 12 w 388"/>
                  <a:gd name="T15" fmla="*/ 122 h 360"/>
                  <a:gd name="T16" fmla="*/ 4 w 388"/>
                  <a:gd name="T17" fmla="*/ 148 h 360"/>
                  <a:gd name="T18" fmla="*/ 0 w 388"/>
                  <a:gd name="T19" fmla="*/ 174 h 360"/>
                  <a:gd name="T20" fmla="*/ 2 w 388"/>
                  <a:gd name="T21" fmla="*/ 202 h 360"/>
                  <a:gd name="T22" fmla="*/ 8 w 388"/>
                  <a:gd name="T23" fmla="*/ 230 h 360"/>
                  <a:gd name="T24" fmla="*/ 16 w 388"/>
                  <a:gd name="T25" fmla="*/ 254 h 360"/>
                  <a:gd name="T26" fmla="*/ 30 w 388"/>
                  <a:gd name="T27" fmla="*/ 278 h 360"/>
                  <a:gd name="T28" fmla="*/ 46 w 388"/>
                  <a:gd name="T29" fmla="*/ 298 h 360"/>
                  <a:gd name="T30" fmla="*/ 66 w 388"/>
                  <a:gd name="T31" fmla="*/ 316 h 360"/>
                  <a:gd name="T32" fmla="*/ 88 w 388"/>
                  <a:gd name="T33" fmla="*/ 332 h 360"/>
                  <a:gd name="T34" fmla="*/ 112 w 388"/>
                  <a:gd name="T35" fmla="*/ 344 h 360"/>
                  <a:gd name="T36" fmla="*/ 138 w 388"/>
                  <a:gd name="T37" fmla="*/ 354 h 360"/>
                  <a:gd name="T38" fmla="*/ 166 w 388"/>
                  <a:gd name="T39" fmla="*/ 360 h 360"/>
                  <a:gd name="T40" fmla="*/ 196 w 388"/>
                  <a:gd name="T41" fmla="*/ 360 h 360"/>
                  <a:gd name="T42" fmla="*/ 224 w 388"/>
                  <a:gd name="T43" fmla="*/ 358 h 360"/>
                  <a:gd name="T44" fmla="*/ 254 w 388"/>
                  <a:gd name="T45" fmla="*/ 352 h 360"/>
                  <a:gd name="T46" fmla="*/ 280 w 388"/>
                  <a:gd name="T47" fmla="*/ 340 h 360"/>
                  <a:gd name="T48" fmla="*/ 304 w 388"/>
                  <a:gd name="T49" fmla="*/ 328 h 360"/>
                  <a:gd name="T50" fmla="*/ 326 w 388"/>
                  <a:gd name="T51" fmla="*/ 310 h 360"/>
                  <a:gd name="T52" fmla="*/ 346 w 388"/>
                  <a:gd name="T53" fmla="*/ 292 h 360"/>
                  <a:gd name="T54" fmla="*/ 360 w 388"/>
                  <a:gd name="T55" fmla="*/ 270 h 360"/>
                  <a:gd name="T56" fmla="*/ 374 w 388"/>
                  <a:gd name="T57" fmla="*/ 246 h 360"/>
                  <a:gd name="T58" fmla="*/ 382 w 388"/>
                  <a:gd name="T59" fmla="*/ 220 h 360"/>
                  <a:gd name="T60" fmla="*/ 388 w 388"/>
                  <a:gd name="T61" fmla="*/ 194 h 360"/>
                  <a:gd name="T62" fmla="*/ 388 w 388"/>
                  <a:gd name="T63" fmla="*/ 168 h 360"/>
                  <a:gd name="T64" fmla="*/ 384 w 388"/>
                  <a:gd name="T65" fmla="*/ 140 h 360"/>
                  <a:gd name="T66" fmla="*/ 376 w 388"/>
                  <a:gd name="T67" fmla="*/ 114 h 360"/>
                  <a:gd name="T68" fmla="*/ 364 w 388"/>
                  <a:gd name="T69" fmla="*/ 90 h 360"/>
                  <a:gd name="T70" fmla="*/ 348 w 388"/>
                  <a:gd name="T71" fmla="*/ 68 h 360"/>
                  <a:gd name="T72" fmla="*/ 330 w 388"/>
                  <a:gd name="T73" fmla="*/ 50 h 360"/>
                  <a:gd name="T74" fmla="*/ 308 w 388"/>
                  <a:gd name="T75" fmla="*/ 34 h 360"/>
                  <a:gd name="T76" fmla="*/ 284 w 388"/>
                  <a:gd name="T77" fmla="*/ 20 h 360"/>
                  <a:gd name="T78" fmla="*/ 260 w 388"/>
                  <a:gd name="T79" fmla="*/ 10 h 360"/>
                  <a:gd name="T80" fmla="*/ 232 w 388"/>
                  <a:gd name="T81" fmla="*/ 2 h 360"/>
                  <a:gd name="T82" fmla="*/ 204 w 388"/>
                  <a:gd name="T83" fmla="*/ 0 h 360"/>
                  <a:gd name="T84" fmla="*/ 174 w 388"/>
                  <a:gd name="T85" fmla="*/ 2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8" h="360">
                    <a:moveTo>
                      <a:pt x="174" y="2"/>
                    </a:moveTo>
                    <a:lnTo>
                      <a:pt x="164" y="2"/>
                    </a:lnTo>
                    <a:lnTo>
                      <a:pt x="154" y="4"/>
                    </a:lnTo>
                    <a:lnTo>
                      <a:pt x="144" y="6"/>
                    </a:lnTo>
                    <a:lnTo>
                      <a:pt x="136" y="10"/>
                    </a:lnTo>
                    <a:lnTo>
                      <a:pt x="126" y="12"/>
                    </a:lnTo>
                    <a:lnTo>
                      <a:pt x="118" y="16"/>
                    </a:lnTo>
                    <a:lnTo>
                      <a:pt x="110" y="20"/>
                    </a:lnTo>
                    <a:lnTo>
                      <a:pt x="100" y="24"/>
                    </a:lnTo>
                    <a:lnTo>
                      <a:pt x="92" y="28"/>
                    </a:lnTo>
                    <a:lnTo>
                      <a:pt x="84" y="34"/>
                    </a:lnTo>
                    <a:lnTo>
                      <a:pt x="78" y="38"/>
                    </a:lnTo>
                    <a:lnTo>
                      <a:pt x="70" y="44"/>
                    </a:lnTo>
                    <a:lnTo>
                      <a:pt x="62" y="50"/>
                    </a:lnTo>
                    <a:lnTo>
                      <a:pt x="56" y="56"/>
                    </a:lnTo>
                    <a:lnTo>
                      <a:pt x="50" y="62"/>
                    </a:lnTo>
                    <a:lnTo>
                      <a:pt x="44" y="70"/>
                    </a:lnTo>
                    <a:lnTo>
                      <a:pt x="38" y="76"/>
                    </a:lnTo>
                    <a:lnTo>
                      <a:pt x="32" y="84"/>
                    </a:lnTo>
                    <a:lnTo>
                      <a:pt x="28" y="92"/>
                    </a:lnTo>
                    <a:lnTo>
                      <a:pt x="24" y="98"/>
                    </a:lnTo>
                    <a:lnTo>
                      <a:pt x="20" y="106"/>
                    </a:lnTo>
                    <a:lnTo>
                      <a:pt x="16" y="114"/>
                    </a:lnTo>
                    <a:lnTo>
                      <a:pt x="12" y="122"/>
                    </a:lnTo>
                    <a:lnTo>
                      <a:pt x="10" y="132"/>
                    </a:lnTo>
                    <a:lnTo>
                      <a:pt x="6" y="140"/>
                    </a:lnTo>
                    <a:lnTo>
                      <a:pt x="4" y="148"/>
                    </a:lnTo>
                    <a:lnTo>
                      <a:pt x="2" y="158"/>
                    </a:lnTo>
                    <a:lnTo>
                      <a:pt x="2" y="166"/>
                    </a:lnTo>
                    <a:lnTo>
                      <a:pt x="0" y="174"/>
                    </a:lnTo>
                    <a:lnTo>
                      <a:pt x="0" y="184"/>
                    </a:lnTo>
                    <a:lnTo>
                      <a:pt x="2" y="194"/>
                    </a:lnTo>
                    <a:lnTo>
                      <a:pt x="2" y="202"/>
                    </a:lnTo>
                    <a:lnTo>
                      <a:pt x="4" y="212"/>
                    </a:lnTo>
                    <a:lnTo>
                      <a:pt x="4" y="220"/>
                    </a:lnTo>
                    <a:lnTo>
                      <a:pt x="8" y="230"/>
                    </a:lnTo>
                    <a:lnTo>
                      <a:pt x="10" y="238"/>
                    </a:lnTo>
                    <a:lnTo>
                      <a:pt x="14" y="246"/>
                    </a:lnTo>
                    <a:lnTo>
                      <a:pt x="16" y="254"/>
                    </a:lnTo>
                    <a:lnTo>
                      <a:pt x="20" y="262"/>
                    </a:lnTo>
                    <a:lnTo>
                      <a:pt x="26" y="270"/>
                    </a:lnTo>
                    <a:lnTo>
                      <a:pt x="30" y="278"/>
                    </a:lnTo>
                    <a:lnTo>
                      <a:pt x="34" y="284"/>
                    </a:lnTo>
                    <a:lnTo>
                      <a:pt x="40" y="292"/>
                    </a:lnTo>
                    <a:lnTo>
                      <a:pt x="46" y="298"/>
                    </a:lnTo>
                    <a:lnTo>
                      <a:pt x="52" y="304"/>
                    </a:lnTo>
                    <a:lnTo>
                      <a:pt x="58" y="312"/>
                    </a:lnTo>
                    <a:lnTo>
                      <a:pt x="66" y="316"/>
                    </a:lnTo>
                    <a:lnTo>
                      <a:pt x="72" y="322"/>
                    </a:lnTo>
                    <a:lnTo>
                      <a:pt x="80" y="328"/>
                    </a:lnTo>
                    <a:lnTo>
                      <a:pt x="88" y="332"/>
                    </a:lnTo>
                    <a:lnTo>
                      <a:pt x="96" y="336"/>
                    </a:lnTo>
                    <a:lnTo>
                      <a:pt x="104" y="340"/>
                    </a:lnTo>
                    <a:lnTo>
                      <a:pt x="112" y="344"/>
                    </a:lnTo>
                    <a:lnTo>
                      <a:pt x="120" y="348"/>
                    </a:lnTo>
                    <a:lnTo>
                      <a:pt x="130" y="352"/>
                    </a:lnTo>
                    <a:lnTo>
                      <a:pt x="138" y="354"/>
                    </a:lnTo>
                    <a:lnTo>
                      <a:pt x="148" y="356"/>
                    </a:lnTo>
                    <a:lnTo>
                      <a:pt x="156" y="358"/>
                    </a:lnTo>
                    <a:lnTo>
                      <a:pt x="166" y="360"/>
                    </a:lnTo>
                    <a:lnTo>
                      <a:pt x="176" y="360"/>
                    </a:lnTo>
                    <a:lnTo>
                      <a:pt x="186" y="360"/>
                    </a:lnTo>
                    <a:lnTo>
                      <a:pt x="196" y="360"/>
                    </a:lnTo>
                    <a:lnTo>
                      <a:pt x="206" y="360"/>
                    </a:lnTo>
                    <a:lnTo>
                      <a:pt x="216" y="360"/>
                    </a:lnTo>
                    <a:lnTo>
                      <a:pt x="224" y="358"/>
                    </a:lnTo>
                    <a:lnTo>
                      <a:pt x="234" y="356"/>
                    </a:lnTo>
                    <a:lnTo>
                      <a:pt x="244" y="354"/>
                    </a:lnTo>
                    <a:lnTo>
                      <a:pt x="254" y="352"/>
                    </a:lnTo>
                    <a:lnTo>
                      <a:pt x="262" y="348"/>
                    </a:lnTo>
                    <a:lnTo>
                      <a:pt x="272" y="344"/>
                    </a:lnTo>
                    <a:lnTo>
                      <a:pt x="280" y="340"/>
                    </a:lnTo>
                    <a:lnTo>
                      <a:pt x="288" y="336"/>
                    </a:lnTo>
                    <a:lnTo>
                      <a:pt x="296" y="332"/>
                    </a:lnTo>
                    <a:lnTo>
                      <a:pt x="304" y="328"/>
                    </a:lnTo>
                    <a:lnTo>
                      <a:pt x="312" y="322"/>
                    </a:lnTo>
                    <a:lnTo>
                      <a:pt x="320" y="316"/>
                    </a:lnTo>
                    <a:lnTo>
                      <a:pt x="326" y="310"/>
                    </a:lnTo>
                    <a:lnTo>
                      <a:pt x="332" y="304"/>
                    </a:lnTo>
                    <a:lnTo>
                      <a:pt x="338" y="298"/>
                    </a:lnTo>
                    <a:lnTo>
                      <a:pt x="346" y="292"/>
                    </a:lnTo>
                    <a:lnTo>
                      <a:pt x="350" y="284"/>
                    </a:lnTo>
                    <a:lnTo>
                      <a:pt x="356" y="278"/>
                    </a:lnTo>
                    <a:lnTo>
                      <a:pt x="360" y="270"/>
                    </a:lnTo>
                    <a:lnTo>
                      <a:pt x="366" y="262"/>
                    </a:lnTo>
                    <a:lnTo>
                      <a:pt x="370" y="254"/>
                    </a:lnTo>
                    <a:lnTo>
                      <a:pt x="374" y="246"/>
                    </a:lnTo>
                    <a:lnTo>
                      <a:pt x="376" y="238"/>
                    </a:lnTo>
                    <a:lnTo>
                      <a:pt x="380" y="230"/>
                    </a:lnTo>
                    <a:lnTo>
                      <a:pt x="382" y="220"/>
                    </a:lnTo>
                    <a:lnTo>
                      <a:pt x="384" y="212"/>
                    </a:lnTo>
                    <a:lnTo>
                      <a:pt x="386" y="204"/>
                    </a:lnTo>
                    <a:lnTo>
                      <a:pt x="388" y="194"/>
                    </a:lnTo>
                    <a:lnTo>
                      <a:pt x="388" y="186"/>
                    </a:lnTo>
                    <a:lnTo>
                      <a:pt x="388" y="176"/>
                    </a:lnTo>
                    <a:lnTo>
                      <a:pt x="388" y="168"/>
                    </a:lnTo>
                    <a:lnTo>
                      <a:pt x="388" y="158"/>
                    </a:lnTo>
                    <a:lnTo>
                      <a:pt x="386" y="150"/>
                    </a:lnTo>
                    <a:lnTo>
                      <a:pt x="384" y="140"/>
                    </a:lnTo>
                    <a:lnTo>
                      <a:pt x="382" y="132"/>
                    </a:lnTo>
                    <a:lnTo>
                      <a:pt x="378" y="122"/>
                    </a:lnTo>
                    <a:lnTo>
                      <a:pt x="376" y="114"/>
                    </a:lnTo>
                    <a:lnTo>
                      <a:pt x="372" y="106"/>
                    </a:lnTo>
                    <a:lnTo>
                      <a:pt x="368" y="98"/>
                    </a:lnTo>
                    <a:lnTo>
                      <a:pt x="364" y="90"/>
                    </a:lnTo>
                    <a:lnTo>
                      <a:pt x="360" y="82"/>
                    </a:lnTo>
                    <a:lnTo>
                      <a:pt x="354" y="76"/>
                    </a:lnTo>
                    <a:lnTo>
                      <a:pt x="348" y="68"/>
                    </a:lnTo>
                    <a:lnTo>
                      <a:pt x="342" y="62"/>
                    </a:lnTo>
                    <a:lnTo>
                      <a:pt x="336" y="56"/>
                    </a:lnTo>
                    <a:lnTo>
                      <a:pt x="330" y="50"/>
                    </a:lnTo>
                    <a:lnTo>
                      <a:pt x="324" y="44"/>
                    </a:lnTo>
                    <a:lnTo>
                      <a:pt x="316" y="38"/>
                    </a:lnTo>
                    <a:lnTo>
                      <a:pt x="308" y="34"/>
                    </a:lnTo>
                    <a:lnTo>
                      <a:pt x="302" y="28"/>
                    </a:lnTo>
                    <a:lnTo>
                      <a:pt x="294" y="24"/>
                    </a:lnTo>
                    <a:lnTo>
                      <a:pt x="284" y="20"/>
                    </a:lnTo>
                    <a:lnTo>
                      <a:pt x="276" y="16"/>
                    </a:lnTo>
                    <a:lnTo>
                      <a:pt x="268" y="12"/>
                    </a:lnTo>
                    <a:lnTo>
                      <a:pt x="260" y="10"/>
                    </a:lnTo>
                    <a:lnTo>
                      <a:pt x="250" y="6"/>
                    </a:lnTo>
                    <a:lnTo>
                      <a:pt x="242" y="4"/>
                    </a:lnTo>
                    <a:lnTo>
                      <a:pt x="232" y="2"/>
                    </a:lnTo>
                    <a:lnTo>
                      <a:pt x="222" y="2"/>
                    </a:lnTo>
                    <a:lnTo>
                      <a:pt x="214" y="0"/>
                    </a:lnTo>
                    <a:lnTo>
                      <a:pt x="204" y="0"/>
                    </a:lnTo>
                    <a:lnTo>
                      <a:pt x="194" y="0"/>
                    </a:lnTo>
                    <a:lnTo>
                      <a:pt x="184" y="0"/>
                    </a:lnTo>
                    <a:lnTo>
                      <a:pt x="174" y="2"/>
                    </a:lnTo>
                    <a:lnTo>
                      <a:pt x="174" y="2"/>
                    </a:lnTo>
                    <a:close/>
                  </a:path>
                </a:pathLst>
              </a:custGeom>
              <a:solidFill>
                <a:srgbClr val="F6E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32" name="Freeform 66"/>
              <p:cNvSpPr>
                <a:spLocks/>
              </p:cNvSpPr>
              <p:nvPr/>
            </p:nvSpPr>
            <p:spPr bwMode="auto">
              <a:xfrm>
                <a:off x="4774" y="1084"/>
                <a:ext cx="370" cy="342"/>
              </a:xfrm>
              <a:custGeom>
                <a:avLst/>
                <a:gdLst>
                  <a:gd name="T0" fmla="*/ 146 w 370"/>
                  <a:gd name="T1" fmla="*/ 4 h 342"/>
                  <a:gd name="T2" fmla="*/ 120 w 370"/>
                  <a:gd name="T3" fmla="*/ 12 h 342"/>
                  <a:gd name="T4" fmla="*/ 96 w 370"/>
                  <a:gd name="T5" fmla="*/ 22 h 342"/>
                  <a:gd name="T6" fmla="*/ 72 w 370"/>
                  <a:gd name="T7" fmla="*/ 36 h 342"/>
                  <a:gd name="T8" fmla="*/ 52 w 370"/>
                  <a:gd name="T9" fmla="*/ 54 h 342"/>
                  <a:gd name="T10" fmla="*/ 36 w 370"/>
                  <a:gd name="T11" fmla="*/ 72 h 342"/>
                  <a:gd name="T12" fmla="*/ 22 w 370"/>
                  <a:gd name="T13" fmla="*/ 94 h 342"/>
                  <a:gd name="T14" fmla="*/ 10 w 370"/>
                  <a:gd name="T15" fmla="*/ 116 h 342"/>
                  <a:gd name="T16" fmla="*/ 4 w 370"/>
                  <a:gd name="T17" fmla="*/ 140 h 342"/>
                  <a:gd name="T18" fmla="*/ 0 w 370"/>
                  <a:gd name="T19" fmla="*/ 166 h 342"/>
                  <a:gd name="T20" fmla="*/ 0 w 370"/>
                  <a:gd name="T21" fmla="*/ 192 h 342"/>
                  <a:gd name="T22" fmla="*/ 6 w 370"/>
                  <a:gd name="T23" fmla="*/ 218 h 342"/>
                  <a:gd name="T24" fmla="*/ 14 w 370"/>
                  <a:gd name="T25" fmla="*/ 242 h 342"/>
                  <a:gd name="T26" fmla="*/ 28 w 370"/>
                  <a:gd name="T27" fmla="*/ 264 h 342"/>
                  <a:gd name="T28" fmla="*/ 44 w 370"/>
                  <a:gd name="T29" fmla="*/ 284 h 342"/>
                  <a:gd name="T30" fmla="*/ 62 w 370"/>
                  <a:gd name="T31" fmla="*/ 302 h 342"/>
                  <a:gd name="T32" fmla="*/ 82 w 370"/>
                  <a:gd name="T33" fmla="*/ 316 h 342"/>
                  <a:gd name="T34" fmla="*/ 106 w 370"/>
                  <a:gd name="T35" fmla="*/ 328 h 342"/>
                  <a:gd name="T36" fmla="*/ 132 w 370"/>
                  <a:gd name="T37" fmla="*/ 336 h 342"/>
                  <a:gd name="T38" fmla="*/ 158 w 370"/>
                  <a:gd name="T39" fmla="*/ 342 h 342"/>
                  <a:gd name="T40" fmla="*/ 186 w 370"/>
                  <a:gd name="T41" fmla="*/ 342 h 342"/>
                  <a:gd name="T42" fmla="*/ 214 w 370"/>
                  <a:gd name="T43" fmla="*/ 340 h 342"/>
                  <a:gd name="T44" fmla="*/ 242 w 370"/>
                  <a:gd name="T45" fmla="*/ 334 h 342"/>
                  <a:gd name="T46" fmla="*/ 266 w 370"/>
                  <a:gd name="T47" fmla="*/ 324 h 342"/>
                  <a:gd name="T48" fmla="*/ 290 w 370"/>
                  <a:gd name="T49" fmla="*/ 310 h 342"/>
                  <a:gd name="T50" fmla="*/ 312 w 370"/>
                  <a:gd name="T51" fmla="*/ 294 h 342"/>
                  <a:gd name="T52" fmla="*/ 330 w 370"/>
                  <a:gd name="T53" fmla="*/ 276 h 342"/>
                  <a:gd name="T54" fmla="*/ 344 w 370"/>
                  <a:gd name="T55" fmla="*/ 256 h 342"/>
                  <a:gd name="T56" fmla="*/ 356 w 370"/>
                  <a:gd name="T57" fmla="*/ 234 h 342"/>
                  <a:gd name="T58" fmla="*/ 366 w 370"/>
                  <a:gd name="T59" fmla="*/ 210 h 342"/>
                  <a:gd name="T60" fmla="*/ 370 w 370"/>
                  <a:gd name="T61" fmla="*/ 184 h 342"/>
                  <a:gd name="T62" fmla="*/ 370 w 370"/>
                  <a:gd name="T63" fmla="*/ 158 h 342"/>
                  <a:gd name="T64" fmla="*/ 368 w 370"/>
                  <a:gd name="T65" fmla="*/ 132 h 342"/>
                  <a:gd name="T66" fmla="*/ 360 w 370"/>
                  <a:gd name="T67" fmla="*/ 108 h 342"/>
                  <a:gd name="T68" fmla="*/ 348 w 370"/>
                  <a:gd name="T69" fmla="*/ 86 h 342"/>
                  <a:gd name="T70" fmla="*/ 332 w 370"/>
                  <a:gd name="T71" fmla="*/ 64 h 342"/>
                  <a:gd name="T72" fmla="*/ 316 w 370"/>
                  <a:gd name="T73" fmla="*/ 46 h 342"/>
                  <a:gd name="T74" fmla="*/ 294 w 370"/>
                  <a:gd name="T75" fmla="*/ 30 h 342"/>
                  <a:gd name="T76" fmla="*/ 272 w 370"/>
                  <a:gd name="T77" fmla="*/ 18 h 342"/>
                  <a:gd name="T78" fmla="*/ 248 w 370"/>
                  <a:gd name="T79" fmla="*/ 8 h 342"/>
                  <a:gd name="T80" fmla="*/ 222 w 370"/>
                  <a:gd name="T81" fmla="*/ 2 h 342"/>
                  <a:gd name="T82" fmla="*/ 194 w 370"/>
                  <a:gd name="T83" fmla="*/ 0 h 342"/>
                  <a:gd name="T84" fmla="*/ 166 w 370"/>
                  <a:gd name="T85" fmla="*/ 0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70" h="342">
                    <a:moveTo>
                      <a:pt x="166" y="0"/>
                    </a:moveTo>
                    <a:lnTo>
                      <a:pt x="156" y="2"/>
                    </a:lnTo>
                    <a:lnTo>
                      <a:pt x="146" y="4"/>
                    </a:lnTo>
                    <a:lnTo>
                      <a:pt x="138" y="6"/>
                    </a:lnTo>
                    <a:lnTo>
                      <a:pt x="128" y="8"/>
                    </a:lnTo>
                    <a:lnTo>
                      <a:pt x="120" y="12"/>
                    </a:lnTo>
                    <a:lnTo>
                      <a:pt x="112" y="14"/>
                    </a:lnTo>
                    <a:lnTo>
                      <a:pt x="104" y="18"/>
                    </a:lnTo>
                    <a:lnTo>
                      <a:pt x="96" y="22"/>
                    </a:lnTo>
                    <a:lnTo>
                      <a:pt x="88" y="26"/>
                    </a:lnTo>
                    <a:lnTo>
                      <a:pt x="80" y="32"/>
                    </a:lnTo>
                    <a:lnTo>
                      <a:pt x="72" y="36"/>
                    </a:lnTo>
                    <a:lnTo>
                      <a:pt x="66" y="42"/>
                    </a:lnTo>
                    <a:lnTo>
                      <a:pt x="60" y="48"/>
                    </a:lnTo>
                    <a:lnTo>
                      <a:pt x="52" y="54"/>
                    </a:lnTo>
                    <a:lnTo>
                      <a:pt x="46" y="60"/>
                    </a:lnTo>
                    <a:lnTo>
                      <a:pt x="40" y="66"/>
                    </a:lnTo>
                    <a:lnTo>
                      <a:pt x="36" y="72"/>
                    </a:lnTo>
                    <a:lnTo>
                      <a:pt x="30" y="80"/>
                    </a:lnTo>
                    <a:lnTo>
                      <a:pt x="26" y="86"/>
                    </a:lnTo>
                    <a:lnTo>
                      <a:pt x="22" y="94"/>
                    </a:lnTo>
                    <a:lnTo>
                      <a:pt x="18" y="100"/>
                    </a:lnTo>
                    <a:lnTo>
                      <a:pt x="14" y="108"/>
                    </a:lnTo>
                    <a:lnTo>
                      <a:pt x="10" y="116"/>
                    </a:lnTo>
                    <a:lnTo>
                      <a:pt x="8" y="124"/>
                    </a:lnTo>
                    <a:lnTo>
                      <a:pt x="6" y="132"/>
                    </a:lnTo>
                    <a:lnTo>
                      <a:pt x="4" y="140"/>
                    </a:lnTo>
                    <a:lnTo>
                      <a:pt x="2" y="150"/>
                    </a:lnTo>
                    <a:lnTo>
                      <a:pt x="0" y="158"/>
                    </a:lnTo>
                    <a:lnTo>
                      <a:pt x="0" y="166"/>
                    </a:lnTo>
                    <a:lnTo>
                      <a:pt x="0" y="174"/>
                    </a:lnTo>
                    <a:lnTo>
                      <a:pt x="0" y="184"/>
                    </a:lnTo>
                    <a:lnTo>
                      <a:pt x="0" y="192"/>
                    </a:lnTo>
                    <a:lnTo>
                      <a:pt x="2" y="200"/>
                    </a:lnTo>
                    <a:lnTo>
                      <a:pt x="4" y="210"/>
                    </a:lnTo>
                    <a:lnTo>
                      <a:pt x="6" y="218"/>
                    </a:lnTo>
                    <a:lnTo>
                      <a:pt x="8" y="226"/>
                    </a:lnTo>
                    <a:lnTo>
                      <a:pt x="12" y="234"/>
                    </a:lnTo>
                    <a:lnTo>
                      <a:pt x="14" y="242"/>
                    </a:lnTo>
                    <a:lnTo>
                      <a:pt x="18" y="250"/>
                    </a:lnTo>
                    <a:lnTo>
                      <a:pt x="22" y="256"/>
                    </a:lnTo>
                    <a:lnTo>
                      <a:pt x="28" y="264"/>
                    </a:lnTo>
                    <a:lnTo>
                      <a:pt x="32" y="270"/>
                    </a:lnTo>
                    <a:lnTo>
                      <a:pt x="38" y="278"/>
                    </a:lnTo>
                    <a:lnTo>
                      <a:pt x="44" y="284"/>
                    </a:lnTo>
                    <a:lnTo>
                      <a:pt x="48" y="290"/>
                    </a:lnTo>
                    <a:lnTo>
                      <a:pt x="56" y="296"/>
                    </a:lnTo>
                    <a:lnTo>
                      <a:pt x="62" y="302"/>
                    </a:lnTo>
                    <a:lnTo>
                      <a:pt x="68" y="306"/>
                    </a:lnTo>
                    <a:lnTo>
                      <a:pt x="76" y="312"/>
                    </a:lnTo>
                    <a:lnTo>
                      <a:pt x="82" y="316"/>
                    </a:lnTo>
                    <a:lnTo>
                      <a:pt x="90" y="320"/>
                    </a:lnTo>
                    <a:lnTo>
                      <a:pt x="98" y="324"/>
                    </a:lnTo>
                    <a:lnTo>
                      <a:pt x="106" y="328"/>
                    </a:lnTo>
                    <a:lnTo>
                      <a:pt x="114" y="330"/>
                    </a:lnTo>
                    <a:lnTo>
                      <a:pt x="122" y="334"/>
                    </a:lnTo>
                    <a:lnTo>
                      <a:pt x="132" y="336"/>
                    </a:lnTo>
                    <a:lnTo>
                      <a:pt x="140" y="338"/>
                    </a:lnTo>
                    <a:lnTo>
                      <a:pt x="150" y="340"/>
                    </a:lnTo>
                    <a:lnTo>
                      <a:pt x="158" y="342"/>
                    </a:lnTo>
                    <a:lnTo>
                      <a:pt x="168" y="342"/>
                    </a:lnTo>
                    <a:lnTo>
                      <a:pt x="176" y="342"/>
                    </a:lnTo>
                    <a:lnTo>
                      <a:pt x="186" y="342"/>
                    </a:lnTo>
                    <a:lnTo>
                      <a:pt x="196" y="342"/>
                    </a:lnTo>
                    <a:lnTo>
                      <a:pt x="204" y="342"/>
                    </a:lnTo>
                    <a:lnTo>
                      <a:pt x="214" y="340"/>
                    </a:lnTo>
                    <a:lnTo>
                      <a:pt x="224" y="338"/>
                    </a:lnTo>
                    <a:lnTo>
                      <a:pt x="232" y="336"/>
                    </a:lnTo>
                    <a:lnTo>
                      <a:pt x="242" y="334"/>
                    </a:lnTo>
                    <a:lnTo>
                      <a:pt x="250" y="330"/>
                    </a:lnTo>
                    <a:lnTo>
                      <a:pt x="258" y="328"/>
                    </a:lnTo>
                    <a:lnTo>
                      <a:pt x="266" y="324"/>
                    </a:lnTo>
                    <a:lnTo>
                      <a:pt x="274" y="320"/>
                    </a:lnTo>
                    <a:lnTo>
                      <a:pt x="282" y="316"/>
                    </a:lnTo>
                    <a:lnTo>
                      <a:pt x="290" y="310"/>
                    </a:lnTo>
                    <a:lnTo>
                      <a:pt x="298" y="306"/>
                    </a:lnTo>
                    <a:lnTo>
                      <a:pt x="304" y="300"/>
                    </a:lnTo>
                    <a:lnTo>
                      <a:pt x="312" y="294"/>
                    </a:lnTo>
                    <a:lnTo>
                      <a:pt x="318" y="288"/>
                    </a:lnTo>
                    <a:lnTo>
                      <a:pt x="324" y="282"/>
                    </a:lnTo>
                    <a:lnTo>
                      <a:pt x="330" y="276"/>
                    </a:lnTo>
                    <a:lnTo>
                      <a:pt x="334" y="270"/>
                    </a:lnTo>
                    <a:lnTo>
                      <a:pt x="340" y="262"/>
                    </a:lnTo>
                    <a:lnTo>
                      <a:pt x="344" y="256"/>
                    </a:lnTo>
                    <a:lnTo>
                      <a:pt x="350" y="248"/>
                    </a:lnTo>
                    <a:lnTo>
                      <a:pt x="354" y="242"/>
                    </a:lnTo>
                    <a:lnTo>
                      <a:pt x="356" y="234"/>
                    </a:lnTo>
                    <a:lnTo>
                      <a:pt x="360" y="226"/>
                    </a:lnTo>
                    <a:lnTo>
                      <a:pt x="362" y="218"/>
                    </a:lnTo>
                    <a:lnTo>
                      <a:pt x="366" y="210"/>
                    </a:lnTo>
                    <a:lnTo>
                      <a:pt x="368" y="202"/>
                    </a:lnTo>
                    <a:lnTo>
                      <a:pt x="368" y="192"/>
                    </a:lnTo>
                    <a:lnTo>
                      <a:pt x="370" y="184"/>
                    </a:lnTo>
                    <a:lnTo>
                      <a:pt x="370" y="176"/>
                    </a:lnTo>
                    <a:lnTo>
                      <a:pt x="370" y="168"/>
                    </a:lnTo>
                    <a:lnTo>
                      <a:pt x="370" y="158"/>
                    </a:lnTo>
                    <a:lnTo>
                      <a:pt x="370" y="150"/>
                    </a:lnTo>
                    <a:lnTo>
                      <a:pt x="368" y="142"/>
                    </a:lnTo>
                    <a:lnTo>
                      <a:pt x="368" y="132"/>
                    </a:lnTo>
                    <a:lnTo>
                      <a:pt x="364" y="124"/>
                    </a:lnTo>
                    <a:lnTo>
                      <a:pt x="362" y="116"/>
                    </a:lnTo>
                    <a:lnTo>
                      <a:pt x="360" y="108"/>
                    </a:lnTo>
                    <a:lnTo>
                      <a:pt x="356" y="100"/>
                    </a:lnTo>
                    <a:lnTo>
                      <a:pt x="352" y="92"/>
                    </a:lnTo>
                    <a:lnTo>
                      <a:pt x="348" y="86"/>
                    </a:lnTo>
                    <a:lnTo>
                      <a:pt x="344" y="78"/>
                    </a:lnTo>
                    <a:lnTo>
                      <a:pt x="338" y="72"/>
                    </a:lnTo>
                    <a:lnTo>
                      <a:pt x="332" y="64"/>
                    </a:lnTo>
                    <a:lnTo>
                      <a:pt x="328" y="58"/>
                    </a:lnTo>
                    <a:lnTo>
                      <a:pt x="322" y="52"/>
                    </a:lnTo>
                    <a:lnTo>
                      <a:pt x="316" y="46"/>
                    </a:lnTo>
                    <a:lnTo>
                      <a:pt x="308" y="40"/>
                    </a:lnTo>
                    <a:lnTo>
                      <a:pt x="302" y="36"/>
                    </a:lnTo>
                    <a:lnTo>
                      <a:pt x="294" y="30"/>
                    </a:lnTo>
                    <a:lnTo>
                      <a:pt x="288" y="26"/>
                    </a:lnTo>
                    <a:lnTo>
                      <a:pt x="280" y="22"/>
                    </a:lnTo>
                    <a:lnTo>
                      <a:pt x="272" y="18"/>
                    </a:lnTo>
                    <a:lnTo>
                      <a:pt x="264" y="14"/>
                    </a:lnTo>
                    <a:lnTo>
                      <a:pt x="256" y="12"/>
                    </a:lnTo>
                    <a:lnTo>
                      <a:pt x="248" y="8"/>
                    </a:lnTo>
                    <a:lnTo>
                      <a:pt x="238" y="6"/>
                    </a:lnTo>
                    <a:lnTo>
                      <a:pt x="230" y="4"/>
                    </a:lnTo>
                    <a:lnTo>
                      <a:pt x="222" y="2"/>
                    </a:lnTo>
                    <a:lnTo>
                      <a:pt x="212" y="0"/>
                    </a:lnTo>
                    <a:lnTo>
                      <a:pt x="204" y="0"/>
                    </a:lnTo>
                    <a:lnTo>
                      <a:pt x="194" y="0"/>
                    </a:lnTo>
                    <a:lnTo>
                      <a:pt x="184" y="0"/>
                    </a:lnTo>
                    <a:lnTo>
                      <a:pt x="176" y="0"/>
                    </a:lnTo>
                    <a:lnTo>
                      <a:pt x="166" y="0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F6EA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33" name="Freeform 67"/>
              <p:cNvSpPr>
                <a:spLocks/>
              </p:cNvSpPr>
              <p:nvPr/>
            </p:nvSpPr>
            <p:spPr bwMode="auto">
              <a:xfrm>
                <a:off x="4778" y="1094"/>
                <a:ext cx="356" cy="326"/>
              </a:xfrm>
              <a:custGeom>
                <a:avLst/>
                <a:gdLst>
                  <a:gd name="T0" fmla="*/ 142 w 356"/>
                  <a:gd name="T1" fmla="*/ 6 h 326"/>
                  <a:gd name="T2" fmla="*/ 116 w 356"/>
                  <a:gd name="T3" fmla="*/ 12 h 326"/>
                  <a:gd name="T4" fmla="*/ 92 w 356"/>
                  <a:gd name="T5" fmla="*/ 22 h 326"/>
                  <a:gd name="T6" fmla="*/ 70 w 356"/>
                  <a:gd name="T7" fmla="*/ 36 h 326"/>
                  <a:gd name="T8" fmla="*/ 52 w 356"/>
                  <a:gd name="T9" fmla="*/ 52 h 326"/>
                  <a:gd name="T10" fmla="*/ 34 w 356"/>
                  <a:gd name="T11" fmla="*/ 70 h 326"/>
                  <a:gd name="T12" fmla="*/ 22 w 356"/>
                  <a:gd name="T13" fmla="*/ 90 h 326"/>
                  <a:gd name="T14" fmla="*/ 10 w 356"/>
                  <a:gd name="T15" fmla="*/ 112 h 326"/>
                  <a:gd name="T16" fmla="*/ 4 w 356"/>
                  <a:gd name="T17" fmla="*/ 136 h 326"/>
                  <a:gd name="T18" fmla="*/ 0 w 356"/>
                  <a:gd name="T19" fmla="*/ 160 h 326"/>
                  <a:gd name="T20" fmla="*/ 2 w 356"/>
                  <a:gd name="T21" fmla="*/ 184 h 326"/>
                  <a:gd name="T22" fmla="*/ 6 w 356"/>
                  <a:gd name="T23" fmla="*/ 208 h 326"/>
                  <a:gd name="T24" fmla="*/ 14 w 356"/>
                  <a:gd name="T25" fmla="*/ 232 h 326"/>
                  <a:gd name="T26" fmla="*/ 26 w 356"/>
                  <a:gd name="T27" fmla="*/ 252 h 326"/>
                  <a:gd name="T28" fmla="*/ 42 w 356"/>
                  <a:gd name="T29" fmla="*/ 270 h 326"/>
                  <a:gd name="T30" fmla="*/ 60 w 356"/>
                  <a:gd name="T31" fmla="*/ 288 h 326"/>
                  <a:gd name="T32" fmla="*/ 80 w 356"/>
                  <a:gd name="T33" fmla="*/ 302 h 326"/>
                  <a:gd name="T34" fmla="*/ 102 w 356"/>
                  <a:gd name="T35" fmla="*/ 312 h 326"/>
                  <a:gd name="T36" fmla="*/ 126 w 356"/>
                  <a:gd name="T37" fmla="*/ 320 h 326"/>
                  <a:gd name="T38" fmla="*/ 152 w 356"/>
                  <a:gd name="T39" fmla="*/ 326 h 326"/>
                  <a:gd name="T40" fmla="*/ 178 w 356"/>
                  <a:gd name="T41" fmla="*/ 326 h 326"/>
                  <a:gd name="T42" fmla="*/ 206 w 356"/>
                  <a:gd name="T43" fmla="*/ 324 h 326"/>
                  <a:gd name="T44" fmla="*/ 232 w 356"/>
                  <a:gd name="T45" fmla="*/ 318 h 326"/>
                  <a:gd name="T46" fmla="*/ 256 w 356"/>
                  <a:gd name="T47" fmla="*/ 308 h 326"/>
                  <a:gd name="T48" fmla="*/ 278 w 356"/>
                  <a:gd name="T49" fmla="*/ 296 h 326"/>
                  <a:gd name="T50" fmla="*/ 298 w 356"/>
                  <a:gd name="T51" fmla="*/ 282 h 326"/>
                  <a:gd name="T52" fmla="*/ 316 w 356"/>
                  <a:gd name="T53" fmla="*/ 264 h 326"/>
                  <a:gd name="T54" fmla="*/ 330 w 356"/>
                  <a:gd name="T55" fmla="*/ 244 h 326"/>
                  <a:gd name="T56" fmla="*/ 342 w 356"/>
                  <a:gd name="T57" fmla="*/ 222 h 326"/>
                  <a:gd name="T58" fmla="*/ 350 w 356"/>
                  <a:gd name="T59" fmla="*/ 200 h 326"/>
                  <a:gd name="T60" fmla="*/ 354 w 356"/>
                  <a:gd name="T61" fmla="*/ 176 h 326"/>
                  <a:gd name="T62" fmla="*/ 356 w 356"/>
                  <a:gd name="T63" fmla="*/ 152 h 326"/>
                  <a:gd name="T64" fmla="*/ 352 w 356"/>
                  <a:gd name="T65" fmla="*/ 128 h 326"/>
                  <a:gd name="T66" fmla="*/ 344 w 356"/>
                  <a:gd name="T67" fmla="*/ 104 h 326"/>
                  <a:gd name="T68" fmla="*/ 334 w 356"/>
                  <a:gd name="T69" fmla="*/ 82 h 326"/>
                  <a:gd name="T70" fmla="*/ 320 w 356"/>
                  <a:gd name="T71" fmla="*/ 62 h 326"/>
                  <a:gd name="T72" fmla="*/ 302 w 356"/>
                  <a:gd name="T73" fmla="*/ 46 h 326"/>
                  <a:gd name="T74" fmla="*/ 284 w 356"/>
                  <a:gd name="T75" fmla="*/ 30 h 326"/>
                  <a:gd name="T76" fmla="*/ 262 w 356"/>
                  <a:gd name="T77" fmla="*/ 18 h 326"/>
                  <a:gd name="T78" fmla="*/ 238 w 356"/>
                  <a:gd name="T79" fmla="*/ 10 h 326"/>
                  <a:gd name="T80" fmla="*/ 212 w 356"/>
                  <a:gd name="T81" fmla="*/ 4 h 326"/>
                  <a:gd name="T82" fmla="*/ 186 w 356"/>
                  <a:gd name="T83" fmla="*/ 0 h 326"/>
                  <a:gd name="T84" fmla="*/ 160 w 356"/>
                  <a:gd name="T85" fmla="*/ 2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56" h="326">
                    <a:moveTo>
                      <a:pt x="160" y="2"/>
                    </a:moveTo>
                    <a:lnTo>
                      <a:pt x="150" y="4"/>
                    </a:lnTo>
                    <a:lnTo>
                      <a:pt x="142" y="6"/>
                    </a:lnTo>
                    <a:lnTo>
                      <a:pt x="132" y="8"/>
                    </a:lnTo>
                    <a:lnTo>
                      <a:pt x="124" y="10"/>
                    </a:lnTo>
                    <a:lnTo>
                      <a:pt x="116" y="12"/>
                    </a:lnTo>
                    <a:lnTo>
                      <a:pt x="108" y="16"/>
                    </a:lnTo>
                    <a:lnTo>
                      <a:pt x="100" y="18"/>
                    </a:lnTo>
                    <a:lnTo>
                      <a:pt x="92" y="22"/>
                    </a:lnTo>
                    <a:lnTo>
                      <a:pt x="84" y="26"/>
                    </a:lnTo>
                    <a:lnTo>
                      <a:pt x="78" y="32"/>
                    </a:lnTo>
                    <a:lnTo>
                      <a:pt x="70" y="36"/>
                    </a:lnTo>
                    <a:lnTo>
                      <a:pt x="64" y="42"/>
                    </a:lnTo>
                    <a:lnTo>
                      <a:pt x="58" y="46"/>
                    </a:lnTo>
                    <a:lnTo>
                      <a:pt x="52" y="52"/>
                    </a:lnTo>
                    <a:lnTo>
                      <a:pt x="46" y="58"/>
                    </a:lnTo>
                    <a:lnTo>
                      <a:pt x="40" y="64"/>
                    </a:lnTo>
                    <a:lnTo>
                      <a:pt x="34" y="70"/>
                    </a:lnTo>
                    <a:lnTo>
                      <a:pt x="30" y="76"/>
                    </a:lnTo>
                    <a:lnTo>
                      <a:pt x="26" y="84"/>
                    </a:lnTo>
                    <a:lnTo>
                      <a:pt x="22" y="90"/>
                    </a:lnTo>
                    <a:lnTo>
                      <a:pt x="18" y="98"/>
                    </a:lnTo>
                    <a:lnTo>
                      <a:pt x="14" y="104"/>
                    </a:lnTo>
                    <a:lnTo>
                      <a:pt x="10" y="112"/>
                    </a:lnTo>
                    <a:lnTo>
                      <a:pt x="8" y="120"/>
                    </a:lnTo>
                    <a:lnTo>
                      <a:pt x="6" y="128"/>
                    </a:lnTo>
                    <a:lnTo>
                      <a:pt x="4" y="136"/>
                    </a:lnTo>
                    <a:lnTo>
                      <a:pt x="2" y="144"/>
                    </a:lnTo>
                    <a:lnTo>
                      <a:pt x="2" y="152"/>
                    </a:lnTo>
                    <a:lnTo>
                      <a:pt x="0" y="160"/>
                    </a:lnTo>
                    <a:lnTo>
                      <a:pt x="0" y="168"/>
                    </a:lnTo>
                    <a:lnTo>
                      <a:pt x="0" y="176"/>
                    </a:lnTo>
                    <a:lnTo>
                      <a:pt x="2" y="184"/>
                    </a:lnTo>
                    <a:lnTo>
                      <a:pt x="2" y="192"/>
                    </a:lnTo>
                    <a:lnTo>
                      <a:pt x="4" y="200"/>
                    </a:lnTo>
                    <a:lnTo>
                      <a:pt x="6" y="208"/>
                    </a:lnTo>
                    <a:lnTo>
                      <a:pt x="8" y="216"/>
                    </a:lnTo>
                    <a:lnTo>
                      <a:pt x="12" y="224"/>
                    </a:lnTo>
                    <a:lnTo>
                      <a:pt x="14" y="232"/>
                    </a:lnTo>
                    <a:lnTo>
                      <a:pt x="18" y="238"/>
                    </a:lnTo>
                    <a:lnTo>
                      <a:pt x="22" y="246"/>
                    </a:lnTo>
                    <a:lnTo>
                      <a:pt x="26" y="252"/>
                    </a:lnTo>
                    <a:lnTo>
                      <a:pt x="32" y="258"/>
                    </a:lnTo>
                    <a:lnTo>
                      <a:pt x="36" y="264"/>
                    </a:lnTo>
                    <a:lnTo>
                      <a:pt x="42" y="270"/>
                    </a:lnTo>
                    <a:lnTo>
                      <a:pt x="48" y="276"/>
                    </a:lnTo>
                    <a:lnTo>
                      <a:pt x="54" y="282"/>
                    </a:lnTo>
                    <a:lnTo>
                      <a:pt x="60" y="288"/>
                    </a:lnTo>
                    <a:lnTo>
                      <a:pt x="66" y="292"/>
                    </a:lnTo>
                    <a:lnTo>
                      <a:pt x="72" y="296"/>
                    </a:lnTo>
                    <a:lnTo>
                      <a:pt x="80" y="302"/>
                    </a:lnTo>
                    <a:lnTo>
                      <a:pt x="88" y="306"/>
                    </a:lnTo>
                    <a:lnTo>
                      <a:pt x="94" y="310"/>
                    </a:lnTo>
                    <a:lnTo>
                      <a:pt x="102" y="312"/>
                    </a:lnTo>
                    <a:lnTo>
                      <a:pt x="110" y="316"/>
                    </a:lnTo>
                    <a:lnTo>
                      <a:pt x="118" y="318"/>
                    </a:lnTo>
                    <a:lnTo>
                      <a:pt x="126" y="320"/>
                    </a:lnTo>
                    <a:lnTo>
                      <a:pt x="134" y="322"/>
                    </a:lnTo>
                    <a:lnTo>
                      <a:pt x="144" y="324"/>
                    </a:lnTo>
                    <a:lnTo>
                      <a:pt x="152" y="326"/>
                    </a:lnTo>
                    <a:lnTo>
                      <a:pt x="160" y="326"/>
                    </a:lnTo>
                    <a:lnTo>
                      <a:pt x="170" y="326"/>
                    </a:lnTo>
                    <a:lnTo>
                      <a:pt x="178" y="326"/>
                    </a:lnTo>
                    <a:lnTo>
                      <a:pt x="188" y="326"/>
                    </a:lnTo>
                    <a:lnTo>
                      <a:pt x="196" y="326"/>
                    </a:lnTo>
                    <a:lnTo>
                      <a:pt x="206" y="324"/>
                    </a:lnTo>
                    <a:lnTo>
                      <a:pt x="214" y="322"/>
                    </a:lnTo>
                    <a:lnTo>
                      <a:pt x="224" y="320"/>
                    </a:lnTo>
                    <a:lnTo>
                      <a:pt x="232" y="318"/>
                    </a:lnTo>
                    <a:lnTo>
                      <a:pt x="240" y="316"/>
                    </a:lnTo>
                    <a:lnTo>
                      <a:pt x="248" y="312"/>
                    </a:lnTo>
                    <a:lnTo>
                      <a:pt x="256" y="308"/>
                    </a:lnTo>
                    <a:lnTo>
                      <a:pt x="264" y="304"/>
                    </a:lnTo>
                    <a:lnTo>
                      <a:pt x="272" y="300"/>
                    </a:lnTo>
                    <a:lnTo>
                      <a:pt x="278" y="296"/>
                    </a:lnTo>
                    <a:lnTo>
                      <a:pt x="286" y="292"/>
                    </a:lnTo>
                    <a:lnTo>
                      <a:pt x="292" y="286"/>
                    </a:lnTo>
                    <a:lnTo>
                      <a:pt x="298" y="282"/>
                    </a:lnTo>
                    <a:lnTo>
                      <a:pt x="304" y="276"/>
                    </a:lnTo>
                    <a:lnTo>
                      <a:pt x="310" y="270"/>
                    </a:lnTo>
                    <a:lnTo>
                      <a:pt x="316" y="264"/>
                    </a:lnTo>
                    <a:lnTo>
                      <a:pt x="322" y="258"/>
                    </a:lnTo>
                    <a:lnTo>
                      <a:pt x="326" y="250"/>
                    </a:lnTo>
                    <a:lnTo>
                      <a:pt x="330" y="244"/>
                    </a:lnTo>
                    <a:lnTo>
                      <a:pt x="334" y="238"/>
                    </a:lnTo>
                    <a:lnTo>
                      <a:pt x="338" y="230"/>
                    </a:lnTo>
                    <a:lnTo>
                      <a:pt x="342" y="222"/>
                    </a:lnTo>
                    <a:lnTo>
                      <a:pt x="346" y="216"/>
                    </a:lnTo>
                    <a:lnTo>
                      <a:pt x="348" y="208"/>
                    </a:lnTo>
                    <a:lnTo>
                      <a:pt x="350" y="200"/>
                    </a:lnTo>
                    <a:lnTo>
                      <a:pt x="352" y="192"/>
                    </a:lnTo>
                    <a:lnTo>
                      <a:pt x="354" y="184"/>
                    </a:lnTo>
                    <a:lnTo>
                      <a:pt x="354" y="176"/>
                    </a:lnTo>
                    <a:lnTo>
                      <a:pt x="356" y="168"/>
                    </a:lnTo>
                    <a:lnTo>
                      <a:pt x="356" y="160"/>
                    </a:lnTo>
                    <a:lnTo>
                      <a:pt x="356" y="152"/>
                    </a:lnTo>
                    <a:lnTo>
                      <a:pt x="354" y="144"/>
                    </a:lnTo>
                    <a:lnTo>
                      <a:pt x="354" y="136"/>
                    </a:lnTo>
                    <a:lnTo>
                      <a:pt x="352" y="128"/>
                    </a:lnTo>
                    <a:lnTo>
                      <a:pt x="350" y="120"/>
                    </a:lnTo>
                    <a:lnTo>
                      <a:pt x="348" y="112"/>
                    </a:lnTo>
                    <a:lnTo>
                      <a:pt x="344" y="104"/>
                    </a:lnTo>
                    <a:lnTo>
                      <a:pt x="342" y="96"/>
                    </a:lnTo>
                    <a:lnTo>
                      <a:pt x="338" y="90"/>
                    </a:lnTo>
                    <a:lnTo>
                      <a:pt x="334" y="82"/>
                    </a:lnTo>
                    <a:lnTo>
                      <a:pt x="330" y="76"/>
                    </a:lnTo>
                    <a:lnTo>
                      <a:pt x="324" y="70"/>
                    </a:lnTo>
                    <a:lnTo>
                      <a:pt x="320" y="62"/>
                    </a:lnTo>
                    <a:lnTo>
                      <a:pt x="314" y="56"/>
                    </a:lnTo>
                    <a:lnTo>
                      <a:pt x="308" y="50"/>
                    </a:lnTo>
                    <a:lnTo>
                      <a:pt x="302" y="46"/>
                    </a:lnTo>
                    <a:lnTo>
                      <a:pt x="296" y="40"/>
                    </a:lnTo>
                    <a:lnTo>
                      <a:pt x="290" y="36"/>
                    </a:lnTo>
                    <a:lnTo>
                      <a:pt x="284" y="30"/>
                    </a:lnTo>
                    <a:lnTo>
                      <a:pt x="276" y="26"/>
                    </a:lnTo>
                    <a:lnTo>
                      <a:pt x="268" y="22"/>
                    </a:lnTo>
                    <a:lnTo>
                      <a:pt x="262" y="18"/>
                    </a:lnTo>
                    <a:lnTo>
                      <a:pt x="254" y="16"/>
                    </a:lnTo>
                    <a:lnTo>
                      <a:pt x="246" y="12"/>
                    </a:lnTo>
                    <a:lnTo>
                      <a:pt x="238" y="10"/>
                    </a:lnTo>
                    <a:lnTo>
                      <a:pt x="230" y="8"/>
                    </a:lnTo>
                    <a:lnTo>
                      <a:pt x="222" y="6"/>
                    </a:lnTo>
                    <a:lnTo>
                      <a:pt x="212" y="4"/>
                    </a:lnTo>
                    <a:lnTo>
                      <a:pt x="204" y="2"/>
                    </a:lnTo>
                    <a:lnTo>
                      <a:pt x="196" y="2"/>
                    </a:lnTo>
                    <a:lnTo>
                      <a:pt x="186" y="0"/>
                    </a:lnTo>
                    <a:lnTo>
                      <a:pt x="178" y="0"/>
                    </a:lnTo>
                    <a:lnTo>
                      <a:pt x="168" y="2"/>
                    </a:lnTo>
                    <a:lnTo>
                      <a:pt x="160" y="2"/>
                    </a:lnTo>
                    <a:lnTo>
                      <a:pt x="160" y="2"/>
                    </a:lnTo>
                    <a:close/>
                  </a:path>
                </a:pathLst>
              </a:custGeom>
              <a:solidFill>
                <a:srgbClr val="F5EB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34" name="Freeform 68"/>
              <p:cNvSpPr>
                <a:spLocks/>
              </p:cNvSpPr>
              <p:nvPr/>
            </p:nvSpPr>
            <p:spPr bwMode="auto">
              <a:xfrm>
                <a:off x="5096" y="1324"/>
                <a:ext cx="156" cy="292"/>
              </a:xfrm>
              <a:custGeom>
                <a:avLst/>
                <a:gdLst>
                  <a:gd name="T0" fmla="*/ 66 w 156"/>
                  <a:gd name="T1" fmla="*/ 288 h 292"/>
                  <a:gd name="T2" fmla="*/ 76 w 156"/>
                  <a:gd name="T3" fmla="*/ 272 h 292"/>
                  <a:gd name="T4" fmla="*/ 88 w 156"/>
                  <a:gd name="T5" fmla="*/ 246 h 292"/>
                  <a:gd name="T6" fmla="*/ 96 w 156"/>
                  <a:gd name="T7" fmla="*/ 230 h 292"/>
                  <a:gd name="T8" fmla="*/ 104 w 156"/>
                  <a:gd name="T9" fmla="*/ 212 h 292"/>
                  <a:gd name="T10" fmla="*/ 112 w 156"/>
                  <a:gd name="T11" fmla="*/ 194 h 292"/>
                  <a:gd name="T12" fmla="*/ 120 w 156"/>
                  <a:gd name="T13" fmla="*/ 176 h 292"/>
                  <a:gd name="T14" fmla="*/ 126 w 156"/>
                  <a:gd name="T15" fmla="*/ 158 h 292"/>
                  <a:gd name="T16" fmla="*/ 130 w 156"/>
                  <a:gd name="T17" fmla="*/ 146 h 292"/>
                  <a:gd name="T18" fmla="*/ 134 w 156"/>
                  <a:gd name="T19" fmla="*/ 136 h 292"/>
                  <a:gd name="T20" fmla="*/ 138 w 156"/>
                  <a:gd name="T21" fmla="*/ 122 h 292"/>
                  <a:gd name="T22" fmla="*/ 144 w 156"/>
                  <a:gd name="T23" fmla="*/ 106 h 292"/>
                  <a:gd name="T24" fmla="*/ 148 w 156"/>
                  <a:gd name="T25" fmla="*/ 90 h 292"/>
                  <a:gd name="T26" fmla="*/ 150 w 156"/>
                  <a:gd name="T27" fmla="*/ 82 h 292"/>
                  <a:gd name="T28" fmla="*/ 154 w 156"/>
                  <a:gd name="T29" fmla="*/ 64 h 292"/>
                  <a:gd name="T30" fmla="*/ 156 w 156"/>
                  <a:gd name="T31" fmla="*/ 46 h 292"/>
                  <a:gd name="T32" fmla="*/ 154 w 156"/>
                  <a:gd name="T33" fmla="*/ 30 h 292"/>
                  <a:gd name="T34" fmla="*/ 152 w 156"/>
                  <a:gd name="T35" fmla="*/ 18 h 292"/>
                  <a:gd name="T36" fmla="*/ 150 w 156"/>
                  <a:gd name="T37" fmla="*/ 10 h 292"/>
                  <a:gd name="T38" fmla="*/ 144 w 156"/>
                  <a:gd name="T39" fmla="*/ 4 h 292"/>
                  <a:gd name="T40" fmla="*/ 140 w 156"/>
                  <a:gd name="T41" fmla="*/ 0 h 292"/>
                  <a:gd name="T42" fmla="*/ 134 w 156"/>
                  <a:gd name="T43" fmla="*/ 0 h 292"/>
                  <a:gd name="T44" fmla="*/ 128 w 156"/>
                  <a:gd name="T45" fmla="*/ 2 h 292"/>
                  <a:gd name="T46" fmla="*/ 122 w 156"/>
                  <a:gd name="T47" fmla="*/ 6 h 292"/>
                  <a:gd name="T48" fmla="*/ 118 w 156"/>
                  <a:gd name="T49" fmla="*/ 12 h 292"/>
                  <a:gd name="T50" fmla="*/ 114 w 156"/>
                  <a:gd name="T51" fmla="*/ 16 h 292"/>
                  <a:gd name="T52" fmla="*/ 112 w 156"/>
                  <a:gd name="T53" fmla="*/ 20 h 292"/>
                  <a:gd name="T54" fmla="*/ 108 w 156"/>
                  <a:gd name="T55" fmla="*/ 26 h 292"/>
                  <a:gd name="T56" fmla="*/ 106 w 156"/>
                  <a:gd name="T57" fmla="*/ 32 h 292"/>
                  <a:gd name="T58" fmla="*/ 102 w 156"/>
                  <a:gd name="T59" fmla="*/ 44 h 292"/>
                  <a:gd name="T60" fmla="*/ 100 w 156"/>
                  <a:gd name="T61" fmla="*/ 58 h 292"/>
                  <a:gd name="T62" fmla="*/ 96 w 156"/>
                  <a:gd name="T63" fmla="*/ 72 h 292"/>
                  <a:gd name="T64" fmla="*/ 94 w 156"/>
                  <a:gd name="T65" fmla="*/ 92 h 292"/>
                  <a:gd name="T66" fmla="*/ 88 w 156"/>
                  <a:gd name="T67" fmla="*/ 114 h 292"/>
                  <a:gd name="T68" fmla="*/ 80 w 156"/>
                  <a:gd name="T69" fmla="*/ 134 h 292"/>
                  <a:gd name="T70" fmla="*/ 70 w 156"/>
                  <a:gd name="T71" fmla="*/ 154 h 292"/>
                  <a:gd name="T72" fmla="*/ 58 w 156"/>
                  <a:gd name="T73" fmla="*/ 170 h 292"/>
                  <a:gd name="T74" fmla="*/ 48 w 156"/>
                  <a:gd name="T75" fmla="*/ 186 h 292"/>
                  <a:gd name="T76" fmla="*/ 36 w 156"/>
                  <a:gd name="T77" fmla="*/ 200 h 292"/>
                  <a:gd name="T78" fmla="*/ 26 w 156"/>
                  <a:gd name="T79" fmla="*/ 212 h 292"/>
                  <a:gd name="T80" fmla="*/ 10 w 156"/>
                  <a:gd name="T81" fmla="*/ 228 h 292"/>
                  <a:gd name="T82" fmla="*/ 2 w 156"/>
                  <a:gd name="T83" fmla="*/ 236 h 292"/>
                  <a:gd name="T84" fmla="*/ 4 w 156"/>
                  <a:gd name="T85" fmla="*/ 242 h 292"/>
                  <a:gd name="T86" fmla="*/ 10 w 156"/>
                  <a:gd name="T87" fmla="*/ 250 h 292"/>
                  <a:gd name="T88" fmla="*/ 20 w 156"/>
                  <a:gd name="T89" fmla="*/ 262 h 292"/>
                  <a:gd name="T90" fmla="*/ 24 w 156"/>
                  <a:gd name="T91" fmla="*/ 268 h 292"/>
                  <a:gd name="T92" fmla="*/ 36 w 156"/>
                  <a:gd name="T93" fmla="*/ 276 h 292"/>
                  <a:gd name="T94" fmla="*/ 50 w 156"/>
                  <a:gd name="T95" fmla="*/ 284 h 292"/>
                  <a:gd name="T96" fmla="*/ 64 w 156"/>
                  <a:gd name="T97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6" h="292">
                    <a:moveTo>
                      <a:pt x="64" y="292"/>
                    </a:moveTo>
                    <a:lnTo>
                      <a:pt x="64" y="290"/>
                    </a:lnTo>
                    <a:lnTo>
                      <a:pt x="66" y="288"/>
                    </a:lnTo>
                    <a:lnTo>
                      <a:pt x="68" y="284"/>
                    </a:lnTo>
                    <a:lnTo>
                      <a:pt x="72" y="278"/>
                    </a:lnTo>
                    <a:lnTo>
                      <a:pt x="76" y="272"/>
                    </a:lnTo>
                    <a:lnTo>
                      <a:pt x="80" y="264"/>
                    </a:lnTo>
                    <a:lnTo>
                      <a:pt x="84" y="256"/>
                    </a:lnTo>
                    <a:lnTo>
                      <a:pt x="88" y="246"/>
                    </a:lnTo>
                    <a:lnTo>
                      <a:pt x="92" y="240"/>
                    </a:lnTo>
                    <a:lnTo>
                      <a:pt x="94" y="236"/>
                    </a:lnTo>
                    <a:lnTo>
                      <a:pt x="96" y="230"/>
                    </a:lnTo>
                    <a:lnTo>
                      <a:pt x="100" y="224"/>
                    </a:lnTo>
                    <a:lnTo>
                      <a:pt x="102" y="218"/>
                    </a:lnTo>
                    <a:lnTo>
                      <a:pt x="104" y="212"/>
                    </a:lnTo>
                    <a:lnTo>
                      <a:pt x="108" y="206"/>
                    </a:lnTo>
                    <a:lnTo>
                      <a:pt x="110" y="200"/>
                    </a:lnTo>
                    <a:lnTo>
                      <a:pt x="112" y="194"/>
                    </a:lnTo>
                    <a:lnTo>
                      <a:pt x="114" y="188"/>
                    </a:lnTo>
                    <a:lnTo>
                      <a:pt x="118" y="182"/>
                    </a:lnTo>
                    <a:lnTo>
                      <a:pt x="120" y="176"/>
                    </a:lnTo>
                    <a:lnTo>
                      <a:pt x="122" y="170"/>
                    </a:lnTo>
                    <a:lnTo>
                      <a:pt x="124" y="164"/>
                    </a:lnTo>
                    <a:lnTo>
                      <a:pt x="126" y="158"/>
                    </a:lnTo>
                    <a:lnTo>
                      <a:pt x="128" y="152"/>
                    </a:lnTo>
                    <a:lnTo>
                      <a:pt x="128" y="148"/>
                    </a:lnTo>
                    <a:lnTo>
                      <a:pt x="130" y="146"/>
                    </a:lnTo>
                    <a:lnTo>
                      <a:pt x="130" y="144"/>
                    </a:lnTo>
                    <a:lnTo>
                      <a:pt x="132" y="140"/>
                    </a:lnTo>
                    <a:lnTo>
                      <a:pt x="134" y="136"/>
                    </a:lnTo>
                    <a:lnTo>
                      <a:pt x="136" y="132"/>
                    </a:lnTo>
                    <a:lnTo>
                      <a:pt x="136" y="126"/>
                    </a:lnTo>
                    <a:lnTo>
                      <a:pt x="138" y="122"/>
                    </a:lnTo>
                    <a:lnTo>
                      <a:pt x="140" y="118"/>
                    </a:lnTo>
                    <a:lnTo>
                      <a:pt x="142" y="112"/>
                    </a:lnTo>
                    <a:lnTo>
                      <a:pt x="144" y="106"/>
                    </a:lnTo>
                    <a:lnTo>
                      <a:pt x="146" y="102"/>
                    </a:lnTo>
                    <a:lnTo>
                      <a:pt x="148" y="96"/>
                    </a:lnTo>
                    <a:lnTo>
                      <a:pt x="148" y="90"/>
                    </a:lnTo>
                    <a:lnTo>
                      <a:pt x="150" y="88"/>
                    </a:lnTo>
                    <a:lnTo>
                      <a:pt x="150" y="84"/>
                    </a:lnTo>
                    <a:lnTo>
                      <a:pt x="150" y="82"/>
                    </a:lnTo>
                    <a:lnTo>
                      <a:pt x="152" y="80"/>
                    </a:lnTo>
                    <a:lnTo>
                      <a:pt x="152" y="72"/>
                    </a:lnTo>
                    <a:lnTo>
                      <a:pt x="154" y="64"/>
                    </a:lnTo>
                    <a:lnTo>
                      <a:pt x="154" y="58"/>
                    </a:lnTo>
                    <a:lnTo>
                      <a:pt x="154" y="52"/>
                    </a:lnTo>
                    <a:lnTo>
                      <a:pt x="156" y="46"/>
                    </a:lnTo>
                    <a:lnTo>
                      <a:pt x="156" y="40"/>
                    </a:lnTo>
                    <a:lnTo>
                      <a:pt x="156" y="34"/>
                    </a:lnTo>
                    <a:lnTo>
                      <a:pt x="154" y="30"/>
                    </a:lnTo>
                    <a:lnTo>
                      <a:pt x="154" y="26"/>
                    </a:lnTo>
                    <a:lnTo>
                      <a:pt x="154" y="22"/>
                    </a:lnTo>
                    <a:lnTo>
                      <a:pt x="152" y="18"/>
                    </a:lnTo>
                    <a:lnTo>
                      <a:pt x="152" y="14"/>
                    </a:lnTo>
                    <a:lnTo>
                      <a:pt x="150" y="12"/>
                    </a:lnTo>
                    <a:lnTo>
                      <a:pt x="150" y="10"/>
                    </a:lnTo>
                    <a:lnTo>
                      <a:pt x="148" y="8"/>
                    </a:lnTo>
                    <a:lnTo>
                      <a:pt x="146" y="6"/>
                    </a:lnTo>
                    <a:lnTo>
                      <a:pt x="144" y="4"/>
                    </a:lnTo>
                    <a:lnTo>
                      <a:pt x="144" y="2"/>
                    </a:lnTo>
                    <a:lnTo>
                      <a:pt x="142" y="2"/>
                    </a:lnTo>
                    <a:lnTo>
                      <a:pt x="140" y="0"/>
                    </a:lnTo>
                    <a:lnTo>
                      <a:pt x="138" y="0"/>
                    </a:lnTo>
                    <a:lnTo>
                      <a:pt x="136" y="0"/>
                    </a:lnTo>
                    <a:lnTo>
                      <a:pt x="134" y="0"/>
                    </a:lnTo>
                    <a:lnTo>
                      <a:pt x="132" y="0"/>
                    </a:lnTo>
                    <a:lnTo>
                      <a:pt x="130" y="2"/>
                    </a:lnTo>
                    <a:lnTo>
                      <a:pt x="128" y="2"/>
                    </a:lnTo>
                    <a:lnTo>
                      <a:pt x="126" y="4"/>
                    </a:lnTo>
                    <a:lnTo>
                      <a:pt x="124" y="4"/>
                    </a:lnTo>
                    <a:lnTo>
                      <a:pt x="122" y="6"/>
                    </a:lnTo>
                    <a:lnTo>
                      <a:pt x="120" y="8"/>
                    </a:lnTo>
                    <a:lnTo>
                      <a:pt x="118" y="10"/>
                    </a:lnTo>
                    <a:lnTo>
                      <a:pt x="118" y="12"/>
                    </a:lnTo>
                    <a:lnTo>
                      <a:pt x="116" y="12"/>
                    </a:lnTo>
                    <a:lnTo>
                      <a:pt x="116" y="14"/>
                    </a:lnTo>
                    <a:lnTo>
                      <a:pt x="114" y="16"/>
                    </a:lnTo>
                    <a:lnTo>
                      <a:pt x="114" y="18"/>
                    </a:lnTo>
                    <a:lnTo>
                      <a:pt x="112" y="20"/>
                    </a:lnTo>
                    <a:lnTo>
                      <a:pt x="112" y="20"/>
                    </a:lnTo>
                    <a:lnTo>
                      <a:pt x="110" y="22"/>
                    </a:lnTo>
                    <a:lnTo>
                      <a:pt x="110" y="24"/>
                    </a:lnTo>
                    <a:lnTo>
                      <a:pt x="108" y="26"/>
                    </a:lnTo>
                    <a:lnTo>
                      <a:pt x="108" y="28"/>
                    </a:lnTo>
                    <a:lnTo>
                      <a:pt x="108" y="30"/>
                    </a:lnTo>
                    <a:lnTo>
                      <a:pt x="106" y="32"/>
                    </a:lnTo>
                    <a:lnTo>
                      <a:pt x="106" y="36"/>
                    </a:lnTo>
                    <a:lnTo>
                      <a:pt x="104" y="40"/>
                    </a:lnTo>
                    <a:lnTo>
                      <a:pt x="102" y="44"/>
                    </a:lnTo>
                    <a:lnTo>
                      <a:pt x="102" y="50"/>
                    </a:lnTo>
                    <a:lnTo>
                      <a:pt x="100" y="54"/>
                    </a:lnTo>
                    <a:lnTo>
                      <a:pt x="100" y="58"/>
                    </a:lnTo>
                    <a:lnTo>
                      <a:pt x="98" y="64"/>
                    </a:lnTo>
                    <a:lnTo>
                      <a:pt x="98" y="68"/>
                    </a:lnTo>
                    <a:lnTo>
                      <a:pt x="96" y="72"/>
                    </a:lnTo>
                    <a:lnTo>
                      <a:pt x="96" y="78"/>
                    </a:lnTo>
                    <a:lnTo>
                      <a:pt x="94" y="86"/>
                    </a:lnTo>
                    <a:lnTo>
                      <a:pt x="94" y="92"/>
                    </a:lnTo>
                    <a:lnTo>
                      <a:pt x="92" y="100"/>
                    </a:lnTo>
                    <a:lnTo>
                      <a:pt x="90" y="108"/>
                    </a:lnTo>
                    <a:lnTo>
                      <a:pt x="88" y="114"/>
                    </a:lnTo>
                    <a:lnTo>
                      <a:pt x="84" y="122"/>
                    </a:lnTo>
                    <a:lnTo>
                      <a:pt x="82" y="128"/>
                    </a:lnTo>
                    <a:lnTo>
                      <a:pt x="80" y="134"/>
                    </a:lnTo>
                    <a:lnTo>
                      <a:pt x="76" y="142"/>
                    </a:lnTo>
                    <a:lnTo>
                      <a:pt x="72" y="148"/>
                    </a:lnTo>
                    <a:lnTo>
                      <a:pt x="70" y="154"/>
                    </a:lnTo>
                    <a:lnTo>
                      <a:pt x="66" y="160"/>
                    </a:lnTo>
                    <a:lnTo>
                      <a:pt x="62" y="166"/>
                    </a:lnTo>
                    <a:lnTo>
                      <a:pt x="58" y="170"/>
                    </a:lnTo>
                    <a:lnTo>
                      <a:pt x="56" y="176"/>
                    </a:lnTo>
                    <a:lnTo>
                      <a:pt x="52" y="180"/>
                    </a:lnTo>
                    <a:lnTo>
                      <a:pt x="48" y="186"/>
                    </a:lnTo>
                    <a:lnTo>
                      <a:pt x="44" y="190"/>
                    </a:lnTo>
                    <a:lnTo>
                      <a:pt x="40" y="196"/>
                    </a:lnTo>
                    <a:lnTo>
                      <a:pt x="36" y="200"/>
                    </a:lnTo>
                    <a:lnTo>
                      <a:pt x="32" y="204"/>
                    </a:lnTo>
                    <a:lnTo>
                      <a:pt x="30" y="208"/>
                    </a:lnTo>
                    <a:lnTo>
                      <a:pt x="26" y="212"/>
                    </a:lnTo>
                    <a:lnTo>
                      <a:pt x="22" y="216"/>
                    </a:lnTo>
                    <a:lnTo>
                      <a:pt x="16" y="222"/>
                    </a:lnTo>
                    <a:lnTo>
                      <a:pt x="10" y="228"/>
                    </a:lnTo>
                    <a:lnTo>
                      <a:pt x="8" y="232"/>
                    </a:lnTo>
                    <a:lnTo>
                      <a:pt x="4" y="234"/>
                    </a:lnTo>
                    <a:lnTo>
                      <a:pt x="2" y="236"/>
                    </a:lnTo>
                    <a:lnTo>
                      <a:pt x="0" y="238"/>
                    </a:lnTo>
                    <a:lnTo>
                      <a:pt x="2" y="240"/>
                    </a:lnTo>
                    <a:lnTo>
                      <a:pt x="4" y="242"/>
                    </a:lnTo>
                    <a:lnTo>
                      <a:pt x="6" y="244"/>
                    </a:lnTo>
                    <a:lnTo>
                      <a:pt x="6" y="246"/>
                    </a:lnTo>
                    <a:lnTo>
                      <a:pt x="10" y="250"/>
                    </a:lnTo>
                    <a:lnTo>
                      <a:pt x="14" y="254"/>
                    </a:lnTo>
                    <a:lnTo>
                      <a:pt x="16" y="258"/>
                    </a:lnTo>
                    <a:lnTo>
                      <a:pt x="20" y="262"/>
                    </a:lnTo>
                    <a:lnTo>
                      <a:pt x="22" y="264"/>
                    </a:lnTo>
                    <a:lnTo>
                      <a:pt x="24" y="266"/>
                    </a:lnTo>
                    <a:lnTo>
                      <a:pt x="24" y="268"/>
                    </a:lnTo>
                    <a:lnTo>
                      <a:pt x="26" y="270"/>
                    </a:lnTo>
                    <a:lnTo>
                      <a:pt x="30" y="274"/>
                    </a:lnTo>
                    <a:lnTo>
                      <a:pt x="36" y="276"/>
                    </a:lnTo>
                    <a:lnTo>
                      <a:pt x="40" y="278"/>
                    </a:lnTo>
                    <a:lnTo>
                      <a:pt x="46" y="280"/>
                    </a:lnTo>
                    <a:lnTo>
                      <a:pt x="50" y="284"/>
                    </a:lnTo>
                    <a:lnTo>
                      <a:pt x="54" y="286"/>
                    </a:lnTo>
                    <a:lnTo>
                      <a:pt x="60" y="288"/>
                    </a:lnTo>
                    <a:lnTo>
                      <a:pt x="64" y="292"/>
                    </a:lnTo>
                    <a:lnTo>
                      <a:pt x="64" y="29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35" name="Freeform 69"/>
              <p:cNvSpPr>
                <a:spLocks/>
              </p:cNvSpPr>
              <p:nvPr/>
            </p:nvSpPr>
            <p:spPr bwMode="auto">
              <a:xfrm>
                <a:off x="5088" y="1562"/>
                <a:ext cx="72" cy="76"/>
              </a:xfrm>
              <a:custGeom>
                <a:avLst/>
                <a:gdLst>
                  <a:gd name="T0" fmla="*/ 20 w 72"/>
                  <a:gd name="T1" fmla="*/ 60 h 76"/>
                  <a:gd name="T2" fmla="*/ 26 w 72"/>
                  <a:gd name="T3" fmla="*/ 64 h 76"/>
                  <a:gd name="T4" fmla="*/ 30 w 72"/>
                  <a:gd name="T5" fmla="*/ 68 h 76"/>
                  <a:gd name="T6" fmla="*/ 36 w 72"/>
                  <a:gd name="T7" fmla="*/ 72 h 76"/>
                  <a:gd name="T8" fmla="*/ 42 w 72"/>
                  <a:gd name="T9" fmla="*/ 74 h 76"/>
                  <a:gd name="T10" fmla="*/ 46 w 72"/>
                  <a:gd name="T11" fmla="*/ 76 h 76"/>
                  <a:gd name="T12" fmla="*/ 52 w 72"/>
                  <a:gd name="T13" fmla="*/ 76 h 76"/>
                  <a:gd name="T14" fmla="*/ 56 w 72"/>
                  <a:gd name="T15" fmla="*/ 76 h 76"/>
                  <a:gd name="T16" fmla="*/ 60 w 72"/>
                  <a:gd name="T17" fmla="*/ 76 h 76"/>
                  <a:gd name="T18" fmla="*/ 64 w 72"/>
                  <a:gd name="T19" fmla="*/ 74 h 76"/>
                  <a:gd name="T20" fmla="*/ 66 w 72"/>
                  <a:gd name="T21" fmla="*/ 72 h 76"/>
                  <a:gd name="T22" fmla="*/ 68 w 72"/>
                  <a:gd name="T23" fmla="*/ 68 h 76"/>
                  <a:gd name="T24" fmla="*/ 70 w 72"/>
                  <a:gd name="T25" fmla="*/ 66 h 76"/>
                  <a:gd name="T26" fmla="*/ 72 w 72"/>
                  <a:gd name="T27" fmla="*/ 60 h 76"/>
                  <a:gd name="T28" fmla="*/ 72 w 72"/>
                  <a:gd name="T29" fmla="*/ 56 h 76"/>
                  <a:gd name="T30" fmla="*/ 70 w 72"/>
                  <a:gd name="T31" fmla="*/ 50 h 76"/>
                  <a:gd name="T32" fmla="*/ 70 w 72"/>
                  <a:gd name="T33" fmla="*/ 46 h 76"/>
                  <a:gd name="T34" fmla="*/ 66 w 72"/>
                  <a:gd name="T35" fmla="*/ 40 h 76"/>
                  <a:gd name="T36" fmla="*/ 64 w 72"/>
                  <a:gd name="T37" fmla="*/ 34 h 76"/>
                  <a:gd name="T38" fmla="*/ 60 w 72"/>
                  <a:gd name="T39" fmla="*/ 28 h 76"/>
                  <a:gd name="T40" fmla="*/ 56 w 72"/>
                  <a:gd name="T41" fmla="*/ 22 h 76"/>
                  <a:gd name="T42" fmla="*/ 52 w 72"/>
                  <a:gd name="T43" fmla="*/ 18 h 76"/>
                  <a:gd name="T44" fmla="*/ 46 w 72"/>
                  <a:gd name="T45" fmla="*/ 12 h 76"/>
                  <a:gd name="T46" fmla="*/ 42 w 72"/>
                  <a:gd name="T47" fmla="*/ 8 h 76"/>
                  <a:gd name="T48" fmla="*/ 36 w 72"/>
                  <a:gd name="T49" fmla="*/ 6 h 76"/>
                  <a:gd name="T50" fmla="*/ 32 w 72"/>
                  <a:gd name="T51" fmla="*/ 2 h 76"/>
                  <a:gd name="T52" fmla="*/ 26 w 72"/>
                  <a:gd name="T53" fmla="*/ 0 h 76"/>
                  <a:gd name="T54" fmla="*/ 22 w 72"/>
                  <a:gd name="T55" fmla="*/ 0 h 76"/>
                  <a:gd name="T56" fmla="*/ 16 w 72"/>
                  <a:gd name="T57" fmla="*/ 0 h 76"/>
                  <a:gd name="T58" fmla="*/ 12 w 72"/>
                  <a:gd name="T59" fmla="*/ 0 h 76"/>
                  <a:gd name="T60" fmla="*/ 8 w 72"/>
                  <a:gd name="T61" fmla="*/ 2 h 76"/>
                  <a:gd name="T62" fmla="*/ 4 w 72"/>
                  <a:gd name="T63" fmla="*/ 4 h 76"/>
                  <a:gd name="T64" fmla="*/ 2 w 72"/>
                  <a:gd name="T65" fmla="*/ 6 h 76"/>
                  <a:gd name="T66" fmla="*/ 0 w 72"/>
                  <a:gd name="T67" fmla="*/ 10 h 76"/>
                  <a:gd name="T68" fmla="*/ 0 w 72"/>
                  <a:gd name="T69" fmla="*/ 14 h 76"/>
                  <a:gd name="T70" fmla="*/ 0 w 72"/>
                  <a:gd name="T71" fmla="*/ 18 h 76"/>
                  <a:gd name="T72" fmla="*/ 0 w 72"/>
                  <a:gd name="T73" fmla="*/ 24 h 76"/>
                  <a:gd name="T74" fmla="*/ 0 w 72"/>
                  <a:gd name="T75" fmla="*/ 30 h 76"/>
                  <a:gd name="T76" fmla="*/ 2 w 72"/>
                  <a:gd name="T77" fmla="*/ 34 h 76"/>
                  <a:gd name="T78" fmla="*/ 6 w 72"/>
                  <a:gd name="T79" fmla="*/ 40 h 76"/>
                  <a:gd name="T80" fmla="*/ 8 w 72"/>
                  <a:gd name="T81" fmla="*/ 46 h 76"/>
                  <a:gd name="T82" fmla="*/ 12 w 72"/>
                  <a:gd name="T83" fmla="*/ 52 h 76"/>
                  <a:gd name="T84" fmla="*/ 18 w 72"/>
                  <a:gd name="T85" fmla="*/ 5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2" h="76">
                    <a:moveTo>
                      <a:pt x="18" y="56"/>
                    </a:moveTo>
                    <a:lnTo>
                      <a:pt x="18" y="58"/>
                    </a:lnTo>
                    <a:lnTo>
                      <a:pt x="20" y="60"/>
                    </a:lnTo>
                    <a:lnTo>
                      <a:pt x="22" y="62"/>
                    </a:lnTo>
                    <a:lnTo>
                      <a:pt x="24" y="64"/>
                    </a:lnTo>
                    <a:lnTo>
                      <a:pt x="26" y="64"/>
                    </a:lnTo>
                    <a:lnTo>
                      <a:pt x="28" y="66"/>
                    </a:lnTo>
                    <a:lnTo>
                      <a:pt x="28" y="68"/>
                    </a:lnTo>
                    <a:lnTo>
                      <a:pt x="30" y="68"/>
                    </a:lnTo>
                    <a:lnTo>
                      <a:pt x="32" y="70"/>
                    </a:lnTo>
                    <a:lnTo>
                      <a:pt x="34" y="70"/>
                    </a:lnTo>
                    <a:lnTo>
                      <a:pt x="36" y="72"/>
                    </a:lnTo>
                    <a:lnTo>
                      <a:pt x="38" y="72"/>
                    </a:lnTo>
                    <a:lnTo>
                      <a:pt x="40" y="74"/>
                    </a:lnTo>
                    <a:lnTo>
                      <a:pt x="42" y="74"/>
                    </a:lnTo>
                    <a:lnTo>
                      <a:pt x="42" y="74"/>
                    </a:lnTo>
                    <a:lnTo>
                      <a:pt x="44" y="76"/>
                    </a:lnTo>
                    <a:lnTo>
                      <a:pt x="46" y="76"/>
                    </a:lnTo>
                    <a:lnTo>
                      <a:pt x="48" y="76"/>
                    </a:lnTo>
                    <a:lnTo>
                      <a:pt x="50" y="76"/>
                    </a:lnTo>
                    <a:lnTo>
                      <a:pt x="52" y="76"/>
                    </a:lnTo>
                    <a:lnTo>
                      <a:pt x="52" y="76"/>
                    </a:lnTo>
                    <a:lnTo>
                      <a:pt x="54" y="76"/>
                    </a:lnTo>
                    <a:lnTo>
                      <a:pt x="56" y="76"/>
                    </a:lnTo>
                    <a:lnTo>
                      <a:pt x="58" y="76"/>
                    </a:lnTo>
                    <a:lnTo>
                      <a:pt x="58" y="76"/>
                    </a:lnTo>
                    <a:lnTo>
                      <a:pt x="60" y="76"/>
                    </a:lnTo>
                    <a:lnTo>
                      <a:pt x="60" y="76"/>
                    </a:lnTo>
                    <a:lnTo>
                      <a:pt x="62" y="76"/>
                    </a:lnTo>
                    <a:lnTo>
                      <a:pt x="64" y="74"/>
                    </a:lnTo>
                    <a:lnTo>
                      <a:pt x="64" y="74"/>
                    </a:lnTo>
                    <a:lnTo>
                      <a:pt x="66" y="74"/>
                    </a:lnTo>
                    <a:lnTo>
                      <a:pt x="66" y="72"/>
                    </a:lnTo>
                    <a:lnTo>
                      <a:pt x="68" y="72"/>
                    </a:lnTo>
                    <a:lnTo>
                      <a:pt x="68" y="70"/>
                    </a:lnTo>
                    <a:lnTo>
                      <a:pt x="68" y="68"/>
                    </a:lnTo>
                    <a:lnTo>
                      <a:pt x="70" y="68"/>
                    </a:lnTo>
                    <a:lnTo>
                      <a:pt x="70" y="66"/>
                    </a:lnTo>
                    <a:lnTo>
                      <a:pt x="70" y="66"/>
                    </a:lnTo>
                    <a:lnTo>
                      <a:pt x="70" y="64"/>
                    </a:lnTo>
                    <a:lnTo>
                      <a:pt x="72" y="62"/>
                    </a:lnTo>
                    <a:lnTo>
                      <a:pt x="72" y="60"/>
                    </a:lnTo>
                    <a:lnTo>
                      <a:pt x="72" y="60"/>
                    </a:lnTo>
                    <a:lnTo>
                      <a:pt x="72" y="58"/>
                    </a:lnTo>
                    <a:lnTo>
                      <a:pt x="72" y="56"/>
                    </a:lnTo>
                    <a:lnTo>
                      <a:pt x="72" y="54"/>
                    </a:lnTo>
                    <a:lnTo>
                      <a:pt x="70" y="52"/>
                    </a:lnTo>
                    <a:lnTo>
                      <a:pt x="70" y="50"/>
                    </a:lnTo>
                    <a:lnTo>
                      <a:pt x="70" y="48"/>
                    </a:lnTo>
                    <a:lnTo>
                      <a:pt x="70" y="48"/>
                    </a:lnTo>
                    <a:lnTo>
                      <a:pt x="70" y="46"/>
                    </a:lnTo>
                    <a:lnTo>
                      <a:pt x="68" y="44"/>
                    </a:lnTo>
                    <a:lnTo>
                      <a:pt x="68" y="42"/>
                    </a:lnTo>
                    <a:lnTo>
                      <a:pt x="66" y="40"/>
                    </a:lnTo>
                    <a:lnTo>
                      <a:pt x="66" y="38"/>
                    </a:lnTo>
                    <a:lnTo>
                      <a:pt x="66" y="36"/>
                    </a:lnTo>
                    <a:lnTo>
                      <a:pt x="64" y="34"/>
                    </a:lnTo>
                    <a:lnTo>
                      <a:pt x="64" y="32"/>
                    </a:lnTo>
                    <a:lnTo>
                      <a:pt x="62" y="30"/>
                    </a:lnTo>
                    <a:lnTo>
                      <a:pt x="60" y="28"/>
                    </a:lnTo>
                    <a:lnTo>
                      <a:pt x="60" y="26"/>
                    </a:lnTo>
                    <a:lnTo>
                      <a:pt x="58" y="24"/>
                    </a:lnTo>
                    <a:lnTo>
                      <a:pt x="56" y="22"/>
                    </a:lnTo>
                    <a:lnTo>
                      <a:pt x="54" y="22"/>
                    </a:lnTo>
                    <a:lnTo>
                      <a:pt x="54" y="20"/>
                    </a:lnTo>
                    <a:lnTo>
                      <a:pt x="52" y="18"/>
                    </a:lnTo>
                    <a:lnTo>
                      <a:pt x="50" y="16"/>
                    </a:lnTo>
                    <a:lnTo>
                      <a:pt x="48" y="14"/>
                    </a:lnTo>
                    <a:lnTo>
                      <a:pt x="46" y="12"/>
                    </a:lnTo>
                    <a:lnTo>
                      <a:pt x="46" y="12"/>
                    </a:lnTo>
                    <a:lnTo>
                      <a:pt x="44" y="10"/>
                    </a:lnTo>
                    <a:lnTo>
                      <a:pt x="42" y="8"/>
                    </a:lnTo>
                    <a:lnTo>
                      <a:pt x="40" y="8"/>
                    </a:lnTo>
                    <a:lnTo>
                      <a:pt x="38" y="6"/>
                    </a:lnTo>
                    <a:lnTo>
                      <a:pt x="36" y="6"/>
                    </a:lnTo>
                    <a:lnTo>
                      <a:pt x="34" y="4"/>
                    </a:lnTo>
                    <a:lnTo>
                      <a:pt x="32" y="4"/>
                    </a:lnTo>
                    <a:lnTo>
                      <a:pt x="32" y="2"/>
                    </a:lnTo>
                    <a:lnTo>
                      <a:pt x="30" y="2"/>
                    </a:lnTo>
                    <a:lnTo>
                      <a:pt x="28" y="2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0" y="24"/>
                    </a:lnTo>
                    <a:lnTo>
                      <a:pt x="0" y="26"/>
                    </a:lnTo>
                    <a:lnTo>
                      <a:pt x="0" y="28"/>
                    </a:lnTo>
                    <a:lnTo>
                      <a:pt x="0" y="30"/>
                    </a:lnTo>
                    <a:lnTo>
                      <a:pt x="2" y="32"/>
                    </a:lnTo>
                    <a:lnTo>
                      <a:pt x="2" y="32"/>
                    </a:lnTo>
                    <a:lnTo>
                      <a:pt x="2" y="34"/>
                    </a:lnTo>
                    <a:lnTo>
                      <a:pt x="4" y="36"/>
                    </a:lnTo>
                    <a:lnTo>
                      <a:pt x="4" y="38"/>
                    </a:lnTo>
                    <a:lnTo>
                      <a:pt x="6" y="40"/>
                    </a:lnTo>
                    <a:lnTo>
                      <a:pt x="6" y="42"/>
                    </a:lnTo>
                    <a:lnTo>
                      <a:pt x="8" y="44"/>
                    </a:lnTo>
                    <a:lnTo>
                      <a:pt x="8" y="46"/>
                    </a:lnTo>
                    <a:lnTo>
                      <a:pt x="10" y="48"/>
                    </a:lnTo>
                    <a:lnTo>
                      <a:pt x="12" y="50"/>
                    </a:lnTo>
                    <a:lnTo>
                      <a:pt x="12" y="52"/>
                    </a:lnTo>
                    <a:lnTo>
                      <a:pt x="14" y="54"/>
                    </a:lnTo>
                    <a:lnTo>
                      <a:pt x="16" y="56"/>
                    </a:lnTo>
                    <a:lnTo>
                      <a:pt x="18" y="56"/>
                    </a:lnTo>
                    <a:lnTo>
                      <a:pt x="18" y="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36" name="Freeform 70"/>
              <p:cNvSpPr>
                <a:spLocks noEditPoints="1"/>
              </p:cNvSpPr>
              <p:nvPr/>
            </p:nvSpPr>
            <p:spPr bwMode="auto">
              <a:xfrm>
                <a:off x="5082" y="1556"/>
                <a:ext cx="82" cy="88"/>
              </a:xfrm>
              <a:custGeom>
                <a:avLst/>
                <a:gdLst>
                  <a:gd name="T0" fmla="*/ 4 w 82"/>
                  <a:gd name="T1" fmla="*/ 12 h 88"/>
                  <a:gd name="T2" fmla="*/ 0 w 82"/>
                  <a:gd name="T3" fmla="*/ 20 h 88"/>
                  <a:gd name="T4" fmla="*/ 0 w 82"/>
                  <a:gd name="T5" fmla="*/ 30 h 88"/>
                  <a:gd name="T6" fmla="*/ 4 w 82"/>
                  <a:gd name="T7" fmla="*/ 40 h 88"/>
                  <a:gd name="T8" fmla="*/ 8 w 82"/>
                  <a:gd name="T9" fmla="*/ 50 h 88"/>
                  <a:gd name="T10" fmla="*/ 14 w 82"/>
                  <a:gd name="T11" fmla="*/ 60 h 88"/>
                  <a:gd name="T12" fmla="*/ 22 w 82"/>
                  <a:gd name="T13" fmla="*/ 68 h 88"/>
                  <a:gd name="T14" fmla="*/ 34 w 82"/>
                  <a:gd name="T15" fmla="*/ 78 h 88"/>
                  <a:gd name="T16" fmla="*/ 44 w 82"/>
                  <a:gd name="T17" fmla="*/ 84 h 88"/>
                  <a:gd name="T18" fmla="*/ 50 w 82"/>
                  <a:gd name="T19" fmla="*/ 86 h 88"/>
                  <a:gd name="T20" fmla="*/ 56 w 82"/>
                  <a:gd name="T21" fmla="*/ 88 h 88"/>
                  <a:gd name="T22" fmla="*/ 62 w 82"/>
                  <a:gd name="T23" fmla="*/ 88 h 88"/>
                  <a:gd name="T24" fmla="*/ 68 w 82"/>
                  <a:gd name="T25" fmla="*/ 86 h 88"/>
                  <a:gd name="T26" fmla="*/ 72 w 82"/>
                  <a:gd name="T27" fmla="*/ 84 h 88"/>
                  <a:gd name="T28" fmla="*/ 76 w 82"/>
                  <a:gd name="T29" fmla="*/ 80 h 88"/>
                  <a:gd name="T30" fmla="*/ 80 w 82"/>
                  <a:gd name="T31" fmla="*/ 74 h 88"/>
                  <a:gd name="T32" fmla="*/ 82 w 82"/>
                  <a:gd name="T33" fmla="*/ 64 h 88"/>
                  <a:gd name="T34" fmla="*/ 80 w 82"/>
                  <a:gd name="T35" fmla="*/ 56 h 88"/>
                  <a:gd name="T36" fmla="*/ 78 w 82"/>
                  <a:gd name="T37" fmla="*/ 44 h 88"/>
                  <a:gd name="T38" fmla="*/ 72 w 82"/>
                  <a:gd name="T39" fmla="*/ 34 h 88"/>
                  <a:gd name="T40" fmla="*/ 64 w 82"/>
                  <a:gd name="T41" fmla="*/ 24 h 88"/>
                  <a:gd name="T42" fmla="*/ 54 w 82"/>
                  <a:gd name="T43" fmla="*/ 14 h 88"/>
                  <a:gd name="T44" fmla="*/ 40 w 82"/>
                  <a:gd name="T45" fmla="*/ 6 h 88"/>
                  <a:gd name="T46" fmla="*/ 32 w 82"/>
                  <a:gd name="T47" fmla="*/ 2 h 88"/>
                  <a:gd name="T48" fmla="*/ 26 w 82"/>
                  <a:gd name="T49" fmla="*/ 0 h 88"/>
                  <a:gd name="T50" fmla="*/ 20 w 82"/>
                  <a:gd name="T51" fmla="*/ 0 h 88"/>
                  <a:gd name="T52" fmla="*/ 14 w 82"/>
                  <a:gd name="T53" fmla="*/ 2 h 88"/>
                  <a:gd name="T54" fmla="*/ 10 w 82"/>
                  <a:gd name="T55" fmla="*/ 4 h 88"/>
                  <a:gd name="T56" fmla="*/ 6 w 82"/>
                  <a:gd name="T57" fmla="*/ 6 h 88"/>
                  <a:gd name="T58" fmla="*/ 18 w 82"/>
                  <a:gd name="T59" fmla="*/ 10 h 88"/>
                  <a:gd name="T60" fmla="*/ 24 w 82"/>
                  <a:gd name="T61" fmla="*/ 10 h 88"/>
                  <a:gd name="T62" fmla="*/ 30 w 82"/>
                  <a:gd name="T63" fmla="*/ 12 h 88"/>
                  <a:gd name="T64" fmla="*/ 42 w 82"/>
                  <a:gd name="T65" fmla="*/ 16 h 88"/>
                  <a:gd name="T66" fmla="*/ 52 w 82"/>
                  <a:gd name="T67" fmla="*/ 24 h 88"/>
                  <a:gd name="T68" fmla="*/ 60 w 82"/>
                  <a:gd name="T69" fmla="*/ 34 h 88"/>
                  <a:gd name="T70" fmla="*/ 66 w 82"/>
                  <a:gd name="T71" fmla="*/ 42 h 88"/>
                  <a:gd name="T72" fmla="*/ 70 w 82"/>
                  <a:gd name="T73" fmla="*/ 50 h 88"/>
                  <a:gd name="T74" fmla="*/ 72 w 82"/>
                  <a:gd name="T75" fmla="*/ 58 h 88"/>
                  <a:gd name="T76" fmla="*/ 72 w 82"/>
                  <a:gd name="T77" fmla="*/ 66 h 88"/>
                  <a:gd name="T78" fmla="*/ 72 w 82"/>
                  <a:gd name="T79" fmla="*/ 72 h 88"/>
                  <a:gd name="T80" fmla="*/ 68 w 82"/>
                  <a:gd name="T81" fmla="*/ 76 h 88"/>
                  <a:gd name="T82" fmla="*/ 62 w 82"/>
                  <a:gd name="T83" fmla="*/ 78 h 88"/>
                  <a:gd name="T84" fmla="*/ 54 w 82"/>
                  <a:gd name="T85" fmla="*/ 78 h 88"/>
                  <a:gd name="T86" fmla="*/ 44 w 82"/>
                  <a:gd name="T87" fmla="*/ 74 h 88"/>
                  <a:gd name="T88" fmla="*/ 34 w 82"/>
                  <a:gd name="T89" fmla="*/ 68 h 88"/>
                  <a:gd name="T90" fmla="*/ 28 w 82"/>
                  <a:gd name="T91" fmla="*/ 62 h 88"/>
                  <a:gd name="T92" fmla="*/ 22 w 82"/>
                  <a:gd name="T93" fmla="*/ 54 h 88"/>
                  <a:gd name="T94" fmla="*/ 16 w 82"/>
                  <a:gd name="T95" fmla="*/ 46 h 88"/>
                  <a:gd name="T96" fmla="*/ 12 w 82"/>
                  <a:gd name="T97" fmla="*/ 38 h 88"/>
                  <a:gd name="T98" fmla="*/ 10 w 82"/>
                  <a:gd name="T99" fmla="*/ 30 h 88"/>
                  <a:gd name="T100" fmla="*/ 10 w 82"/>
                  <a:gd name="T101" fmla="*/ 22 h 88"/>
                  <a:gd name="T102" fmla="*/ 12 w 82"/>
                  <a:gd name="T103" fmla="*/ 16 h 88"/>
                  <a:gd name="T104" fmla="*/ 14 w 82"/>
                  <a:gd name="T105" fmla="*/ 1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2" h="88">
                    <a:moveTo>
                      <a:pt x="6" y="6"/>
                    </a:moveTo>
                    <a:lnTo>
                      <a:pt x="6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2"/>
                    </a:lnTo>
                    <a:lnTo>
                      <a:pt x="2" y="14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2" y="18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0" y="24"/>
                    </a:lnTo>
                    <a:lnTo>
                      <a:pt x="0" y="26"/>
                    </a:lnTo>
                    <a:lnTo>
                      <a:pt x="0" y="28"/>
                    </a:lnTo>
                    <a:lnTo>
                      <a:pt x="0" y="30"/>
                    </a:lnTo>
                    <a:lnTo>
                      <a:pt x="2" y="32"/>
                    </a:lnTo>
                    <a:lnTo>
                      <a:pt x="2" y="34"/>
                    </a:lnTo>
                    <a:lnTo>
                      <a:pt x="2" y="36"/>
                    </a:lnTo>
                    <a:lnTo>
                      <a:pt x="2" y="38"/>
                    </a:lnTo>
                    <a:lnTo>
                      <a:pt x="4" y="40"/>
                    </a:lnTo>
                    <a:lnTo>
                      <a:pt x="4" y="42"/>
                    </a:lnTo>
                    <a:lnTo>
                      <a:pt x="4" y="44"/>
                    </a:lnTo>
                    <a:lnTo>
                      <a:pt x="6" y="46"/>
                    </a:lnTo>
                    <a:lnTo>
                      <a:pt x="6" y="48"/>
                    </a:lnTo>
                    <a:lnTo>
                      <a:pt x="8" y="50"/>
                    </a:lnTo>
                    <a:lnTo>
                      <a:pt x="10" y="52"/>
                    </a:lnTo>
                    <a:lnTo>
                      <a:pt x="10" y="54"/>
                    </a:lnTo>
                    <a:lnTo>
                      <a:pt x="12" y="56"/>
                    </a:lnTo>
                    <a:lnTo>
                      <a:pt x="14" y="58"/>
                    </a:lnTo>
                    <a:lnTo>
                      <a:pt x="14" y="60"/>
                    </a:lnTo>
                    <a:lnTo>
                      <a:pt x="16" y="62"/>
                    </a:lnTo>
                    <a:lnTo>
                      <a:pt x="18" y="64"/>
                    </a:lnTo>
                    <a:lnTo>
                      <a:pt x="20" y="66"/>
                    </a:lnTo>
                    <a:lnTo>
                      <a:pt x="20" y="66"/>
                    </a:lnTo>
                    <a:lnTo>
                      <a:pt x="22" y="68"/>
                    </a:lnTo>
                    <a:lnTo>
                      <a:pt x="24" y="70"/>
                    </a:lnTo>
                    <a:lnTo>
                      <a:pt x="26" y="72"/>
                    </a:lnTo>
                    <a:lnTo>
                      <a:pt x="30" y="76"/>
                    </a:lnTo>
                    <a:lnTo>
                      <a:pt x="32" y="76"/>
                    </a:lnTo>
                    <a:lnTo>
                      <a:pt x="34" y="78"/>
                    </a:lnTo>
                    <a:lnTo>
                      <a:pt x="36" y="80"/>
                    </a:lnTo>
                    <a:lnTo>
                      <a:pt x="40" y="82"/>
                    </a:lnTo>
                    <a:lnTo>
                      <a:pt x="40" y="82"/>
                    </a:lnTo>
                    <a:lnTo>
                      <a:pt x="42" y="84"/>
                    </a:lnTo>
                    <a:lnTo>
                      <a:pt x="44" y="84"/>
                    </a:lnTo>
                    <a:lnTo>
                      <a:pt x="44" y="84"/>
                    </a:lnTo>
                    <a:lnTo>
                      <a:pt x="46" y="84"/>
                    </a:lnTo>
                    <a:lnTo>
                      <a:pt x="48" y="86"/>
                    </a:lnTo>
                    <a:lnTo>
                      <a:pt x="48" y="86"/>
                    </a:lnTo>
                    <a:lnTo>
                      <a:pt x="50" y="86"/>
                    </a:lnTo>
                    <a:lnTo>
                      <a:pt x="52" y="86"/>
                    </a:lnTo>
                    <a:lnTo>
                      <a:pt x="52" y="86"/>
                    </a:lnTo>
                    <a:lnTo>
                      <a:pt x="54" y="88"/>
                    </a:lnTo>
                    <a:lnTo>
                      <a:pt x="54" y="88"/>
                    </a:lnTo>
                    <a:lnTo>
                      <a:pt x="56" y="88"/>
                    </a:lnTo>
                    <a:lnTo>
                      <a:pt x="58" y="88"/>
                    </a:lnTo>
                    <a:lnTo>
                      <a:pt x="58" y="88"/>
                    </a:lnTo>
                    <a:lnTo>
                      <a:pt x="60" y="88"/>
                    </a:lnTo>
                    <a:lnTo>
                      <a:pt x="60" y="88"/>
                    </a:lnTo>
                    <a:lnTo>
                      <a:pt x="62" y="88"/>
                    </a:lnTo>
                    <a:lnTo>
                      <a:pt x="64" y="88"/>
                    </a:lnTo>
                    <a:lnTo>
                      <a:pt x="64" y="88"/>
                    </a:lnTo>
                    <a:lnTo>
                      <a:pt x="66" y="88"/>
                    </a:lnTo>
                    <a:lnTo>
                      <a:pt x="66" y="86"/>
                    </a:lnTo>
                    <a:lnTo>
                      <a:pt x="68" y="86"/>
                    </a:lnTo>
                    <a:lnTo>
                      <a:pt x="68" y="86"/>
                    </a:lnTo>
                    <a:lnTo>
                      <a:pt x="70" y="86"/>
                    </a:lnTo>
                    <a:lnTo>
                      <a:pt x="70" y="86"/>
                    </a:lnTo>
                    <a:lnTo>
                      <a:pt x="72" y="84"/>
                    </a:lnTo>
                    <a:lnTo>
                      <a:pt x="72" y="84"/>
                    </a:lnTo>
                    <a:lnTo>
                      <a:pt x="74" y="84"/>
                    </a:lnTo>
                    <a:lnTo>
                      <a:pt x="74" y="82"/>
                    </a:lnTo>
                    <a:lnTo>
                      <a:pt x="76" y="82"/>
                    </a:lnTo>
                    <a:lnTo>
                      <a:pt x="76" y="82"/>
                    </a:lnTo>
                    <a:lnTo>
                      <a:pt x="76" y="80"/>
                    </a:lnTo>
                    <a:lnTo>
                      <a:pt x="78" y="78"/>
                    </a:lnTo>
                    <a:lnTo>
                      <a:pt x="78" y="78"/>
                    </a:lnTo>
                    <a:lnTo>
                      <a:pt x="80" y="76"/>
                    </a:lnTo>
                    <a:lnTo>
                      <a:pt x="80" y="74"/>
                    </a:lnTo>
                    <a:lnTo>
                      <a:pt x="80" y="74"/>
                    </a:lnTo>
                    <a:lnTo>
                      <a:pt x="82" y="72"/>
                    </a:lnTo>
                    <a:lnTo>
                      <a:pt x="82" y="70"/>
                    </a:lnTo>
                    <a:lnTo>
                      <a:pt x="82" y="68"/>
                    </a:lnTo>
                    <a:lnTo>
                      <a:pt x="82" y="66"/>
                    </a:lnTo>
                    <a:lnTo>
                      <a:pt x="82" y="64"/>
                    </a:lnTo>
                    <a:lnTo>
                      <a:pt x="82" y="62"/>
                    </a:lnTo>
                    <a:lnTo>
                      <a:pt x="82" y="60"/>
                    </a:lnTo>
                    <a:lnTo>
                      <a:pt x="82" y="58"/>
                    </a:lnTo>
                    <a:lnTo>
                      <a:pt x="82" y="58"/>
                    </a:lnTo>
                    <a:lnTo>
                      <a:pt x="80" y="56"/>
                    </a:lnTo>
                    <a:lnTo>
                      <a:pt x="80" y="54"/>
                    </a:lnTo>
                    <a:lnTo>
                      <a:pt x="80" y="50"/>
                    </a:lnTo>
                    <a:lnTo>
                      <a:pt x="80" y="48"/>
                    </a:lnTo>
                    <a:lnTo>
                      <a:pt x="78" y="46"/>
                    </a:lnTo>
                    <a:lnTo>
                      <a:pt x="78" y="44"/>
                    </a:lnTo>
                    <a:lnTo>
                      <a:pt x="76" y="42"/>
                    </a:lnTo>
                    <a:lnTo>
                      <a:pt x="76" y="40"/>
                    </a:lnTo>
                    <a:lnTo>
                      <a:pt x="74" y="38"/>
                    </a:lnTo>
                    <a:lnTo>
                      <a:pt x="74" y="36"/>
                    </a:lnTo>
                    <a:lnTo>
                      <a:pt x="72" y="34"/>
                    </a:lnTo>
                    <a:lnTo>
                      <a:pt x="70" y="32"/>
                    </a:lnTo>
                    <a:lnTo>
                      <a:pt x="70" y="30"/>
                    </a:lnTo>
                    <a:lnTo>
                      <a:pt x="68" y="28"/>
                    </a:lnTo>
                    <a:lnTo>
                      <a:pt x="66" y="26"/>
                    </a:lnTo>
                    <a:lnTo>
                      <a:pt x="64" y="24"/>
                    </a:lnTo>
                    <a:lnTo>
                      <a:pt x="62" y="22"/>
                    </a:lnTo>
                    <a:lnTo>
                      <a:pt x="60" y="20"/>
                    </a:lnTo>
                    <a:lnTo>
                      <a:pt x="58" y="18"/>
                    </a:lnTo>
                    <a:lnTo>
                      <a:pt x="56" y="16"/>
                    </a:lnTo>
                    <a:lnTo>
                      <a:pt x="54" y="14"/>
                    </a:lnTo>
                    <a:lnTo>
                      <a:pt x="50" y="12"/>
                    </a:lnTo>
                    <a:lnTo>
                      <a:pt x="48" y="10"/>
                    </a:lnTo>
                    <a:lnTo>
                      <a:pt x="46" y="8"/>
                    </a:lnTo>
                    <a:lnTo>
                      <a:pt x="44" y="6"/>
                    </a:lnTo>
                    <a:lnTo>
                      <a:pt x="40" y="6"/>
                    </a:lnTo>
                    <a:lnTo>
                      <a:pt x="38" y="4"/>
                    </a:lnTo>
                    <a:lnTo>
                      <a:pt x="36" y="4"/>
                    </a:lnTo>
                    <a:lnTo>
                      <a:pt x="36" y="4"/>
                    </a:lnTo>
                    <a:lnTo>
                      <a:pt x="34" y="2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30" y="2"/>
                    </a:lnTo>
                    <a:lnTo>
                      <a:pt x="30" y="2"/>
                    </a:lnTo>
                    <a:lnTo>
                      <a:pt x="28" y="2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12" y="4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  <a:moveTo>
                      <a:pt x="14" y="14"/>
                    </a:moveTo>
                    <a:lnTo>
                      <a:pt x="14" y="12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20" y="10"/>
                    </a:lnTo>
                    <a:lnTo>
                      <a:pt x="22" y="10"/>
                    </a:lnTo>
                    <a:lnTo>
                      <a:pt x="22" y="10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8" y="10"/>
                    </a:lnTo>
                    <a:lnTo>
                      <a:pt x="30" y="12"/>
                    </a:lnTo>
                    <a:lnTo>
                      <a:pt x="32" y="12"/>
                    </a:lnTo>
                    <a:lnTo>
                      <a:pt x="36" y="12"/>
                    </a:lnTo>
                    <a:lnTo>
                      <a:pt x="38" y="14"/>
                    </a:lnTo>
                    <a:lnTo>
                      <a:pt x="40" y="16"/>
                    </a:lnTo>
                    <a:lnTo>
                      <a:pt x="42" y="16"/>
                    </a:lnTo>
                    <a:lnTo>
                      <a:pt x="44" y="18"/>
                    </a:lnTo>
                    <a:lnTo>
                      <a:pt x="46" y="20"/>
                    </a:lnTo>
                    <a:lnTo>
                      <a:pt x="48" y="20"/>
                    </a:lnTo>
                    <a:lnTo>
                      <a:pt x="50" y="22"/>
                    </a:lnTo>
                    <a:lnTo>
                      <a:pt x="52" y="24"/>
                    </a:lnTo>
                    <a:lnTo>
                      <a:pt x="54" y="26"/>
                    </a:lnTo>
                    <a:lnTo>
                      <a:pt x="56" y="28"/>
                    </a:lnTo>
                    <a:lnTo>
                      <a:pt x="58" y="30"/>
                    </a:lnTo>
                    <a:lnTo>
                      <a:pt x="58" y="32"/>
                    </a:lnTo>
                    <a:lnTo>
                      <a:pt x="60" y="34"/>
                    </a:lnTo>
                    <a:lnTo>
                      <a:pt x="62" y="34"/>
                    </a:lnTo>
                    <a:lnTo>
                      <a:pt x="62" y="36"/>
                    </a:lnTo>
                    <a:lnTo>
                      <a:pt x="64" y="38"/>
                    </a:lnTo>
                    <a:lnTo>
                      <a:pt x="64" y="40"/>
                    </a:lnTo>
                    <a:lnTo>
                      <a:pt x="66" y="42"/>
                    </a:lnTo>
                    <a:lnTo>
                      <a:pt x="66" y="44"/>
                    </a:lnTo>
                    <a:lnTo>
                      <a:pt x="68" y="44"/>
                    </a:lnTo>
                    <a:lnTo>
                      <a:pt x="68" y="46"/>
                    </a:lnTo>
                    <a:lnTo>
                      <a:pt x="68" y="48"/>
                    </a:lnTo>
                    <a:lnTo>
                      <a:pt x="70" y="50"/>
                    </a:lnTo>
                    <a:lnTo>
                      <a:pt x="70" y="52"/>
                    </a:lnTo>
                    <a:lnTo>
                      <a:pt x="70" y="54"/>
                    </a:lnTo>
                    <a:lnTo>
                      <a:pt x="72" y="54"/>
                    </a:lnTo>
                    <a:lnTo>
                      <a:pt x="72" y="56"/>
                    </a:lnTo>
                    <a:lnTo>
                      <a:pt x="72" y="58"/>
                    </a:lnTo>
                    <a:lnTo>
                      <a:pt x="72" y="60"/>
                    </a:lnTo>
                    <a:lnTo>
                      <a:pt x="72" y="60"/>
                    </a:lnTo>
                    <a:lnTo>
                      <a:pt x="72" y="62"/>
                    </a:lnTo>
                    <a:lnTo>
                      <a:pt x="72" y="64"/>
                    </a:lnTo>
                    <a:lnTo>
                      <a:pt x="72" y="66"/>
                    </a:lnTo>
                    <a:lnTo>
                      <a:pt x="72" y="66"/>
                    </a:lnTo>
                    <a:lnTo>
                      <a:pt x="72" y="68"/>
                    </a:lnTo>
                    <a:lnTo>
                      <a:pt x="72" y="68"/>
                    </a:lnTo>
                    <a:lnTo>
                      <a:pt x="72" y="70"/>
                    </a:lnTo>
                    <a:lnTo>
                      <a:pt x="72" y="72"/>
                    </a:lnTo>
                    <a:lnTo>
                      <a:pt x="72" y="72"/>
                    </a:lnTo>
                    <a:lnTo>
                      <a:pt x="70" y="74"/>
                    </a:lnTo>
                    <a:lnTo>
                      <a:pt x="70" y="74"/>
                    </a:lnTo>
                    <a:lnTo>
                      <a:pt x="70" y="74"/>
                    </a:lnTo>
                    <a:lnTo>
                      <a:pt x="68" y="76"/>
                    </a:lnTo>
                    <a:lnTo>
                      <a:pt x="68" y="76"/>
                    </a:lnTo>
                    <a:lnTo>
                      <a:pt x="66" y="78"/>
                    </a:lnTo>
                    <a:lnTo>
                      <a:pt x="66" y="78"/>
                    </a:lnTo>
                    <a:lnTo>
                      <a:pt x="64" y="78"/>
                    </a:lnTo>
                    <a:lnTo>
                      <a:pt x="62" y="78"/>
                    </a:lnTo>
                    <a:lnTo>
                      <a:pt x="62" y="78"/>
                    </a:lnTo>
                    <a:lnTo>
                      <a:pt x="60" y="78"/>
                    </a:lnTo>
                    <a:lnTo>
                      <a:pt x="58" y="78"/>
                    </a:lnTo>
                    <a:lnTo>
                      <a:pt x="56" y="78"/>
                    </a:lnTo>
                    <a:lnTo>
                      <a:pt x="54" y="78"/>
                    </a:lnTo>
                    <a:lnTo>
                      <a:pt x="52" y="78"/>
                    </a:lnTo>
                    <a:lnTo>
                      <a:pt x="50" y="76"/>
                    </a:lnTo>
                    <a:lnTo>
                      <a:pt x="48" y="76"/>
                    </a:lnTo>
                    <a:lnTo>
                      <a:pt x="46" y="74"/>
                    </a:lnTo>
                    <a:lnTo>
                      <a:pt x="44" y="74"/>
                    </a:lnTo>
                    <a:lnTo>
                      <a:pt x="42" y="72"/>
                    </a:lnTo>
                    <a:lnTo>
                      <a:pt x="40" y="72"/>
                    </a:lnTo>
                    <a:lnTo>
                      <a:pt x="38" y="70"/>
                    </a:lnTo>
                    <a:lnTo>
                      <a:pt x="36" y="68"/>
                    </a:lnTo>
                    <a:lnTo>
                      <a:pt x="34" y="68"/>
                    </a:lnTo>
                    <a:lnTo>
                      <a:pt x="32" y="66"/>
                    </a:lnTo>
                    <a:lnTo>
                      <a:pt x="30" y="64"/>
                    </a:lnTo>
                    <a:lnTo>
                      <a:pt x="30" y="62"/>
                    </a:lnTo>
                    <a:lnTo>
                      <a:pt x="28" y="62"/>
                    </a:lnTo>
                    <a:lnTo>
                      <a:pt x="28" y="62"/>
                    </a:lnTo>
                    <a:lnTo>
                      <a:pt x="28" y="60"/>
                    </a:lnTo>
                    <a:lnTo>
                      <a:pt x="26" y="60"/>
                    </a:lnTo>
                    <a:lnTo>
                      <a:pt x="24" y="58"/>
                    </a:lnTo>
                    <a:lnTo>
                      <a:pt x="24" y="56"/>
                    </a:lnTo>
                    <a:lnTo>
                      <a:pt x="22" y="54"/>
                    </a:lnTo>
                    <a:lnTo>
                      <a:pt x="20" y="52"/>
                    </a:lnTo>
                    <a:lnTo>
                      <a:pt x="20" y="52"/>
                    </a:lnTo>
                    <a:lnTo>
                      <a:pt x="18" y="50"/>
                    </a:lnTo>
                    <a:lnTo>
                      <a:pt x="18" y="48"/>
                    </a:lnTo>
                    <a:lnTo>
                      <a:pt x="16" y="46"/>
                    </a:lnTo>
                    <a:lnTo>
                      <a:pt x="16" y="44"/>
                    </a:lnTo>
                    <a:lnTo>
                      <a:pt x="14" y="42"/>
                    </a:lnTo>
                    <a:lnTo>
                      <a:pt x="14" y="40"/>
                    </a:lnTo>
                    <a:lnTo>
                      <a:pt x="14" y="38"/>
                    </a:lnTo>
                    <a:lnTo>
                      <a:pt x="12" y="38"/>
                    </a:lnTo>
                    <a:lnTo>
                      <a:pt x="12" y="36"/>
                    </a:lnTo>
                    <a:lnTo>
                      <a:pt x="12" y="34"/>
                    </a:lnTo>
                    <a:lnTo>
                      <a:pt x="10" y="32"/>
                    </a:lnTo>
                    <a:lnTo>
                      <a:pt x="10" y="30"/>
                    </a:lnTo>
                    <a:lnTo>
                      <a:pt x="10" y="30"/>
                    </a:lnTo>
                    <a:lnTo>
                      <a:pt x="10" y="28"/>
                    </a:lnTo>
                    <a:lnTo>
                      <a:pt x="10" y="26"/>
                    </a:lnTo>
                    <a:lnTo>
                      <a:pt x="10" y="26"/>
                    </a:lnTo>
                    <a:lnTo>
                      <a:pt x="10" y="24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0" y="20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2" y="14"/>
                    </a:lnTo>
                    <a:lnTo>
                      <a:pt x="14" y="14"/>
                    </a:lnTo>
                    <a:lnTo>
                      <a:pt x="14" y="1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37" name="Freeform 71"/>
              <p:cNvSpPr>
                <a:spLocks/>
              </p:cNvSpPr>
              <p:nvPr/>
            </p:nvSpPr>
            <p:spPr bwMode="auto">
              <a:xfrm>
                <a:off x="5088" y="1562"/>
                <a:ext cx="72" cy="76"/>
              </a:xfrm>
              <a:custGeom>
                <a:avLst/>
                <a:gdLst>
                  <a:gd name="T0" fmla="*/ 20 w 72"/>
                  <a:gd name="T1" fmla="*/ 60 h 76"/>
                  <a:gd name="T2" fmla="*/ 26 w 72"/>
                  <a:gd name="T3" fmla="*/ 64 h 76"/>
                  <a:gd name="T4" fmla="*/ 30 w 72"/>
                  <a:gd name="T5" fmla="*/ 68 h 76"/>
                  <a:gd name="T6" fmla="*/ 36 w 72"/>
                  <a:gd name="T7" fmla="*/ 72 h 76"/>
                  <a:gd name="T8" fmla="*/ 42 w 72"/>
                  <a:gd name="T9" fmla="*/ 74 h 76"/>
                  <a:gd name="T10" fmla="*/ 46 w 72"/>
                  <a:gd name="T11" fmla="*/ 76 h 76"/>
                  <a:gd name="T12" fmla="*/ 52 w 72"/>
                  <a:gd name="T13" fmla="*/ 76 h 76"/>
                  <a:gd name="T14" fmla="*/ 56 w 72"/>
                  <a:gd name="T15" fmla="*/ 76 h 76"/>
                  <a:gd name="T16" fmla="*/ 60 w 72"/>
                  <a:gd name="T17" fmla="*/ 76 h 76"/>
                  <a:gd name="T18" fmla="*/ 64 w 72"/>
                  <a:gd name="T19" fmla="*/ 74 h 76"/>
                  <a:gd name="T20" fmla="*/ 66 w 72"/>
                  <a:gd name="T21" fmla="*/ 72 h 76"/>
                  <a:gd name="T22" fmla="*/ 68 w 72"/>
                  <a:gd name="T23" fmla="*/ 68 h 76"/>
                  <a:gd name="T24" fmla="*/ 70 w 72"/>
                  <a:gd name="T25" fmla="*/ 66 h 76"/>
                  <a:gd name="T26" fmla="*/ 72 w 72"/>
                  <a:gd name="T27" fmla="*/ 60 h 76"/>
                  <a:gd name="T28" fmla="*/ 72 w 72"/>
                  <a:gd name="T29" fmla="*/ 56 h 76"/>
                  <a:gd name="T30" fmla="*/ 70 w 72"/>
                  <a:gd name="T31" fmla="*/ 50 h 76"/>
                  <a:gd name="T32" fmla="*/ 70 w 72"/>
                  <a:gd name="T33" fmla="*/ 46 h 76"/>
                  <a:gd name="T34" fmla="*/ 66 w 72"/>
                  <a:gd name="T35" fmla="*/ 40 h 76"/>
                  <a:gd name="T36" fmla="*/ 64 w 72"/>
                  <a:gd name="T37" fmla="*/ 34 h 76"/>
                  <a:gd name="T38" fmla="*/ 60 w 72"/>
                  <a:gd name="T39" fmla="*/ 28 h 76"/>
                  <a:gd name="T40" fmla="*/ 56 w 72"/>
                  <a:gd name="T41" fmla="*/ 22 h 76"/>
                  <a:gd name="T42" fmla="*/ 52 w 72"/>
                  <a:gd name="T43" fmla="*/ 18 h 76"/>
                  <a:gd name="T44" fmla="*/ 46 w 72"/>
                  <a:gd name="T45" fmla="*/ 12 h 76"/>
                  <a:gd name="T46" fmla="*/ 42 w 72"/>
                  <a:gd name="T47" fmla="*/ 8 h 76"/>
                  <a:gd name="T48" fmla="*/ 36 w 72"/>
                  <a:gd name="T49" fmla="*/ 6 h 76"/>
                  <a:gd name="T50" fmla="*/ 32 w 72"/>
                  <a:gd name="T51" fmla="*/ 2 h 76"/>
                  <a:gd name="T52" fmla="*/ 26 w 72"/>
                  <a:gd name="T53" fmla="*/ 0 h 76"/>
                  <a:gd name="T54" fmla="*/ 22 w 72"/>
                  <a:gd name="T55" fmla="*/ 0 h 76"/>
                  <a:gd name="T56" fmla="*/ 16 w 72"/>
                  <a:gd name="T57" fmla="*/ 0 h 76"/>
                  <a:gd name="T58" fmla="*/ 12 w 72"/>
                  <a:gd name="T59" fmla="*/ 0 h 76"/>
                  <a:gd name="T60" fmla="*/ 8 w 72"/>
                  <a:gd name="T61" fmla="*/ 2 h 76"/>
                  <a:gd name="T62" fmla="*/ 4 w 72"/>
                  <a:gd name="T63" fmla="*/ 4 h 76"/>
                  <a:gd name="T64" fmla="*/ 2 w 72"/>
                  <a:gd name="T65" fmla="*/ 6 h 76"/>
                  <a:gd name="T66" fmla="*/ 0 w 72"/>
                  <a:gd name="T67" fmla="*/ 10 h 76"/>
                  <a:gd name="T68" fmla="*/ 0 w 72"/>
                  <a:gd name="T69" fmla="*/ 14 h 76"/>
                  <a:gd name="T70" fmla="*/ 0 w 72"/>
                  <a:gd name="T71" fmla="*/ 18 h 76"/>
                  <a:gd name="T72" fmla="*/ 0 w 72"/>
                  <a:gd name="T73" fmla="*/ 24 h 76"/>
                  <a:gd name="T74" fmla="*/ 0 w 72"/>
                  <a:gd name="T75" fmla="*/ 30 h 76"/>
                  <a:gd name="T76" fmla="*/ 2 w 72"/>
                  <a:gd name="T77" fmla="*/ 34 h 76"/>
                  <a:gd name="T78" fmla="*/ 6 w 72"/>
                  <a:gd name="T79" fmla="*/ 40 h 76"/>
                  <a:gd name="T80" fmla="*/ 8 w 72"/>
                  <a:gd name="T81" fmla="*/ 46 h 76"/>
                  <a:gd name="T82" fmla="*/ 12 w 72"/>
                  <a:gd name="T83" fmla="*/ 52 h 76"/>
                  <a:gd name="T84" fmla="*/ 18 w 72"/>
                  <a:gd name="T85" fmla="*/ 5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2" h="76">
                    <a:moveTo>
                      <a:pt x="18" y="56"/>
                    </a:moveTo>
                    <a:lnTo>
                      <a:pt x="18" y="58"/>
                    </a:lnTo>
                    <a:lnTo>
                      <a:pt x="20" y="60"/>
                    </a:lnTo>
                    <a:lnTo>
                      <a:pt x="22" y="62"/>
                    </a:lnTo>
                    <a:lnTo>
                      <a:pt x="24" y="64"/>
                    </a:lnTo>
                    <a:lnTo>
                      <a:pt x="26" y="64"/>
                    </a:lnTo>
                    <a:lnTo>
                      <a:pt x="28" y="66"/>
                    </a:lnTo>
                    <a:lnTo>
                      <a:pt x="28" y="68"/>
                    </a:lnTo>
                    <a:lnTo>
                      <a:pt x="30" y="68"/>
                    </a:lnTo>
                    <a:lnTo>
                      <a:pt x="32" y="70"/>
                    </a:lnTo>
                    <a:lnTo>
                      <a:pt x="34" y="70"/>
                    </a:lnTo>
                    <a:lnTo>
                      <a:pt x="36" y="72"/>
                    </a:lnTo>
                    <a:lnTo>
                      <a:pt x="38" y="72"/>
                    </a:lnTo>
                    <a:lnTo>
                      <a:pt x="40" y="74"/>
                    </a:lnTo>
                    <a:lnTo>
                      <a:pt x="42" y="74"/>
                    </a:lnTo>
                    <a:lnTo>
                      <a:pt x="42" y="74"/>
                    </a:lnTo>
                    <a:lnTo>
                      <a:pt x="44" y="76"/>
                    </a:lnTo>
                    <a:lnTo>
                      <a:pt x="46" y="76"/>
                    </a:lnTo>
                    <a:lnTo>
                      <a:pt x="48" y="76"/>
                    </a:lnTo>
                    <a:lnTo>
                      <a:pt x="50" y="76"/>
                    </a:lnTo>
                    <a:lnTo>
                      <a:pt x="52" y="76"/>
                    </a:lnTo>
                    <a:lnTo>
                      <a:pt x="52" y="76"/>
                    </a:lnTo>
                    <a:lnTo>
                      <a:pt x="54" y="76"/>
                    </a:lnTo>
                    <a:lnTo>
                      <a:pt x="56" y="76"/>
                    </a:lnTo>
                    <a:lnTo>
                      <a:pt x="58" y="76"/>
                    </a:lnTo>
                    <a:lnTo>
                      <a:pt x="58" y="76"/>
                    </a:lnTo>
                    <a:lnTo>
                      <a:pt x="60" y="76"/>
                    </a:lnTo>
                    <a:lnTo>
                      <a:pt x="60" y="76"/>
                    </a:lnTo>
                    <a:lnTo>
                      <a:pt x="62" y="76"/>
                    </a:lnTo>
                    <a:lnTo>
                      <a:pt x="64" y="74"/>
                    </a:lnTo>
                    <a:lnTo>
                      <a:pt x="64" y="74"/>
                    </a:lnTo>
                    <a:lnTo>
                      <a:pt x="66" y="74"/>
                    </a:lnTo>
                    <a:lnTo>
                      <a:pt x="66" y="72"/>
                    </a:lnTo>
                    <a:lnTo>
                      <a:pt x="68" y="72"/>
                    </a:lnTo>
                    <a:lnTo>
                      <a:pt x="68" y="70"/>
                    </a:lnTo>
                    <a:lnTo>
                      <a:pt x="68" y="68"/>
                    </a:lnTo>
                    <a:lnTo>
                      <a:pt x="70" y="68"/>
                    </a:lnTo>
                    <a:lnTo>
                      <a:pt x="70" y="66"/>
                    </a:lnTo>
                    <a:lnTo>
                      <a:pt x="70" y="66"/>
                    </a:lnTo>
                    <a:lnTo>
                      <a:pt x="70" y="64"/>
                    </a:lnTo>
                    <a:lnTo>
                      <a:pt x="72" y="62"/>
                    </a:lnTo>
                    <a:lnTo>
                      <a:pt x="72" y="60"/>
                    </a:lnTo>
                    <a:lnTo>
                      <a:pt x="72" y="60"/>
                    </a:lnTo>
                    <a:lnTo>
                      <a:pt x="72" y="58"/>
                    </a:lnTo>
                    <a:lnTo>
                      <a:pt x="72" y="56"/>
                    </a:lnTo>
                    <a:lnTo>
                      <a:pt x="72" y="54"/>
                    </a:lnTo>
                    <a:lnTo>
                      <a:pt x="70" y="52"/>
                    </a:lnTo>
                    <a:lnTo>
                      <a:pt x="70" y="50"/>
                    </a:lnTo>
                    <a:lnTo>
                      <a:pt x="70" y="48"/>
                    </a:lnTo>
                    <a:lnTo>
                      <a:pt x="70" y="48"/>
                    </a:lnTo>
                    <a:lnTo>
                      <a:pt x="70" y="46"/>
                    </a:lnTo>
                    <a:lnTo>
                      <a:pt x="68" y="44"/>
                    </a:lnTo>
                    <a:lnTo>
                      <a:pt x="68" y="42"/>
                    </a:lnTo>
                    <a:lnTo>
                      <a:pt x="66" y="40"/>
                    </a:lnTo>
                    <a:lnTo>
                      <a:pt x="66" y="38"/>
                    </a:lnTo>
                    <a:lnTo>
                      <a:pt x="66" y="36"/>
                    </a:lnTo>
                    <a:lnTo>
                      <a:pt x="64" y="34"/>
                    </a:lnTo>
                    <a:lnTo>
                      <a:pt x="64" y="32"/>
                    </a:lnTo>
                    <a:lnTo>
                      <a:pt x="62" y="30"/>
                    </a:lnTo>
                    <a:lnTo>
                      <a:pt x="60" y="28"/>
                    </a:lnTo>
                    <a:lnTo>
                      <a:pt x="60" y="26"/>
                    </a:lnTo>
                    <a:lnTo>
                      <a:pt x="58" y="24"/>
                    </a:lnTo>
                    <a:lnTo>
                      <a:pt x="56" y="22"/>
                    </a:lnTo>
                    <a:lnTo>
                      <a:pt x="54" y="22"/>
                    </a:lnTo>
                    <a:lnTo>
                      <a:pt x="54" y="20"/>
                    </a:lnTo>
                    <a:lnTo>
                      <a:pt x="52" y="18"/>
                    </a:lnTo>
                    <a:lnTo>
                      <a:pt x="50" y="16"/>
                    </a:lnTo>
                    <a:lnTo>
                      <a:pt x="48" y="14"/>
                    </a:lnTo>
                    <a:lnTo>
                      <a:pt x="46" y="12"/>
                    </a:lnTo>
                    <a:lnTo>
                      <a:pt x="46" y="12"/>
                    </a:lnTo>
                    <a:lnTo>
                      <a:pt x="44" y="10"/>
                    </a:lnTo>
                    <a:lnTo>
                      <a:pt x="42" y="8"/>
                    </a:lnTo>
                    <a:lnTo>
                      <a:pt x="40" y="8"/>
                    </a:lnTo>
                    <a:lnTo>
                      <a:pt x="38" y="6"/>
                    </a:lnTo>
                    <a:lnTo>
                      <a:pt x="36" y="6"/>
                    </a:lnTo>
                    <a:lnTo>
                      <a:pt x="34" y="4"/>
                    </a:lnTo>
                    <a:lnTo>
                      <a:pt x="32" y="4"/>
                    </a:lnTo>
                    <a:lnTo>
                      <a:pt x="32" y="2"/>
                    </a:lnTo>
                    <a:lnTo>
                      <a:pt x="30" y="2"/>
                    </a:lnTo>
                    <a:lnTo>
                      <a:pt x="28" y="2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0" y="24"/>
                    </a:lnTo>
                    <a:lnTo>
                      <a:pt x="0" y="26"/>
                    </a:lnTo>
                    <a:lnTo>
                      <a:pt x="0" y="28"/>
                    </a:lnTo>
                    <a:lnTo>
                      <a:pt x="0" y="30"/>
                    </a:lnTo>
                    <a:lnTo>
                      <a:pt x="2" y="32"/>
                    </a:lnTo>
                    <a:lnTo>
                      <a:pt x="2" y="32"/>
                    </a:lnTo>
                    <a:lnTo>
                      <a:pt x="2" y="34"/>
                    </a:lnTo>
                    <a:lnTo>
                      <a:pt x="4" y="36"/>
                    </a:lnTo>
                    <a:lnTo>
                      <a:pt x="4" y="38"/>
                    </a:lnTo>
                    <a:lnTo>
                      <a:pt x="6" y="40"/>
                    </a:lnTo>
                    <a:lnTo>
                      <a:pt x="6" y="42"/>
                    </a:lnTo>
                    <a:lnTo>
                      <a:pt x="8" y="44"/>
                    </a:lnTo>
                    <a:lnTo>
                      <a:pt x="8" y="46"/>
                    </a:lnTo>
                    <a:lnTo>
                      <a:pt x="10" y="48"/>
                    </a:lnTo>
                    <a:lnTo>
                      <a:pt x="12" y="50"/>
                    </a:lnTo>
                    <a:lnTo>
                      <a:pt x="12" y="52"/>
                    </a:lnTo>
                    <a:lnTo>
                      <a:pt x="14" y="54"/>
                    </a:lnTo>
                    <a:lnTo>
                      <a:pt x="16" y="56"/>
                    </a:lnTo>
                    <a:lnTo>
                      <a:pt x="18" y="56"/>
                    </a:lnTo>
                    <a:lnTo>
                      <a:pt x="18" y="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38" name="Freeform 72"/>
              <p:cNvSpPr>
                <a:spLocks/>
              </p:cNvSpPr>
              <p:nvPr/>
            </p:nvSpPr>
            <p:spPr bwMode="auto">
              <a:xfrm>
                <a:off x="4938" y="1574"/>
                <a:ext cx="202" cy="198"/>
              </a:xfrm>
              <a:custGeom>
                <a:avLst/>
                <a:gdLst>
                  <a:gd name="T0" fmla="*/ 188 w 202"/>
                  <a:gd name="T1" fmla="*/ 14 h 198"/>
                  <a:gd name="T2" fmla="*/ 180 w 202"/>
                  <a:gd name="T3" fmla="*/ 6 h 198"/>
                  <a:gd name="T4" fmla="*/ 166 w 202"/>
                  <a:gd name="T5" fmla="*/ 2 h 198"/>
                  <a:gd name="T6" fmla="*/ 144 w 202"/>
                  <a:gd name="T7" fmla="*/ 2 h 198"/>
                  <a:gd name="T8" fmla="*/ 120 w 202"/>
                  <a:gd name="T9" fmla="*/ 4 h 198"/>
                  <a:gd name="T10" fmla="*/ 100 w 202"/>
                  <a:gd name="T11" fmla="*/ 14 h 198"/>
                  <a:gd name="T12" fmla="*/ 88 w 202"/>
                  <a:gd name="T13" fmla="*/ 14 h 198"/>
                  <a:gd name="T14" fmla="*/ 80 w 202"/>
                  <a:gd name="T15" fmla="*/ 18 h 198"/>
                  <a:gd name="T16" fmla="*/ 70 w 202"/>
                  <a:gd name="T17" fmla="*/ 24 h 198"/>
                  <a:gd name="T18" fmla="*/ 58 w 202"/>
                  <a:gd name="T19" fmla="*/ 26 h 198"/>
                  <a:gd name="T20" fmla="*/ 42 w 202"/>
                  <a:gd name="T21" fmla="*/ 14 h 198"/>
                  <a:gd name="T22" fmla="*/ 28 w 202"/>
                  <a:gd name="T23" fmla="*/ 8 h 198"/>
                  <a:gd name="T24" fmla="*/ 22 w 202"/>
                  <a:gd name="T25" fmla="*/ 10 h 198"/>
                  <a:gd name="T26" fmla="*/ 18 w 202"/>
                  <a:gd name="T27" fmla="*/ 18 h 198"/>
                  <a:gd name="T28" fmla="*/ 20 w 202"/>
                  <a:gd name="T29" fmla="*/ 28 h 198"/>
                  <a:gd name="T30" fmla="*/ 28 w 202"/>
                  <a:gd name="T31" fmla="*/ 42 h 198"/>
                  <a:gd name="T32" fmla="*/ 42 w 202"/>
                  <a:gd name="T33" fmla="*/ 54 h 198"/>
                  <a:gd name="T34" fmla="*/ 56 w 202"/>
                  <a:gd name="T35" fmla="*/ 60 h 198"/>
                  <a:gd name="T36" fmla="*/ 62 w 202"/>
                  <a:gd name="T37" fmla="*/ 64 h 198"/>
                  <a:gd name="T38" fmla="*/ 28 w 202"/>
                  <a:gd name="T39" fmla="*/ 92 h 198"/>
                  <a:gd name="T40" fmla="*/ 10 w 202"/>
                  <a:gd name="T41" fmla="*/ 112 h 198"/>
                  <a:gd name="T42" fmla="*/ 2 w 202"/>
                  <a:gd name="T43" fmla="*/ 128 h 198"/>
                  <a:gd name="T44" fmla="*/ 0 w 202"/>
                  <a:gd name="T45" fmla="*/ 142 h 198"/>
                  <a:gd name="T46" fmla="*/ 10 w 202"/>
                  <a:gd name="T47" fmla="*/ 148 h 198"/>
                  <a:gd name="T48" fmla="*/ 24 w 202"/>
                  <a:gd name="T49" fmla="*/ 144 h 198"/>
                  <a:gd name="T50" fmla="*/ 40 w 202"/>
                  <a:gd name="T51" fmla="*/ 132 h 198"/>
                  <a:gd name="T52" fmla="*/ 66 w 202"/>
                  <a:gd name="T53" fmla="*/ 104 h 198"/>
                  <a:gd name="T54" fmla="*/ 78 w 202"/>
                  <a:gd name="T55" fmla="*/ 92 h 198"/>
                  <a:gd name="T56" fmla="*/ 84 w 202"/>
                  <a:gd name="T57" fmla="*/ 96 h 198"/>
                  <a:gd name="T58" fmla="*/ 78 w 202"/>
                  <a:gd name="T59" fmla="*/ 120 h 198"/>
                  <a:gd name="T60" fmla="*/ 68 w 202"/>
                  <a:gd name="T61" fmla="*/ 140 h 198"/>
                  <a:gd name="T62" fmla="*/ 58 w 202"/>
                  <a:gd name="T63" fmla="*/ 158 h 198"/>
                  <a:gd name="T64" fmla="*/ 56 w 202"/>
                  <a:gd name="T65" fmla="*/ 170 h 198"/>
                  <a:gd name="T66" fmla="*/ 60 w 202"/>
                  <a:gd name="T67" fmla="*/ 178 h 198"/>
                  <a:gd name="T68" fmla="*/ 70 w 202"/>
                  <a:gd name="T69" fmla="*/ 180 h 198"/>
                  <a:gd name="T70" fmla="*/ 80 w 202"/>
                  <a:gd name="T71" fmla="*/ 178 h 198"/>
                  <a:gd name="T72" fmla="*/ 94 w 202"/>
                  <a:gd name="T73" fmla="*/ 166 h 198"/>
                  <a:gd name="T74" fmla="*/ 110 w 202"/>
                  <a:gd name="T75" fmla="*/ 146 h 198"/>
                  <a:gd name="T76" fmla="*/ 122 w 202"/>
                  <a:gd name="T77" fmla="*/ 118 h 198"/>
                  <a:gd name="T78" fmla="*/ 128 w 202"/>
                  <a:gd name="T79" fmla="*/ 110 h 198"/>
                  <a:gd name="T80" fmla="*/ 132 w 202"/>
                  <a:gd name="T81" fmla="*/ 110 h 198"/>
                  <a:gd name="T82" fmla="*/ 138 w 202"/>
                  <a:gd name="T83" fmla="*/ 136 h 198"/>
                  <a:gd name="T84" fmla="*/ 138 w 202"/>
                  <a:gd name="T85" fmla="*/ 162 h 198"/>
                  <a:gd name="T86" fmla="*/ 138 w 202"/>
                  <a:gd name="T87" fmla="*/ 186 h 198"/>
                  <a:gd name="T88" fmla="*/ 142 w 202"/>
                  <a:gd name="T89" fmla="*/ 196 h 198"/>
                  <a:gd name="T90" fmla="*/ 152 w 202"/>
                  <a:gd name="T91" fmla="*/ 198 h 198"/>
                  <a:gd name="T92" fmla="*/ 162 w 202"/>
                  <a:gd name="T93" fmla="*/ 192 h 198"/>
                  <a:gd name="T94" fmla="*/ 170 w 202"/>
                  <a:gd name="T95" fmla="*/ 186 h 198"/>
                  <a:gd name="T96" fmla="*/ 176 w 202"/>
                  <a:gd name="T97" fmla="*/ 176 h 198"/>
                  <a:gd name="T98" fmla="*/ 180 w 202"/>
                  <a:gd name="T99" fmla="*/ 174 h 198"/>
                  <a:gd name="T100" fmla="*/ 184 w 202"/>
                  <a:gd name="T101" fmla="*/ 180 h 198"/>
                  <a:gd name="T102" fmla="*/ 190 w 202"/>
                  <a:gd name="T103" fmla="*/ 180 h 198"/>
                  <a:gd name="T104" fmla="*/ 196 w 202"/>
                  <a:gd name="T105" fmla="*/ 172 h 198"/>
                  <a:gd name="T106" fmla="*/ 202 w 202"/>
                  <a:gd name="T107" fmla="*/ 154 h 198"/>
                  <a:gd name="T108" fmla="*/ 202 w 202"/>
                  <a:gd name="T109" fmla="*/ 136 h 198"/>
                  <a:gd name="T110" fmla="*/ 194 w 202"/>
                  <a:gd name="T111" fmla="*/ 120 h 198"/>
                  <a:gd name="T112" fmla="*/ 190 w 202"/>
                  <a:gd name="T113" fmla="*/ 106 h 198"/>
                  <a:gd name="T114" fmla="*/ 196 w 202"/>
                  <a:gd name="T115" fmla="*/ 72 h 198"/>
                  <a:gd name="T116" fmla="*/ 198 w 202"/>
                  <a:gd name="T117" fmla="*/ 58 h 198"/>
                  <a:gd name="T118" fmla="*/ 202 w 202"/>
                  <a:gd name="T119" fmla="*/ 42 h 198"/>
                  <a:gd name="T120" fmla="*/ 196 w 202"/>
                  <a:gd name="T121" fmla="*/ 26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02" h="198">
                    <a:moveTo>
                      <a:pt x="194" y="24"/>
                    </a:moveTo>
                    <a:lnTo>
                      <a:pt x="194" y="24"/>
                    </a:lnTo>
                    <a:lnTo>
                      <a:pt x="194" y="22"/>
                    </a:lnTo>
                    <a:lnTo>
                      <a:pt x="192" y="22"/>
                    </a:lnTo>
                    <a:lnTo>
                      <a:pt x="192" y="20"/>
                    </a:lnTo>
                    <a:lnTo>
                      <a:pt x="192" y="18"/>
                    </a:lnTo>
                    <a:lnTo>
                      <a:pt x="190" y="16"/>
                    </a:lnTo>
                    <a:lnTo>
                      <a:pt x="190" y="16"/>
                    </a:lnTo>
                    <a:lnTo>
                      <a:pt x="188" y="14"/>
                    </a:lnTo>
                    <a:lnTo>
                      <a:pt x="186" y="12"/>
                    </a:lnTo>
                    <a:lnTo>
                      <a:pt x="186" y="10"/>
                    </a:lnTo>
                    <a:lnTo>
                      <a:pt x="184" y="10"/>
                    </a:lnTo>
                    <a:lnTo>
                      <a:pt x="184" y="10"/>
                    </a:lnTo>
                    <a:lnTo>
                      <a:pt x="182" y="8"/>
                    </a:lnTo>
                    <a:lnTo>
                      <a:pt x="182" y="8"/>
                    </a:lnTo>
                    <a:lnTo>
                      <a:pt x="182" y="8"/>
                    </a:lnTo>
                    <a:lnTo>
                      <a:pt x="180" y="6"/>
                    </a:lnTo>
                    <a:lnTo>
                      <a:pt x="180" y="6"/>
                    </a:lnTo>
                    <a:lnTo>
                      <a:pt x="178" y="6"/>
                    </a:lnTo>
                    <a:lnTo>
                      <a:pt x="176" y="4"/>
                    </a:lnTo>
                    <a:lnTo>
                      <a:pt x="176" y="4"/>
                    </a:lnTo>
                    <a:lnTo>
                      <a:pt x="174" y="4"/>
                    </a:lnTo>
                    <a:lnTo>
                      <a:pt x="174" y="4"/>
                    </a:lnTo>
                    <a:lnTo>
                      <a:pt x="172" y="4"/>
                    </a:lnTo>
                    <a:lnTo>
                      <a:pt x="170" y="2"/>
                    </a:lnTo>
                    <a:lnTo>
                      <a:pt x="168" y="2"/>
                    </a:lnTo>
                    <a:lnTo>
                      <a:pt x="166" y="2"/>
                    </a:lnTo>
                    <a:lnTo>
                      <a:pt x="164" y="2"/>
                    </a:lnTo>
                    <a:lnTo>
                      <a:pt x="162" y="2"/>
                    </a:lnTo>
                    <a:lnTo>
                      <a:pt x="158" y="2"/>
                    </a:lnTo>
                    <a:lnTo>
                      <a:pt x="156" y="2"/>
                    </a:lnTo>
                    <a:lnTo>
                      <a:pt x="154" y="0"/>
                    </a:lnTo>
                    <a:lnTo>
                      <a:pt x="152" y="0"/>
                    </a:lnTo>
                    <a:lnTo>
                      <a:pt x="150" y="0"/>
                    </a:lnTo>
                    <a:lnTo>
                      <a:pt x="146" y="0"/>
                    </a:lnTo>
                    <a:lnTo>
                      <a:pt x="144" y="2"/>
                    </a:lnTo>
                    <a:lnTo>
                      <a:pt x="142" y="2"/>
                    </a:lnTo>
                    <a:lnTo>
                      <a:pt x="138" y="2"/>
                    </a:lnTo>
                    <a:lnTo>
                      <a:pt x="136" y="2"/>
                    </a:lnTo>
                    <a:lnTo>
                      <a:pt x="134" y="2"/>
                    </a:lnTo>
                    <a:lnTo>
                      <a:pt x="132" y="2"/>
                    </a:lnTo>
                    <a:lnTo>
                      <a:pt x="128" y="2"/>
                    </a:lnTo>
                    <a:lnTo>
                      <a:pt x="126" y="4"/>
                    </a:lnTo>
                    <a:lnTo>
                      <a:pt x="124" y="4"/>
                    </a:lnTo>
                    <a:lnTo>
                      <a:pt x="120" y="4"/>
                    </a:lnTo>
                    <a:lnTo>
                      <a:pt x="118" y="6"/>
                    </a:lnTo>
                    <a:lnTo>
                      <a:pt x="116" y="6"/>
                    </a:lnTo>
                    <a:lnTo>
                      <a:pt x="114" y="8"/>
                    </a:lnTo>
                    <a:lnTo>
                      <a:pt x="110" y="8"/>
                    </a:lnTo>
                    <a:lnTo>
                      <a:pt x="108" y="10"/>
                    </a:lnTo>
                    <a:lnTo>
                      <a:pt x="106" y="10"/>
                    </a:lnTo>
                    <a:lnTo>
                      <a:pt x="104" y="12"/>
                    </a:lnTo>
                    <a:lnTo>
                      <a:pt x="102" y="12"/>
                    </a:lnTo>
                    <a:lnTo>
                      <a:pt x="100" y="14"/>
                    </a:lnTo>
                    <a:lnTo>
                      <a:pt x="98" y="16"/>
                    </a:lnTo>
                    <a:lnTo>
                      <a:pt x="96" y="16"/>
                    </a:lnTo>
                    <a:lnTo>
                      <a:pt x="96" y="16"/>
                    </a:lnTo>
                    <a:lnTo>
                      <a:pt x="94" y="16"/>
                    </a:lnTo>
                    <a:lnTo>
                      <a:pt x="94" y="16"/>
                    </a:lnTo>
                    <a:lnTo>
                      <a:pt x="92" y="16"/>
                    </a:lnTo>
                    <a:lnTo>
                      <a:pt x="90" y="16"/>
                    </a:lnTo>
                    <a:lnTo>
                      <a:pt x="88" y="14"/>
                    </a:lnTo>
                    <a:lnTo>
                      <a:pt x="88" y="14"/>
                    </a:lnTo>
                    <a:lnTo>
                      <a:pt x="86" y="16"/>
                    </a:lnTo>
                    <a:lnTo>
                      <a:pt x="84" y="16"/>
                    </a:lnTo>
                    <a:lnTo>
                      <a:pt x="84" y="16"/>
                    </a:lnTo>
                    <a:lnTo>
                      <a:pt x="84" y="16"/>
                    </a:lnTo>
                    <a:lnTo>
                      <a:pt x="84" y="16"/>
                    </a:lnTo>
                    <a:lnTo>
                      <a:pt x="82" y="16"/>
                    </a:lnTo>
                    <a:lnTo>
                      <a:pt x="82" y="16"/>
                    </a:lnTo>
                    <a:lnTo>
                      <a:pt x="82" y="18"/>
                    </a:lnTo>
                    <a:lnTo>
                      <a:pt x="80" y="18"/>
                    </a:lnTo>
                    <a:lnTo>
                      <a:pt x="80" y="18"/>
                    </a:lnTo>
                    <a:lnTo>
                      <a:pt x="80" y="20"/>
                    </a:lnTo>
                    <a:lnTo>
                      <a:pt x="78" y="20"/>
                    </a:lnTo>
                    <a:lnTo>
                      <a:pt x="76" y="22"/>
                    </a:lnTo>
                    <a:lnTo>
                      <a:pt x="76" y="22"/>
                    </a:lnTo>
                    <a:lnTo>
                      <a:pt x="74" y="2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0" y="24"/>
                    </a:lnTo>
                    <a:lnTo>
                      <a:pt x="68" y="26"/>
                    </a:lnTo>
                    <a:lnTo>
                      <a:pt x="68" y="26"/>
                    </a:lnTo>
                    <a:lnTo>
                      <a:pt x="66" y="26"/>
                    </a:lnTo>
                    <a:lnTo>
                      <a:pt x="64" y="26"/>
                    </a:lnTo>
                    <a:lnTo>
                      <a:pt x="64" y="26"/>
                    </a:lnTo>
                    <a:lnTo>
                      <a:pt x="62" y="26"/>
                    </a:lnTo>
                    <a:lnTo>
                      <a:pt x="60" y="26"/>
                    </a:lnTo>
                    <a:lnTo>
                      <a:pt x="58" y="26"/>
                    </a:lnTo>
                    <a:lnTo>
                      <a:pt x="58" y="26"/>
                    </a:lnTo>
                    <a:lnTo>
                      <a:pt x="58" y="26"/>
                    </a:lnTo>
                    <a:lnTo>
                      <a:pt x="56" y="26"/>
                    </a:lnTo>
                    <a:lnTo>
                      <a:pt x="56" y="24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52" y="22"/>
                    </a:lnTo>
                    <a:lnTo>
                      <a:pt x="50" y="22"/>
                    </a:lnTo>
                    <a:lnTo>
                      <a:pt x="46" y="18"/>
                    </a:lnTo>
                    <a:lnTo>
                      <a:pt x="42" y="14"/>
                    </a:lnTo>
                    <a:lnTo>
                      <a:pt x="38" y="14"/>
                    </a:lnTo>
                    <a:lnTo>
                      <a:pt x="36" y="12"/>
                    </a:lnTo>
                    <a:lnTo>
                      <a:pt x="34" y="10"/>
                    </a:lnTo>
                    <a:lnTo>
                      <a:pt x="32" y="8"/>
                    </a:lnTo>
                    <a:lnTo>
                      <a:pt x="30" y="8"/>
                    </a:lnTo>
                    <a:lnTo>
                      <a:pt x="30" y="8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26" y="8"/>
                    </a:lnTo>
                    <a:lnTo>
                      <a:pt x="26" y="8"/>
                    </a:lnTo>
                    <a:lnTo>
                      <a:pt x="26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10"/>
                    </a:lnTo>
                    <a:lnTo>
                      <a:pt x="22" y="10"/>
                    </a:lnTo>
                    <a:lnTo>
                      <a:pt x="22" y="10"/>
                    </a:lnTo>
                    <a:lnTo>
                      <a:pt x="22" y="12"/>
                    </a:lnTo>
                    <a:lnTo>
                      <a:pt x="22" y="12"/>
                    </a:lnTo>
                    <a:lnTo>
                      <a:pt x="20" y="12"/>
                    </a:lnTo>
                    <a:lnTo>
                      <a:pt x="20" y="14"/>
                    </a:lnTo>
                    <a:lnTo>
                      <a:pt x="20" y="14"/>
                    </a:lnTo>
                    <a:lnTo>
                      <a:pt x="20" y="14"/>
                    </a:lnTo>
                    <a:lnTo>
                      <a:pt x="20" y="16"/>
                    </a:lnTo>
                    <a:lnTo>
                      <a:pt x="18" y="16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8" y="20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18" y="24"/>
                    </a:lnTo>
                    <a:lnTo>
                      <a:pt x="18" y="24"/>
                    </a:lnTo>
                    <a:lnTo>
                      <a:pt x="18" y="26"/>
                    </a:lnTo>
                    <a:lnTo>
                      <a:pt x="20" y="28"/>
                    </a:lnTo>
                    <a:lnTo>
                      <a:pt x="20" y="28"/>
                    </a:lnTo>
                    <a:lnTo>
                      <a:pt x="20" y="30"/>
                    </a:lnTo>
                    <a:lnTo>
                      <a:pt x="20" y="32"/>
                    </a:lnTo>
                    <a:lnTo>
                      <a:pt x="22" y="32"/>
                    </a:lnTo>
                    <a:lnTo>
                      <a:pt x="22" y="34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26" y="38"/>
                    </a:lnTo>
                    <a:lnTo>
                      <a:pt x="26" y="40"/>
                    </a:lnTo>
                    <a:lnTo>
                      <a:pt x="28" y="42"/>
                    </a:lnTo>
                    <a:lnTo>
                      <a:pt x="30" y="44"/>
                    </a:lnTo>
                    <a:lnTo>
                      <a:pt x="32" y="46"/>
                    </a:lnTo>
                    <a:lnTo>
                      <a:pt x="34" y="48"/>
                    </a:lnTo>
                    <a:lnTo>
                      <a:pt x="34" y="48"/>
                    </a:lnTo>
                    <a:lnTo>
                      <a:pt x="36" y="50"/>
                    </a:lnTo>
                    <a:lnTo>
                      <a:pt x="38" y="52"/>
                    </a:lnTo>
                    <a:lnTo>
                      <a:pt x="40" y="52"/>
                    </a:lnTo>
                    <a:lnTo>
                      <a:pt x="42" y="54"/>
                    </a:lnTo>
                    <a:lnTo>
                      <a:pt x="42" y="54"/>
                    </a:lnTo>
                    <a:lnTo>
                      <a:pt x="44" y="56"/>
                    </a:lnTo>
                    <a:lnTo>
                      <a:pt x="46" y="56"/>
                    </a:lnTo>
                    <a:lnTo>
                      <a:pt x="48" y="58"/>
                    </a:lnTo>
                    <a:lnTo>
                      <a:pt x="50" y="58"/>
                    </a:lnTo>
                    <a:lnTo>
                      <a:pt x="52" y="58"/>
                    </a:lnTo>
                    <a:lnTo>
                      <a:pt x="52" y="58"/>
                    </a:lnTo>
                    <a:lnTo>
                      <a:pt x="54" y="60"/>
                    </a:lnTo>
                    <a:lnTo>
                      <a:pt x="56" y="60"/>
                    </a:lnTo>
                    <a:lnTo>
                      <a:pt x="56" y="60"/>
                    </a:lnTo>
                    <a:lnTo>
                      <a:pt x="58" y="60"/>
                    </a:lnTo>
                    <a:lnTo>
                      <a:pt x="60" y="60"/>
                    </a:lnTo>
                    <a:lnTo>
                      <a:pt x="62" y="60"/>
                    </a:lnTo>
                    <a:lnTo>
                      <a:pt x="66" y="60"/>
                    </a:lnTo>
                    <a:lnTo>
                      <a:pt x="68" y="60"/>
                    </a:lnTo>
                    <a:lnTo>
                      <a:pt x="66" y="62"/>
                    </a:lnTo>
                    <a:lnTo>
                      <a:pt x="66" y="62"/>
                    </a:lnTo>
                    <a:lnTo>
                      <a:pt x="64" y="64"/>
                    </a:lnTo>
                    <a:lnTo>
                      <a:pt x="62" y="64"/>
                    </a:lnTo>
                    <a:lnTo>
                      <a:pt x="58" y="66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8" y="76"/>
                    </a:lnTo>
                    <a:lnTo>
                      <a:pt x="44" y="78"/>
                    </a:lnTo>
                    <a:lnTo>
                      <a:pt x="40" y="82"/>
                    </a:lnTo>
                    <a:lnTo>
                      <a:pt x="36" y="86"/>
                    </a:lnTo>
                    <a:lnTo>
                      <a:pt x="32" y="90"/>
                    </a:lnTo>
                    <a:lnTo>
                      <a:pt x="28" y="92"/>
                    </a:lnTo>
                    <a:lnTo>
                      <a:pt x="24" y="96"/>
                    </a:lnTo>
                    <a:lnTo>
                      <a:pt x="22" y="98"/>
                    </a:lnTo>
                    <a:lnTo>
                      <a:pt x="20" y="100"/>
                    </a:lnTo>
                    <a:lnTo>
                      <a:pt x="18" y="102"/>
                    </a:lnTo>
                    <a:lnTo>
                      <a:pt x="16" y="104"/>
                    </a:lnTo>
                    <a:lnTo>
                      <a:pt x="14" y="106"/>
                    </a:lnTo>
                    <a:lnTo>
                      <a:pt x="12" y="108"/>
                    </a:lnTo>
                    <a:lnTo>
                      <a:pt x="10" y="110"/>
                    </a:lnTo>
                    <a:lnTo>
                      <a:pt x="10" y="112"/>
                    </a:lnTo>
                    <a:lnTo>
                      <a:pt x="8" y="114"/>
                    </a:lnTo>
                    <a:lnTo>
                      <a:pt x="8" y="116"/>
                    </a:lnTo>
                    <a:lnTo>
                      <a:pt x="6" y="118"/>
                    </a:lnTo>
                    <a:lnTo>
                      <a:pt x="4" y="118"/>
                    </a:lnTo>
                    <a:lnTo>
                      <a:pt x="4" y="120"/>
                    </a:lnTo>
                    <a:lnTo>
                      <a:pt x="4" y="122"/>
                    </a:lnTo>
                    <a:lnTo>
                      <a:pt x="2" y="124"/>
                    </a:lnTo>
                    <a:lnTo>
                      <a:pt x="2" y="126"/>
                    </a:lnTo>
                    <a:lnTo>
                      <a:pt x="2" y="128"/>
                    </a:lnTo>
                    <a:lnTo>
                      <a:pt x="0" y="130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0" y="134"/>
                    </a:lnTo>
                    <a:lnTo>
                      <a:pt x="0" y="136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0" y="140"/>
                    </a:lnTo>
                    <a:lnTo>
                      <a:pt x="0" y="142"/>
                    </a:lnTo>
                    <a:lnTo>
                      <a:pt x="2" y="142"/>
                    </a:lnTo>
                    <a:lnTo>
                      <a:pt x="2" y="144"/>
                    </a:lnTo>
                    <a:lnTo>
                      <a:pt x="2" y="144"/>
                    </a:lnTo>
                    <a:lnTo>
                      <a:pt x="4" y="146"/>
                    </a:lnTo>
                    <a:lnTo>
                      <a:pt x="4" y="146"/>
                    </a:lnTo>
                    <a:lnTo>
                      <a:pt x="6" y="146"/>
                    </a:lnTo>
                    <a:lnTo>
                      <a:pt x="6" y="148"/>
                    </a:lnTo>
                    <a:lnTo>
                      <a:pt x="8" y="148"/>
                    </a:lnTo>
                    <a:lnTo>
                      <a:pt x="10" y="148"/>
                    </a:lnTo>
                    <a:lnTo>
                      <a:pt x="10" y="148"/>
                    </a:lnTo>
                    <a:lnTo>
                      <a:pt x="12" y="148"/>
                    </a:lnTo>
                    <a:lnTo>
                      <a:pt x="14" y="148"/>
                    </a:lnTo>
                    <a:lnTo>
                      <a:pt x="16" y="148"/>
                    </a:lnTo>
                    <a:lnTo>
                      <a:pt x="18" y="146"/>
                    </a:lnTo>
                    <a:lnTo>
                      <a:pt x="20" y="146"/>
                    </a:lnTo>
                    <a:lnTo>
                      <a:pt x="22" y="146"/>
                    </a:lnTo>
                    <a:lnTo>
                      <a:pt x="22" y="144"/>
                    </a:lnTo>
                    <a:lnTo>
                      <a:pt x="24" y="144"/>
                    </a:lnTo>
                    <a:lnTo>
                      <a:pt x="26" y="142"/>
                    </a:lnTo>
                    <a:lnTo>
                      <a:pt x="28" y="142"/>
                    </a:lnTo>
                    <a:lnTo>
                      <a:pt x="30" y="140"/>
                    </a:lnTo>
                    <a:lnTo>
                      <a:pt x="30" y="140"/>
                    </a:lnTo>
                    <a:lnTo>
                      <a:pt x="32" y="138"/>
                    </a:lnTo>
                    <a:lnTo>
                      <a:pt x="34" y="138"/>
                    </a:lnTo>
                    <a:lnTo>
                      <a:pt x="36" y="136"/>
                    </a:lnTo>
                    <a:lnTo>
                      <a:pt x="36" y="134"/>
                    </a:lnTo>
                    <a:lnTo>
                      <a:pt x="40" y="132"/>
                    </a:lnTo>
                    <a:lnTo>
                      <a:pt x="42" y="128"/>
                    </a:lnTo>
                    <a:lnTo>
                      <a:pt x="46" y="126"/>
                    </a:lnTo>
                    <a:lnTo>
                      <a:pt x="48" y="124"/>
                    </a:lnTo>
                    <a:lnTo>
                      <a:pt x="52" y="118"/>
                    </a:lnTo>
                    <a:lnTo>
                      <a:pt x="56" y="112"/>
                    </a:lnTo>
                    <a:lnTo>
                      <a:pt x="58" y="110"/>
                    </a:lnTo>
                    <a:lnTo>
                      <a:pt x="62" y="106"/>
                    </a:lnTo>
                    <a:lnTo>
                      <a:pt x="64" y="106"/>
                    </a:lnTo>
                    <a:lnTo>
                      <a:pt x="66" y="104"/>
                    </a:lnTo>
                    <a:lnTo>
                      <a:pt x="68" y="102"/>
                    </a:lnTo>
                    <a:lnTo>
                      <a:pt x="70" y="100"/>
                    </a:lnTo>
                    <a:lnTo>
                      <a:pt x="72" y="98"/>
                    </a:lnTo>
                    <a:lnTo>
                      <a:pt x="74" y="96"/>
                    </a:lnTo>
                    <a:lnTo>
                      <a:pt x="74" y="94"/>
                    </a:lnTo>
                    <a:lnTo>
                      <a:pt x="76" y="94"/>
                    </a:lnTo>
                    <a:lnTo>
                      <a:pt x="76" y="92"/>
                    </a:lnTo>
                    <a:lnTo>
                      <a:pt x="78" y="92"/>
                    </a:lnTo>
                    <a:lnTo>
                      <a:pt x="78" y="92"/>
                    </a:lnTo>
                    <a:lnTo>
                      <a:pt x="80" y="92"/>
                    </a:lnTo>
                    <a:lnTo>
                      <a:pt x="80" y="90"/>
                    </a:lnTo>
                    <a:lnTo>
                      <a:pt x="82" y="90"/>
                    </a:lnTo>
                    <a:lnTo>
                      <a:pt x="82" y="90"/>
                    </a:lnTo>
                    <a:lnTo>
                      <a:pt x="84" y="90"/>
                    </a:lnTo>
                    <a:lnTo>
                      <a:pt x="84" y="90"/>
                    </a:lnTo>
                    <a:lnTo>
                      <a:pt x="84" y="92"/>
                    </a:lnTo>
                    <a:lnTo>
                      <a:pt x="84" y="92"/>
                    </a:lnTo>
                    <a:lnTo>
                      <a:pt x="84" y="96"/>
                    </a:lnTo>
                    <a:lnTo>
                      <a:pt x="84" y="98"/>
                    </a:lnTo>
                    <a:lnTo>
                      <a:pt x="84" y="100"/>
                    </a:lnTo>
                    <a:lnTo>
                      <a:pt x="84" y="102"/>
                    </a:lnTo>
                    <a:lnTo>
                      <a:pt x="82" y="106"/>
                    </a:lnTo>
                    <a:lnTo>
                      <a:pt x="82" y="110"/>
                    </a:lnTo>
                    <a:lnTo>
                      <a:pt x="80" y="114"/>
                    </a:lnTo>
                    <a:lnTo>
                      <a:pt x="80" y="116"/>
                    </a:lnTo>
                    <a:lnTo>
                      <a:pt x="80" y="118"/>
                    </a:lnTo>
                    <a:lnTo>
                      <a:pt x="78" y="120"/>
                    </a:lnTo>
                    <a:lnTo>
                      <a:pt x="78" y="122"/>
                    </a:lnTo>
                    <a:lnTo>
                      <a:pt x="76" y="124"/>
                    </a:lnTo>
                    <a:lnTo>
                      <a:pt x="76" y="126"/>
                    </a:lnTo>
                    <a:lnTo>
                      <a:pt x="74" y="128"/>
                    </a:lnTo>
                    <a:lnTo>
                      <a:pt x="74" y="130"/>
                    </a:lnTo>
                    <a:lnTo>
                      <a:pt x="72" y="132"/>
                    </a:lnTo>
                    <a:lnTo>
                      <a:pt x="70" y="134"/>
                    </a:lnTo>
                    <a:lnTo>
                      <a:pt x="70" y="136"/>
                    </a:lnTo>
                    <a:lnTo>
                      <a:pt x="68" y="140"/>
                    </a:lnTo>
                    <a:lnTo>
                      <a:pt x="66" y="142"/>
                    </a:lnTo>
                    <a:lnTo>
                      <a:pt x="64" y="144"/>
                    </a:lnTo>
                    <a:lnTo>
                      <a:pt x="64" y="146"/>
                    </a:lnTo>
                    <a:lnTo>
                      <a:pt x="62" y="148"/>
                    </a:lnTo>
                    <a:lnTo>
                      <a:pt x="62" y="150"/>
                    </a:lnTo>
                    <a:lnTo>
                      <a:pt x="60" y="152"/>
                    </a:lnTo>
                    <a:lnTo>
                      <a:pt x="60" y="154"/>
                    </a:lnTo>
                    <a:lnTo>
                      <a:pt x="58" y="156"/>
                    </a:lnTo>
                    <a:lnTo>
                      <a:pt x="58" y="158"/>
                    </a:lnTo>
                    <a:lnTo>
                      <a:pt x="58" y="158"/>
                    </a:lnTo>
                    <a:lnTo>
                      <a:pt x="56" y="160"/>
                    </a:lnTo>
                    <a:lnTo>
                      <a:pt x="56" y="162"/>
                    </a:lnTo>
                    <a:lnTo>
                      <a:pt x="56" y="164"/>
                    </a:lnTo>
                    <a:lnTo>
                      <a:pt x="56" y="164"/>
                    </a:lnTo>
                    <a:lnTo>
                      <a:pt x="56" y="166"/>
                    </a:lnTo>
                    <a:lnTo>
                      <a:pt x="56" y="168"/>
                    </a:lnTo>
                    <a:lnTo>
                      <a:pt x="56" y="168"/>
                    </a:lnTo>
                    <a:lnTo>
                      <a:pt x="56" y="170"/>
                    </a:lnTo>
                    <a:lnTo>
                      <a:pt x="56" y="172"/>
                    </a:lnTo>
                    <a:lnTo>
                      <a:pt x="56" y="172"/>
                    </a:lnTo>
                    <a:lnTo>
                      <a:pt x="56" y="174"/>
                    </a:lnTo>
                    <a:lnTo>
                      <a:pt x="56" y="174"/>
                    </a:lnTo>
                    <a:lnTo>
                      <a:pt x="58" y="176"/>
                    </a:lnTo>
                    <a:lnTo>
                      <a:pt x="58" y="176"/>
                    </a:lnTo>
                    <a:lnTo>
                      <a:pt x="58" y="176"/>
                    </a:lnTo>
                    <a:lnTo>
                      <a:pt x="60" y="178"/>
                    </a:lnTo>
                    <a:lnTo>
                      <a:pt x="60" y="178"/>
                    </a:lnTo>
                    <a:lnTo>
                      <a:pt x="60" y="178"/>
                    </a:lnTo>
                    <a:lnTo>
                      <a:pt x="62" y="180"/>
                    </a:lnTo>
                    <a:lnTo>
                      <a:pt x="62" y="180"/>
                    </a:lnTo>
                    <a:lnTo>
                      <a:pt x="64" y="180"/>
                    </a:lnTo>
                    <a:lnTo>
                      <a:pt x="64" y="180"/>
                    </a:lnTo>
                    <a:lnTo>
                      <a:pt x="66" y="180"/>
                    </a:lnTo>
                    <a:lnTo>
                      <a:pt x="68" y="180"/>
                    </a:lnTo>
                    <a:lnTo>
                      <a:pt x="68" y="180"/>
                    </a:lnTo>
                    <a:lnTo>
                      <a:pt x="70" y="180"/>
                    </a:lnTo>
                    <a:lnTo>
                      <a:pt x="70" y="180"/>
                    </a:lnTo>
                    <a:lnTo>
                      <a:pt x="72" y="180"/>
                    </a:lnTo>
                    <a:lnTo>
                      <a:pt x="72" y="180"/>
                    </a:lnTo>
                    <a:lnTo>
                      <a:pt x="74" y="180"/>
                    </a:lnTo>
                    <a:lnTo>
                      <a:pt x="76" y="180"/>
                    </a:lnTo>
                    <a:lnTo>
                      <a:pt x="76" y="180"/>
                    </a:lnTo>
                    <a:lnTo>
                      <a:pt x="78" y="178"/>
                    </a:lnTo>
                    <a:lnTo>
                      <a:pt x="78" y="178"/>
                    </a:lnTo>
                    <a:lnTo>
                      <a:pt x="80" y="178"/>
                    </a:lnTo>
                    <a:lnTo>
                      <a:pt x="80" y="176"/>
                    </a:lnTo>
                    <a:lnTo>
                      <a:pt x="82" y="176"/>
                    </a:lnTo>
                    <a:lnTo>
                      <a:pt x="84" y="174"/>
                    </a:lnTo>
                    <a:lnTo>
                      <a:pt x="84" y="174"/>
                    </a:lnTo>
                    <a:lnTo>
                      <a:pt x="86" y="172"/>
                    </a:lnTo>
                    <a:lnTo>
                      <a:pt x="88" y="172"/>
                    </a:lnTo>
                    <a:lnTo>
                      <a:pt x="88" y="170"/>
                    </a:lnTo>
                    <a:lnTo>
                      <a:pt x="90" y="168"/>
                    </a:lnTo>
                    <a:lnTo>
                      <a:pt x="94" y="166"/>
                    </a:lnTo>
                    <a:lnTo>
                      <a:pt x="96" y="162"/>
                    </a:lnTo>
                    <a:lnTo>
                      <a:pt x="98" y="160"/>
                    </a:lnTo>
                    <a:lnTo>
                      <a:pt x="102" y="156"/>
                    </a:lnTo>
                    <a:lnTo>
                      <a:pt x="104" y="154"/>
                    </a:lnTo>
                    <a:lnTo>
                      <a:pt x="106" y="152"/>
                    </a:lnTo>
                    <a:lnTo>
                      <a:pt x="106" y="150"/>
                    </a:lnTo>
                    <a:lnTo>
                      <a:pt x="108" y="148"/>
                    </a:lnTo>
                    <a:lnTo>
                      <a:pt x="108" y="146"/>
                    </a:lnTo>
                    <a:lnTo>
                      <a:pt x="110" y="146"/>
                    </a:lnTo>
                    <a:lnTo>
                      <a:pt x="110" y="144"/>
                    </a:lnTo>
                    <a:lnTo>
                      <a:pt x="112" y="142"/>
                    </a:lnTo>
                    <a:lnTo>
                      <a:pt x="112" y="140"/>
                    </a:lnTo>
                    <a:lnTo>
                      <a:pt x="114" y="136"/>
                    </a:lnTo>
                    <a:lnTo>
                      <a:pt x="116" y="134"/>
                    </a:lnTo>
                    <a:lnTo>
                      <a:pt x="116" y="130"/>
                    </a:lnTo>
                    <a:lnTo>
                      <a:pt x="118" y="128"/>
                    </a:lnTo>
                    <a:lnTo>
                      <a:pt x="120" y="122"/>
                    </a:lnTo>
                    <a:lnTo>
                      <a:pt x="122" y="118"/>
                    </a:lnTo>
                    <a:lnTo>
                      <a:pt x="122" y="116"/>
                    </a:lnTo>
                    <a:lnTo>
                      <a:pt x="122" y="114"/>
                    </a:lnTo>
                    <a:lnTo>
                      <a:pt x="122" y="114"/>
                    </a:lnTo>
                    <a:lnTo>
                      <a:pt x="124" y="114"/>
                    </a:lnTo>
                    <a:lnTo>
                      <a:pt x="124" y="114"/>
                    </a:lnTo>
                    <a:lnTo>
                      <a:pt x="124" y="112"/>
                    </a:lnTo>
                    <a:lnTo>
                      <a:pt x="126" y="112"/>
                    </a:lnTo>
                    <a:lnTo>
                      <a:pt x="126" y="110"/>
                    </a:lnTo>
                    <a:lnTo>
                      <a:pt x="128" y="110"/>
                    </a:lnTo>
                    <a:lnTo>
                      <a:pt x="128" y="110"/>
                    </a:lnTo>
                    <a:lnTo>
                      <a:pt x="128" y="110"/>
                    </a:lnTo>
                    <a:lnTo>
                      <a:pt x="128" y="110"/>
                    </a:lnTo>
                    <a:lnTo>
                      <a:pt x="130" y="110"/>
                    </a:lnTo>
                    <a:lnTo>
                      <a:pt x="130" y="110"/>
                    </a:lnTo>
                    <a:lnTo>
                      <a:pt x="130" y="110"/>
                    </a:lnTo>
                    <a:lnTo>
                      <a:pt x="130" y="110"/>
                    </a:lnTo>
                    <a:lnTo>
                      <a:pt x="132" y="110"/>
                    </a:lnTo>
                    <a:lnTo>
                      <a:pt x="132" y="110"/>
                    </a:lnTo>
                    <a:lnTo>
                      <a:pt x="132" y="110"/>
                    </a:lnTo>
                    <a:lnTo>
                      <a:pt x="132" y="110"/>
                    </a:lnTo>
                    <a:lnTo>
                      <a:pt x="132" y="112"/>
                    </a:lnTo>
                    <a:lnTo>
                      <a:pt x="134" y="114"/>
                    </a:lnTo>
                    <a:lnTo>
                      <a:pt x="134" y="118"/>
                    </a:lnTo>
                    <a:lnTo>
                      <a:pt x="134" y="122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6"/>
                    </a:lnTo>
                    <a:lnTo>
                      <a:pt x="138" y="142"/>
                    </a:lnTo>
                    <a:lnTo>
                      <a:pt x="140" y="142"/>
                    </a:lnTo>
                    <a:lnTo>
                      <a:pt x="140" y="144"/>
                    </a:lnTo>
                    <a:lnTo>
                      <a:pt x="140" y="146"/>
                    </a:lnTo>
                    <a:lnTo>
                      <a:pt x="140" y="146"/>
                    </a:lnTo>
                    <a:lnTo>
                      <a:pt x="140" y="150"/>
                    </a:lnTo>
                    <a:lnTo>
                      <a:pt x="140" y="154"/>
                    </a:lnTo>
                    <a:lnTo>
                      <a:pt x="138" y="158"/>
                    </a:lnTo>
                    <a:lnTo>
                      <a:pt x="138" y="162"/>
                    </a:lnTo>
                    <a:lnTo>
                      <a:pt x="138" y="166"/>
                    </a:lnTo>
                    <a:lnTo>
                      <a:pt x="138" y="170"/>
                    </a:lnTo>
                    <a:lnTo>
                      <a:pt x="138" y="174"/>
                    </a:lnTo>
                    <a:lnTo>
                      <a:pt x="138" y="178"/>
                    </a:lnTo>
                    <a:lnTo>
                      <a:pt x="138" y="180"/>
                    </a:lnTo>
                    <a:lnTo>
                      <a:pt x="138" y="182"/>
                    </a:lnTo>
                    <a:lnTo>
                      <a:pt x="138" y="184"/>
                    </a:lnTo>
                    <a:lnTo>
                      <a:pt x="138" y="186"/>
                    </a:lnTo>
                    <a:lnTo>
                      <a:pt x="138" y="186"/>
                    </a:lnTo>
                    <a:lnTo>
                      <a:pt x="138" y="188"/>
                    </a:lnTo>
                    <a:lnTo>
                      <a:pt x="138" y="190"/>
                    </a:lnTo>
                    <a:lnTo>
                      <a:pt x="138" y="190"/>
                    </a:lnTo>
                    <a:lnTo>
                      <a:pt x="140" y="192"/>
                    </a:lnTo>
                    <a:lnTo>
                      <a:pt x="140" y="194"/>
                    </a:lnTo>
                    <a:lnTo>
                      <a:pt x="140" y="194"/>
                    </a:lnTo>
                    <a:lnTo>
                      <a:pt x="140" y="194"/>
                    </a:lnTo>
                    <a:lnTo>
                      <a:pt x="142" y="196"/>
                    </a:lnTo>
                    <a:lnTo>
                      <a:pt x="142" y="196"/>
                    </a:lnTo>
                    <a:lnTo>
                      <a:pt x="144" y="196"/>
                    </a:lnTo>
                    <a:lnTo>
                      <a:pt x="144" y="196"/>
                    </a:lnTo>
                    <a:lnTo>
                      <a:pt x="146" y="198"/>
                    </a:lnTo>
                    <a:lnTo>
                      <a:pt x="146" y="198"/>
                    </a:lnTo>
                    <a:lnTo>
                      <a:pt x="148" y="198"/>
                    </a:lnTo>
                    <a:lnTo>
                      <a:pt x="148" y="198"/>
                    </a:lnTo>
                    <a:lnTo>
                      <a:pt x="150" y="198"/>
                    </a:lnTo>
                    <a:lnTo>
                      <a:pt x="150" y="198"/>
                    </a:lnTo>
                    <a:lnTo>
                      <a:pt x="152" y="198"/>
                    </a:lnTo>
                    <a:lnTo>
                      <a:pt x="152" y="196"/>
                    </a:lnTo>
                    <a:lnTo>
                      <a:pt x="154" y="196"/>
                    </a:lnTo>
                    <a:lnTo>
                      <a:pt x="154" y="196"/>
                    </a:lnTo>
                    <a:lnTo>
                      <a:pt x="156" y="196"/>
                    </a:lnTo>
                    <a:lnTo>
                      <a:pt x="158" y="196"/>
                    </a:lnTo>
                    <a:lnTo>
                      <a:pt x="158" y="194"/>
                    </a:lnTo>
                    <a:lnTo>
                      <a:pt x="160" y="194"/>
                    </a:lnTo>
                    <a:lnTo>
                      <a:pt x="160" y="194"/>
                    </a:lnTo>
                    <a:lnTo>
                      <a:pt x="162" y="192"/>
                    </a:lnTo>
                    <a:lnTo>
                      <a:pt x="162" y="192"/>
                    </a:lnTo>
                    <a:lnTo>
                      <a:pt x="164" y="192"/>
                    </a:lnTo>
                    <a:lnTo>
                      <a:pt x="164" y="190"/>
                    </a:lnTo>
                    <a:lnTo>
                      <a:pt x="166" y="190"/>
                    </a:lnTo>
                    <a:lnTo>
                      <a:pt x="166" y="190"/>
                    </a:lnTo>
                    <a:lnTo>
                      <a:pt x="168" y="188"/>
                    </a:lnTo>
                    <a:lnTo>
                      <a:pt x="168" y="188"/>
                    </a:lnTo>
                    <a:lnTo>
                      <a:pt x="170" y="186"/>
                    </a:lnTo>
                    <a:lnTo>
                      <a:pt x="170" y="186"/>
                    </a:lnTo>
                    <a:lnTo>
                      <a:pt x="170" y="186"/>
                    </a:lnTo>
                    <a:lnTo>
                      <a:pt x="172" y="184"/>
                    </a:lnTo>
                    <a:lnTo>
                      <a:pt x="172" y="184"/>
                    </a:lnTo>
                    <a:lnTo>
                      <a:pt x="174" y="182"/>
                    </a:lnTo>
                    <a:lnTo>
                      <a:pt x="174" y="180"/>
                    </a:lnTo>
                    <a:lnTo>
                      <a:pt x="176" y="180"/>
                    </a:lnTo>
                    <a:lnTo>
                      <a:pt x="176" y="178"/>
                    </a:lnTo>
                    <a:lnTo>
                      <a:pt x="176" y="176"/>
                    </a:lnTo>
                    <a:lnTo>
                      <a:pt x="176" y="176"/>
                    </a:lnTo>
                    <a:lnTo>
                      <a:pt x="178" y="174"/>
                    </a:lnTo>
                    <a:lnTo>
                      <a:pt x="178" y="174"/>
                    </a:lnTo>
                    <a:lnTo>
                      <a:pt x="178" y="172"/>
                    </a:lnTo>
                    <a:lnTo>
                      <a:pt x="178" y="172"/>
                    </a:lnTo>
                    <a:lnTo>
                      <a:pt x="178" y="172"/>
                    </a:lnTo>
                    <a:lnTo>
                      <a:pt x="178" y="170"/>
                    </a:lnTo>
                    <a:lnTo>
                      <a:pt x="178" y="172"/>
                    </a:lnTo>
                    <a:lnTo>
                      <a:pt x="178" y="174"/>
                    </a:lnTo>
                    <a:lnTo>
                      <a:pt x="180" y="174"/>
                    </a:lnTo>
                    <a:lnTo>
                      <a:pt x="180" y="176"/>
                    </a:lnTo>
                    <a:lnTo>
                      <a:pt x="180" y="176"/>
                    </a:lnTo>
                    <a:lnTo>
                      <a:pt x="182" y="178"/>
                    </a:lnTo>
                    <a:lnTo>
                      <a:pt x="182" y="178"/>
                    </a:lnTo>
                    <a:lnTo>
                      <a:pt x="182" y="178"/>
                    </a:lnTo>
                    <a:lnTo>
                      <a:pt x="182" y="178"/>
                    </a:lnTo>
                    <a:lnTo>
                      <a:pt x="184" y="180"/>
                    </a:lnTo>
                    <a:lnTo>
                      <a:pt x="184" y="180"/>
                    </a:lnTo>
                    <a:lnTo>
                      <a:pt x="184" y="180"/>
                    </a:lnTo>
                    <a:lnTo>
                      <a:pt x="186" y="180"/>
                    </a:lnTo>
                    <a:lnTo>
                      <a:pt x="186" y="180"/>
                    </a:lnTo>
                    <a:lnTo>
                      <a:pt x="186" y="180"/>
                    </a:lnTo>
                    <a:lnTo>
                      <a:pt x="188" y="180"/>
                    </a:lnTo>
                    <a:lnTo>
                      <a:pt x="188" y="180"/>
                    </a:lnTo>
                    <a:lnTo>
                      <a:pt x="188" y="180"/>
                    </a:lnTo>
                    <a:lnTo>
                      <a:pt x="190" y="180"/>
                    </a:lnTo>
                    <a:lnTo>
                      <a:pt x="190" y="180"/>
                    </a:lnTo>
                    <a:lnTo>
                      <a:pt x="190" y="180"/>
                    </a:lnTo>
                    <a:lnTo>
                      <a:pt x="192" y="178"/>
                    </a:lnTo>
                    <a:lnTo>
                      <a:pt x="192" y="178"/>
                    </a:lnTo>
                    <a:lnTo>
                      <a:pt x="192" y="178"/>
                    </a:lnTo>
                    <a:lnTo>
                      <a:pt x="194" y="176"/>
                    </a:lnTo>
                    <a:lnTo>
                      <a:pt x="194" y="176"/>
                    </a:lnTo>
                    <a:lnTo>
                      <a:pt x="196" y="174"/>
                    </a:lnTo>
                    <a:lnTo>
                      <a:pt x="196" y="174"/>
                    </a:lnTo>
                    <a:lnTo>
                      <a:pt x="196" y="172"/>
                    </a:lnTo>
                    <a:lnTo>
                      <a:pt x="196" y="172"/>
                    </a:lnTo>
                    <a:lnTo>
                      <a:pt x="198" y="170"/>
                    </a:lnTo>
                    <a:lnTo>
                      <a:pt x="198" y="170"/>
                    </a:lnTo>
                    <a:lnTo>
                      <a:pt x="198" y="168"/>
                    </a:lnTo>
                    <a:lnTo>
                      <a:pt x="198" y="166"/>
                    </a:lnTo>
                    <a:lnTo>
                      <a:pt x="200" y="164"/>
                    </a:lnTo>
                    <a:lnTo>
                      <a:pt x="200" y="162"/>
                    </a:lnTo>
                    <a:lnTo>
                      <a:pt x="202" y="158"/>
                    </a:lnTo>
                    <a:lnTo>
                      <a:pt x="202" y="156"/>
                    </a:lnTo>
                    <a:lnTo>
                      <a:pt x="202" y="154"/>
                    </a:lnTo>
                    <a:lnTo>
                      <a:pt x="202" y="150"/>
                    </a:lnTo>
                    <a:lnTo>
                      <a:pt x="202" y="148"/>
                    </a:lnTo>
                    <a:lnTo>
                      <a:pt x="202" y="146"/>
                    </a:lnTo>
                    <a:lnTo>
                      <a:pt x="202" y="144"/>
                    </a:lnTo>
                    <a:lnTo>
                      <a:pt x="202" y="140"/>
                    </a:lnTo>
                    <a:lnTo>
                      <a:pt x="202" y="140"/>
                    </a:lnTo>
                    <a:lnTo>
                      <a:pt x="202" y="138"/>
                    </a:lnTo>
                    <a:lnTo>
                      <a:pt x="202" y="138"/>
                    </a:lnTo>
                    <a:lnTo>
                      <a:pt x="202" y="136"/>
                    </a:lnTo>
                    <a:lnTo>
                      <a:pt x="202" y="136"/>
                    </a:lnTo>
                    <a:lnTo>
                      <a:pt x="200" y="134"/>
                    </a:lnTo>
                    <a:lnTo>
                      <a:pt x="200" y="134"/>
                    </a:lnTo>
                    <a:lnTo>
                      <a:pt x="200" y="132"/>
                    </a:lnTo>
                    <a:lnTo>
                      <a:pt x="198" y="128"/>
                    </a:lnTo>
                    <a:lnTo>
                      <a:pt x="194" y="124"/>
                    </a:lnTo>
                    <a:lnTo>
                      <a:pt x="194" y="122"/>
                    </a:lnTo>
                    <a:lnTo>
                      <a:pt x="194" y="122"/>
                    </a:lnTo>
                    <a:lnTo>
                      <a:pt x="194" y="120"/>
                    </a:lnTo>
                    <a:lnTo>
                      <a:pt x="192" y="118"/>
                    </a:lnTo>
                    <a:lnTo>
                      <a:pt x="192" y="118"/>
                    </a:lnTo>
                    <a:lnTo>
                      <a:pt x="192" y="116"/>
                    </a:lnTo>
                    <a:lnTo>
                      <a:pt x="192" y="114"/>
                    </a:lnTo>
                    <a:lnTo>
                      <a:pt x="190" y="114"/>
                    </a:lnTo>
                    <a:lnTo>
                      <a:pt x="190" y="112"/>
                    </a:lnTo>
                    <a:lnTo>
                      <a:pt x="190" y="110"/>
                    </a:lnTo>
                    <a:lnTo>
                      <a:pt x="190" y="108"/>
                    </a:lnTo>
                    <a:lnTo>
                      <a:pt x="190" y="106"/>
                    </a:lnTo>
                    <a:lnTo>
                      <a:pt x="190" y="104"/>
                    </a:lnTo>
                    <a:lnTo>
                      <a:pt x="190" y="102"/>
                    </a:lnTo>
                    <a:lnTo>
                      <a:pt x="190" y="100"/>
                    </a:lnTo>
                    <a:lnTo>
                      <a:pt x="190" y="98"/>
                    </a:lnTo>
                    <a:lnTo>
                      <a:pt x="192" y="92"/>
                    </a:lnTo>
                    <a:lnTo>
                      <a:pt x="192" y="86"/>
                    </a:lnTo>
                    <a:lnTo>
                      <a:pt x="194" y="82"/>
                    </a:lnTo>
                    <a:lnTo>
                      <a:pt x="194" y="76"/>
                    </a:lnTo>
                    <a:lnTo>
                      <a:pt x="196" y="72"/>
                    </a:lnTo>
                    <a:lnTo>
                      <a:pt x="196" y="68"/>
                    </a:lnTo>
                    <a:lnTo>
                      <a:pt x="196" y="66"/>
                    </a:lnTo>
                    <a:lnTo>
                      <a:pt x="196" y="64"/>
                    </a:lnTo>
                    <a:lnTo>
                      <a:pt x="198" y="64"/>
                    </a:lnTo>
                    <a:lnTo>
                      <a:pt x="198" y="62"/>
                    </a:lnTo>
                    <a:lnTo>
                      <a:pt x="198" y="60"/>
                    </a:lnTo>
                    <a:lnTo>
                      <a:pt x="198" y="60"/>
                    </a:lnTo>
                    <a:lnTo>
                      <a:pt x="198" y="58"/>
                    </a:lnTo>
                    <a:lnTo>
                      <a:pt x="198" y="58"/>
                    </a:lnTo>
                    <a:lnTo>
                      <a:pt x="200" y="56"/>
                    </a:lnTo>
                    <a:lnTo>
                      <a:pt x="200" y="52"/>
                    </a:lnTo>
                    <a:lnTo>
                      <a:pt x="200" y="50"/>
                    </a:lnTo>
                    <a:lnTo>
                      <a:pt x="202" y="48"/>
                    </a:lnTo>
                    <a:lnTo>
                      <a:pt x="202" y="46"/>
                    </a:lnTo>
                    <a:lnTo>
                      <a:pt x="202" y="46"/>
                    </a:lnTo>
                    <a:lnTo>
                      <a:pt x="202" y="46"/>
                    </a:lnTo>
                    <a:lnTo>
                      <a:pt x="202" y="44"/>
                    </a:lnTo>
                    <a:lnTo>
                      <a:pt x="202" y="42"/>
                    </a:lnTo>
                    <a:lnTo>
                      <a:pt x="200" y="40"/>
                    </a:lnTo>
                    <a:lnTo>
                      <a:pt x="200" y="38"/>
                    </a:lnTo>
                    <a:lnTo>
                      <a:pt x="200" y="36"/>
                    </a:lnTo>
                    <a:lnTo>
                      <a:pt x="198" y="34"/>
                    </a:lnTo>
                    <a:lnTo>
                      <a:pt x="198" y="32"/>
                    </a:lnTo>
                    <a:lnTo>
                      <a:pt x="198" y="30"/>
                    </a:lnTo>
                    <a:lnTo>
                      <a:pt x="198" y="30"/>
                    </a:lnTo>
                    <a:lnTo>
                      <a:pt x="196" y="28"/>
                    </a:lnTo>
                    <a:lnTo>
                      <a:pt x="196" y="26"/>
                    </a:lnTo>
                    <a:lnTo>
                      <a:pt x="194" y="26"/>
                    </a:lnTo>
                    <a:lnTo>
                      <a:pt x="194" y="24"/>
                    </a:lnTo>
                    <a:lnTo>
                      <a:pt x="194" y="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39" name="Freeform 73"/>
              <p:cNvSpPr>
                <a:spLocks noEditPoints="1"/>
              </p:cNvSpPr>
              <p:nvPr/>
            </p:nvSpPr>
            <p:spPr bwMode="auto">
              <a:xfrm>
                <a:off x="4932" y="1570"/>
                <a:ext cx="214" cy="208"/>
              </a:xfrm>
              <a:custGeom>
                <a:avLst/>
                <a:gdLst>
                  <a:gd name="T0" fmla="*/ 30 w 214"/>
                  <a:gd name="T1" fmla="*/ 50 h 208"/>
                  <a:gd name="T2" fmla="*/ 56 w 214"/>
                  <a:gd name="T3" fmla="*/ 68 h 208"/>
                  <a:gd name="T4" fmla="*/ 12 w 214"/>
                  <a:gd name="T5" fmla="*/ 112 h 208"/>
                  <a:gd name="T6" fmla="*/ 0 w 214"/>
                  <a:gd name="T7" fmla="*/ 136 h 208"/>
                  <a:gd name="T8" fmla="*/ 8 w 214"/>
                  <a:gd name="T9" fmla="*/ 156 h 208"/>
                  <a:gd name="T10" fmla="*/ 34 w 214"/>
                  <a:gd name="T11" fmla="*/ 152 h 208"/>
                  <a:gd name="T12" fmla="*/ 66 w 214"/>
                  <a:gd name="T13" fmla="*/ 120 h 208"/>
                  <a:gd name="T14" fmla="*/ 80 w 214"/>
                  <a:gd name="T15" fmla="*/ 118 h 208"/>
                  <a:gd name="T16" fmla="*/ 58 w 214"/>
                  <a:gd name="T17" fmla="*/ 164 h 208"/>
                  <a:gd name="T18" fmla="*/ 58 w 214"/>
                  <a:gd name="T19" fmla="*/ 182 h 208"/>
                  <a:gd name="T20" fmla="*/ 76 w 214"/>
                  <a:gd name="T21" fmla="*/ 190 h 208"/>
                  <a:gd name="T22" fmla="*/ 106 w 214"/>
                  <a:gd name="T23" fmla="*/ 170 h 208"/>
                  <a:gd name="T24" fmla="*/ 132 w 214"/>
                  <a:gd name="T25" fmla="*/ 126 h 208"/>
                  <a:gd name="T26" fmla="*/ 140 w 214"/>
                  <a:gd name="T27" fmla="*/ 156 h 208"/>
                  <a:gd name="T28" fmla="*/ 140 w 214"/>
                  <a:gd name="T29" fmla="*/ 198 h 208"/>
                  <a:gd name="T30" fmla="*/ 150 w 214"/>
                  <a:gd name="T31" fmla="*/ 206 h 208"/>
                  <a:gd name="T32" fmla="*/ 174 w 214"/>
                  <a:gd name="T33" fmla="*/ 198 h 208"/>
                  <a:gd name="T34" fmla="*/ 192 w 214"/>
                  <a:gd name="T35" fmla="*/ 190 h 208"/>
                  <a:gd name="T36" fmla="*/ 206 w 214"/>
                  <a:gd name="T37" fmla="*/ 180 h 208"/>
                  <a:gd name="T38" fmla="*/ 214 w 214"/>
                  <a:gd name="T39" fmla="*/ 144 h 208"/>
                  <a:gd name="T40" fmla="*/ 204 w 214"/>
                  <a:gd name="T41" fmla="*/ 118 h 208"/>
                  <a:gd name="T42" fmla="*/ 206 w 214"/>
                  <a:gd name="T43" fmla="*/ 80 h 208"/>
                  <a:gd name="T44" fmla="*/ 214 w 214"/>
                  <a:gd name="T45" fmla="*/ 48 h 208"/>
                  <a:gd name="T46" fmla="*/ 202 w 214"/>
                  <a:gd name="T47" fmla="*/ 18 h 208"/>
                  <a:gd name="T48" fmla="*/ 176 w 214"/>
                  <a:gd name="T49" fmla="*/ 2 h 208"/>
                  <a:gd name="T50" fmla="*/ 130 w 214"/>
                  <a:gd name="T51" fmla="*/ 2 h 208"/>
                  <a:gd name="T52" fmla="*/ 96 w 214"/>
                  <a:gd name="T53" fmla="*/ 14 h 208"/>
                  <a:gd name="T54" fmla="*/ 76 w 214"/>
                  <a:gd name="T55" fmla="*/ 22 h 208"/>
                  <a:gd name="T56" fmla="*/ 56 w 214"/>
                  <a:gd name="T57" fmla="*/ 18 h 208"/>
                  <a:gd name="T58" fmla="*/ 30 w 214"/>
                  <a:gd name="T59" fmla="*/ 6 h 208"/>
                  <a:gd name="T60" fmla="*/ 20 w 214"/>
                  <a:gd name="T61" fmla="*/ 20 h 208"/>
                  <a:gd name="T62" fmla="*/ 52 w 214"/>
                  <a:gd name="T63" fmla="*/ 54 h 208"/>
                  <a:gd name="T64" fmla="*/ 32 w 214"/>
                  <a:gd name="T65" fmla="*/ 34 h 208"/>
                  <a:gd name="T66" fmla="*/ 34 w 214"/>
                  <a:gd name="T67" fmla="*/ 18 h 208"/>
                  <a:gd name="T68" fmla="*/ 62 w 214"/>
                  <a:gd name="T69" fmla="*/ 36 h 208"/>
                  <a:gd name="T70" fmla="*/ 90 w 214"/>
                  <a:gd name="T71" fmla="*/ 26 h 208"/>
                  <a:gd name="T72" fmla="*/ 110 w 214"/>
                  <a:gd name="T73" fmla="*/ 22 h 208"/>
                  <a:gd name="T74" fmla="*/ 152 w 214"/>
                  <a:gd name="T75" fmla="*/ 10 h 208"/>
                  <a:gd name="T76" fmla="*/ 186 w 214"/>
                  <a:gd name="T77" fmla="*/ 18 h 208"/>
                  <a:gd name="T78" fmla="*/ 200 w 214"/>
                  <a:gd name="T79" fmla="*/ 38 h 208"/>
                  <a:gd name="T80" fmla="*/ 198 w 214"/>
                  <a:gd name="T81" fmla="*/ 64 h 208"/>
                  <a:gd name="T82" fmla="*/ 190 w 214"/>
                  <a:gd name="T83" fmla="*/ 114 h 208"/>
                  <a:gd name="T84" fmla="*/ 204 w 214"/>
                  <a:gd name="T85" fmla="*/ 148 h 208"/>
                  <a:gd name="T86" fmla="*/ 194 w 214"/>
                  <a:gd name="T87" fmla="*/ 178 h 208"/>
                  <a:gd name="T88" fmla="*/ 174 w 214"/>
                  <a:gd name="T89" fmla="*/ 182 h 208"/>
                  <a:gd name="T90" fmla="*/ 154 w 214"/>
                  <a:gd name="T91" fmla="*/ 196 h 208"/>
                  <a:gd name="T92" fmla="*/ 150 w 214"/>
                  <a:gd name="T93" fmla="*/ 178 h 208"/>
                  <a:gd name="T94" fmla="*/ 146 w 214"/>
                  <a:gd name="T95" fmla="*/ 122 h 208"/>
                  <a:gd name="T96" fmla="*/ 132 w 214"/>
                  <a:gd name="T97" fmla="*/ 108 h 208"/>
                  <a:gd name="T98" fmla="*/ 120 w 214"/>
                  <a:gd name="T99" fmla="*/ 124 h 208"/>
                  <a:gd name="T100" fmla="*/ 96 w 214"/>
                  <a:gd name="T101" fmla="*/ 164 h 208"/>
                  <a:gd name="T102" fmla="*/ 74 w 214"/>
                  <a:gd name="T103" fmla="*/ 178 h 208"/>
                  <a:gd name="T104" fmla="*/ 68 w 214"/>
                  <a:gd name="T105" fmla="*/ 168 h 208"/>
                  <a:gd name="T106" fmla="*/ 90 w 214"/>
                  <a:gd name="T107" fmla="*/ 124 h 208"/>
                  <a:gd name="T108" fmla="*/ 92 w 214"/>
                  <a:gd name="T109" fmla="*/ 90 h 208"/>
                  <a:gd name="T110" fmla="*/ 76 w 214"/>
                  <a:gd name="T111" fmla="*/ 96 h 208"/>
                  <a:gd name="T112" fmla="*/ 36 w 214"/>
                  <a:gd name="T113" fmla="*/ 138 h 208"/>
                  <a:gd name="T114" fmla="*/ 14 w 214"/>
                  <a:gd name="T115" fmla="*/ 144 h 208"/>
                  <a:gd name="T116" fmla="*/ 18 w 214"/>
                  <a:gd name="T117" fmla="*/ 124 h 208"/>
                  <a:gd name="T118" fmla="*/ 74 w 214"/>
                  <a:gd name="T119" fmla="*/ 7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4" h="208">
                    <a:moveTo>
                      <a:pt x="18" y="22"/>
                    </a:moveTo>
                    <a:lnTo>
                      <a:pt x="18" y="24"/>
                    </a:lnTo>
                    <a:lnTo>
                      <a:pt x="18" y="24"/>
                    </a:lnTo>
                    <a:lnTo>
                      <a:pt x="18" y="26"/>
                    </a:lnTo>
                    <a:lnTo>
                      <a:pt x="18" y="28"/>
                    </a:lnTo>
                    <a:lnTo>
                      <a:pt x="18" y="28"/>
                    </a:lnTo>
                    <a:lnTo>
                      <a:pt x="18" y="30"/>
                    </a:lnTo>
                    <a:lnTo>
                      <a:pt x="20" y="32"/>
                    </a:lnTo>
                    <a:lnTo>
                      <a:pt x="20" y="34"/>
                    </a:lnTo>
                    <a:lnTo>
                      <a:pt x="20" y="36"/>
                    </a:lnTo>
                    <a:lnTo>
                      <a:pt x="22" y="36"/>
                    </a:lnTo>
                    <a:lnTo>
                      <a:pt x="22" y="38"/>
                    </a:lnTo>
                    <a:lnTo>
                      <a:pt x="22" y="40"/>
                    </a:lnTo>
                    <a:lnTo>
                      <a:pt x="24" y="42"/>
                    </a:lnTo>
                    <a:lnTo>
                      <a:pt x="26" y="44"/>
                    </a:lnTo>
                    <a:lnTo>
                      <a:pt x="26" y="46"/>
                    </a:lnTo>
                    <a:lnTo>
                      <a:pt x="28" y="48"/>
                    </a:lnTo>
                    <a:lnTo>
                      <a:pt x="30" y="50"/>
                    </a:lnTo>
                    <a:lnTo>
                      <a:pt x="32" y="52"/>
                    </a:lnTo>
                    <a:lnTo>
                      <a:pt x="34" y="54"/>
                    </a:lnTo>
                    <a:lnTo>
                      <a:pt x="34" y="56"/>
                    </a:lnTo>
                    <a:lnTo>
                      <a:pt x="36" y="56"/>
                    </a:lnTo>
                    <a:lnTo>
                      <a:pt x="38" y="58"/>
                    </a:lnTo>
                    <a:lnTo>
                      <a:pt x="40" y="60"/>
                    </a:lnTo>
                    <a:lnTo>
                      <a:pt x="40" y="60"/>
                    </a:lnTo>
                    <a:lnTo>
                      <a:pt x="42" y="62"/>
                    </a:lnTo>
                    <a:lnTo>
                      <a:pt x="44" y="62"/>
                    </a:lnTo>
                    <a:lnTo>
                      <a:pt x="46" y="64"/>
                    </a:lnTo>
                    <a:lnTo>
                      <a:pt x="46" y="64"/>
                    </a:lnTo>
                    <a:lnTo>
                      <a:pt x="48" y="64"/>
                    </a:lnTo>
                    <a:lnTo>
                      <a:pt x="50" y="66"/>
                    </a:lnTo>
                    <a:lnTo>
                      <a:pt x="52" y="66"/>
                    </a:lnTo>
                    <a:lnTo>
                      <a:pt x="52" y="66"/>
                    </a:lnTo>
                    <a:lnTo>
                      <a:pt x="54" y="68"/>
                    </a:lnTo>
                    <a:lnTo>
                      <a:pt x="56" y="68"/>
                    </a:lnTo>
                    <a:lnTo>
                      <a:pt x="56" y="68"/>
                    </a:lnTo>
                    <a:lnTo>
                      <a:pt x="58" y="68"/>
                    </a:lnTo>
                    <a:lnTo>
                      <a:pt x="54" y="72"/>
                    </a:lnTo>
                    <a:lnTo>
                      <a:pt x="48" y="76"/>
                    </a:lnTo>
                    <a:lnTo>
                      <a:pt x="44" y="80"/>
                    </a:lnTo>
                    <a:lnTo>
                      <a:pt x="38" y="84"/>
                    </a:lnTo>
                    <a:lnTo>
                      <a:pt x="36" y="88"/>
                    </a:lnTo>
                    <a:lnTo>
                      <a:pt x="32" y="90"/>
                    </a:lnTo>
                    <a:lnTo>
                      <a:pt x="30" y="92"/>
                    </a:lnTo>
                    <a:lnTo>
                      <a:pt x="28" y="94"/>
                    </a:lnTo>
                    <a:lnTo>
                      <a:pt x="24" y="96"/>
                    </a:lnTo>
                    <a:lnTo>
                      <a:pt x="22" y="100"/>
                    </a:lnTo>
                    <a:lnTo>
                      <a:pt x="20" y="102"/>
                    </a:lnTo>
                    <a:lnTo>
                      <a:pt x="18" y="104"/>
                    </a:lnTo>
                    <a:lnTo>
                      <a:pt x="16" y="106"/>
                    </a:lnTo>
                    <a:lnTo>
                      <a:pt x="14" y="106"/>
                    </a:lnTo>
                    <a:lnTo>
                      <a:pt x="14" y="108"/>
                    </a:lnTo>
                    <a:lnTo>
                      <a:pt x="12" y="110"/>
                    </a:lnTo>
                    <a:lnTo>
                      <a:pt x="12" y="112"/>
                    </a:lnTo>
                    <a:lnTo>
                      <a:pt x="10" y="112"/>
                    </a:lnTo>
                    <a:lnTo>
                      <a:pt x="10" y="114"/>
                    </a:lnTo>
                    <a:lnTo>
                      <a:pt x="8" y="116"/>
                    </a:lnTo>
                    <a:lnTo>
                      <a:pt x="8" y="116"/>
                    </a:lnTo>
                    <a:lnTo>
                      <a:pt x="6" y="118"/>
                    </a:lnTo>
                    <a:lnTo>
                      <a:pt x="6" y="120"/>
                    </a:lnTo>
                    <a:lnTo>
                      <a:pt x="6" y="122"/>
                    </a:lnTo>
                    <a:lnTo>
                      <a:pt x="4" y="122"/>
                    </a:lnTo>
                    <a:lnTo>
                      <a:pt x="4" y="124"/>
                    </a:lnTo>
                    <a:lnTo>
                      <a:pt x="4" y="126"/>
                    </a:lnTo>
                    <a:lnTo>
                      <a:pt x="2" y="126"/>
                    </a:lnTo>
                    <a:lnTo>
                      <a:pt x="2" y="128"/>
                    </a:lnTo>
                    <a:lnTo>
                      <a:pt x="2" y="130"/>
                    </a:lnTo>
                    <a:lnTo>
                      <a:pt x="2" y="132"/>
                    </a:lnTo>
                    <a:lnTo>
                      <a:pt x="2" y="132"/>
                    </a:lnTo>
                    <a:lnTo>
                      <a:pt x="0" y="134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0" y="140"/>
                    </a:lnTo>
                    <a:lnTo>
                      <a:pt x="0" y="142"/>
                    </a:lnTo>
                    <a:lnTo>
                      <a:pt x="0" y="142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46"/>
                    </a:lnTo>
                    <a:lnTo>
                      <a:pt x="2" y="148"/>
                    </a:lnTo>
                    <a:lnTo>
                      <a:pt x="2" y="148"/>
                    </a:lnTo>
                    <a:lnTo>
                      <a:pt x="2" y="150"/>
                    </a:lnTo>
                    <a:lnTo>
                      <a:pt x="4" y="150"/>
                    </a:lnTo>
                    <a:lnTo>
                      <a:pt x="4" y="152"/>
                    </a:lnTo>
                    <a:lnTo>
                      <a:pt x="4" y="152"/>
                    </a:lnTo>
                    <a:lnTo>
                      <a:pt x="6" y="152"/>
                    </a:lnTo>
                    <a:lnTo>
                      <a:pt x="6" y="154"/>
                    </a:lnTo>
                    <a:lnTo>
                      <a:pt x="6" y="154"/>
                    </a:lnTo>
                    <a:lnTo>
                      <a:pt x="8" y="156"/>
                    </a:lnTo>
                    <a:lnTo>
                      <a:pt x="8" y="156"/>
                    </a:lnTo>
                    <a:lnTo>
                      <a:pt x="10" y="156"/>
                    </a:lnTo>
                    <a:lnTo>
                      <a:pt x="10" y="156"/>
                    </a:lnTo>
                    <a:lnTo>
                      <a:pt x="12" y="158"/>
                    </a:lnTo>
                    <a:lnTo>
                      <a:pt x="14" y="158"/>
                    </a:lnTo>
                    <a:lnTo>
                      <a:pt x="14" y="158"/>
                    </a:lnTo>
                    <a:lnTo>
                      <a:pt x="16" y="158"/>
                    </a:lnTo>
                    <a:lnTo>
                      <a:pt x="16" y="158"/>
                    </a:lnTo>
                    <a:lnTo>
                      <a:pt x="18" y="158"/>
                    </a:lnTo>
                    <a:lnTo>
                      <a:pt x="20" y="158"/>
                    </a:lnTo>
                    <a:lnTo>
                      <a:pt x="22" y="158"/>
                    </a:lnTo>
                    <a:lnTo>
                      <a:pt x="22" y="156"/>
                    </a:lnTo>
                    <a:lnTo>
                      <a:pt x="24" y="156"/>
                    </a:lnTo>
                    <a:lnTo>
                      <a:pt x="26" y="156"/>
                    </a:lnTo>
                    <a:lnTo>
                      <a:pt x="28" y="154"/>
                    </a:lnTo>
                    <a:lnTo>
                      <a:pt x="30" y="154"/>
                    </a:lnTo>
                    <a:lnTo>
                      <a:pt x="32" y="154"/>
                    </a:lnTo>
                    <a:lnTo>
                      <a:pt x="34" y="152"/>
                    </a:lnTo>
                    <a:lnTo>
                      <a:pt x="36" y="152"/>
                    </a:lnTo>
                    <a:lnTo>
                      <a:pt x="38" y="150"/>
                    </a:lnTo>
                    <a:lnTo>
                      <a:pt x="38" y="150"/>
                    </a:lnTo>
                    <a:lnTo>
                      <a:pt x="40" y="148"/>
                    </a:lnTo>
                    <a:lnTo>
                      <a:pt x="42" y="146"/>
                    </a:lnTo>
                    <a:lnTo>
                      <a:pt x="44" y="146"/>
                    </a:lnTo>
                    <a:lnTo>
                      <a:pt x="46" y="144"/>
                    </a:lnTo>
                    <a:lnTo>
                      <a:pt x="46" y="142"/>
                    </a:lnTo>
                    <a:lnTo>
                      <a:pt x="48" y="142"/>
                    </a:lnTo>
                    <a:lnTo>
                      <a:pt x="50" y="140"/>
                    </a:lnTo>
                    <a:lnTo>
                      <a:pt x="52" y="138"/>
                    </a:lnTo>
                    <a:lnTo>
                      <a:pt x="54" y="136"/>
                    </a:lnTo>
                    <a:lnTo>
                      <a:pt x="56" y="132"/>
                    </a:lnTo>
                    <a:lnTo>
                      <a:pt x="60" y="130"/>
                    </a:lnTo>
                    <a:lnTo>
                      <a:pt x="62" y="126"/>
                    </a:lnTo>
                    <a:lnTo>
                      <a:pt x="64" y="124"/>
                    </a:lnTo>
                    <a:lnTo>
                      <a:pt x="66" y="120"/>
                    </a:lnTo>
                    <a:lnTo>
                      <a:pt x="66" y="120"/>
                    </a:lnTo>
                    <a:lnTo>
                      <a:pt x="68" y="120"/>
                    </a:lnTo>
                    <a:lnTo>
                      <a:pt x="68" y="118"/>
                    </a:lnTo>
                    <a:lnTo>
                      <a:pt x="68" y="118"/>
                    </a:lnTo>
                    <a:lnTo>
                      <a:pt x="72" y="116"/>
                    </a:lnTo>
                    <a:lnTo>
                      <a:pt x="74" y="112"/>
                    </a:lnTo>
                    <a:lnTo>
                      <a:pt x="76" y="110"/>
                    </a:lnTo>
                    <a:lnTo>
                      <a:pt x="78" y="108"/>
                    </a:lnTo>
                    <a:lnTo>
                      <a:pt x="80" y="106"/>
                    </a:lnTo>
                    <a:lnTo>
                      <a:pt x="82" y="106"/>
                    </a:lnTo>
                    <a:lnTo>
                      <a:pt x="82" y="104"/>
                    </a:lnTo>
                    <a:lnTo>
                      <a:pt x="84" y="104"/>
                    </a:lnTo>
                    <a:lnTo>
                      <a:pt x="84" y="106"/>
                    </a:lnTo>
                    <a:lnTo>
                      <a:pt x="84" y="106"/>
                    </a:lnTo>
                    <a:lnTo>
                      <a:pt x="82" y="108"/>
                    </a:lnTo>
                    <a:lnTo>
                      <a:pt x="82" y="110"/>
                    </a:lnTo>
                    <a:lnTo>
                      <a:pt x="82" y="112"/>
                    </a:lnTo>
                    <a:lnTo>
                      <a:pt x="82" y="116"/>
                    </a:lnTo>
                    <a:lnTo>
                      <a:pt x="80" y="118"/>
                    </a:lnTo>
                    <a:lnTo>
                      <a:pt x="80" y="120"/>
                    </a:lnTo>
                    <a:lnTo>
                      <a:pt x="78" y="122"/>
                    </a:lnTo>
                    <a:lnTo>
                      <a:pt x="78" y="124"/>
                    </a:lnTo>
                    <a:lnTo>
                      <a:pt x="76" y="126"/>
                    </a:lnTo>
                    <a:lnTo>
                      <a:pt x="76" y="130"/>
                    </a:lnTo>
                    <a:lnTo>
                      <a:pt x="74" y="132"/>
                    </a:lnTo>
                    <a:lnTo>
                      <a:pt x="72" y="134"/>
                    </a:lnTo>
                    <a:lnTo>
                      <a:pt x="70" y="138"/>
                    </a:lnTo>
                    <a:lnTo>
                      <a:pt x="70" y="140"/>
                    </a:lnTo>
                    <a:lnTo>
                      <a:pt x="66" y="142"/>
                    </a:lnTo>
                    <a:lnTo>
                      <a:pt x="66" y="146"/>
                    </a:lnTo>
                    <a:lnTo>
                      <a:pt x="64" y="148"/>
                    </a:lnTo>
                    <a:lnTo>
                      <a:pt x="62" y="152"/>
                    </a:lnTo>
                    <a:lnTo>
                      <a:pt x="60" y="154"/>
                    </a:lnTo>
                    <a:lnTo>
                      <a:pt x="60" y="158"/>
                    </a:lnTo>
                    <a:lnTo>
                      <a:pt x="58" y="160"/>
                    </a:lnTo>
                    <a:lnTo>
                      <a:pt x="58" y="162"/>
                    </a:lnTo>
                    <a:lnTo>
                      <a:pt x="58" y="164"/>
                    </a:lnTo>
                    <a:lnTo>
                      <a:pt x="56" y="164"/>
                    </a:lnTo>
                    <a:lnTo>
                      <a:pt x="56" y="166"/>
                    </a:lnTo>
                    <a:lnTo>
                      <a:pt x="56" y="168"/>
                    </a:lnTo>
                    <a:lnTo>
                      <a:pt x="56" y="168"/>
                    </a:lnTo>
                    <a:lnTo>
                      <a:pt x="56" y="170"/>
                    </a:lnTo>
                    <a:lnTo>
                      <a:pt x="56" y="170"/>
                    </a:lnTo>
                    <a:lnTo>
                      <a:pt x="56" y="172"/>
                    </a:lnTo>
                    <a:lnTo>
                      <a:pt x="56" y="172"/>
                    </a:lnTo>
                    <a:lnTo>
                      <a:pt x="56" y="174"/>
                    </a:lnTo>
                    <a:lnTo>
                      <a:pt x="56" y="174"/>
                    </a:lnTo>
                    <a:lnTo>
                      <a:pt x="56" y="176"/>
                    </a:lnTo>
                    <a:lnTo>
                      <a:pt x="56" y="176"/>
                    </a:lnTo>
                    <a:lnTo>
                      <a:pt x="56" y="178"/>
                    </a:lnTo>
                    <a:lnTo>
                      <a:pt x="56" y="178"/>
                    </a:lnTo>
                    <a:lnTo>
                      <a:pt x="58" y="180"/>
                    </a:lnTo>
                    <a:lnTo>
                      <a:pt x="58" y="180"/>
                    </a:lnTo>
                    <a:lnTo>
                      <a:pt x="58" y="180"/>
                    </a:lnTo>
                    <a:lnTo>
                      <a:pt x="58" y="182"/>
                    </a:lnTo>
                    <a:lnTo>
                      <a:pt x="58" y="182"/>
                    </a:lnTo>
                    <a:lnTo>
                      <a:pt x="60" y="184"/>
                    </a:lnTo>
                    <a:lnTo>
                      <a:pt x="60" y="184"/>
                    </a:lnTo>
                    <a:lnTo>
                      <a:pt x="60" y="184"/>
                    </a:lnTo>
                    <a:lnTo>
                      <a:pt x="60" y="186"/>
                    </a:lnTo>
                    <a:lnTo>
                      <a:pt x="62" y="186"/>
                    </a:lnTo>
                    <a:lnTo>
                      <a:pt x="62" y="186"/>
                    </a:lnTo>
                    <a:lnTo>
                      <a:pt x="64" y="188"/>
                    </a:lnTo>
                    <a:lnTo>
                      <a:pt x="64" y="188"/>
                    </a:lnTo>
                    <a:lnTo>
                      <a:pt x="66" y="188"/>
                    </a:lnTo>
                    <a:lnTo>
                      <a:pt x="66" y="190"/>
                    </a:lnTo>
                    <a:lnTo>
                      <a:pt x="68" y="190"/>
                    </a:lnTo>
                    <a:lnTo>
                      <a:pt x="70" y="190"/>
                    </a:lnTo>
                    <a:lnTo>
                      <a:pt x="70" y="190"/>
                    </a:lnTo>
                    <a:lnTo>
                      <a:pt x="72" y="190"/>
                    </a:lnTo>
                    <a:lnTo>
                      <a:pt x="74" y="190"/>
                    </a:lnTo>
                    <a:lnTo>
                      <a:pt x="76" y="190"/>
                    </a:lnTo>
                    <a:lnTo>
                      <a:pt x="76" y="190"/>
                    </a:lnTo>
                    <a:lnTo>
                      <a:pt x="78" y="190"/>
                    </a:lnTo>
                    <a:lnTo>
                      <a:pt x="80" y="190"/>
                    </a:lnTo>
                    <a:lnTo>
                      <a:pt x="82" y="190"/>
                    </a:lnTo>
                    <a:lnTo>
                      <a:pt x="82" y="190"/>
                    </a:lnTo>
                    <a:lnTo>
                      <a:pt x="84" y="188"/>
                    </a:lnTo>
                    <a:lnTo>
                      <a:pt x="86" y="188"/>
                    </a:lnTo>
                    <a:lnTo>
                      <a:pt x="88" y="188"/>
                    </a:lnTo>
                    <a:lnTo>
                      <a:pt x="88" y="186"/>
                    </a:lnTo>
                    <a:lnTo>
                      <a:pt x="90" y="186"/>
                    </a:lnTo>
                    <a:lnTo>
                      <a:pt x="92" y="184"/>
                    </a:lnTo>
                    <a:lnTo>
                      <a:pt x="92" y="184"/>
                    </a:lnTo>
                    <a:lnTo>
                      <a:pt x="94" y="182"/>
                    </a:lnTo>
                    <a:lnTo>
                      <a:pt x="96" y="182"/>
                    </a:lnTo>
                    <a:lnTo>
                      <a:pt x="96" y="180"/>
                    </a:lnTo>
                    <a:lnTo>
                      <a:pt x="98" y="178"/>
                    </a:lnTo>
                    <a:lnTo>
                      <a:pt x="102" y="176"/>
                    </a:lnTo>
                    <a:lnTo>
                      <a:pt x="104" y="174"/>
                    </a:lnTo>
                    <a:lnTo>
                      <a:pt x="106" y="170"/>
                    </a:lnTo>
                    <a:lnTo>
                      <a:pt x="110" y="168"/>
                    </a:lnTo>
                    <a:lnTo>
                      <a:pt x="112" y="164"/>
                    </a:lnTo>
                    <a:lnTo>
                      <a:pt x="114" y="162"/>
                    </a:lnTo>
                    <a:lnTo>
                      <a:pt x="116" y="160"/>
                    </a:lnTo>
                    <a:lnTo>
                      <a:pt x="118" y="156"/>
                    </a:lnTo>
                    <a:lnTo>
                      <a:pt x="120" y="154"/>
                    </a:lnTo>
                    <a:lnTo>
                      <a:pt x="120" y="152"/>
                    </a:lnTo>
                    <a:lnTo>
                      <a:pt x="122" y="150"/>
                    </a:lnTo>
                    <a:lnTo>
                      <a:pt x="124" y="148"/>
                    </a:lnTo>
                    <a:lnTo>
                      <a:pt x="124" y="146"/>
                    </a:lnTo>
                    <a:lnTo>
                      <a:pt x="126" y="144"/>
                    </a:lnTo>
                    <a:lnTo>
                      <a:pt x="126" y="140"/>
                    </a:lnTo>
                    <a:lnTo>
                      <a:pt x="128" y="138"/>
                    </a:lnTo>
                    <a:lnTo>
                      <a:pt x="128" y="136"/>
                    </a:lnTo>
                    <a:lnTo>
                      <a:pt x="130" y="134"/>
                    </a:lnTo>
                    <a:lnTo>
                      <a:pt x="130" y="130"/>
                    </a:lnTo>
                    <a:lnTo>
                      <a:pt x="132" y="128"/>
                    </a:lnTo>
                    <a:lnTo>
                      <a:pt x="132" y="126"/>
                    </a:lnTo>
                    <a:lnTo>
                      <a:pt x="132" y="124"/>
                    </a:lnTo>
                    <a:lnTo>
                      <a:pt x="134" y="122"/>
                    </a:lnTo>
                    <a:lnTo>
                      <a:pt x="134" y="122"/>
                    </a:lnTo>
                    <a:lnTo>
                      <a:pt x="134" y="124"/>
                    </a:lnTo>
                    <a:lnTo>
                      <a:pt x="134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6" y="134"/>
                    </a:lnTo>
                    <a:lnTo>
                      <a:pt x="138" y="138"/>
                    </a:lnTo>
                    <a:lnTo>
                      <a:pt x="138" y="140"/>
                    </a:lnTo>
                    <a:lnTo>
                      <a:pt x="138" y="142"/>
                    </a:lnTo>
                    <a:lnTo>
                      <a:pt x="140" y="146"/>
                    </a:lnTo>
                    <a:lnTo>
                      <a:pt x="140" y="148"/>
                    </a:lnTo>
                    <a:lnTo>
                      <a:pt x="140" y="148"/>
                    </a:lnTo>
                    <a:lnTo>
                      <a:pt x="140" y="150"/>
                    </a:lnTo>
                    <a:lnTo>
                      <a:pt x="140" y="150"/>
                    </a:lnTo>
                    <a:lnTo>
                      <a:pt x="140" y="152"/>
                    </a:lnTo>
                    <a:lnTo>
                      <a:pt x="140" y="156"/>
                    </a:lnTo>
                    <a:lnTo>
                      <a:pt x="140" y="158"/>
                    </a:lnTo>
                    <a:lnTo>
                      <a:pt x="140" y="160"/>
                    </a:lnTo>
                    <a:lnTo>
                      <a:pt x="138" y="164"/>
                    </a:lnTo>
                    <a:lnTo>
                      <a:pt x="138" y="166"/>
                    </a:lnTo>
                    <a:lnTo>
                      <a:pt x="138" y="172"/>
                    </a:lnTo>
                    <a:lnTo>
                      <a:pt x="138" y="178"/>
                    </a:lnTo>
                    <a:lnTo>
                      <a:pt x="138" y="180"/>
                    </a:lnTo>
                    <a:lnTo>
                      <a:pt x="138" y="182"/>
                    </a:lnTo>
                    <a:lnTo>
                      <a:pt x="138" y="186"/>
                    </a:lnTo>
                    <a:lnTo>
                      <a:pt x="138" y="188"/>
                    </a:lnTo>
                    <a:lnTo>
                      <a:pt x="138" y="190"/>
                    </a:lnTo>
                    <a:lnTo>
                      <a:pt x="138" y="192"/>
                    </a:lnTo>
                    <a:lnTo>
                      <a:pt x="138" y="194"/>
                    </a:lnTo>
                    <a:lnTo>
                      <a:pt x="138" y="194"/>
                    </a:lnTo>
                    <a:lnTo>
                      <a:pt x="138" y="196"/>
                    </a:lnTo>
                    <a:lnTo>
                      <a:pt x="140" y="196"/>
                    </a:lnTo>
                    <a:lnTo>
                      <a:pt x="140" y="198"/>
                    </a:lnTo>
                    <a:lnTo>
                      <a:pt x="140" y="198"/>
                    </a:lnTo>
                    <a:lnTo>
                      <a:pt x="140" y="200"/>
                    </a:lnTo>
                    <a:lnTo>
                      <a:pt x="140" y="200"/>
                    </a:lnTo>
                    <a:lnTo>
                      <a:pt x="140" y="200"/>
                    </a:lnTo>
                    <a:lnTo>
                      <a:pt x="142" y="202"/>
                    </a:lnTo>
                    <a:lnTo>
                      <a:pt x="142" y="202"/>
                    </a:lnTo>
                    <a:lnTo>
                      <a:pt x="142" y="202"/>
                    </a:lnTo>
                    <a:lnTo>
                      <a:pt x="142" y="202"/>
                    </a:lnTo>
                    <a:lnTo>
                      <a:pt x="144" y="204"/>
                    </a:lnTo>
                    <a:lnTo>
                      <a:pt x="144" y="204"/>
                    </a:lnTo>
                    <a:lnTo>
                      <a:pt x="144" y="204"/>
                    </a:lnTo>
                    <a:lnTo>
                      <a:pt x="146" y="204"/>
                    </a:lnTo>
                    <a:lnTo>
                      <a:pt x="146" y="206"/>
                    </a:lnTo>
                    <a:lnTo>
                      <a:pt x="146" y="206"/>
                    </a:lnTo>
                    <a:lnTo>
                      <a:pt x="148" y="206"/>
                    </a:lnTo>
                    <a:lnTo>
                      <a:pt x="148" y="206"/>
                    </a:lnTo>
                    <a:lnTo>
                      <a:pt x="150" y="206"/>
                    </a:lnTo>
                    <a:lnTo>
                      <a:pt x="150" y="206"/>
                    </a:lnTo>
                    <a:lnTo>
                      <a:pt x="150" y="206"/>
                    </a:lnTo>
                    <a:lnTo>
                      <a:pt x="152" y="208"/>
                    </a:lnTo>
                    <a:lnTo>
                      <a:pt x="152" y="208"/>
                    </a:lnTo>
                    <a:lnTo>
                      <a:pt x="154" y="208"/>
                    </a:lnTo>
                    <a:lnTo>
                      <a:pt x="154" y="208"/>
                    </a:lnTo>
                    <a:lnTo>
                      <a:pt x="156" y="208"/>
                    </a:lnTo>
                    <a:lnTo>
                      <a:pt x="156" y="208"/>
                    </a:lnTo>
                    <a:lnTo>
                      <a:pt x="158" y="206"/>
                    </a:lnTo>
                    <a:lnTo>
                      <a:pt x="158" y="206"/>
                    </a:lnTo>
                    <a:lnTo>
                      <a:pt x="160" y="206"/>
                    </a:lnTo>
                    <a:lnTo>
                      <a:pt x="160" y="206"/>
                    </a:lnTo>
                    <a:lnTo>
                      <a:pt x="162" y="206"/>
                    </a:lnTo>
                    <a:lnTo>
                      <a:pt x="164" y="206"/>
                    </a:lnTo>
                    <a:lnTo>
                      <a:pt x="166" y="204"/>
                    </a:lnTo>
                    <a:lnTo>
                      <a:pt x="168" y="204"/>
                    </a:lnTo>
                    <a:lnTo>
                      <a:pt x="170" y="202"/>
                    </a:lnTo>
                    <a:lnTo>
                      <a:pt x="172" y="202"/>
                    </a:lnTo>
                    <a:lnTo>
                      <a:pt x="174" y="200"/>
                    </a:lnTo>
                    <a:lnTo>
                      <a:pt x="174" y="198"/>
                    </a:lnTo>
                    <a:lnTo>
                      <a:pt x="176" y="198"/>
                    </a:lnTo>
                    <a:lnTo>
                      <a:pt x="178" y="196"/>
                    </a:lnTo>
                    <a:lnTo>
                      <a:pt x="180" y="196"/>
                    </a:lnTo>
                    <a:lnTo>
                      <a:pt x="180" y="194"/>
                    </a:lnTo>
                    <a:lnTo>
                      <a:pt x="182" y="192"/>
                    </a:lnTo>
                    <a:lnTo>
                      <a:pt x="182" y="192"/>
                    </a:lnTo>
                    <a:lnTo>
                      <a:pt x="184" y="190"/>
                    </a:lnTo>
                    <a:lnTo>
                      <a:pt x="184" y="190"/>
                    </a:lnTo>
                    <a:lnTo>
                      <a:pt x="184" y="188"/>
                    </a:lnTo>
                    <a:lnTo>
                      <a:pt x="186" y="188"/>
                    </a:lnTo>
                    <a:lnTo>
                      <a:pt x="186" y="188"/>
                    </a:lnTo>
                    <a:lnTo>
                      <a:pt x="188" y="188"/>
                    </a:lnTo>
                    <a:lnTo>
                      <a:pt x="188" y="190"/>
                    </a:lnTo>
                    <a:lnTo>
                      <a:pt x="188" y="190"/>
                    </a:lnTo>
                    <a:lnTo>
                      <a:pt x="190" y="190"/>
                    </a:lnTo>
                    <a:lnTo>
                      <a:pt x="190" y="190"/>
                    </a:lnTo>
                    <a:lnTo>
                      <a:pt x="192" y="190"/>
                    </a:lnTo>
                    <a:lnTo>
                      <a:pt x="192" y="190"/>
                    </a:lnTo>
                    <a:lnTo>
                      <a:pt x="192" y="190"/>
                    </a:lnTo>
                    <a:lnTo>
                      <a:pt x="194" y="190"/>
                    </a:lnTo>
                    <a:lnTo>
                      <a:pt x="194" y="190"/>
                    </a:lnTo>
                    <a:lnTo>
                      <a:pt x="194" y="190"/>
                    </a:lnTo>
                    <a:lnTo>
                      <a:pt x="196" y="190"/>
                    </a:lnTo>
                    <a:lnTo>
                      <a:pt x="196" y="190"/>
                    </a:lnTo>
                    <a:lnTo>
                      <a:pt x="198" y="190"/>
                    </a:lnTo>
                    <a:lnTo>
                      <a:pt x="198" y="190"/>
                    </a:lnTo>
                    <a:lnTo>
                      <a:pt x="198" y="188"/>
                    </a:lnTo>
                    <a:lnTo>
                      <a:pt x="200" y="188"/>
                    </a:lnTo>
                    <a:lnTo>
                      <a:pt x="200" y="188"/>
                    </a:lnTo>
                    <a:lnTo>
                      <a:pt x="202" y="188"/>
                    </a:lnTo>
                    <a:lnTo>
                      <a:pt x="202" y="186"/>
                    </a:lnTo>
                    <a:lnTo>
                      <a:pt x="204" y="186"/>
                    </a:lnTo>
                    <a:lnTo>
                      <a:pt x="204" y="184"/>
                    </a:lnTo>
                    <a:lnTo>
                      <a:pt x="204" y="184"/>
                    </a:lnTo>
                    <a:lnTo>
                      <a:pt x="206" y="182"/>
                    </a:lnTo>
                    <a:lnTo>
                      <a:pt x="206" y="180"/>
                    </a:lnTo>
                    <a:lnTo>
                      <a:pt x="208" y="180"/>
                    </a:lnTo>
                    <a:lnTo>
                      <a:pt x="208" y="178"/>
                    </a:lnTo>
                    <a:lnTo>
                      <a:pt x="208" y="178"/>
                    </a:lnTo>
                    <a:lnTo>
                      <a:pt x="210" y="176"/>
                    </a:lnTo>
                    <a:lnTo>
                      <a:pt x="210" y="174"/>
                    </a:lnTo>
                    <a:lnTo>
                      <a:pt x="210" y="172"/>
                    </a:lnTo>
                    <a:lnTo>
                      <a:pt x="210" y="172"/>
                    </a:lnTo>
                    <a:lnTo>
                      <a:pt x="212" y="170"/>
                    </a:lnTo>
                    <a:lnTo>
                      <a:pt x="212" y="168"/>
                    </a:lnTo>
                    <a:lnTo>
                      <a:pt x="212" y="168"/>
                    </a:lnTo>
                    <a:lnTo>
                      <a:pt x="214" y="164"/>
                    </a:lnTo>
                    <a:lnTo>
                      <a:pt x="214" y="160"/>
                    </a:lnTo>
                    <a:lnTo>
                      <a:pt x="214" y="158"/>
                    </a:lnTo>
                    <a:lnTo>
                      <a:pt x="214" y="154"/>
                    </a:lnTo>
                    <a:lnTo>
                      <a:pt x="214" y="152"/>
                    </a:lnTo>
                    <a:lnTo>
                      <a:pt x="214" y="150"/>
                    </a:lnTo>
                    <a:lnTo>
                      <a:pt x="214" y="146"/>
                    </a:lnTo>
                    <a:lnTo>
                      <a:pt x="214" y="144"/>
                    </a:lnTo>
                    <a:lnTo>
                      <a:pt x="214" y="144"/>
                    </a:lnTo>
                    <a:lnTo>
                      <a:pt x="214" y="142"/>
                    </a:lnTo>
                    <a:lnTo>
                      <a:pt x="214" y="142"/>
                    </a:lnTo>
                    <a:lnTo>
                      <a:pt x="214" y="140"/>
                    </a:lnTo>
                    <a:lnTo>
                      <a:pt x="214" y="140"/>
                    </a:lnTo>
                    <a:lnTo>
                      <a:pt x="214" y="138"/>
                    </a:lnTo>
                    <a:lnTo>
                      <a:pt x="212" y="138"/>
                    </a:lnTo>
                    <a:lnTo>
                      <a:pt x="212" y="136"/>
                    </a:lnTo>
                    <a:lnTo>
                      <a:pt x="212" y="134"/>
                    </a:lnTo>
                    <a:lnTo>
                      <a:pt x="210" y="132"/>
                    </a:lnTo>
                    <a:lnTo>
                      <a:pt x="210" y="132"/>
                    </a:lnTo>
                    <a:lnTo>
                      <a:pt x="208" y="130"/>
                    </a:lnTo>
                    <a:lnTo>
                      <a:pt x="208" y="126"/>
                    </a:lnTo>
                    <a:lnTo>
                      <a:pt x="206" y="124"/>
                    </a:lnTo>
                    <a:lnTo>
                      <a:pt x="204" y="122"/>
                    </a:lnTo>
                    <a:lnTo>
                      <a:pt x="204" y="122"/>
                    </a:lnTo>
                    <a:lnTo>
                      <a:pt x="204" y="120"/>
                    </a:lnTo>
                    <a:lnTo>
                      <a:pt x="204" y="118"/>
                    </a:lnTo>
                    <a:lnTo>
                      <a:pt x="202" y="116"/>
                    </a:lnTo>
                    <a:lnTo>
                      <a:pt x="202" y="116"/>
                    </a:lnTo>
                    <a:lnTo>
                      <a:pt x="202" y="114"/>
                    </a:lnTo>
                    <a:lnTo>
                      <a:pt x="202" y="112"/>
                    </a:lnTo>
                    <a:lnTo>
                      <a:pt x="202" y="110"/>
                    </a:lnTo>
                    <a:lnTo>
                      <a:pt x="202" y="108"/>
                    </a:lnTo>
                    <a:lnTo>
                      <a:pt x="202" y="106"/>
                    </a:lnTo>
                    <a:lnTo>
                      <a:pt x="202" y="102"/>
                    </a:lnTo>
                    <a:lnTo>
                      <a:pt x="202" y="102"/>
                    </a:lnTo>
                    <a:lnTo>
                      <a:pt x="204" y="100"/>
                    </a:lnTo>
                    <a:lnTo>
                      <a:pt x="204" y="98"/>
                    </a:lnTo>
                    <a:lnTo>
                      <a:pt x="204" y="94"/>
                    </a:lnTo>
                    <a:lnTo>
                      <a:pt x="204" y="90"/>
                    </a:lnTo>
                    <a:lnTo>
                      <a:pt x="206" y="88"/>
                    </a:lnTo>
                    <a:lnTo>
                      <a:pt x="206" y="86"/>
                    </a:lnTo>
                    <a:lnTo>
                      <a:pt x="206" y="86"/>
                    </a:lnTo>
                    <a:lnTo>
                      <a:pt x="206" y="82"/>
                    </a:lnTo>
                    <a:lnTo>
                      <a:pt x="206" y="80"/>
                    </a:lnTo>
                    <a:lnTo>
                      <a:pt x="208" y="78"/>
                    </a:lnTo>
                    <a:lnTo>
                      <a:pt x="208" y="74"/>
                    </a:lnTo>
                    <a:lnTo>
                      <a:pt x="208" y="72"/>
                    </a:lnTo>
                    <a:lnTo>
                      <a:pt x="208" y="70"/>
                    </a:lnTo>
                    <a:lnTo>
                      <a:pt x="208" y="68"/>
                    </a:lnTo>
                    <a:lnTo>
                      <a:pt x="210" y="66"/>
                    </a:lnTo>
                    <a:lnTo>
                      <a:pt x="210" y="64"/>
                    </a:lnTo>
                    <a:lnTo>
                      <a:pt x="210" y="64"/>
                    </a:lnTo>
                    <a:lnTo>
                      <a:pt x="210" y="62"/>
                    </a:lnTo>
                    <a:lnTo>
                      <a:pt x="210" y="60"/>
                    </a:lnTo>
                    <a:lnTo>
                      <a:pt x="212" y="58"/>
                    </a:lnTo>
                    <a:lnTo>
                      <a:pt x="212" y="56"/>
                    </a:lnTo>
                    <a:lnTo>
                      <a:pt x="212" y="56"/>
                    </a:lnTo>
                    <a:lnTo>
                      <a:pt x="214" y="54"/>
                    </a:lnTo>
                    <a:lnTo>
                      <a:pt x="214" y="52"/>
                    </a:lnTo>
                    <a:lnTo>
                      <a:pt x="214" y="50"/>
                    </a:lnTo>
                    <a:lnTo>
                      <a:pt x="214" y="50"/>
                    </a:lnTo>
                    <a:lnTo>
                      <a:pt x="214" y="48"/>
                    </a:lnTo>
                    <a:lnTo>
                      <a:pt x="214" y="48"/>
                    </a:lnTo>
                    <a:lnTo>
                      <a:pt x="214" y="48"/>
                    </a:lnTo>
                    <a:lnTo>
                      <a:pt x="214" y="44"/>
                    </a:lnTo>
                    <a:lnTo>
                      <a:pt x="212" y="42"/>
                    </a:lnTo>
                    <a:lnTo>
                      <a:pt x="212" y="40"/>
                    </a:lnTo>
                    <a:lnTo>
                      <a:pt x="212" y="38"/>
                    </a:lnTo>
                    <a:lnTo>
                      <a:pt x="210" y="38"/>
                    </a:lnTo>
                    <a:lnTo>
                      <a:pt x="210" y="36"/>
                    </a:lnTo>
                    <a:lnTo>
                      <a:pt x="210" y="34"/>
                    </a:lnTo>
                    <a:lnTo>
                      <a:pt x="210" y="32"/>
                    </a:lnTo>
                    <a:lnTo>
                      <a:pt x="208" y="30"/>
                    </a:lnTo>
                    <a:lnTo>
                      <a:pt x="208" y="28"/>
                    </a:lnTo>
                    <a:lnTo>
                      <a:pt x="206" y="28"/>
                    </a:lnTo>
                    <a:lnTo>
                      <a:pt x="206" y="26"/>
                    </a:lnTo>
                    <a:lnTo>
                      <a:pt x="204" y="24"/>
                    </a:lnTo>
                    <a:lnTo>
                      <a:pt x="204" y="22"/>
                    </a:lnTo>
                    <a:lnTo>
                      <a:pt x="204" y="20"/>
                    </a:lnTo>
                    <a:lnTo>
                      <a:pt x="202" y="18"/>
                    </a:lnTo>
                    <a:lnTo>
                      <a:pt x="200" y="16"/>
                    </a:lnTo>
                    <a:lnTo>
                      <a:pt x="200" y="14"/>
                    </a:lnTo>
                    <a:lnTo>
                      <a:pt x="198" y="14"/>
                    </a:lnTo>
                    <a:lnTo>
                      <a:pt x="198" y="12"/>
                    </a:lnTo>
                    <a:lnTo>
                      <a:pt x="196" y="12"/>
                    </a:lnTo>
                    <a:lnTo>
                      <a:pt x="196" y="10"/>
                    </a:lnTo>
                    <a:lnTo>
                      <a:pt x="194" y="10"/>
                    </a:lnTo>
                    <a:lnTo>
                      <a:pt x="192" y="8"/>
                    </a:lnTo>
                    <a:lnTo>
                      <a:pt x="190" y="6"/>
                    </a:lnTo>
                    <a:lnTo>
                      <a:pt x="190" y="6"/>
                    </a:lnTo>
                    <a:lnTo>
                      <a:pt x="188" y="4"/>
                    </a:lnTo>
                    <a:lnTo>
                      <a:pt x="186" y="4"/>
                    </a:lnTo>
                    <a:lnTo>
                      <a:pt x="184" y="4"/>
                    </a:lnTo>
                    <a:lnTo>
                      <a:pt x="184" y="2"/>
                    </a:lnTo>
                    <a:lnTo>
                      <a:pt x="182" y="2"/>
                    </a:lnTo>
                    <a:lnTo>
                      <a:pt x="182" y="2"/>
                    </a:lnTo>
                    <a:lnTo>
                      <a:pt x="180" y="2"/>
                    </a:lnTo>
                    <a:lnTo>
                      <a:pt x="176" y="2"/>
                    </a:lnTo>
                    <a:lnTo>
                      <a:pt x="174" y="0"/>
                    </a:lnTo>
                    <a:lnTo>
                      <a:pt x="172" y="0"/>
                    </a:lnTo>
                    <a:lnTo>
                      <a:pt x="170" y="0"/>
                    </a:lnTo>
                    <a:lnTo>
                      <a:pt x="168" y="0"/>
                    </a:lnTo>
                    <a:lnTo>
                      <a:pt x="166" y="0"/>
                    </a:lnTo>
                    <a:lnTo>
                      <a:pt x="162" y="0"/>
                    </a:lnTo>
                    <a:lnTo>
                      <a:pt x="160" y="0"/>
                    </a:lnTo>
                    <a:lnTo>
                      <a:pt x="158" y="0"/>
                    </a:lnTo>
                    <a:lnTo>
                      <a:pt x="154" y="0"/>
                    </a:lnTo>
                    <a:lnTo>
                      <a:pt x="152" y="0"/>
                    </a:lnTo>
                    <a:lnTo>
                      <a:pt x="150" y="0"/>
                    </a:lnTo>
                    <a:lnTo>
                      <a:pt x="146" y="0"/>
                    </a:lnTo>
                    <a:lnTo>
                      <a:pt x="144" y="0"/>
                    </a:lnTo>
                    <a:lnTo>
                      <a:pt x="142" y="0"/>
                    </a:lnTo>
                    <a:lnTo>
                      <a:pt x="138" y="0"/>
                    </a:lnTo>
                    <a:lnTo>
                      <a:pt x="136" y="0"/>
                    </a:lnTo>
                    <a:lnTo>
                      <a:pt x="134" y="2"/>
                    </a:lnTo>
                    <a:lnTo>
                      <a:pt x="130" y="2"/>
                    </a:lnTo>
                    <a:lnTo>
                      <a:pt x="128" y="2"/>
                    </a:lnTo>
                    <a:lnTo>
                      <a:pt x="126" y="4"/>
                    </a:lnTo>
                    <a:lnTo>
                      <a:pt x="124" y="4"/>
                    </a:lnTo>
                    <a:lnTo>
                      <a:pt x="120" y="4"/>
                    </a:lnTo>
                    <a:lnTo>
                      <a:pt x="118" y="6"/>
                    </a:lnTo>
                    <a:lnTo>
                      <a:pt x="116" y="6"/>
                    </a:lnTo>
                    <a:lnTo>
                      <a:pt x="114" y="8"/>
                    </a:lnTo>
                    <a:lnTo>
                      <a:pt x="110" y="8"/>
                    </a:lnTo>
                    <a:lnTo>
                      <a:pt x="108" y="10"/>
                    </a:lnTo>
                    <a:lnTo>
                      <a:pt x="106" y="12"/>
                    </a:lnTo>
                    <a:lnTo>
                      <a:pt x="104" y="12"/>
                    </a:lnTo>
                    <a:lnTo>
                      <a:pt x="102" y="14"/>
                    </a:lnTo>
                    <a:lnTo>
                      <a:pt x="102" y="14"/>
                    </a:lnTo>
                    <a:lnTo>
                      <a:pt x="100" y="14"/>
                    </a:lnTo>
                    <a:lnTo>
                      <a:pt x="100" y="14"/>
                    </a:lnTo>
                    <a:lnTo>
                      <a:pt x="98" y="14"/>
                    </a:lnTo>
                    <a:lnTo>
                      <a:pt x="96" y="14"/>
                    </a:lnTo>
                    <a:lnTo>
                      <a:pt x="96" y="14"/>
                    </a:lnTo>
                    <a:lnTo>
                      <a:pt x="94" y="14"/>
                    </a:lnTo>
                    <a:lnTo>
                      <a:pt x="94" y="14"/>
                    </a:lnTo>
                    <a:lnTo>
                      <a:pt x="92" y="14"/>
                    </a:lnTo>
                    <a:lnTo>
                      <a:pt x="92" y="14"/>
                    </a:lnTo>
                    <a:lnTo>
                      <a:pt x="90" y="14"/>
                    </a:lnTo>
                    <a:lnTo>
                      <a:pt x="90" y="14"/>
                    </a:lnTo>
                    <a:lnTo>
                      <a:pt x="88" y="14"/>
                    </a:lnTo>
                    <a:lnTo>
                      <a:pt x="88" y="14"/>
                    </a:lnTo>
                    <a:lnTo>
                      <a:pt x="86" y="16"/>
                    </a:lnTo>
                    <a:lnTo>
                      <a:pt x="84" y="16"/>
                    </a:lnTo>
                    <a:lnTo>
                      <a:pt x="84" y="16"/>
                    </a:lnTo>
                    <a:lnTo>
                      <a:pt x="82" y="18"/>
                    </a:lnTo>
                    <a:lnTo>
                      <a:pt x="82" y="18"/>
                    </a:lnTo>
                    <a:lnTo>
                      <a:pt x="80" y="20"/>
                    </a:lnTo>
                    <a:lnTo>
                      <a:pt x="80" y="20"/>
                    </a:lnTo>
                    <a:lnTo>
                      <a:pt x="78" y="22"/>
                    </a:lnTo>
                    <a:lnTo>
                      <a:pt x="78" y="22"/>
                    </a:lnTo>
                    <a:lnTo>
                      <a:pt x="76" y="22"/>
                    </a:lnTo>
                    <a:lnTo>
                      <a:pt x="74" y="22"/>
                    </a:lnTo>
                    <a:lnTo>
                      <a:pt x="74" y="24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0" y="24"/>
                    </a:lnTo>
                    <a:lnTo>
                      <a:pt x="70" y="24"/>
                    </a:lnTo>
                    <a:lnTo>
                      <a:pt x="68" y="24"/>
                    </a:lnTo>
                    <a:lnTo>
                      <a:pt x="68" y="24"/>
                    </a:lnTo>
                    <a:lnTo>
                      <a:pt x="66" y="24"/>
                    </a:lnTo>
                    <a:lnTo>
                      <a:pt x="66" y="24"/>
                    </a:lnTo>
                    <a:lnTo>
                      <a:pt x="66" y="24"/>
                    </a:lnTo>
                    <a:lnTo>
                      <a:pt x="64" y="24"/>
                    </a:lnTo>
                    <a:lnTo>
                      <a:pt x="64" y="24"/>
                    </a:lnTo>
                    <a:lnTo>
                      <a:pt x="64" y="24"/>
                    </a:lnTo>
                    <a:lnTo>
                      <a:pt x="62" y="22"/>
                    </a:lnTo>
                    <a:lnTo>
                      <a:pt x="60" y="22"/>
                    </a:lnTo>
                    <a:lnTo>
                      <a:pt x="58" y="20"/>
                    </a:lnTo>
                    <a:lnTo>
                      <a:pt x="56" y="18"/>
                    </a:lnTo>
                    <a:lnTo>
                      <a:pt x="54" y="18"/>
                    </a:lnTo>
                    <a:lnTo>
                      <a:pt x="52" y="16"/>
                    </a:lnTo>
                    <a:lnTo>
                      <a:pt x="50" y="14"/>
                    </a:lnTo>
                    <a:lnTo>
                      <a:pt x="46" y="10"/>
                    </a:lnTo>
                    <a:lnTo>
                      <a:pt x="44" y="10"/>
                    </a:lnTo>
                    <a:lnTo>
                      <a:pt x="42" y="8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38" y="6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4" y="6"/>
                    </a:lnTo>
                    <a:lnTo>
                      <a:pt x="34" y="6"/>
                    </a:lnTo>
                    <a:lnTo>
                      <a:pt x="34" y="6"/>
                    </a:lnTo>
                    <a:lnTo>
                      <a:pt x="32" y="6"/>
                    </a:lnTo>
                    <a:lnTo>
                      <a:pt x="32" y="6"/>
                    </a:lnTo>
                    <a:lnTo>
                      <a:pt x="32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28" y="6"/>
                    </a:lnTo>
                    <a:lnTo>
                      <a:pt x="28" y="8"/>
                    </a:lnTo>
                    <a:lnTo>
                      <a:pt x="26" y="8"/>
                    </a:lnTo>
                    <a:lnTo>
                      <a:pt x="26" y="8"/>
                    </a:lnTo>
                    <a:lnTo>
                      <a:pt x="26" y="8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4" y="12"/>
                    </a:lnTo>
                    <a:lnTo>
                      <a:pt x="22" y="12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0" y="16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20" y="20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18" y="22"/>
                    </a:lnTo>
                    <a:close/>
                    <a:moveTo>
                      <a:pt x="72" y="60"/>
                    </a:moveTo>
                    <a:lnTo>
                      <a:pt x="72" y="60"/>
                    </a:lnTo>
                    <a:lnTo>
                      <a:pt x="68" y="58"/>
                    </a:lnTo>
                    <a:lnTo>
                      <a:pt x="66" y="58"/>
                    </a:lnTo>
                    <a:lnTo>
                      <a:pt x="64" y="58"/>
                    </a:lnTo>
                    <a:lnTo>
                      <a:pt x="64" y="58"/>
                    </a:lnTo>
                    <a:lnTo>
                      <a:pt x="62" y="58"/>
                    </a:lnTo>
                    <a:lnTo>
                      <a:pt x="62" y="58"/>
                    </a:lnTo>
                    <a:lnTo>
                      <a:pt x="60" y="58"/>
                    </a:lnTo>
                    <a:lnTo>
                      <a:pt x="58" y="56"/>
                    </a:lnTo>
                    <a:lnTo>
                      <a:pt x="58" y="56"/>
                    </a:lnTo>
                    <a:lnTo>
                      <a:pt x="56" y="56"/>
                    </a:lnTo>
                    <a:lnTo>
                      <a:pt x="54" y="54"/>
                    </a:lnTo>
                    <a:lnTo>
                      <a:pt x="52" y="54"/>
                    </a:lnTo>
                    <a:lnTo>
                      <a:pt x="52" y="54"/>
                    </a:lnTo>
                    <a:lnTo>
                      <a:pt x="50" y="52"/>
                    </a:lnTo>
                    <a:lnTo>
                      <a:pt x="48" y="52"/>
                    </a:lnTo>
                    <a:lnTo>
                      <a:pt x="48" y="50"/>
                    </a:lnTo>
                    <a:lnTo>
                      <a:pt x="46" y="50"/>
                    </a:lnTo>
                    <a:lnTo>
                      <a:pt x="44" y="48"/>
                    </a:lnTo>
                    <a:lnTo>
                      <a:pt x="42" y="48"/>
                    </a:lnTo>
                    <a:lnTo>
                      <a:pt x="42" y="46"/>
                    </a:lnTo>
                    <a:lnTo>
                      <a:pt x="40" y="44"/>
                    </a:lnTo>
                    <a:lnTo>
                      <a:pt x="40" y="42"/>
                    </a:lnTo>
                    <a:lnTo>
                      <a:pt x="38" y="40"/>
                    </a:lnTo>
                    <a:lnTo>
                      <a:pt x="38" y="40"/>
                    </a:lnTo>
                    <a:lnTo>
                      <a:pt x="38" y="40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4" y="36"/>
                    </a:lnTo>
                    <a:lnTo>
                      <a:pt x="34" y="36"/>
                    </a:lnTo>
                    <a:lnTo>
                      <a:pt x="34" y="34"/>
                    </a:lnTo>
                    <a:lnTo>
                      <a:pt x="32" y="34"/>
                    </a:lnTo>
                    <a:lnTo>
                      <a:pt x="32" y="32"/>
                    </a:lnTo>
                    <a:lnTo>
                      <a:pt x="32" y="32"/>
                    </a:lnTo>
                    <a:lnTo>
                      <a:pt x="32" y="30"/>
                    </a:lnTo>
                    <a:lnTo>
                      <a:pt x="30" y="30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0" y="26"/>
                    </a:lnTo>
                    <a:lnTo>
                      <a:pt x="30" y="26"/>
                    </a:lnTo>
                    <a:lnTo>
                      <a:pt x="30" y="24"/>
                    </a:lnTo>
                    <a:lnTo>
                      <a:pt x="30" y="24"/>
                    </a:lnTo>
                    <a:lnTo>
                      <a:pt x="30" y="22"/>
                    </a:lnTo>
                    <a:lnTo>
                      <a:pt x="30" y="22"/>
                    </a:lnTo>
                    <a:lnTo>
                      <a:pt x="32" y="20"/>
                    </a:lnTo>
                    <a:lnTo>
                      <a:pt x="32" y="20"/>
                    </a:lnTo>
                    <a:lnTo>
                      <a:pt x="32" y="20"/>
                    </a:lnTo>
                    <a:lnTo>
                      <a:pt x="32" y="18"/>
                    </a:lnTo>
                    <a:lnTo>
                      <a:pt x="32" y="18"/>
                    </a:lnTo>
                    <a:lnTo>
                      <a:pt x="34" y="18"/>
                    </a:lnTo>
                    <a:lnTo>
                      <a:pt x="34" y="18"/>
                    </a:lnTo>
                    <a:lnTo>
                      <a:pt x="36" y="18"/>
                    </a:lnTo>
                    <a:lnTo>
                      <a:pt x="38" y="20"/>
                    </a:lnTo>
                    <a:lnTo>
                      <a:pt x="40" y="20"/>
                    </a:lnTo>
                    <a:lnTo>
                      <a:pt x="42" y="22"/>
                    </a:lnTo>
                    <a:lnTo>
                      <a:pt x="42" y="24"/>
                    </a:lnTo>
                    <a:lnTo>
                      <a:pt x="44" y="24"/>
                    </a:lnTo>
                    <a:lnTo>
                      <a:pt x="46" y="26"/>
                    </a:lnTo>
                    <a:lnTo>
                      <a:pt x="48" y="28"/>
                    </a:lnTo>
                    <a:lnTo>
                      <a:pt x="52" y="28"/>
                    </a:lnTo>
                    <a:lnTo>
                      <a:pt x="54" y="30"/>
                    </a:lnTo>
                    <a:lnTo>
                      <a:pt x="56" y="32"/>
                    </a:lnTo>
                    <a:lnTo>
                      <a:pt x="56" y="32"/>
                    </a:lnTo>
                    <a:lnTo>
                      <a:pt x="58" y="34"/>
                    </a:lnTo>
                    <a:lnTo>
                      <a:pt x="60" y="34"/>
                    </a:lnTo>
                    <a:lnTo>
                      <a:pt x="60" y="34"/>
                    </a:lnTo>
                    <a:lnTo>
                      <a:pt x="62" y="34"/>
                    </a:lnTo>
                    <a:lnTo>
                      <a:pt x="62" y="36"/>
                    </a:lnTo>
                    <a:lnTo>
                      <a:pt x="64" y="36"/>
                    </a:lnTo>
                    <a:lnTo>
                      <a:pt x="64" y="36"/>
                    </a:lnTo>
                    <a:lnTo>
                      <a:pt x="66" y="36"/>
                    </a:lnTo>
                    <a:lnTo>
                      <a:pt x="68" y="36"/>
                    </a:lnTo>
                    <a:lnTo>
                      <a:pt x="70" y="36"/>
                    </a:lnTo>
                    <a:lnTo>
                      <a:pt x="70" y="36"/>
                    </a:lnTo>
                    <a:lnTo>
                      <a:pt x="72" y="36"/>
                    </a:lnTo>
                    <a:lnTo>
                      <a:pt x="74" y="36"/>
                    </a:lnTo>
                    <a:lnTo>
                      <a:pt x="76" y="34"/>
                    </a:lnTo>
                    <a:lnTo>
                      <a:pt x="78" y="34"/>
                    </a:lnTo>
                    <a:lnTo>
                      <a:pt x="78" y="34"/>
                    </a:lnTo>
                    <a:lnTo>
                      <a:pt x="80" y="34"/>
                    </a:lnTo>
                    <a:lnTo>
                      <a:pt x="82" y="32"/>
                    </a:lnTo>
                    <a:lnTo>
                      <a:pt x="84" y="32"/>
                    </a:lnTo>
                    <a:lnTo>
                      <a:pt x="86" y="30"/>
                    </a:lnTo>
                    <a:lnTo>
                      <a:pt x="86" y="30"/>
                    </a:lnTo>
                    <a:lnTo>
                      <a:pt x="88" y="28"/>
                    </a:lnTo>
                    <a:lnTo>
                      <a:pt x="90" y="26"/>
                    </a:lnTo>
                    <a:lnTo>
                      <a:pt x="90" y="26"/>
                    </a:lnTo>
                    <a:lnTo>
                      <a:pt x="92" y="26"/>
                    </a:lnTo>
                    <a:lnTo>
                      <a:pt x="92" y="26"/>
                    </a:lnTo>
                    <a:lnTo>
                      <a:pt x="94" y="24"/>
                    </a:lnTo>
                    <a:lnTo>
                      <a:pt x="94" y="24"/>
                    </a:lnTo>
                    <a:lnTo>
                      <a:pt x="94" y="24"/>
                    </a:lnTo>
                    <a:lnTo>
                      <a:pt x="96" y="24"/>
                    </a:lnTo>
                    <a:lnTo>
                      <a:pt x="96" y="26"/>
                    </a:lnTo>
                    <a:lnTo>
                      <a:pt x="98" y="26"/>
                    </a:lnTo>
                    <a:lnTo>
                      <a:pt x="100" y="26"/>
                    </a:lnTo>
                    <a:lnTo>
                      <a:pt x="102" y="26"/>
                    </a:lnTo>
                    <a:lnTo>
                      <a:pt x="102" y="26"/>
                    </a:lnTo>
                    <a:lnTo>
                      <a:pt x="104" y="26"/>
                    </a:lnTo>
                    <a:lnTo>
                      <a:pt x="104" y="26"/>
                    </a:lnTo>
                    <a:lnTo>
                      <a:pt x="106" y="24"/>
                    </a:lnTo>
                    <a:lnTo>
                      <a:pt x="108" y="24"/>
                    </a:lnTo>
                    <a:lnTo>
                      <a:pt x="110" y="22"/>
                    </a:lnTo>
                    <a:lnTo>
                      <a:pt x="110" y="22"/>
                    </a:lnTo>
                    <a:lnTo>
                      <a:pt x="112" y="20"/>
                    </a:lnTo>
                    <a:lnTo>
                      <a:pt x="114" y="20"/>
                    </a:lnTo>
                    <a:lnTo>
                      <a:pt x="116" y="18"/>
                    </a:lnTo>
                    <a:lnTo>
                      <a:pt x="120" y="18"/>
                    </a:lnTo>
                    <a:lnTo>
                      <a:pt x="122" y="16"/>
                    </a:lnTo>
                    <a:lnTo>
                      <a:pt x="124" y="16"/>
                    </a:lnTo>
                    <a:lnTo>
                      <a:pt x="126" y="16"/>
                    </a:lnTo>
                    <a:lnTo>
                      <a:pt x="128" y="14"/>
                    </a:lnTo>
                    <a:lnTo>
                      <a:pt x="130" y="14"/>
                    </a:lnTo>
                    <a:lnTo>
                      <a:pt x="132" y="14"/>
                    </a:lnTo>
                    <a:lnTo>
                      <a:pt x="136" y="12"/>
                    </a:lnTo>
                    <a:lnTo>
                      <a:pt x="138" y="12"/>
                    </a:lnTo>
                    <a:lnTo>
                      <a:pt x="140" y="12"/>
                    </a:lnTo>
                    <a:lnTo>
                      <a:pt x="142" y="12"/>
                    </a:lnTo>
                    <a:lnTo>
                      <a:pt x="144" y="12"/>
                    </a:lnTo>
                    <a:lnTo>
                      <a:pt x="148" y="10"/>
                    </a:lnTo>
                    <a:lnTo>
                      <a:pt x="150" y="10"/>
                    </a:lnTo>
                    <a:lnTo>
                      <a:pt x="152" y="10"/>
                    </a:lnTo>
                    <a:lnTo>
                      <a:pt x="154" y="10"/>
                    </a:lnTo>
                    <a:lnTo>
                      <a:pt x="156" y="10"/>
                    </a:lnTo>
                    <a:lnTo>
                      <a:pt x="160" y="10"/>
                    </a:lnTo>
                    <a:lnTo>
                      <a:pt x="162" y="10"/>
                    </a:lnTo>
                    <a:lnTo>
                      <a:pt x="164" y="10"/>
                    </a:lnTo>
                    <a:lnTo>
                      <a:pt x="166" y="12"/>
                    </a:lnTo>
                    <a:lnTo>
                      <a:pt x="168" y="12"/>
                    </a:lnTo>
                    <a:lnTo>
                      <a:pt x="170" y="12"/>
                    </a:lnTo>
                    <a:lnTo>
                      <a:pt x="172" y="12"/>
                    </a:lnTo>
                    <a:lnTo>
                      <a:pt x="174" y="12"/>
                    </a:lnTo>
                    <a:lnTo>
                      <a:pt x="176" y="12"/>
                    </a:lnTo>
                    <a:lnTo>
                      <a:pt x="178" y="14"/>
                    </a:lnTo>
                    <a:lnTo>
                      <a:pt x="180" y="14"/>
                    </a:lnTo>
                    <a:lnTo>
                      <a:pt x="180" y="14"/>
                    </a:lnTo>
                    <a:lnTo>
                      <a:pt x="182" y="14"/>
                    </a:lnTo>
                    <a:lnTo>
                      <a:pt x="184" y="16"/>
                    </a:lnTo>
                    <a:lnTo>
                      <a:pt x="184" y="16"/>
                    </a:lnTo>
                    <a:lnTo>
                      <a:pt x="186" y="18"/>
                    </a:lnTo>
                    <a:lnTo>
                      <a:pt x="186" y="18"/>
                    </a:lnTo>
                    <a:lnTo>
                      <a:pt x="188" y="20"/>
                    </a:lnTo>
                    <a:lnTo>
                      <a:pt x="190" y="20"/>
                    </a:lnTo>
                    <a:lnTo>
                      <a:pt x="190" y="22"/>
                    </a:lnTo>
                    <a:lnTo>
                      <a:pt x="192" y="24"/>
                    </a:lnTo>
                    <a:lnTo>
                      <a:pt x="192" y="26"/>
                    </a:lnTo>
                    <a:lnTo>
                      <a:pt x="194" y="26"/>
                    </a:lnTo>
                    <a:lnTo>
                      <a:pt x="194" y="28"/>
                    </a:lnTo>
                    <a:lnTo>
                      <a:pt x="194" y="30"/>
                    </a:lnTo>
                    <a:lnTo>
                      <a:pt x="194" y="30"/>
                    </a:lnTo>
                    <a:lnTo>
                      <a:pt x="194" y="32"/>
                    </a:lnTo>
                    <a:lnTo>
                      <a:pt x="196" y="32"/>
                    </a:lnTo>
                    <a:lnTo>
                      <a:pt x="196" y="32"/>
                    </a:lnTo>
                    <a:lnTo>
                      <a:pt x="196" y="34"/>
                    </a:lnTo>
                    <a:lnTo>
                      <a:pt x="198" y="34"/>
                    </a:lnTo>
                    <a:lnTo>
                      <a:pt x="198" y="36"/>
                    </a:lnTo>
                    <a:lnTo>
                      <a:pt x="198" y="38"/>
                    </a:lnTo>
                    <a:lnTo>
                      <a:pt x="200" y="38"/>
                    </a:lnTo>
                    <a:lnTo>
                      <a:pt x="200" y="40"/>
                    </a:lnTo>
                    <a:lnTo>
                      <a:pt x="200" y="42"/>
                    </a:lnTo>
                    <a:lnTo>
                      <a:pt x="200" y="44"/>
                    </a:lnTo>
                    <a:lnTo>
                      <a:pt x="202" y="46"/>
                    </a:lnTo>
                    <a:lnTo>
                      <a:pt x="202" y="48"/>
                    </a:lnTo>
                    <a:lnTo>
                      <a:pt x="202" y="50"/>
                    </a:lnTo>
                    <a:lnTo>
                      <a:pt x="202" y="50"/>
                    </a:lnTo>
                    <a:lnTo>
                      <a:pt x="202" y="50"/>
                    </a:lnTo>
                    <a:lnTo>
                      <a:pt x="202" y="52"/>
                    </a:lnTo>
                    <a:lnTo>
                      <a:pt x="202" y="52"/>
                    </a:lnTo>
                    <a:lnTo>
                      <a:pt x="200" y="54"/>
                    </a:lnTo>
                    <a:lnTo>
                      <a:pt x="200" y="56"/>
                    </a:lnTo>
                    <a:lnTo>
                      <a:pt x="200" y="58"/>
                    </a:lnTo>
                    <a:lnTo>
                      <a:pt x="198" y="60"/>
                    </a:lnTo>
                    <a:lnTo>
                      <a:pt x="198" y="62"/>
                    </a:lnTo>
                    <a:lnTo>
                      <a:pt x="198" y="62"/>
                    </a:lnTo>
                    <a:lnTo>
                      <a:pt x="198" y="64"/>
                    </a:lnTo>
                    <a:lnTo>
                      <a:pt x="198" y="64"/>
                    </a:lnTo>
                    <a:lnTo>
                      <a:pt x="198" y="66"/>
                    </a:lnTo>
                    <a:lnTo>
                      <a:pt x="198" y="68"/>
                    </a:lnTo>
                    <a:lnTo>
                      <a:pt x="196" y="70"/>
                    </a:lnTo>
                    <a:lnTo>
                      <a:pt x="196" y="74"/>
                    </a:lnTo>
                    <a:lnTo>
                      <a:pt x="196" y="76"/>
                    </a:lnTo>
                    <a:lnTo>
                      <a:pt x="196" y="78"/>
                    </a:lnTo>
                    <a:lnTo>
                      <a:pt x="196" y="80"/>
                    </a:lnTo>
                    <a:lnTo>
                      <a:pt x="194" y="82"/>
                    </a:lnTo>
                    <a:lnTo>
                      <a:pt x="192" y="100"/>
                    </a:lnTo>
                    <a:lnTo>
                      <a:pt x="190" y="102"/>
                    </a:lnTo>
                    <a:lnTo>
                      <a:pt x="190" y="104"/>
                    </a:lnTo>
                    <a:lnTo>
                      <a:pt x="190" y="106"/>
                    </a:lnTo>
                    <a:lnTo>
                      <a:pt x="190" y="108"/>
                    </a:lnTo>
                    <a:lnTo>
                      <a:pt x="190" y="108"/>
                    </a:lnTo>
                    <a:lnTo>
                      <a:pt x="190" y="110"/>
                    </a:lnTo>
                    <a:lnTo>
                      <a:pt x="190" y="112"/>
                    </a:lnTo>
                    <a:lnTo>
                      <a:pt x="190" y="112"/>
                    </a:lnTo>
                    <a:lnTo>
                      <a:pt x="190" y="114"/>
                    </a:lnTo>
                    <a:lnTo>
                      <a:pt x="190" y="116"/>
                    </a:lnTo>
                    <a:lnTo>
                      <a:pt x="190" y="116"/>
                    </a:lnTo>
                    <a:lnTo>
                      <a:pt x="192" y="118"/>
                    </a:lnTo>
                    <a:lnTo>
                      <a:pt x="192" y="120"/>
                    </a:lnTo>
                    <a:lnTo>
                      <a:pt x="192" y="122"/>
                    </a:lnTo>
                    <a:lnTo>
                      <a:pt x="192" y="124"/>
                    </a:lnTo>
                    <a:lnTo>
                      <a:pt x="194" y="126"/>
                    </a:lnTo>
                    <a:lnTo>
                      <a:pt x="194" y="128"/>
                    </a:lnTo>
                    <a:lnTo>
                      <a:pt x="196" y="130"/>
                    </a:lnTo>
                    <a:lnTo>
                      <a:pt x="196" y="132"/>
                    </a:lnTo>
                    <a:lnTo>
                      <a:pt x="198" y="136"/>
                    </a:lnTo>
                    <a:lnTo>
                      <a:pt x="200" y="138"/>
                    </a:lnTo>
                    <a:lnTo>
                      <a:pt x="202" y="140"/>
                    </a:lnTo>
                    <a:lnTo>
                      <a:pt x="202" y="142"/>
                    </a:lnTo>
                    <a:lnTo>
                      <a:pt x="202" y="142"/>
                    </a:lnTo>
                    <a:lnTo>
                      <a:pt x="202" y="144"/>
                    </a:lnTo>
                    <a:lnTo>
                      <a:pt x="202" y="146"/>
                    </a:lnTo>
                    <a:lnTo>
                      <a:pt x="204" y="148"/>
                    </a:lnTo>
                    <a:lnTo>
                      <a:pt x="204" y="150"/>
                    </a:lnTo>
                    <a:lnTo>
                      <a:pt x="204" y="152"/>
                    </a:lnTo>
                    <a:lnTo>
                      <a:pt x="202" y="154"/>
                    </a:lnTo>
                    <a:lnTo>
                      <a:pt x="202" y="156"/>
                    </a:lnTo>
                    <a:lnTo>
                      <a:pt x="202" y="160"/>
                    </a:lnTo>
                    <a:lnTo>
                      <a:pt x="202" y="162"/>
                    </a:lnTo>
                    <a:lnTo>
                      <a:pt x="202" y="164"/>
                    </a:lnTo>
                    <a:lnTo>
                      <a:pt x="200" y="166"/>
                    </a:lnTo>
                    <a:lnTo>
                      <a:pt x="200" y="168"/>
                    </a:lnTo>
                    <a:lnTo>
                      <a:pt x="198" y="170"/>
                    </a:lnTo>
                    <a:lnTo>
                      <a:pt x="198" y="172"/>
                    </a:lnTo>
                    <a:lnTo>
                      <a:pt x="198" y="174"/>
                    </a:lnTo>
                    <a:lnTo>
                      <a:pt x="198" y="174"/>
                    </a:lnTo>
                    <a:lnTo>
                      <a:pt x="196" y="174"/>
                    </a:lnTo>
                    <a:lnTo>
                      <a:pt x="196" y="176"/>
                    </a:lnTo>
                    <a:lnTo>
                      <a:pt x="196" y="176"/>
                    </a:lnTo>
                    <a:lnTo>
                      <a:pt x="194" y="176"/>
                    </a:lnTo>
                    <a:lnTo>
                      <a:pt x="194" y="178"/>
                    </a:lnTo>
                    <a:lnTo>
                      <a:pt x="194" y="178"/>
                    </a:lnTo>
                    <a:lnTo>
                      <a:pt x="194" y="178"/>
                    </a:lnTo>
                    <a:lnTo>
                      <a:pt x="192" y="178"/>
                    </a:lnTo>
                    <a:lnTo>
                      <a:pt x="192" y="178"/>
                    </a:lnTo>
                    <a:lnTo>
                      <a:pt x="192" y="178"/>
                    </a:lnTo>
                    <a:lnTo>
                      <a:pt x="192" y="178"/>
                    </a:lnTo>
                    <a:lnTo>
                      <a:pt x="192" y="176"/>
                    </a:lnTo>
                    <a:lnTo>
                      <a:pt x="190" y="176"/>
                    </a:lnTo>
                    <a:lnTo>
                      <a:pt x="190" y="174"/>
                    </a:lnTo>
                    <a:lnTo>
                      <a:pt x="190" y="174"/>
                    </a:lnTo>
                    <a:lnTo>
                      <a:pt x="190" y="172"/>
                    </a:lnTo>
                    <a:lnTo>
                      <a:pt x="178" y="176"/>
                    </a:lnTo>
                    <a:lnTo>
                      <a:pt x="178" y="176"/>
                    </a:lnTo>
                    <a:lnTo>
                      <a:pt x="178" y="176"/>
                    </a:lnTo>
                    <a:lnTo>
                      <a:pt x="178" y="178"/>
                    </a:lnTo>
                    <a:lnTo>
                      <a:pt x="176" y="178"/>
                    </a:lnTo>
                    <a:lnTo>
                      <a:pt x="176" y="180"/>
                    </a:lnTo>
                    <a:lnTo>
                      <a:pt x="174" y="182"/>
                    </a:lnTo>
                    <a:lnTo>
                      <a:pt x="174" y="184"/>
                    </a:lnTo>
                    <a:lnTo>
                      <a:pt x="172" y="186"/>
                    </a:lnTo>
                    <a:lnTo>
                      <a:pt x="172" y="186"/>
                    </a:lnTo>
                    <a:lnTo>
                      <a:pt x="172" y="188"/>
                    </a:lnTo>
                    <a:lnTo>
                      <a:pt x="170" y="188"/>
                    </a:lnTo>
                    <a:lnTo>
                      <a:pt x="168" y="188"/>
                    </a:lnTo>
                    <a:lnTo>
                      <a:pt x="168" y="190"/>
                    </a:lnTo>
                    <a:lnTo>
                      <a:pt x="166" y="190"/>
                    </a:lnTo>
                    <a:lnTo>
                      <a:pt x="166" y="192"/>
                    </a:lnTo>
                    <a:lnTo>
                      <a:pt x="164" y="192"/>
                    </a:lnTo>
                    <a:lnTo>
                      <a:pt x="162" y="194"/>
                    </a:lnTo>
                    <a:lnTo>
                      <a:pt x="162" y="194"/>
                    </a:lnTo>
                    <a:lnTo>
                      <a:pt x="160" y="194"/>
                    </a:lnTo>
                    <a:lnTo>
                      <a:pt x="160" y="194"/>
                    </a:lnTo>
                    <a:lnTo>
                      <a:pt x="158" y="196"/>
                    </a:lnTo>
                    <a:lnTo>
                      <a:pt x="156" y="196"/>
                    </a:lnTo>
                    <a:lnTo>
                      <a:pt x="156" y="196"/>
                    </a:lnTo>
                    <a:lnTo>
                      <a:pt x="154" y="196"/>
                    </a:lnTo>
                    <a:lnTo>
                      <a:pt x="154" y="196"/>
                    </a:lnTo>
                    <a:lnTo>
                      <a:pt x="152" y="196"/>
                    </a:lnTo>
                    <a:lnTo>
                      <a:pt x="152" y="196"/>
                    </a:lnTo>
                    <a:lnTo>
                      <a:pt x="152" y="196"/>
                    </a:lnTo>
                    <a:lnTo>
                      <a:pt x="152" y="194"/>
                    </a:lnTo>
                    <a:lnTo>
                      <a:pt x="150" y="194"/>
                    </a:lnTo>
                    <a:lnTo>
                      <a:pt x="150" y="194"/>
                    </a:lnTo>
                    <a:lnTo>
                      <a:pt x="150" y="194"/>
                    </a:lnTo>
                    <a:lnTo>
                      <a:pt x="150" y="194"/>
                    </a:lnTo>
                    <a:lnTo>
                      <a:pt x="150" y="194"/>
                    </a:lnTo>
                    <a:lnTo>
                      <a:pt x="150" y="192"/>
                    </a:lnTo>
                    <a:lnTo>
                      <a:pt x="150" y="192"/>
                    </a:lnTo>
                    <a:lnTo>
                      <a:pt x="150" y="190"/>
                    </a:lnTo>
                    <a:lnTo>
                      <a:pt x="150" y="188"/>
                    </a:lnTo>
                    <a:lnTo>
                      <a:pt x="150" y="186"/>
                    </a:lnTo>
                    <a:lnTo>
                      <a:pt x="150" y="186"/>
                    </a:lnTo>
                    <a:lnTo>
                      <a:pt x="150" y="184"/>
                    </a:lnTo>
                    <a:lnTo>
                      <a:pt x="150" y="178"/>
                    </a:lnTo>
                    <a:lnTo>
                      <a:pt x="150" y="174"/>
                    </a:lnTo>
                    <a:lnTo>
                      <a:pt x="150" y="170"/>
                    </a:lnTo>
                    <a:lnTo>
                      <a:pt x="150" y="168"/>
                    </a:lnTo>
                    <a:lnTo>
                      <a:pt x="150" y="164"/>
                    </a:lnTo>
                    <a:lnTo>
                      <a:pt x="150" y="160"/>
                    </a:lnTo>
                    <a:lnTo>
                      <a:pt x="150" y="158"/>
                    </a:lnTo>
                    <a:lnTo>
                      <a:pt x="152" y="154"/>
                    </a:lnTo>
                    <a:lnTo>
                      <a:pt x="152" y="152"/>
                    </a:lnTo>
                    <a:lnTo>
                      <a:pt x="152" y="148"/>
                    </a:lnTo>
                    <a:lnTo>
                      <a:pt x="152" y="148"/>
                    </a:lnTo>
                    <a:lnTo>
                      <a:pt x="150" y="146"/>
                    </a:lnTo>
                    <a:lnTo>
                      <a:pt x="150" y="146"/>
                    </a:lnTo>
                    <a:lnTo>
                      <a:pt x="150" y="144"/>
                    </a:lnTo>
                    <a:lnTo>
                      <a:pt x="150" y="140"/>
                    </a:lnTo>
                    <a:lnTo>
                      <a:pt x="148" y="134"/>
                    </a:lnTo>
                    <a:lnTo>
                      <a:pt x="148" y="130"/>
                    </a:lnTo>
                    <a:lnTo>
                      <a:pt x="146" y="126"/>
                    </a:lnTo>
                    <a:lnTo>
                      <a:pt x="146" y="122"/>
                    </a:lnTo>
                    <a:lnTo>
                      <a:pt x="146" y="118"/>
                    </a:lnTo>
                    <a:lnTo>
                      <a:pt x="144" y="116"/>
                    </a:lnTo>
                    <a:lnTo>
                      <a:pt x="144" y="114"/>
                    </a:lnTo>
                    <a:lnTo>
                      <a:pt x="144" y="112"/>
                    </a:lnTo>
                    <a:lnTo>
                      <a:pt x="144" y="112"/>
                    </a:lnTo>
                    <a:lnTo>
                      <a:pt x="142" y="110"/>
                    </a:lnTo>
                    <a:lnTo>
                      <a:pt x="142" y="110"/>
                    </a:lnTo>
                    <a:lnTo>
                      <a:pt x="142" y="110"/>
                    </a:lnTo>
                    <a:lnTo>
                      <a:pt x="140" y="108"/>
                    </a:lnTo>
                    <a:lnTo>
                      <a:pt x="140" y="108"/>
                    </a:lnTo>
                    <a:lnTo>
                      <a:pt x="138" y="108"/>
                    </a:lnTo>
                    <a:lnTo>
                      <a:pt x="138" y="108"/>
                    </a:lnTo>
                    <a:lnTo>
                      <a:pt x="138" y="108"/>
                    </a:lnTo>
                    <a:lnTo>
                      <a:pt x="136" y="108"/>
                    </a:lnTo>
                    <a:lnTo>
                      <a:pt x="136" y="108"/>
                    </a:lnTo>
                    <a:lnTo>
                      <a:pt x="134" y="108"/>
                    </a:lnTo>
                    <a:lnTo>
                      <a:pt x="134" y="108"/>
                    </a:lnTo>
                    <a:lnTo>
                      <a:pt x="132" y="108"/>
                    </a:lnTo>
                    <a:lnTo>
                      <a:pt x="132" y="108"/>
                    </a:lnTo>
                    <a:lnTo>
                      <a:pt x="132" y="108"/>
                    </a:lnTo>
                    <a:lnTo>
                      <a:pt x="130" y="108"/>
                    </a:lnTo>
                    <a:lnTo>
                      <a:pt x="130" y="110"/>
                    </a:lnTo>
                    <a:lnTo>
                      <a:pt x="130" y="110"/>
                    </a:lnTo>
                    <a:lnTo>
                      <a:pt x="128" y="110"/>
                    </a:lnTo>
                    <a:lnTo>
                      <a:pt x="128" y="112"/>
                    </a:lnTo>
                    <a:lnTo>
                      <a:pt x="126" y="112"/>
                    </a:lnTo>
                    <a:lnTo>
                      <a:pt x="126" y="112"/>
                    </a:lnTo>
                    <a:lnTo>
                      <a:pt x="126" y="114"/>
                    </a:lnTo>
                    <a:lnTo>
                      <a:pt x="124" y="114"/>
                    </a:lnTo>
                    <a:lnTo>
                      <a:pt x="124" y="114"/>
                    </a:lnTo>
                    <a:lnTo>
                      <a:pt x="124" y="116"/>
                    </a:lnTo>
                    <a:lnTo>
                      <a:pt x="122" y="116"/>
                    </a:lnTo>
                    <a:lnTo>
                      <a:pt x="122" y="118"/>
                    </a:lnTo>
                    <a:lnTo>
                      <a:pt x="122" y="120"/>
                    </a:lnTo>
                    <a:lnTo>
                      <a:pt x="122" y="122"/>
                    </a:lnTo>
                    <a:lnTo>
                      <a:pt x="120" y="124"/>
                    </a:lnTo>
                    <a:lnTo>
                      <a:pt x="120" y="126"/>
                    </a:lnTo>
                    <a:lnTo>
                      <a:pt x="118" y="130"/>
                    </a:lnTo>
                    <a:lnTo>
                      <a:pt x="118" y="132"/>
                    </a:lnTo>
                    <a:lnTo>
                      <a:pt x="116" y="134"/>
                    </a:lnTo>
                    <a:lnTo>
                      <a:pt x="116" y="136"/>
                    </a:lnTo>
                    <a:lnTo>
                      <a:pt x="116" y="138"/>
                    </a:lnTo>
                    <a:lnTo>
                      <a:pt x="114" y="140"/>
                    </a:lnTo>
                    <a:lnTo>
                      <a:pt x="114" y="142"/>
                    </a:lnTo>
                    <a:lnTo>
                      <a:pt x="112" y="144"/>
                    </a:lnTo>
                    <a:lnTo>
                      <a:pt x="112" y="146"/>
                    </a:lnTo>
                    <a:lnTo>
                      <a:pt x="110" y="148"/>
                    </a:lnTo>
                    <a:lnTo>
                      <a:pt x="108" y="150"/>
                    </a:lnTo>
                    <a:lnTo>
                      <a:pt x="106" y="152"/>
                    </a:lnTo>
                    <a:lnTo>
                      <a:pt x="106" y="154"/>
                    </a:lnTo>
                    <a:lnTo>
                      <a:pt x="104" y="156"/>
                    </a:lnTo>
                    <a:lnTo>
                      <a:pt x="102" y="160"/>
                    </a:lnTo>
                    <a:lnTo>
                      <a:pt x="98" y="162"/>
                    </a:lnTo>
                    <a:lnTo>
                      <a:pt x="96" y="164"/>
                    </a:lnTo>
                    <a:lnTo>
                      <a:pt x="94" y="166"/>
                    </a:lnTo>
                    <a:lnTo>
                      <a:pt x="92" y="168"/>
                    </a:lnTo>
                    <a:lnTo>
                      <a:pt x="90" y="170"/>
                    </a:lnTo>
                    <a:lnTo>
                      <a:pt x="88" y="172"/>
                    </a:lnTo>
                    <a:lnTo>
                      <a:pt x="86" y="174"/>
                    </a:lnTo>
                    <a:lnTo>
                      <a:pt x="86" y="174"/>
                    </a:lnTo>
                    <a:lnTo>
                      <a:pt x="84" y="174"/>
                    </a:lnTo>
                    <a:lnTo>
                      <a:pt x="84" y="176"/>
                    </a:lnTo>
                    <a:lnTo>
                      <a:pt x="82" y="176"/>
                    </a:lnTo>
                    <a:lnTo>
                      <a:pt x="82" y="176"/>
                    </a:lnTo>
                    <a:lnTo>
                      <a:pt x="80" y="178"/>
                    </a:lnTo>
                    <a:lnTo>
                      <a:pt x="80" y="178"/>
                    </a:lnTo>
                    <a:lnTo>
                      <a:pt x="78" y="178"/>
                    </a:lnTo>
                    <a:lnTo>
                      <a:pt x="78" y="178"/>
                    </a:lnTo>
                    <a:lnTo>
                      <a:pt x="76" y="178"/>
                    </a:lnTo>
                    <a:lnTo>
                      <a:pt x="76" y="178"/>
                    </a:lnTo>
                    <a:lnTo>
                      <a:pt x="74" y="178"/>
                    </a:lnTo>
                    <a:lnTo>
                      <a:pt x="74" y="178"/>
                    </a:lnTo>
                    <a:lnTo>
                      <a:pt x="74" y="178"/>
                    </a:lnTo>
                    <a:lnTo>
                      <a:pt x="72" y="178"/>
                    </a:lnTo>
                    <a:lnTo>
                      <a:pt x="72" y="178"/>
                    </a:lnTo>
                    <a:lnTo>
                      <a:pt x="70" y="178"/>
                    </a:lnTo>
                    <a:lnTo>
                      <a:pt x="70" y="178"/>
                    </a:lnTo>
                    <a:lnTo>
                      <a:pt x="70" y="178"/>
                    </a:lnTo>
                    <a:lnTo>
                      <a:pt x="68" y="176"/>
                    </a:lnTo>
                    <a:lnTo>
                      <a:pt x="68" y="176"/>
                    </a:lnTo>
                    <a:lnTo>
                      <a:pt x="68" y="176"/>
                    </a:lnTo>
                    <a:lnTo>
                      <a:pt x="68" y="176"/>
                    </a:lnTo>
                    <a:lnTo>
                      <a:pt x="68" y="174"/>
                    </a:lnTo>
                    <a:lnTo>
                      <a:pt x="68" y="174"/>
                    </a:lnTo>
                    <a:lnTo>
                      <a:pt x="68" y="174"/>
                    </a:lnTo>
                    <a:lnTo>
                      <a:pt x="68" y="172"/>
                    </a:lnTo>
                    <a:lnTo>
                      <a:pt x="68" y="172"/>
                    </a:lnTo>
                    <a:lnTo>
                      <a:pt x="68" y="170"/>
                    </a:lnTo>
                    <a:lnTo>
                      <a:pt x="68" y="168"/>
                    </a:lnTo>
                    <a:lnTo>
                      <a:pt x="68" y="168"/>
                    </a:lnTo>
                    <a:lnTo>
                      <a:pt x="68" y="166"/>
                    </a:lnTo>
                    <a:lnTo>
                      <a:pt x="70" y="164"/>
                    </a:lnTo>
                    <a:lnTo>
                      <a:pt x="70" y="162"/>
                    </a:lnTo>
                    <a:lnTo>
                      <a:pt x="72" y="158"/>
                    </a:lnTo>
                    <a:lnTo>
                      <a:pt x="72" y="156"/>
                    </a:lnTo>
                    <a:lnTo>
                      <a:pt x="74" y="152"/>
                    </a:lnTo>
                    <a:lnTo>
                      <a:pt x="76" y="150"/>
                    </a:lnTo>
                    <a:lnTo>
                      <a:pt x="78" y="146"/>
                    </a:lnTo>
                    <a:lnTo>
                      <a:pt x="80" y="144"/>
                    </a:lnTo>
                    <a:lnTo>
                      <a:pt x="82" y="142"/>
                    </a:lnTo>
                    <a:lnTo>
                      <a:pt x="84" y="140"/>
                    </a:lnTo>
                    <a:lnTo>
                      <a:pt x="84" y="138"/>
                    </a:lnTo>
                    <a:lnTo>
                      <a:pt x="86" y="134"/>
                    </a:lnTo>
                    <a:lnTo>
                      <a:pt x="86" y="132"/>
                    </a:lnTo>
                    <a:lnTo>
                      <a:pt x="88" y="130"/>
                    </a:lnTo>
                    <a:lnTo>
                      <a:pt x="88" y="128"/>
                    </a:lnTo>
                    <a:lnTo>
                      <a:pt x="90" y="126"/>
                    </a:lnTo>
                    <a:lnTo>
                      <a:pt x="90" y="124"/>
                    </a:lnTo>
                    <a:lnTo>
                      <a:pt x="92" y="122"/>
                    </a:lnTo>
                    <a:lnTo>
                      <a:pt x="92" y="120"/>
                    </a:lnTo>
                    <a:lnTo>
                      <a:pt x="92" y="118"/>
                    </a:lnTo>
                    <a:lnTo>
                      <a:pt x="94" y="116"/>
                    </a:lnTo>
                    <a:lnTo>
                      <a:pt x="94" y="114"/>
                    </a:lnTo>
                    <a:lnTo>
                      <a:pt x="94" y="112"/>
                    </a:lnTo>
                    <a:lnTo>
                      <a:pt x="94" y="108"/>
                    </a:lnTo>
                    <a:lnTo>
                      <a:pt x="96" y="106"/>
                    </a:lnTo>
                    <a:lnTo>
                      <a:pt x="96" y="102"/>
                    </a:lnTo>
                    <a:lnTo>
                      <a:pt x="96" y="100"/>
                    </a:lnTo>
                    <a:lnTo>
                      <a:pt x="96" y="98"/>
                    </a:lnTo>
                    <a:lnTo>
                      <a:pt x="96" y="96"/>
                    </a:lnTo>
                    <a:lnTo>
                      <a:pt x="96" y="96"/>
                    </a:lnTo>
                    <a:lnTo>
                      <a:pt x="96" y="96"/>
                    </a:lnTo>
                    <a:lnTo>
                      <a:pt x="96" y="92"/>
                    </a:lnTo>
                    <a:lnTo>
                      <a:pt x="94" y="90"/>
                    </a:lnTo>
                    <a:lnTo>
                      <a:pt x="94" y="90"/>
                    </a:lnTo>
                    <a:lnTo>
                      <a:pt x="92" y="90"/>
                    </a:lnTo>
                    <a:lnTo>
                      <a:pt x="92" y="90"/>
                    </a:lnTo>
                    <a:lnTo>
                      <a:pt x="90" y="88"/>
                    </a:lnTo>
                    <a:lnTo>
                      <a:pt x="90" y="88"/>
                    </a:lnTo>
                    <a:lnTo>
                      <a:pt x="88" y="88"/>
                    </a:lnTo>
                    <a:lnTo>
                      <a:pt x="88" y="88"/>
                    </a:lnTo>
                    <a:lnTo>
                      <a:pt x="88" y="88"/>
                    </a:lnTo>
                    <a:lnTo>
                      <a:pt x="86" y="90"/>
                    </a:lnTo>
                    <a:lnTo>
                      <a:pt x="86" y="90"/>
                    </a:lnTo>
                    <a:lnTo>
                      <a:pt x="84" y="90"/>
                    </a:lnTo>
                    <a:lnTo>
                      <a:pt x="84" y="90"/>
                    </a:lnTo>
                    <a:lnTo>
                      <a:pt x="82" y="90"/>
                    </a:lnTo>
                    <a:lnTo>
                      <a:pt x="82" y="90"/>
                    </a:lnTo>
                    <a:lnTo>
                      <a:pt x="80" y="92"/>
                    </a:lnTo>
                    <a:lnTo>
                      <a:pt x="80" y="92"/>
                    </a:lnTo>
                    <a:lnTo>
                      <a:pt x="78" y="92"/>
                    </a:lnTo>
                    <a:lnTo>
                      <a:pt x="78" y="94"/>
                    </a:lnTo>
                    <a:lnTo>
                      <a:pt x="76" y="94"/>
                    </a:lnTo>
                    <a:lnTo>
                      <a:pt x="76" y="96"/>
                    </a:lnTo>
                    <a:lnTo>
                      <a:pt x="72" y="98"/>
                    </a:lnTo>
                    <a:lnTo>
                      <a:pt x="70" y="100"/>
                    </a:lnTo>
                    <a:lnTo>
                      <a:pt x="68" y="102"/>
                    </a:lnTo>
                    <a:lnTo>
                      <a:pt x="66" y="104"/>
                    </a:lnTo>
                    <a:lnTo>
                      <a:pt x="62" y="108"/>
                    </a:lnTo>
                    <a:lnTo>
                      <a:pt x="60" y="110"/>
                    </a:lnTo>
                    <a:lnTo>
                      <a:pt x="58" y="112"/>
                    </a:lnTo>
                    <a:lnTo>
                      <a:pt x="58" y="112"/>
                    </a:lnTo>
                    <a:lnTo>
                      <a:pt x="58" y="114"/>
                    </a:lnTo>
                    <a:lnTo>
                      <a:pt x="54" y="118"/>
                    </a:lnTo>
                    <a:lnTo>
                      <a:pt x="48" y="124"/>
                    </a:lnTo>
                    <a:lnTo>
                      <a:pt x="46" y="126"/>
                    </a:lnTo>
                    <a:lnTo>
                      <a:pt x="44" y="130"/>
                    </a:lnTo>
                    <a:lnTo>
                      <a:pt x="42" y="132"/>
                    </a:lnTo>
                    <a:lnTo>
                      <a:pt x="38" y="134"/>
                    </a:lnTo>
                    <a:lnTo>
                      <a:pt x="38" y="136"/>
                    </a:lnTo>
                    <a:lnTo>
                      <a:pt x="36" y="136"/>
                    </a:lnTo>
                    <a:lnTo>
                      <a:pt x="36" y="138"/>
                    </a:lnTo>
                    <a:lnTo>
                      <a:pt x="34" y="138"/>
                    </a:lnTo>
                    <a:lnTo>
                      <a:pt x="32" y="140"/>
                    </a:lnTo>
                    <a:lnTo>
                      <a:pt x="30" y="140"/>
                    </a:lnTo>
                    <a:lnTo>
                      <a:pt x="30" y="142"/>
                    </a:lnTo>
                    <a:lnTo>
                      <a:pt x="28" y="142"/>
                    </a:lnTo>
                    <a:lnTo>
                      <a:pt x="26" y="142"/>
                    </a:lnTo>
                    <a:lnTo>
                      <a:pt x="26" y="144"/>
                    </a:lnTo>
                    <a:lnTo>
                      <a:pt x="24" y="144"/>
                    </a:lnTo>
                    <a:lnTo>
                      <a:pt x="22" y="144"/>
                    </a:lnTo>
                    <a:lnTo>
                      <a:pt x="20" y="146"/>
                    </a:lnTo>
                    <a:lnTo>
                      <a:pt x="20" y="146"/>
                    </a:lnTo>
                    <a:lnTo>
                      <a:pt x="18" y="146"/>
                    </a:lnTo>
                    <a:lnTo>
                      <a:pt x="16" y="146"/>
                    </a:lnTo>
                    <a:lnTo>
                      <a:pt x="16" y="146"/>
                    </a:lnTo>
                    <a:lnTo>
                      <a:pt x="14" y="146"/>
                    </a:lnTo>
                    <a:lnTo>
                      <a:pt x="14" y="146"/>
                    </a:lnTo>
                    <a:lnTo>
                      <a:pt x="14" y="144"/>
                    </a:lnTo>
                    <a:lnTo>
                      <a:pt x="14" y="144"/>
                    </a:lnTo>
                    <a:lnTo>
                      <a:pt x="12" y="144"/>
                    </a:lnTo>
                    <a:lnTo>
                      <a:pt x="12" y="144"/>
                    </a:lnTo>
                    <a:lnTo>
                      <a:pt x="12" y="144"/>
                    </a:lnTo>
                    <a:lnTo>
                      <a:pt x="12" y="142"/>
                    </a:lnTo>
                    <a:lnTo>
                      <a:pt x="12" y="142"/>
                    </a:lnTo>
                    <a:lnTo>
                      <a:pt x="12" y="142"/>
                    </a:lnTo>
                    <a:lnTo>
                      <a:pt x="12" y="140"/>
                    </a:lnTo>
                    <a:lnTo>
                      <a:pt x="12" y="140"/>
                    </a:lnTo>
                    <a:lnTo>
                      <a:pt x="12" y="140"/>
                    </a:lnTo>
                    <a:lnTo>
                      <a:pt x="12" y="138"/>
                    </a:lnTo>
                    <a:lnTo>
                      <a:pt x="12" y="138"/>
                    </a:lnTo>
                    <a:lnTo>
                      <a:pt x="12" y="136"/>
                    </a:lnTo>
                    <a:lnTo>
                      <a:pt x="12" y="134"/>
                    </a:lnTo>
                    <a:lnTo>
                      <a:pt x="14" y="132"/>
                    </a:lnTo>
                    <a:lnTo>
                      <a:pt x="14" y="130"/>
                    </a:lnTo>
                    <a:lnTo>
                      <a:pt x="14" y="128"/>
                    </a:lnTo>
                    <a:lnTo>
                      <a:pt x="16" y="126"/>
                    </a:lnTo>
                    <a:lnTo>
                      <a:pt x="18" y="124"/>
                    </a:lnTo>
                    <a:lnTo>
                      <a:pt x="18" y="122"/>
                    </a:lnTo>
                    <a:lnTo>
                      <a:pt x="20" y="120"/>
                    </a:lnTo>
                    <a:lnTo>
                      <a:pt x="22" y="116"/>
                    </a:lnTo>
                    <a:lnTo>
                      <a:pt x="24" y="114"/>
                    </a:lnTo>
                    <a:lnTo>
                      <a:pt x="26" y="112"/>
                    </a:lnTo>
                    <a:lnTo>
                      <a:pt x="28" y="110"/>
                    </a:lnTo>
                    <a:lnTo>
                      <a:pt x="30" y="108"/>
                    </a:lnTo>
                    <a:lnTo>
                      <a:pt x="32" y="106"/>
                    </a:lnTo>
                    <a:lnTo>
                      <a:pt x="34" y="104"/>
                    </a:lnTo>
                    <a:lnTo>
                      <a:pt x="38" y="102"/>
                    </a:lnTo>
                    <a:lnTo>
                      <a:pt x="42" y="98"/>
                    </a:lnTo>
                    <a:lnTo>
                      <a:pt x="46" y="94"/>
                    </a:lnTo>
                    <a:lnTo>
                      <a:pt x="50" y="90"/>
                    </a:lnTo>
                    <a:lnTo>
                      <a:pt x="54" y="86"/>
                    </a:lnTo>
                    <a:lnTo>
                      <a:pt x="58" y="84"/>
                    </a:lnTo>
                    <a:lnTo>
                      <a:pt x="66" y="78"/>
                    </a:lnTo>
                    <a:lnTo>
                      <a:pt x="70" y="74"/>
                    </a:lnTo>
                    <a:lnTo>
                      <a:pt x="74" y="70"/>
                    </a:lnTo>
                    <a:lnTo>
                      <a:pt x="76" y="70"/>
                    </a:lnTo>
                    <a:lnTo>
                      <a:pt x="92" y="58"/>
                    </a:lnTo>
                    <a:lnTo>
                      <a:pt x="72" y="60"/>
                    </a:lnTo>
                    <a:lnTo>
                      <a:pt x="72" y="60"/>
                    </a:lnTo>
                    <a:close/>
                    <a:moveTo>
                      <a:pt x="28" y="48"/>
                    </a:moveTo>
                    <a:lnTo>
                      <a:pt x="28" y="48"/>
                    </a:lnTo>
                    <a:lnTo>
                      <a:pt x="28" y="48"/>
                    </a:lnTo>
                    <a:lnTo>
                      <a:pt x="28" y="48"/>
                    </a:lnTo>
                    <a:lnTo>
                      <a:pt x="28" y="48"/>
                    </a:lnTo>
                    <a:lnTo>
                      <a:pt x="28" y="48"/>
                    </a:lnTo>
                    <a:lnTo>
                      <a:pt x="28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40" name="Freeform 74"/>
              <p:cNvSpPr>
                <a:spLocks/>
              </p:cNvSpPr>
              <p:nvPr/>
            </p:nvSpPr>
            <p:spPr bwMode="auto">
              <a:xfrm>
                <a:off x="4938" y="1574"/>
                <a:ext cx="202" cy="198"/>
              </a:xfrm>
              <a:custGeom>
                <a:avLst/>
                <a:gdLst>
                  <a:gd name="T0" fmla="*/ 188 w 202"/>
                  <a:gd name="T1" fmla="*/ 14 h 198"/>
                  <a:gd name="T2" fmla="*/ 180 w 202"/>
                  <a:gd name="T3" fmla="*/ 6 h 198"/>
                  <a:gd name="T4" fmla="*/ 166 w 202"/>
                  <a:gd name="T5" fmla="*/ 2 h 198"/>
                  <a:gd name="T6" fmla="*/ 144 w 202"/>
                  <a:gd name="T7" fmla="*/ 2 h 198"/>
                  <a:gd name="T8" fmla="*/ 120 w 202"/>
                  <a:gd name="T9" fmla="*/ 4 h 198"/>
                  <a:gd name="T10" fmla="*/ 100 w 202"/>
                  <a:gd name="T11" fmla="*/ 14 h 198"/>
                  <a:gd name="T12" fmla="*/ 88 w 202"/>
                  <a:gd name="T13" fmla="*/ 14 h 198"/>
                  <a:gd name="T14" fmla="*/ 80 w 202"/>
                  <a:gd name="T15" fmla="*/ 18 h 198"/>
                  <a:gd name="T16" fmla="*/ 70 w 202"/>
                  <a:gd name="T17" fmla="*/ 24 h 198"/>
                  <a:gd name="T18" fmla="*/ 58 w 202"/>
                  <a:gd name="T19" fmla="*/ 26 h 198"/>
                  <a:gd name="T20" fmla="*/ 42 w 202"/>
                  <a:gd name="T21" fmla="*/ 14 h 198"/>
                  <a:gd name="T22" fmla="*/ 28 w 202"/>
                  <a:gd name="T23" fmla="*/ 8 h 198"/>
                  <a:gd name="T24" fmla="*/ 22 w 202"/>
                  <a:gd name="T25" fmla="*/ 10 h 198"/>
                  <a:gd name="T26" fmla="*/ 18 w 202"/>
                  <a:gd name="T27" fmla="*/ 18 h 198"/>
                  <a:gd name="T28" fmla="*/ 20 w 202"/>
                  <a:gd name="T29" fmla="*/ 28 h 198"/>
                  <a:gd name="T30" fmla="*/ 28 w 202"/>
                  <a:gd name="T31" fmla="*/ 42 h 198"/>
                  <a:gd name="T32" fmla="*/ 42 w 202"/>
                  <a:gd name="T33" fmla="*/ 54 h 198"/>
                  <a:gd name="T34" fmla="*/ 56 w 202"/>
                  <a:gd name="T35" fmla="*/ 60 h 198"/>
                  <a:gd name="T36" fmla="*/ 62 w 202"/>
                  <a:gd name="T37" fmla="*/ 64 h 198"/>
                  <a:gd name="T38" fmla="*/ 28 w 202"/>
                  <a:gd name="T39" fmla="*/ 92 h 198"/>
                  <a:gd name="T40" fmla="*/ 10 w 202"/>
                  <a:gd name="T41" fmla="*/ 112 h 198"/>
                  <a:gd name="T42" fmla="*/ 2 w 202"/>
                  <a:gd name="T43" fmla="*/ 128 h 198"/>
                  <a:gd name="T44" fmla="*/ 0 w 202"/>
                  <a:gd name="T45" fmla="*/ 142 h 198"/>
                  <a:gd name="T46" fmla="*/ 10 w 202"/>
                  <a:gd name="T47" fmla="*/ 148 h 198"/>
                  <a:gd name="T48" fmla="*/ 24 w 202"/>
                  <a:gd name="T49" fmla="*/ 144 h 198"/>
                  <a:gd name="T50" fmla="*/ 40 w 202"/>
                  <a:gd name="T51" fmla="*/ 132 h 198"/>
                  <a:gd name="T52" fmla="*/ 66 w 202"/>
                  <a:gd name="T53" fmla="*/ 104 h 198"/>
                  <a:gd name="T54" fmla="*/ 78 w 202"/>
                  <a:gd name="T55" fmla="*/ 92 h 198"/>
                  <a:gd name="T56" fmla="*/ 84 w 202"/>
                  <a:gd name="T57" fmla="*/ 96 h 198"/>
                  <a:gd name="T58" fmla="*/ 78 w 202"/>
                  <a:gd name="T59" fmla="*/ 120 h 198"/>
                  <a:gd name="T60" fmla="*/ 68 w 202"/>
                  <a:gd name="T61" fmla="*/ 140 h 198"/>
                  <a:gd name="T62" fmla="*/ 58 w 202"/>
                  <a:gd name="T63" fmla="*/ 158 h 198"/>
                  <a:gd name="T64" fmla="*/ 56 w 202"/>
                  <a:gd name="T65" fmla="*/ 170 h 198"/>
                  <a:gd name="T66" fmla="*/ 60 w 202"/>
                  <a:gd name="T67" fmla="*/ 178 h 198"/>
                  <a:gd name="T68" fmla="*/ 70 w 202"/>
                  <a:gd name="T69" fmla="*/ 180 h 198"/>
                  <a:gd name="T70" fmla="*/ 80 w 202"/>
                  <a:gd name="T71" fmla="*/ 178 h 198"/>
                  <a:gd name="T72" fmla="*/ 94 w 202"/>
                  <a:gd name="T73" fmla="*/ 166 h 198"/>
                  <a:gd name="T74" fmla="*/ 110 w 202"/>
                  <a:gd name="T75" fmla="*/ 146 h 198"/>
                  <a:gd name="T76" fmla="*/ 122 w 202"/>
                  <a:gd name="T77" fmla="*/ 118 h 198"/>
                  <a:gd name="T78" fmla="*/ 128 w 202"/>
                  <a:gd name="T79" fmla="*/ 110 h 198"/>
                  <a:gd name="T80" fmla="*/ 132 w 202"/>
                  <a:gd name="T81" fmla="*/ 110 h 198"/>
                  <a:gd name="T82" fmla="*/ 138 w 202"/>
                  <a:gd name="T83" fmla="*/ 136 h 198"/>
                  <a:gd name="T84" fmla="*/ 138 w 202"/>
                  <a:gd name="T85" fmla="*/ 162 h 198"/>
                  <a:gd name="T86" fmla="*/ 138 w 202"/>
                  <a:gd name="T87" fmla="*/ 186 h 198"/>
                  <a:gd name="T88" fmla="*/ 142 w 202"/>
                  <a:gd name="T89" fmla="*/ 196 h 198"/>
                  <a:gd name="T90" fmla="*/ 152 w 202"/>
                  <a:gd name="T91" fmla="*/ 198 h 198"/>
                  <a:gd name="T92" fmla="*/ 162 w 202"/>
                  <a:gd name="T93" fmla="*/ 192 h 198"/>
                  <a:gd name="T94" fmla="*/ 170 w 202"/>
                  <a:gd name="T95" fmla="*/ 186 h 198"/>
                  <a:gd name="T96" fmla="*/ 176 w 202"/>
                  <a:gd name="T97" fmla="*/ 176 h 198"/>
                  <a:gd name="T98" fmla="*/ 180 w 202"/>
                  <a:gd name="T99" fmla="*/ 174 h 198"/>
                  <a:gd name="T100" fmla="*/ 184 w 202"/>
                  <a:gd name="T101" fmla="*/ 180 h 198"/>
                  <a:gd name="T102" fmla="*/ 190 w 202"/>
                  <a:gd name="T103" fmla="*/ 180 h 198"/>
                  <a:gd name="T104" fmla="*/ 196 w 202"/>
                  <a:gd name="T105" fmla="*/ 172 h 198"/>
                  <a:gd name="T106" fmla="*/ 202 w 202"/>
                  <a:gd name="T107" fmla="*/ 154 h 198"/>
                  <a:gd name="T108" fmla="*/ 202 w 202"/>
                  <a:gd name="T109" fmla="*/ 136 h 198"/>
                  <a:gd name="T110" fmla="*/ 194 w 202"/>
                  <a:gd name="T111" fmla="*/ 120 h 198"/>
                  <a:gd name="T112" fmla="*/ 190 w 202"/>
                  <a:gd name="T113" fmla="*/ 106 h 198"/>
                  <a:gd name="T114" fmla="*/ 196 w 202"/>
                  <a:gd name="T115" fmla="*/ 72 h 198"/>
                  <a:gd name="T116" fmla="*/ 198 w 202"/>
                  <a:gd name="T117" fmla="*/ 58 h 198"/>
                  <a:gd name="T118" fmla="*/ 202 w 202"/>
                  <a:gd name="T119" fmla="*/ 42 h 198"/>
                  <a:gd name="T120" fmla="*/ 196 w 202"/>
                  <a:gd name="T121" fmla="*/ 26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02" h="198">
                    <a:moveTo>
                      <a:pt x="194" y="24"/>
                    </a:moveTo>
                    <a:lnTo>
                      <a:pt x="194" y="24"/>
                    </a:lnTo>
                    <a:lnTo>
                      <a:pt x="194" y="22"/>
                    </a:lnTo>
                    <a:lnTo>
                      <a:pt x="192" y="22"/>
                    </a:lnTo>
                    <a:lnTo>
                      <a:pt x="192" y="20"/>
                    </a:lnTo>
                    <a:lnTo>
                      <a:pt x="192" y="18"/>
                    </a:lnTo>
                    <a:lnTo>
                      <a:pt x="190" y="16"/>
                    </a:lnTo>
                    <a:lnTo>
                      <a:pt x="190" y="16"/>
                    </a:lnTo>
                    <a:lnTo>
                      <a:pt x="188" y="14"/>
                    </a:lnTo>
                    <a:lnTo>
                      <a:pt x="186" y="12"/>
                    </a:lnTo>
                    <a:lnTo>
                      <a:pt x="186" y="10"/>
                    </a:lnTo>
                    <a:lnTo>
                      <a:pt x="184" y="10"/>
                    </a:lnTo>
                    <a:lnTo>
                      <a:pt x="184" y="10"/>
                    </a:lnTo>
                    <a:lnTo>
                      <a:pt x="182" y="8"/>
                    </a:lnTo>
                    <a:lnTo>
                      <a:pt x="182" y="8"/>
                    </a:lnTo>
                    <a:lnTo>
                      <a:pt x="182" y="8"/>
                    </a:lnTo>
                    <a:lnTo>
                      <a:pt x="180" y="6"/>
                    </a:lnTo>
                    <a:lnTo>
                      <a:pt x="180" y="6"/>
                    </a:lnTo>
                    <a:lnTo>
                      <a:pt x="178" y="6"/>
                    </a:lnTo>
                    <a:lnTo>
                      <a:pt x="176" y="4"/>
                    </a:lnTo>
                    <a:lnTo>
                      <a:pt x="176" y="4"/>
                    </a:lnTo>
                    <a:lnTo>
                      <a:pt x="174" y="4"/>
                    </a:lnTo>
                    <a:lnTo>
                      <a:pt x="174" y="4"/>
                    </a:lnTo>
                    <a:lnTo>
                      <a:pt x="172" y="4"/>
                    </a:lnTo>
                    <a:lnTo>
                      <a:pt x="170" y="2"/>
                    </a:lnTo>
                    <a:lnTo>
                      <a:pt x="168" y="2"/>
                    </a:lnTo>
                    <a:lnTo>
                      <a:pt x="166" y="2"/>
                    </a:lnTo>
                    <a:lnTo>
                      <a:pt x="164" y="2"/>
                    </a:lnTo>
                    <a:lnTo>
                      <a:pt x="162" y="2"/>
                    </a:lnTo>
                    <a:lnTo>
                      <a:pt x="158" y="2"/>
                    </a:lnTo>
                    <a:lnTo>
                      <a:pt x="156" y="2"/>
                    </a:lnTo>
                    <a:lnTo>
                      <a:pt x="154" y="0"/>
                    </a:lnTo>
                    <a:lnTo>
                      <a:pt x="152" y="0"/>
                    </a:lnTo>
                    <a:lnTo>
                      <a:pt x="150" y="0"/>
                    </a:lnTo>
                    <a:lnTo>
                      <a:pt x="146" y="0"/>
                    </a:lnTo>
                    <a:lnTo>
                      <a:pt x="144" y="2"/>
                    </a:lnTo>
                    <a:lnTo>
                      <a:pt x="142" y="2"/>
                    </a:lnTo>
                    <a:lnTo>
                      <a:pt x="138" y="2"/>
                    </a:lnTo>
                    <a:lnTo>
                      <a:pt x="136" y="2"/>
                    </a:lnTo>
                    <a:lnTo>
                      <a:pt x="134" y="2"/>
                    </a:lnTo>
                    <a:lnTo>
                      <a:pt x="132" y="2"/>
                    </a:lnTo>
                    <a:lnTo>
                      <a:pt x="128" y="2"/>
                    </a:lnTo>
                    <a:lnTo>
                      <a:pt x="126" y="4"/>
                    </a:lnTo>
                    <a:lnTo>
                      <a:pt x="124" y="4"/>
                    </a:lnTo>
                    <a:lnTo>
                      <a:pt x="120" y="4"/>
                    </a:lnTo>
                    <a:lnTo>
                      <a:pt x="118" y="6"/>
                    </a:lnTo>
                    <a:lnTo>
                      <a:pt x="116" y="6"/>
                    </a:lnTo>
                    <a:lnTo>
                      <a:pt x="114" y="8"/>
                    </a:lnTo>
                    <a:lnTo>
                      <a:pt x="110" y="8"/>
                    </a:lnTo>
                    <a:lnTo>
                      <a:pt x="108" y="10"/>
                    </a:lnTo>
                    <a:lnTo>
                      <a:pt x="106" y="10"/>
                    </a:lnTo>
                    <a:lnTo>
                      <a:pt x="104" y="12"/>
                    </a:lnTo>
                    <a:lnTo>
                      <a:pt x="102" y="12"/>
                    </a:lnTo>
                    <a:lnTo>
                      <a:pt x="100" y="14"/>
                    </a:lnTo>
                    <a:lnTo>
                      <a:pt x="98" y="16"/>
                    </a:lnTo>
                    <a:lnTo>
                      <a:pt x="96" y="16"/>
                    </a:lnTo>
                    <a:lnTo>
                      <a:pt x="96" y="16"/>
                    </a:lnTo>
                    <a:lnTo>
                      <a:pt x="94" y="16"/>
                    </a:lnTo>
                    <a:lnTo>
                      <a:pt x="94" y="16"/>
                    </a:lnTo>
                    <a:lnTo>
                      <a:pt x="92" y="16"/>
                    </a:lnTo>
                    <a:lnTo>
                      <a:pt x="90" y="16"/>
                    </a:lnTo>
                    <a:lnTo>
                      <a:pt x="88" y="14"/>
                    </a:lnTo>
                    <a:lnTo>
                      <a:pt x="88" y="14"/>
                    </a:lnTo>
                    <a:lnTo>
                      <a:pt x="86" y="16"/>
                    </a:lnTo>
                    <a:lnTo>
                      <a:pt x="84" y="16"/>
                    </a:lnTo>
                    <a:lnTo>
                      <a:pt x="84" y="16"/>
                    </a:lnTo>
                    <a:lnTo>
                      <a:pt x="84" y="16"/>
                    </a:lnTo>
                    <a:lnTo>
                      <a:pt x="84" y="16"/>
                    </a:lnTo>
                    <a:lnTo>
                      <a:pt x="82" y="16"/>
                    </a:lnTo>
                    <a:lnTo>
                      <a:pt x="82" y="16"/>
                    </a:lnTo>
                    <a:lnTo>
                      <a:pt x="82" y="18"/>
                    </a:lnTo>
                    <a:lnTo>
                      <a:pt x="80" y="18"/>
                    </a:lnTo>
                    <a:lnTo>
                      <a:pt x="80" y="18"/>
                    </a:lnTo>
                    <a:lnTo>
                      <a:pt x="80" y="20"/>
                    </a:lnTo>
                    <a:lnTo>
                      <a:pt x="78" y="20"/>
                    </a:lnTo>
                    <a:lnTo>
                      <a:pt x="76" y="22"/>
                    </a:lnTo>
                    <a:lnTo>
                      <a:pt x="76" y="22"/>
                    </a:lnTo>
                    <a:lnTo>
                      <a:pt x="74" y="2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0" y="24"/>
                    </a:lnTo>
                    <a:lnTo>
                      <a:pt x="68" y="26"/>
                    </a:lnTo>
                    <a:lnTo>
                      <a:pt x="68" y="26"/>
                    </a:lnTo>
                    <a:lnTo>
                      <a:pt x="66" y="26"/>
                    </a:lnTo>
                    <a:lnTo>
                      <a:pt x="64" y="26"/>
                    </a:lnTo>
                    <a:lnTo>
                      <a:pt x="64" y="26"/>
                    </a:lnTo>
                    <a:lnTo>
                      <a:pt x="62" y="26"/>
                    </a:lnTo>
                    <a:lnTo>
                      <a:pt x="60" y="26"/>
                    </a:lnTo>
                    <a:lnTo>
                      <a:pt x="58" y="26"/>
                    </a:lnTo>
                    <a:lnTo>
                      <a:pt x="58" y="26"/>
                    </a:lnTo>
                    <a:lnTo>
                      <a:pt x="58" y="26"/>
                    </a:lnTo>
                    <a:lnTo>
                      <a:pt x="56" y="26"/>
                    </a:lnTo>
                    <a:lnTo>
                      <a:pt x="56" y="24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52" y="22"/>
                    </a:lnTo>
                    <a:lnTo>
                      <a:pt x="50" y="22"/>
                    </a:lnTo>
                    <a:lnTo>
                      <a:pt x="46" y="18"/>
                    </a:lnTo>
                    <a:lnTo>
                      <a:pt x="42" y="14"/>
                    </a:lnTo>
                    <a:lnTo>
                      <a:pt x="38" y="14"/>
                    </a:lnTo>
                    <a:lnTo>
                      <a:pt x="36" y="12"/>
                    </a:lnTo>
                    <a:lnTo>
                      <a:pt x="34" y="10"/>
                    </a:lnTo>
                    <a:lnTo>
                      <a:pt x="32" y="8"/>
                    </a:lnTo>
                    <a:lnTo>
                      <a:pt x="30" y="8"/>
                    </a:lnTo>
                    <a:lnTo>
                      <a:pt x="30" y="8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26" y="8"/>
                    </a:lnTo>
                    <a:lnTo>
                      <a:pt x="26" y="8"/>
                    </a:lnTo>
                    <a:lnTo>
                      <a:pt x="26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10"/>
                    </a:lnTo>
                    <a:lnTo>
                      <a:pt x="22" y="10"/>
                    </a:lnTo>
                    <a:lnTo>
                      <a:pt x="22" y="10"/>
                    </a:lnTo>
                    <a:lnTo>
                      <a:pt x="22" y="12"/>
                    </a:lnTo>
                    <a:lnTo>
                      <a:pt x="22" y="12"/>
                    </a:lnTo>
                    <a:lnTo>
                      <a:pt x="20" y="12"/>
                    </a:lnTo>
                    <a:lnTo>
                      <a:pt x="20" y="14"/>
                    </a:lnTo>
                    <a:lnTo>
                      <a:pt x="20" y="14"/>
                    </a:lnTo>
                    <a:lnTo>
                      <a:pt x="20" y="14"/>
                    </a:lnTo>
                    <a:lnTo>
                      <a:pt x="20" y="16"/>
                    </a:lnTo>
                    <a:lnTo>
                      <a:pt x="18" y="16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8" y="20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18" y="24"/>
                    </a:lnTo>
                    <a:lnTo>
                      <a:pt x="18" y="24"/>
                    </a:lnTo>
                    <a:lnTo>
                      <a:pt x="18" y="26"/>
                    </a:lnTo>
                    <a:lnTo>
                      <a:pt x="20" y="28"/>
                    </a:lnTo>
                    <a:lnTo>
                      <a:pt x="20" y="28"/>
                    </a:lnTo>
                    <a:lnTo>
                      <a:pt x="20" y="30"/>
                    </a:lnTo>
                    <a:lnTo>
                      <a:pt x="20" y="32"/>
                    </a:lnTo>
                    <a:lnTo>
                      <a:pt x="22" y="32"/>
                    </a:lnTo>
                    <a:lnTo>
                      <a:pt x="22" y="34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26" y="38"/>
                    </a:lnTo>
                    <a:lnTo>
                      <a:pt x="26" y="40"/>
                    </a:lnTo>
                    <a:lnTo>
                      <a:pt x="28" y="42"/>
                    </a:lnTo>
                    <a:lnTo>
                      <a:pt x="30" y="44"/>
                    </a:lnTo>
                    <a:lnTo>
                      <a:pt x="32" y="46"/>
                    </a:lnTo>
                    <a:lnTo>
                      <a:pt x="34" y="48"/>
                    </a:lnTo>
                    <a:lnTo>
                      <a:pt x="34" y="48"/>
                    </a:lnTo>
                    <a:lnTo>
                      <a:pt x="36" y="50"/>
                    </a:lnTo>
                    <a:lnTo>
                      <a:pt x="38" y="52"/>
                    </a:lnTo>
                    <a:lnTo>
                      <a:pt x="40" y="52"/>
                    </a:lnTo>
                    <a:lnTo>
                      <a:pt x="42" y="54"/>
                    </a:lnTo>
                    <a:lnTo>
                      <a:pt x="42" y="54"/>
                    </a:lnTo>
                    <a:lnTo>
                      <a:pt x="44" y="56"/>
                    </a:lnTo>
                    <a:lnTo>
                      <a:pt x="46" y="56"/>
                    </a:lnTo>
                    <a:lnTo>
                      <a:pt x="48" y="58"/>
                    </a:lnTo>
                    <a:lnTo>
                      <a:pt x="50" y="58"/>
                    </a:lnTo>
                    <a:lnTo>
                      <a:pt x="52" y="58"/>
                    </a:lnTo>
                    <a:lnTo>
                      <a:pt x="52" y="58"/>
                    </a:lnTo>
                    <a:lnTo>
                      <a:pt x="54" y="60"/>
                    </a:lnTo>
                    <a:lnTo>
                      <a:pt x="56" y="60"/>
                    </a:lnTo>
                    <a:lnTo>
                      <a:pt x="56" y="60"/>
                    </a:lnTo>
                    <a:lnTo>
                      <a:pt x="58" y="60"/>
                    </a:lnTo>
                    <a:lnTo>
                      <a:pt x="60" y="60"/>
                    </a:lnTo>
                    <a:lnTo>
                      <a:pt x="62" y="60"/>
                    </a:lnTo>
                    <a:lnTo>
                      <a:pt x="66" y="60"/>
                    </a:lnTo>
                    <a:lnTo>
                      <a:pt x="68" y="60"/>
                    </a:lnTo>
                    <a:lnTo>
                      <a:pt x="66" y="62"/>
                    </a:lnTo>
                    <a:lnTo>
                      <a:pt x="66" y="62"/>
                    </a:lnTo>
                    <a:lnTo>
                      <a:pt x="64" y="64"/>
                    </a:lnTo>
                    <a:lnTo>
                      <a:pt x="62" y="64"/>
                    </a:lnTo>
                    <a:lnTo>
                      <a:pt x="58" y="66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8" y="76"/>
                    </a:lnTo>
                    <a:lnTo>
                      <a:pt x="44" y="78"/>
                    </a:lnTo>
                    <a:lnTo>
                      <a:pt x="40" y="82"/>
                    </a:lnTo>
                    <a:lnTo>
                      <a:pt x="36" y="86"/>
                    </a:lnTo>
                    <a:lnTo>
                      <a:pt x="32" y="90"/>
                    </a:lnTo>
                    <a:lnTo>
                      <a:pt x="28" y="92"/>
                    </a:lnTo>
                    <a:lnTo>
                      <a:pt x="24" y="96"/>
                    </a:lnTo>
                    <a:lnTo>
                      <a:pt x="22" y="98"/>
                    </a:lnTo>
                    <a:lnTo>
                      <a:pt x="20" y="100"/>
                    </a:lnTo>
                    <a:lnTo>
                      <a:pt x="18" y="102"/>
                    </a:lnTo>
                    <a:lnTo>
                      <a:pt x="16" y="104"/>
                    </a:lnTo>
                    <a:lnTo>
                      <a:pt x="14" y="106"/>
                    </a:lnTo>
                    <a:lnTo>
                      <a:pt x="12" y="108"/>
                    </a:lnTo>
                    <a:lnTo>
                      <a:pt x="10" y="110"/>
                    </a:lnTo>
                    <a:lnTo>
                      <a:pt x="10" y="112"/>
                    </a:lnTo>
                    <a:lnTo>
                      <a:pt x="8" y="114"/>
                    </a:lnTo>
                    <a:lnTo>
                      <a:pt x="8" y="116"/>
                    </a:lnTo>
                    <a:lnTo>
                      <a:pt x="6" y="118"/>
                    </a:lnTo>
                    <a:lnTo>
                      <a:pt x="4" y="118"/>
                    </a:lnTo>
                    <a:lnTo>
                      <a:pt x="4" y="120"/>
                    </a:lnTo>
                    <a:lnTo>
                      <a:pt x="4" y="122"/>
                    </a:lnTo>
                    <a:lnTo>
                      <a:pt x="2" y="124"/>
                    </a:lnTo>
                    <a:lnTo>
                      <a:pt x="2" y="126"/>
                    </a:lnTo>
                    <a:lnTo>
                      <a:pt x="2" y="128"/>
                    </a:lnTo>
                    <a:lnTo>
                      <a:pt x="0" y="130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0" y="134"/>
                    </a:lnTo>
                    <a:lnTo>
                      <a:pt x="0" y="136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0" y="140"/>
                    </a:lnTo>
                    <a:lnTo>
                      <a:pt x="0" y="142"/>
                    </a:lnTo>
                    <a:lnTo>
                      <a:pt x="2" y="142"/>
                    </a:lnTo>
                    <a:lnTo>
                      <a:pt x="2" y="144"/>
                    </a:lnTo>
                    <a:lnTo>
                      <a:pt x="2" y="144"/>
                    </a:lnTo>
                    <a:lnTo>
                      <a:pt x="4" y="146"/>
                    </a:lnTo>
                    <a:lnTo>
                      <a:pt x="4" y="146"/>
                    </a:lnTo>
                    <a:lnTo>
                      <a:pt x="6" y="146"/>
                    </a:lnTo>
                    <a:lnTo>
                      <a:pt x="6" y="148"/>
                    </a:lnTo>
                    <a:lnTo>
                      <a:pt x="8" y="148"/>
                    </a:lnTo>
                    <a:lnTo>
                      <a:pt x="10" y="148"/>
                    </a:lnTo>
                    <a:lnTo>
                      <a:pt x="10" y="148"/>
                    </a:lnTo>
                    <a:lnTo>
                      <a:pt x="12" y="148"/>
                    </a:lnTo>
                    <a:lnTo>
                      <a:pt x="14" y="148"/>
                    </a:lnTo>
                    <a:lnTo>
                      <a:pt x="16" y="148"/>
                    </a:lnTo>
                    <a:lnTo>
                      <a:pt x="18" y="146"/>
                    </a:lnTo>
                    <a:lnTo>
                      <a:pt x="20" y="146"/>
                    </a:lnTo>
                    <a:lnTo>
                      <a:pt x="22" y="146"/>
                    </a:lnTo>
                    <a:lnTo>
                      <a:pt x="22" y="144"/>
                    </a:lnTo>
                    <a:lnTo>
                      <a:pt x="24" y="144"/>
                    </a:lnTo>
                    <a:lnTo>
                      <a:pt x="26" y="142"/>
                    </a:lnTo>
                    <a:lnTo>
                      <a:pt x="28" y="142"/>
                    </a:lnTo>
                    <a:lnTo>
                      <a:pt x="30" y="140"/>
                    </a:lnTo>
                    <a:lnTo>
                      <a:pt x="30" y="140"/>
                    </a:lnTo>
                    <a:lnTo>
                      <a:pt x="32" y="138"/>
                    </a:lnTo>
                    <a:lnTo>
                      <a:pt x="34" y="138"/>
                    </a:lnTo>
                    <a:lnTo>
                      <a:pt x="36" y="136"/>
                    </a:lnTo>
                    <a:lnTo>
                      <a:pt x="36" y="134"/>
                    </a:lnTo>
                    <a:lnTo>
                      <a:pt x="40" y="132"/>
                    </a:lnTo>
                    <a:lnTo>
                      <a:pt x="42" y="128"/>
                    </a:lnTo>
                    <a:lnTo>
                      <a:pt x="46" y="126"/>
                    </a:lnTo>
                    <a:lnTo>
                      <a:pt x="48" y="124"/>
                    </a:lnTo>
                    <a:lnTo>
                      <a:pt x="52" y="118"/>
                    </a:lnTo>
                    <a:lnTo>
                      <a:pt x="56" y="112"/>
                    </a:lnTo>
                    <a:lnTo>
                      <a:pt x="58" y="110"/>
                    </a:lnTo>
                    <a:lnTo>
                      <a:pt x="62" y="106"/>
                    </a:lnTo>
                    <a:lnTo>
                      <a:pt x="64" y="106"/>
                    </a:lnTo>
                    <a:lnTo>
                      <a:pt x="66" y="104"/>
                    </a:lnTo>
                    <a:lnTo>
                      <a:pt x="68" y="102"/>
                    </a:lnTo>
                    <a:lnTo>
                      <a:pt x="70" y="100"/>
                    </a:lnTo>
                    <a:lnTo>
                      <a:pt x="72" y="98"/>
                    </a:lnTo>
                    <a:lnTo>
                      <a:pt x="74" y="96"/>
                    </a:lnTo>
                    <a:lnTo>
                      <a:pt x="74" y="94"/>
                    </a:lnTo>
                    <a:lnTo>
                      <a:pt x="76" y="94"/>
                    </a:lnTo>
                    <a:lnTo>
                      <a:pt x="76" y="92"/>
                    </a:lnTo>
                    <a:lnTo>
                      <a:pt x="78" y="92"/>
                    </a:lnTo>
                    <a:lnTo>
                      <a:pt x="78" y="92"/>
                    </a:lnTo>
                    <a:lnTo>
                      <a:pt x="80" y="92"/>
                    </a:lnTo>
                    <a:lnTo>
                      <a:pt x="80" y="90"/>
                    </a:lnTo>
                    <a:lnTo>
                      <a:pt x="82" y="90"/>
                    </a:lnTo>
                    <a:lnTo>
                      <a:pt x="82" y="90"/>
                    </a:lnTo>
                    <a:lnTo>
                      <a:pt x="84" y="90"/>
                    </a:lnTo>
                    <a:lnTo>
                      <a:pt x="84" y="90"/>
                    </a:lnTo>
                    <a:lnTo>
                      <a:pt x="84" y="92"/>
                    </a:lnTo>
                    <a:lnTo>
                      <a:pt x="84" y="92"/>
                    </a:lnTo>
                    <a:lnTo>
                      <a:pt x="84" y="96"/>
                    </a:lnTo>
                    <a:lnTo>
                      <a:pt x="84" y="98"/>
                    </a:lnTo>
                    <a:lnTo>
                      <a:pt x="84" y="100"/>
                    </a:lnTo>
                    <a:lnTo>
                      <a:pt x="84" y="102"/>
                    </a:lnTo>
                    <a:lnTo>
                      <a:pt x="82" y="106"/>
                    </a:lnTo>
                    <a:lnTo>
                      <a:pt x="82" y="110"/>
                    </a:lnTo>
                    <a:lnTo>
                      <a:pt x="80" y="114"/>
                    </a:lnTo>
                    <a:lnTo>
                      <a:pt x="80" y="116"/>
                    </a:lnTo>
                    <a:lnTo>
                      <a:pt x="80" y="118"/>
                    </a:lnTo>
                    <a:lnTo>
                      <a:pt x="78" y="120"/>
                    </a:lnTo>
                    <a:lnTo>
                      <a:pt x="78" y="122"/>
                    </a:lnTo>
                    <a:lnTo>
                      <a:pt x="76" y="124"/>
                    </a:lnTo>
                    <a:lnTo>
                      <a:pt x="76" y="126"/>
                    </a:lnTo>
                    <a:lnTo>
                      <a:pt x="74" y="128"/>
                    </a:lnTo>
                    <a:lnTo>
                      <a:pt x="74" y="130"/>
                    </a:lnTo>
                    <a:lnTo>
                      <a:pt x="72" y="132"/>
                    </a:lnTo>
                    <a:lnTo>
                      <a:pt x="70" y="134"/>
                    </a:lnTo>
                    <a:lnTo>
                      <a:pt x="70" y="136"/>
                    </a:lnTo>
                    <a:lnTo>
                      <a:pt x="68" y="140"/>
                    </a:lnTo>
                    <a:lnTo>
                      <a:pt x="66" y="142"/>
                    </a:lnTo>
                    <a:lnTo>
                      <a:pt x="64" y="144"/>
                    </a:lnTo>
                    <a:lnTo>
                      <a:pt x="64" y="146"/>
                    </a:lnTo>
                    <a:lnTo>
                      <a:pt x="62" y="148"/>
                    </a:lnTo>
                    <a:lnTo>
                      <a:pt x="62" y="150"/>
                    </a:lnTo>
                    <a:lnTo>
                      <a:pt x="60" y="152"/>
                    </a:lnTo>
                    <a:lnTo>
                      <a:pt x="60" y="154"/>
                    </a:lnTo>
                    <a:lnTo>
                      <a:pt x="58" y="156"/>
                    </a:lnTo>
                    <a:lnTo>
                      <a:pt x="58" y="158"/>
                    </a:lnTo>
                    <a:lnTo>
                      <a:pt x="58" y="158"/>
                    </a:lnTo>
                    <a:lnTo>
                      <a:pt x="56" y="160"/>
                    </a:lnTo>
                    <a:lnTo>
                      <a:pt x="56" y="162"/>
                    </a:lnTo>
                    <a:lnTo>
                      <a:pt x="56" y="164"/>
                    </a:lnTo>
                    <a:lnTo>
                      <a:pt x="56" y="164"/>
                    </a:lnTo>
                    <a:lnTo>
                      <a:pt x="56" y="166"/>
                    </a:lnTo>
                    <a:lnTo>
                      <a:pt x="56" y="168"/>
                    </a:lnTo>
                    <a:lnTo>
                      <a:pt x="56" y="168"/>
                    </a:lnTo>
                    <a:lnTo>
                      <a:pt x="56" y="170"/>
                    </a:lnTo>
                    <a:lnTo>
                      <a:pt x="56" y="172"/>
                    </a:lnTo>
                    <a:lnTo>
                      <a:pt x="56" y="172"/>
                    </a:lnTo>
                    <a:lnTo>
                      <a:pt x="56" y="174"/>
                    </a:lnTo>
                    <a:lnTo>
                      <a:pt x="56" y="174"/>
                    </a:lnTo>
                    <a:lnTo>
                      <a:pt x="58" y="176"/>
                    </a:lnTo>
                    <a:lnTo>
                      <a:pt x="58" y="176"/>
                    </a:lnTo>
                    <a:lnTo>
                      <a:pt x="58" y="176"/>
                    </a:lnTo>
                    <a:lnTo>
                      <a:pt x="60" y="178"/>
                    </a:lnTo>
                    <a:lnTo>
                      <a:pt x="60" y="178"/>
                    </a:lnTo>
                    <a:lnTo>
                      <a:pt x="60" y="178"/>
                    </a:lnTo>
                    <a:lnTo>
                      <a:pt x="62" y="180"/>
                    </a:lnTo>
                    <a:lnTo>
                      <a:pt x="62" y="180"/>
                    </a:lnTo>
                    <a:lnTo>
                      <a:pt x="64" y="180"/>
                    </a:lnTo>
                    <a:lnTo>
                      <a:pt x="64" y="180"/>
                    </a:lnTo>
                    <a:lnTo>
                      <a:pt x="66" y="180"/>
                    </a:lnTo>
                    <a:lnTo>
                      <a:pt x="68" y="180"/>
                    </a:lnTo>
                    <a:lnTo>
                      <a:pt x="68" y="180"/>
                    </a:lnTo>
                    <a:lnTo>
                      <a:pt x="70" y="180"/>
                    </a:lnTo>
                    <a:lnTo>
                      <a:pt x="70" y="180"/>
                    </a:lnTo>
                    <a:lnTo>
                      <a:pt x="72" y="180"/>
                    </a:lnTo>
                    <a:lnTo>
                      <a:pt x="72" y="180"/>
                    </a:lnTo>
                    <a:lnTo>
                      <a:pt x="74" y="180"/>
                    </a:lnTo>
                    <a:lnTo>
                      <a:pt x="76" y="180"/>
                    </a:lnTo>
                    <a:lnTo>
                      <a:pt x="76" y="180"/>
                    </a:lnTo>
                    <a:lnTo>
                      <a:pt x="78" y="178"/>
                    </a:lnTo>
                    <a:lnTo>
                      <a:pt x="78" y="178"/>
                    </a:lnTo>
                    <a:lnTo>
                      <a:pt x="80" y="178"/>
                    </a:lnTo>
                    <a:lnTo>
                      <a:pt x="80" y="176"/>
                    </a:lnTo>
                    <a:lnTo>
                      <a:pt x="82" y="176"/>
                    </a:lnTo>
                    <a:lnTo>
                      <a:pt x="84" y="174"/>
                    </a:lnTo>
                    <a:lnTo>
                      <a:pt x="84" y="174"/>
                    </a:lnTo>
                    <a:lnTo>
                      <a:pt x="86" y="172"/>
                    </a:lnTo>
                    <a:lnTo>
                      <a:pt x="88" y="172"/>
                    </a:lnTo>
                    <a:lnTo>
                      <a:pt x="88" y="170"/>
                    </a:lnTo>
                    <a:lnTo>
                      <a:pt x="90" y="168"/>
                    </a:lnTo>
                    <a:lnTo>
                      <a:pt x="94" y="166"/>
                    </a:lnTo>
                    <a:lnTo>
                      <a:pt x="96" y="162"/>
                    </a:lnTo>
                    <a:lnTo>
                      <a:pt x="98" y="160"/>
                    </a:lnTo>
                    <a:lnTo>
                      <a:pt x="102" y="156"/>
                    </a:lnTo>
                    <a:lnTo>
                      <a:pt x="104" y="154"/>
                    </a:lnTo>
                    <a:lnTo>
                      <a:pt x="106" y="152"/>
                    </a:lnTo>
                    <a:lnTo>
                      <a:pt x="106" y="150"/>
                    </a:lnTo>
                    <a:lnTo>
                      <a:pt x="108" y="148"/>
                    </a:lnTo>
                    <a:lnTo>
                      <a:pt x="108" y="146"/>
                    </a:lnTo>
                    <a:lnTo>
                      <a:pt x="110" y="146"/>
                    </a:lnTo>
                    <a:lnTo>
                      <a:pt x="110" y="144"/>
                    </a:lnTo>
                    <a:lnTo>
                      <a:pt x="112" y="142"/>
                    </a:lnTo>
                    <a:lnTo>
                      <a:pt x="112" y="140"/>
                    </a:lnTo>
                    <a:lnTo>
                      <a:pt x="114" y="136"/>
                    </a:lnTo>
                    <a:lnTo>
                      <a:pt x="116" y="134"/>
                    </a:lnTo>
                    <a:lnTo>
                      <a:pt x="116" y="130"/>
                    </a:lnTo>
                    <a:lnTo>
                      <a:pt x="118" y="128"/>
                    </a:lnTo>
                    <a:lnTo>
                      <a:pt x="120" y="122"/>
                    </a:lnTo>
                    <a:lnTo>
                      <a:pt x="122" y="118"/>
                    </a:lnTo>
                    <a:lnTo>
                      <a:pt x="122" y="116"/>
                    </a:lnTo>
                    <a:lnTo>
                      <a:pt x="122" y="114"/>
                    </a:lnTo>
                    <a:lnTo>
                      <a:pt x="122" y="114"/>
                    </a:lnTo>
                    <a:lnTo>
                      <a:pt x="124" y="114"/>
                    </a:lnTo>
                    <a:lnTo>
                      <a:pt x="124" y="114"/>
                    </a:lnTo>
                    <a:lnTo>
                      <a:pt x="124" y="112"/>
                    </a:lnTo>
                    <a:lnTo>
                      <a:pt x="126" y="112"/>
                    </a:lnTo>
                    <a:lnTo>
                      <a:pt x="126" y="110"/>
                    </a:lnTo>
                    <a:lnTo>
                      <a:pt x="128" y="110"/>
                    </a:lnTo>
                    <a:lnTo>
                      <a:pt x="128" y="110"/>
                    </a:lnTo>
                    <a:lnTo>
                      <a:pt x="128" y="110"/>
                    </a:lnTo>
                    <a:lnTo>
                      <a:pt x="128" y="110"/>
                    </a:lnTo>
                    <a:lnTo>
                      <a:pt x="130" y="110"/>
                    </a:lnTo>
                    <a:lnTo>
                      <a:pt x="130" y="110"/>
                    </a:lnTo>
                    <a:lnTo>
                      <a:pt x="130" y="110"/>
                    </a:lnTo>
                    <a:lnTo>
                      <a:pt x="130" y="110"/>
                    </a:lnTo>
                    <a:lnTo>
                      <a:pt x="132" y="110"/>
                    </a:lnTo>
                    <a:lnTo>
                      <a:pt x="132" y="110"/>
                    </a:lnTo>
                    <a:lnTo>
                      <a:pt x="132" y="110"/>
                    </a:lnTo>
                    <a:lnTo>
                      <a:pt x="132" y="110"/>
                    </a:lnTo>
                    <a:lnTo>
                      <a:pt x="132" y="112"/>
                    </a:lnTo>
                    <a:lnTo>
                      <a:pt x="134" y="114"/>
                    </a:lnTo>
                    <a:lnTo>
                      <a:pt x="134" y="118"/>
                    </a:lnTo>
                    <a:lnTo>
                      <a:pt x="134" y="122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6"/>
                    </a:lnTo>
                    <a:lnTo>
                      <a:pt x="138" y="142"/>
                    </a:lnTo>
                    <a:lnTo>
                      <a:pt x="140" y="142"/>
                    </a:lnTo>
                    <a:lnTo>
                      <a:pt x="140" y="144"/>
                    </a:lnTo>
                    <a:lnTo>
                      <a:pt x="140" y="146"/>
                    </a:lnTo>
                    <a:lnTo>
                      <a:pt x="140" y="146"/>
                    </a:lnTo>
                    <a:lnTo>
                      <a:pt x="140" y="150"/>
                    </a:lnTo>
                    <a:lnTo>
                      <a:pt x="140" y="154"/>
                    </a:lnTo>
                    <a:lnTo>
                      <a:pt x="138" y="158"/>
                    </a:lnTo>
                    <a:lnTo>
                      <a:pt x="138" y="162"/>
                    </a:lnTo>
                    <a:lnTo>
                      <a:pt x="138" y="166"/>
                    </a:lnTo>
                    <a:lnTo>
                      <a:pt x="138" y="170"/>
                    </a:lnTo>
                    <a:lnTo>
                      <a:pt x="138" y="174"/>
                    </a:lnTo>
                    <a:lnTo>
                      <a:pt x="138" y="178"/>
                    </a:lnTo>
                    <a:lnTo>
                      <a:pt x="138" y="180"/>
                    </a:lnTo>
                    <a:lnTo>
                      <a:pt x="138" y="182"/>
                    </a:lnTo>
                    <a:lnTo>
                      <a:pt x="138" y="184"/>
                    </a:lnTo>
                    <a:lnTo>
                      <a:pt x="138" y="186"/>
                    </a:lnTo>
                    <a:lnTo>
                      <a:pt x="138" y="186"/>
                    </a:lnTo>
                    <a:lnTo>
                      <a:pt x="138" y="188"/>
                    </a:lnTo>
                    <a:lnTo>
                      <a:pt x="138" y="190"/>
                    </a:lnTo>
                    <a:lnTo>
                      <a:pt x="138" y="190"/>
                    </a:lnTo>
                    <a:lnTo>
                      <a:pt x="140" y="192"/>
                    </a:lnTo>
                    <a:lnTo>
                      <a:pt x="140" y="194"/>
                    </a:lnTo>
                    <a:lnTo>
                      <a:pt x="140" y="194"/>
                    </a:lnTo>
                    <a:lnTo>
                      <a:pt x="140" y="194"/>
                    </a:lnTo>
                    <a:lnTo>
                      <a:pt x="142" y="196"/>
                    </a:lnTo>
                    <a:lnTo>
                      <a:pt x="142" y="196"/>
                    </a:lnTo>
                    <a:lnTo>
                      <a:pt x="144" y="196"/>
                    </a:lnTo>
                    <a:lnTo>
                      <a:pt x="144" y="196"/>
                    </a:lnTo>
                    <a:lnTo>
                      <a:pt x="146" y="198"/>
                    </a:lnTo>
                    <a:lnTo>
                      <a:pt x="146" y="198"/>
                    </a:lnTo>
                    <a:lnTo>
                      <a:pt x="148" y="198"/>
                    </a:lnTo>
                    <a:lnTo>
                      <a:pt x="148" y="198"/>
                    </a:lnTo>
                    <a:lnTo>
                      <a:pt x="150" y="198"/>
                    </a:lnTo>
                    <a:lnTo>
                      <a:pt x="150" y="198"/>
                    </a:lnTo>
                    <a:lnTo>
                      <a:pt x="152" y="198"/>
                    </a:lnTo>
                    <a:lnTo>
                      <a:pt x="152" y="196"/>
                    </a:lnTo>
                    <a:lnTo>
                      <a:pt x="154" y="196"/>
                    </a:lnTo>
                    <a:lnTo>
                      <a:pt x="154" y="196"/>
                    </a:lnTo>
                    <a:lnTo>
                      <a:pt x="156" y="196"/>
                    </a:lnTo>
                    <a:lnTo>
                      <a:pt x="158" y="196"/>
                    </a:lnTo>
                    <a:lnTo>
                      <a:pt x="158" y="194"/>
                    </a:lnTo>
                    <a:lnTo>
                      <a:pt x="160" y="194"/>
                    </a:lnTo>
                    <a:lnTo>
                      <a:pt x="160" y="194"/>
                    </a:lnTo>
                    <a:lnTo>
                      <a:pt x="162" y="192"/>
                    </a:lnTo>
                    <a:lnTo>
                      <a:pt x="162" y="192"/>
                    </a:lnTo>
                    <a:lnTo>
                      <a:pt x="164" y="192"/>
                    </a:lnTo>
                    <a:lnTo>
                      <a:pt x="164" y="190"/>
                    </a:lnTo>
                    <a:lnTo>
                      <a:pt x="166" y="190"/>
                    </a:lnTo>
                    <a:lnTo>
                      <a:pt x="166" y="190"/>
                    </a:lnTo>
                    <a:lnTo>
                      <a:pt x="168" y="188"/>
                    </a:lnTo>
                    <a:lnTo>
                      <a:pt x="168" y="188"/>
                    </a:lnTo>
                    <a:lnTo>
                      <a:pt x="170" y="186"/>
                    </a:lnTo>
                    <a:lnTo>
                      <a:pt x="170" y="186"/>
                    </a:lnTo>
                    <a:lnTo>
                      <a:pt x="170" y="186"/>
                    </a:lnTo>
                    <a:lnTo>
                      <a:pt x="172" y="184"/>
                    </a:lnTo>
                    <a:lnTo>
                      <a:pt x="172" y="184"/>
                    </a:lnTo>
                    <a:lnTo>
                      <a:pt x="174" y="182"/>
                    </a:lnTo>
                    <a:lnTo>
                      <a:pt x="174" y="180"/>
                    </a:lnTo>
                    <a:lnTo>
                      <a:pt x="176" y="180"/>
                    </a:lnTo>
                    <a:lnTo>
                      <a:pt x="176" y="178"/>
                    </a:lnTo>
                    <a:lnTo>
                      <a:pt x="176" y="176"/>
                    </a:lnTo>
                    <a:lnTo>
                      <a:pt x="176" y="176"/>
                    </a:lnTo>
                    <a:lnTo>
                      <a:pt x="178" y="174"/>
                    </a:lnTo>
                    <a:lnTo>
                      <a:pt x="178" y="174"/>
                    </a:lnTo>
                    <a:lnTo>
                      <a:pt x="178" y="172"/>
                    </a:lnTo>
                    <a:lnTo>
                      <a:pt x="178" y="172"/>
                    </a:lnTo>
                    <a:lnTo>
                      <a:pt x="178" y="172"/>
                    </a:lnTo>
                    <a:lnTo>
                      <a:pt x="178" y="170"/>
                    </a:lnTo>
                    <a:lnTo>
                      <a:pt x="178" y="172"/>
                    </a:lnTo>
                    <a:lnTo>
                      <a:pt x="178" y="174"/>
                    </a:lnTo>
                    <a:lnTo>
                      <a:pt x="180" y="174"/>
                    </a:lnTo>
                    <a:lnTo>
                      <a:pt x="180" y="176"/>
                    </a:lnTo>
                    <a:lnTo>
                      <a:pt x="180" y="176"/>
                    </a:lnTo>
                    <a:lnTo>
                      <a:pt x="182" y="178"/>
                    </a:lnTo>
                    <a:lnTo>
                      <a:pt x="182" y="178"/>
                    </a:lnTo>
                    <a:lnTo>
                      <a:pt x="182" y="178"/>
                    </a:lnTo>
                    <a:lnTo>
                      <a:pt x="182" y="178"/>
                    </a:lnTo>
                    <a:lnTo>
                      <a:pt x="184" y="180"/>
                    </a:lnTo>
                    <a:lnTo>
                      <a:pt x="184" y="180"/>
                    </a:lnTo>
                    <a:lnTo>
                      <a:pt x="184" y="180"/>
                    </a:lnTo>
                    <a:lnTo>
                      <a:pt x="186" y="180"/>
                    </a:lnTo>
                    <a:lnTo>
                      <a:pt x="186" y="180"/>
                    </a:lnTo>
                    <a:lnTo>
                      <a:pt x="186" y="180"/>
                    </a:lnTo>
                    <a:lnTo>
                      <a:pt x="188" y="180"/>
                    </a:lnTo>
                    <a:lnTo>
                      <a:pt x="188" y="180"/>
                    </a:lnTo>
                    <a:lnTo>
                      <a:pt x="188" y="180"/>
                    </a:lnTo>
                    <a:lnTo>
                      <a:pt x="190" y="180"/>
                    </a:lnTo>
                    <a:lnTo>
                      <a:pt x="190" y="180"/>
                    </a:lnTo>
                    <a:lnTo>
                      <a:pt x="190" y="180"/>
                    </a:lnTo>
                    <a:lnTo>
                      <a:pt x="192" y="178"/>
                    </a:lnTo>
                    <a:lnTo>
                      <a:pt x="192" y="178"/>
                    </a:lnTo>
                    <a:lnTo>
                      <a:pt x="192" y="178"/>
                    </a:lnTo>
                    <a:lnTo>
                      <a:pt x="194" y="176"/>
                    </a:lnTo>
                    <a:lnTo>
                      <a:pt x="194" y="176"/>
                    </a:lnTo>
                    <a:lnTo>
                      <a:pt x="196" y="174"/>
                    </a:lnTo>
                    <a:lnTo>
                      <a:pt x="196" y="174"/>
                    </a:lnTo>
                    <a:lnTo>
                      <a:pt x="196" y="172"/>
                    </a:lnTo>
                    <a:lnTo>
                      <a:pt x="196" y="172"/>
                    </a:lnTo>
                    <a:lnTo>
                      <a:pt x="198" y="170"/>
                    </a:lnTo>
                    <a:lnTo>
                      <a:pt x="198" y="170"/>
                    </a:lnTo>
                    <a:lnTo>
                      <a:pt x="198" y="168"/>
                    </a:lnTo>
                    <a:lnTo>
                      <a:pt x="198" y="166"/>
                    </a:lnTo>
                    <a:lnTo>
                      <a:pt x="200" y="164"/>
                    </a:lnTo>
                    <a:lnTo>
                      <a:pt x="200" y="162"/>
                    </a:lnTo>
                    <a:lnTo>
                      <a:pt x="202" y="158"/>
                    </a:lnTo>
                    <a:lnTo>
                      <a:pt x="202" y="156"/>
                    </a:lnTo>
                    <a:lnTo>
                      <a:pt x="202" y="154"/>
                    </a:lnTo>
                    <a:lnTo>
                      <a:pt x="202" y="150"/>
                    </a:lnTo>
                    <a:lnTo>
                      <a:pt x="202" y="148"/>
                    </a:lnTo>
                    <a:lnTo>
                      <a:pt x="202" y="146"/>
                    </a:lnTo>
                    <a:lnTo>
                      <a:pt x="202" y="144"/>
                    </a:lnTo>
                    <a:lnTo>
                      <a:pt x="202" y="140"/>
                    </a:lnTo>
                    <a:lnTo>
                      <a:pt x="202" y="140"/>
                    </a:lnTo>
                    <a:lnTo>
                      <a:pt x="202" y="138"/>
                    </a:lnTo>
                    <a:lnTo>
                      <a:pt x="202" y="138"/>
                    </a:lnTo>
                    <a:lnTo>
                      <a:pt x="202" y="136"/>
                    </a:lnTo>
                    <a:lnTo>
                      <a:pt x="202" y="136"/>
                    </a:lnTo>
                    <a:lnTo>
                      <a:pt x="200" y="134"/>
                    </a:lnTo>
                    <a:lnTo>
                      <a:pt x="200" y="134"/>
                    </a:lnTo>
                    <a:lnTo>
                      <a:pt x="200" y="132"/>
                    </a:lnTo>
                    <a:lnTo>
                      <a:pt x="198" y="128"/>
                    </a:lnTo>
                    <a:lnTo>
                      <a:pt x="194" y="124"/>
                    </a:lnTo>
                    <a:lnTo>
                      <a:pt x="194" y="122"/>
                    </a:lnTo>
                    <a:lnTo>
                      <a:pt x="194" y="122"/>
                    </a:lnTo>
                    <a:lnTo>
                      <a:pt x="194" y="120"/>
                    </a:lnTo>
                    <a:lnTo>
                      <a:pt x="192" y="118"/>
                    </a:lnTo>
                    <a:lnTo>
                      <a:pt x="192" y="118"/>
                    </a:lnTo>
                    <a:lnTo>
                      <a:pt x="192" y="116"/>
                    </a:lnTo>
                    <a:lnTo>
                      <a:pt x="192" y="114"/>
                    </a:lnTo>
                    <a:lnTo>
                      <a:pt x="190" y="114"/>
                    </a:lnTo>
                    <a:lnTo>
                      <a:pt x="190" y="112"/>
                    </a:lnTo>
                    <a:lnTo>
                      <a:pt x="190" y="110"/>
                    </a:lnTo>
                    <a:lnTo>
                      <a:pt x="190" y="108"/>
                    </a:lnTo>
                    <a:lnTo>
                      <a:pt x="190" y="106"/>
                    </a:lnTo>
                    <a:lnTo>
                      <a:pt x="190" y="104"/>
                    </a:lnTo>
                    <a:lnTo>
                      <a:pt x="190" y="102"/>
                    </a:lnTo>
                    <a:lnTo>
                      <a:pt x="190" y="100"/>
                    </a:lnTo>
                    <a:lnTo>
                      <a:pt x="190" y="98"/>
                    </a:lnTo>
                    <a:lnTo>
                      <a:pt x="192" y="92"/>
                    </a:lnTo>
                    <a:lnTo>
                      <a:pt x="192" y="86"/>
                    </a:lnTo>
                    <a:lnTo>
                      <a:pt x="194" y="82"/>
                    </a:lnTo>
                    <a:lnTo>
                      <a:pt x="194" y="76"/>
                    </a:lnTo>
                    <a:lnTo>
                      <a:pt x="196" y="72"/>
                    </a:lnTo>
                    <a:lnTo>
                      <a:pt x="196" y="68"/>
                    </a:lnTo>
                    <a:lnTo>
                      <a:pt x="196" y="66"/>
                    </a:lnTo>
                    <a:lnTo>
                      <a:pt x="196" y="64"/>
                    </a:lnTo>
                    <a:lnTo>
                      <a:pt x="198" y="64"/>
                    </a:lnTo>
                    <a:lnTo>
                      <a:pt x="198" y="62"/>
                    </a:lnTo>
                    <a:lnTo>
                      <a:pt x="198" y="60"/>
                    </a:lnTo>
                    <a:lnTo>
                      <a:pt x="198" y="60"/>
                    </a:lnTo>
                    <a:lnTo>
                      <a:pt x="198" y="58"/>
                    </a:lnTo>
                    <a:lnTo>
                      <a:pt x="198" y="58"/>
                    </a:lnTo>
                    <a:lnTo>
                      <a:pt x="200" y="56"/>
                    </a:lnTo>
                    <a:lnTo>
                      <a:pt x="200" y="52"/>
                    </a:lnTo>
                    <a:lnTo>
                      <a:pt x="200" y="50"/>
                    </a:lnTo>
                    <a:lnTo>
                      <a:pt x="202" y="48"/>
                    </a:lnTo>
                    <a:lnTo>
                      <a:pt x="202" y="46"/>
                    </a:lnTo>
                    <a:lnTo>
                      <a:pt x="202" y="46"/>
                    </a:lnTo>
                    <a:lnTo>
                      <a:pt x="202" y="46"/>
                    </a:lnTo>
                    <a:lnTo>
                      <a:pt x="202" y="44"/>
                    </a:lnTo>
                    <a:lnTo>
                      <a:pt x="202" y="42"/>
                    </a:lnTo>
                    <a:lnTo>
                      <a:pt x="200" y="40"/>
                    </a:lnTo>
                    <a:lnTo>
                      <a:pt x="200" y="38"/>
                    </a:lnTo>
                    <a:lnTo>
                      <a:pt x="200" y="36"/>
                    </a:lnTo>
                    <a:lnTo>
                      <a:pt x="198" y="34"/>
                    </a:lnTo>
                    <a:lnTo>
                      <a:pt x="198" y="32"/>
                    </a:lnTo>
                    <a:lnTo>
                      <a:pt x="198" y="30"/>
                    </a:lnTo>
                    <a:lnTo>
                      <a:pt x="198" y="30"/>
                    </a:lnTo>
                    <a:lnTo>
                      <a:pt x="196" y="28"/>
                    </a:lnTo>
                    <a:lnTo>
                      <a:pt x="196" y="26"/>
                    </a:lnTo>
                    <a:lnTo>
                      <a:pt x="194" y="26"/>
                    </a:lnTo>
                    <a:lnTo>
                      <a:pt x="194" y="24"/>
                    </a:lnTo>
                    <a:lnTo>
                      <a:pt x="194" y="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41" name="Freeform 75"/>
              <p:cNvSpPr>
                <a:spLocks/>
              </p:cNvSpPr>
              <p:nvPr/>
            </p:nvSpPr>
            <p:spPr bwMode="auto">
              <a:xfrm>
                <a:off x="5090" y="1692"/>
                <a:ext cx="28" cy="82"/>
              </a:xfrm>
              <a:custGeom>
                <a:avLst/>
                <a:gdLst>
                  <a:gd name="T0" fmla="*/ 20 w 28"/>
                  <a:gd name="T1" fmla="*/ 0 h 82"/>
                  <a:gd name="T2" fmla="*/ 22 w 28"/>
                  <a:gd name="T3" fmla="*/ 2 h 82"/>
                  <a:gd name="T4" fmla="*/ 22 w 28"/>
                  <a:gd name="T5" fmla="*/ 8 h 82"/>
                  <a:gd name="T6" fmla="*/ 24 w 28"/>
                  <a:gd name="T7" fmla="*/ 12 h 82"/>
                  <a:gd name="T8" fmla="*/ 24 w 28"/>
                  <a:gd name="T9" fmla="*/ 16 h 82"/>
                  <a:gd name="T10" fmla="*/ 24 w 28"/>
                  <a:gd name="T11" fmla="*/ 20 h 82"/>
                  <a:gd name="T12" fmla="*/ 24 w 28"/>
                  <a:gd name="T13" fmla="*/ 24 h 82"/>
                  <a:gd name="T14" fmla="*/ 24 w 28"/>
                  <a:gd name="T15" fmla="*/ 30 h 82"/>
                  <a:gd name="T16" fmla="*/ 22 w 28"/>
                  <a:gd name="T17" fmla="*/ 40 h 82"/>
                  <a:gd name="T18" fmla="*/ 22 w 28"/>
                  <a:gd name="T19" fmla="*/ 48 h 82"/>
                  <a:gd name="T20" fmla="*/ 22 w 28"/>
                  <a:gd name="T21" fmla="*/ 52 h 82"/>
                  <a:gd name="T22" fmla="*/ 22 w 28"/>
                  <a:gd name="T23" fmla="*/ 54 h 82"/>
                  <a:gd name="T24" fmla="*/ 22 w 28"/>
                  <a:gd name="T25" fmla="*/ 56 h 82"/>
                  <a:gd name="T26" fmla="*/ 20 w 28"/>
                  <a:gd name="T27" fmla="*/ 60 h 82"/>
                  <a:gd name="T28" fmla="*/ 20 w 28"/>
                  <a:gd name="T29" fmla="*/ 62 h 82"/>
                  <a:gd name="T30" fmla="*/ 20 w 28"/>
                  <a:gd name="T31" fmla="*/ 64 h 82"/>
                  <a:gd name="T32" fmla="*/ 18 w 28"/>
                  <a:gd name="T33" fmla="*/ 66 h 82"/>
                  <a:gd name="T34" fmla="*/ 18 w 28"/>
                  <a:gd name="T35" fmla="*/ 68 h 82"/>
                  <a:gd name="T36" fmla="*/ 16 w 28"/>
                  <a:gd name="T37" fmla="*/ 70 h 82"/>
                  <a:gd name="T38" fmla="*/ 14 w 28"/>
                  <a:gd name="T39" fmla="*/ 72 h 82"/>
                  <a:gd name="T40" fmla="*/ 12 w 28"/>
                  <a:gd name="T41" fmla="*/ 74 h 82"/>
                  <a:gd name="T42" fmla="*/ 8 w 28"/>
                  <a:gd name="T43" fmla="*/ 76 h 82"/>
                  <a:gd name="T44" fmla="*/ 4 w 28"/>
                  <a:gd name="T45" fmla="*/ 80 h 82"/>
                  <a:gd name="T46" fmla="*/ 0 w 28"/>
                  <a:gd name="T47" fmla="*/ 82 h 82"/>
                  <a:gd name="T48" fmla="*/ 0 w 28"/>
                  <a:gd name="T49" fmla="*/ 82 h 82"/>
                  <a:gd name="T50" fmla="*/ 0 w 28"/>
                  <a:gd name="T51" fmla="*/ 82 h 82"/>
                  <a:gd name="T52" fmla="*/ 2 w 28"/>
                  <a:gd name="T53" fmla="*/ 82 h 82"/>
                  <a:gd name="T54" fmla="*/ 6 w 28"/>
                  <a:gd name="T55" fmla="*/ 80 h 82"/>
                  <a:gd name="T56" fmla="*/ 10 w 28"/>
                  <a:gd name="T57" fmla="*/ 76 h 82"/>
                  <a:gd name="T58" fmla="*/ 12 w 28"/>
                  <a:gd name="T59" fmla="*/ 74 h 82"/>
                  <a:gd name="T60" fmla="*/ 16 w 28"/>
                  <a:gd name="T61" fmla="*/ 72 h 82"/>
                  <a:gd name="T62" fmla="*/ 18 w 28"/>
                  <a:gd name="T63" fmla="*/ 70 h 82"/>
                  <a:gd name="T64" fmla="*/ 20 w 28"/>
                  <a:gd name="T65" fmla="*/ 68 h 82"/>
                  <a:gd name="T66" fmla="*/ 22 w 28"/>
                  <a:gd name="T67" fmla="*/ 64 h 82"/>
                  <a:gd name="T68" fmla="*/ 24 w 28"/>
                  <a:gd name="T69" fmla="*/ 62 h 82"/>
                  <a:gd name="T70" fmla="*/ 24 w 28"/>
                  <a:gd name="T71" fmla="*/ 58 h 82"/>
                  <a:gd name="T72" fmla="*/ 26 w 28"/>
                  <a:gd name="T73" fmla="*/ 52 h 82"/>
                  <a:gd name="T74" fmla="*/ 28 w 28"/>
                  <a:gd name="T75" fmla="*/ 38 h 82"/>
                  <a:gd name="T76" fmla="*/ 28 w 28"/>
                  <a:gd name="T77" fmla="*/ 28 h 82"/>
                  <a:gd name="T78" fmla="*/ 28 w 28"/>
                  <a:gd name="T79" fmla="*/ 22 h 82"/>
                  <a:gd name="T80" fmla="*/ 28 w 28"/>
                  <a:gd name="T81" fmla="*/ 16 h 82"/>
                  <a:gd name="T82" fmla="*/ 28 w 28"/>
                  <a:gd name="T83" fmla="*/ 14 h 82"/>
                  <a:gd name="T84" fmla="*/ 28 w 28"/>
                  <a:gd name="T85" fmla="*/ 12 h 82"/>
                  <a:gd name="T86" fmla="*/ 26 w 28"/>
                  <a:gd name="T87" fmla="*/ 10 h 82"/>
                  <a:gd name="T88" fmla="*/ 26 w 28"/>
                  <a:gd name="T89" fmla="*/ 6 h 82"/>
                  <a:gd name="T90" fmla="*/ 24 w 28"/>
                  <a:gd name="T91" fmla="*/ 4 h 82"/>
                  <a:gd name="T92" fmla="*/ 24 w 28"/>
                  <a:gd name="T93" fmla="*/ 2 h 82"/>
                  <a:gd name="T94" fmla="*/ 22 w 28"/>
                  <a:gd name="T95" fmla="*/ 0 h 82"/>
                  <a:gd name="T96" fmla="*/ 20 w 28"/>
                  <a:gd name="T97" fmla="*/ 0 h 82"/>
                  <a:gd name="T98" fmla="*/ 20 w 28"/>
                  <a:gd name="T9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8" h="82">
                    <a:moveTo>
                      <a:pt x="20" y="0"/>
                    </a:moveTo>
                    <a:lnTo>
                      <a:pt x="20" y="0"/>
                    </a:lnTo>
                    <a:lnTo>
                      <a:pt x="20" y="0"/>
                    </a:lnTo>
                    <a:lnTo>
                      <a:pt x="22" y="2"/>
                    </a:lnTo>
                    <a:lnTo>
                      <a:pt x="22" y="4"/>
                    </a:lnTo>
                    <a:lnTo>
                      <a:pt x="22" y="8"/>
                    </a:lnTo>
                    <a:lnTo>
                      <a:pt x="24" y="10"/>
                    </a:lnTo>
                    <a:lnTo>
                      <a:pt x="24" y="12"/>
                    </a:lnTo>
                    <a:lnTo>
                      <a:pt x="24" y="14"/>
                    </a:lnTo>
                    <a:lnTo>
                      <a:pt x="24" y="16"/>
                    </a:lnTo>
                    <a:lnTo>
                      <a:pt x="24" y="18"/>
                    </a:lnTo>
                    <a:lnTo>
                      <a:pt x="24" y="20"/>
                    </a:lnTo>
                    <a:lnTo>
                      <a:pt x="24" y="22"/>
                    </a:lnTo>
                    <a:lnTo>
                      <a:pt x="24" y="24"/>
                    </a:lnTo>
                    <a:lnTo>
                      <a:pt x="24" y="26"/>
                    </a:lnTo>
                    <a:lnTo>
                      <a:pt x="24" y="30"/>
                    </a:lnTo>
                    <a:lnTo>
                      <a:pt x="24" y="36"/>
                    </a:lnTo>
                    <a:lnTo>
                      <a:pt x="22" y="40"/>
                    </a:lnTo>
                    <a:lnTo>
                      <a:pt x="22" y="44"/>
                    </a:lnTo>
                    <a:lnTo>
                      <a:pt x="22" y="48"/>
                    </a:lnTo>
                    <a:lnTo>
                      <a:pt x="22" y="50"/>
                    </a:lnTo>
                    <a:lnTo>
                      <a:pt x="22" y="52"/>
                    </a:lnTo>
                    <a:lnTo>
                      <a:pt x="22" y="54"/>
                    </a:lnTo>
                    <a:lnTo>
                      <a:pt x="22" y="54"/>
                    </a:lnTo>
                    <a:lnTo>
                      <a:pt x="22" y="56"/>
                    </a:lnTo>
                    <a:lnTo>
                      <a:pt x="22" y="56"/>
                    </a:lnTo>
                    <a:lnTo>
                      <a:pt x="22" y="58"/>
                    </a:lnTo>
                    <a:lnTo>
                      <a:pt x="20" y="60"/>
                    </a:lnTo>
                    <a:lnTo>
                      <a:pt x="20" y="60"/>
                    </a:lnTo>
                    <a:lnTo>
                      <a:pt x="20" y="62"/>
                    </a:lnTo>
                    <a:lnTo>
                      <a:pt x="20" y="62"/>
                    </a:lnTo>
                    <a:lnTo>
                      <a:pt x="20" y="64"/>
                    </a:lnTo>
                    <a:lnTo>
                      <a:pt x="18" y="64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68"/>
                    </a:lnTo>
                    <a:lnTo>
                      <a:pt x="16" y="68"/>
                    </a:lnTo>
                    <a:lnTo>
                      <a:pt x="16" y="70"/>
                    </a:lnTo>
                    <a:lnTo>
                      <a:pt x="16" y="70"/>
                    </a:lnTo>
                    <a:lnTo>
                      <a:pt x="14" y="72"/>
                    </a:lnTo>
                    <a:lnTo>
                      <a:pt x="14" y="72"/>
                    </a:lnTo>
                    <a:lnTo>
                      <a:pt x="12" y="74"/>
                    </a:lnTo>
                    <a:lnTo>
                      <a:pt x="10" y="74"/>
                    </a:lnTo>
                    <a:lnTo>
                      <a:pt x="8" y="76"/>
                    </a:lnTo>
                    <a:lnTo>
                      <a:pt x="6" y="78"/>
                    </a:lnTo>
                    <a:lnTo>
                      <a:pt x="4" y="80"/>
                    </a:lnTo>
                    <a:lnTo>
                      <a:pt x="2" y="80"/>
                    </a:lnTo>
                    <a:lnTo>
                      <a:pt x="0" y="82"/>
                    </a:lnTo>
                    <a:lnTo>
                      <a:pt x="0" y="82"/>
                    </a:lnTo>
                    <a:lnTo>
                      <a:pt x="0" y="82"/>
                    </a:lnTo>
                    <a:lnTo>
                      <a:pt x="0" y="82"/>
                    </a:lnTo>
                    <a:lnTo>
                      <a:pt x="0" y="82"/>
                    </a:lnTo>
                    <a:lnTo>
                      <a:pt x="0" y="82"/>
                    </a:lnTo>
                    <a:lnTo>
                      <a:pt x="2" y="82"/>
                    </a:lnTo>
                    <a:lnTo>
                      <a:pt x="4" y="80"/>
                    </a:lnTo>
                    <a:lnTo>
                      <a:pt x="6" y="80"/>
                    </a:lnTo>
                    <a:lnTo>
                      <a:pt x="8" y="78"/>
                    </a:lnTo>
                    <a:lnTo>
                      <a:pt x="10" y="76"/>
                    </a:lnTo>
                    <a:lnTo>
                      <a:pt x="12" y="76"/>
                    </a:lnTo>
                    <a:lnTo>
                      <a:pt x="12" y="74"/>
                    </a:lnTo>
                    <a:lnTo>
                      <a:pt x="14" y="74"/>
                    </a:lnTo>
                    <a:lnTo>
                      <a:pt x="16" y="72"/>
                    </a:lnTo>
                    <a:lnTo>
                      <a:pt x="16" y="72"/>
                    </a:lnTo>
                    <a:lnTo>
                      <a:pt x="18" y="70"/>
                    </a:lnTo>
                    <a:lnTo>
                      <a:pt x="20" y="68"/>
                    </a:lnTo>
                    <a:lnTo>
                      <a:pt x="20" y="68"/>
                    </a:lnTo>
                    <a:lnTo>
                      <a:pt x="22" y="66"/>
                    </a:lnTo>
                    <a:lnTo>
                      <a:pt x="22" y="64"/>
                    </a:lnTo>
                    <a:lnTo>
                      <a:pt x="24" y="64"/>
                    </a:lnTo>
                    <a:lnTo>
                      <a:pt x="24" y="62"/>
                    </a:lnTo>
                    <a:lnTo>
                      <a:pt x="24" y="60"/>
                    </a:lnTo>
                    <a:lnTo>
                      <a:pt x="24" y="58"/>
                    </a:lnTo>
                    <a:lnTo>
                      <a:pt x="26" y="58"/>
                    </a:lnTo>
                    <a:lnTo>
                      <a:pt x="26" y="52"/>
                    </a:lnTo>
                    <a:lnTo>
                      <a:pt x="26" y="44"/>
                    </a:lnTo>
                    <a:lnTo>
                      <a:pt x="28" y="38"/>
                    </a:lnTo>
                    <a:lnTo>
                      <a:pt x="28" y="32"/>
                    </a:lnTo>
                    <a:lnTo>
                      <a:pt x="28" y="28"/>
                    </a:lnTo>
                    <a:lnTo>
                      <a:pt x="28" y="26"/>
                    </a:lnTo>
                    <a:lnTo>
                      <a:pt x="28" y="22"/>
                    </a:lnTo>
                    <a:lnTo>
                      <a:pt x="28" y="20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28" y="14"/>
                    </a:lnTo>
                    <a:lnTo>
                      <a:pt x="28" y="12"/>
                    </a:lnTo>
                    <a:lnTo>
                      <a:pt x="28" y="12"/>
                    </a:lnTo>
                    <a:lnTo>
                      <a:pt x="28" y="10"/>
                    </a:lnTo>
                    <a:lnTo>
                      <a:pt x="26" y="10"/>
                    </a:lnTo>
                    <a:lnTo>
                      <a:pt x="26" y="8"/>
                    </a:lnTo>
                    <a:lnTo>
                      <a:pt x="26" y="6"/>
                    </a:lnTo>
                    <a:lnTo>
                      <a:pt x="24" y="6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24" y="2"/>
                    </a:lnTo>
                    <a:lnTo>
                      <a:pt x="22" y="2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42" name="Freeform 76"/>
              <p:cNvSpPr>
                <a:spLocks noEditPoints="1"/>
              </p:cNvSpPr>
              <p:nvPr/>
            </p:nvSpPr>
            <p:spPr bwMode="auto">
              <a:xfrm>
                <a:off x="5088" y="1690"/>
                <a:ext cx="30" cy="84"/>
              </a:xfrm>
              <a:custGeom>
                <a:avLst/>
                <a:gdLst>
                  <a:gd name="T0" fmla="*/ 26 w 30"/>
                  <a:gd name="T1" fmla="*/ 26 h 84"/>
                  <a:gd name="T2" fmla="*/ 26 w 30"/>
                  <a:gd name="T3" fmla="*/ 34 h 84"/>
                  <a:gd name="T4" fmla="*/ 24 w 30"/>
                  <a:gd name="T5" fmla="*/ 42 h 84"/>
                  <a:gd name="T6" fmla="*/ 24 w 30"/>
                  <a:gd name="T7" fmla="*/ 56 h 84"/>
                  <a:gd name="T8" fmla="*/ 22 w 30"/>
                  <a:gd name="T9" fmla="*/ 58 h 84"/>
                  <a:gd name="T10" fmla="*/ 22 w 30"/>
                  <a:gd name="T11" fmla="*/ 62 h 84"/>
                  <a:gd name="T12" fmla="*/ 20 w 30"/>
                  <a:gd name="T13" fmla="*/ 66 h 84"/>
                  <a:gd name="T14" fmla="*/ 20 w 30"/>
                  <a:gd name="T15" fmla="*/ 68 h 84"/>
                  <a:gd name="T16" fmla="*/ 18 w 30"/>
                  <a:gd name="T17" fmla="*/ 72 h 84"/>
                  <a:gd name="T18" fmla="*/ 16 w 30"/>
                  <a:gd name="T19" fmla="*/ 74 h 84"/>
                  <a:gd name="T20" fmla="*/ 10 w 30"/>
                  <a:gd name="T21" fmla="*/ 78 h 84"/>
                  <a:gd name="T22" fmla="*/ 4 w 30"/>
                  <a:gd name="T23" fmla="*/ 82 h 84"/>
                  <a:gd name="T24" fmla="*/ 2 w 30"/>
                  <a:gd name="T25" fmla="*/ 84 h 84"/>
                  <a:gd name="T26" fmla="*/ 0 w 30"/>
                  <a:gd name="T27" fmla="*/ 84 h 84"/>
                  <a:gd name="T28" fmla="*/ 2 w 30"/>
                  <a:gd name="T29" fmla="*/ 84 h 84"/>
                  <a:gd name="T30" fmla="*/ 6 w 30"/>
                  <a:gd name="T31" fmla="*/ 82 h 84"/>
                  <a:gd name="T32" fmla="*/ 12 w 30"/>
                  <a:gd name="T33" fmla="*/ 78 h 84"/>
                  <a:gd name="T34" fmla="*/ 20 w 30"/>
                  <a:gd name="T35" fmla="*/ 74 h 84"/>
                  <a:gd name="T36" fmla="*/ 22 w 30"/>
                  <a:gd name="T37" fmla="*/ 70 h 84"/>
                  <a:gd name="T38" fmla="*/ 24 w 30"/>
                  <a:gd name="T39" fmla="*/ 66 h 84"/>
                  <a:gd name="T40" fmla="*/ 26 w 30"/>
                  <a:gd name="T41" fmla="*/ 64 h 84"/>
                  <a:gd name="T42" fmla="*/ 28 w 30"/>
                  <a:gd name="T43" fmla="*/ 60 h 84"/>
                  <a:gd name="T44" fmla="*/ 30 w 30"/>
                  <a:gd name="T45" fmla="*/ 40 h 84"/>
                  <a:gd name="T46" fmla="*/ 30 w 30"/>
                  <a:gd name="T47" fmla="*/ 26 h 84"/>
                  <a:gd name="T48" fmla="*/ 30 w 30"/>
                  <a:gd name="T49" fmla="*/ 20 h 84"/>
                  <a:gd name="T50" fmla="*/ 30 w 30"/>
                  <a:gd name="T51" fmla="*/ 14 h 84"/>
                  <a:gd name="T52" fmla="*/ 28 w 30"/>
                  <a:gd name="T53" fmla="*/ 10 h 84"/>
                  <a:gd name="T54" fmla="*/ 26 w 30"/>
                  <a:gd name="T55" fmla="*/ 6 h 84"/>
                  <a:gd name="T56" fmla="*/ 26 w 30"/>
                  <a:gd name="T57" fmla="*/ 4 h 84"/>
                  <a:gd name="T58" fmla="*/ 22 w 30"/>
                  <a:gd name="T59" fmla="*/ 2 h 84"/>
                  <a:gd name="T60" fmla="*/ 22 w 30"/>
                  <a:gd name="T61" fmla="*/ 2 h 84"/>
                  <a:gd name="T62" fmla="*/ 24 w 30"/>
                  <a:gd name="T63" fmla="*/ 6 h 84"/>
                  <a:gd name="T64" fmla="*/ 26 w 30"/>
                  <a:gd name="T65" fmla="*/ 14 h 84"/>
                  <a:gd name="T66" fmla="*/ 26 w 30"/>
                  <a:gd name="T67" fmla="*/ 20 h 84"/>
                  <a:gd name="T68" fmla="*/ 26 w 30"/>
                  <a:gd name="T69" fmla="*/ 42 h 84"/>
                  <a:gd name="T70" fmla="*/ 26 w 30"/>
                  <a:gd name="T71" fmla="*/ 34 h 84"/>
                  <a:gd name="T72" fmla="*/ 26 w 30"/>
                  <a:gd name="T73" fmla="*/ 26 h 84"/>
                  <a:gd name="T74" fmla="*/ 26 w 30"/>
                  <a:gd name="T75" fmla="*/ 18 h 84"/>
                  <a:gd name="T76" fmla="*/ 26 w 30"/>
                  <a:gd name="T77" fmla="*/ 10 h 84"/>
                  <a:gd name="T78" fmla="*/ 24 w 30"/>
                  <a:gd name="T79" fmla="*/ 4 h 84"/>
                  <a:gd name="T80" fmla="*/ 24 w 30"/>
                  <a:gd name="T81" fmla="*/ 4 h 84"/>
                  <a:gd name="T82" fmla="*/ 26 w 30"/>
                  <a:gd name="T83" fmla="*/ 8 h 84"/>
                  <a:gd name="T84" fmla="*/ 28 w 30"/>
                  <a:gd name="T85" fmla="*/ 12 h 84"/>
                  <a:gd name="T86" fmla="*/ 30 w 30"/>
                  <a:gd name="T87" fmla="*/ 18 h 84"/>
                  <a:gd name="T88" fmla="*/ 30 w 30"/>
                  <a:gd name="T89" fmla="*/ 24 h 84"/>
                  <a:gd name="T90" fmla="*/ 30 w 30"/>
                  <a:gd name="T91" fmla="*/ 34 h 84"/>
                  <a:gd name="T92" fmla="*/ 28 w 30"/>
                  <a:gd name="T93" fmla="*/ 52 h 84"/>
                  <a:gd name="T94" fmla="*/ 26 w 30"/>
                  <a:gd name="T95" fmla="*/ 60 h 84"/>
                  <a:gd name="T96" fmla="*/ 26 w 30"/>
                  <a:gd name="T97" fmla="*/ 64 h 84"/>
                  <a:gd name="T98" fmla="*/ 24 w 30"/>
                  <a:gd name="T99" fmla="*/ 66 h 84"/>
                  <a:gd name="T100" fmla="*/ 20 w 30"/>
                  <a:gd name="T101" fmla="*/ 70 h 84"/>
                  <a:gd name="T102" fmla="*/ 16 w 30"/>
                  <a:gd name="T103" fmla="*/ 74 h 84"/>
                  <a:gd name="T104" fmla="*/ 10 w 30"/>
                  <a:gd name="T105" fmla="*/ 78 h 84"/>
                  <a:gd name="T106" fmla="*/ 6 w 30"/>
                  <a:gd name="T107" fmla="*/ 82 h 84"/>
                  <a:gd name="T108" fmla="*/ 12 w 30"/>
                  <a:gd name="T109" fmla="*/ 78 h 84"/>
                  <a:gd name="T110" fmla="*/ 16 w 30"/>
                  <a:gd name="T111" fmla="*/ 74 h 84"/>
                  <a:gd name="T112" fmla="*/ 20 w 30"/>
                  <a:gd name="T113" fmla="*/ 68 h 84"/>
                  <a:gd name="T114" fmla="*/ 22 w 30"/>
                  <a:gd name="T115" fmla="*/ 66 h 84"/>
                  <a:gd name="T116" fmla="*/ 22 w 30"/>
                  <a:gd name="T117" fmla="*/ 64 h 84"/>
                  <a:gd name="T118" fmla="*/ 24 w 30"/>
                  <a:gd name="T119" fmla="*/ 60 h 84"/>
                  <a:gd name="T120" fmla="*/ 24 w 30"/>
                  <a:gd name="T121" fmla="*/ 56 h 84"/>
                  <a:gd name="T122" fmla="*/ 24 w 30"/>
                  <a:gd name="T123" fmla="*/ 52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0" h="84">
                    <a:moveTo>
                      <a:pt x="26" y="20"/>
                    </a:moveTo>
                    <a:lnTo>
                      <a:pt x="26" y="22"/>
                    </a:lnTo>
                    <a:lnTo>
                      <a:pt x="26" y="26"/>
                    </a:lnTo>
                    <a:lnTo>
                      <a:pt x="26" y="28"/>
                    </a:lnTo>
                    <a:lnTo>
                      <a:pt x="26" y="30"/>
                    </a:lnTo>
                    <a:lnTo>
                      <a:pt x="26" y="34"/>
                    </a:lnTo>
                    <a:lnTo>
                      <a:pt x="24" y="36"/>
                    </a:lnTo>
                    <a:lnTo>
                      <a:pt x="24" y="40"/>
                    </a:lnTo>
                    <a:lnTo>
                      <a:pt x="24" y="42"/>
                    </a:lnTo>
                    <a:lnTo>
                      <a:pt x="24" y="52"/>
                    </a:lnTo>
                    <a:lnTo>
                      <a:pt x="24" y="54"/>
                    </a:lnTo>
                    <a:lnTo>
                      <a:pt x="24" y="56"/>
                    </a:lnTo>
                    <a:lnTo>
                      <a:pt x="24" y="56"/>
                    </a:lnTo>
                    <a:lnTo>
                      <a:pt x="24" y="58"/>
                    </a:lnTo>
                    <a:lnTo>
                      <a:pt x="22" y="58"/>
                    </a:lnTo>
                    <a:lnTo>
                      <a:pt x="22" y="60"/>
                    </a:lnTo>
                    <a:lnTo>
                      <a:pt x="22" y="62"/>
                    </a:lnTo>
                    <a:lnTo>
                      <a:pt x="22" y="62"/>
                    </a:lnTo>
                    <a:lnTo>
                      <a:pt x="22" y="64"/>
                    </a:lnTo>
                    <a:lnTo>
                      <a:pt x="22" y="64"/>
                    </a:lnTo>
                    <a:lnTo>
                      <a:pt x="20" y="66"/>
                    </a:lnTo>
                    <a:lnTo>
                      <a:pt x="20" y="66"/>
                    </a:lnTo>
                    <a:lnTo>
                      <a:pt x="20" y="68"/>
                    </a:lnTo>
                    <a:lnTo>
                      <a:pt x="20" y="68"/>
                    </a:lnTo>
                    <a:lnTo>
                      <a:pt x="18" y="70"/>
                    </a:lnTo>
                    <a:lnTo>
                      <a:pt x="18" y="70"/>
                    </a:lnTo>
                    <a:lnTo>
                      <a:pt x="18" y="72"/>
                    </a:lnTo>
                    <a:lnTo>
                      <a:pt x="16" y="72"/>
                    </a:lnTo>
                    <a:lnTo>
                      <a:pt x="16" y="72"/>
                    </a:lnTo>
                    <a:lnTo>
                      <a:pt x="16" y="74"/>
                    </a:lnTo>
                    <a:lnTo>
                      <a:pt x="14" y="76"/>
                    </a:lnTo>
                    <a:lnTo>
                      <a:pt x="12" y="76"/>
                    </a:lnTo>
                    <a:lnTo>
                      <a:pt x="10" y="78"/>
                    </a:lnTo>
                    <a:lnTo>
                      <a:pt x="8" y="80"/>
                    </a:lnTo>
                    <a:lnTo>
                      <a:pt x="6" y="80"/>
                    </a:lnTo>
                    <a:lnTo>
                      <a:pt x="4" y="82"/>
                    </a:lnTo>
                    <a:lnTo>
                      <a:pt x="2" y="84"/>
                    </a:lnTo>
                    <a:lnTo>
                      <a:pt x="2" y="84"/>
                    </a:lnTo>
                    <a:lnTo>
                      <a:pt x="2" y="84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2" y="84"/>
                    </a:lnTo>
                    <a:lnTo>
                      <a:pt x="2" y="84"/>
                    </a:lnTo>
                    <a:lnTo>
                      <a:pt x="2" y="84"/>
                    </a:lnTo>
                    <a:lnTo>
                      <a:pt x="4" y="84"/>
                    </a:lnTo>
                    <a:lnTo>
                      <a:pt x="4" y="84"/>
                    </a:lnTo>
                    <a:lnTo>
                      <a:pt x="6" y="82"/>
                    </a:lnTo>
                    <a:lnTo>
                      <a:pt x="8" y="82"/>
                    </a:lnTo>
                    <a:lnTo>
                      <a:pt x="10" y="80"/>
                    </a:lnTo>
                    <a:lnTo>
                      <a:pt x="12" y="78"/>
                    </a:lnTo>
                    <a:lnTo>
                      <a:pt x="14" y="78"/>
                    </a:lnTo>
                    <a:lnTo>
                      <a:pt x="18" y="76"/>
                    </a:lnTo>
                    <a:lnTo>
                      <a:pt x="20" y="74"/>
                    </a:lnTo>
                    <a:lnTo>
                      <a:pt x="20" y="72"/>
                    </a:lnTo>
                    <a:lnTo>
                      <a:pt x="22" y="72"/>
                    </a:lnTo>
                    <a:lnTo>
                      <a:pt x="22" y="70"/>
                    </a:lnTo>
                    <a:lnTo>
                      <a:pt x="24" y="68"/>
                    </a:lnTo>
                    <a:lnTo>
                      <a:pt x="24" y="68"/>
                    </a:lnTo>
                    <a:lnTo>
                      <a:pt x="24" y="66"/>
                    </a:lnTo>
                    <a:lnTo>
                      <a:pt x="26" y="66"/>
                    </a:lnTo>
                    <a:lnTo>
                      <a:pt x="26" y="64"/>
                    </a:lnTo>
                    <a:lnTo>
                      <a:pt x="26" y="64"/>
                    </a:lnTo>
                    <a:lnTo>
                      <a:pt x="28" y="62"/>
                    </a:lnTo>
                    <a:lnTo>
                      <a:pt x="28" y="60"/>
                    </a:lnTo>
                    <a:lnTo>
                      <a:pt x="28" y="60"/>
                    </a:lnTo>
                    <a:lnTo>
                      <a:pt x="28" y="52"/>
                    </a:lnTo>
                    <a:lnTo>
                      <a:pt x="30" y="46"/>
                    </a:lnTo>
                    <a:lnTo>
                      <a:pt x="30" y="40"/>
                    </a:lnTo>
                    <a:lnTo>
                      <a:pt x="30" y="34"/>
                    </a:lnTo>
                    <a:lnTo>
                      <a:pt x="30" y="30"/>
                    </a:lnTo>
                    <a:lnTo>
                      <a:pt x="30" y="26"/>
                    </a:lnTo>
                    <a:lnTo>
                      <a:pt x="30" y="24"/>
                    </a:lnTo>
                    <a:lnTo>
                      <a:pt x="30" y="22"/>
                    </a:lnTo>
                    <a:lnTo>
                      <a:pt x="30" y="20"/>
                    </a:lnTo>
                    <a:lnTo>
                      <a:pt x="30" y="18"/>
                    </a:lnTo>
                    <a:lnTo>
                      <a:pt x="30" y="16"/>
                    </a:lnTo>
                    <a:lnTo>
                      <a:pt x="30" y="14"/>
                    </a:lnTo>
                    <a:lnTo>
                      <a:pt x="30" y="12"/>
                    </a:lnTo>
                    <a:lnTo>
                      <a:pt x="30" y="10"/>
                    </a:lnTo>
                    <a:lnTo>
                      <a:pt x="28" y="10"/>
                    </a:lnTo>
                    <a:lnTo>
                      <a:pt x="28" y="8"/>
                    </a:lnTo>
                    <a:lnTo>
                      <a:pt x="28" y="6"/>
                    </a:lnTo>
                    <a:lnTo>
                      <a:pt x="26" y="6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22" y="2"/>
                    </a:lnTo>
                    <a:lnTo>
                      <a:pt x="22" y="0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22" y="4"/>
                    </a:lnTo>
                    <a:lnTo>
                      <a:pt x="24" y="6"/>
                    </a:lnTo>
                    <a:lnTo>
                      <a:pt x="24" y="10"/>
                    </a:lnTo>
                    <a:lnTo>
                      <a:pt x="24" y="12"/>
                    </a:lnTo>
                    <a:lnTo>
                      <a:pt x="26" y="14"/>
                    </a:lnTo>
                    <a:lnTo>
                      <a:pt x="26" y="16"/>
                    </a:lnTo>
                    <a:lnTo>
                      <a:pt x="26" y="18"/>
                    </a:lnTo>
                    <a:lnTo>
                      <a:pt x="26" y="20"/>
                    </a:lnTo>
                    <a:lnTo>
                      <a:pt x="26" y="20"/>
                    </a:lnTo>
                    <a:close/>
                    <a:moveTo>
                      <a:pt x="24" y="52"/>
                    </a:moveTo>
                    <a:lnTo>
                      <a:pt x="26" y="42"/>
                    </a:lnTo>
                    <a:lnTo>
                      <a:pt x="26" y="40"/>
                    </a:lnTo>
                    <a:lnTo>
                      <a:pt x="26" y="36"/>
                    </a:lnTo>
                    <a:lnTo>
                      <a:pt x="26" y="34"/>
                    </a:lnTo>
                    <a:lnTo>
                      <a:pt x="26" y="30"/>
                    </a:lnTo>
                    <a:lnTo>
                      <a:pt x="26" y="28"/>
                    </a:lnTo>
                    <a:lnTo>
                      <a:pt x="26" y="26"/>
                    </a:lnTo>
                    <a:lnTo>
                      <a:pt x="26" y="22"/>
                    </a:lnTo>
                    <a:lnTo>
                      <a:pt x="26" y="20"/>
                    </a:lnTo>
                    <a:lnTo>
                      <a:pt x="26" y="18"/>
                    </a:lnTo>
                    <a:lnTo>
                      <a:pt x="26" y="14"/>
                    </a:lnTo>
                    <a:lnTo>
                      <a:pt x="26" y="12"/>
                    </a:lnTo>
                    <a:lnTo>
                      <a:pt x="26" y="10"/>
                    </a:lnTo>
                    <a:lnTo>
                      <a:pt x="24" y="8"/>
                    </a:lnTo>
                    <a:lnTo>
                      <a:pt x="24" y="6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26" y="6"/>
                    </a:lnTo>
                    <a:lnTo>
                      <a:pt x="26" y="6"/>
                    </a:lnTo>
                    <a:lnTo>
                      <a:pt x="26" y="8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28" y="12"/>
                    </a:lnTo>
                    <a:lnTo>
                      <a:pt x="30" y="14"/>
                    </a:lnTo>
                    <a:lnTo>
                      <a:pt x="30" y="16"/>
                    </a:lnTo>
                    <a:lnTo>
                      <a:pt x="30" y="18"/>
                    </a:lnTo>
                    <a:lnTo>
                      <a:pt x="30" y="20"/>
                    </a:lnTo>
                    <a:lnTo>
                      <a:pt x="30" y="22"/>
                    </a:lnTo>
                    <a:lnTo>
                      <a:pt x="30" y="24"/>
                    </a:lnTo>
                    <a:lnTo>
                      <a:pt x="30" y="26"/>
                    </a:lnTo>
                    <a:lnTo>
                      <a:pt x="30" y="30"/>
                    </a:lnTo>
                    <a:lnTo>
                      <a:pt x="30" y="34"/>
                    </a:lnTo>
                    <a:lnTo>
                      <a:pt x="28" y="40"/>
                    </a:lnTo>
                    <a:lnTo>
                      <a:pt x="28" y="46"/>
                    </a:lnTo>
                    <a:lnTo>
                      <a:pt x="28" y="52"/>
                    </a:lnTo>
                    <a:lnTo>
                      <a:pt x="26" y="60"/>
                    </a:lnTo>
                    <a:lnTo>
                      <a:pt x="26" y="60"/>
                    </a:lnTo>
                    <a:lnTo>
                      <a:pt x="26" y="60"/>
                    </a:lnTo>
                    <a:lnTo>
                      <a:pt x="26" y="62"/>
                    </a:lnTo>
                    <a:lnTo>
                      <a:pt x="26" y="62"/>
                    </a:lnTo>
                    <a:lnTo>
                      <a:pt x="26" y="64"/>
                    </a:lnTo>
                    <a:lnTo>
                      <a:pt x="26" y="64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68"/>
                    </a:lnTo>
                    <a:lnTo>
                      <a:pt x="22" y="70"/>
                    </a:lnTo>
                    <a:lnTo>
                      <a:pt x="20" y="70"/>
                    </a:lnTo>
                    <a:lnTo>
                      <a:pt x="18" y="72"/>
                    </a:lnTo>
                    <a:lnTo>
                      <a:pt x="18" y="74"/>
                    </a:lnTo>
                    <a:lnTo>
                      <a:pt x="16" y="74"/>
                    </a:lnTo>
                    <a:lnTo>
                      <a:pt x="14" y="76"/>
                    </a:lnTo>
                    <a:lnTo>
                      <a:pt x="12" y="78"/>
                    </a:lnTo>
                    <a:lnTo>
                      <a:pt x="10" y="78"/>
                    </a:lnTo>
                    <a:lnTo>
                      <a:pt x="10" y="80"/>
                    </a:lnTo>
                    <a:lnTo>
                      <a:pt x="8" y="80"/>
                    </a:lnTo>
                    <a:lnTo>
                      <a:pt x="6" y="82"/>
                    </a:lnTo>
                    <a:lnTo>
                      <a:pt x="8" y="80"/>
                    </a:lnTo>
                    <a:lnTo>
                      <a:pt x="10" y="78"/>
                    </a:lnTo>
                    <a:lnTo>
                      <a:pt x="12" y="78"/>
                    </a:lnTo>
                    <a:lnTo>
                      <a:pt x="14" y="76"/>
                    </a:lnTo>
                    <a:lnTo>
                      <a:pt x="16" y="74"/>
                    </a:lnTo>
                    <a:lnTo>
                      <a:pt x="16" y="74"/>
                    </a:lnTo>
                    <a:lnTo>
                      <a:pt x="18" y="72"/>
                    </a:lnTo>
                    <a:lnTo>
                      <a:pt x="20" y="70"/>
                    </a:lnTo>
                    <a:lnTo>
                      <a:pt x="20" y="68"/>
                    </a:lnTo>
                    <a:lnTo>
                      <a:pt x="20" y="68"/>
                    </a:lnTo>
                    <a:lnTo>
                      <a:pt x="20" y="68"/>
                    </a:lnTo>
                    <a:lnTo>
                      <a:pt x="22" y="66"/>
                    </a:lnTo>
                    <a:lnTo>
                      <a:pt x="22" y="66"/>
                    </a:lnTo>
                    <a:lnTo>
                      <a:pt x="22" y="64"/>
                    </a:lnTo>
                    <a:lnTo>
                      <a:pt x="22" y="64"/>
                    </a:lnTo>
                    <a:lnTo>
                      <a:pt x="24" y="62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4" y="58"/>
                    </a:lnTo>
                    <a:lnTo>
                      <a:pt x="24" y="58"/>
                    </a:lnTo>
                    <a:lnTo>
                      <a:pt x="24" y="56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52"/>
                    </a:lnTo>
                    <a:lnTo>
                      <a:pt x="24" y="5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43" name="Freeform 77"/>
              <p:cNvSpPr>
                <a:spLocks/>
              </p:cNvSpPr>
              <p:nvPr/>
            </p:nvSpPr>
            <p:spPr bwMode="auto">
              <a:xfrm>
                <a:off x="4990" y="1610"/>
                <a:ext cx="38" cy="36"/>
              </a:xfrm>
              <a:custGeom>
                <a:avLst/>
                <a:gdLst>
                  <a:gd name="T0" fmla="*/ 38 w 38"/>
                  <a:gd name="T1" fmla="*/ 2 h 36"/>
                  <a:gd name="T2" fmla="*/ 36 w 38"/>
                  <a:gd name="T3" fmla="*/ 2 h 36"/>
                  <a:gd name="T4" fmla="*/ 32 w 38"/>
                  <a:gd name="T5" fmla="*/ 6 h 36"/>
                  <a:gd name="T6" fmla="*/ 26 w 38"/>
                  <a:gd name="T7" fmla="*/ 12 h 36"/>
                  <a:gd name="T8" fmla="*/ 20 w 38"/>
                  <a:gd name="T9" fmla="*/ 20 h 36"/>
                  <a:gd name="T10" fmla="*/ 16 w 38"/>
                  <a:gd name="T11" fmla="*/ 22 h 36"/>
                  <a:gd name="T12" fmla="*/ 16 w 38"/>
                  <a:gd name="T13" fmla="*/ 22 h 36"/>
                  <a:gd name="T14" fmla="*/ 16 w 38"/>
                  <a:gd name="T15" fmla="*/ 24 h 36"/>
                  <a:gd name="T16" fmla="*/ 10 w 38"/>
                  <a:gd name="T17" fmla="*/ 30 h 36"/>
                  <a:gd name="T18" fmla="*/ 6 w 38"/>
                  <a:gd name="T19" fmla="*/ 32 h 36"/>
                  <a:gd name="T20" fmla="*/ 4 w 38"/>
                  <a:gd name="T21" fmla="*/ 34 h 36"/>
                  <a:gd name="T22" fmla="*/ 2 w 38"/>
                  <a:gd name="T23" fmla="*/ 34 h 36"/>
                  <a:gd name="T24" fmla="*/ 2 w 38"/>
                  <a:gd name="T25" fmla="*/ 36 h 36"/>
                  <a:gd name="T26" fmla="*/ 0 w 38"/>
                  <a:gd name="T27" fmla="*/ 36 h 36"/>
                  <a:gd name="T28" fmla="*/ 0 w 38"/>
                  <a:gd name="T29" fmla="*/ 34 h 36"/>
                  <a:gd name="T30" fmla="*/ 0 w 38"/>
                  <a:gd name="T31" fmla="*/ 34 h 36"/>
                  <a:gd name="T32" fmla="*/ 2 w 38"/>
                  <a:gd name="T33" fmla="*/ 32 h 36"/>
                  <a:gd name="T34" fmla="*/ 4 w 38"/>
                  <a:gd name="T35" fmla="*/ 30 h 36"/>
                  <a:gd name="T36" fmla="*/ 4 w 38"/>
                  <a:gd name="T37" fmla="*/ 28 h 36"/>
                  <a:gd name="T38" fmla="*/ 6 w 38"/>
                  <a:gd name="T39" fmla="*/ 28 h 36"/>
                  <a:gd name="T40" fmla="*/ 8 w 38"/>
                  <a:gd name="T41" fmla="*/ 28 h 36"/>
                  <a:gd name="T42" fmla="*/ 10 w 38"/>
                  <a:gd name="T43" fmla="*/ 26 h 36"/>
                  <a:gd name="T44" fmla="*/ 12 w 38"/>
                  <a:gd name="T45" fmla="*/ 26 h 36"/>
                  <a:gd name="T46" fmla="*/ 12 w 38"/>
                  <a:gd name="T47" fmla="*/ 24 h 36"/>
                  <a:gd name="T48" fmla="*/ 14 w 38"/>
                  <a:gd name="T49" fmla="*/ 22 h 36"/>
                  <a:gd name="T50" fmla="*/ 14 w 38"/>
                  <a:gd name="T51" fmla="*/ 20 h 36"/>
                  <a:gd name="T52" fmla="*/ 14 w 38"/>
                  <a:gd name="T53" fmla="*/ 18 h 36"/>
                  <a:gd name="T54" fmla="*/ 14 w 38"/>
                  <a:gd name="T55" fmla="*/ 14 h 36"/>
                  <a:gd name="T56" fmla="*/ 14 w 38"/>
                  <a:gd name="T57" fmla="*/ 12 h 36"/>
                  <a:gd name="T58" fmla="*/ 14 w 38"/>
                  <a:gd name="T59" fmla="*/ 8 h 36"/>
                  <a:gd name="T60" fmla="*/ 12 w 38"/>
                  <a:gd name="T61" fmla="*/ 6 h 36"/>
                  <a:gd name="T62" fmla="*/ 12 w 38"/>
                  <a:gd name="T63" fmla="*/ 4 h 36"/>
                  <a:gd name="T64" fmla="*/ 12 w 38"/>
                  <a:gd name="T65" fmla="*/ 4 h 36"/>
                  <a:gd name="T66" fmla="*/ 12 w 38"/>
                  <a:gd name="T67" fmla="*/ 4 h 36"/>
                  <a:gd name="T68" fmla="*/ 12 w 38"/>
                  <a:gd name="T69" fmla="*/ 4 h 36"/>
                  <a:gd name="T70" fmla="*/ 14 w 38"/>
                  <a:gd name="T71" fmla="*/ 6 h 36"/>
                  <a:gd name="T72" fmla="*/ 18 w 38"/>
                  <a:gd name="T73" fmla="*/ 8 h 36"/>
                  <a:gd name="T74" fmla="*/ 20 w 38"/>
                  <a:gd name="T75" fmla="*/ 10 h 36"/>
                  <a:gd name="T76" fmla="*/ 20 w 38"/>
                  <a:gd name="T77" fmla="*/ 10 h 36"/>
                  <a:gd name="T78" fmla="*/ 18 w 38"/>
                  <a:gd name="T79" fmla="*/ 12 h 36"/>
                  <a:gd name="T80" fmla="*/ 18 w 38"/>
                  <a:gd name="T81" fmla="*/ 12 h 36"/>
                  <a:gd name="T82" fmla="*/ 18 w 38"/>
                  <a:gd name="T83" fmla="*/ 12 h 36"/>
                  <a:gd name="T84" fmla="*/ 18 w 38"/>
                  <a:gd name="T85" fmla="*/ 12 h 36"/>
                  <a:gd name="T86" fmla="*/ 20 w 38"/>
                  <a:gd name="T87" fmla="*/ 12 h 36"/>
                  <a:gd name="T88" fmla="*/ 22 w 38"/>
                  <a:gd name="T89" fmla="*/ 10 h 36"/>
                  <a:gd name="T90" fmla="*/ 24 w 38"/>
                  <a:gd name="T91" fmla="*/ 8 h 36"/>
                  <a:gd name="T92" fmla="*/ 28 w 38"/>
                  <a:gd name="T93" fmla="*/ 6 h 36"/>
                  <a:gd name="T94" fmla="*/ 30 w 38"/>
                  <a:gd name="T95" fmla="*/ 4 h 36"/>
                  <a:gd name="T96" fmla="*/ 32 w 38"/>
                  <a:gd name="T97" fmla="*/ 2 h 36"/>
                  <a:gd name="T98" fmla="*/ 36 w 38"/>
                  <a:gd name="T99" fmla="*/ 2 h 36"/>
                  <a:gd name="T100" fmla="*/ 38 w 38"/>
                  <a:gd name="T101" fmla="*/ 2 h 36"/>
                  <a:gd name="T102" fmla="*/ 38 w 38"/>
                  <a:gd name="T10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8" h="36">
                    <a:moveTo>
                      <a:pt x="38" y="0"/>
                    </a:moveTo>
                    <a:lnTo>
                      <a:pt x="38" y="2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34" y="4"/>
                    </a:lnTo>
                    <a:lnTo>
                      <a:pt x="32" y="6"/>
                    </a:lnTo>
                    <a:lnTo>
                      <a:pt x="30" y="10"/>
                    </a:lnTo>
                    <a:lnTo>
                      <a:pt x="26" y="12"/>
                    </a:lnTo>
                    <a:lnTo>
                      <a:pt x="22" y="16"/>
                    </a:lnTo>
                    <a:lnTo>
                      <a:pt x="20" y="20"/>
                    </a:lnTo>
                    <a:lnTo>
                      <a:pt x="18" y="22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12" y="26"/>
                    </a:lnTo>
                    <a:lnTo>
                      <a:pt x="10" y="30"/>
                    </a:lnTo>
                    <a:lnTo>
                      <a:pt x="6" y="32"/>
                    </a:lnTo>
                    <a:lnTo>
                      <a:pt x="6" y="32"/>
                    </a:lnTo>
                    <a:lnTo>
                      <a:pt x="4" y="34"/>
                    </a:lnTo>
                    <a:lnTo>
                      <a:pt x="4" y="34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2" y="32"/>
                    </a:lnTo>
                    <a:lnTo>
                      <a:pt x="2" y="32"/>
                    </a:lnTo>
                    <a:lnTo>
                      <a:pt x="2" y="30"/>
                    </a:lnTo>
                    <a:lnTo>
                      <a:pt x="4" y="30"/>
                    </a:lnTo>
                    <a:lnTo>
                      <a:pt x="4" y="30"/>
                    </a:lnTo>
                    <a:lnTo>
                      <a:pt x="4" y="28"/>
                    </a:lnTo>
                    <a:lnTo>
                      <a:pt x="4" y="28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8" y="28"/>
                    </a:lnTo>
                    <a:lnTo>
                      <a:pt x="8" y="26"/>
                    </a:lnTo>
                    <a:lnTo>
                      <a:pt x="10" y="26"/>
                    </a:lnTo>
                    <a:lnTo>
                      <a:pt x="10" y="26"/>
                    </a:lnTo>
                    <a:lnTo>
                      <a:pt x="12" y="26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4" y="24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14" y="20"/>
                    </a:lnTo>
                    <a:lnTo>
                      <a:pt x="14" y="20"/>
                    </a:lnTo>
                    <a:lnTo>
                      <a:pt x="14" y="18"/>
                    </a:lnTo>
                    <a:lnTo>
                      <a:pt x="14" y="16"/>
                    </a:lnTo>
                    <a:lnTo>
                      <a:pt x="14" y="14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14" y="10"/>
                    </a:lnTo>
                    <a:lnTo>
                      <a:pt x="14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4" y="4"/>
                    </a:lnTo>
                    <a:lnTo>
                      <a:pt x="14" y="6"/>
                    </a:lnTo>
                    <a:lnTo>
                      <a:pt x="16" y="6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20" y="10"/>
                    </a:lnTo>
                    <a:lnTo>
                      <a:pt x="20" y="10"/>
                    </a:lnTo>
                    <a:lnTo>
                      <a:pt x="20" y="10"/>
                    </a:lnTo>
                    <a:lnTo>
                      <a:pt x="20" y="10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20" y="12"/>
                    </a:lnTo>
                    <a:lnTo>
                      <a:pt x="20" y="12"/>
                    </a:lnTo>
                    <a:lnTo>
                      <a:pt x="20" y="12"/>
                    </a:lnTo>
                    <a:lnTo>
                      <a:pt x="22" y="10"/>
                    </a:lnTo>
                    <a:lnTo>
                      <a:pt x="24" y="10"/>
                    </a:lnTo>
                    <a:lnTo>
                      <a:pt x="24" y="8"/>
                    </a:lnTo>
                    <a:lnTo>
                      <a:pt x="26" y="6"/>
                    </a:lnTo>
                    <a:lnTo>
                      <a:pt x="28" y="6"/>
                    </a:lnTo>
                    <a:lnTo>
                      <a:pt x="28" y="4"/>
                    </a:lnTo>
                    <a:lnTo>
                      <a:pt x="30" y="4"/>
                    </a:lnTo>
                    <a:lnTo>
                      <a:pt x="32" y="4"/>
                    </a:lnTo>
                    <a:lnTo>
                      <a:pt x="32" y="2"/>
                    </a:lnTo>
                    <a:lnTo>
                      <a:pt x="34" y="2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38" y="2"/>
                    </a:lnTo>
                    <a:lnTo>
                      <a:pt x="38" y="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44" name="Freeform 78"/>
              <p:cNvSpPr>
                <a:spLocks/>
              </p:cNvSpPr>
              <p:nvPr/>
            </p:nvSpPr>
            <p:spPr bwMode="auto">
              <a:xfrm>
                <a:off x="4964" y="956"/>
                <a:ext cx="136" cy="94"/>
              </a:xfrm>
              <a:custGeom>
                <a:avLst/>
                <a:gdLst>
                  <a:gd name="T0" fmla="*/ 38 w 136"/>
                  <a:gd name="T1" fmla="*/ 6 h 94"/>
                  <a:gd name="T2" fmla="*/ 42 w 136"/>
                  <a:gd name="T3" fmla="*/ 2 h 94"/>
                  <a:gd name="T4" fmla="*/ 48 w 136"/>
                  <a:gd name="T5" fmla="*/ 0 h 94"/>
                  <a:gd name="T6" fmla="*/ 52 w 136"/>
                  <a:gd name="T7" fmla="*/ 0 h 94"/>
                  <a:gd name="T8" fmla="*/ 58 w 136"/>
                  <a:gd name="T9" fmla="*/ 0 h 94"/>
                  <a:gd name="T10" fmla="*/ 64 w 136"/>
                  <a:gd name="T11" fmla="*/ 0 h 94"/>
                  <a:gd name="T12" fmla="*/ 70 w 136"/>
                  <a:gd name="T13" fmla="*/ 2 h 94"/>
                  <a:gd name="T14" fmla="*/ 76 w 136"/>
                  <a:gd name="T15" fmla="*/ 6 h 94"/>
                  <a:gd name="T16" fmla="*/ 84 w 136"/>
                  <a:gd name="T17" fmla="*/ 12 h 94"/>
                  <a:gd name="T18" fmla="*/ 90 w 136"/>
                  <a:gd name="T19" fmla="*/ 18 h 94"/>
                  <a:gd name="T20" fmla="*/ 96 w 136"/>
                  <a:gd name="T21" fmla="*/ 26 h 94"/>
                  <a:gd name="T22" fmla="*/ 106 w 136"/>
                  <a:gd name="T23" fmla="*/ 38 h 94"/>
                  <a:gd name="T24" fmla="*/ 114 w 136"/>
                  <a:gd name="T25" fmla="*/ 50 h 94"/>
                  <a:gd name="T26" fmla="*/ 120 w 136"/>
                  <a:gd name="T27" fmla="*/ 60 h 94"/>
                  <a:gd name="T28" fmla="*/ 126 w 136"/>
                  <a:gd name="T29" fmla="*/ 68 h 94"/>
                  <a:gd name="T30" fmla="*/ 130 w 136"/>
                  <a:gd name="T31" fmla="*/ 76 h 94"/>
                  <a:gd name="T32" fmla="*/ 134 w 136"/>
                  <a:gd name="T33" fmla="*/ 86 h 94"/>
                  <a:gd name="T34" fmla="*/ 136 w 136"/>
                  <a:gd name="T35" fmla="*/ 92 h 94"/>
                  <a:gd name="T36" fmla="*/ 136 w 136"/>
                  <a:gd name="T37" fmla="*/ 94 h 94"/>
                  <a:gd name="T38" fmla="*/ 136 w 136"/>
                  <a:gd name="T39" fmla="*/ 92 h 94"/>
                  <a:gd name="T40" fmla="*/ 134 w 136"/>
                  <a:gd name="T41" fmla="*/ 88 h 94"/>
                  <a:gd name="T42" fmla="*/ 128 w 136"/>
                  <a:gd name="T43" fmla="*/ 82 h 94"/>
                  <a:gd name="T44" fmla="*/ 122 w 136"/>
                  <a:gd name="T45" fmla="*/ 72 h 94"/>
                  <a:gd name="T46" fmla="*/ 114 w 136"/>
                  <a:gd name="T47" fmla="*/ 60 h 94"/>
                  <a:gd name="T48" fmla="*/ 104 w 136"/>
                  <a:gd name="T49" fmla="*/ 50 h 94"/>
                  <a:gd name="T50" fmla="*/ 92 w 136"/>
                  <a:gd name="T51" fmla="*/ 38 h 94"/>
                  <a:gd name="T52" fmla="*/ 80 w 136"/>
                  <a:gd name="T53" fmla="*/ 30 h 94"/>
                  <a:gd name="T54" fmla="*/ 70 w 136"/>
                  <a:gd name="T55" fmla="*/ 24 h 94"/>
                  <a:gd name="T56" fmla="*/ 58 w 136"/>
                  <a:gd name="T57" fmla="*/ 22 h 94"/>
                  <a:gd name="T58" fmla="*/ 46 w 136"/>
                  <a:gd name="T59" fmla="*/ 26 h 94"/>
                  <a:gd name="T60" fmla="*/ 36 w 136"/>
                  <a:gd name="T61" fmla="*/ 34 h 94"/>
                  <a:gd name="T62" fmla="*/ 28 w 136"/>
                  <a:gd name="T63" fmla="*/ 40 h 94"/>
                  <a:gd name="T64" fmla="*/ 22 w 136"/>
                  <a:gd name="T65" fmla="*/ 46 h 94"/>
                  <a:gd name="T66" fmla="*/ 20 w 136"/>
                  <a:gd name="T67" fmla="*/ 50 h 94"/>
                  <a:gd name="T68" fmla="*/ 16 w 136"/>
                  <a:gd name="T69" fmla="*/ 50 h 94"/>
                  <a:gd name="T70" fmla="*/ 14 w 136"/>
                  <a:gd name="T71" fmla="*/ 52 h 94"/>
                  <a:gd name="T72" fmla="*/ 10 w 136"/>
                  <a:gd name="T73" fmla="*/ 50 h 94"/>
                  <a:gd name="T74" fmla="*/ 8 w 136"/>
                  <a:gd name="T75" fmla="*/ 50 h 94"/>
                  <a:gd name="T76" fmla="*/ 4 w 136"/>
                  <a:gd name="T77" fmla="*/ 48 h 94"/>
                  <a:gd name="T78" fmla="*/ 2 w 136"/>
                  <a:gd name="T79" fmla="*/ 46 h 94"/>
                  <a:gd name="T80" fmla="*/ 2 w 136"/>
                  <a:gd name="T81" fmla="*/ 44 h 94"/>
                  <a:gd name="T82" fmla="*/ 0 w 136"/>
                  <a:gd name="T83" fmla="*/ 40 h 94"/>
                  <a:gd name="T84" fmla="*/ 0 w 136"/>
                  <a:gd name="T85" fmla="*/ 38 h 94"/>
                  <a:gd name="T86" fmla="*/ 0 w 136"/>
                  <a:gd name="T87" fmla="*/ 34 h 94"/>
                  <a:gd name="T88" fmla="*/ 0 w 136"/>
                  <a:gd name="T89" fmla="*/ 34 h 94"/>
                  <a:gd name="T90" fmla="*/ 2 w 136"/>
                  <a:gd name="T91" fmla="*/ 36 h 94"/>
                  <a:gd name="T92" fmla="*/ 6 w 136"/>
                  <a:gd name="T93" fmla="*/ 38 h 94"/>
                  <a:gd name="T94" fmla="*/ 8 w 136"/>
                  <a:gd name="T95" fmla="*/ 40 h 94"/>
                  <a:gd name="T96" fmla="*/ 10 w 136"/>
                  <a:gd name="T97" fmla="*/ 40 h 94"/>
                  <a:gd name="T98" fmla="*/ 12 w 136"/>
                  <a:gd name="T99" fmla="*/ 38 h 94"/>
                  <a:gd name="T100" fmla="*/ 14 w 136"/>
                  <a:gd name="T101" fmla="*/ 38 h 94"/>
                  <a:gd name="T102" fmla="*/ 20 w 136"/>
                  <a:gd name="T103" fmla="*/ 34 h 94"/>
                  <a:gd name="T104" fmla="*/ 22 w 136"/>
                  <a:gd name="T105" fmla="*/ 30 h 94"/>
                  <a:gd name="T106" fmla="*/ 26 w 136"/>
                  <a:gd name="T107" fmla="*/ 24 h 94"/>
                  <a:gd name="T108" fmla="*/ 32 w 136"/>
                  <a:gd name="T109" fmla="*/ 14 h 94"/>
                  <a:gd name="T110" fmla="*/ 36 w 136"/>
                  <a:gd name="T111" fmla="*/ 1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36" h="94">
                    <a:moveTo>
                      <a:pt x="36" y="10"/>
                    </a:moveTo>
                    <a:lnTo>
                      <a:pt x="36" y="8"/>
                    </a:lnTo>
                    <a:lnTo>
                      <a:pt x="38" y="6"/>
                    </a:lnTo>
                    <a:lnTo>
                      <a:pt x="40" y="6"/>
                    </a:lnTo>
                    <a:lnTo>
                      <a:pt x="40" y="4"/>
                    </a:lnTo>
                    <a:lnTo>
                      <a:pt x="42" y="2"/>
                    </a:lnTo>
                    <a:lnTo>
                      <a:pt x="44" y="2"/>
                    </a:lnTo>
                    <a:lnTo>
                      <a:pt x="46" y="2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50" y="0"/>
                    </a:lnTo>
                    <a:lnTo>
                      <a:pt x="52" y="0"/>
                    </a:lnTo>
                    <a:lnTo>
                      <a:pt x="54" y="0"/>
                    </a:lnTo>
                    <a:lnTo>
                      <a:pt x="56" y="0"/>
                    </a:lnTo>
                    <a:lnTo>
                      <a:pt x="58" y="0"/>
                    </a:lnTo>
                    <a:lnTo>
                      <a:pt x="60" y="0"/>
                    </a:lnTo>
                    <a:lnTo>
                      <a:pt x="62" y="0"/>
                    </a:lnTo>
                    <a:lnTo>
                      <a:pt x="64" y="0"/>
                    </a:lnTo>
                    <a:lnTo>
                      <a:pt x="66" y="2"/>
                    </a:lnTo>
                    <a:lnTo>
                      <a:pt x="68" y="2"/>
                    </a:lnTo>
                    <a:lnTo>
                      <a:pt x="70" y="2"/>
                    </a:lnTo>
                    <a:lnTo>
                      <a:pt x="72" y="4"/>
                    </a:lnTo>
                    <a:lnTo>
                      <a:pt x="74" y="6"/>
                    </a:lnTo>
                    <a:lnTo>
                      <a:pt x="76" y="6"/>
                    </a:lnTo>
                    <a:lnTo>
                      <a:pt x="78" y="8"/>
                    </a:lnTo>
                    <a:lnTo>
                      <a:pt x="80" y="10"/>
                    </a:lnTo>
                    <a:lnTo>
                      <a:pt x="84" y="12"/>
                    </a:lnTo>
                    <a:lnTo>
                      <a:pt x="86" y="14"/>
                    </a:lnTo>
                    <a:lnTo>
                      <a:pt x="88" y="16"/>
                    </a:lnTo>
                    <a:lnTo>
                      <a:pt x="90" y="18"/>
                    </a:lnTo>
                    <a:lnTo>
                      <a:pt x="92" y="20"/>
                    </a:lnTo>
                    <a:lnTo>
                      <a:pt x="94" y="22"/>
                    </a:lnTo>
                    <a:lnTo>
                      <a:pt x="96" y="26"/>
                    </a:lnTo>
                    <a:lnTo>
                      <a:pt x="100" y="30"/>
                    </a:lnTo>
                    <a:lnTo>
                      <a:pt x="102" y="34"/>
                    </a:lnTo>
                    <a:lnTo>
                      <a:pt x="106" y="38"/>
                    </a:lnTo>
                    <a:lnTo>
                      <a:pt x="108" y="42"/>
                    </a:lnTo>
                    <a:lnTo>
                      <a:pt x="112" y="46"/>
                    </a:lnTo>
                    <a:lnTo>
                      <a:pt x="114" y="50"/>
                    </a:lnTo>
                    <a:lnTo>
                      <a:pt x="116" y="52"/>
                    </a:lnTo>
                    <a:lnTo>
                      <a:pt x="118" y="56"/>
                    </a:lnTo>
                    <a:lnTo>
                      <a:pt x="120" y="60"/>
                    </a:lnTo>
                    <a:lnTo>
                      <a:pt x="122" y="62"/>
                    </a:lnTo>
                    <a:lnTo>
                      <a:pt x="124" y="66"/>
                    </a:lnTo>
                    <a:lnTo>
                      <a:pt x="126" y="68"/>
                    </a:lnTo>
                    <a:lnTo>
                      <a:pt x="126" y="70"/>
                    </a:lnTo>
                    <a:lnTo>
                      <a:pt x="128" y="74"/>
                    </a:lnTo>
                    <a:lnTo>
                      <a:pt x="130" y="76"/>
                    </a:lnTo>
                    <a:lnTo>
                      <a:pt x="130" y="78"/>
                    </a:lnTo>
                    <a:lnTo>
                      <a:pt x="132" y="82"/>
                    </a:lnTo>
                    <a:lnTo>
                      <a:pt x="134" y="86"/>
                    </a:lnTo>
                    <a:lnTo>
                      <a:pt x="134" y="88"/>
                    </a:lnTo>
                    <a:lnTo>
                      <a:pt x="136" y="90"/>
                    </a:lnTo>
                    <a:lnTo>
                      <a:pt x="136" y="92"/>
                    </a:lnTo>
                    <a:lnTo>
                      <a:pt x="136" y="94"/>
                    </a:lnTo>
                    <a:lnTo>
                      <a:pt x="136" y="94"/>
                    </a:lnTo>
                    <a:lnTo>
                      <a:pt x="136" y="94"/>
                    </a:lnTo>
                    <a:lnTo>
                      <a:pt x="136" y="94"/>
                    </a:lnTo>
                    <a:lnTo>
                      <a:pt x="136" y="94"/>
                    </a:lnTo>
                    <a:lnTo>
                      <a:pt x="136" y="92"/>
                    </a:lnTo>
                    <a:lnTo>
                      <a:pt x="136" y="92"/>
                    </a:lnTo>
                    <a:lnTo>
                      <a:pt x="134" y="90"/>
                    </a:lnTo>
                    <a:lnTo>
                      <a:pt x="134" y="88"/>
                    </a:lnTo>
                    <a:lnTo>
                      <a:pt x="132" y="86"/>
                    </a:lnTo>
                    <a:lnTo>
                      <a:pt x="130" y="84"/>
                    </a:lnTo>
                    <a:lnTo>
                      <a:pt x="128" y="82"/>
                    </a:lnTo>
                    <a:lnTo>
                      <a:pt x="126" y="78"/>
                    </a:lnTo>
                    <a:lnTo>
                      <a:pt x="124" y="74"/>
                    </a:lnTo>
                    <a:lnTo>
                      <a:pt x="122" y="72"/>
                    </a:lnTo>
                    <a:lnTo>
                      <a:pt x="120" y="68"/>
                    </a:lnTo>
                    <a:lnTo>
                      <a:pt x="116" y="64"/>
                    </a:lnTo>
                    <a:lnTo>
                      <a:pt x="114" y="60"/>
                    </a:lnTo>
                    <a:lnTo>
                      <a:pt x="110" y="56"/>
                    </a:lnTo>
                    <a:lnTo>
                      <a:pt x="106" y="52"/>
                    </a:lnTo>
                    <a:lnTo>
                      <a:pt x="104" y="50"/>
                    </a:lnTo>
                    <a:lnTo>
                      <a:pt x="100" y="46"/>
                    </a:lnTo>
                    <a:lnTo>
                      <a:pt x="96" y="42"/>
                    </a:lnTo>
                    <a:lnTo>
                      <a:pt x="92" y="38"/>
                    </a:lnTo>
                    <a:lnTo>
                      <a:pt x="88" y="36"/>
                    </a:lnTo>
                    <a:lnTo>
                      <a:pt x="84" y="32"/>
                    </a:lnTo>
                    <a:lnTo>
                      <a:pt x="80" y="30"/>
                    </a:lnTo>
                    <a:lnTo>
                      <a:pt x="78" y="28"/>
                    </a:lnTo>
                    <a:lnTo>
                      <a:pt x="74" y="26"/>
                    </a:lnTo>
                    <a:lnTo>
                      <a:pt x="70" y="24"/>
                    </a:lnTo>
                    <a:lnTo>
                      <a:pt x="66" y="24"/>
                    </a:lnTo>
                    <a:lnTo>
                      <a:pt x="62" y="22"/>
                    </a:lnTo>
                    <a:lnTo>
                      <a:pt x="58" y="22"/>
                    </a:lnTo>
                    <a:lnTo>
                      <a:pt x="54" y="24"/>
                    </a:lnTo>
                    <a:lnTo>
                      <a:pt x="50" y="24"/>
                    </a:lnTo>
                    <a:lnTo>
                      <a:pt x="46" y="26"/>
                    </a:lnTo>
                    <a:lnTo>
                      <a:pt x="44" y="28"/>
                    </a:lnTo>
                    <a:lnTo>
                      <a:pt x="40" y="30"/>
                    </a:lnTo>
                    <a:lnTo>
                      <a:pt x="36" y="34"/>
                    </a:lnTo>
                    <a:lnTo>
                      <a:pt x="34" y="36"/>
                    </a:lnTo>
                    <a:lnTo>
                      <a:pt x="32" y="38"/>
                    </a:lnTo>
                    <a:lnTo>
                      <a:pt x="28" y="40"/>
                    </a:lnTo>
                    <a:lnTo>
                      <a:pt x="26" y="44"/>
                    </a:lnTo>
                    <a:lnTo>
                      <a:pt x="24" y="46"/>
                    </a:lnTo>
                    <a:lnTo>
                      <a:pt x="22" y="46"/>
                    </a:lnTo>
                    <a:lnTo>
                      <a:pt x="22" y="48"/>
                    </a:lnTo>
                    <a:lnTo>
                      <a:pt x="20" y="48"/>
                    </a:lnTo>
                    <a:lnTo>
                      <a:pt x="20" y="50"/>
                    </a:lnTo>
                    <a:lnTo>
                      <a:pt x="18" y="50"/>
                    </a:lnTo>
                    <a:lnTo>
                      <a:pt x="18" y="50"/>
                    </a:lnTo>
                    <a:lnTo>
                      <a:pt x="16" y="50"/>
                    </a:lnTo>
                    <a:lnTo>
                      <a:pt x="16" y="50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2" y="52"/>
                    </a:lnTo>
                    <a:lnTo>
                      <a:pt x="12" y="52"/>
                    </a:lnTo>
                    <a:lnTo>
                      <a:pt x="10" y="50"/>
                    </a:lnTo>
                    <a:lnTo>
                      <a:pt x="10" y="50"/>
                    </a:lnTo>
                    <a:lnTo>
                      <a:pt x="8" y="50"/>
                    </a:lnTo>
                    <a:lnTo>
                      <a:pt x="8" y="50"/>
                    </a:lnTo>
                    <a:lnTo>
                      <a:pt x="6" y="50"/>
                    </a:lnTo>
                    <a:lnTo>
                      <a:pt x="6" y="50"/>
                    </a:lnTo>
                    <a:lnTo>
                      <a:pt x="4" y="48"/>
                    </a:lnTo>
                    <a:lnTo>
                      <a:pt x="4" y="48"/>
                    </a:lnTo>
                    <a:lnTo>
                      <a:pt x="4" y="48"/>
                    </a:lnTo>
                    <a:lnTo>
                      <a:pt x="2" y="46"/>
                    </a:lnTo>
                    <a:lnTo>
                      <a:pt x="2" y="46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36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2" y="36"/>
                    </a:lnTo>
                    <a:lnTo>
                      <a:pt x="4" y="38"/>
                    </a:lnTo>
                    <a:lnTo>
                      <a:pt x="6" y="38"/>
                    </a:lnTo>
                    <a:lnTo>
                      <a:pt x="6" y="38"/>
                    </a:lnTo>
                    <a:lnTo>
                      <a:pt x="6" y="38"/>
                    </a:lnTo>
                    <a:lnTo>
                      <a:pt x="8" y="38"/>
                    </a:lnTo>
                    <a:lnTo>
                      <a:pt x="8" y="40"/>
                    </a:lnTo>
                    <a:lnTo>
                      <a:pt x="8" y="40"/>
                    </a:lnTo>
                    <a:lnTo>
                      <a:pt x="10" y="40"/>
                    </a:lnTo>
                    <a:lnTo>
                      <a:pt x="10" y="40"/>
                    </a:lnTo>
                    <a:lnTo>
                      <a:pt x="10" y="40"/>
                    </a:lnTo>
                    <a:lnTo>
                      <a:pt x="12" y="40"/>
                    </a:lnTo>
                    <a:lnTo>
                      <a:pt x="12" y="38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16" y="36"/>
                    </a:lnTo>
                    <a:lnTo>
                      <a:pt x="18" y="34"/>
                    </a:lnTo>
                    <a:lnTo>
                      <a:pt x="20" y="34"/>
                    </a:lnTo>
                    <a:lnTo>
                      <a:pt x="20" y="32"/>
                    </a:lnTo>
                    <a:lnTo>
                      <a:pt x="22" y="32"/>
                    </a:lnTo>
                    <a:lnTo>
                      <a:pt x="22" y="30"/>
                    </a:lnTo>
                    <a:lnTo>
                      <a:pt x="24" y="28"/>
                    </a:lnTo>
                    <a:lnTo>
                      <a:pt x="24" y="28"/>
                    </a:lnTo>
                    <a:lnTo>
                      <a:pt x="26" y="24"/>
                    </a:lnTo>
                    <a:lnTo>
                      <a:pt x="28" y="20"/>
                    </a:lnTo>
                    <a:lnTo>
                      <a:pt x="30" y="18"/>
                    </a:lnTo>
                    <a:lnTo>
                      <a:pt x="32" y="14"/>
                    </a:lnTo>
                    <a:lnTo>
                      <a:pt x="34" y="12"/>
                    </a:lnTo>
                    <a:lnTo>
                      <a:pt x="36" y="10"/>
                    </a:lnTo>
                    <a:lnTo>
                      <a:pt x="36" y="10"/>
                    </a:lnTo>
                    <a:close/>
                  </a:path>
                </a:pathLst>
              </a:custGeom>
              <a:solidFill>
                <a:srgbClr val="E275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45" name="Freeform 79"/>
              <p:cNvSpPr>
                <a:spLocks/>
              </p:cNvSpPr>
              <p:nvPr/>
            </p:nvSpPr>
            <p:spPr bwMode="auto">
              <a:xfrm>
                <a:off x="4964" y="1000"/>
                <a:ext cx="142" cy="196"/>
              </a:xfrm>
              <a:custGeom>
                <a:avLst/>
                <a:gdLst>
                  <a:gd name="T0" fmla="*/ 108 w 142"/>
                  <a:gd name="T1" fmla="*/ 190 h 196"/>
                  <a:gd name="T2" fmla="*/ 102 w 142"/>
                  <a:gd name="T3" fmla="*/ 188 h 196"/>
                  <a:gd name="T4" fmla="*/ 94 w 142"/>
                  <a:gd name="T5" fmla="*/ 186 h 196"/>
                  <a:gd name="T6" fmla="*/ 88 w 142"/>
                  <a:gd name="T7" fmla="*/ 186 h 196"/>
                  <a:gd name="T8" fmla="*/ 80 w 142"/>
                  <a:gd name="T9" fmla="*/ 186 h 196"/>
                  <a:gd name="T10" fmla="*/ 74 w 142"/>
                  <a:gd name="T11" fmla="*/ 188 h 196"/>
                  <a:gd name="T12" fmla="*/ 68 w 142"/>
                  <a:gd name="T13" fmla="*/ 188 h 196"/>
                  <a:gd name="T14" fmla="*/ 62 w 142"/>
                  <a:gd name="T15" fmla="*/ 190 h 196"/>
                  <a:gd name="T16" fmla="*/ 54 w 142"/>
                  <a:gd name="T17" fmla="*/ 192 h 196"/>
                  <a:gd name="T18" fmla="*/ 44 w 142"/>
                  <a:gd name="T19" fmla="*/ 194 h 196"/>
                  <a:gd name="T20" fmla="*/ 38 w 142"/>
                  <a:gd name="T21" fmla="*/ 188 h 196"/>
                  <a:gd name="T22" fmla="*/ 32 w 142"/>
                  <a:gd name="T23" fmla="*/ 182 h 196"/>
                  <a:gd name="T24" fmla="*/ 26 w 142"/>
                  <a:gd name="T25" fmla="*/ 174 h 196"/>
                  <a:gd name="T26" fmla="*/ 20 w 142"/>
                  <a:gd name="T27" fmla="*/ 168 h 196"/>
                  <a:gd name="T28" fmla="*/ 16 w 142"/>
                  <a:gd name="T29" fmla="*/ 158 h 196"/>
                  <a:gd name="T30" fmla="*/ 12 w 142"/>
                  <a:gd name="T31" fmla="*/ 150 h 196"/>
                  <a:gd name="T32" fmla="*/ 8 w 142"/>
                  <a:gd name="T33" fmla="*/ 140 h 196"/>
                  <a:gd name="T34" fmla="*/ 6 w 142"/>
                  <a:gd name="T35" fmla="*/ 130 h 196"/>
                  <a:gd name="T36" fmla="*/ 4 w 142"/>
                  <a:gd name="T37" fmla="*/ 118 h 196"/>
                  <a:gd name="T38" fmla="*/ 2 w 142"/>
                  <a:gd name="T39" fmla="*/ 108 h 196"/>
                  <a:gd name="T40" fmla="*/ 0 w 142"/>
                  <a:gd name="T41" fmla="*/ 94 h 196"/>
                  <a:gd name="T42" fmla="*/ 2 w 142"/>
                  <a:gd name="T43" fmla="*/ 78 h 196"/>
                  <a:gd name="T44" fmla="*/ 4 w 142"/>
                  <a:gd name="T45" fmla="*/ 64 h 196"/>
                  <a:gd name="T46" fmla="*/ 8 w 142"/>
                  <a:gd name="T47" fmla="*/ 50 h 196"/>
                  <a:gd name="T48" fmla="*/ 12 w 142"/>
                  <a:gd name="T49" fmla="*/ 38 h 196"/>
                  <a:gd name="T50" fmla="*/ 18 w 142"/>
                  <a:gd name="T51" fmla="*/ 28 h 196"/>
                  <a:gd name="T52" fmla="*/ 26 w 142"/>
                  <a:gd name="T53" fmla="*/ 18 h 196"/>
                  <a:gd name="T54" fmla="*/ 34 w 142"/>
                  <a:gd name="T55" fmla="*/ 12 h 196"/>
                  <a:gd name="T56" fmla="*/ 42 w 142"/>
                  <a:gd name="T57" fmla="*/ 6 h 196"/>
                  <a:gd name="T58" fmla="*/ 52 w 142"/>
                  <a:gd name="T59" fmla="*/ 2 h 196"/>
                  <a:gd name="T60" fmla="*/ 64 w 142"/>
                  <a:gd name="T61" fmla="*/ 0 h 196"/>
                  <a:gd name="T62" fmla="*/ 74 w 142"/>
                  <a:gd name="T63" fmla="*/ 2 h 196"/>
                  <a:gd name="T64" fmla="*/ 84 w 142"/>
                  <a:gd name="T65" fmla="*/ 6 h 196"/>
                  <a:gd name="T66" fmla="*/ 94 w 142"/>
                  <a:gd name="T67" fmla="*/ 10 h 196"/>
                  <a:gd name="T68" fmla="*/ 104 w 142"/>
                  <a:gd name="T69" fmla="*/ 18 h 196"/>
                  <a:gd name="T70" fmla="*/ 112 w 142"/>
                  <a:gd name="T71" fmla="*/ 26 h 196"/>
                  <a:gd name="T72" fmla="*/ 120 w 142"/>
                  <a:gd name="T73" fmla="*/ 38 h 196"/>
                  <a:gd name="T74" fmla="*/ 126 w 142"/>
                  <a:gd name="T75" fmla="*/ 50 h 196"/>
                  <a:gd name="T76" fmla="*/ 132 w 142"/>
                  <a:gd name="T77" fmla="*/ 62 h 196"/>
                  <a:gd name="T78" fmla="*/ 136 w 142"/>
                  <a:gd name="T79" fmla="*/ 76 h 196"/>
                  <a:gd name="T80" fmla="*/ 140 w 142"/>
                  <a:gd name="T81" fmla="*/ 92 h 196"/>
                  <a:gd name="T82" fmla="*/ 142 w 142"/>
                  <a:gd name="T83" fmla="*/ 106 h 196"/>
                  <a:gd name="T84" fmla="*/ 142 w 142"/>
                  <a:gd name="T85" fmla="*/ 116 h 196"/>
                  <a:gd name="T86" fmla="*/ 140 w 142"/>
                  <a:gd name="T87" fmla="*/ 126 h 196"/>
                  <a:gd name="T88" fmla="*/ 140 w 142"/>
                  <a:gd name="T89" fmla="*/ 136 h 196"/>
                  <a:gd name="T90" fmla="*/ 138 w 142"/>
                  <a:gd name="T91" fmla="*/ 146 h 196"/>
                  <a:gd name="T92" fmla="*/ 136 w 142"/>
                  <a:gd name="T93" fmla="*/ 154 h 196"/>
                  <a:gd name="T94" fmla="*/ 132 w 142"/>
                  <a:gd name="T95" fmla="*/ 162 h 196"/>
                  <a:gd name="T96" fmla="*/ 128 w 142"/>
                  <a:gd name="T97" fmla="*/ 170 h 196"/>
                  <a:gd name="T98" fmla="*/ 124 w 142"/>
                  <a:gd name="T99" fmla="*/ 178 h 196"/>
                  <a:gd name="T100" fmla="*/ 120 w 142"/>
                  <a:gd name="T101" fmla="*/ 184 h 196"/>
                  <a:gd name="T102" fmla="*/ 114 w 142"/>
                  <a:gd name="T103" fmla="*/ 190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2" h="196">
                    <a:moveTo>
                      <a:pt x="114" y="192"/>
                    </a:moveTo>
                    <a:lnTo>
                      <a:pt x="110" y="190"/>
                    </a:lnTo>
                    <a:lnTo>
                      <a:pt x="108" y="190"/>
                    </a:lnTo>
                    <a:lnTo>
                      <a:pt x="106" y="188"/>
                    </a:lnTo>
                    <a:lnTo>
                      <a:pt x="104" y="188"/>
                    </a:lnTo>
                    <a:lnTo>
                      <a:pt x="102" y="188"/>
                    </a:lnTo>
                    <a:lnTo>
                      <a:pt x="98" y="188"/>
                    </a:lnTo>
                    <a:lnTo>
                      <a:pt x="96" y="188"/>
                    </a:lnTo>
                    <a:lnTo>
                      <a:pt x="94" y="186"/>
                    </a:lnTo>
                    <a:lnTo>
                      <a:pt x="92" y="186"/>
                    </a:lnTo>
                    <a:lnTo>
                      <a:pt x="90" y="186"/>
                    </a:lnTo>
                    <a:lnTo>
                      <a:pt x="88" y="186"/>
                    </a:lnTo>
                    <a:lnTo>
                      <a:pt x="84" y="186"/>
                    </a:lnTo>
                    <a:lnTo>
                      <a:pt x="82" y="186"/>
                    </a:lnTo>
                    <a:lnTo>
                      <a:pt x="80" y="186"/>
                    </a:lnTo>
                    <a:lnTo>
                      <a:pt x="78" y="186"/>
                    </a:lnTo>
                    <a:lnTo>
                      <a:pt x="76" y="188"/>
                    </a:lnTo>
                    <a:lnTo>
                      <a:pt x="74" y="188"/>
                    </a:lnTo>
                    <a:lnTo>
                      <a:pt x="72" y="188"/>
                    </a:lnTo>
                    <a:lnTo>
                      <a:pt x="70" y="188"/>
                    </a:lnTo>
                    <a:lnTo>
                      <a:pt x="68" y="188"/>
                    </a:lnTo>
                    <a:lnTo>
                      <a:pt x="66" y="188"/>
                    </a:lnTo>
                    <a:lnTo>
                      <a:pt x="64" y="190"/>
                    </a:lnTo>
                    <a:lnTo>
                      <a:pt x="62" y="190"/>
                    </a:lnTo>
                    <a:lnTo>
                      <a:pt x="60" y="190"/>
                    </a:lnTo>
                    <a:lnTo>
                      <a:pt x="56" y="192"/>
                    </a:lnTo>
                    <a:lnTo>
                      <a:pt x="54" y="192"/>
                    </a:lnTo>
                    <a:lnTo>
                      <a:pt x="50" y="194"/>
                    </a:lnTo>
                    <a:lnTo>
                      <a:pt x="48" y="196"/>
                    </a:lnTo>
                    <a:lnTo>
                      <a:pt x="44" y="194"/>
                    </a:lnTo>
                    <a:lnTo>
                      <a:pt x="42" y="192"/>
                    </a:lnTo>
                    <a:lnTo>
                      <a:pt x="40" y="190"/>
                    </a:lnTo>
                    <a:lnTo>
                      <a:pt x="38" y="188"/>
                    </a:lnTo>
                    <a:lnTo>
                      <a:pt x="36" y="186"/>
                    </a:lnTo>
                    <a:lnTo>
                      <a:pt x="34" y="184"/>
                    </a:lnTo>
                    <a:lnTo>
                      <a:pt x="32" y="182"/>
                    </a:lnTo>
                    <a:lnTo>
                      <a:pt x="30" y="180"/>
                    </a:lnTo>
                    <a:lnTo>
                      <a:pt x="28" y="178"/>
                    </a:lnTo>
                    <a:lnTo>
                      <a:pt x="26" y="174"/>
                    </a:lnTo>
                    <a:lnTo>
                      <a:pt x="24" y="172"/>
                    </a:lnTo>
                    <a:lnTo>
                      <a:pt x="22" y="170"/>
                    </a:lnTo>
                    <a:lnTo>
                      <a:pt x="20" y="168"/>
                    </a:lnTo>
                    <a:lnTo>
                      <a:pt x="20" y="164"/>
                    </a:lnTo>
                    <a:lnTo>
                      <a:pt x="18" y="162"/>
                    </a:lnTo>
                    <a:lnTo>
                      <a:pt x="16" y="158"/>
                    </a:lnTo>
                    <a:lnTo>
                      <a:pt x="14" y="156"/>
                    </a:lnTo>
                    <a:lnTo>
                      <a:pt x="14" y="152"/>
                    </a:lnTo>
                    <a:lnTo>
                      <a:pt x="12" y="150"/>
                    </a:lnTo>
                    <a:lnTo>
                      <a:pt x="10" y="146"/>
                    </a:lnTo>
                    <a:lnTo>
                      <a:pt x="10" y="144"/>
                    </a:lnTo>
                    <a:lnTo>
                      <a:pt x="8" y="140"/>
                    </a:lnTo>
                    <a:lnTo>
                      <a:pt x="8" y="136"/>
                    </a:lnTo>
                    <a:lnTo>
                      <a:pt x="6" y="132"/>
                    </a:lnTo>
                    <a:lnTo>
                      <a:pt x="6" y="130"/>
                    </a:lnTo>
                    <a:lnTo>
                      <a:pt x="4" y="126"/>
                    </a:lnTo>
                    <a:lnTo>
                      <a:pt x="4" y="122"/>
                    </a:lnTo>
                    <a:lnTo>
                      <a:pt x="4" y="118"/>
                    </a:lnTo>
                    <a:lnTo>
                      <a:pt x="2" y="116"/>
                    </a:lnTo>
                    <a:lnTo>
                      <a:pt x="2" y="112"/>
                    </a:lnTo>
                    <a:lnTo>
                      <a:pt x="2" y="108"/>
                    </a:lnTo>
                    <a:lnTo>
                      <a:pt x="2" y="104"/>
                    </a:lnTo>
                    <a:lnTo>
                      <a:pt x="0" y="98"/>
                    </a:lnTo>
                    <a:lnTo>
                      <a:pt x="0" y="94"/>
                    </a:lnTo>
                    <a:lnTo>
                      <a:pt x="0" y="88"/>
                    </a:lnTo>
                    <a:lnTo>
                      <a:pt x="0" y="84"/>
                    </a:lnTo>
                    <a:lnTo>
                      <a:pt x="2" y="78"/>
                    </a:lnTo>
                    <a:lnTo>
                      <a:pt x="2" y="74"/>
                    </a:lnTo>
                    <a:lnTo>
                      <a:pt x="2" y="68"/>
                    </a:lnTo>
                    <a:lnTo>
                      <a:pt x="4" y="64"/>
                    </a:lnTo>
                    <a:lnTo>
                      <a:pt x="4" y="60"/>
                    </a:lnTo>
                    <a:lnTo>
                      <a:pt x="6" y="56"/>
                    </a:lnTo>
                    <a:lnTo>
                      <a:pt x="8" y="50"/>
                    </a:lnTo>
                    <a:lnTo>
                      <a:pt x="8" y="46"/>
                    </a:lnTo>
                    <a:lnTo>
                      <a:pt x="10" y="42"/>
                    </a:lnTo>
                    <a:lnTo>
                      <a:pt x="12" y="38"/>
                    </a:lnTo>
                    <a:lnTo>
                      <a:pt x="14" y="36"/>
                    </a:lnTo>
                    <a:lnTo>
                      <a:pt x="16" y="32"/>
                    </a:lnTo>
                    <a:lnTo>
                      <a:pt x="18" y="28"/>
                    </a:lnTo>
                    <a:lnTo>
                      <a:pt x="20" y="24"/>
                    </a:lnTo>
                    <a:lnTo>
                      <a:pt x="24" y="22"/>
                    </a:lnTo>
                    <a:lnTo>
                      <a:pt x="26" y="18"/>
                    </a:lnTo>
                    <a:lnTo>
                      <a:pt x="28" y="16"/>
                    </a:lnTo>
                    <a:lnTo>
                      <a:pt x="30" y="14"/>
                    </a:lnTo>
                    <a:lnTo>
                      <a:pt x="34" y="12"/>
                    </a:lnTo>
                    <a:lnTo>
                      <a:pt x="36" y="10"/>
                    </a:lnTo>
                    <a:lnTo>
                      <a:pt x="40" y="8"/>
                    </a:lnTo>
                    <a:lnTo>
                      <a:pt x="42" y="6"/>
                    </a:lnTo>
                    <a:lnTo>
                      <a:pt x="46" y="4"/>
                    </a:lnTo>
                    <a:lnTo>
                      <a:pt x="50" y="4"/>
                    </a:lnTo>
                    <a:lnTo>
                      <a:pt x="52" y="2"/>
                    </a:lnTo>
                    <a:lnTo>
                      <a:pt x="56" y="2"/>
                    </a:lnTo>
                    <a:lnTo>
                      <a:pt x="60" y="2"/>
                    </a:lnTo>
                    <a:lnTo>
                      <a:pt x="64" y="0"/>
                    </a:lnTo>
                    <a:lnTo>
                      <a:pt x="66" y="0"/>
                    </a:lnTo>
                    <a:lnTo>
                      <a:pt x="70" y="2"/>
                    </a:lnTo>
                    <a:lnTo>
                      <a:pt x="74" y="2"/>
                    </a:lnTo>
                    <a:lnTo>
                      <a:pt x="78" y="2"/>
                    </a:lnTo>
                    <a:lnTo>
                      <a:pt x="80" y="4"/>
                    </a:lnTo>
                    <a:lnTo>
                      <a:pt x="84" y="6"/>
                    </a:lnTo>
                    <a:lnTo>
                      <a:pt x="88" y="6"/>
                    </a:lnTo>
                    <a:lnTo>
                      <a:pt x="92" y="8"/>
                    </a:lnTo>
                    <a:lnTo>
                      <a:pt x="94" y="10"/>
                    </a:lnTo>
                    <a:lnTo>
                      <a:pt x="98" y="12"/>
                    </a:lnTo>
                    <a:lnTo>
                      <a:pt x="100" y="16"/>
                    </a:lnTo>
                    <a:lnTo>
                      <a:pt x="104" y="18"/>
                    </a:lnTo>
                    <a:lnTo>
                      <a:pt x="106" y="20"/>
                    </a:lnTo>
                    <a:lnTo>
                      <a:pt x="110" y="24"/>
                    </a:lnTo>
                    <a:lnTo>
                      <a:pt x="112" y="26"/>
                    </a:lnTo>
                    <a:lnTo>
                      <a:pt x="114" y="30"/>
                    </a:lnTo>
                    <a:lnTo>
                      <a:pt x="118" y="34"/>
                    </a:lnTo>
                    <a:lnTo>
                      <a:pt x="120" y="38"/>
                    </a:lnTo>
                    <a:lnTo>
                      <a:pt x="122" y="42"/>
                    </a:lnTo>
                    <a:lnTo>
                      <a:pt x="124" y="46"/>
                    </a:lnTo>
                    <a:lnTo>
                      <a:pt x="126" y="50"/>
                    </a:lnTo>
                    <a:lnTo>
                      <a:pt x="128" y="54"/>
                    </a:lnTo>
                    <a:lnTo>
                      <a:pt x="130" y="58"/>
                    </a:lnTo>
                    <a:lnTo>
                      <a:pt x="132" y="62"/>
                    </a:lnTo>
                    <a:lnTo>
                      <a:pt x="134" y="68"/>
                    </a:lnTo>
                    <a:lnTo>
                      <a:pt x="136" y="72"/>
                    </a:lnTo>
                    <a:lnTo>
                      <a:pt x="136" y="76"/>
                    </a:lnTo>
                    <a:lnTo>
                      <a:pt x="138" y="82"/>
                    </a:lnTo>
                    <a:lnTo>
                      <a:pt x="138" y="86"/>
                    </a:lnTo>
                    <a:lnTo>
                      <a:pt x="140" y="92"/>
                    </a:lnTo>
                    <a:lnTo>
                      <a:pt x="140" y="98"/>
                    </a:lnTo>
                    <a:lnTo>
                      <a:pt x="140" y="102"/>
                    </a:lnTo>
                    <a:lnTo>
                      <a:pt x="142" y="106"/>
                    </a:lnTo>
                    <a:lnTo>
                      <a:pt x="142" y="110"/>
                    </a:lnTo>
                    <a:lnTo>
                      <a:pt x="142" y="112"/>
                    </a:lnTo>
                    <a:lnTo>
                      <a:pt x="142" y="116"/>
                    </a:lnTo>
                    <a:lnTo>
                      <a:pt x="142" y="120"/>
                    </a:lnTo>
                    <a:lnTo>
                      <a:pt x="142" y="124"/>
                    </a:lnTo>
                    <a:lnTo>
                      <a:pt x="140" y="126"/>
                    </a:lnTo>
                    <a:lnTo>
                      <a:pt x="140" y="130"/>
                    </a:lnTo>
                    <a:lnTo>
                      <a:pt x="140" y="132"/>
                    </a:lnTo>
                    <a:lnTo>
                      <a:pt x="140" y="136"/>
                    </a:lnTo>
                    <a:lnTo>
                      <a:pt x="140" y="140"/>
                    </a:lnTo>
                    <a:lnTo>
                      <a:pt x="138" y="142"/>
                    </a:lnTo>
                    <a:lnTo>
                      <a:pt x="138" y="146"/>
                    </a:lnTo>
                    <a:lnTo>
                      <a:pt x="138" y="148"/>
                    </a:lnTo>
                    <a:lnTo>
                      <a:pt x="136" y="152"/>
                    </a:lnTo>
                    <a:lnTo>
                      <a:pt x="136" y="154"/>
                    </a:lnTo>
                    <a:lnTo>
                      <a:pt x="134" y="156"/>
                    </a:lnTo>
                    <a:lnTo>
                      <a:pt x="134" y="160"/>
                    </a:lnTo>
                    <a:lnTo>
                      <a:pt x="132" y="162"/>
                    </a:lnTo>
                    <a:lnTo>
                      <a:pt x="132" y="166"/>
                    </a:lnTo>
                    <a:lnTo>
                      <a:pt x="130" y="168"/>
                    </a:lnTo>
                    <a:lnTo>
                      <a:pt x="128" y="170"/>
                    </a:lnTo>
                    <a:lnTo>
                      <a:pt x="128" y="172"/>
                    </a:lnTo>
                    <a:lnTo>
                      <a:pt x="126" y="174"/>
                    </a:lnTo>
                    <a:lnTo>
                      <a:pt x="124" y="178"/>
                    </a:lnTo>
                    <a:lnTo>
                      <a:pt x="124" y="180"/>
                    </a:lnTo>
                    <a:lnTo>
                      <a:pt x="122" y="182"/>
                    </a:lnTo>
                    <a:lnTo>
                      <a:pt x="120" y="184"/>
                    </a:lnTo>
                    <a:lnTo>
                      <a:pt x="118" y="186"/>
                    </a:lnTo>
                    <a:lnTo>
                      <a:pt x="116" y="188"/>
                    </a:lnTo>
                    <a:lnTo>
                      <a:pt x="114" y="190"/>
                    </a:lnTo>
                    <a:lnTo>
                      <a:pt x="114" y="192"/>
                    </a:lnTo>
                    <a:lnTo>
                      <a:pt x="114" y="192"/>
                    </a:lnTo>
                    <a:close/>
                  </a:path>
                </a:pathLst>
              </a:custGeom>
              <a:solidFill>
                <a:srgbClr val="F8C6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46" name="Freeform 80"/>
              <p:cNvSpPr>
                <a:spLocks/>
              </p:cNvSpPr>
              <p:nvPr/>
            </p:nvSpPr>
            <p:spPr bwMode="auto">
              <a:xfrm>
                <a:off x="4978" y="1020"/>
                <a:ext cx="120" cy="180"/>
              </a:xfrm>
              <a:custGeom>
                <a:avLst/>
                <a:gdLst>
                  <a:gd name="T0" fmla="*/ 46 w 120"/>
                  <a:gd name="T1" fmla="*/ 0 h 180"/>
                  <a:gd name="T2" fmla="*/ 38 w 120"/>
                  <a:gd name="T3" fmla="*/ 4 h 180"/>
                  <a:gd name="T4" fmla="*/ 30 w 120"/>
                  <a:gd name="T5" fmla="*/ 8 h 180"/>
                  <a:gd name="T6" fmla="*/ 22 w 120"/>
                  <a:gd name="T7" fmla="*/ 14 h 180"/>
                  <a:gd name="T8" fmla="*/ 16 w 120"/>
                  <a:gd name="T9" fmla="*/ 22 h 180"/>
                  <a:gd name="T10" fmla="*/ 10 w 120"/>
                  <a:gd name="T11" fmla="*/ 32 h 180"/>
                  <a:gd name="T12" fmla="*/ 6 w 120"/>
                  <a:gd name="T13" fmla="*/ 42 h 180"/>
                  <a:gd name="T14" fmla="*/ 4 w 120"/>
                  <a:gd name="T15" fmla="*/ 54 h 180"/>
                  <a:gd name="T16" fmla="*/ 2 w 120"/>
                  <a:gd name="T17" fmla="*/ 66 h 180"/>
                  <a:gd name="T18" fmla="*/ 0 w 120"/>
                  <a:gd name="T19" fmla="*/ 80 h 180"/>
                  <a:gd name="T20" fmla="*/ 0 w 120"/>
                  <a:gd name="T21" fmla="*/ 96 h 180"/>
                  <a:gd name="T22" fmla="*/ 2 w 120"/>
                  <a:gd name="T23" fmla="*/ 106 h 180"/>
                  <a:gd name="T24" fmla="*/ 4 w 120"/>
                  <a:gd name="T25" fmla="*/ 116 h 180"/>
                  <a:gd name="T26" fmla="*/ 6 w 120"/>
                  <a:gd name="T27" fmla="*/ 126 h 180"/>
                  <a:gd name="T28" fmla="*/ 10 w 120"/>
                  <a:gd name="T29" fmla="*/ 134 h 180"/>
                  <a:gd name="T30" fmla="*/ 14 w 120"/>
                  <a:gd name="T31" fmla="*/ 144 h 180"/>
                  <a:gd name="T32" fmla="*/ 18 w 120"/>
                  <a:gd name="T33" fmla="*/ 152 h 180"/>
                  <a:gd name="T34" fmla="*/ 22 w 120"/>
                  <a:gd name="T35" fmla="*/ 158 h 180"/>
                  <a:gd name="T36" fmla="*/ 26 w 120"/>
                  <a:gd name="T37" fmla="*/ 166 h 180"/>
                  <a:gd name="T38" fmla="*/ 32 w 120"/>
                  <a:gd name="T39" fmla="*/ 172 h 180"/>
                  <a:gd name="T40" fmla="*/ 38 w 120"/>
                  <a:gd name="T41" fmla="*/ 178 h 180"/>
                  <a:gd name="T42" fmla="*/ 44 w 120"/>
                  <a:gd name="T43" fmla="*/ 180 h 180"/>
                  <a:gd name="T44" fmla="*/ 52 w 120"/>
                  <a:gd name="T45" fmla="*/ 176 h 180"/>
                  <a:gd name="T46" fmla="*/ 58 w 120"/>
                  <a:gd name="T47" fmla="*/ 174 h 180"/>
                  <a:gd name="T48" fmla="*/ 62 w 120"/>
                  <a:gd name="T49" fmla="*/ 174 h 180"/>
                  <a:gd name="T50" fmla="*/ 68 w 120"/>
                  <a:gd name="T51" fmla="*/ 174 h 180"/>
                  <a:gd name="T52" fmla="*/ 74 w 120"/>
                  <a:gd name="T53" fmla="*/ 172 h 180"/>
                  <a:gd name="T54" fmla="*/ 80 w 120"/>
                  <a:gd name="T55" fmla="*/ 174 h 180"/>
                  <a:gd name="T56" fmla="*/ 86 w 120"/>
                  <a:gd name="T57" fmla="*/ 174 h 180"/>
                  <a:gd name="T58" fmla="*/ 92 w 120"/>
                  <a:gd name="T59" fmla="*/ 176 h 180"/>
                  <a:gd name="T60" fmla="*/ 98 w 120"/>
                  <a:gd name="T61" fmla="*/ 178 h 180"/>
                  <a:gd name="T62" fmla="*/ 102 w 120"/>
                  <a:gd name="T63" fmla="*/ 172 h 180"/>
                  <a:gd name="T64" fmla="*/ 106 w 120"/>
                  <a:gd name="T65" fmla="*/ 168 h 180"/>
                  <a:gd name="T66" fmla="*/ 110 w 120"/>
                  <a:gd name="T67" fmla="*/ 160 h 180"/>
                  <a:gd name="T68" fmla="*/ 114 w 120"/>
                  <a:gd name="T69" fmla="*/ 154 h 180"/>
                  <a:gd name="T70" fmla="*/ 116 w 120"/>
                  <a:gd name="T71" fmla="*/ 146 h 180"/>
                  <a:gd name="T72" fmla="*/ 118 w 120"/>
                  <a:gd name="T73" fmla="*/ 138 h 180"/>
                  <a:gd name="T74" fmla="*/ 120 w 120"/>
                  <a:gd name="T75" fmla="*/ 130 h 180"/>
                  <a:gd name="T76" fmla="*/ 120 w 120"/>
                  <a:gd name="T77" fmla="*/ 122 h 180"/>
                  <a:gd name="T78" fmla="*/ 120 w 120"/>
                  <a:gd name="T79" fmla="*/ 112 h 180"/>
                  <a:gd name="T80" fmla="*/ 120 w 120"/>
                  <a:gd name="T81" fmla="*/ 102 h 180"/>
                  <a:gd name="T82" fmla="*/ 120 w 120"/>
                  <a:gd name="T83" fmla="*/ 92 h 180"/>
                  <a:gd name="T84" fmla="*/ 118 w 120"/>
                  <a:gd name="T85" fmla="*/ 76 h 180"/>
                  <a:gd name="T86" fmla="*/ 114 w 120"/>
                  <a:gd name="T87" fmla="*/ 64 h 180"/>
                  <a:gd name="T88" fmla="*/ 110 w 120"/>
                  <a:gd name="T89" fmla="*/ 50 h 180"/>
                  <a:gd name="T90" fmla="*/ 104 w 120"/>
                  <a:gd name="T91" fmla="*/ 40 h 180"/>
                  <a:gd name="T92" fmla="*/ 96 w 120"/>
                  <a:gd name="T93" fmla="*/ 28 h 180"/>
                  <a:gd name="T94" fmla="*/ 90 w 120"/>
                  <a:gd name="T95" fmla="*/ 20 h 180"/>
                  <a:gd name="T96" fmla="*/ 82 w 120"/>
                  <a:gd name="T97" fmla="*/ 12 h 180"/>
                  <a:gd name="T98" fmla="*/ 74 w 120"/>
                  <a:gd name="T99" fmla="*/ 6 h 180"/>
                  <a:gd name="T100" fmla="*/ 64 w 120"/>
                  <a:gd name="T101" fmla="*/ 2 h 180"/>
                  <a:gd name="T102" fmla="*/ 56 w 120"/>
                  <a:gd name="T103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20" h="180">
                    <a:moveTo>
                      <a:pt x="52" y="0"/>
                    </a:moveTo>
                    <a:lnTo>
                      <a:pt x="50" y="0"/>
                    </a:lnTo>
                    <a:lnTo>
                      <a:pt x="46" y="0"/>
                    </a:lnTo>
                    <a:lnTo>
                      <a:pt x="44" y="2"/>
                    </a:lnTo>
                    <a:lnTo>
                      <a:pt x="40" y="2"/>
                    </a:lnTo>
                    <a:lnTo>
                      <a:pt x="38" y="4"/>
                    </a:lnTo>
                    <a:lnTo>
                      <a:pt x="34" y="4"/>
                    </a:lnTo>
                    <a:lnTo>
                      <a:pt x="32" y="6"/>
                    </a:lnTo>
                    <a:lnTo>
                      <a:pt x="30" y="8"/>
                    </a:lnTo>
                    <a:lnTo>
                      <a:pt x="28" y="10"/>
                    </a:lnTo>
                    <a:lnTo>
                      <a:pt x="24" y="12"/>
                    </a:lnTo>
                    <a:lnTo>
                      <a:pt x="22" y="14"/>
                    </a:lnTo>
                    <a:lnTo>
                      <a:pt x="20" y="16"/>
                    </a:lnTo>
                    <a:lnTo>
                      <a:pt x="18" y="20"/>
                    </a:lnTo>
                    <a:lnTo>
                      <a:pt x="16" y="22"/>
                    </a:lnTo>
                    <a:lnTo>
                      <a:pt x="14" y="24"/>
                    </a:lnTo>
                    <a:lnTo>
                      <a:pt x="12" y="28"/>
                    </a:lnTo>
                    <a:lnTo>
                      <a:pt x="10" y="32"/>
                    </a:lnTo>
                    <a:lnTo>
                      <a:pt x="10" y="34"/>
                    </a:lnTo>
                    <a:lnTo>
                      <a:pt x="8" y="38"/>
                    </a:lnTo>
                    <a:lnTo>
                      <a:pt x="6" y="42"/>
                    </a:lnTo>
                    <a:lnTo>
                      <a:pt x="6" y="46"/>
                    </a:lnTo>
                    <a:lnTo>
                      <a:pt x="4" y="50"/>
                    </a:lnTo>
                    <a:lnTo>
                      <a:pt x="4" y="54"/>
                    </a:lnTo>
                    <a:lnTo>
                      <a:pt x="2" y="58"/>
                    </a:lnTo>
                    <a:lnTo>
                      <a:pt x="2" y="62"/>
                    </a:lnTo>
                    <a:lnTo>
                      <a:pt x="2" y="66"/>
                    </a:lnTo>
                    <a:lnTo>
                      <a:pt x="0" y="72"/>
                    </a:lnTo>
                    <a:lnTo>
                      <a:pt x="0" y="76"/>
                    </a:lnTo>
                    <a:lnTo>
                      <a:pt x="0" y="80"/>
                    </a:lnTo>
                    <a:lnTo>
                      <a:pt x="0" y="86"/>
                    </a:lnTo>
                    <a:lnTo>
                      <a:pt x="0" y="90"/>
                    </a:lnTo>
                    <a:lnTo>
                      <a:pt x="0" y="96"/>
                    </a:lnTo>
                    <a:lnTo>
                      <a:pt x="2" y="98"/>
                    </a:lnTo>
                    <a:lnTo>
                      <a:pt x="2" y="102"/>
                    </a:lnTo>
                    <a:lnTo>
                      <a:pt x="2" y="106"/>
                    </a:lnTo>
                    <a:lnTo>
                      <a:pt x="2" y="108"/>
                    </a:lnTo>
                    <a:lnTo>
                      <a:pt x="4" y="112"/>
                    </a:lnTo>
                    <a:lnTo>
                      <a:pt x="4" y="116"/>
                    </a:lnTo>
                    <a:lnTo>
                      <a:pt x="4" y="118"/>
                    </a:lnTo>
                    <a:lnTo>
                      <a:pt x="6" y="122"/>
                    </a:lnTo>
                    <a:lnTo>
                      <a:pt x="6" y="126"/>
                    </a:lnTo>
                    <a:lnTo>
                      <a:pt x="8" y="128"/>
                    </a:lnTo>
                    <a:lnTo>
                      <a:pt x="8" y="132"/>
                    </a:lnTo>
                    <a:lnTo>
                      <a:pt x="10" y="134"/>
                    </a:lnTo>
                    <a:lnTo>
                      <a:pt x="10" y="138"/>
                    </a:lnTo>
                    <a:lnTo>
                      <a:pt x="12" y="140"/>
                    </a:lnTo>
                    <a:lnTo>
                      <a:pt x="14" y="144"/>
                    </a:lnTo>
                    <a:lnTo>
                      <a:pt x="14" y="146"/>
                    </a:lnTo>
                    <a:lnTo>
                      <a:pt x="16" y="148"/>
                    </a:lnTo>
                    <a:lnTo>
                      <a:pt x="18" y="152"/>
                    </a:lnTo>
                    <a:lnTo>
                      <a:pt x="18" y="154"/>
                    </a:lnTo>
                    <a:lnTo>
                      <a:pt x="20" y="156"/>
                    </a:lnTo>
                    <a:lnTo>
                      <a:pt x="22" y="158"/>
                    </a:lnTo>
                    <a:lnTo>
                      <a:pt x="24" y="162"/>
                    </a:lnTo>
                    <a:lnTo>
                      <a:pt x="26" y="164"/>
                    </a:lnTo>
                    <a:lnTo>
                      <a:pt x="26" y="166"/>
                    </a:lnTo>
                    <a:lnTo>
                      <a:pt x="28" y="168"/>
                    </a:lnTo>
                    <a:lnTo>
                      <a:pt x="30" y="170"/>
                    </a:lnTo>
                    <a:lnTo>
                      <a:pt x="32" y="172"/>
                    </a:lnTo>
                    <a:lnTo>
                      <a:pt x="34" y="174"/>
                    </a:lnTo>
                    <a:lnTo>
                      <a:pt x="36" y="176"/>
                    </a:lnTo>
                    <a:lnTo>
                      <a:pt x="38" y="178"/>
                    </a:lnTo>
                    <a:lnTo>
                      <a:pt x="40" y="180"/>
                    </a:lnTo>
                    <a:lnTo>
                      <a:pt x="42" y="180"/>
                    </a:lnTo>
                    <a:lnTo>
                      <a:pt x="44" y="180"/>
                    </a:lnTo>
                    <a:lnTo>
                      <a:pt x="46" y="178"/>
                    </a:lnTo>
                    <a:lnTo>
                      <a:pt x="50" y="178"/>
                    </a:lnTo>
                    <a:lnTo>
                      <a:pt x="52" y="176"/>
                    </a:lnTo>
                    <a:lnTo>
                      <a:pt x="54" y="176"/>
                    </a:lnTo>
                    <a:lnTo>
                      <a:pt x="56" y="176"/>
                    </a:lnTo>
                    <a:lnTo>
                      <a:pt x="58" y="174"/>
                    </a:lnTo>
                    <a:lnTo>
                      <a:pt x="60" y="174"/>
                    </a:lnTo>
                    <a:lnTo>
                      <a:pt x="62" y="174"/>
                    </a:lnTo>
                    <a:lnTo>
                      <a:pt x="62" y="174"/>
                    </a:lnTo>
                    <a:lnTo>
                      <a:pt x="64" y="174"/>
                    </a:lnTo>
                    <a:lnTo>
                      <a:pt x="66" y="174"/>
                    </a:lnTo>
                    <a:lnTo>
                      <a:pt x="68" y="174"/>
                    </a:lnTo>
                    <a:lnTo>
                      <a:pt x="70" y="174"/>
                    </a:lnTo>
                    <a:lnTo>
                      <a:pt x="72" y="172"/>
                    </a:lnTo>
                    <a:lnTo>
                      <a:pt x="74" y="172"/>
                    </a:lnTo>
                    <a:lnTo>
                      <a:pt x="76" y="172"/>
                    </a:lnTo>
                    <a:lnTo>
                      <a:pt x="78" y="174"/>
                    </a:lnTo>
                    <a:lnTo>
                      <a:pt x="80" y="174"/>
                    </a:lnTo>
                    <a:lnTo>
                      <a:pt x="82" y="174"/>
                    </a:lnTo>
                    <a:lnTo>
                      <a:pt x="84" y="174"/>
                    </a:lnTo>
                    <a:lnTo>
                      <a:pt x="86" y="174"/>
                    </a:lnTo>
                    <a:lnTo>
                      <a:pt x="88" y="174"/>
                    </a:lnTo>
                    <a:lnTo>
                      <a:pt x="90" y="174"/>
                    </a:lnTo>
                    <a:lnTo>
                      <a:pt x="92" y="176"/>
                    </a:lnTo>
                    <a:lnTo>
                      <a:pt x="94" y="176"/>
                    </a:lnTo>
                    <a:lnTo>
                      <a:pt x="96" y="176"/>
                    </a:lnTo>
                    <a:lnTo>
                      <a:pt x="98" y="178"/>
                    </a:lnTo>
                    <a:lnTo>
                      <a:pt x="100" y="176"/>
                    </a:lnTo>
                    <a:lnTo>
                      <a:pt x="100" y="174"/>
                    </a:lnTo>
                    <a:lnTo>
                      <a:pt x="102" y="172"/>
                    </a:lnTo>
                    <a:lnTo>
                      <a:pt x="104" y="170"/>
                    </a:lnTo>
                    <a:lnTo>
                      <a:pt x="106" y="170"/>
                    </a:lnTo>
                    <a:lnTo>
                      <a:pt x="106" y="168"/>
                    </a:lnTo>
                    <a:lnTo>
                      <a:pt x="108" y="166"/>
                    </a:lnTo>
                    <a:lnTo>
                      <a:pt x="108" y="162"/>
                    </a:lnTo>
                    <a:lnTo>
                      <a:pt x="110" y="160"/>
                    </a:lnTo>
                    <a:lnTo>
                      <a:pt x="110" y="158"/>
                    </a:lnTo>
                    <a:lnTo>
                      <a:pt x="112" y="156"/>
                    </a:lnTo>
                    <a:lnTo>
                      <a:pt x="114" y="154"/>
                    </a:lnTo>
                    <a:lnTo>
                      <a:pt x="114" y="152"/>
                    </a:lnTo>
                    <a:lnTo>
                      <a:pt x="114" y="148"/>
                    </a:lnTo>
                    <a:lnTo>
                      <a:pt x="116" y="146"/>
                    </a:lnTo>
                    <a:lnTo>
                      <a:pt x="116" y="144"/>
                    </a:lnTo>
                    <a:lnTo>
                      <a:pt x="118" y="142"/>
                    </a:lnTo>
                    <a:lnTo>
                      <a:pt x="118" y="138"/>
                    </a:lnTo>
                    <a:lnTo>
                      <a:pt x="118" y="136"/>
                    </a:lnTo>
                    <a:lnTo>
                      <a:pt x="118" y="132"/>
                    </a:lnTo>
                    <a:lnTo>
                      <a:pt x="120" y="130"/>
                    </a:lnTo>
                    <a:lnTo>
                      <a:pt x="120" y="128"/>
                    </a:lnTo>
                    <a:lnTo>
                      <a:pt x="120" y="124"/>
                    </a:lnTo>
                    <a:lnTo>
                      <a:pt x="120" y="122"/>
                    </a:lnTo>
                    <a:lnTo>
                      <a:pt x="120" y="118"/>
                    </a:lnTo>
                    <a:lnTo>
                      <a:pt x="120" y="116"/>
                    </a:lnTo>
                    <a:lnTo>
                      <a:pt x="120" y="112"/>
                    </a:lnTo>
                    <a:lnTo>
                      <a:pt x="120" y="108"/>
                    </a:lnTo>
                    <a:lnTo>
                      <a:pt x="120" y="106"/>
                    </a:lnTo>
                    <a:lnTo>
                      <a:pt x="120" y="102"/>
                    </a:lnTo>
                    <a:lnTo>
                      <a:pt x="120" y="100"/>
                    </a:lnTo>
                    <a:lnTo>
                      <a:pt x="120" y="96"/>
                    </a:lnTo>
                    <a:lnTo>
                      <a:pt x="120" y="92"/>
                    </a:lnTo>
                    <a:lnTo>
                      <a:pt x="120" y="86"/>
                    </a:lnTo>
                    <a:lnTo>
                      <a:pt x="118" y="82"/>
                    </a:lnTo>
                    <a:lnTo>
                      <a:pt x="118" y="76"/>
                    </a:lnTo>
                    <a:lnTo>
                      <a:pt x="116" y="72"/>
                    </a:lnTo>
                    <a:lnTo>
                      <a:pt x="116" y="68"/>
                    </a:lnTo>
                    <a:lnTo>
                      <a:pt x="114" y="64"/>
                    </a:lnTo>
                    <a:lnTo>
                      <a:pt x="112" y="58"/>
                    </a:lnTo>
                    <a:lnTo>
                      <a:pt x="110" y="54"/>
                    </a:lnTo>
                    <a:lnTo>
                      <a:pt x="110" y="50"/>
                    </a:lnTo>
                    <a:lnTo>
                      <a:pt x="108" y="46"/>
                    </a:lnTo>
                    <a:lnTo>
                      <a:pt x="106" y="42"/>
                    </a:lnTo>
                    <a:lnTo>
                      <a:pt x="104" y="40"/>
                    </a:lnTo>
                    <a:lnTo>
                      <a:pt x="102" y="36"/>
                    </a:lnTo>
                    <a:lnTo>
                      <a:pt x="100" y="32"/>
                    </a:lnTo>
                    <a:lnTo>
                      <a:pt x="96" y="28"/>
                    </a:lnTo>
                    <a:lnTo>
                      <a:pt x="94" y="26"/>
                    </a:lnTo>
                    <a:lnTo>
                      <a:pt x="92" y="22"/>
                    </a:lnTo>
                    <a:lnTo>
                      <a:pt x="90" y="20"/>
                    </a:lnTo>
                    <a:lnTo>
                      <a:pt x="86" y="16"/>
                    </a:lnTo>
                    <a:lnTo>
                      <a:pt x="84" y="14"/>
                    </a:lnTo>
                    <a:lnTo>
                      <a:pt x="82" y="12"/>
                    </a:lnTo>
                    <a:lnTo>
                      <a:pt x="78" y="10"/>
                    </a:lnTo>
                    <a:lnTo>
                      <a:pt x="76" y="8"/>
                    </a:lnTo>
                    <a:lnTo>
                      <a:pt x="74" y="6"/>
                    </a:lnTo>
                    <a:lnTo>
                      <a:pt x="70" y="4"/>
                    </a:lnTo>
                    <a:lnTo>
                      <a:pt x="68" y="4"/>
                    </a:lnTo>
                    <a:lnTo>
                      <a:pt x="64" y="2"/>
                    </a:lnTo>
                    <a:lnTo>
                      <a:pt x="62" y="2"/>
                    </a:lnTo>
                    <a:lnTo>
                      <a:pt x="58" y="0"/>
                    </a:lnTo>
                    <a:lnTo>
                      <a:pt x="56" y="0"/>
                    </a:lnTo>
                    <a:lnTo>
                      <a:pt x="52" y="0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E982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47" name="Freeform 81"/>
              <p:cNvSpPr>
                <a:spLocks/>
              </p:cNvSpPr>
              <p:nvPr/>
            </p:nvSpPr>
            <p:spPr bwMode="auto">
              <a:xfrm>
                <a:off x="4986" y="1030"/>
                <a:ext cx="106" cy="166"/>
              </a:xfrm>
              <a:custGeom>
                <a:avLst/>
                <a:gdLst>
                  <a:gd name="T0" fmla="*/ 38 w 106"/>
                  <a:gd name="T1" fmla="*/ 2 h 166"/>
                  <a:gd name="T2" fmla="*/ 30 w 106"/>
                  <a:gd name="T3" fmla="*/ 4 h 166"/>
                  <a:gd name="T4" fmla="*/ 24 w 106"/>
                  <a:gd name="T5" fmla="*/ 10 h 166"/>
                  <a:gd name="T6" fmla="*/ 18 w 106"/>
                  <a:gd name="T7" fmla="*/ 16 h 166"/>
                  <a:gd name="T8" fmla="*/ 12 w 106"/>
                  <a:gd name="T9" fmla="*/ 24 h 166"/>
                  <a:gd name="T10" fmla="*/ 8 w 106"/>
                  <a:gd name="T11" fmla="*/ 32 h 166"/>
                  <a:gd name="T12" fmla="*/ 4 w 106"/>
                  <a:gd name="T13" fmla="*/ 44 h 166"/>
                  <a:gd name="T14" fmla="*/ 2 w 106"/>
                  <a:gd name="T15" fmla="*/ 54 h 166"/>
                  <a:gd name="T16" fmla="*/ 0 w 106"/>
                  <a:gd name="T17" fmla="*/ 66 h 166"/>
                  <a:gd name="T18" fmla="*/ 0 w 106"/>
                  <a:gd name="T19" fmla="*/ 78 h 166"/>
                  <a:gd name="T20" fmla="*/ 2 w 106"/>
                  <a:gd name="T21" fmla="*/ 92 h 166"/>
                  <a:gd name="T22" fmla="*/ 2 w 106"/>
                  <a:gd name="T23" fmla="*/ 102 h 166"/>
                  <a:gd name="T24" fmla="*/ 6 w 106"/>
                  <a:gd name="T25" fmla="*/ 110 h 166"/>
                  <a:gd name="T26" fmla="*/ 8 w 106"/>
                  <a:gd name="T27" fmla="*/ 120 h 166"/>
                  <a:gd name="T28" fmla="*/ 12 w 106"/>
                  <a:gd name="T29" fmla="*/ 128 h 166"/>
                  <a:gd name="T30" fmla="*/ 14 w 106"/>
                  <a:gd name="T31" fmla="*/ 136 h 166"/>
                  <a:gd name="T32" fmla="*/ 18 w 106"/>
                  <a:gd name="T33" fmla="*/ 144 h 166"/>
                  <a:gd name="T34" fmla="*/ 24 w 106"/>
                  <a:gd name="T35" fmla="*/ 150 h 166"/>
                  <a:gd name="T36" fmla="*/ 28 w 106"/>
                  <a:gd name="T37" fmla="*/ 156 h 166"/>
                  <a:gd name="T38" fmla="*/ 34 w 106"/>
                  <a:gd name="T39" fmla="*/ 160 h 166"/>
                  <a:gd name="T40" fmla="*/ 38 w 106"/>
                  <a:gd name="T41" fmla="*/ 164 h 166"/>
                  <a:gd name="T42" fmla="*/ 44 w 106"/>
                  <a:gd name="T43" fmla="*/ 166 h 166"/>
                  <a:gd name="T44" fmla="*/ 50 w 106"/>
                  <a:gd name="T45" fmla="*/ 164 h 166"/>
                  <a:gd name="T46" fmla="*/ 58 w 106"/>
                  <a:gd name="T47" fmla="*/ 164 h 166"/>
                  <a:gd name="T48" fmla="*/ 64 w 106"/>
                  <a:gd name="T49" fmla="*/ 162 h 166"/>
                  <a:gd name="T50" fmla="*/ 72 w 106"/>
                  <a:gd name="T51" fmla="*/ 164 h 166"/>
                  <a:gd name="T52" fmla="*/ 80 w 106"/>
                  <a:gd name="T53" fmla="*/ 164 h 166"/>
                  <a:gd name="T54" fmla="*/ 86 w 106"/>
                  <a:gd name="T55" fmla="*/ 160 h 166"/>
                  <a:gd name="T56" fmla="*/ 90 w 106"/>
                  <a:gd name="T57" fmla="*/ 154 h 166"/>
                  <a:gd name="T58" fmla="*/ 94 w 106"/>
                  <a:gd name="T59" fmla="*/ 148 h 166"/>
                  <a:gd name="T60" fmla="*/ 98 w 106"/>
                  <a:gd name="T61" fmla="*/ 142 h 166"/>
                  <a:gd name="T62" fmla="*/ 100 w 106"/>
                  <a:gd name="T63" fmla="*/ 134 h 166"/>
                  <a:gd name="T64" fmla="*/ 102 w 106"/>
                  <a:gd name="T65" fmla="*/ 126 h 166"/>
                  <a:gd name="T66" fmla="*/ 104 w 106"/>
                  <a:gd name="T67" fmla="*/ 116 h 166"/>
                  <a:gd name="T68" fmla="*/ 106 w 106"/>
                  <a:gd name="T69" fmla="*/ 108 h 166"/>
                  <a:gd name="T70" fmla="*/ 106 w 106"/>
                  <a:gd name="T71" fmla="*/ 98 h 166"/>
                  <a:gd name="T72" fmla="*/ 106 w 106"/>
                  <a:gd name="T73" fmla="*/ 88 h 166"/>
                  <a:gd name="T74" fmla="*/ 104 w 106"/>
                  <a:gd name="T75" fmla="*/ 76 h 166"/>
                  <a:gd name="T76" fmla="*/ 102 w 106"/>
                  <a:gd name="T77" fmla="*/ 64 h 166"/>
                  <a:gd name="T78" fmla="*/ 98 w 106"/>
                  <a:gd name="T79" fmla="*/ 52 h 166"/>
                  <a:gd name="T80" fmla="*/ 94 w 106"/>
                  <a:gd name="T81" fmla="*/ 40 h 166"/>
                  <a:gd name="T82" fmla="*/ 88 w 106"/>
                  <a:gd name="T83" fmla="*/ 30 h 166"/>
                  <a:gd name="T84" fmla="*/ 82 w 106"/>
                  <a:gd name="T85" fmla="*/ 22 h 166"/>
                  <a:gd name="T86" fmla="*/ 76 w 106"/>
                  <a:gd name="T87" fmla="*/ 14 h 166"/>
                  <a:gd name="T88" fmla="*/ 68 w 106"/>
                  <a:gd name="T89" fmla="*/ 8 h 166"/>
                  <a:gd name="T90" fmla="*/ 60 w 106"/>
                  <a:gd name="T91" fmla="*/ 4 h 166"/>
                  <a:gd name="T92" fmla="*/ 54 w 106"/>
                  <a:gd name="T93" fmla="*/ 2 h 166"/>
                  <a:gd name="T94" fmla="*/ 46 w 106"/>
                  <a:gd name="T95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6" h="166">
                    <a:moveTo>
                      <a:pt x="42" y="0"/>
                    </a:moveTo>
                    <a:lnTo>
                      <a:pt x="40" y="0"/>
                    </a:lnTo>
                    <a:lnTo>
                      <a:pt x="38" y="2"/>
                    </a:lnTo>
                    <a:lnTo>
                      <a:pt x="34" y="2"/>
                    </a:lnTo>
                    <a:lnTo>
                      <a:pt x="32" y="4"/>
                    </a:lnTo>
                    <a:lnTo>
                      <a:pt x="30" y="4"/>
                    </a:lnTo>
                    <a:lnTo>
                      <a:pt x="28" y="6"/>
                    </a:lnTo>
                    <a:lnTo>
                      <a:pt x="26" y="8"/>
                    </a:lnTo>
                    <a:lnTo>
                      <a:pt x="24" y="10"/>
                    </a:lnTo>
                    <a:lnTo>
                      <a:pt x="22" y="12"/>
                    </a:lnTo>
                    <a:lnTo>
                      <a:pt x="20" y="14"/>
                    </a:lnTo>
                    <a:lnTo>
                      <a:pt x="18" y="16"/>
                    </a:lnTo>
                    <a:lnTo>
                      <a:pt x="16" y="18"/>
                    </a:lnTo>
                    <a:lnTo>
                      <a:pt x="14" y="22"/>
                    </a:lnTo>
                    <a:lnTo>
                      <a:pt x="12" y="24"/>
                    </a:lnTo>
                    <a:lnTo>
                      <a:pt x="10" y="26"/>
                    </a:lnTo>
                    <a:lnTo>
                      <a:pt x="10" y="30"/>
                    </a:lnTo>
                    <a:lnTo>
                      <a:pt x="8" y="32"/>
                    </a:lnTo>
                    <a:lnTo>
                      <a:pt x="6" y="36"/>
                    </a:lnTo>
                    <a:lnTo>
                      <a:pt x="6" y="40"/>
                    </a:lnTo>
                    <a:lnTo>
                      <a:pt x="4" y="44"/>
                    </a:lnTo>
                    <a:lnTo>
                      <a:pt x="4" y="46"/>
                    </a:lnTo>
                    <a:lnTo>
                      <a:pt x="2" y="50"/>
                    </a:lnTo>
                    <a:lnTo>
                      <a:pt x="2" y="54"/>
                    </a:lnTo>
                    <a:lnTo>
                      <a:pt x="2" y="58"/>
                    </a:lnTo>
                    <a:lnTo>
                      <a:pt x="0" y="62"/>
                    </a:lnTo>
                    <a:lnTo>
                      <a:pt x="0" y="66"/>
                    </a:lnTo>
                    <a:lnTo>
                      <a:pt x="0" y="70"/>
                    </a:lnTo>
                    <a:lnTo>
                      <a:pt x="0" y="74"/>
                    </a:lnTo>
                    <a:lnTo>
                      <a:pt x="0" y="78"/>
                    </a:lnTo>
                    <a:lnTo>
                      <a:pt x="0" y="84"/>
                    </a:lnTo>
                    <a:lnTo>
                      <a:pt x="0" y="88"/>
                    </a:lnTo>
                    <a:lnTo>
                      <a:pt x="2" y="92"/>
                    </a:lnTo>
                    <a:lnTo>
                      <a:pt x="2" y="96"/>
                    </a:lnTo>
                    <a:lnTo>
                      <a:pt x="2" y="98"/>
                    </a:lnTo>
                    <a:lnTo>
                      <a:pt x="2" y="102"/>
                    </a:lnTo>
                    <a:lnTo>
                      <a:pt x="4" y="104"/>
                    </a:lnTo>
                    <a:lnTo>
                      <a:pt x="4" y="108"/>
                    </a:lnTo>
                    <a:lnTo>
                      <a:pt x="6" y="110"/>
                    </a:lnTo>
                    <a:lnTo>
                      <a:pt x="6" y="114"/>
                    </a:lnTo>
                    <a:lnTo>
                      <a:pt x="6" y="116"/>
                    </a:lnTo>
                    <a:lnTo>
                      <a:pt x="8" y="120"/>
                    </a:lnTo>
                    <a:lnTo>
                      <a:pt x="8" y="122"/>
                    </a:lnTo>
                    <a:lnTo>
                      <a:pt x="10" y="126"/>
                    </a:lnTo>
                    <a:lnTo>
                      <a:pt x="12" y="128"/>
                    </a:lnTo>
                    <a:lnTo>
                      <a:pt x="12" y="130"/>
                    </a:lnTo>
                    <a:lnTo>
                      <a:pt x="14" y="134"/>
                    </a:lnTo>
                    <a:lnTo>
                      <a:pt x="14" y="136"/>
                    </a:lnTo>
                    <a:lnTo>
                      <a:pt x="16" y="138"/>
                    </a:lnTo>
                    <a:lnTo>
                      <a:pt x="18" y="140"/>
                    </a:lnTo>
                    <a:lnTo>
                      <a:pt x="18" y="144"/>
                    </a:lnTo>
                    <a:lnTo>
                      <a:pt x="20" y="146"/>
                    </a:lnTo>
                    <a:lnTo>
                      <a:pt x="22" y="148"/>
                    </a:lnTo>
                    <a:lnTo>
                      <a:pt x="24" y="150"/>
                    </a:lnTo>
                    <a:lnTo>
                      <a:pt x="26" y="152"/>
                    </a:lnTo>
                    <a:lnTo>
                      <a:pt x="26" y="154"/>
                    </a:lnTo>
                    <a:lnTo>
                      <a:pt x="28" y="156"/>
                    </a:lnTo>
                    <a:lnTo>
                      <a:pt x="30" y="158"/>
                    </a:lnTo>
                    <a:lnTo>
                      <a:pt x="32" y="158"/>
                    </a:lnTo>
                    <a:lnTo>
                      <a:pt x="34" y="160"/>
                    </a:lnTo>
                    <a:lnTo>
                      <a:pt x="36" y="162"/>
                    </a:lnTo>
                    <a:lnTo>
                      <a:pt x="38" y="164"/>
                    </a:lnTo>
                    <a:lnTo>
                      <a:pt x="38" y="164"/>
                    </a:lnTo>
                    <a:lnTo>
                      <a:pt x="40" y="166"/>
                    </a:lnTo>
                    <a:lnTo>
                      <a:pt x="42" y="166"/>
                    </a:lnTo>
                    <a:lnTo>
                      <a:pt x="44" y="166"/>
                    </a:lnTo>
                    <a:lnTo>
                      <a:pt x="46" y="166"/>
                    </a:lnTo>
                    <a:lnTo>
                      <a:pt x="48" y="166"/>
                    </a:lnTo>
                    <a:lnTo>
                      <a:pt x="50" y="164"/>
                    </a:lnTo>
                    <a:lnTo>
                      <a:pt x="54" y="164"/>
                    </a:lnTo>
                    <a:lnTo>
                      <a:pt x="56" y="164"/>
                    </a:lnTo>
                    <a:lnTo>
                      <a:pt x="58" y="164"/>
                    </a:lnTo>
                    <a:lnTo>
                      <a:pt x="60" y="164"/>
                    </a:lnTo>
                    <a:lnTo>
                      <a:pt x="62" y="164"/>
                    </a:lnTo>
                    <a:lnTo>
                      <a:pt x="64" y="162"/>
                    </a:lnTo>
                    <a:lnTo>
                      <a:pt x="68" y="162"/>
                    </a:lnTo>
                    <a:lnTo>
                      <a:pt x="70" y="164"/>
                    </a:lnTo>
                    <a:lnTo>
                      <a:pt x="72" y="164"/>
                    </a:lnTo>
                    <a:lnTo>
                      <a:pt x="76" y="164"/>
                    </a:lnTo>
                    <a:lnTo>
                      <a:pt x="78" y="164"/>
                    </a:lnTo>
                    <a:lnTo>
                      <a:pt x="80" y="164"/>
                    </a:lnTo>
                    <a:lnTo>
                      <a:pt x="82" y="164"/>
                    </a:lnTo>
                    <a:lnTo>
                      <a:pt x="84" y="162"/>
                    </a:lnTo>
                    <a:lnTo>
                      <a:pt x="86" y="160"/>
                    </a:lnTo>
                    <a:lnTo>
                      <a:pt x="86" y="158"/>
                    </a:lnTo>
                    <a:lnTo>
                      <a:pt x="88" y="156"/>
                    </a:lnTo>
                    <a:lnTo>
                      <a:pt x="90" y="154"/>
                    </a:lnTo>
                    <a:lnTo>
                      <a:pt x="92" y="152"/>
                    </a:lnTo>
                    <a:lnTo>
                      <a:pt x="92" y="150"/>
                    </a:lnTo>
                    <a:lnTo>
                      <a:pt x="94" y="148"/>
                    </a:lnTo>
                    <a:lnTo>
                      <a:pt x="96" y="146"/>
                    </a:lnTo>
                    <a:lnTo>
                      <a:pt x="96" y="144"/>
                    </a:lnTo>
                    <a:lnTo>
                      <a:pt x="98" y="142"/>
                    </a:lnTo>
                    <a:lnTo>
                      <a:pt x="98" y="140"/>
                    </a:lnTo>
                    <a:lnTo>
                      <a:pt x="100" y="136"/>
                    </a:lnTo>
                    <a:lnTo>
                      <a:pt x="100" y="134"/>
                    </a:lnTo>
                    <a:lnTo>
                      <a:pt x="102" y="132"/>
                    </a:lnTo>
                    <a:lnTo>
                      <a:pt x="102" y="128"/>
                    </a:lnTo>
                    <a:lnTo>
                      <a:pt x="102" y="126"/>
                    </a:lnTo>
                    <a:lnTo>
                      <a:pt x="104" y="122"/>
                    </a:lnTo>
                    <a:lnTo>
                      <a:pt x="104" y="120"/>
                    </a:lnTo>
                    <a:lnTo>
                      <a:pt x="104" y="116"/>
                    </a:lnTo>
                    <a:lnTo>
                      <a:pt x="104" y="114"/>
                    </a:lnTo>
                    <a:lnTo>
                      <a:pt x="106" y="110"/>
                    </a:lnTo>
                    <a:lnTo>
                      <a:pt x="106" y="108"/>
                    </a:lnTo>
                    <a:lnTo>
                      <a:pt x="106" y="104"/>
                    </a:lnTo>
                    <a:lnTo>
                      <a:pt x="106" y="100"/>
                    </a:lnTo>
                    <a:lnTo>
                      <a:pt x="106" y="98"/>
                    </a:lnTo>
                    <a:lnTo>
                      <a:pt x="106" y="94"/>
                    </a:lnTo>
                    <a:lnTo>
                      <a:pt x="106" y="90"/>
                    </a:lnTo>
                    <a:lnTo>
                      <a:pt x="106" y="88"/>
                    </a:lnTo>
                    <a:lnTo>
                      <a:pt x="106" y="84"/>
                    </a:lnTo>
                    <a:lnTo>
                      <a:pt x="104" y="80"/>
                    </a:lnTo>
                    <a:lnTo>
                      <a:pt x="104" y="76"/>
                    </a:lnTo>
                    <a:lnTo>
                      <a:pt x="104" y="72"/>
                    </a:lnTo>
                    <a:lnTo>
                      <a:pt x="102" y="68"/>
                    </a:lnTo>
                    <a:lnTo>
                      <a:pt x="102" y="64"/>
                    </a:lnTo>
                    <a:lnTo>
                      <a:pt x="100" y="60"/>
                    </a:lnTo>
                    <a:lnTo>
                      <a:pt x="100" y="56"/>
                    </a:lnTo>
                    <a:lnTo>
                      <a:pt x="98" y="52"/>
                    </a:lnTo>
                    <a:lnTo>
                      <a:pt x="96" y="48"/>
                    </a:lnTo>
                    <a:lnTo>
                      <a:pt x="96" y="44"/>
                    </a:lnTo>
                    <a:lnTo>
                      <a:pt x="94" y="40"/>
                    </a:lnTo>
                    <a:lnTo>
                      <a:pt x="92" y="36"/>
                    </a:lnTo>
                    <a:lnTo>
                      <a:pt x="90" y="34"/>
                    </a:lnTo>
                    <a:lnTo>
                      <a:pt x="88" y="30"/>
                    </a:lnTo>
                    <a:lnTo>
                      <a:pt x="86" y="28"/>
                    </a:lnTo>
                    <a:lnTo>
                      <a:pt x="84" y="24"/>
                    </a:lnTo>
                    <a:lnTo>
                      <a:pt x="82" y="22"/>
                    </a:lnTo>
                    <a:lnTo>
                      <a:pt x="80" y="18"/>
                    </a:lnTo>
                    <a:lnTo>
                      <a:pt x="78" y="16"/>
                    </a:lnTo>
                    <a:lnTo>
                      <a:pt x="76" y="14"/>
                    </a:lnTo>
                    <a:lnTo>
                      <a:pt x="74" y="12"/>
                    </a:lnTo>
                    <a:lnTo>
                      <a:pt x="70" y="10"/>
                    </a:lnTo>
                    <a:lnTo>
                      <a:pt x="68" y="8"/>
                    </a:lnTo>
                    <a:lnTo>
                      <a:pt x="66" y="6"/>
                    </a:lnTo>
                    <a:lnTo>
                      <a:pt x="64" y="6"/>
                    </a:lnTo>
                    <a:lnTo>
                      <a:pt x="60" y="4"/>
                    </a:lnTo>
                    <a:lnTo>
                      <a:pt x="58" y="2"/>
                    </a:lnTo>
                    <a:lnTo>
                      <a:pt x="56" y="2"/>
                    </a:lnTo>
                    <a:lnTo>
                      <a:pt x="54" y="2"/>
                    </a:lnTo>
                    <a:lnTo>
                      <a:pt x="50" y="0"/>
                    </a:lnTo>
                    <a:lnTo>
                      <a:pt x="48" y="0"/>
                    </a:lnTo>
                    <a:lnTo>
                      <a:pt x="46" y="0"/>
                    </a:lnTo>
                    <a:lnTo>
                      <a:pt x="42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48" name="Freeform 82"/>
              <p:cNvSpPr>
                <a:spLocks/>
              </p:cNvSpPr>
              <p:nvPr/>
            </p:nvSpPr>
            <p:spPr bwMode="auto">
              <a:xfrm>
                <a:off x="4986" y="1030"/>
                <a:ext cx="106" cy="96"/>
              </a:xfrm>
              <a:custGeom>
                <a:avLst/>
                <a:gdLst>
                  <a:gd name="T0" fmla="*/ 50 w 106"/>
                  <a:gd name="T1" fmla="*/ 16 h 96"/>
                  <a:gd name="T2" fmla="*/ 56 w 106"/>
                  <a:gd name="T3" fmla="*/ 16 h 96"/>
                  <a:gd name="T4" fmla="*/ 64 w 106"/>
                  <a:gd name="T5" fmla="*/ 20 h 96"/>
                  <a:gd name="T6" fmla="*/ 72 w 106"/>
                  <a:gd name="T7" fmla="*/ 24 h 96"/>
                  <a:gd name="T8" fmla="*/ 78 w 106"/>
                  <a:gd name="T9" fmla="*/ 30 h 96"/>
                  <a:gd name="T10" fmla="*/ 84 w 106"/>
                  <a:gd name="T11" fmla="*/ 38 h 96"/>
                  <a:gd name="T12" fmla="*/ 90 w 106"/>
                  <a:gd name="T13" fmla="*/ 46 h 96"/>
                  <a:gd name="T14" fmla="*/ 96 w 106"/>
                  <a:gd name="T15" fmla="*/ 56 h 96"/>
                  <a:gd name="T16" fmla="*/ 100 w 106"/>
                  <a:gd name="T17" fmla="*/ 68 h 96"/>
                  <a:gd name="T18" fmla="*/ 104 w 106"/>
                  <a:gd name="T19" fmla="*/ 78 h 96"/>
                  <a:gd name="T20" fmla="*/ 106 w 106"/>
                  <a:gd name="T21" fmla="*/ 92 h 96"/>
                  <a:gd name="T22" fmla="*/ 106 w 106"/>
                  <a:gd name="T23" fmla="*/ 84 h 96"/>
                  <a:gd name="T24" fmla="*/ 104 w 106"/>
                  <a:gd name="T25" fmla="*/ 72 h 96"/>
                  <a:gd name="T26" fmla="*/ 100 w 106"/>
                  <a:gd name="T27" fmla="*/ 60 h 96"/>
                  <a:gd name="T28" fmla="*/ 96 w 106"/>
                  <a:gd name="T29" fmla="*/ 48 h 96"/>
                  <a:gd name="T30" fmla="*/ 92 w 106"/>
                  <a:gd name="T31" fmla="*/ 36 h 96"/>
                  <a:gd name="T32" fmla="*/ 86 w 106"/>
                  <a:gd name="T33" fmla="*/ 28 h 96"/>
                  <a:gd name="T34" fmla="*/ 80 w 106"/>
                  <a:gd name="T35" fmla="*/ 18 h 96"/>
                  <a:gd name="T36" fmla="*/ 74 w 106"/>
                  <a:gd name="T37" fmla="*/ 12 h 96"/>
                  <a:gd name="T38" fmla="*/ 66 w 106"/>
                  <a:gd name="T39" fmla="*/ 6 h 96"/>
                  <a:gd name="T40" fmla="*/ 58 w 106"/>
                  <a:gd name="T41" fmla="*/ 2 h 96"/>
                  <a:gd name="T42" fmla="*/ 50 w 106"/>
                  <a:gd name="T43" fmla="*/ 0 h 96"/>
                  <a:gd name="T44" fmla="*/ 42 w 106"/>
                  <a:gd name="T45" fmla="*/ 0 h 96"/>
                  <a:gd name="T46" fmla="*/ 34 w 106"/>
                  <a:gd name="T47" fmla="*/ 2 h 96"/>
                  <a:gd name="T48" fmla="*/ 28 w 106"/>
                  <a:gd name="T49" fmla="*/ 6 h 96"/>
                  <a:gd name="T50" fmla="*/ 22 w 106"/>
                  <a:gd name="T51" fmla="*/ 12 h 96"/>
                  <a:gd name="T52" fmla="*/ 16 w 106"/>
                  <a:gd name="T53" fmla="*/ 18 h 96"/>
                  <a:gd name="T54" fmla="*/ 10 w 106"/>
                  <a:gd name="T55" fmla="*/ 26 h 96"/>
                  <a:gd name="T56" fmla="*/ 6 w 106"/>
                  <a:gd name="T57" fmla="*/ 36 h 96"/>
                  <a:gd name="T58" fmla="*/ 4 w 106"/>
                  <a:gd name="T59" fmla="*/ 46 h 96"/>
                  <a:gd name="T60" fmla="*/ 2 w 106"/>
                  <a:gd name="T61" fmla="*/ 58 h 96"/>
                  <a:gd name="T62" fmla="*/ 0 w 106"/>
                  <a:gd name="T63" fmla="*/ 70 h 96"/>
                  <a:gd name="T64" fmla="*/ 0 w 106"/>
                  <a:gd name="T65" fmla="*/ 84 h 96"/>
                  <a:gd name="T66" fmla="*/ 2 w 106"/>
                  <a:gd name="T67" fmla="*/ 92 h 96"/>
                  <a:gd name="T68" fmla="*/ 2 w 106"/>
                  <a:gd name="T69" fmla="*/ 96 h 96"/>
                  <a:gd name="T70" fmla="*/ 2 w 106"/>
                  <a:gd name="T71" fmla="*/ 84 h 96"/>
                  <a:gd name="T72" fmla="*/ 2 w 106"/>
                  <a:gd name="T73" fmla="*/ 74 h 96"/>
                  <a:gd name="T74" fmla="*/ 4 w 106"/>
                  <a:gd name="T75" fmla="*/ 62 h 96"/>
                  <a:gd name="T76" fmla="*/ 8 w 106"/>
                  <a:gd name="T77" fmla="*/ 52 h 96"/>
                  <a:gd name="T78" fmla="*/ 12 w 106"/>
                  <a:gd name="T79" fmla="*/ 44 h 96"/>
                  <a:gd name="T80" fmla="*/ 16 w 106"/>
                  <a:gd name="T81" fmla="*/ 36 h 96"/>
                  <a:gd name="T82" fmla="*/ 20 w 106"/>
                  <a:gd name="T83" fmla="*/ 30 h 96"/>
                  <a:gd name="T84" fmla="*/ 26 w 106"/>
                  <a:gd name="T85" fmla="*/ 24 h 96"/>
                  <a:gd name="T86" fmla="*/ 32 w 106"/>
                  <a:gd name="T87" fmla="*/ 20 h 96"/>
                  <a:gd name="T88" fmla="*/ 40 w 106"/>
                  <a:gd name="T89" fmla="*/ 16 h 96"/>
                  <a:gd name="T90" fmla="*/ 44 w 106"/>
                  <a:gd name="T91" fmla="*/ 1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6" h="96">
                    <a:moveTo>
                      <a:pt x="44" y="16"/>
                    </a:moveTo>
                    <a:lnTo>
                      <a:pt x="46" y="16"/>
                    </a:lnTo>
                    <a:lnTo>
                      <a:pt x="50" y="16"/>
                    </a:lnTo>
                    <a:lnTo>
                      <a:pt x="52" y="16"/>
                    </a:lnTo>
                    <a:lnTo>
                      <a:pt x="54" y="16"/>
                    </a:lnTo>
                    <a:lnTo>
                      <a:pt x="56" y="16"/>
                    </a:lnTo>
                    <a:lnTo>
                      <a:pt x="60" y="18"/>
                    </a:lnTo>
                    <a:lnTo>
                      <a:pt x="62" y="18"/>
                    </a:lnTo>
                    <a:lnTo>
                      <a:pt x="64" y="20"/>
                    </a:lnTo>
                    <a:lnTo>
                      <a:pt x="66" y="22"/>
                    </a:lnTo>
                    <a:lnTo>
                      <a:pt x="70" y="22"/>
                    </a:lnTo>
                    <a:lnTo>
                      <a:pt x="72" y="24"/>
                    </a:lnTo>
                    <a:lnTo>
                      <a:pt x="74" y="26"/>
                    </a:lnTo>
                    <a:lnTo>
                      <a:pt x="76" y="28"/>
                    </a:lnTo>
                    <a:lnTo>
                      <a:pt x="78" y="30"/>
                    </a:lnTo>
                    <a:lnTo>
                      <a:pt x="80" y="32"/>
                    </a:lnTo>
                    <a:lnTo>
                      <a:pt x="82" y="36"/>
                    </a:lnTo>
                    <a:lnTo>
                      <a:pt x="84" y="38"/>
                    </a:lnTo>
                    <a:lnTo>
                      <a:pt x="86" y="40"/>
                    </a:lnTo>
                    <a:lnTo>
                      <a:pt x="88" y="44"/>
                    </a:lnTo>
                    <a:lnTo>
                      <a:pt x="90" y="46"/>
                    </a:lnTo>
                    <a:lnTo>
                      <a:pt x="92" y="50"/>
                    </a:lnTo>
                    <a:lnTo>
                      <a:pt x="94" y="54"/>
                    </a:lnTo>
                    <a:lnTo>
                      <a:pt x="96" y="56"/>
                    </a:lnTo>
                    <a:lnTo>
                      <a:pt x="98" y="60"/>
                    </a:lnTo>
                    <a:lnTo>
                      <a:pt x="98" y="64"/>
                    </a:lnTo>
                    <a:lnTo>
                      <a:pt x="100" y="68"/>
                    </a:lnTo>
                    <a:lnTo>
                      <a:pt x="100" y="72"/>
                    </a:lnTo>
                    <a:lnTo>
                      <a:pt x="102" y="74"/>
                    </a:lnTo>
                    <a:lnTo>
                      <a:pt x="104" y="78"/>
                    </a:lnTo>
                    <a:lnTo>
                      <a:pt x="104" y="82"/>
                    </a:lnTo>
                    <a:lnTo>
                      <a:pt x="104" y="86"/>
                    </a:lnTo>
                    <a:lnTo>
                      <a:pt x="106" y="92"/>
                    </a:lnTo>
                    <a:lnTo>
                      <a:pt x="106" y="88"/>
                    </a:lnTo>
                    <a:lnTo>
                      <a:pt x="106" y="86"/>
                    </a:lnTo>
                    <a:lnTo>
                      <a:pt x="106" y="84"/>
                    </a:lnTo>
                    <a:lnTo>
                      <a:pt x="104" y="80"/>
                    </a:lnTo>
                    <a:lnTo>
                      <a:pt x="104" y="76"/>
                    </a:lnTo>
                    <a:lnTo>
                      <a:pt x="104" y="72"/>
                    </a:lnTo>
                    <a:lnTo>
                      <a:pt x="102" y="68"/>
                    </a:lnTo>
                    <a:lnTo>
                      <a:pt x="102" y="64"/>
                    </a:lnTo>
                    <a:lnTo>
                      <a:pt x="100" y="60"/>
                    </a:lnTo>
                    <a:lnTo>
                      <a:pt x="100" y="56"/>
                    </a:lnTo>
                    <a:lnTo>
                      <a:pt x="98" y="52"/>
                    </a:lnTo>
                    <a:lnTo>
                      <a:pt x="96" y="48"/>
                    </a:lnTo>
                    <a:lnTo>
                      <a:pt x="96" y="44"/>
                    </a:lnTo>
                    <a:lnTo>
                      <a:pt x="94" y="40"/>
                    </a:lnTo>
                    <a:lnTo>
                      <a:pt x="92" y="36"/>
                    </a:lnTo>
                    <a:lnTo>
                      <a:pt x="90" y="34"/>
                    </a:lnTo>
                    <a:lnTo>
                      <a:pt x="88" y="30"/>
                    </a:lnTo>
                    <a:lnTo>
                      <a:pt x="86" y="28"/>
                    </a:lnTo>
                    <a:lnTo>
                      <a:pt x="84" y="24"/>
                    </a:lnTo>
                    <a:lnTo>
                      <a:pt x="82" y="22"/>
                    </a:lnTo>
                    <a:lnTo>
                      <a:pt x="80" y="18"/>
                    </a:lnTo>
                    <a:lnTo>
                      <a:pt x="78" y="16"/>
                    </a:lnTo>
                    <a:lnTo>
                      <a:pt x="76" y="14"/>
                    </a:lnTo>
                    <a:lnTo>
                      <a:pt x="74" y="12"/>
                    </a:lnTo>
                    <a:lnTo>
                      <a:pt x="70" y="10"/>
                    </a:lnTo>
                    <a:lnTo>
                      <a:pt x="68" y="8"/>
                    </a:lnTo>
                    <a:lnTo>
                      <a:pt x="66" y="6"/>
                    </a:lnTo>
                    <a:lnTo>
                      <a:pt x="64" y="6"/>
                    </a:lnTo>
                    <a:lnTo>
                      <a:pt x="60" y="4"/>
                    </a:lnTo>
                    <a:lnTo>
                      <a:pt x="58" y="2"/>
                    </a:lnTo>
                    <a:lnTo>
                      <a:pt x="56" y="2"/>
                    </a:lnTo>
                    <a:lnTo>
                      <a:pt x="54" y="2"/>
                    </a:lnTo>
                    <a:lnTo>
                      <a:pt x="50" y="0"/>
                    </a:lnTo>
                    <a:lnTo>
                      <a:pt x="48" y="0"/>
                    </a:lnTo>
                    <a:lnTo>
                      <a:pt x="46" y="0"/>
                    </a:lnTo>
                    <a:lnTo>
                      <a:pt x="42" y="0"/>
                    </a:lnTo>
                    <a:lnTo>
                      <a:pt x="40" y="0"/>
                    </a:lnTo>
                    <a:lnTo>
                      <a:pt x="38" y="2"/>
                    </a:lnTo>
                    <a:lnTo>
                      <a:pt x="34" y="2"/>
                    </a:lnTo>
                    <a:lnTo>
                      <a:pt x="32" y="4"/>
                    </a:lnTo>
                    <a:lnTo>
                      <a:pt x="30" y="4"/>
                    </a:lnTo>
                    <a:lnTo>
                      <a:pt x="28" y="6"/>
                    </a:lnTo>
                    <a:lnTo>
                      <a:pt x="26" y="8"/>
                    </a:lnTo>
                    <a:lnTo>
                      <a:pt x="24" y="10"/>
                    </a:lnTo>
                    <a:lnTo>
                      <a:pt x="22" y="12"/>
                    </a:lnTo>
                    <a:lnTo>
                      <a:pt x="20" y="14"/>
                    </a:lnTo>
                    <a:lnTo>
                      <a:pt x="18" y="16"/>
                    </a:lnTo>
                    <a:lnTo>
                      <a:pt x="16" y="18"/>
                    </a:lnTo>
                    <a:lnTo>
                      <a:pt x="14" y="22"/>
                    </a:lnTo>
                    <a:lnTo>
                      <a:pt x="12" y="24"/>
                    </a:lnTo>
                    <a:lnTo>
                      <a:pt x="10" y="26"/>
                    </a:lnTo>
                    <a:lnTo>
                      <a:pt x="10" y="30"/>
                    </a:lnTo>
                    <a:lnTo>
                      <a:pt x="8" y="32"/>
                    </a:lnTo>
                    <a:lnTo>
                      <a:pt x="6" y="36"/>
                    </a:lnTo>
                    <a:lnTo>
                      <a:pt x="6" y="40"/>
                    </a:lnTo>
                    <a:lnTo>
                      <a:pt x="4" y="44"/>
                    </a:lnTo>
                    <a:lnTo>
                      <a:pt x="4" y="46"/>
                    </a:lnTo>
                    <a:lnTo>
                      <a:pt x="2" y="50"/>
                    </a:lnTo>
                    <a:lnTo>
                      <a:pt x="2" y="54"/>
                    </a:lnTo>
                    <a:lnTo>
                      <a:pt x="2" y="58"/>
                    </a:lnTo>
                    <a:lnTo>
                      <a:pt x="0" y="62"/>
                    </a:lnTo>
                    <a:lnTo>
                      <a:pt x="0" y="66"/>
                    </a:lnTo>
                    <a:lnTo>
                      <a:pt x="0" y="70"/>
                    </a:lnTo>
                    <a:lnTo>
                      <a:pt x="0" y="74"/>
                    </a:lnTo>
                    <a:lnTo>
                      <a:pt x="0" y="78"/>
                    </a:lnTo>
                    <a:lnTo>
                      <a:pt x="0" y="84"/>
                    </a:lnTo>
                    <a:lnTo>
                      <a:pt x="0" y="88"/>
                    </a:lnTo>
                    <a:lnTo>
                      <a:pt x="2" y="92"/>
                    </a:lnTo>
                    <a:lnTo>
                      <a:pt x="2" y="92"/>
                    </a:lnTo>
                    <a:lnTo>
                      <a:pt x="2" y="94"/>
                    </a:lnTo>
                    <a:lnTo>
                      <a:pt x="2" y="94"/>
                    </a:lnTo>
                    <a:lnTo>
                      <a:pt x="2" y="96"/>
                    </a:lnTo>
                    <a:lnTo>
                      <a:pt x="2" y="92"/>
                    </a:lnTo>
                    <a:lnTo>
                      <a:pt x="2" y="88"/>
                    </a:lnTo>
                    <a:lnTo>
                      <a:pt x="2" y="84"/>
                    </a:lnTo>
                    <a:lnTo>
                      <a:pt x="2" y="80"/>
                    </a:lnTo>
                    <a:lnTo>
                      <a:pt x="2" y="76"/>
                    </a:lnTo>
                    <a:lnTo>
                      <a:pt x="2" y="74"/>
                    </a:lnTo>
                    <a:lnTo>
                      <a:pt x="4" y="70"/>
                    </a:lnTo>
                    <a:lnTo>
                      <a:pt x="4" y="66"/>
                    </a:lnTo>
                    <a:lnTo>
                      <a:pt x="4" y="62"/>
                    </a:lnTo>
                    <a:lnTo>
                      <a:pt x="6" y="60"/>
                    </a:lnTo>
                    <a:lnTo>
                      <a:pt x="6" y="56"/>
                    </a:lnTo>
                    <a:lnTo>
                      <a:pt x="8" y="52"/>
                    </a:lnTo>
                    <a:lnTo>
                      <a:pt x="8" y="50"/>
                    </a:lnTo>
                    <a:lnTo>
                      <a:pt x="10" y="46"/>
                    </a:lnTo>
                    <a:lnTo>
                      <a:pt x="12" y="44"/>
                    </a:lnTo>
                    <a:lnTo>
                      <a:pt x="12" y="40"/>
                    </a:lnTo>
                    <a:lnTo>
                      <a:pt x="14" y="38"/>
                    </a:lnTo>
                    <a:lnTo>
                      <a:pt x="16" y="36"/>
                    </a:lnTo>
                    <a:lnTo>
                      <a:pt x="18" y="34"/>
                    </a:lnTo>
                    <a:lnTo>
                      <a:pt x="18" y="32"/>
                    </a:lnTo>
                    <a:lnTo>
                      <a:pt x="20" y="30"/>
                    </a:lnTo>
                    <a:lnTo>
                      <a:pt x="22" y="26"/>
                    </a:lnTo>
                    <a:lnTo>
                      <a:pt x="24" y="26"/>
                    </a:lnTo>
                    <a:lnTo>
                      <a:pt x="26" y="24"/>
                    </a:lnTo>
                    <a:lnTo>
                      <a:pt x="28" y="22"/>
                    </a:lnTo>
                    <a:lnTo>
                      <a:pt x="30" y="20"/>
                    </a:lnTo>
                    <a:lnTo>
                      <a:pt x="32" y="20"/>
                    </a:lnTo>
                    <a:lnTo>
                      <a:pt x="34" y="18"/>
                    </a:lnTo>
                    <a:lnTo>
                      <a:pt x="36" y="18"/>
                    </a:lnTo>
                    <a:lnTo>
                      <a:pt x="40" y="16"/>
                    </a:lnTo>
                    <a:lnTo>
                      <a:pt x="42" y="16"/>
                    </a:lnTo>
                    <a:lnTo>
                      <a:pt x="44" y="16"/>
                    </a:lnTo>
                    <a:lnTo>
                      <a:pt x="44" y="16"/>
                    </a:lnTo>
                    <a:close/>
                  </a:path>
                </a:pathLst>
              </a:custGeom>
              <a:solidFill>
                <a:srgbClr val="E0E0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49" name="Freeform 83"/>
              <p:cNvSpPr>
                <a:spLocks/>
              </p:cNvSpPr>
              <p:nvPr/>
            </p:nvSpPr>
            <p:spPr bwMode="auto">
              <a:xfrm>
                <a:off x="4996" y="1070"/>
                <a:ext cx="88" cy="114"/>
              </a:xfrm>
              <a:custGeom>
                <a:avLst/>
                <a:gdLst>
                  <a:gd name="T0" fmla="*/ 88 w 88"/>
                  <a:gd name="T1" fmla="*/ 60 h 114"/>
                  <a:gd name="T2" fmla="*/ 86 w 88"/>
                  <a:gd name="T3" fmla="*/ 68 h 114"/>
                  <a:gd name="T4" fmla="*/ 86 w 88"/>
                  <a:gd name="T5" fmla="*/ 76 h 114"/>
                  <a:gd name="T6" fmla="*/ 84 w 88"/>
                  <a:gd name="T7" fmla="*/ 84 h 114"/>
                  <a:gd name="T8" fmla="*/ 80 w 88"/>
                  <a:gd name="T9" fmla="*/ 90 h 114"/>
                  <a:gd name="T10" fmla="*/ 76 w 88"/>
                  <a:gd name="T11" fmla="*/ 96 h 114"/>
                  <a:gd name="T12" fmla="*/ 72 w 88"/>
                  <a:gd name="T13" fmla="*/ 102 h 114"/>
                  <a:gd name="T14" fmla="*/ 66 w 88"/>
                  <a:gd name="T15" fmla="*/ 106 h 114"/>
                  <a:gd name="T16" fmla="*/ 60 w 88"/>
                  <a:gd name="T17" fmla="*/ 110 h 114"/>
                  <a:gd name="T18" fmla="*/ 54 w 88"/>
                  <a:gd name="T19" fmla="*/ 112 h 114"/>
                  <a:gd name="T20" fmla="*/ 48 w 88"/>
                  <a:gd name="T21" fmla="*/ 114 h 114"/>
                  <a:gd name="T22" fmla="*/ 42 w 88"/>
                  <a:gd name="T23" fmla="*/ 114 h 114"/>
                  <a:gd name="T24" fmla="*/ 34 w 88"/>
                  <a:gd name="T25" fmla="*/ 112 h 114"/>
                  <a:gd name="T26" fmla="*/ 28 w 88"/>
                  <a:gd name="T27" fmla="*/ 110 h 114"/>
                  <a:gd name="T28" fmla="*/ 22 w 88"/>
                  <a:gd name="T29" fmla="*/ 106 h 114"/>
                  <a:gd name="T30" fmla="*/ 18 w 88"/>
                  <a:gd name="T31" fmla="*/ 102 h 114"/>
                  <a:gd name="T32" fmla="*/ 12 w 88"/>
                  <a:gd name="T33" fmla="*/ 96 h 114"/>
                  <a:gd name="T34" fmla="*/ 8 w 88"/>
                  <a:gd name="T35" fmla="*/ 90 h 114"/>
                  <a:gd name="T36" fmla="*/ 6 w 88"/>
                  <a:gd name="T37" fmla="*/ 82 h 114"/>
                  <a:gd name="T38" fmla="*/ 2 w 88"/>
                  <a:gd name="T39" fmla="*/ 74 h 114"/>
                  <a:gd name="T40" fmla="*/ 0 w 88"/>
                  <a:gd name="T41" fmla="*/ 66 h 114"/>
                  <a:gd name="T42" fmla="*/ 0 w 88"/>
                  <a:gd name="T43" fmla="*/ 58 h 114"/>
                  <a:gd name="T44" fmla="*/ 0 w 88"/>
                  <a:gd name="T45" fmla="*/ 48 h 114"/>
                  <a:gd name="T46" fmla="*/ 2 w 88"/>
                  <a:gd name="T47" fmla="*/ 40 h 114"/>
                  <a:gd name="T48" fmla="*/ 4 w 88"/>
                  <a:gd name="T49" fmla="*/ 32 h 114"/>
                  <a:gd name="T50" fmla="*/ 6 w 88"/>
                  <a:gd name="T51" fmla="*/ 26 h 114"/>
                  <a:gd name="T52" fmla="*/ 10 w 88"/>
                  <a:gd name="T53" fmla="*/ 18 h 114"/>
                  <a:gd name="T54" fmla="*/ 14 w 88"/>
                  <a:gd name="T55" fmla="*/ 14 h 114"/>
                  <a:gd name="T56" fmla="*/ 20 w 88"/>
                  <a:gd name="T57" fmla="*/ 8 h 114"/>
                  <a:gd name="T58" fmla="*/ 24 w 88"/>
                  <a:gd name="T59" fmla="*/ 4 h 114"/>
                  <a:gd name="T60" fmla="*/ 30 w 88"/>
                  <a:gd name="T61" fmla="*/ 2 h 114"/>
                  <a:gd name="T62" fmla="*/ 38 w 88"/>
                  <a:gd name="T63" fmla="*/ 0 h 114"/>
                  <a:gd name="T64" fmla="*/ 44 w 88"/>
                  <a:gd name="T65" fmla="*/ 0 h 114"/>
                  <a:gd name="T66" fmla="*/ 50 w 88"/>
                  <a:gd name="T67" fmla="*/ 0 h 114"/>
                  <a:gd name="T68" fmla="*/ 56 w 88"/>
                  <a:gd name="T69" fmla="*/ 2 h 114"/>
                  <a:gd name="T70" fmla="*/ 62 w 88"/>
                  <a:gd name="T71" fmla="*/ 6 h 114"/>
                  <a:gd name="T72" fmla="*/ 68 w 88"/>
                  <a:gd name="T73" fmla="*/ 10 h 114"/>
                  <a:gd name="T74" fmla="*/ 74 w 88"/>
                  <a:gd name="T75" fmla="*/ 16 h 114"/>
                  <a:gd name="T76" fmla="*/ 78 w 88"/>
                  <a:gd name="T77" fmla="*/ 22 h 114"/>
                  <a:gd name="T78" fmla="*/ 82 w 88"/>
                  <a:gd name="T79" fmla="*/ 28 h 114"/>
                  <a:gd name="T80" fmla="*/ 84 w 88"/>
                  <a:gd name="T81" fmla="*/ 36 h 114"/>
                  <a:gd name="T82" fmla="*/ 86 w 88"/>
                  <a:gd name="T83" fmla="*/ 44 h 114"/>
                  <a:gd name="T84" fmla="*/ 88 w 88"/>
                  <a:gd name="T85" fmla="*/ 5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8" h="114">
                    <a:moveTo>
                      <a:pt x="88" y="54"/>
                    </a:moveTo>
                    <a:lnTo>
                      <a:pt x="88" y="56"/>
                    </a:lnTo>
                    <a:lnTo>
                      <a:pt x="88" y="60"/>
                    </a:lnTo>
                    <a:lnTo>
                      <a:pt x="88" y="62"/>
                    </a:lnTo>
                    <a:lnTo>
                      <a:pt x="88" y="64"/>
                    </a:lnTo>
                    <a:lnTo>
                      <a:pt x="86" y="68"/>
                    </a:lnTo>
                    <a:lnTo>
                      <a:pt x="86" y="70"/>
                    </a:lnTo>
                    <a:lnTo>
                      <a:pt x="86" y="74"/>
                    </a:lnTo>
                    <a:lnTo>
                      <a:pt x="86" y="76"/>
                    </a:lnTo>
                    <a:lnTo>
                      <a:pt x="84" y="78"/>
                    </a:lnTo>
                    <a:lnTo>
                      <a:pt x="84" y="80"/>
                    </a:lnTo>
                    <a:lnTo>
                      <a:pt x="84" y="84"/>
                    </a:lnTo>
                    <a:lnTo>
                      <a:pt x="82" y="86"/>
                    </a:lnTo>
                    <a:lnTo>
                      <a:pt x="82" y="88"/>
                    </a:lnTo>
                    <a:lnTo>
                      <a:pt x="80" y="90"/>
                    </a:lnTo>
                    <a:lnTo>
                      <a:pt x="78" y="92"/>
                    </a:lnTo>
                    <a:lnTo>
                      <a:pt x="78" y="94"/>
                    </a:lnTo>
                    <a:lnTo>
                      <a:pt x="76" y="96"/>
                    </a:lnTo>
                    <a:lnTo>
                      <a:pt x="74" y="98"/>
                    </a:lnTo>
                    <a:lnTo>
                      <a:pt x="74" y="100"/>
                    </a:lnTo>
                    <a:lnTo>
                      <a:pt x="72" y="102"/>
                    </a:lnTo>
                    <a:lnTo>
                      <a:pt x="70" y="104"/>
                    </a:lnTo>
                    <a:lnTo>
                      <a:pt x="68" y="106"/>
                    </a:lnTo>
                    <a:lnTo>
                      <a:pt x="66" y="106"/>
                    </a:lnTo>
                    <a:lnTo>
                      <a:pt x="64" y="108"/>
                    </a:lnTo>
                    <a:lnTo>
                      <a:pt x="62" y="110"/>
                    </a:lnTo>
                    <a:lnTo>
                      <a:pt x="60" y="110"/>
                    </a:lnTo>
                    <a:lnTo>
                      <a:pt x="58" y="112"/>
                    </a:lnTo>
                    <a:lnTo>
                      <a:pt x="56" y="112"/>
                    </a:lnTo>
                    <a:lnTo>
                      <a:pt x="54" y="112"/>
                    </a:lnTo>
                    <a:lnTo>
                      <a:pt x="52" y="114"/>
                    </a:lnTo>
                    <a:lnTo>
                      <a:pt x="50" y="114"/>
                    </a:lnTo>
                    <a:lnTo>
                      <a:pt x="48" y="114"/>
                    </a:lnTo>
                    <a:lnTo>
                      <a:pt x="46" y="114"/>
                    </a:lnTo>
                    <a:lnTo>
                      <a:pt x="44" y="114"/>
                    </a:lnTo>
                    <a:lnTo>
                      <a:pt x="42" y="114"/>
                    </a:lnTo>
                    <a:lnTo>
                      <a:pt x="40" y="114"/>
                    </a:lnTo>
                    <a:lnTo>
                      <a:pt x="38" y="112"/>
                    </a:lnTo>
                    <a:lnTo>
                      <a:pt x="34" y="112"/>
                    </a:lnTo>
                    <a:lnTo>
                      <a:pt x="32" y="112"/>
                    </a:lnTo>
                    <a:lnTo>
                      <a:pt x="30" y="110"/>
                    </a:lnTo>
                    <a:lnTo>
                      <a:pt x="28" y="110"/>
                    </a:lnTo>
                    <a:lnTo>
                      <a:pt x="26" y="108"/>
                    </a:lnTo>
                    <a:lnTo>
                      <a:pt x="24" y="108"/>
                    </a:lnTo>
                    <a:lnTo>
                      <a:pt x="22" y="106"/>
                    </a:lnTo>
                    <a:lnTo>
                      <a:pt x="22" y="104"/>
                    </a:lnTo>
                    <a:lnTo>
                      <a:pt x="20" y="104"/>
                    </a:lnTo>
                    <a:lnTo>
                      <a:pt x="18" y="102"/>
                    </a:lnTo>
                    <a:lnTo>
                      <a:pt x="16" y="100"/>
                    </a:lnTo>
                    <a:lnTo>
                      <a:pt x="14" y="98"/>
                    </a:lnTo>
                    <a:lnTo>
                      <a:pt x="12" y="96"/>
                    </a:lnTo>
                    <a:lnTo>
                      <a:pt x="12" y="94"/>
                    </a:lnTo>
                    <a:lnTo>
                      <a:pt x="10" y="92"/>
                    </a:lnTo>
                    <a:lnTo>
                      <a:pt x="8" y="90"/>
                    </a:lnTo>
                    <a:lnTo>
                      <a:pt x="8" y="88"/>
                    </a:lnTo>
                    <a:lnTo>
                      <a:pt x="6" y="84"/>
                    </a:lnTo>
                    <a:lnTo>
                      <a:pt x="6" y="82"/>
                    </a:lnTo>
                    <a:lnTo>
                      <a:pt x="4" y="80"/>
                    </a:lnTo>
                    <a:lnTo>
                      <a:pt x="4" y="78"/>
                    </a:lnTo>
                    <a:lnTo>
                      <a:pt x="2" y="74"/>
                    </a:lnTo>
                    <a:lnTo>
                      <a:pt x="2" y="72"/>
                    </a:lnTo>
                    <a:lnTo>
                      <a:pt x="2" y="68"/>
                    </a:lnTo>
                    <a:lnTo>
                      <a:pt x="0" y="66"/>
                    </a:lnTo>
                    <a:lnTo>
                      <a:pt x="0" y="64"/>
                    </a:lnTo>
                    <a:lnTo>
                      <a:pt x="0" y="60"/>
                    </a:lnTo>
                    <a:lnTo>
                      <a:pt x="0" y="58"/>
                    </a:lnTo>
                    <a:lnTo>
                      <a:pt x="0" y="54"/>
                    </a:lnTo>
                    <a:lnTo>
                      <a:pt x="0" y="52"/>
                    </a:lnTo>
                    <a:lnTo>
                      <a:pt x="0" y="48"/>
                    </a:lnTo>
                    <a:lnTo>
                      <a:pt x="0" y="46"/>
                    </a:lnTo>
                    <a:lnTo>
                      <a:pt x="2" y="44"/>
                    </a:lnTo>
                    <a:lnTo>
                      <a:pt x="2" y="40"/>
                    </a:lnTo>
                    <a:lnTo>
                      <a:pt x="2" y="38"/>
                    </a:lnTo>
                    <a:lnTo>
                      <a:pt x="2" y="36"/>
                    </a:lnTo>
                    <a:lnTo>
                      <a:pt x="4" y="32"/>
                    </a:lnTo>
                    <a:lnTo>
                      <a:pt x="4" y="30"/>
                    </a:lnTo>
                    <a:lnTo>
                      <a:pt x="6" y="28"/>
                    </a:lnTo>
                    <a:lnTo>
                      <a:pt x="6" y="26"/>
                    </a:lnTo>
                    <a:lnTo>
                      <a:pt x="8" y="24"/>
                    </a:lnTo>
                    <a:lnTo>
                      <a:pt x="8" y="20"/>
                    </a:lnTo>
                    <a:lnTo>
                      <a:pt x="10" y="18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4" y="14"/>
                    </a:lnTo>
                    <a:lnTo>
                      <a:pt x="16" y="12"/>
                    </a:lnTo>
                    <a:lnTo>
                      <a:pt x="18" y="10"/>
                    </a:lnTo>
                    <a:lnTo>
                      <a:pt x="20" y="8"/>
                    </a:lnTo>
                    <a:lnTo>
                      <a:pt x="22" y="6"/>
                    </a:lnTo>
                    <a:lnTo>
                      <a:pt x="24" y="6"/>
                    </a:lnTo>
                    <a:lnTo>
                      <a:pt x="24" y="4"/>
                    </a:lnTo>
                    <a:lnTo>
                      <a:pt x="26" y="4"/>
                    </a:lnTo>
                    <a:lnTo>
                      <a:pt x="28" y="2"/>
                    </a:lnTo>
                    <a:lnTo>
                      <a:pt x="30" y="2"/>
                    </a:lnTo>
                    <a:lnTo>
                      <a:pt x="34" y="0"/>
                    </a:lnTo>
                    <a:lnTo>
                      <a:pt x="36" y="0"/>
                    </a:lnTo>
                    <a:lnTo>
                      <a:pt x="38" y="0"/>
                    </a:lnTo>
                    <a:lnTo>
                      <a:pt x="40" y="0"/>
                    </a:lnTo>
                    <a:lnTo>
                      <a:pt x="42" y="0"/>
                    </a:lnTo>
                    <a:lnTo>
                      <a:pt x="44" y="0"/>
                    </a:lnTo>
                    <a:lnTo>
                      <a:pt x="46" y="0"/>
                    </a:lnTo>
                    <a:lnTo>
                      <a:pt x="48" y="0"/>
                    </a:lnTo>
                    <a:lnTo>
                      <a:pt x="50" y="0"/>
                    </a:lnTo>
                    <a:lnTo>
                      <a:pt x="52" y="2"/>
                    </a:lnTo>
                    <a:lnTo>
                      <a:pt x="54" y="2"/>
                    </a:lnTo>
                    <a:lnTo>
                      <a:pt x="56" y="2"/>
                    </a:lnTo>
                    <a:lnTo>
                      <a:pt x="58" y="4"/>
                    </a:lnTo>
                    <a:lnTo>
                      <a:pt x="60" y="4"/>
                    </a:lnTo>
                    <a:lnTo>
                      <a:pt x="62" y="6"/>
                    </a:lnTo>
                    <a:lnTo>
                      <a:pt x="64" y="8"/>
                    </a:lnTo>
                    <a:lnTo>
                      <a:pt x="66" y="8"/>
                    </a:lnTo>
                    <a:lnTo>
                      <a:pt x="68" y="10"/>
                    </a:lnTo>
                    <a:lnTo>
                      <a:pt x="70" y="12"/>
                    </a:lnTo>
                    <a:lnTo>
                      <a:pt x="72" y="14"/>
                    </a:lnTo>
                    <a:lnTo>
                      <a:pt x="74" y="16"/>
                    </a:lnTo>
                    <a:lnTo>
                      <a:pt x="74" y="18"/>
                    </a:lnTo>
                    <a:lnTo>
                      <a:pt x="76" y="20"/>
                    </a:lnTo>
                    <a:lnTo>
                      <a:pt x="78" y="22"/>
                    </a:lnTo>
                    <a:lnTo>
                      <a:pt x="78" y="24"/>
                    </a:lnTo>
                    <a:lnTo>
                      <a:pt x="80" y="26"/>
                    </a:lnTo>
                    <a:lnTo>
                      <a:pt x="82" y="28"/>
                    </a:lnTo>
                    <a:lnTo>
                      <a:pt x="82" y="32"/>
                    </a:lnTo>
                    <a:lnTo>
                      <a:pt x="84" y="34"/>
                    </a:lnTo>
                    <a:lnTo>
                      <a:pt x="84" y="36"/>
                    </a:lnTo>
                    <a:lnTo>
                      <a:pt x="84" y="40"/>
                    </a:lnTo>
                    <a:lnTo>
                      <a:pt x="86" y="42"/>
                    </a:lnTo>
                    <a:lnTo>
                      <a:pt x="86" y="44"/>
                    </a:lnTo>
                    <a:lnTo>
                      <a:pt x="86" y="48"/>
                    </a:lnTo>
                    <a:lnTo>
                      <a:pt x="88" y="50"/>
                    </a:lnTo>
                    <a:lnTo>
                      <a:pt x="88" y="54"/>
                    </a:lnTo>
                    <a:lnTo>
                      <a:pt x="88" y="54"/>
                    </a:lnTo>
                    <a:close/>
                  </a:path>
                </a:pathLst>
              </a:custGeom>
              <a:solidFill>
                <a:srgbClr val="006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50" name="Freeform 84"/>
              <p:cNvSpPr>
                <a:spLocks/>
              </p:cNvSpPr>
              <p:nvPr/>
            </p:nvSpPr>
            <p:spPr bwMode="auto">
              <a:xfrm>
                <a:off x="5004" y="1080"/>
                <a:ext cx="70" cy="92"/>
              </a:xfrm>
              <a:custGeom>
                <a:avLst/>
                <a:gdLst>
                  <a:gd name="T0" fmla="*/ 70 w 70"/>
                  <a:gd name="T1" fmla="*/ 48 h 92"/>
                  <a:gd name="T2" fmla="*/ 70 w 70"/>
                  <a:gd name="T3" fmla="*/ 56 h 92"/>
                  <a:gd name="T4" fmla="*/ 70 w 70"/>
                  <a:gd name="T5" fmla="*/ 62 h 92"/>
                  <a:gd name="T6" fmla="*/ 68 w 70"/>
                  <a:gd name="T7" fmla="*/ 68 h 92"/>
                  <a:gd name="T8" fmla="*/ 64 w 70"/>
                  <a:gd name="T9" fmla="*/ 74 h 92"/>
                  <a:gd name="T10" fmla="*/ 62 w 70"/>
                  <a:gd name="T11" fmla="*/ 78 h 92"/>
                  <a:gd name="T12" fmla="*/ 58 w 70"/>
                  <a:gd name="T13" fmla="*/ 84 h 92"/>
                  <a:gd name="T14" fmla="*/ 54 w 70"/>
                  <a:gd name="T15" fmla="*/ 86 h 92"/>
                  <a:gd name="T16" fmla="*/ 50 w 70"/>
                  <a:gd name="T17" fmla="*/ 90 h 92"/>
                  <a:gd name="T18" fmla="*/ 44 w 70"/>
                  <a:gd name="T19" fmla="*/ 92 h 92"/>
                  <a:gd name="T20" fmla="*/ 40 w 70"/>
                  <a:gd name="T21" fmla="*/ 92 h 92"/>
                  <a:gd name="T22" fmla="*/ 34 w 70"/>
                  <a:gd name="T23" fmla="*/ 92 h 92"/>
                  <a:gd name="T24" fmla="*/ 28 w 70"/>
                  <a:gd name="T25" fmla="*/ 92 h 92"/>
                  <a:gd name="T26" fmla="*/ 24 w 70"/>
                  <a:gd name="T27" fmla="*/ 90 h 92"/>
                  <a:gd name="T28" fmla="*/ 20 w 70"/>
                  <a:gd name="T29" fmla="*/ 86 h 92"/>
                  <a:gd name="T30" fmla="*/ 14 w 70"/>
                  <a:gd name="T31" fmla="*/ 82 h 92"/>
                  <a:gd name="T32" fmla="*/ 12 w 70"/>
                  <a:gd name="T33" fmla="*/ 78 h 92"/>
                  <a:gd name="T34" fmla="*/ 8 w 70"/>
                  <a:gd name="T35" fmla="*/ 72 h 92"/>
                  <a:gd name="T36" fmla="*/ 6 w 70"/>
                  <a:gd name="T37" fmla="*/ 68 h 92"/>
                  <a:gd name="T38" fmla="*/ 2 w 70"/>
                  <a:gd name="T39" fmla="*/ 60 h 92"/>
                  <a:gd name="T40" fmla="*/ 2 w 70"/>
                  <a:gd name="T41" fmla="*/ 54 h 92"/>
                  <a:gd name="T42" fmla="*/ 0 w 70"/>
                  <a:gd name="T43" fmla="*/ 48 h 92"/>
                  <a:gd name="T44" fmla="*/ 2 w 70"/>
                  <a:gd name="T45" fmla="*/ 40 h 92"/>
                  <a:gd name="T46" fmla="*/ 2 w 70"/>
                  <a:gd name="T47" fmla="*/ 34 h 92"/>
                  <a:gd name="T48" fmla="*/ 4 w 70"/>
                  <a:gd name="T49" fmla="*/ 28 h 92"/>
                  <a:gd name="T50" fmla="*/ 6 w 70"/>
                  <a:gd name="T51" fmla="*/ 22 h 92"/>
                  <a:gd name="T52" fmla="*/ 8 w 70"/>
                  <a:gd name="T53" fmla="*/ 16 h 92"/>
                  <a:gd name="T54" fmla="*/ 12 w 70"/>
                  <a:gd name="T55" fmla="*/ 12 h 92"/>
                  <a:gd name="T56" fmla="*/ 16 w 70"/>
                  <a:gd name="T57" fmla="*/ 8 h 92"/>
                  <a:gd name="T58" fmla="*/ 20 w 70"/>
                  <a:gd name="T59" fmla="*/ 4 h 92"/>
                  <a:gd name="T60" fmla="*/ 26 w 70"/>
                  <a:gd name="T61" fmla="*/ 2 h 92"/>
                  <a:gd name="T62" fmla="*/ 30 w 70"/>
                  <a:gd name="T63" fmla="*/ 2 h 92"/>
                  <a:gd name="T64" fmla="*/ 36 w 70"/>
                  <a:gd name="T65" fmla="*/ 0 h 92"/>
                  <a:gd name="T66" fmla="*/ 42 w 70"/>
                  <a:gd name="T67" fmla="*/ 2 h 92"/>
                  <a:gd name="T68" fmla="*/ 46 w 70"/>
                  <a:gd name="T69" fmla="*/ 4 h 92"/>
                  <a:gd name="T70" fmla="*/ 50 w 70"/>
                  <a:gd name="T71" fmla="*/ 6 h 92"/>
                  <a:gd name="T72" fmla="*/ 56 w 70"/>
                  <a:gd name="T73" fmla="*/ 10 h 92"/>
                  <a:gd name="T74" fmla="*/ 60 w 70"/>
                  <a:gd name="T75" fmla="*/ 14 h 92"/>
                  <a:gd name="T76" fmla="*/ 62 w 70"/>
                  <a:gd name="T77" fmla="*/ 18 h 92"/>
                  <a:gd name="T78" fmla="*/ 66 w 70"/>
                  <a:gd name="T79" fmla="*/ 24 h 92"/>
                  <a:gd name="T80" fmla="*/ 68 w 70"/>
                  <a:gd name="T81" fmla="*/ 30 h 92"/>
                  <a:gd name="T82" fmla="*/ 70 w 70"/>
                  <a:gd name="T83" fmla="*/ 38 h 92"/>
                  <a:gd name="T84" fmla="*/ 70 w 70"/>
                  <a:gd name="T85" fmla="*/ 4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0" h="92">
                    <a:moveTo>
                      <a:pt x="70" y="44"/>
                    </a:moveTo>
                    <a:lnTo>
                      <a:pt x="70" y="46"/>
                    </a:lnTo>
                    <a:lnTo>
                      <a:pt x="70" y="48"/>
                    </a:lnTo>
                    <a:lnTo>
                      <a:pt x="70" y="50"/>
                    </a:lnTo>
                    <a:lnTo>
                      <a:pt x="70" y="54"/>
                    </a:lnTo>
                    <a:lnTo>
                      <a:pt x="70" y="56"/>
                    </a:lnTo>
                    <a:lnTo>
                      <a:pt x="70" y="58"/>
                    </a:lnTo>
                    <a:lnTo>
                      <a:pt x="70" y="60"/>
                    </a:lnTo>
                    <a:lnTo>
                      <a:pt x="70" y="62"/>
                    </a:lnTo>
                    <a:lnTo>
                      <a:pt x="68" y="64"/>
                    </a:lnTo>
                    <a:lnTo>
                      <a:pt x="68" y="66"/>
                    </a:lnTo>
                    <a:lnTo>
                      <a:pt x="68" y="68"/>
                    </a:lnTo>
                    <a:lnTo>
                      <a:pt x="66" y="70"/>
                    </a:lnTo>
                    <a:lnTo>
                      <a:pt x="66" y="72"/>
                    </a:lnTo>
                    <a:lnTo>
                      <a:pt x="64" y="74"/>
                    </a:lnTo>
                    <a:lnTo>
                      <a:pt x="64" y="76"/>
                    </a:lnTo>
                    <a:lnTo>
                      <a:pt x="62" y="78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60" y="82"/>
                    </a:lnTo>
                    <a:lnTo>
                      <a:pt x="58" y="84"/>
                    </a:lnTo>
                    <a:lnTo>
                      <a:pt x="56" y="84"/>
                    </a:lnTo>
                    <a:lnTo>
                      <a:pt x="56" y="86"/>
                    </a:lnTo>
                    <a:lnTo>
                      <a:pt x="54" y="86"/>
                    </a:lnTo>
                    <a:lnTo>
                      <a:pt x="52" y="88"/>
                    </a:lnTo>
                    <a:lnTo>
                      <a:pt x="50" y="88"/>
                    </a:lnTo>
                    <a:lnTo>
                      <a:pt x="50" y="90"/>
                    </a:lnTo>
                    <a:lnTo>
                      <a:pt x="48" y="90"/>
                    </a:lnTo>
                    <a:lnTo>
                      <a:pt x="46" y="90"/>
                    </a:lnTo>
                    <a:lnTo>
                      <a:pt x="44" y="92"/>
                    </a:lnTo>
                    <a:lnTo>
                      <a:pt x="42" y="92"/>
                    </a:lnTo>
                    <a:lnTo>
                      <a:pt x="40" y="92"/>
                    </a:lnTo>
                    <a:lnTo>
                      <a:pt x="40" y="92"/>
                    </a:lnTo>
                    <a:lnTo>
                      <a:pt x="38" y="92"/>
                    </a:lnTo>
                    <a:lnTo>
                      <a:pt x="36" y="92"/>
                    </a:lnTo>
                    <a:lnTo>
                      <a:pt x="34" y="92"/>
                    </a:lnTo>
                    <a:lnTo>
                      <a:pt x="32" y="92"/>
                    </a:lnTo>
                    <a:lnTo>
                      <a:pt x="30" y="92"/>
                    </a:lnTo>
                    <a:lnTo>
                      <a:pt x="28" y="92"/>
                    </a:lnTo>
                    <a:lnTo>
                      <a:pt x="26" y="90"/>
                    </a:lnTo>
                    <a:lnTo>
                      <a:pt x="26" y="90"/>
                    </a:lnTo>
                    <a:lnTo>
                      <a:pt x="24" y="90"/>
                    </a:lnTo>
                    <a:lnTo>
                      <a:pt x="22" y="88"/>
                    </a:lnTo>
                    <a:lnTo>
                      <a:pt x="20" y="88"/>
                    </a:lnTo>
                    <a:lnTo>
                      <a:pt x="20" y="86"/>
                    </a:lnTo>
                    <a:lnTo>
                      <a:pt x="18" y="86"/>
                    </a:lnTo>
                    <a:lnTo>
                      <a:pt x="16" y="84"/>
                    </a:lnTo>
                    <a:lnTo>
                      <a:pt x="14" y="82"/>
                    </a:lnTo>
                    <a:lnTo>
                      <a:pt x="14" y="82"/>
                    </a:lnTo>
                    <a:lnTo>
                      <a:pt x="12" y="80"/>
                    </a:lnTo>
                    <a:lnTo>
                      <a:pt x="12" y="78"/>
                    </a:lnTo>
                    <a:lnTo>
                      <a:pt x="10" y="76"/>
                    </a:lnTo>
                    <a:lnTo>
                      <a:pt x="8" y="74"/>
                    </a:lnTo>
                    <a:lnTo>
                      <a:pt x="8" y="72"/>
                    </a:lnTo>
                    <a:lnTo>
                      <a:pt x="6" y="72"/>
                    </a:lnTo>
                    <a:lnTo>
                      <a:pt x="6" y="70"/>
                    </a:lnTo>
                    <a:lnTo>
                      <a:pt x="6" y="68"/>
                    </a:lnTo>
                    <a:lnTo>
                      <a:pt x="4" y="66"/>
                    </a:lnTo>
                    <a:lnTo>
                      <a:pt x="4" y="64"/>
                    </a:lnTo>
                    <a:lnTo>
                      <a:pt x="2" y="60"/>
                    </a:lnTo>
                    <a:lnTo>
                      <a:pt x="2" y="58"/>
                    </a:lnTo>
                    <a:lnTo>
                      <a:pt x="2" y="56"/>
                    </a:lnTo>
                    <a:lnTo>
                      <a:pt x="2" y="54"/>
                    </a:lnTo>
                    <a:lnTo>
                      <a:pt x="2" y="52"/>
                    </a:lnTo>
                    <a:lnTo>
                      <a:pt x="2" y="50"/>
                    </a:lnTo>
                    <a:lnTo>
                      <a:pt x="0" y="48"/>
                    </a:lnTo>
                    <a:lnTo>
                      <a:pt x="0" y="44"/>
                    </a:lnTo>
                    <a:lnTo>
                      <a:pt x="0" y="42"/>
                    </a:lnTo>
                    <a:lnTo>
                      <a:pt x="2" y="40"/>
                    </a:lnTo>
                    <a:lnTo>
                      <a:pt x="2" y="38"/>
                    </a:lnTo>
                    <a:lnTo>
                      <a:pt x="2" y="36"/>
                    </a:lnTo>
                    <a:lnTo>
                      <a:pt x="2" y="34"/>
                    </a:lnTo>
                    <a:lnTo>
                      <a:pt x="2" y="32"/>
                    </a:lnTo>
                    <a:lnTo>
                      <a:pt x="2" y="30"/>
                    </a:lnTo>
                    <a:lnTo>
                      <a:pt x="4" y="28"/>
                    </a:lnTo>
                    <a:lnTo>
                      <a:pt x="4" y="26"/>
                    </a:lnTo>
                    <a:lnTo>
                      <a:pt x="6" y="24"/>
                    </a:lnTo>
                    <a:lnTo>
                      <a:pt x="6" y="22"/>
                    </a:lnTo>
                    <a:lnTo>
                      <a:pt x="6" y="20"/>
                    </a:lnTo>
                    <a:lnTo>
                      <a:pt x="8" y="18"/>
                    </a:lnTo>
                    <a:lnTo>
                      <a:pt x="8" y="16"/>
                    </a:lnTo>
                    <a:lnTo>
                      <a:pt x="10" y="14"/>
                    </a:lnTo>
                    <a:lnTo>
                      <a:pt x="12" y="14"/>
                    </a:lnTo>
                    <a:lnTo>
                      <a:pt x="12" y="12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6" y="8"/>
                    </a:lnTo>
                    <a:lnTo>
                      <a:pt x="18" y="6"/>
                    </a:lnTo>
                    <a:lnTo>
                      <a:pt x="20" y="6"/>
                    </a:lnTo>
                    <a:lnTo>
                      <a:pt x="20" y="4"/>
                    </a:lnTo>
                    <a:lnTo>
                      <a:pt x="22" y="4"/>
                    </a:lnTo>
                    <a:lnTo>
                      <a:pt x="24" y="4"/>
                    </a:lnTo>
                    <a:lnTo>
                      <a:pt x="26" y="2"/>
                    </a:lnTo>
                    <a:lnTo>
                      <a:pt x="28" y="2"/>
                    </a:lnTo>
                    <a:lnTo>
                      <a:pt x="28" y="2"/>
                    </a:lnTo>
                    <a:lnTo>
                      <a:pt x="30" y="2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6" y="0"/>
                    </a:lnTo>
                    <a:lnTo>
                      <a:pt x="38" y="2"/>
                    </a:lnTo>
                    <a:lnTo>
                      <a:pt x="40" y="2"/>
                    </a:lnTo>
                    <a:lnTo>
                      <a:pt x="42" y="2"/>
                    </a:lnTo>
                    <a:lnTo>
                      <a:pt x="42" y="2"/>
                    </a:lnTo>
                    <a:lnTo>
                      <a:pt x="44" y="2"/>
                    </a:lnTo>
                    <a:lnTo>
                      <a:pt x="46" y="4"/>
                    </a:lnTo>
                    <a:lnTo>
                      <a:pt x="48" y="4"/>
                    </a:lnTo>
                    <a:lnTo>
                      <a:pt x="50" y="6"/>
                    </a:lnTo>
                    <a:lnTo>
                      <a:pt x="50" y="6"/>
                    </a:lnTo>
                    <a:lnTo>
                      <a:pt x="52" y="8"/>
                    </a:lnTo>
                    <a:lnTo>
                      <a:pt x="54" y="8"/>
                    </a:lnTo>
                    <a:lnTo>
                      <a:pt x="56" y="10"/>
                    </a:lnTo>
                    <a:lnTo>
                      <a:pt x="56" y="10"/>
                    </a:lnTo>
                    <a:lnTo>
                      <a:pt x="58" y="12"/>
                    </a:lnTo>
                    <a:lnTo>
                      <a:pt x="60" y="14"/>
                    </a:lnTo>
                    <a:lnTo>
                      <a:pt x="60" y="16"/>
                    </a:lnTo>
                    <a:lnTo>
                      <a:pt x="62" y="18"/>
                    </a:lnTo>
                    <a:lnTo>
                      <a:pt x="62" y="18"/>
                    </a:lnTo>
                    <a:lnTo>
                      <a:pt x="64" y="20"/>
                    </a:lnTo>
                    <a:lnTo>
                      <a:pt x="64" y="22"/>
                    </a:lnTo>
                    <a:lnTo>
                      <a:pt x="66" y="24"/>
                    </a:lnTo>
                    <a:lnTo>
                      <a:pt x="66" y="26"/>
                    </a:lnTo>
                    <a:lnTo>
                      <a:pt x="68" y="28"/>
                    </a:lnTo>
                    <a:lnTo>
                      <a:pt x="68" y="30"/>
                    </a:lnTo>
                    <a:lnTo>
                      <a:pt x="68" y="32"/>
                    </a:lnTo>
                    <a:lnTo>
                      <a:pt x="70" y="34"/>
                    </a:lnTo>
                    <a:lnTo>
                      <a:pt x="70" y="38"/>
                    </a:lnTo>
                    <a:lnTo>
                      <a:pt x="70" y="40"/>
                    </a:lnTo>
                    <a:lnTo>
                      <a:pt x="70" y="42"/>
                    </a:lnTo>
                    <a:lnTo>
                      <a:pt x="70" y="44"/>
                    </a:lnTo>
                    <a:lnTo>
                      <a:pt x="70" y="44"/>
                    </a:lnTo>
                    <a:close/>
                  </a:path>
                </a:pathLst>
              </a:custGeom>
              <a:solidFill>
                <a:srgbClr val="1A9E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51" name="Freeform 85"/>
              <p:cNvSpPr>
                <a:spLocks/>
              </p:cNvSpPr>
              <p:nvPr/>
            </p:nvSpPr>
            <p:spPr bwMode="auto">
              <a:xfrm>
                <a:off x="5018" y="1100"/>
                <a:ext cx="44" cy="56"/>
              </a:xfrm>
              <a:custGeom>
                <a:avLst/>
                <a:gdLst>
                  <a:gd name="T0" fmla="*/ 44 w 44"/>
                  <a:gd name="T1" fmla="*/ 30 h 56"/>
                  <a:gd name="T2" fmla="*/ 44 w 44"/>
                  <a:gd name="T3" fmla="*/ 34 h 56"/>
                  <a:gd name="T4" fmla="*/ 44 w 44"/>
                  <a:gd name="T5" fmla="*/ 38 h 56"/>
                  <a:gd name="T6" fmla="*/ 42 w 44"/>
                  <a:gd name="T7" fmla="*/ 42 h 56"/>
                  <a:gd name="T8" fmla="*/ 40 w 44"/>
                  <a:gd name="T9" fmla="*/ 46 h 56"/>
                  <a:gd name="T10" fmla="*/ 38 w 44"/>
                  <a:gd name="T11" fmla="*/ 48 h 56"/>
                  <a:gd name="T12" fmla="*/ 36 w 44"/>
                  <a:gd name="T13" fmla="*/ 52 h 56"/>
                  <a:gd name="T14" fmla="*/ 34 w 44"/>
                  <a:gd name="T15" fmla="*/ 54 h 56"/>
                  <a:gd name="T16" fmla="*/ 30 w 44"/>
                  <a:gd name="T17" fmla="*/ 56 h 56"/>
                  <a:gd name="T18" fmla="*/ 28 w 44"/>
                  <a:gd name="T19" fmla="*/ 56 h 56"/>
                  <a:gd name="T20" fmla="*/ 24 w 44"/>
                  <a:gd name="T21" fmla="*/ 56 h 56"/>
                  <a:gd name="T22" fmla="*/ 20 w 44"/>
                  <a:gd name="T23" fmla="*/ 56 h 56"/>
                  <a:gd name="T24" fmla="*/ 18 w 44"/>
                  <a:gd name="T25" fmla="*/ 56 h 56"/>
                  <a:gd name="T26" fmla="*/ 14 w 44"/>
                  <a:gd name="T27" fmla="*/ 54 h 56"/>
                  <a:gd name="T28" fmla="*/ 10 w 44"/>
                  <a:gd name="T29" fmla="*/ 54 h 56"/>
                  <a:gd name="T30" fmla="*/ 8 w 44"/>
                  <a:gd name="T31" fmla="*/ 50 h 56"/>
                  <a:gd name="T32" fmla="*/ 6 w 44"/>
                  <a:gd name="T33" fmla="*/ 48 h 56"/>
                  <a:gd name="T34" fmla="*/ 4 w 44"/>
                  <a:gd name="T35" fmla="*/ 44 h 56"/>
                  <a:gd name="T36" fmla="*/ 2 w 44"/>
                  <a:gd name="T37" fmla="*/ 42 h 56"/>
                  <a:gd name="T38" fmla="*/ 0 w 44"/>
                  <a:gd name="T39" fmla="*/ 38 h 56"/>
                  <a:gd name="T40" fmla="*/ 0 w 44"/>
                  <a:gd name="T41" fmla="*/ 34 h 56"/>
                  <a:gd name="T42" fmla="*/ 0 w 44"/>
                  <a:gd name="T43" fmla="*/ 28 h 56"/>
                  <a:gd name="T44" fmla="*/ 0 w 44"/>
                  <a:gd name="T45" fmla="*/ 24 h 56"/>
                  <a:gd name="T46" fmla="*/ 0 w 44"/>
                  <a:gd name="T47" fmla="*/ 20 h 56"/>
                  <a:gd name="T48" fmla="*/ 0 w 44"/>
                  <a:gd name="T49" fmla="*/ 16 h 56"/>
                  <a:gd name="T50" fmla="*/ 2 w 44"/>
                  <a:gd name="T51" fmla="*/ 14 h 56"/>
                  <a:gd name="T52" fmla="*/ 4 w 44"/>
                  <a:gd name="T53" fmla="*/ 10 h 56"/>
                  <a:gd name="T54" fmla="*/ 6 w 44"/>
                  <a:gd name="T55" fmla="*/ 6 h 56"/>
                  <a:gd name="T56" fmla="*/ 10 w 44"/>
                  <a:gd name="T57" fmla="*/ 4 h 56"/>
                  <a:gd name="T58" fmla="*/ 12 w 44"/>
                  <a:gd name="T59" fmla="*/ 2 h 56"/>
                  <a:gd name="T60" fmla="*/ 16 w 44"/>
                  <a:gd name="T61" fmla="*/ 2 h 56"/>
                  <a:gd name="T62" fmla="*/ 18 w 44"/>
                  <a:gd name="T63" fmla="*/ 0 h 56"/>
                  <a:gd name="T64" fmla="*/ 22 w 44"/>
                  <a:gd name="T65" fmla="*/ 0 h 56"/>
                  <a:gd name="T66" fmla="*/ 26 w 44"/>
                  <a:gd name="T67" fmla="*/ 0 h 56"/>
                  <a:gd name="T68" fmla="*/ 28 w 44"/>
                  <a:gd name="T69" fmla="*/ 2 h 56"/>
                  <a:gd name="T70" fmla="*/ 32 w 44"/>
                  <a:gd name="T71" fmla="*/ 4 h 56"/>
                  <a:gd name="T72" fmla="*/ 34 w 44"/>
                  <a:gd name="T73" fmla="*/ 6 h 56"/>
                  <a:gd name="T74" fmla="*/ 38 w 44"/>
                  <a:gd name="T75" fmla="*/ 8 h 56"/>
                  <a:gd name="T76" fmla="*/ 40 w 44"/>
                  <a:gd name="T77" fmla="*/ 12 h 56"/>
                  <a:gd name="T78" fmla="*/ 42 w 44"/>
                  <a:gd name="T79" fmla="*/ 14 h 56"/>
                  <a:gd name="T80" fmla="*/ 44 w 44"/>
                  <a:gd name="T81" fmla="*/ 18 h 56"/>
                  <a:gd name="T82" fmla="*/ 44 w 44"/>
                  <a:gd name="T83" fmla="*/ 22 h 56"/>
                  <a:gd name="T84" fmla="*/ 44 w 44"/>
                  <a:gd name="T85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4" h="56">
                    <a:moveTo>
                      <a:pt x="44" y="26"/>
                    </a:moveTo>
                    <a:lnTo>
                      <a:pt x="44" y="28"/>
                    </a:lnTo>
                    <a:lnTo>
                      <a:pt x="44" y="30"/>
                    </a:lnTo>
                    <a:lnTo>
                      <a:pt x="44" y="32"/>
                    </a:lnTo>
                    <a:lnTo>
                      <a:pt x="44" y="32"/>
                    </a:lnTo>
                    <a:lnTo>
                      <a:pt x="44" y="34"/>
                    </a:lnTo>
                    <a:lnTo>
                      <a:pt x="44" y="36"/>
                    </a:lnTo>
                    <a:lnTo>
                      <a:pt x="44" y="36"/>
                    </a:lnTo>
                    <a:lnTo>
                      <a:pt x="44" y="38"/>
                    </a:lnTo>
                    <a:lnTo>
                      <a:pt x="44" y="40"/>
                    </a:lnTo>
                    <a:lnTo>
                      <a:pt x="42" y="40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2" y="44"/>
                    </a:lnTo>
                    <a:lnTo>
                      <a:pt x="40" y="46"/>
                    </a:lnTo>
                    <a:lnTo>
                      <a:pt x="40" y="46"/>
                    </a:lnTo>
                    <a:lnTo>
                      <a:pt x="40" y="48"/>
                    </a:lnTo>
                    <a:lnTo>
                      <a:pt x="38" y="48"/>
                    </a:lnTo>
                    <a:lnTo>
                      <a:pt x="38" y="50"/>
                    </a:lnTo>
                    <a:lnTo>
                      <a:pt x="38" y="50"/>
                    </a:lnTo>
                    <a:lnTo>
                      <a:pt x="36" y="52"/>
                    </a:lnTo>
                    <a:lnTo>
                      <a:pt x="36" y="52"/>
                    </a:lnTo>
                    <a:lnTo>
                      <a:pt x="34" y="52"/>
                    </a:lnTo>
                    <a:lnTo>
                      <a:pt x="34" y="54"/>
                    </a:lnTo>
                    <a:lnTo>
                      <a:pt x="32" y="54"/>
                    </a:lnTo>
                    <a:lnTo>
                      <a:pt x="32" y="54"/>
                    </a:lnTo>
                    <a:lnTo>
                      <a:pt x="30" y="56"/>
                    </a:lnTo>
                    <a:lnTo>
                      <a:pt x="30" y="56"/>
                    </a:lnTo>
                    <a:lnTo>
                      <a:pt x="28" y="56"/>
                    </a:lnTo>
                    <a:lnTo>
                      <a:pt x="28" y="56"/>
                    </a:lnTo>
                    <a:lnTo>
                      <a:pt x="26" y="56"/>
                    </a:lnTo>
                    <a:lnTo>
                      <a:pt x="26" y="56"/>
                    </a:lnTo>
                    <a:lnTo>
                      <a:pt x="24" y="56"/>
                    </a:lnTo>
                    <a:lnTo>
                      <a:pt x="22" y="56"/>
                    </a:lnTo>
                    <a:lnTo>
                      <a:pt x="22" y="56"/>
                    </a:lnTo>
                    <a:lnTo>
                      <a:pt x="20" y="56"/>
                    </a:lnTo>
                    <a:lnTo>
                      <a:pt x="20" y="56"/>
                    </a:lnTo>
                    <a:lnTo>
                      <a:pt x="18" y="56"/>
                    </a:lnTo>
                    <a:lnTo>
                      <a:pt x="18" y="56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4" y="54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0" y="54"/>
                    </a:lnTo>
                    <a:lnTo>
                      <a:pt x="10" y="52"/>
                    </a:lnTo>
                    <a:lnTo>
                      <a:pt x="10" y="52"/>
                    </a:lnTo>
                    <a:lnTo>
                      <a:pt x="8" y="50"/>
                    </a:lnTo>
                    <a:lnTo>
                      <a:pt x="8" y="50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4" y="46"/>
                    </a:lnTo>
                    <a:lnTo>
                      <a:pt x="4" y="46"/>
                    </a:lnTo>
                    <a:lnTo>
                      <a:pt x="4" y="44"/>
                    </a:lnTo>
                    <a:lnTo>
                      <a:pt x="2" y="44"/>
                    </a:lnTo>
                    <a:lnTo>
                      <a:pt x="2" y="42"/>
                    </a:lnTo>
                    <a:lnTo>
                      <a:pt x="2" y="42"/>
                    </a:lnTo>
                    <a:lnTo>
                      <a:pt x="2" y="4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36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32"/>
                    </a:lnTo>
                    <a:lnTo>
                      <a:pt x="0" y="30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2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2" y="16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4" y="12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6" y="2"/>
                    </a:lnTo>
                    <a:lnTo>
                      <a:pt x="16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0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6" y="0"/>
                    </a:lnTo>
                    <a:lnTo>
                      <a:pt x="26" y="2"/>
                    </a:lnTo>
                    <a:lnTo>
                      <a:pt x="28" y="2"/>
                    </a:lnTo>
                    <a:lnTo>
                      <a:pt x="28" y="2"/>
                    </a:lnTo>
                    <a:lnTo>
                      <a:pt x="30" y="2"/>
                    </a:lnTo>
                    <a:lnTo>
                      <a:pt x="30" y="2"/>
                    </a:lnTo>
                    <a:lnTo>
                      <a:pt x="32" y="4"/>
                    </a:lnTo>
                    <a:lnTo>
                      <a:pt x="32" y="4"/>
                    </a:lnTo>
                    <a:lnTo>
                      <a:pt x="34" y="4"/>
                    </a:lnTo>
                    <a:lnTo>
                      <a:pt x="34" y="6"/>
                    </a:lnTo>
                    <a:lnTo>
                      <a:pt x="36" y="6"/>
                    </a:lnTo>
                    <a:lnTo>
                      <a:pt x="36" y="8"/>
                    </a:lnTo>
                    <a:lnTo>
                      <a:pt x="38" y="8"/>
                    </a:lnTo>
                    <a:lnTo>
                      <a:pt x="38" y="10"/>
                    </a:lnTo>
                    <a:lnTo>
                      <a:pt x="38" y="10"/>
                    </a:lnTo>
                    <a:lnTo>
                      <a:pt x="40" y="12"/>
                    </a:lnTo>
                    <a:lnTo>
                      <a:pt x="40" y="12"/>
                    </a:lnTo>
                    <a:lnTo>
                      <a:pt x="40" y="14"/>
                    </a:lnTo>
                    <a:lnTo>
                      <a:pt x="42" y="14"/>
                    </a:lnTo>
                    <a:lnTo>
                      <a:pt x="42" y="16"/>
                    </a:lnTo>
                    <a:lnTo>
                      <a:pt x="42" y="18"/>
                    </a:lnTo>
                    <a:lnTo>
                      <a:pt x="44" y="18"/>
                    </a:lnTo>
                    <a:lnTo>
                      <a:pt x="44" y="20"/>
                    </a:lnTo>
                    <a:lnTo>
                      <a:pt x="44" y="22"/>
                    </a:lnTo>
                    <a:lnTo>
                      <a:pt x="44" y="22"/>
                    </a:lnTo>
                    <a:lnTo>
                      <a:pt x="44" y="24"/>
                    </a:lnTo>
                    <a:lnTo>
                      <a:pt x="44" y="26"/>
                    </a:lnTo>
                    <a:lnTo>
                      <a:pt x="44" y="26"/>
                    </a:lnTo>
                    <a:lnTo>
                      <a:pt x="44" y="2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52" name="Freeform 86"/>
              <p:cNvSpPr>
                <a:spLocks/>
              </p:cNvSpPr>
              <p:nvPr/>
            </p:nvSpPr>
            <p:spPr bwMode="auto">
              <a:xfrm>
                <a:off x="4988" y="1168"/>
                <a:ext cx="116" cy="54"/>
              </a:xfrm>
              <a:custGeom>
                <a:avLst/>
                <a:gdLst>
                  <a:gd name="T0" fmla="*/ 116 w 116"/>
                  <a:gd name="T1" fmla="*/ 22 h 54"/>
                  <a:gd name="T2" fmla="*/ 114 w 116"/>
                  <a:gd name="T3" fmla="*/ 18 h 54"/>
                  <a:gd name="T4" fmla="*/ 112 w 116"/>
                  <a:gd name="T5" fmla="*/ 16 h 54"/>
                  <a:gd name="T6" fmla="*/ 110 w 116"/>
                  <a:gd name="T7" fmla="*/ 14 h 54"/>
                  <a:gd name="T8" fmla="*/ 106 w 116"/>
                  <a:gd name="T9" fmla="*/ 12 h 54"/>
                  <a:gd name="T10" fmla="*/ 104 w 116"/>
                  <a:gd name="T11" fmla="*/ 10 h 54"/>
                  <a:gd name="T12" fmla="*/ 100 w 116"/>
                  <a:gd name="T13" fmla="*/ 6 h 54"/>
                  <a:gd name="T14" fmla="*/ 98 w 116"/>
                  <a:gd name="T15" fmla="*/ 4 h 54"/>
                  <a:gd name="T16" fmla="*/ 94 w 116"/>
                  <a:gd name="T17" fmla="*/ 2 h 54"/>
                  <a:gd name="T18" fmla="*/ 88 w 116"/>
                  <a:gd name="T19" fmla="*/ 2 h 54"/>
                  <a:gd name="T20" fmla="*/ 84 w 116"/>
                  <a:gd name="T21" fmla="*/ 0 h 54"/>
                  <a:gd name="T22" fmla="*/ 78 w 116"/>
                  <a:gd name="T23" fmla="*/ 0 h 54"/>
                  <a:gd name="T24" fmla="*/ 72 w 116"/>
                  <a:gd name="T25" fmla="*/ 0 h 54"/>
                  <a:gd name="T26" fmla="*/ 58 w 116"/>
                  <a:gd name="T27" fmla="*/ 2 h 54"/>
                  <a:gd name="T28" fmla="*/ 46 w 116"/>
                  <a:gd name="T29" fmla="*/ 4 h 54"/>
                  <a:gd name="T30" fmla="*/ 40 w 116"/>
                  <a:gd name="T31" fmla="*/ 6 h 54"/>
                  <a:gd name="T32" fmla="*/ 36 w 116"/>
                  <a:gd name="T33" fmla="*/ 6 h 54"/>
                  <a:gd name="T34" fmla="*/ 32 w 116"/>
                  <a:gd name="T35" fmla="*/ 8 h 54"/>
                  <a:gd name="T36" fmla="*/ 28 w 116"/>
                  <a:gd name="T37" fmla="*/ 8 h 54"/>
                  <a:gd name="T38" fmla="*/ 24 w 116"/>
                  <a:gd name="T39" fmla="*/ 10 h 54"/>
                  <a:gd name="T40" fmla="*/ 20 w 116"/>
                  <a:gd name="T41" fmla="*/ 12 h 54"/>
                  <a:gd name="T42" fmla="*/ 16 w 116"/>
                  <a:gd name="T43" fmla="*/ 14 h 54"/>
                  <a:gd name="T44" fmla="*/ 12 w 116"/>
                  <a:gd name="T45" fmla="*/ 18 h 54"/>
                  <a:gd name="T46" fmla="*/ 10 w 116"/>
                  <a:gd name="T47" fmla="*/ 20 h 54"/>
                  <a:gd name="T48" fmla="*/ 4 w 116"/>
                  <a:gd name="T49" fmla="*/ 24 h 54"/>
                  <a:gd name="T50" fmla="*/ 2 w 116"/>
                  <a:gd name="T51" fmla="*/ 26 h 54"/>
                  <a:gd name="T52" fmla="*/ 2 w 116"/>
                  <a:gd name="T53" fmla="*/ 28 h 54"/>
                  <a:gd name="T54" fmla="*/ 6 w 116"/>
                  <a:gd name="T55" fmla="*/ 34 h 54"/>
                  <a:gd name="T56" fmla="*/ 10 w 116"/>
                  <a:gd name="T57" fmla="*/ 36 h 54"/>
                  <a:gd name="T58" fmla="*/ 14 w 116"/>
                  <a:gd name="T59" fmla="*/ 40 h 54"/>
                  <a:gd name="T60" fmla="*/ 16 w 116"/>
                  <a:gd name="T61" fmla="*/ 42 h 54"/>
                  <a:gd name="T62" fmla="*/ 20 w 116"/>
                  <a:gd name="T63" fmla="*/ 44 h 54"/>
                  <a:gd name="T64" fmla="*/ 24 w 116"/>
                  <a:gd name="T65" fmla="*/ 46 h 54"/>
                  <a:gd name="T66" fmla="*/ 28 w 116"/>
                  <a:gd name="T67" fmla="*/ 48 h 54"/>
                  <a:gd name="T68" fmla="*/ 32 w 116"/>
                  <a:gd name="T69" fmla="*/ 50 h 54"/>
                  <a:gd name="T70" fmla="*/ 36 w 116"/>
                  <a:gd name="T71" fmla="*/ 52 h 54"/>
                  <a:gd name="T72" fmla="*/ 40 w 116"/>
                  <a:gd name="T73" fmla="*/ 52 h 54"/>
                  <a:gd name="T74" fmla="*/ 44 w 116"/>
                  <a:gd name="T75" fmla="*/ 54 h 54"/>
                  <a:gd name="T76" fmla="*/ 56 w 116"/>
                  <a:gd name="T77" fmla="*/ 52 h 54"/>
                  <a:gd name="T78" fmla="*/ 66 w 116"/>
                  <a:gd name="T79" fmla="*/ 52 h 54"/>
                  <a:gd name="T80" fmla="*/ 72 w 116"/>
                  <a:gd name="T81" fmla="*/ 52 h 54"/>
                  <a:gd name="T82" fmla="*/ 78 w 116"/>
                  <a:gd name="T83" fmla="*/ 50 h 54"/>
                  <a:gd name="T84" fmla="*/ 80 w 116"/>
                  <a:gd name="T85" fmla="*/ 50 h 54"/>
                  <a:gd name="T86" fmla="*/ 84 w 116"/>
                  <a:gd name="T87" fmla="*/ 48 h 54"/>
                  <a:gd name="T88" fmla="*/ 86 w 116"/>
                  <a:gd name="T89" fmla="*/ 48 h 54"/>
                  <a:gd name="T90" fmla="*/ 88 w 116"/>
                  <a:gd name="T91" fmla="*/ 46 h 54"/>
                  <a:gd name="T92" fmla="*/ 90 w 116"/>
                  <a:gd name="T93" fmla="*/ 44 h 54"/>
                  <a:gd name="T94" fmla="*/ 96 w 116"/>
                  <a:gd name="T95" fmla="*/ 42 h 54"/>
                  <a:gd name="T96" fmla="*/ 100 w 116"/>
                  <a:gd name="T97" fmla="*/ 38 h 54"/>
                  <a:gd name="T98" fmla="*/ 106 w 116"/>
                  <a:gd name="T99" fmla="*/ 34 h 54"/>
                  <a:gd name="T100" fmla="*/ 112 w 116"/>
                  <a:gd name="T101" fmla="*/ 28 h 54"/>
                  <a:gd name="T102" fmla="*/ 116 w 116"/>
                  <a:gd name="T103" fmla="*/ 24 h 54"/>
                  <a:gd name="T104" fmla="*/ 116 w 116"/>
                  <a:gd name="T105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16" h="54">
                    <a:moveTo>
                      <a:pt x="116" y="24"/>
                    </a:moveTo>
                    <a:lnTo>
                      <a:pt x="116" y="22"/>
                    </a:lnTo>
                    <a:lnTo>
                      <a:pt x="114" y="20"/>
                    </a:lnTo>
                    <a:lnTo>
                      <a:pt x="114" y="18"/>
                    </a:lnTo>
                    <a:lnTo>
                      <a:pt x="112" y="18"/>
                    </a:lnTo>
                    <a:lnTo>
                      <a:pt x="112" y="16"/>
                    </a:lnTo>
                    <a:lnTo>
                      <a:pt x="110" y="16"/>
                    </a:lnTo>
                    <a:lnTo>
                      <a:pt x="110" y="14"/>
                    </a:lnTo>
                    <a:lnTo>
                      <a:pt x="108" y="12"/>
                    </a:lnTo>
                    <a:lnTo>
                      <a:pt x="106" y="12"/>
                    </a:lnTo>
                    <a:lnTo>
                      <a:pt x="106" y="10"/>
                    </a:lnTo>
                    <a:lnTo>
                      <a:pt x="104" y="10"/>
                    </a:lnTo>
                    <a:lnTo>
                      <a:pt x="102" y="8"/>
                    </a:lnTo>
                    <a:lnTo>
                      <a:pt x="100" y="6"/>
                    </a:lnTo>
                    <a:lnTo>
                      <a:pt x="100" y="6"/>
                    </a:lnTo>
                    <a:lnTo>
                      <a:pt x="98" y="4"/>
                    </a:lnTo>
                    <a:lnTo>
                      <a:pt x="96" y="4"/>
                    </a:lnTo>
                    <a:lnTo>
                      <a:pt x="94" y="2"/>
                    </a:lnTo>
                    <a:lnTo>
                      <a:pt x="92" y="2"/>
                    </a:lnTo>
                    <a:lnTo>
                      <a:pt x="88" y="2"/>
                    </a:lnTo>
                    <a:lnTo>
                      <a:pt x="86" y="0"/>
                    </a:lnTo>
                    <a:lnTo>
                      <a:pt x="84" y="0"/>
                    </a:lnTo>
                    <a:lnTo>
                      <a:pt x="82" y="0"/>
                    </a:lnTo>
                    <a:lnTo>
                      <a:pt x="78" y="0"/>
                    </a:lnTo>
                    <a:lnTo>
                      <a:pt x="76" y="0"/>
                    </a:lnTo>
                    <a:lnTo>
                      <a:pt x="72" y="0"/>
                    </a:lnTo>
                    <a:lnTo>
                      <a:pt x="70" y="0"/>
                    </a:lnTo>
                    <a:lnTo>
                      <a:pt x="58" y="2"/>
                    </a:lnTo>
                    <a:lnTo>
                      <a:pt x="50" y="4"/>
                    </a:lnTo>
                    <a:lnTo>
                      <a:pt x="46" y="4"/>
                    </a:lnTo>
                    <a:lnTo>
                      <a:pt x="42" y="4"/>
                    </a:lnTo>
                    <a:lnTo>
                      <a:pt x="40" y="6"/>
                    </a:lnTo>
                    <a:lnTo>
                      <a:pt x="38" y="6"/>
                    </a:lnTo>
                    <a:lnTo>
                      <a:pt x="36" y="6"/>
                    </a:lnTo>
                    <a:lnTo>
                      <a:pt x="34" y="6"/>
                    </a:lnTo>
                    <a:lnTo>
                      <a:pt x="32" y="8"/>
                    </a:lnTo>
                    <a:lnTo>
                      <a:pt x="30" y="8"/>
                    </a:lnTo>
                    <a:lnTo>
                      <a:pt x="28" y="8"/>
                    </a:lnTo>
                    <a:lnTo>
                      <a:pt x="26" y="10"/>
                    </a:lnTo>
                    <a:lnTo>
                      <a:pt x="24" y="10"/>
                    </a:lnTo>
                    <a:lnTo>
                      <a:pt x="22" y="10"/>
                    </a:lnTo>
                    <a:lnTo>
                      <a:pt x="20" y="12"/>
                    </a:lnTo>
                    <a:lnTo>
                      <a:pt x="18" y="14"/>
                    </a:lnTo>
                    <a:lnTo>
                      <a:pt x="16" y="14"/>
                    </a:lnTo>
                    <a:lnTo>
                      <a:pt x="14" y="16"/>
                    </a:lnTo>
                    <a:lnTo>
                      <a:pt x="12" y="18"/>
                    </a:lnTo>
                    <a:lnTo>
                      <a:pt x="10" y="18"/>
                    </a:lnTo>
                    <a:lnTo>
                      <a:pt x="10" y="20"/>
                    </a:lnTo>
                    <a:lnTo>
                      <a:pt x="8" y="22"/>
                    </a:lnTo>
                    <a:lnTo>
                      <a:pt x="4" y="24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28"/>
                    </a:lnTo>
                    <a:lnTo>
                      <a:pt x="2" y="28"/>
                    </a:lnTo>
                    <a:lnTo>
                      <a:pt x="4" y="32"/>
                    </a:lnTo>
                    <a:lnTo>
                      <a:pt x="6" y="34"/>
                    </a:lnTo>
                    <a:lnTo>
                      <a:pt x="8" y="36"/>
                    </a:lnTo>
                    <a:lnTo>
                      <a:pt x="10" y="36"/>
                    </a:lnTo>
                    <a:lnTo>
                      <a:pt x="12" y="38"/>
                    </a:lnTo>
                    <a:lnTo>
                      <a:pt x="14" y="40"/>
                    </a:lnTo>
                    <a:lnTo>
                      <a:pt x="14" y="40"/>
                    </a:lnTo>
                    <a:lnTo>
                      <a:pt x="16" y="42"/>
                    </a:lnTo>
                    <a:lnTo>
                      <a:pt x="18" y="44"/>
                    </a:lnTo>
                    <a:lnTo>
                      <a:pt x="20" y="44"/>
                    </a:lnTo>
                    <a:lnTo>
                      <a:pt x="22" y="46"/>
                    </a:lnTo>
                    <a:lnTo>
                      <a:pt x="24" y="46"/>
                    </a:lnTo>
                    <a:lnTo>
                      <a:pt x="26" y="48"/>
                    </a:lnTo>
                    <a:lnTo>
                      <a:pt x="28" y="48"/>
                    </a:lnTo>
                    <a:lnTo>
                      <a:pt x="30" y="50"/>
                    </a:lnTo>
                    <a:lnTo>
                      <a:pt x="32" y="50"/>
                    </a:lnTo>
                    <a:lnTo>
                      <a:pt x="34" y="52"/>
                    </a:lnTo>
                    <a:lnTo>
                      <a:pt x="36" y="52"/>
                    </a:lnTo>
                    <a:lnTo>
                      <a:pt x="38" y="52"/>
                    </a:lnTo>
                    <a:lnTo>
                      <a:pt x="40" y="52"/>
                    </a:lnTo>
                    <a:lnTo>
                      <a:pt x="42" y="52"/>
                    </a:lnTo>
                    <a:lnTo>
                      <a:pt x="44" y="54"/>
                    </a:lnTo>
                    <a:lnTo>
                      <a:pt x="48" y="52"/>
                    </a:lnTo>
                    <a:lnTo>
                      <a:pt x="56" y="52"/>
                    </a:lnTo>
                    <a:lnTo>
                      <a:pt x="64" y="52"/>
                    </a:lnTo>
                    <a:lnTo>
                      <a:pt x="66" y="52"/>
                    </a:lnTo>
                    <a:lnTo>
                      <a:pt x="70" y="52"/>
                    </a:lnTo>
                    <a:lnTo>
                      <a:pt x="72" y="52"/>
                    </a:lnTo>
                    <a:lnTo>
                      <a:pt x="74" y="50"/>
                    </a:lnTo>
                    <a:lnTo>
                      <a:pt x="78" y="50"/>
                    </a:lnTo>
                    <a:lnTo>
                      <a:pt x="80" y="50"/>
                    </a:lnTo>
                    <a:lnTo>
                      <a:pt x="80" y="50"/>
                    </a:lnTo>
                    <a:lnTo>
                      <a:pt x="82" y="50"/>
                    </a:lnTo>
                    <a:lnTo>
                      <a:pt x="84" y="48"/>
                    </a:lnTo>
                    <a:lnTo>
                      <a:pt x="84" y="48"/>
                    </a:lnTo>
                    <a:lnTo>
                      <a:pt x="86" y="48"/>
                    </a:lnTo>
                    <a:lnTo>
                      <a:pt x="86" y="48"/>
                    </a:lnTo>
                    <a:lnTo>
                      <a:pt x="88" y="46"/>
                    </a:lnTo>
                    <a:lnTo>
                      <a:pt x="88" y="46"/>
                    </a:lnTo>
                    <a:lnTo>
                      <a:pt x="90" y="44"/>
                    </a:lnTo>
                    <a:lnTo>
                      <a:pt x="94" y="44"/>
                    </a:lnTo>
                    <a:lnTo>
                      <a:pt x="96" y="42"/>
                    </a:lnTo>
                    <a:lnTo>
                      <a:pt x="98" y="40"/>
                    </a:lnTo>
                    <a:lnTo>
                      <a:pt x="100" y="38"/>
                    </a:lnTo>
                    <a:lnTo>
                      <a:pt x="102" y="36"/>
                    </a:lnTo>
                    <a:lnTo>
                      <a:pt x="106" y="34"/>
                    </a:lnTo>
                    <a:lnTo>
                      <a:pt x="110" y="30"/>
                    </a:lnTo>
                    <a:lnTo>
                      <a:pt x="112" y="28"/>
                    </a:lnTo>
                    <a:lnTo>
                      <a:pt x="114" y="26"/>
                    </a:lnTo>
                    <a:lnTo>
                      <a:pt x="116" y="24"/>
                    </a:lnTo>
                    <a:lnTo>
                      <a:pt x="116" y="24"/>
                    </a:lnTo>
                    <a:lnTo>
                      <a:pt x="116" y="24"/>
                    </a:lnTo>
                    <a:close/>
                  </a:path>
                </a:pathLst>
              </a:custGeom>
              <a:solidFill>
                <a:srgbClr val="F5EB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53" name="Freeform 87"/>
              <p:cNvSpPr>
                <a:spLocks/>
              </p:cNvSpPr>
              <p:nvPr/>
            </p:nvSpPr>
            <p:spPr bwMode="auto">
              <a:xfrm>
                <a:off x="4988" y="1166"/>
                <a:ext cx="122" cy="28"/>
              </a:xfrm>
              <a:custGeom>
                <a:avLst/>
                <a:gdLst>
                  <a:gd name="T0" fmla="*/ 0 w 122"/>
                  <a:gd name="T1" fmla="*/ 28 h 28"/>
                  <a:gd name="T2" fmla="*/ 0 w 122"/>
                  <a:gd name="T3" fmla="*/ 28 h 28"/>
                  <a:gd name="T4" fmla="*/ 2 w 122"/>
                  <a:gd name="T5" fmla="*/ 26 h 28"/>
                  <a:gd name="T6" fmla="*/ 4 w 122"/>
                  <a:gd name="T7" fmla="*/ 24 h 28"/>
                  <a:gd name="T8" fmla="*/ 6 w 122"/>
                  <a:gd name="T9" fmla="*/ 24 h 28"/>
                  <a:gd name="T10" fmla="*/ 8 w 122"/>
                  <a:gd name="T11" fmla="*/ 22 h 28"/>
                  <a:gd name="T12" fmla="*/ 10 w 122"/>
                  <a:gd name="T13" fmla="*/ 20 h 28"/>
                  <a:gd name="T14" fmla="*/ 14 w 122"/>
                  <a:gd name="T15" fmla="*/ 18 h 28"/>
                  <a:gd name="T16" fmla="*/ 16 w 122"/>
                  <a:gd name="T17" fmla="*/ 16 h 28"/>
                  <a:gd name="T18" fmla="*/ 20 w 122"/>
                  <a:gd name="T19" fmla="*/ 14 h 28"/>
                  <a:gd name="T20" fmla="*/ 22 w 122"/>
                  <a:gd name="T21" fmla="*/ 12 h 28"/>
                  <a:gd name="T22" fmla="*/ 26 w 122"/>
                  <a:gd name="T23" fmla="*/ 10 h 28"/>
                  <a:gd name="T24" fmla="*/ 30 w 122"/>
                  <a:gd name="T25" fmla="*/ 8 h 28"/>
                  <a:gd name="T26" fmla="*/ 34 w 122"/>
                  <a:gd name="T27" fmla="*/ 6 h 28"/>
                  <a:gd name="T28" fmla="*/ 38 w 122"/>
                  <a:gd name="T29" fmla="*/ 4 h 28"/>
                  <a:gd name="T30" fmla="*/ 42 w 122"/>
                  <a:gd name="T31" fmla="*/ 4 h 28"/>
                  <a:gd name="T32" fmla="*/ 48 w 122"/>
                  <a:gd name="T33" fmla="*/ 2 h 28"/>
                  <a:gd name="T34" fmla="*/ 52 w 122"/>
                  <a:gd name="T35" fmla="*/ 0 h 28"/>
                  <a:gd name="T36" fmla="*/ 56 w 122"/>
                  <a:gd name="T37" fmla="*/ 0 h 28"/>
                  <a:gd name="T38" fmla="*/ 62 w 122"/>
                  <a:gd name="T39" fmla="*/ 0 h 28"/>
                  <a:gd name="T40" fmla="*/ 66 w 122"/>
                  <a:gd name="T41" fmla="*/ 0 h 28"/>
                  <a:gd name="T42" fmla="*/ 72 w 122"/>
                  <a:gd name="T43" fmla="*/ 0 h 28"/>
                  <a:gd name="T44" fmla="*/ 78 w 122"/>
                  <a:gd name="T45" fmla="*/ 0 h 28"/>
                  <a:gd name="T46" fmla="*/ 82 w 122"/>
                  <a:gd name="T47" fmla="*/ 0 h 28"/>
                  <a:gd name="T48" fmla="*/ 88 w 122"/>
                  <a:gd name="T49" fmla="*/ 2 h 28"/>
                  <a:gd name="T50" fmla="*/ 94 w 122"/>
                  <a:gd name="T51" fmla="*/ 4 h 28"/>
                  <a:gd name="T52" fmla="*/ 100 w 122"/>
                  <a:gd name="T53" fmla="*/ 6 h 28"/>
                  <a:gd name="T54" fmla="*/ 106 w 122"/>
                  <a:gd name="T55" fmla="*/ 8 h 28"/>
                  <a:gd name="T56" fmla="*/ 110 w 122"/>
                  <a:gd name="T57" fmla="*/ 12 h 28"/>
                  <a:gd name="T58" fmla="*/ 116 w 122"/>
                  <a:gd name="T59" fmla="*/ 16 h 28"/>
                  <a:gd name="T60" fmla="*/ 122 w 122"/>
                  <a:gd name="T61" fmla="*/ 20 h 28"/>
                  <a:gd name="T62" fmla="*/ 122 w 122"/>
                  <a:gd name="T63" fmla="*/ 20 h 28"/>
                  <a:gd name="T64" fmla="*/ 120 w 122"/>
                  <a:gd name="T65" fmla="*/ 20 h 28"/>
                  <a:gd name="T66" fmla="*/ 118 w 122"/>
                  <a:gd name="T67" fmla="*/ 18 h 28"/>
                  <a:gd name="T68" fmla="*/ 118 w 122"/>
                  <a:gd name="T69" fmla="*/ 18 h 28"/>
                  <a:gd name="T70" fmla="*/ 116 w 122"/>
                  <a:gd name="T71" fmla="*/ 16 h 28"/>
                  <a:gd name="T72" fmla="*/ 114 w 122"/>
                  <a:gd name="T73" fmla="*/ 16 h 28"/>
                  <a:gd name="T74" fmla="*/ 112 w 122"/>
                  <a:gd name="T75" fmla="*/ 14 h 28"/>
                  <a:gd name="T76" fmla="*/ 110 w 122"/>
                  <a:gd name="T77" fmla="*/ 14 h 28"/>
                  <a:gd name="T78" fmla="*/ 106 w 122"/>
                  <a:gd name="T79" fmla="*/ 12 h 28"/>
                  <a:gd name="T80" fmla="*/ 104 w 122"/>
                  <a:gd name="T81" fmla="*/ 12 h 28"/>
                  <a:gd name="T82" fmla="*/ 100 w 122"/>
                  <a:gd name="T83" fmla="*/ 10 h 28"/>
                  <a:gd name="T84" fmla="*/ 98 w 122"/>
                  <a:gd name="T85" fmla="*/ 10 h 28"/>
                  <a:gd name="T86" fmla="*/ 94 w 122"/>
                  <a:gd name="T87" fmla="*/ 8 h 28"/>
                  <a:gd name="T88" fmla="*/ 90 w 122"/>
                  <a:gd name="T89" fmla="*/ 8 h 28"/>
                  <a:gd name="T90" fmla="*/ 86 w 122"/>
                  <a:gd name="T91" fmla="*/ 8 h 28"/>
                  <a:gd name="T92" fmla="*/ 82 w 122"/>
                  <a:gd name="T93" fmla="*/ 6 h 28"/>
                  <a:gd name="T94" fmla="*/ 78 w 122"/>
                  <a:gd name="T95" fmla="*/ 6 h 28"/>
                  <a:gd name="T96" fmla="*/ 72 w 122"/>
                  <a:gd name="T97" fmla="*/ 6 h 28"/>
                  <a:gd name="T98" fmla="*/ 68 w 122"/>
                  <a:gd name="T99" fmla="*/ 6 h 28"/>
                  <a:gd name="T100" fmla="*/ 62 w 122"/>
                  <a:gd name="T101" fmla="*/ 6 h 28"/>
                  <a:gd name="T102" fmla="*/ 58 w 122"/>
                  <a:gd name="T103" fmla="*/ 8 h 28"/>
                  <a:gd name="T104" fmla="*/ 52 w 122"/>
                  <a:gd name="T105" fmla="*/ 8 h 28"/>
                  <a:gd name="T106" fmla="*/ 46 w 122"/>
                  <a:gd name="T107" fmla="*/ 10 h 28"/>
                  <a:gd name="T108" fmla="*/ 40 w 122"/>
                  <a:gd name="T109" fmla="*/ 12 h 28"/>
                  <a:gd name="T110" fmla="*/ 34 w 122"/>
                  <a:gd name="T111" fmla="*/ 14 h 28"/>
                  <a:gd name="T112" fmla="*/ 28 w 122"/>
                  <a:gd name="T113" fmla="*/ 16 h 28"/>
                  <a:gd name="T114" fmla="*/ 20 w 122"/>
                  <a:gd name="T115" fmla="*/ 18 h 28"/>
                  <a:gd name="T116" fmla="*/ 14 w 122"/>
                  <a:gd name="T117" fmla="*/ 20 h 28"/>
                  <a:gd name="T118" fmla="*/ 8 w 122"/>
                  <a:gd name="T119" fmla="*/ 24 h 28"/>
                  <a:gd name="T120" fmla="*/ 0 w 122"/>
                  <a:gd name="T121" fmla="*/ 28 h 28"/>
                  <a:gd name="T122" fmla="*/ 0 w 122"/>
                  <a:gd name="T12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2" h="28">
                    <a:moveTo>
                      <a:pt x="0" y="28"/>
                    </a:moveTo>
                    <a:lnTo>
                      <a:pt x="0" y="28"/>
                    </a:lnTo>
                    <a:lnTo>
                      <a:pt x="2" y="26"/>
                    </a:lnTo>
                    <a:lnTo>
                      <a:pt x="4" y="24"/>
                    </a:lnTo>
                    <a:lnTo>
                      <a:pt x="6" y="24"/>
                    </a:lnTo>
                    <a:lnTo>
                      <a:pt x="8" y="22"/>
                    </a:lnTo>
                    <a:lnTo>
                      <a:pt x="10" y="20"/>
                    </a:lnTo>
                    <a:lnTo>
                      <a:pt x="14" y="18"/>
                    </a:lnTo>
                    <a:lnTo>
                      <a:pt x="16" y="16"/>
                    </a:lnTo>
                    <a:lnTo>
                      <a:pt x="20" y="14"/>
                    </a:lnTo>
                    <a:lnTo>
                      <a:pt x="22" y="12"/>
                    </a:lnTo>
                    <a:lnTo>
                      <a:pt x="26" y="10"/>
                    </a:lnTo>
                    <a:lnTo>
                      <a:pt x="30" y="8"/>
                    </a:lnTo>
                    <a:lnTo>
                      <a:pt x="34" y="6"/>
                    </a:lnTo>
                    <a:lnTo>
                      <a:pt x="38" y="4"/>
                    </a:lnTo>
                    <a:lnTo>
                      <a:pt x="42" y="4"/>
                    </a:lnTo>
                    <a:lnTo>
                      <a:pt x="48" y="2"/>
                    </a:lnTo>
                    <a:lnTo>
                      <a:pt x="52" y="0"/>
                    </a:lnTo>
                    <a:lnTo>
                      <a:pt x="56" y="0"/>
                    </a:lnTo>
                    <a:lnTo>
                      <a:pt x="62" y="0"/>
                    </a:lnTo>
                    <a:lnTo>
                      <a:pt x="66" y="0"/>
                    </a:lnTo>
                    <a:lnTo>
                      <a:pt x="72" y="0"/>
                    </a:lnTo>
                    <a:lnTo>
                      <a:pt x="78" y="0"/>
                    </a:lnTo>
                    <a:lnTo>
                      <a:pt x="82" y="0"/>
                    </a:lnTo>
                    <a:lnTo>
                      <a:pt x="88" y="2"/>
                    </a:lnTo>
                    <a:lnTo>
                      <a:pt x="94" y="4"/>
                    </a:lnTo>
                    <a:lnTo>
                      <a:pt x="100" y="6"/>
                    </a:lnTo>
                    <a:lnTo>
                      <a:pt x="106" y="8"/>
                    </a:lnTo>
                    <a:lnTo>
                      <a:pt x="110" y="12"/>
                    </a:lnTo>
                    <a:lnTo>
                      <a:pt x="116" y="16"/>
                    </a:lnTo>
                    <a:lnTo>
                      <a:pt x="122" y="20"/>
                    </a:lnTo>
                    <a:lnTo>
                      <a:pt x="122" y="20"/>
                    </a:lnTo>
                    <a:lnTo>
                      <a:pt x="120" y="20"/>
                    </a:lnTo>
                    <a:lnTo>
                      <a:pt x="118" y="18"/>
                    </a:lnTo>
                    <a:lnTo>
                      <a:pt x="118" y="18"/>
                    </a:lnTo>
                    <a:lnTo>
                      <a:pt x="116" y="16"/>
                    </a:lnTo>
                    <a:lnTo>
                      <a:pt x="114" y="16"/>
                    </a:lnTo>
                    <a:lnTo>
                      <a:pt x="112" y="14"/>
                    </a:lnTo>
                    <a:lnTo>
                      <a:pt x="110" y="14"/>
                    </a:lnTo>
                    <a:lnTo>
                      <a:pt x="106" y="12"/>
                    </a:lnTo>
                    <a:lnTo>
                      <a:pt x="104" y="12"/>
                    </a:lnTo>
                    <a:lnTo>
                      <a:pt x="100" y="10"/>
                    </a:lnTo>
                    <a:lnTo>
                      <a:pt x="98" y="10"/>
                    </a:lnTo>
                    <a:lnTo>
                      <a:pt x="94" y="8"/>
                    </a:lnTo>
                    <a:lnTo>
                      <a:pt x="90" y="8"/>
                    </a:lnTo>
                    <a:lnTo>
                      <a:pt x="86" y="8"/>
                    </a:lnTo>
                    <a:lnTo>
                      <a:pt x="82" y="6"/>
                    </a:lnTo>
                    <a:lnTo>
                      <a:pt x="78" y="6"/>
                    </a:lnTo>
                    <a:lnTo>
                      <a:pt x="72" y="6"/>
                    </a:lnTo>
                    <a:lnTo>
                      <a:pt x="68" y="6"/>
                    </a:lnTo>
                    <a:lnTo>
                      <a:pt x="62" y="6"/>
                    </a:lnTo>
                    <a:lnTo>
                      <a:pt x="58" y="8"/>
                    </a:lnTo>
                    <a:lnTo>
                      <a:pt x="52" y="8"/>
                    </a:lnTo>
                    <a:lnTo>
                      <a:pt x="46" y="10"/>
                    </a:lnTo>
                    <a:lnTo>
                      <a:pt x="40" y="12"/>
                    </a:lnTo>
                    <a:lnTo>
                      <a:pt x="34" y="14"/>
                    </a:lnTo>
                    <a:lnTo>
                      <a:pt x="28" y="16"/>
                    </a:lnTo>
                    <a:lnTo>
                      <a:pt x="20" y="18"/>
                    </a:lnTo>
                    <a:lnTo>
                      <a:pt x="14" y="20"/>
                    </a:lnTo>
                    <a:lnTo>
                      <a:pt x="8" y="24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0A5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54" name="Freeform 88"/>
              <p:cNvSpPr>
                <a:spLocks/>
              </p:cNvSpPr>
              <p:nvPr/>
            </p:nvSpPr>
            <p:spPr bwMode="auto">
              <a:xfrm>
                <a:off x="4756" y="1072"/>
                <a:ext cx="84" cy="114"/>
              </a:xfrm>
              <a:custGeom>
                <a:avLst/>
                <a:gdLst>
                  <a:gd name="T0" fmla="*/ 38 w 84"/>
                  <a:gd name="T1" fmla="*/ 2 h 114"/>
                  <a:gd name="T2" fmla="*/ 32 w 84"/>
                  <a:gd name="T3" fmla="*/ 0 h 114"/>
                  <a:gd name="T4" fmla="*/ 28 w 84"/>
                  <a:gd name="T5" fmla="*/ 2 h 114"/>
                  <a:gd name="T6" fmla="*/ 24 w 84"/>
                  <a:gd name="T7" fmla="*/ 2 h 114"/>
                  <a:gd name="T8" fmla="*/ 18 w 84"/>
                  <a:gd name="T9" fmla="*/ 6 h 114"/>
                  <a:gd name="T10" fmla="*/ 14 w 84"/>
                  <a:gd name="T11" fmla="*/ 10 h 114"/>
                  <a:gd name="T12" fmla="*/ 12 w 84"/>
                  <a:gd name="T13" fmla="*/ 14 h 114"/>
                  <a:gd name="T14" fmla="*/ 8 w 84"/>
                  <a:gd name="T15" fmla="*/ 20 h 114"/>
                  <a:gd name="T16" fmla="*/ 6 w 84"/>
                  <a:gd name="T17" fmla="*/ 26 h 114"/>
                  <a:gd name="T18" fmla="*/ 4 w 84"/>
                  <a:gd name="T19" fmla="*/ 34 h 114"/>
                  <a:gd name="T20" fmla="*/ 2 w 84"/>
                  <a:gd name="T21" fmla="*/ 44 h 114"/>
                  <a:gd name="T22" fmla="*/ 0 w 84"/>
                  <a:gd name="T23" fmla="*/ 58 h 114"/>
                  <a:gd name="T24" fmla="*/ 0 w 84"/>
                  <a:gd name="T25" fmla="*/ 70 h 114"/>
                  <a:gd name="T26" fmla="*/ 0 w 84"/>
                  <a:gd name="T27" fmla="*/ 80 h 114"/>
                  <a:gd name="T28" fmla="*/ 0 w 84"/>
                  <a:gd name="T29" fmla="*/ 90 h 114"/>
                  <a:gd name="T30" fmla="*/ 0 w 84"/>
                  <a:gd name="T31" fmla="*/ 98 h 114"/>
                  <a:gd name="T32" fmla="*/ 2 w 84"/>
                  <a:gd name="T33" fmla="*/ 106 h 114"/>
                  <a:gd name="T34" fmla="*/ 4 w 84"/>
                  <a:gd name="T35" fmla="*/ 114 h 114"/>
                  <a:gd name="T36" fmla="*/ 4 w 84"/>
                  <a:gd name="T37" fmla="*/ 114 h 114"/>
                  <a:gd name="T38" fmla="*/ 4 w 84"/>
                  <a:gd name="T39" fmla="*/ 114 h 114"/>
                  <a:gd name="T40" fmla="*/ 4 w 84"/>
                  <a:gd name="T41" fmla="*/ 110 h 114"/>
                  <a:gd name="T42" fmla="*/ 4 w 84"/>
                  <a:gd name="T43" fmla="*/ 102 h 114"/>
                  <a:gd name="T44" fmla="*/ 4 w 84"/>
                  <a:gd name="T45" fmla="*/ 90 h 114"/>
                  <a:gd name="T46" fmla="*/ 6 w 84"/>
                  <a:gd name="T47" fmla="*/ 78 h 114"/>
                  <a:gd name="T48" fmla="*/ 8 w 84"/>
                  <a:gd name="T49" fmla="*/ 64 h 114"/>
                  <a:gd name="T50" fmla="*/ 12 w 84"/>
                  <a:gd name="T51" fmla="*/ 52 h 114"/>
                  <a:gd name="T52" fmla="*/ 16 w 84"/>
                  <a:gd name="T53" fmla="*/ 40 h 114"/>
                  <a:gd name="T54" fmla="*/ 22 w 84"/>
                  <a:gd name="T55" fmla="*/ 30 h 114"/>
                  <a:gd name="T56" fmla="*/ 30 w 84"/>
                  <a:gd name="T57" fmla="*/ 24 h 114"/>
                  <a:gd name="T58" fmla="*/ 40 w 84"/>
                  <a:gd name="T59" fmla="*/ 20 h 114"/>
                  <a:gd name="T60" fmla="*/ 52 w 84"/>
                  <a:gd name="T61" fmla="*/ 22 h 114"/>
                  <a:gd name="T62" fmla="*/ 62 w 84"/>
                  <a:gd name="T63" fmla="*/ 24 h 114"/>
                  <a:gd name="T64" fmla="*/ 68 w 84"/>
                  <a:gd name="T65" fmla="*/ 26 h 114"/>
                  <a:gd name="T66" fmla="*/ 72 w 84"/>
                  <a:gd name="T67" fmla="*/ 26 h 114"/>
                  <a:gd name="T68" fmla="*/ 76 w 84"/>
                  <a:gd name="T69" fmla="*/ 24 h 114"/>
                  <a:gd name="T70" fmla="*/ 78 w 84"/>
                  <a:gd name="T71" fmla="*/ 24 h 114"/>
                  <a:gd name="T72" fmla="*/ 80 w 84"/>
                  <a:gd name="T73" fmla="*/ 22 h 114"/>
                  <a:gd name="T74" fmla="*/ 82 w 84"/>
                  <a:gd name="T75" fmla="*/ 20 h 114"/>
                  <a:gd name="T76" fmla="*/ 84 w 84"/>
                  <a:gd name="T77" fmla="*/ 18 h 114"/>
                  <a:gd name="T78" fmla="*/ 84 w 84"/>
                  <a:gd name="T79" fmla="*/ 16 h 114"/>
                  <a:gd name="T80" fmla="*/ 84 w 84"/>
                  <a:gd name="T81" fmla="*/ 12 h 114"/>
                  <a:gd name="T82" fmla="*/ 82 w 84"/>
                  <a:gd name="T83" fmla="*/ 10 h 114"/>
                  <a:gd name="T84" fmla="*/ 82 w 84"/>
                  <a:gd name="T85" fmla="*/ 6 h 114"/>
                  <a:gd name="T86" fmla="*/ 80 w 84"/>
                  <a:gd name="T87" fmla="*/ 4 h 114"/>
                  <a:gd name="T88" fmla="*/ 80 w 84"/>
                  <a:gd name="T89" fmla="*/ 4 h 114"/>
                  <a:gd name="T90" fmla="*/ 78 w 84"/>
                  <a:gd name="T91" fmla="*/ 6 h 114"/>
                  <a:gd name="T92" fmla="*/ 78 w 84"/>
                  <a:gd name="T93" fmla="*/ 10 h 114"/>
                  <a:gd name="T94" fmla="*/ 76 w 84"/>
                  <a:gd name="T95" fmla="*/ 12 h 114"/>
                  <a:gd name="T96" fmla="*/ 74 w 84"/>
                  <a:gd name="T97" fmla="*/ 14 h 114"/>
                  <a:gd name="T98" fmla="*/ 72 w 84"/>
                  <a:gd name="T99" fmla="*/ 14 h 114"/>
                  <a:gd name="T100" fmla="*/ 70 w 84"/>
                  <a:gd name="T101" fmla="*/ 14 h 114"/>
                  <a:gd name="T102" fmla="*/ 66 w 84"/>
                  <a:gd name="T103" fmla="*/ 14 h 114"/>
                  <a:gd name="T104" fmla="*/ 60 w 84"/>
                  <a:gd name="T105" fmla="*/ 12 h 114"/>
                  <a:gd name="T106" fmla="*/ 56 w 84"/>
                  <a:gd name="T107" fmla="*/ 8 h 114"/>
                  <a:gd name="T108" fmla="*/ 46 w 84"/>
                  <a:gd name="T109" fmla="*/ 4 h 114"/>
                  <a:gd name="T110" fmla="*/ 40 w 84"/>
                  <a:gd name="T111" fmla="*/ 2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4" h="114">
                    <a:moveTo>
                      <a:pt x="40" y="2"/>
                    </a:moveTo>
                    <a:lnTo>
                      <a:pt x="40" y="2"/>
                    </a:lnTo>
                    <a:lnTo>
                      <a:pt x="38" y="2"/>
                    </a:lnTo>
                    <a:lnTo>
                      <a:pt x="36" y="2"/>
                    </a:lnTo>
                    <a:lnTo>
                      <a:pt x="34" y="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30" y="0"/>
                    </a:lnTo>
                    <a:lnTo>
                      <a:pt x="28" y="2"/>
                    </a:lnTo>
                    <a:lnTo>
                      <a:pt x="26" y="2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22" y="4"/>
                    </a:lnTo>
                    <a:lnTo>
                      <a:pt x="20" y="4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6" y="8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2" y="12"/>
                    </a:lnTo>
                    <a:lnTo>
                      <a:pt x="12" y="14"/>
                    </a:lnTo>
                    <a:lnTo>
                      <a:pt x="10" y="16"/>
                    </a:lnTo>
                    <a:lnTo>
                      <a:pt x="10" y="18"/>
                    </a:lnTo>
                    <a:lnTo>
                      <a:pt x="8" y="20"/>
                    </a:lnTo>
                    <a:lnTo>
                      <a:pt x="8" y="22"/>
                    </a:lnTo>
                    <a:lnTo>
                      <a:pt x="6" y="24"/>
                    </a:lnTo>
                    <a:lnTo>
                      <a:pt x="6" y="26"/>
                    </a:lnTo>
                    <a:lnTo>
                      <a:pt x="4" y="30"/>
                    </a:lnTo>
                    <a:lnTo>
                      <a:pt x="4" y="32"/>
                    </a:lnTo>
                    <a:lnTo>
                      <a:pt x="4" y="34"/>
                    </a:lnTo>
                    <a:lnTo>
                      <a:pt x="2" y="38"/>
                    </a:lnTo>
                    <a:lnTo>
                      <a:pt x="2" y="40"/>
                    </a:lnTo>
                    <a:lnTo>
                      <a:pt x="2" y="44"/>
                    </a:lnTo>
                    <a:lnTo>
                      <a:pt x="2" y="48"/>
                    </a:lnTo>
                    <a:lnTo>
                      <a:pt x="2" y="52"/>
                    </a:lnTo>
                    <a:lnTo>
                      <a:pt x="0" y="58"/>
                    </a:lnTo>
                    <a:lnTo>
                      <a:pt x="0" y="62"/>
                    </a:lnTo>
                    <a:lnTo>
                      <a:pt x="0" y="66"/>
                    </a:lnTo>
                    <a:lnTo>
                      <a:pt x="0" y="70"/>
                    </a:lnTo>
                    <a:lnTo>
                      <a:pt x="0" y="74"/>
                    </a:lnTo>
                    <a:lnTo>
                      <a:pt x="0" y="78"/>
                    </a:lnTo>
                    <a:lnTo>
                      <a:pt x="0" y="80"/>
                    </a:lnTo>
                    <a:lnTo>
                      <a:pt x="0" y="84"/>
                    </a:lnTo>
                    <a:lnTo>
                      <a:pt x="0" y="86"/>
                    </a:lnTo>
                    <a:lnTo>
                      <a:pt x="0" y="90"/>
                    </a:lnTo>
                    <a:lnTo>
                      <a:pt x="0" y="92"/>
                    </a:lnTo>
                    <a:lnTo>
                      <a:pt x="0" y="96"/>
                    </a:lnTo>
                    <a:lnTo>
                      <a:pt x="0" y="98"/>
                    </a:lnTo>
                    <a:lnTo>
                      <a:pt x="2" y="100"/>
                    </a:lnTo>
                    <a:lnTo>
                      <a:pt x="2" y="104"/>
                    </a:lnTo>
                    <a:lnTo>
                      <a:pt x="2" y="106"/>
                    </a:lnTo>
                    <a:lnTo>
                      <a:pt x="2" y="110"/>
                    </a:lnTo>
                    <a:lnTo>
                      <a:pt x="4" y="112"/>
                    </a:lnTo>
                    <a:lnTo>
                      <a:pt x="4" y="114"/>
                    </a:lnTo>
                    <a:lnTo>
                      <a:pt x="4" y="114"/>
                    </a:lnTo>
                    <a:lnTo>
                      <a:pt x="4" y="114"/>
                    </a:lnTo>
                    <a:lnTo>
                      <a:pt x="4" y="114"/>
                    </a:lnTo>
                    <a:lnTo>
                      <a:pt x="4" y="114"/>
                    </a:lnTo>
                    <a:lnTo>
                      <a:pt x="4" y="114"/>
                    </a:lnTo>
                    <a:lnTo>
                      <a:pt x="4" y="114"/>
                    </a:lnTo>
                    <a:lnTo>
                      <a:pt x="4" y="112"/>
                    </a:lnTo>
                    <a:lnTo>
                      <a:pt x="4" y="112"/>
                    </a:lnTo>
                    <a:lnTo>
                      <a:pt x="4" y="110"/>
                    </a:lnTo>
                    <a:lnTo>
                      <a:pt x="4" y="108"/>
                    </a:lnTo>
                    <a:lnTo>
                      <a:pt x="4" y="104"/>
                    </a:lnTo>
                    <a:lnTo>
                      <a:pt x="4" y="102"/>
                    </a:lnTo>
                    <a:lnTo>
                      <a:pt x="4" y="98"/>
                    </a:lnTo>
                    <a:lnTo>
                      <a:pt x="4" y="94"/>
                    </a:lnTo>
                    <a:lnTo>
                      <a:pt x="4" y="90"/>
                    </a:lnTo>
                    <a:lnTo>
                      <a:pt x="4" y="86"/>
                    </a:lnTo>
                    <a:lnTo>
                      <a:pt x="6" y="82"/>
                    </a:lnTo>
                    <a:lnTo>
                      <a:pt x="6" y="78"/>
                    </a:lnTo>
                    <a:lnTo>
                      <a:pt x="6" y="74"/>
                    </a:lnTo>
                    <a:lnTo>
                      <a:pt x="8" y="70"/>
                    </a:lnTo>
                    <a:lnTo>
                      <a:pt x="8" y="64"/>
                    </a:lnTo>
                    <a:lnTo>
                      <a:pt x="10" y="60"/>
                    </a:lnTo>
                    <a:lnTo>
                      <a:pt x="10" y="56"/>
                    </a:lnTo>
                    <a:lnTo>
                      <a:pt x="12" y="52"/>
                    </a:lnTo>
                    <a:lnTo>
                      <a:pt x="14" y="48"/>
                    </a:lnTo>
                    <a:lnTo>
                      <a:pt x="14" y="44"/>
                    </a:lnTo>
                    <a:lnTo>
                      <a:pt x="16" y="40"/>
                    </a:lnTo>
                    <a:lnTo>
                      <a:pt x="18" y="36"/>
                    </a:lnTo>
                    <a:lnTo>
                      <a:pt x="20" y="34"/>
                    </a:lnTo>
                    <a:lnTo>
                      <a:pt x="22" y="30"/>
                    </a:lnTo>
                    <a:lnTo>
                      <a:pt x="24" y="28"/>
                    </a:lnTo>
                    <a:lnTo>
                      <a:pt x="28" y="26"/>
                    </a:lnTo>
                    <a:lnTo>
                      <a:pt x="30" y="24"/>
                    </a:lnTo>
                    <a:lnTo>
                      <a:pt x="34" y="22"/>
                    </a:lnTo>
                    <a:lnTo>
                      <a:pt x="36" y="20"/>
                    </a:lnTo>
                    <a:lnTo>
                      <a:pt x="40" y="20"/>
                    </a:lnTo>
                    <a:lnTo>
                      <a:pt x="44" y="20"/>
                    </a:lnTo>
                    <a:lnTo>
                      <a:pt x="48" y="20"/>
                    </a:lnTo>
                    <a:lnTo>
                      <a:pt x="52" y="22"/>
                    </a:lnTo>
                    <a:lnTo>
                      <a:pt x="54" y="22"/>
                    </a:lnTo>
                    <a:lnTo>
                      <a:pt x="58" y="22"/>
                    </a:lnTo>
                    <a:lnTo>
                      <a:pt x="62" y="24"/>
                    </a:lnTo>
                    <a:lnTo>
                      <a:pt x="64" y="24"/>
                    </a:lnTo>
                    <a:lnTo>
                      <a:pt x="66" y="24"/>
                    </a:lnTo>
                    <a:lnTo>
                      <a:pt x="68" y="26"/>
                    </a:lnTo>
                    <a:lnTo>
                      <a:pt x="70" y="26"/>
                    </a:lnTo>
                    <a:lnTo>
                      <a:pt x="72" y="26"/>
                    </a:lnTo>
                    <a:lnTo>
                      <a:pt x="72" y="26"/>
                    </a:lnTo>
                    <a:lnTo>
                      <a:pt x="74" y="26"/>
                    </a:lnTo>
                    <a:lnTo>
                      <a:pt x="74" y="26"/>
                    </a:lnTo>
                    <a:lnTo>
                      <a:pt x="76" y="24"/>
                    </a:lnTo>
                    <a:lnTo>
                      <a:pt x="76" y="24"/>
                    </a:lnTo>
                    <a:lnTo>
                      <a:pt x="78" y="24"/>
                    </a:lnTo>
                    <a:lnTo>
                      <a:pt x="78" y="24"/>
                    </a:lnTo>
                    <a:lnTo>
                      <a:pt x="78" y="24"/>
                    </a:lnTo>
                    <a:lnTo>
                      <a:pt x="80" y="22"/>
                    </a:lnTo>
                    <a:lnTo>
                      <a:pt x="80" y="22"/>
                    </a:lnTo>
                    <a:lnTo>
                      <a:pt x="80" y="22"/>
                    </a:lnTo>
                    <a:lnTo>
                      <a:pt x="82" y="22"/>
                    </a:lnTo>
                    <a:lnTo>
                      <a:pt x="82" y="20"/>
                    </a:lnTo>
                    <a:lnTo>
                      <a:pt x="82" y="20"/>
                    </a:lnTo>
                    <a:lnTo>
                      <a:pt x="82" y="18"/>
                    </a:lnTo>
                    <a:lnTo>
                      <a:pt x="84" y="18"/>
                    </a:lnTo>
                    <a:lnTo>
                      <a:pt x="84" y="18"/>
                    </a:lnTo>
                    <a:lnTo>
                      <a:pt x="84" y="16"/>
                    </a:lnTo>
                    <a:lnTo>
                      <a:pt x="84" y="16"/>
                    </a:lnTo>
                    <a:lnTo>
                      <a:pt x="84" y="14"/>
                    </a:lnTo>
                    <a:lnTo>
                      <a:pt x="84" y="14"/>
                    </a:lnTo>
                    <a:lnTo>
                      <a:pt x="84" y="12"/>
                    </a:lnTo>
                    <a:lnTo>
                      <a:pt x="84" y="12"/>
                    </a:lnTo>
                    <a:lnTo>
                      <a:pt x="84" y="10"/>
                    </a:lnTo>
                    <a:lnTo>
                      <a:pt x="82" y="10"/>
                    </a:lnTo>
                    <a:lnTo>
                      <a:pt x="82" y="8"/>
                    </a:lnTo>
                    <a:lnTo>
                      <a:pt x="82" y="8"/>
                    </a:lnTo>
                    <a:lnTo>
                      <a:pt x="82" y="6"/>
                    </a:lnTo>
                    <a:lnTo>
                      <a:pt x="82" y="6"/>
                    </a:lnTo>
                    <a:lnTo>
                      <a:pt x="80" y="4"/>
                    </a:lnTo>
                    <a:lnTo>
                      <a:pt x="80" y="4"/>
                    </a:lnTo>
                    <a:lnTo>
                      <a:pt x="80" y="4"/>
                    </a:lnTo>
                    <a:lnTo>
                      <a:pt x="80" y="4"/>
                    </a:lnTo>
                    <a:lnTo>
                      <a:pt x="80" y="4"/>
                    </a:lnTo>
                    <a:lnTo>
                      <a:pt x="80" y="4"/>
                    </a:lnTo>
                    <a:lnTo>
                      <a:pt x="80" y="6"/>
                    </a:lnTo>
                    <a:lnTo>
                      <a:pt x="78" y="6"/>
                    </a:lnTo>
                    <a:lnTo>
                      <a:pt x="78" y="8"/>
                    </a:lnTo>
                    <a:lnTo>
                      <a:pt x="78" y="10"/>
                    </a:lnTo>
                    <a:lnTo>
                      <a:pt x="78" y="10"/>
                    </a:lnTo>
                    <a:lnTo>
                      <a:pt x="76" y="12"/>
                    </a:lnTo>
                    <a:lnTo>
                      <a:pt x="76" y="12"/>
                    </a:lnTo>
                    <a:lnTo>
                      <a:pt x="76" y="12"/>
                    </a:lnTo>
                    <a:lnTo>
                      <a:pt x="76" y="12"/>
                    </a:lnTo>
                    <a:lnTo>
                      <a:pt x="76" y="14"/>
                    </a:lnTo>
                    <a:lnTo>
                      <a:pt x="74" y="14"/>
                    </a:lnTo>
                    <a:lnTo>
                      <a:pt x="74" y="14"/>
                    </a:lnTo>
                    <a:lnTo>
                      <a:pt x="74" y="14"/>
                    </a:lnTo>
                    <a:lnTo>
                      <a:pt x="72" y="14"/>
                    </a:lnTo>
                    <a:lnTo>
                      <a:pt x="72" y="14"/>
                    </a:lnTo>
                    <a:lnTo>
                      <a:pt x="72" y="14"/>
                    </a:lnTo>
                    <a:lnTo>
                      <a:pt x="70" y="14"/>
                    </a:lnTo>
                    <a:lnTo>
                      <a:pt x="68" y="14"/>
                    </a:lnTo>
                    <a:lnTo>
                      <a:pt x="66" y="14"/>
                    </a:lnTo>
                    <a:lnTo>
                      <a:pt x="66" y="14"/>
                    </a:lnTo>
                    <a:lnTo>
                      <a:pt x="64" y="14"/>
                    </a:lnTo>
                    <a:lnTo>
                      <a:pt x="62" y="12"/>
                    </a:lnTo>
                    <a:lnTo>
                      <a:pt x="60" y="12"/>
                    </a:lnTo>
                    <a:lnTo>
                      <a:pt x="60" y="12"/>
                    </a:lnTo>
                    <a:lnTo>
                      <a:pt x="58" y="10"/>
                    </a:lnTo>
                    <a:lnTo>
                      <a:pt x="56" y="8"/>
                    </a:lnTo>
                    <a:lnTo>
                      <a:pt x="52" y="6"/>
                    </a:lnTo>
                    <a:lnTo>
                      <a:pt x="50" y="6"/>
                    </a:lnTo>
                    <a:lnTo>
                      <a:pt x="46" y="4"/>
                    </a:lnTo>
                    <a:lnTo>
                      <a:pt x="44" y="4"/>
                    </a:lnTo>
                    <a:lnTo>
                      <a:pt x="40" y="2"/>
                    </a:lnTo>
                    <a:lnTo>
                      <a:pt x="40" y="2"/>
                    </a:lnTo>
                    <a:close/>
                  </a:path>
                </a:pathLst>
              </a:custGeom>
              <a:solidFill>
                <a:srgbClr val="E275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55" name="Freeform 89"/>
              <p:cNvSpPr>
                <a:spLocks/>
              </p:cNvSpPr>
              <p:nvPr/>
            </p:nvSpPr>
            <p:spPr bwMode="auto">
              <a:xfrm>
                <a:off x="4764" y="1098"/>
                <a:ext cx="138" cy="174"/>
              </a:xfrm>
              <a:custGeom>
                <a:avLst/>
                <a:gdLst>
                  <a:gd name="T0" fmla="*/ 82 w 138"/>
                  <a:gd name="T1" fmla="*/ 172 h 174"/>
                  <a:gd name="T2" fmla="*/ 86 w 138"/>
                  <a:gd name="T3" fmla="*/ 166 h 174"/>
                  <a:gd name="T4" fmla="*/ 92 w 138"/>
                  <a:gd name="T5" fmla="*/ 162 h 174"/>
                  <a:gd name="T6" fmla="*/ 96 w 138"/>
                  <a:gd name="T7" fmla="*/ 160 h 174"/>
                  <a:gd name="T8" fmla="*/ 102 w 138"/>
                  <a:gd name="T9" fmla="*/ 156 h 174"/>
                  <a:gd name="T10" fmla="*/ 106 w 138"/>
                  <a:gd name="T11" fmla="*/ 154 h 174"/>
                  <a:gd name="T12" fmla="*/ 112 w 138"/>
                  <a:gd name="T13" fmla="*/ 152 h 174"/>
                  <a:gd name="T14" fmla="*/ 122 w 138"/>
                  <a:gd name="T15" fmla="*/ 148 h 174"/>
                  <a:gd name="T16" fmla="*/ 132 w 138"/>
                  <a:gd name="T17" fmla="*/ 148 h 174"/>
                  <a:gd name="T18" fmla="*/ 134 w 138"/>
                  <a:gd name="T19" fmla="*/ 140 h 174"/>
                  <a:gd name="T20" fmla="*/ 136 w 138"/>
                  <a:gd name="T21" fmla="*/ 132 h 174"/>
                  <a:gd name="T22" fmla="*/ 138 w 138"/>
                  <a:gd name="T23" fmla="*/ 124 h 174"/>
                  <a:gd name="T24" fmla="*/ 138 w 138"/>
                  <a:gd name="T25" fmla="*/ 116 h 174"/>
                  <a:gd name="T26" fmla="*/ 138 w 138"/>
                  <a:gd name="T27" fmla="*/ 108 h 174"/>
                  <a:gd name="T28" fmla="*/ 136 w 138"/>
                  <a:gd name="T29" fmla="*/ 98 h 174"/>
                  <a:gd name="T30" fmla="*/ 134 w 138"/>
                  <a:gd name="T31" fmla="*/ 90 h 174"/>
                  <a:gd name="T32" fmla="*/ 132 w 138"/>
                  <a:gd name="T33" fmla="*/ 80 h 174"/>
                  <a:gd name="T34" fmla="*/ 130 w 138"/>
                  <a:gd name="T35" fmla="*/ 70 h 174"/>
                  <a:gd name="T36" fmla="*/ 126 w 138"/>
                  <a:gd name="T37" fmla="*/ 62 h 174"/>
                  <a:gd name="T38" fmla="*/ 120 w 138"/>
                  <a:gd name="T39" fmla="*/ 52 h 174"/>
                  <a:gd name="T40" fmla="*/ 112 w 138"/>
                  <a:gd name="T41" fmla="*/ 40 h 174"/>
                  <a:gd name="T42" fmla="*/ 104 w 138"/>
                  <a:gd name="T43" fmla="*/ 30 h 174"/>
                  <a:gd name="T44" fmla="*/ 96 w 138"/>
                  <a:gd name="T45" fmla="*/ 20 h 174"/>
                  <a:gd name="T46" fmla="*/ 86 w 138"/>
                  <a:gd name="T47" fmla="*/ 14 h 174"/>
                  <a:gd name="T48" fmla="*/ 76 w 138"/>
                  <a:gd name="T49" fmla="*/ 8 h 174"/>
                  <a:gd name="T50" fmla="*/ 66 w 138"/>
                  <a:gd name="T51" fmla="*/ 2 h 174"/>
                  <a:gd name="T52" fmla="*/ 56 w 138"/>
                  <a:gd name="T53" fmla="*/ 0 h 174"/>
                  <a:gd name="T54" fmla="*/ 46 w 138"/>
                  <a:gd name="T55" fmla="*/ 0 h 174"/>
                  <a:gd name="T56" fmla="*/ 38 w 138"/>
                  <a:gd name="T57" fmla="*/ 2 h 174"/>
                  <a:gd name="T58" fmla="*/ 28 w 138"/>
                  <a:gd name="T59" fmla="*/ 4 h 174"/>
                  <a:gd name="T60" fmla="*/ 20 w 138"/>
                  <a:gd name="T61" fmla="*/ 10 h 174"/>
                  <a:gd name="T62" fmla="*/ 14 w 138"/>
                  <a:gd name="T63" fmla="*/ 16 h 174"/>
                  <a:gd name="T64" fmla="*/ 8 w 138"/>
                  <a:gd name="T65" fmla="*/ 24 h 174"/>
                  <a:gd name="T66" fmla="*/ 4 w 138"/>
                  <a:gd name="T67" fmla="*/ 34 h 174"/>
                  <a:gd name="T68" fmla="*/ 2 w 138"/>
                  <a:gd name="T69" fmla="*/ 46 h 174"/>
                  <a:gd name="T70" fmla="*/ 0 w 138"/>
                  <a:gd name="T71" fmla="*/ 56 h 174"/>
                  <a:gd name="T72" fmla="*/ 0 w 138"/>
                  <a:gd name="T73" fmla="*/ 68 h 174"/>
                  <a:gd name="T74" fmla="*/ 2 w 138"/>
                  <a:gd name="T75" fmla="*/ 82 h 174"/>
                  <a:gd name="T76" fmla="*/ 4 w 138"/>
                  <a:gd name="T77" fmla="*/ 94 h 174"/>
                  <a:gd name="T78" fmla="*/ 10 w 138"/>
                  <a:gd name="T79" fmla="*/ 108 h 174"/>
                  <a:gd name="T80" fmla="*/ 14 w 138"/>
                  <a:gd name="T81" fmla="*/ 120 h 174"/>
                  <a:gd name="T82" fmla="*/ 20 w 138"/>
                  <a:gd name="T83" fmla="*/ 128 h 174"/>
                  <a:gd name="T84" fmla="*/ 24 w 138"/>
                  <a:gd name="T85" fmla="*/ 136 h 174"/>
                  <a:gd name="T86" fmla="*/ 30 w 138"/>
                  <a:gd name="T87" fmla="*/ 144 h 174"/>
                  <a:gd name="T88" fmla="*/ 36 w 138"/>
                  <a:gd name="T89" fmla="*/ 150 h 174"/>
                  <a:gd name="T90" fmla="*/ 42 w 138"/>
                  <a:gd name="T91" fmla="*/ 156 h 174"/>
                  <a:gd name="T92" fmla="*/ 48 w 138"/>
                  <a:gd name="T93" fmla="*/ 160 h 174"/>
                  <a:gd name="T94" fmla="*/ 54 w 138"/>
                  <a:gd name="T95" fmla="*/ 164 h 174"/>
                  <a:gd name="T96" fmla="*/ 62 w 138"/>
                  <a:gd name="T97" fmla="*/ 168 h 174"/>
                  <a:gd name="T98" fmla="*/ 68 w 138"/>
                  <a:gd name="T99" fmla="*/ 172 h 174"/>
                  <a:gd name="T100" fmla="*/ 74 w 138"/>
                  <a:gd name="T101" fmla="*/ 174 h 174"/>
                  <a:gd name="T102" fmla="*/ 78 w 138"/>
                  <a:gd name="T103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8" h="174">
                    <a:moveTo>
                      <a:pt x="78" y="174"/>
                    </a:moveTo>
                    <a:lnTo>
                      <a:pt x="80" y="174"/>
                    </a:lnTo>
                    <a:lnTo>
                      <a:pt x="82" y="172"/>
                    </a:lnTo>
                    <a:lnTo>
                      <a:pt x="84" y="170"/>
                    </a:lnTo>
                    <a:lnTo>
                      <a:pt x="84" y="168"/>
                    </a:lnTo>
                    <a:lnTo>
                      <a:pt x="86" y="166"/>
                    </a:lnTo>
                    <a:lnTo>
                      <a:pt x="88" y="166"/>
                    </a:lnTo>
                    <a:lnTo>
                      <a:pt x="90" y="164"/>
                    </a:lnTo>
                    <a:lnTo>
                      <a:pt x="92" y="162"/>
                    </a:lnTo>
                    <a:lnTo>
                      <a:pt x="92" y="162"/>
                    </a:lnTo>
                    <a:lnTo>
                      <a:pt x="94" y="160"/>
                    </a:lnTo>
                    <a:lnTo>
                      <a:pt x="96" y="160"/>
                    </a:lnTo>
                    <a:lnTo>
                      <a:pt x="98" y="158"/>
                    </a:lnTo>
                    <a:lnTo>
                      <a:pt x="100" y="158"/>
                    </a:lnTo>
                    <a:lnTo>
                      <a:pt x="102" y="156"/>
                    </a:lnTo>
                    <a:lnTo>
                      <a:pt x="104" y="156"/>
                    </a:lnTo>
                    <a:lnTo>
                      <a:pt x="106" y="154"/>
                    </a:lnTo>
                    <a:lnTo>
                      <a:pt x="106" y="154"/>
                    </a:lnTo>
                    <a:lnTo>
                      <a:pt x="108" y="152"/>
                    </a:lnTo>
                    <a:lnTo>
                      <a:pt x="110" y="152"/>
                    </a:lnTo>
                    <a:lnTo>
                      <a:pt x="112" y="152"/>
                    </a:lnTo>
                    <a:lnTo>
                      <a:pt x="116" y="150"/>
                    </a:lnTo>
                    <a:lnTo>
                      <a:pt x="118" y="150"/>
                    </a:lnTo>
                    <a:lnTo>
                      <a:pt x="122" y="148"/>
                    </a:lnTo>
                    <a:lnTo>
                      <a:pt x="126" y="148"/>
                    </a:lnTo>
                    <a:lnTo>
                      <a:pt x="128" y="148"/>
                    </a:lnTo>
                    <a:lnTo>
                      <a:pt x="132" y="148"/>
                    </a:lnTo>
                    <a:lnTo>
                      <a:pt x="132" y="144"/>
                    </a:lnTo>
                    <a:lnTo>
                      <a:pt x="134" y="142"/>
                    </a:lnTo>
                    <a:lnTo>
                      <a:pt x="134" y="140"/>
                    </a:lnTo>
                    <a:lnTo>
                      <a:pt x="134" y="138"/>
                    </a:lnTo>
                    <a:lnTo>
                      <a:pt x="136" y="134"/>
                    </a:lnTo>
                    <a:lnTo>
                      <a:pt x="136" y="132"/>
                    </a:lnTo>
                    <a:lnTo>
                      <a:pt x="136" y="130"/>
                    </a:lnTo>
                    <a:lnTo>
                      <a:pt x="136" y="128"/>
                    </a:lnTo>
                    <a:lnTo>
                      <a:pt x="138" y="124"/>
                    </a:lnTo>
                    <a:lnTo>
                      <a:pt x="138" y="122"/>
                    </a:lnTo>
                    <a:lnTo>
                      <a:pt x="138" y="118"/>
                    </a:lnTo>
                    <a:lnTo>
                      <a:pt x="138" y="116"/>
                    </a:lnTo>
                    <a:lnTo>
                      <a:pt x="138" y="114"/>
                    </a:lnTo>
                    <a:lnTo>
                      <a:pt x="138" y="110"/>
                    </a:lnTo>
                    <a:lnTo>
                      <a:pt x="138" y="108"/>
                    </a:lnTo>
                    <a:lnTo>
                      <a:pt x="138" y="104"/>
                    </a:lnTo>
                    <a:lnTo>
                      <a:pt x="136" y="102"/>
                    </a:lnTo>
                    <a:lnTo>
                      <a:pt x="136" y="98"/>
                    </a:lnTo>
                    <a:lnTo>
                      <a:pt x="136" y="96"/>
                    </a:lnTo>
                    <a:lnTo>
                      <a:pt x="136" y="92"/>
                    </a:lnTo>
                    <a:lnTo>
                      <a:pt x="134" y="90"/>
                    </a:lnTo>
                    <a:lnTo>
                      <a:pt x="134" y="86"/>
                    </a:lnTo>
                    <a:lnTo>
                      <a:pt x="134" y="84"/>
                    </a:lnTo>
                    <a:lnTo>
                      <a:pt x="132" y="80"/>
                    </a:lnTo>
                    <a:lnTo>
                      <a:pt x="132" y="76"/>
                    </a:lnTo>
                    <a:lnTo>
                      <a:pt x="130" y="74"/>
                    </a:lnTo>
                    <a:lnTo>
                      <a:pt x="130" y="70"/>
                    </a:lnTo>
                    <a:lnTo>
                      <a:pt x="128" y="68"/>
                    </a:lnTo>
                    <a:lnTo>
                      <a:pt x="126" y="64"/>
                    </a:lnTo>
                    <a:lnTo>
                      <a:pt x="126" y="62"/>
                    </a:lnTo>
                    <a:lnTo>
                      <a:pt x="124" y="58"/>
                    </a:lnTo>
                    <a:lnTo>
                      <a:pt x="122" y="56"/>
                    </a:lnTo>
                    <a:lnTo>
                      <a:pt x="120" y="52"/>
                    </a:lnTo>
                    <a:lnTo>
                      <a:pt x="118" y="48"/>
                    </a:lnTo>
                    <a:lnTo>
                      <a:pt x="116" y="44"/>
                    </a:lnTo>
                    <a:lnTo>
                      <a:pt x="112" y="40"/>
                    </a:lnTo>
                    <a:lnTo>
                      <a:pt x="110" y="36"/>
                    </a:lnTo>
                    <a:lnTo>
                      <a:pt x="108" y="32"/>
                    </a:lnTo>
                    <a:lnTo>
                      <a:pt x="104" y="30"/>
                    </a:lnTo>
                    <a:lnTo>
                      <a:pt x="102" y="26"/>
                    </a:lnTo>
                    <a:lnTo>
                      <a:pt x="98" y="24"/>
                    </a:lnTo>
                    <a:lnTo>
                      <a:pt x="96" y="20"/>
                    </a:lnTo>
                    <a:lnTo>
                      <a:pt x="92" y="18"/>
                    </a:lnTo>
                    <a:lnTo>
                      <a:pt x="90" y="16"/>
                    </a:lnTo>
                    <a:lnTo>
                      <a:pt x="86" y="14"/>
                    </a:lnTo>
                    <a:lnTo>
                      <a:pt x="82" y="10"/>
                    </a:lnTo>
                    <a:lnTo>
                      <a:pt x="80" y="8"/>
                    </a:lnTo>
                    <a:lnTo>
                      <a:pt x="76" y="8"/>
                    </a:lnTo>
                    <a:lnTo>
                      <a:pt x="72" y="6"/>
                    </a:lnTo>
                    <a:lnTo>
                      <a:pt x="70" y="4"/>
                    </a:lnTo>
                    <a:lnTo>
                      <a:pt x="66" y="2"/>
                    </a:lnTo>
                    <a:lnTo>
                      <a:pt x="64" y="2"/>
                    </a:lnTo>
                    <a:lnTo>
                      <a:pt x="60" y="2"/>
                    </a:lnTo>
                    <a:lnTo>
                      <a:pt x="56" y="0"/>
                    </a:lnTo>
                    <a:lnTo>
                      <a:pt x="54" y="0"/>
                    </a:lnTo>
                    <a:lnTo>
                      <a:pt x="50" y="0"/>
                    </a:lnTo>
                    <a:lnTo>
                      <a:pt x="46" y="0"/>
                    </a:lnTo>
                    <a:lnTo>
                      <a:pt x="44" y="0"/>
                    </a:lnTo>
                    <a:lnTo>
                      <a:pt x="40" y="0"/>
                    </a:lnTo>
                    <a:lnTo>
                      <a:pt x="38" y="2"/>
                    </a:lnTo>
                    <a:lnTo>
                      <a:pt x="34" y="2"/>
                    </a:lnTo>
                    <a:lnTo>
                      <a:pt x="32" y="4"/>
                    </a:lnTo>
                    <a:lnTo>
                      <a:pt x="28" y="4"/>
                    </a:lnTo>
                    <a:lnTo>
                      <a:pt x="26" y="6"/>
                    </a:lnTo>
                    <a:lnTo>
                      <a:pt x="22" y="8"/>
                    </a:lnTo>
                    <a:lnTo>
                      <a:pt x="20" y="10"/>
                    </a:lnTo>
                    <a:lnTo>
                      <a:pt x="18" y="12"/>
                    </a:lnTo>
                    <a:lnTo>
                      <a:pt x="16" y="14"/>
                    </a:lnTo>
                    <a:lnTo>
                      <a:pt x="14" y="16"/>
                    </a:lnTo>
                    <a:lnTo>
                      <a:pt x="12" y="20"/>
                    </a:lnTo>
                    <a:lnTo>
                      <a:pt x="10" y="22"/>
                    </a:lnTo>
                    <a:lnTo>
                      <a:pt x="8" y="24"/>
                    </a:lnTo>
                    <a:lnTo>
                      <a:pt x="6" y="28"/>
                    </a:lnTo>
                    <a:lnTo>
                      <a:pt x="6" y="32"/>
                    </a:lnTo>
                    <a:lnTo>
                      <a:pt x="4" y="34"/>
                    </a:lnTo>
                    <a:lnTo>
                      <a:pt x="4" y="38"/>
                    </a:lnTo>
                    <a:lnTo>
                      <a:pt x="2" y="42"/>
                    </a:lnTo>
                    <a:lnTo>
                      <a:pt x="2" y="46"/>
                    </a:lnTo>
                    <a:lnTo>
                      <a:pt x="0" y="50"/>
                    </a:lnTo>
                    <a:lnTo>
                      <a:pt x="0" y="52"/>
                    </a:lnTo>
                    <a:lnTo>
                      <a:pt x="0" y="56"/>
                    </a:lnTo>
                    <a:lnTo>
                      <a:pt x="0" y="60"/>
                    </a:lnTo>
                    <a:lnTo>
                      <a:pt x="0" y="64"/>
                    </a:lnTo>
                    <a:lnTo>
                      <a:pt x="0" y="68"/>
                    </a:lnTo>
                    <a:lnTo>
                      <a:pt x="0" y="74"/>
                    </a:lnTo>
                    <a:lnTo>
                      <a:pt x="0" y="78"/>
                    </a:lnTo>
                    <a:lnTo>
                      <a:pt x="2" y="82"/>
                    </a:lnTo>
                    <a:lnTo>
                      <a:pt x="2" y="86"/>
                    </a:lnTo>
                    <a:lnTo>
                      <a:pt x="4" y="90"/>
                    </a:lnTo>
                    <a:lnTo>
                      <a:pt x="4" y="94"/>
                    </a:lnTo>
                    <a:lnTo>
                      <a:pt x="6" y="98"/>
                    </a:lnTo>
                    <a:lnTo>
                      <a:pt x="8" y="104"/>
                    </a:lnTo>
                    <a:lnTo>
                      <a:pt x="10" y="108"/>
                    </a:lnTo>
                    <a:lnTo>
                      <a:pt x="10" y="112"/>
                    </a:lnTo>
                    <a:lnTo>
                      <a:pt x="12" y="116"/>
                    </a:lnTo>
                    <a:lnTo>
                      <a:pt x="14" y="120"/>
                    </a:lnTo>
                    <a:lnTo>
                      <a:pt x="16" y="124"/>
                    </a:lnTo>
                    <a:lnTo>
                      <a:pt x="18" y="126"/>
                    </a:lnTo>
                    <a:lnTo>
                      <a:pt x="20" y="128"/>
                    </a:lnTo>
                    <a:lnTo>
                      <a:pt x="22" y="132"/>
                    </a:lnTo>
                    <a:lnTo>
                      <a:pt x="22" y="134"/>
                    </a:lnTo>
                    <a:lnTo>
                      <a:pt x="24" y="136"/>
                    </a:lnTo>
                    <a:lnTo>
                      <a:pt x="26" y="138"/>
                    </a:lnTo>
                    <a:lnTo>
                      <a:pt x="28" y="140"/>
                    </a:lnTo>
                    <a:lnTo>
                      <a:pt x="30" y="144"/>
                    </a:lnTo>
                    <a:lnTo>
                      <a:pt x="32" y="146"/>
                    </a:lnTo>
                    <a:lnTo>
                      <a:pt x="34" y="148"/>
                    </a:lnTo>
                    <a:lnTo>
                      <a:pt x="36" y="150"/>
                    </a:lnTo>
                    <a:lnTo>
                      <a:pt x="38" y="152"/>
                    </a:lnTo>
                    <a:lnTo>
                      <a:pt x="40" y="154"/>
                    </a:lnTo>
                    <a:lnTo>
                      <a:pt x="42" y="156"/>
                    </a:lnTo>
                    <a:lnTo>
                      <a:pt x="44" y="158"/>
                    </a:lnTo>
                    <a:lnTo>
                      <a:pt x="46" y="158"/>
                    </a:lnTo>
                    <a:lnTo>
                      <a:pt x="48" y="160"/>
                    </a:lnTo>
                    <a:lnTo>
                      <a:pt x="50" y="162"/>
                    </a:lnTo>
                    <a:lnTo>
                      <a:pt x="52" y="164"/>
                    </a:lnTo>
                    <a:lnTo>
                      <a:pt x="54" y="164"/>
                    </a:lnTo>
                    <a:lnTo>
                      <a:pt x="56" y="166"/>
                    </a:lnTo>
                    <a:lnTo>
                      <a:pt x="58" y="168"/>
                    </a:lnTo>
                    <a:lnTo>
                      <a:pt x="62" y="168"/>
                    </a:lnTo>
                    <a:lnTo>
                      <a:pt x="64" y="170"/>
                    </a:lnTo>
                    <a:lnTo>
                      <a:pt x="66" y="170"/>
                    </a:lnTo>
                    <a:lnTo>
                      <a:pt x="68" y="172"/>
                    </a:lnTo>
                    <a:lnTo>
                      <a:pt x="70" y="172"/>
                    </a:lnTo>
                    <a:lnTo>
                      <a:pt x="72" y="174"/>
                    </a:lnTo>
                    <a:lnTo>
                      <a:pt x="74" y="174"/>
                    </a:lnTo>
                    <a:lnTo>
                      <a:pt x="76" y="174"/>
                    </a:lnTo>
                    <a:lnTo>
                      <a:pt x="78" y="174"/>
                    </a:lnTo>
                    <a:lnTo>
                      <a:pt x="78" y="174"/>
                    </a:lnTo>
                    <a:close/>
                  </a:path>
                </a:pathLst>
              </a:custGeom>
              <a:solidFill>
                <a:srgbClr val="F8C6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56" name="Freeform 90"/>
              <p:cNvSpPr>
                <a:spLocks/>
              </p:cNvSpPr>
              <p:nvPr/>
            </p:nvSpPr>
            <p:spPr bwMode="auto">
              <a:xfrm>
                <a:off x="4776" y="1116"/>
                <a:ext cx="120" cy="162"/>
              </a:xfrm>
              <a:custGeom>
                <a:avLst/>
                <a:gdLst>
                  <a:gd name="T0" fmla="*/ 26 w 120"/>
                  <a:gd name="T1" fmla="*/ 2 h 162"/>
                  <a:gd name="T2" fmla="*/ 34 w 120"/>
                  <a:gd name="T3" fmla="*/ 0 h 162"/>
                  <a:gd name="T4" fmla="*/ 42 w 120"/>
                  <a:gd name="T5" fmla="*/ 0 h 162"/>
                  <a:gd name="T6" fmla="*/ 50 w 120"/>
                  <a:gd name="T7" fmla="*/ 0 h 162"/>
                  <a:gd name="T8" fmla="*/ 58 w 120"/>
                  <a:gd name="T9" fmla="*/ 4 h 162"/>
                  <a:gd name="T10" fmla="*/ 68 w 120"/>
                  <a:gd name="T11" fmla="*/ 8 h 162"/>
                  <a:gd name="T12" fmla="*/ 76 w 120"/>
                  <a:gd name="T13" fmla="*/ 14 h 162"/>
                  <a:gd name="T14" fmla="*/ 84 w 120"/>
                  <a:gd name="T15" fmla="*/ 22 h 162"/>
                  <a:gd name="T16" fmla="*/ 92 w 120"/>
                  <a:gd name="T17" fmla="*/ 32 h 162"/>
                  <a:gd name="T18" fmla="*/ 98 w 120"/>
                  <a:gd name="T19" fmla="*/ 42 h 162"/>
                  <a:gd name="T20" fmla="*/ 106 w 120"/>
                  <a:gd name="T21" fmla="*/ 52 h 162"/>
                  <a:gd name="T22" fmla="*/ 110 w 120"/>
                  <a:gd name="T23" fmla="*/ 62 h 162"/>
                  <a:gd name="T24" fmla="*/ 112 w 120"/>
                  <a:gd name="T25" fmla="*/ 70 h 162"/>
                  <a:gd name="T26" fmla="*/ 116 w 120"/>
                  <a:gd name="T27" fmla="*/ 78 h 162"/>
                  <a:gd name="T28" fmla="*/ 118 w 120"/>
                  <a:gd name="T29" fmla="*/ 86 h 162"/>
                  <a:gd name="T30" fmla="*/ 118 w 120"/>
                  <a:gd name="T31" fmla="*/ 96 h 162"/>
                  <a:gd name="T32" fmla="*/ 120 w 120"/>
                  <a:gd name="T33" fmla="*/ 104 h 162"/>
                  <a:gd name="T34" fmla="*/ 120 w 120"/>
                  <a:gd name="T35" fmla="*/ 112 h 162"/>
                  <a:gd name="T36" fmla="*/ 120 w 120"/>
                  <a:gd name="T37" fmla="*/ 118 h 162"/>
                  <a:gd name="T38" fmla="*/ 118 w 120"/>
                  <a:gd name="T39" fmla="*/ 126 h 162"/>
                  <a:gd name="T40" fmla="*/ 116 w 120"/>
                  <a:gd name="T41" fmla="*/ 132 h 162"/>
                  <a:gd name="T42" fmla="*/ 112 w 120"/>
                  <a:gd name="T43" fmla="*/ 138 h 162"/>
                  <a:gd name="T44" fmla="*/ 104 w 120"/>
                  <a:gd name="T45" fmla="*/ 140 h 162"/>
                  <a:gd name="T46" fmla="*/ 98 w 120"/>
                  <a:gd name="T47" fmla="*/ 142 h 162"/>
                  <a:gd name="T48" fmla="*/ 92 w 120"/>
                  <a:gd name="T49" fmla="*/ 144 h 162"/>
                  <a:gd name="T50" fmla="*/ 88 w 120"/>
                  <a:gd name="T51" fmla="*/ 146 h 162"/>
                  <a:gd name="T52" fmla="*/ 84 w 120"/>
                  <a:gd name="T53" fmla="*/ 148 h 162"/>
                  <a:gd name="T54" fmla="*/ 80 w 120"/>
                  <a:gd name="T55" fmla="*/ 152 h 162"/>
                  <a:gd name="T56" fmla="*/ 76 w 120"/>
                  <a:gd name="T57" fmla="*/ 156 h 162"/>
                  <a:gd name="T58" fmla="*/ 72 w 120"/>
                  <a:gd name="T59" fmla="*/ 160 h 162"/>
                  <a:gd name="T60" fmla="*/ 66 w 120"/>
                  <a:gd name="T61" fmla="*/ 160 h 162"/>
                  <a:gd name="T62" fmla="*/ 62 w 120"/>
                  <a:gd name="T63" fmla="*/ 158 h 162"/>
                  <a:gd name="T64" fmla="*/ 56 w 120"/>
                  <a:gd name="T65" fmla="*/ 156 h 162"/>
                  <a:gd name="T66" fmla="*/ 50 w 120"/>
                  <a:gd name="T67" fmla="*/ 152 h 162"/>
                  <a:gd name="T68" fmla="*/ 44 w 120"/>
                  <a:gd name="T69" fmla="*/ 148 h 162"/>
                  <a:gd name="T70" fmla="*/ 38 w 120"/>
                  <a:gd name="T71" fmla="*/ 142 h 162"/>
                  <a:gd name="T72" fmla="*/ 34 w 120"/>
                  <a:gd name="T73" fmla="*/ 136 h 162"/>
                  <a:gd name="T74" fmla="*/ 28 w 120"/>
                  <a:gd name="T75" fmla="*/ 130 h 162"/>
                  <a:gd name="T76" fmla="*/ 24 w 120"/>
                  <a:gd name="T77" fmla="*/ 124 h 162"/>
                  <a:gd name="T78" fmla="*/ 18 w 120"/>
                  <a:gd name="T79" fmla="*/ 118 h 162"/>
                  <a:gd name="T80" fmla="*/ 14 w 120"/>
                  <a:gd name="T81" fmla="*/ 110 h 162"/>
                  <a:gd name="T82" fmla="*/ 10 w 120"/>
                  <a:gd name="T83" fmla="*/ 98 h 162"/>
                  <a:gd name="T84" fmla="*/ 4 w 120"/>
                  <a:gd name="T85" fmla="*/ 86 h 162"/>
                  <a:gd name="T86" fmla="*/ 2 w 120"/>
                  <a:gd name="T87" fmla="*/ 74 h 162"/>
                  <a:gd name="T88" fmla="*/ 0 w 120"/>
                  <a:gd name="T89" fmla="*/ 62 h 162"/>
                  <a:gd name="T90" fmla="*/ 0 w 120"/>
                  <a:gd name="T91" fmla="*/ 50 h 162"/>
                  <a:gd name="T92" fmla="*/ 0 w 120"/>
                  <a:gd name="T93" fmla="*/ 40 h 162"/>
                  <a:gd name="T94" fmla="*/ 2 w 120"/>
                  <a:gd name="T95" fmla="*/ 30 h 162"/>
                  <a:gd name="T96" fmla="*/ 6 w 120"/>
                  <a:gd name="T97" fmla="*/ 22 h 162"/>
                  <a:gd name="T98" fmla="*/ 10 w 120"/>
                  <a:gd name="T99" fmla="*/ 14 h 162"/>
                  <a:gd name="T100" fmla="*/ 16 w 120"/>
                  <a:gd name="T101" fmla="*/ 8 h 162"/>
                  <a:gd name="T102" fmla="*/ 20 w 120"/>
                  <a:gd name="T103" fmla="*/ 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20" h="162">
                    <a:moveTo>
                      <a:pt x="20" y="4"/>
                    </a:moveTo>
                    <a:lnTo>
                      <a:pt x="24" y="2"/>
                    </a:lnTo>
                    <a:lnTo>
                      <a:pt x="26" y="2"/>
                    </a:lnTo>
                    <a:lnTo>
                      <a:pt x="28" y="0"/>
                    </a:lnTo>
                    <a:lnTo>
                      <a:pt x="30" y="0"/>
                    </a:lnTo>
                    <a:lnTo>
                      <a:pt x="34" y="0"/>
                    </a:lnTo>
                    <a:lnTo>
                      <a:pt x="36" y="0"/>
                    </a:lnTo>
                    <a:lnTo>
                      <a:pt x="38" y="0"/>
                    </a:lnTo>
                    <a:lnTo>
                      <a:pt x="42" y="0"/>
                    </a:lnTo>
                    <a:lnTo>
                      <a:pt x="44" y="0"/>
                    </a:lnTo>
                    <a:lnTo>
                      <a:pt x="48" y="0"/>
                    </a:lnTo>
                    <a:lnTo>
                      <a:pt x="50" y="0"/>
                    </a:lnTo>
                    <a:lnTo>
                      <a:pt x="52" y="2"/>
                    </a:lnTo>
                    <a:lnTo>
                      <a:pt x="56" y="2"/>
                    </a:lnTo>
                    <a:lnTo>
                      <a:pt x="58" y="4"/>
                    </a:lnTo>
                    <a:lnTo>
                      <a:pt x="62" y="6"/>
                    </a:lnTo>
                    <a:lnTo>
                      <a:pt x="64" y="6"/>
                    </a:lnTo>
                    <a:lnTo>
                      <a:pt x="68" y="8"/>
                    </a:lnTo>
                    <a:lnTo>
                      <a:pt x="70" y="10"/>
                    </a:lnTo>
                    <a:lnTo>
                      <a:pt x="72" y="12"/>
                    </a:lnTo>
                    <a:lnTo>
                      <a:pt x="76" y="14"/>
                    </a:lnTo>
                    <a:lnTo>
                      <a:pt x="78" y="16"/>
                    </a:lnTo>
                    <a:lnTo>
                      <a:pt x="82" y="20"/>
                    </a:lnTo>
                    <a:lnTo>
                      <a:pt x="84" y="22"/>
                    </a:lnTo>
                    <a:lnTo>
                      <a:pt x="86" y="24"/>
                    </a:lnTo>
                    <a:lnTo>
                      <a:pt x="90" y="28"/>
                    </a:lnTo>
                    <a:lnTo>
                      <a:pt x="92" y="32"/>
                    </a:lnTo>
                    <a:lnTo>
                      <a:pt x="94" y="34"/>
                    </a:lnTo>
                    <a:lnTo>
                      <a:pt x="96" y="38"/>
                    </a:lnTo>
                    <a:lnTo>
                      <a:pt x="98" y="42"/>
                    </a:lnTo>
                    <a:lnTo>
                      <a:pt x="102" y="44"/>
                    </a:lnTo>
                    <a:lnTo>
                      <a:pt x="104" y="48"/>
                    </a:lnTo>
                    <a:lnTo>
                      <a:pt x="106" y="52"/>
                    </a:lnTo>
                    <a:lnTo>
                      <a:pt x="106" y="56"/>
                    </a:lnTo>
                    <a:lnTo>
                      <a:pt x="108" y="58"/>
                    </a:lnTo>
                    <a:lnTo>
                      <a:pt x="110" y="62"/>
                    </a:lnTo>
                    <a:lnTo>
                      <a:pt x="110" y="64"/>
                    </a:lnTo>
                    <a:lnTo>
                      <a:pt x="112" y="66"/>
                    </a:lnTo>
                    <a:lnTo>
                      <a:pt x="112" y="70"/>
                    </a:lnTo>
                    <a:lnTo>
                      <a:pt x="114" y="72"/>
                    </a:lnTo>
                    <a:lnTo>
                      <a:pt x="114" y="76"/>
                    </a:lnTo>
                    <a:lnTo>
                      <a:pt x="116" y="78"/>
                    </a:lnTo>
                    <a:lnTo>
                      <a:pt x="116" y="80"/>
                    </a:lnTo>
                    <a:lnTo>
                      <a:pt x="116" y="84"/>
                    </a:lnTo>
                    <a:lnTo>
                      <a:pt x="118" y="86"/>
                    </a:lnTo>
                    <a:lnTo>
                      <a:pt x="118" y="90"/>
                    </a:lnTo>
                    <a:lnTo>
                      <a:pt x="118" y="92"/>
                    </a:lnTo>
                    <a:lnTo>
                      <a:pt x="118" y="96"/>
                    </a:lnTo>
                    <a:lnTo>
                      <a:pt x="120" y="98"/>
                    </a:lnTo>
                    <a:lnTo>
                      <a:pt x="120" y="100"/>
                    </a:lnTo>
                    <a:lnTo>
                      <a:pt x="120" y="104"/>
                    </a:lnTo>
                    <a:lnTo>
                      <a:pt x="120" y="106"/>
                    </a:lnTo>
                    <a:lnTo>
                      <a:pt x="120" y="108"/>
                    </a:lnTo>
                    <a:lnTo>
                      <a:pt x="120" y="112"/>
                    </a:lnTo>
                    <a:lnTo>
                      <a:pt x="120" y="114"/>
                    </a:lnTo>
                    <a:lnTo>
                      <a:pt x="120" y="116"/>
                    </a:lnTo>
                    <a:lnTo>
                      <a:pt x="120" y="118"/>
                    </a:lnTo>
                    <a:lnTo>
                      <a:pt x="120" y="122"/>
                    </a:lnTo>
                    <a:lnTo>
                      <a:pt x="118" y="124"/>
                    </a:lnTo>
                    <a:lnTo>
                      <a:pt x="118" y="126"/>
                    </a:lnTo>
                    <a:lnTo>
                      <a:pt x="118" y="128"/>
                    </a:lnTo>
                    <a:lnTo>
                      <a:pt x="118" y="130"/>
                    </a:lnTo>
                    <a:lnTo>
                      <a:pt x="116" y="132"/>
                    </a:lnTo>
                    <a:lnTo>
                      <a:pt x="116" y="134"/>
                    </a:lnTo>
                    <a:lnTo>
                      <a:pt x="116" y="138"/>
                    </a:lnTo>
                    <a:lnTo>
                      <a:pt x="112" y="138"/>
                    </a:lnTo>
                    <a:lnTo>
                      <a:pt x="110" y="138"/>
                    </a:lnTo>
                    <a:lnTo>
                      <a:pt x="108" y="138"/>
                    </a:lnTo>
                    <a:lnTo>
                      <a:pt x="104" y="140"/>
                    </a:lnTo>
                    <a:lnTo>
                      <a:pt x="102" y="140"/>
                    </a:lnTo>
                    <a:lnTo>
                      <a:pt x="98" y="140"/>
                    </a:lnTo>
                    <a:lnTo>
                      <a:pt x="98" y="142"/>
                    </a:lnTo>
                    <a:lnTo>
                      <a:pt x="96" y="142"/>
                    </a:lnTo>
                    <a:lnTo>
                      <a:pt x="94" y="142"/>
                    </a:lnTo>
                    <a:lnTo>
                      <a:pt x="92" y="144"/>
                    </a:lnTo>
                    <a:lnTo>
                      <a:pt x="92" y="144"/>
                    </a:lnTo>
                    <a:lnTo>
                      <a:pt x="90" y="144"/>
                    </a:lnTo>
                    <a:lnTo>
                      <a:pt x="88" y="146"/>
                    </a:lnTo>
                    <a:lnTo>
                      <a:pt x="86" y="146"/>
                    </a:lnTo>
                    <a:lnTo>
                      <a:pt x="86" y="148"/>
                    </a:lnTo>
                    <a:lnTo>
                      <a:pt x="84" y="148"/>
                    </a:lnTo>
                    <a:lnTo>
                      <a:pt x="82" y="150"/>
                    </a:lnTo>
                    <a:lnTo>
                      <a:pt x="82" y="150"/>
                    </a:lnTo>
                    <a:lnTo>
                      <a:pt x="80" y="152"/>
                    </a:lnTo>
                    <a:lnTo>
                      <a:pt x="78" y="152"/>
                    </a:lnTo>
                    <a:lnTo>
                      <a:pt x="78" y="154"/>
                    </a:lnTo>
                    <a:lnTo>
                      <a:pt x="76" y="156"/>
                    </a:lnTo>
                    <a:lnTo>
                      <a:pt x="74" y="156"/>
                    </a:lnTo>
                    <a:lnTo>
                      <a:pt x="74" y="158"/>
                    </a:lnTo>
                    <a:lnTo>
                      <a:pt x="72" y="160"/>
                    </a:lnTo>
                    <a:lnTo>
                      <a:pt x="70" y="162"/>
                    </a:lnTo>
                    <a:lnTo>
                      <a:pt x="68" y="160"/>
                    </a:lnTo>
                    <a:lnTo>
                      <a:pt x="66" y="160"/>
                    </a:lnTo>
                    <a:lnTo>
                      <a:pt x="64" y="160"/>
                    </a:lnTo>
                    <a:lnTo>
                      <a:pt x="64" y="158"/>
                    </a:lnTo>
                    <a:lnTo>
                      <a:pt x="62" y="158"/>
                    </a:lnTo>
                    <a:lnTo>
                      <a:pt x="60" y="158"/>
                    </a:lnTo>
                    <a:lnTo>
                      <a:pt x="58" y="156"/>
                    </a:lnTo>
                    <a:lnTo>
                      <a:pt x="56" y="156"/>
                    </a:lnTo>
                    <a:lnTo>
                      <a:pt x="54" y="154"/>
                    </a:lnTo>
                    <a:lnTo>
                      <a:pt x="52" y="152"/>
                    </a:lnTo>
                    <a:lnTo>
                      <a:pt x="50" y="152"/>
                    </a:lnTo>
                    <a:lnTo>
                      <a:pt x="48" y="150"/>
                    </a:lnTo>
                    <a:lnTo>
                      <a:pt x="46" y="148"/>
                    </a:lnTo>
                    <a:lnTo>
                      <a:pt x="44" y="148"/>
                    </a:lnTo>
                    <a:lnTo>
                      <a:pt x="42" y="146"/>
                    </a:lnTo>
                    <a:lnTo>
                      <a:pt x="40" y="144"/>
                    </a:lnTo>
                    <a:lnTo>
                      <a:pt x="38" y="142"/>
                    </a:lnTo>
                    <a:lnTo>
                      <a:pt x="36" y="140"/>
                    </a:lnTo>
                    <a:lnTo>
                      <a:pt x="36" y="138"/>
                    </a:lnTo>
                    <a:lnTo>
                      <a:pt x="34" y="136"/>
                    </a:lnTo>
                    <a:lnTo>
                      <a:pt x="32" y="134"/>
                    </a:lnTo>
                    <a:lnTo>
                      <a:pt x="30" y="132"/>
                    </a:lnTo>
                    <a:lnTo>
                      <a:pt x="28" y="130"/>
                    </a:lnTo>
                    <a:lnTo>
                      <a:pt x="26" y="128"/>
                    </a:lnTo>
                    <a:lnTo>
                      <a:pt x="24" y="126"/>
                    </a:lnTo>
                    <a:lnTo>
                      <a:pt x="24" y="124"/>
                    </a:lnTo>
                    <a:lnTo>
                      <a:pt x="22" y="122"/>
                    </a:lnTo>
                    <a:lnTo>
                      <a:pt x="20" y="120"/>
                    </a:lnTo>
                    <a:lnTo>
                      <a:pt x="18" y="118"/>
                    </a:lnTo>
                    <a:lnTo>
                      <a:pt x="18" y="114"/>
                    </a:lnTo>
                    <a:lnTo>
                      <a:pt x="16" y="112"/>
                    </a:lnTo>
                    <a:lnTo>
                      <a:pt x="14" y="110"/>
                    </a:lnTo>
                    <a:lnTo>
                      <a:pt x="12" y="106"/>
                    </a:lnTo>
                    <a:lnTo>
                      <a:pt x="10" y="102"/>
                    </a:lnTo>
                    <a:lnTo>
                      <a:pt x="10" y="98"/>
                    </a:lnTo>
                    <a:lnTo>
                      <a:pt x="8" y="94"/>
                    </a:lnTo>
                    <a:lnTo>
                      <a:pt x="6" y="90"/>
                    </a:lnTo>
                    <a:lnTo>
                      <a:pt x="4" y="86"/>
                    </a:lnTo>
                    <a:lnTo>
                      <a:pt x="4" y="82"/>
                    </a:lnTo>
                    <a:lnTo>
                      <a:pt x="2" y="78"/>
                    </a:lnTo>
                    <a:lnTo>
                      <a:pt x="2" y="74"/>
                    </a:lnTo>
                    <a:lnTo>
                      <a:pt x="2" y="70"/>
                    </a:lnTo>
                    <a:lnTo>
                      <a:pt x="0" y="66"/>
                    </a:lnTo>
                    <a:lnTo>
                      <a:pt x="0" y="62"/>
                    </a:lnTo>
                    <a:lnTo>
                      <a:pt x="0" y="58"/>
                    </a:lnTo>
                    <a:lnTo>
                      <a:pt x="0" y="54"/>
                    </a:lnTo>
                    <a:lnTo>
                      <a:pt x="0" y="50"/>
                    </a:lnTo>
                    <a:lnTo>
                      <a:pt x="0" y="46"/>
                    </a:lnTo>
                    <a:lnTo>
                      <a:pt x="0" y="44"/>
                    </a:lnTo>
                    <a:lnTo>
                      <a:pt x="0" y="40"/>
                    </a:lnTo>
                    <a:lnTo>
                      <a:pt x="2" y="36"/>
                    </a:lnTo>
                    <a:lnTo>
                      <a:pt x="2" y="34"/>
                    </a:lnTo>
                    <a:lnTo>
                      <a:pt x="2" y="30"/>
                    </a:lnTo>
                    <a:lnTo>
                      <a:pt x="4" y="28"/>
                    </a:lnTo>
                    <a:lnTo>
                      <a:pt x="4" y="24"/>
                    </a:lnTo>
                    <a:lnTo>
                      <a:pt x="6" y="22"/>
                    </a:lnTo>
                    <a:lnTo>
                      <a:pt x="8" y="18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2" y="12"/>
                    </a:lnTo>
                    <a:lnTo>
                      <a:pt x="14" y="10"/>
                    </a:lnTo>
                    <a:lnTo>
                      <a:pt x="16" y="8"/>
                    </a:lnTo>
                    <a:lnTo>
                      <a:pt x="18" y="6"/>
                    </a:lnTo>
                    <a:lnTo>
                      <a:pt x="20" y="4"/>
                    </a:lnTo>
                    <a:lnTo>
                      <a:pt x="20" y="4"/>
                    </a:lnTo>
                    <a:close/>
                  </a:path>
                </a:pathLst>
              </a:custGeom>
              <a:solidFill>
                <a:srgbClr val="E982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57" name="Freeform 91"/>
              <p:cNvSpPr>
                <a:spLocks/>
              </p:cNvSpPr>
              <p:nvPr/>
            </p:nvSpPr>
            <p:spPr bwMode="auto">
              <a:xfrm>
                <a:off x="4782" y="1124"/>
                <a:ext cx="108" cy="146"/>
              </a:xfrm>
              <a:custGeom>
                <a:avLst/>
                <a:gdLst>
                  <a:gd name="T0" fmla="*/ 26 w 108"/>
                  <a:gd name="T1" fmla="*/ 2 h 146"/>
                  <a:gd name="T2" fmla="*/ 32 w 108"/>
                  <a:gd name="T3" fmla="*/ 0 h 146"/>
                  <a:gd name="T4" fmla="*/ 40 w 108"/>
                  <a:gd name="T5" fmla="*/ 2 h 146"/>
                  <a:gd name="T6" fmla="*/ 48 w 108"/>
                  <a:gd name="T7" fmla="*/ 4 h 146"/>
                  <a:gd name="T8" fmla="*/ 56 w 108"/>
                  <a:gd name="T9" fmla="*/ 6 h 146"/>
                  <a:gd name="T10" fmla="*/ 62 w 108"/>
                  <a:gd name="T11" fmla="*/ 12 h 146"/>
                  <a:gd name="T12" fmla="*/ 70 w 108"/>
                  <a:gd name="T13" fmla="*/ 18 h 146"/>
                  <a:gd name="T14" fmla="*/ 78 w 108"/>
                  <a:gd name="T15" fmla="*/ 26 h 146"/>
                  <a:gd name="T16" fmla="*/ 84 w 108"/>
                  <a:gd name="T17" fmla="*/ 34 h 146"/>
                  <a:gd name="T18" fmla="*/ 90 w 108"/>
                  <a:gd name="T19" fmla="*/ 44 h 146"/>
                  <a:gd name="T20" fmla="*/ 96 w 108"/>
                  <a:gd name="T21" fmla="*/ 54 h 146"/>
                  <a:gd name="T22" fmla="*/ 100 w 108"/>
                  <a:gd name="T23" fmla="*/ 62 h 146"/>
                  <a:gd name="T24" fmla="*/ 102 w 108"/>
                  <a:gd name="T25" fmla="*/ 70 h 146"/>
                  <a:gd name="T26" fmla="*/ 104 w 108"/>
                  <a:gd name="T27" fmla="*/ 78 h 146"/>
                  <a:gd name="T28" fmla="*/ 106 w 108"/>
                  <a:gd name="T29" fmla="*/ 86 h 146"/>
                  <a:gd name="T30" fmla="*/ 106 w 108"/>
                  <a:gd name="T31" fmla="*/ 94 h 146"/>
                  <a:gd name="T32" fmla="*/ 108 w 108"/>
                  <a:gd name="T33" fmla="*/ 102 h 146"/>
                  <a:gd name="T34" fmla="*/ 106 w 108"/>
                  <a:gd name="T35" fmla="*/ 108 h 146"/>
                  <a:gd name="T36" fmla="*/ 106 w 108"/>
                  <a:gd name="T37" fmla="*/ 116 h 146"/>
                  <a:gd name="T38" fmla="*/ 104 w 108"/>
                  <a:gd name="T39" fmla="*/ 122 h 146"/>
                  <a:gd name="T40" fmla="*/ 102 w 108"/>
                  <a:gd name="T41" fmla="*/ 128 h 146"/>
                  <a:gd name="T42" fmla="*/ 98 w 108"/>
                  <a:gd name="T43" fmla="*/ 130 h 146"/>
                  <a:gd name="T44" fmla="*/ 94 w 108"/>
                  <a:gd name="T45" fmla="*/ 132 h 146"/>
                  <a:gd name="T46" fmla="*/ 88 w 108"/>
                  <a:gd name="T47" fmla="*/ 134 h 146"/>
                  <a:gd name="T48" fmla="*/ 82 w 108"/>
                  <a:gd name="T49" fmla="*/ 138 h 146"/>
                  <a:gd name="T50" fmla="*/ 76 w 108"/>
                  <a:gd name="T51" fmla="*/ 142 h 146"/>
                  <a:gd name="T52" fmla="*/ 70 w 108"/>
                  <a:gd name="T53" fmla="*/ 146 h 146"/>
                  <a:gd name="T54" fmla="*/ 64 w 108"/>
                  <a:gd name="T55" fmla="*/ 146 h 146"/>
                  <a:gd name="T56" fmla="*/ 58 w 108"/>
                  <a:gd name="T57" fmla="*/ 144 h 146"/>
                  <a:gd name="T58" fmla="*/ 52 w 108"/>
                  <a:gd name="T59" fmla="*/ 140 h 146"/>
                  <a:gd name="T60" fmla="*/ 46 w 108"/>
                  <a:gd name="T61" fmla="*/ 136 h 146"/>
                  <a:gd name="T62" fmla="*/ 40 w 108"/>
                  <a:gd name="T63" fmla="*/ 132 h 146"/>
                  <a:gd name="T64" fmla="*/ 34 w 108"/>
                  <a:gd name="T65" fmla="*/ 128 h 146"/>
                  <a:gd name="T66" fmla="*/ 30 w 108"/>
                  <a:gd name="T67" fmla="*/ 122 h 146"/>
                  <a:gd name="T68" fmla="*/ 24 w 108"/>
                  <a:gd name="T69" fmla="*/ 114 h 146"/>
                  <a:gd name="T70" fmla="*/ 18 w 108"/>
                  <a:gd name="T71" fmla="*/ 108 h 146"/>
                  <a:gd name="T72" fmla="*/ 14 w 108"/>
                  <a:gd name="T73" fmla="*/ 100 h 146"/>
                  <a:gd name="T74" fmla="*/ 10 w 108"/>
                  <a:gd name="T75" fmla="*/ 90 h 146"/>
                  <a:gd name="T76" fmla="*/ 6 w 108"/>
                  <a:gd name="T77" fmla="*/ 80 h 146"/>
                  <a:gd name="T78" fmla="*/ 2 w 108"/>
                  <a:gd name="T79" fmla="*/ 68 h 146"/>
                  <a:gd name="T80" fmla="*/ 0 w 108"/>
                  <a:gd name="T81" fmla="*/ 58 h 146"/>
                  <a:gd name="T82" fmla="*/ 0 w 108"/>
                  <a:gd name="T83" fmla="*/ 48 h 146"/>
                  <a:gd name="T84" fmla="*/ 0 w 108"/>
                  <a:gd name="T85" fmla="*/ 38 h 146"/>
                  <a:gd name="T86" fmla="*/ 2 w 108"/>
                  <a:gd name="T87" fmla="*/ 30 h 146"/>
                  <a:gd name="T88" fmla="*/ 4 w 108"/>
                  <a:gd name="T89" fmla="*/ 22 h 146"/>
                  <a:gd name="T90" fmla="*/ 8 w 108"/>
                  <a:gd name="T91" fmla="*/ 14 h 146"/>
                  <a:gd name="T92" fmla="*/ 14 w 108"/>
                  <a:gd name="T93" fmla="*/ 8 h 146"/>
                  <a:gd name="T94" fmla="*/ 18 w 108"/>
                  <a:gd name="T95" fmla="*/ 4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8" h="146">
                    <a:moveTo>
                      <a:pt x="20" y="4"/>
                    </a:moveTo>
                    <a:lnTo>
                      <a:pt x="24" y="2"/>
                    </a:lnTo>
                    <a:lnTo>
                      <a:pt x="26" y="2"/>
                    </a:lnTo>
                    <a:lnTo>
                      <a:pt x="28" y="2"/>
                    </a:lnTo>
                    <a:lnTo>
                      <a:pt x="30" y="0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8" y="0"/>
                    </a:lnTo>
                    <a:lnTo>
                      <a:pt x="40" y="2"/>
                    </a:lnTo>
                    <a:lnTo>
                      <a:pt x="42" y="2"/>
                    </a:lnTo>
                    <a:lnTo>
                      <a:pt x="44" y="2"/>
                    </a:lnTo>
                    <a:lnTo>
                      <a:pt x="48" y="4"/>
                    </a:lnTo>
                    <a:lnTo>
                      <a:pt x="50" y="4"/>
                    </a:lnTo>
                    <a:lnTo>
                      <a:pt x="52" y="6"/>
                    </a:lnTo>
                    <a:lnTo>
                      <a:pt x="56" y="6"/>
                    </a:lnTo>
                    <a:lnTo>
                      <a:pt x="58" y="8"/>
                    </a:lnTo>
                    <a:lnTo>
                      <a:pt x="60" y="10"/>
                    </a:lnTo>
                    <a:lnTo>
                      <a:pt x="62" y="12"/>
                    </a:lnTo>
                    <a:lnTo>
                      <a:pt x="66" y="14"/>
                    </a:lnTo>
                    <a:lnTo>
                      <a:pt x="68" y="16"/>
                    </a:lnTo>
                    <a:lnTo>
                      <a:pt x="70" y="18"/>
                    </a:lnTo>
                    <a:lnTo>
                      <a:pt x="72" y="20"/>
                    </a:lnTo>
                    <a:lnTo>
                      <a:pt x="76" y="22"/>
                    </a:lnTo>
                    <a:lnTo>
                      <a:pt x="78" y="26"/>
                    </a:lnTo>
                    <a:lnTo>
                      <a:pt x="80" y="28"/>
                    </a:lnTo>
                    <a:lnTo>
                      <a:pt x="82" y="30"/>
                    </a:lnTo>
                    <a:lnTo>
                      <a:pt x="84" y="34"/>
                    </a:lnTo>
                    <a:lnTo>
                      <a:pt x="86" y="36"/>
                    </a:lnTo>
                    <a:lnTo>
                      <a:pt x="88" y="40"/>
                    </a:lnTo>
                    <a:lnTo>
                      <a:pt x="90" y="44"/>
                    </a:lnTo>
                    <a:lnTo>
                      <a:pt x="92" y="46"/>
                    </a:lnTo>
                    <a:lnTo>
                      <a:pt x="94" y="50"/>
                    </a:lnTo>
                    <a:lnTo>
                      <a:pt x="96" y="54"/>
                    </a:lnTo>
                    <a:lnTo>
                      <a:pt x="98" y="56"/>
                    </a:lnTo>
                    <a:lnTo>
                      <a:pt x="98" y="60"/>
                    </a:lnTo>
                    <a:lnTo>
                      <a:pt x="100" y="62"/>
                    </a:lnTo>
                    <a:lnTo>
                      <a:pt x="100" y="64"/>
                    </a:lnTo>
                    <a:lnTo>
                      <a:pt x="102" y="68"/>
                    </a:lnTo>
                    <a:lnTo>
                      <a:pt x="102" y="70"/>
                    </a:lnTo>
                    <a:lnTo>
                      <a:pt x="104" y="72"/>
                    </a:lnTo>
                    <a:lnTo>
                      <a:pt x="104" y="76"/>
                    </a:lnTo>
                    <a:lnTo>
                      <a:pt x="104" y="78"/>
                    </a:lnTo>
                    <a:lnTo>
                      <a:pt x="106" y="80"/>
                    </a:lnTo>
                    <a:lnTo>
                      <a:pt x="106" y="84"/>
                    </a:lnTo>
                    <a:lnTo>
                      <a:pt x="106" y="86"/>
                    </a:lnTo>
                    <a:lnTo>
                      <a:pt x="106" y="88"/>
                    </a:lnTo>
                    <a:lnTo>
                      <a:pt x="106" y="92"/>
                    </a:lnTo>
                    <a:lnTo>
                      <a:pt x="106" y="94"/>
                    </a:lnTo>
                    <a:lnTo>
                      <a:pt x="108" y="96"/>
                    </a:lnTo>
                    <a:lnTo>
                      <a:pt x="108" y="98"/>
                    </a:lnTo>
                    <a:lnTo>
                      <a:pt x="108" y="102"/>
                    </a:lnTo>
                    <a:lnTo>
                      <a:pt x="108" y="104"/>
                    </a:lnTo>
                    <a:lnTo>
                      <a:pt x="108" y="106"/>
                    </a:lnTo>
                    <a:lnTo>
                      <a:pt x="106" y="108"/>
                    </a:lnTo>
                    <a:lnTo>
                      <a:pt x="106" y="110"/>
                    </a:lnTo>
                    <a:lnTo>
                      <a:pt x="106" y="112"/>
                    </a:lnTo>
                    <a:lnTo>
                      <a:pt x="106" y="116"/>
                    </a:lnTo>
                    <a:lnTo>
                      <a:pt x="106" y="118"/>
                    </a:lnTo>
                    <a:lnTo>
                      <a:pt x="106" y="120"/>
                    </a:lnTo>
                    <a:lnTo>
                      <a:pt x="104" y="122"/>
                    </a:lnTo>
                    <a:lnTo>
                      <a:pt x="104" y="124"/>
                    </a:lnTo>
                    <a:lnTo>
                      <a:pt x="104" y="126"/>
                    </a:lnTo>
                    <a:lnTo>
                      <a:pt x="102" y="128"/>
                    </a:lnTo>
                    <a:lnTo>
                      <a:pt x="102" y="128"/>
                    </a:lnTo>
                    <a:lnTo>
                      <a:pt x="100" y="130"/>
                    </a:lnTo>
                    <a:lnTo>
                      <a:pt x="98" y="130"/>
                    </a:lnTo>
                    <a:lnTo>
                      <a:pt x="96" y="132"/>
                    </a:lnTo>
                    <a:lnTo>
                      <a:pt x="96" y="132"/>
                    </a:lnTo>
                    <a:lnTo>
                      <a:pt x="94" y="132"/>
                    </a:lnTo>
                    <a:lnTo>
                      <a:pt x="92" y="134"/>
                    </a:lnTo>
                    <a:lnTo>
                      <a:pt x="90" y="134"/>
                    </a:lnTo>
                    <a:lnTo>
                      <a:pt x="88" y="134"/>
                    </a:lnTo>
                    <a:lnTo>
                      <a:pt x="86" y="136"/>
                    </a:lnTo>
                    <a:lnTo>
                      <a:pt x="84" y="136"/>
                    </a:lnTo>
                    <a:lnTo>
                      <a:pt x="82" y="138"/>
                    </a:lnTo>
                    <a:lnTo>
                      <a:pt x="80" y="140"/>
                    </a:lnTo>
                    <a:lnTo>
                      <a:pt x="78" y="140"/>
                    </a:lnTo>
                    <a:lnTo>
                      <a:pt x="76" y="142"/>
                    </a:lnTo>
                    <a:lnTo>
                      <a:pt x="74" y="144"/>
                    </a:lnTo>
                    <a:lnTo>
                      <a:pt x="72" y="144"/>
                    </a:lnTo>
                    <a:lnTo>
                      <a:pt x="70" y="146"/>
                    </a:lnTo>
                    <a:lnTo>
                      <a:pt x="68" y="146"/>
                    </a:lnTo>
                    <a:lnTo>
                      <a:pt x="66" y="146"/>
                    </a:lnTo>
                    <a:lnTo>
                      <a:pt x="64" y="146"/>
                    </a:lnTo>
                    <a:lnTo>
                      <a:pt x="62" y="144"/>
                    </a:lnTo>
                    <a:lnTo>
                      <a:pt x="60" y="144"/>
                    </a:lnTo>
                    <a:lnTo>
                      <a:pt x="58" y="144"/>
                    </a:lnTo>
                    <a:lnTo>
                      <a:pt x="56" y="142"/>
                    </a:lnTo>
                    <a:lnTo>
                      <a:pt x="54" y="142"/>
                    </a:lnTo>
                    <a:lnTo>
                      <a:pt x="52" y="140"/>
                    </a:lnTo>
                    <a:lnTo>
                      <a:pt x="50" y="140"/>
                    </a:lnTo>
                    <a:lnTo>
                      <a:pt x="48" y="138"/>
                    </a:lnTo>
                    <a:lnTo>
                      <a:pt x="46" y="136"/>
                    </a:lnTo>
                    <a:lnTo>
                      <a:pt x="44" y="136"/>
                    </a:lnTo>
                    <a:lnTo>
                      <a:pt x="42" y="134"/>
                    </a:lnTo>
                    <a:lnTo>
                      <a:pt x="40" y="132"/>
                    </a:lnTo>
                    <a:lnTo>
                      <a:pt x="38" y="130"/>
                    </a:lnTo>
                    <a:lnTo>
                      <a:pt x="36" y="128"/>
                    </a:lnTo>
                    <a:lnTo>
                      <a:pt x="34" y="128"/>
                    </a:lnTo>
                    <a:lnTo>
                      <a:pt x="32" y="126"/>
                    </a:lnTo>
                    <a:lnTo>
                      <a:pt x="32" y="124"/>
                    </a:lnTo>
                    <a:lnTo>
                      <a:pt x="30" y="122"/>
                    </a:lnTo>
                    <a:lnTo>
                      <a:pt x="28" y="118"/>
                    </a:lnTo>
                    <a:lnTo>
                      <a:pt x="26" y="116"/>
                    </a:lnTo>
                    <a:lnTo>
                      <a:pt x="24" y="114"/>
                    </a:lnTo>
                    <a:lnTo>
                      <a:pt x="22" y="112"/>
                    </a:lnTo>
                    <a:lnTo>
                      <a:pt x="20" y="110"/>
                    </a:lnTo>
                    <a:lnTo>
                      <a:pt x="18" y="108"/>
                    </a:lnTo>
                    <a:lnTo>
                      <a:pt x="18" y="104"/>
                    </a:lnTo>
                    <a:lnTo>
                      <a:pt x="16" y="102"/>
                    </a:lnTo>
                    <a:lnTo>
                      <a:pt x="14" y="100"/>
                    </a:lnTo>
                    <a:lnTo>
                      <a:pt x="12" y="96"/>
                    </a:lnTo>
                    <a:lnTo>
                      <a:pt x="12" y="94"/>
                    </a:lnTo>
                    <a:lnTo>
                      <a:pt x="10" y="90"/>
                    </a:lnTo>
                    <a:lnTo>
                      <a:pt x="8" y="86"/>
                    </a:lnTo>
                    <a:lnTo>
                      <a:pt x="8" y="82"/>
                    </a:lnTo>
                    <a:lnTo>
                      <a:pt x="6" y="80"/>
                    </a:lnTo>
                    <a:lnTo>
                      <a:pt x="4" y="76"/>
                    </a:lnTo>
                    <a:lnTo>
                      <a:pt x="4" y="72"/>
                    </a:lnTo>
                    <a:lnTo>
                      <a:pt x="2" y="68"/>
                    </a:lnTo>
                    <a:lnTo>
                      <a:pt x="2" y="64"/>
                    </a:lnTo>
                    <a:lnTo>
                      <a:pt x="2" y="62"/>
                    </a:lnTo>
                    <a:lnTo>
                      <a:pt x="0" y="58"/>
                    </a:lnTo>
                    <a:lnTo>
                      <a:pt x="0" y="54"/>
                    </a:lnTo>
                    <a:lnTo>
                      <a:pt x="0" y="50"/>
                    </a:lnTo>
                    <a:lnTo>
                      <a:pt x="0" y="48"/>
                    </a:lnTo>
                    <a:lnTo>
                      <a:pt x="0" y="44"/>
                    </a:lnTo>
                    <a:lnTo>
                      <a:pt x="0" y="42"/>
                    </a:lnTo>
                    <a:lnTo>
                      <a:pt x="0" y="38"/>
                    </a:lnTo>
                    <a:lnTo>
                      <a:pt x="2" y="36"/>
                    </a:lnTo>
                    <a:lnTo>
                      <a:pt x="2" y="32"/>
                    </a:lnTo>
                    <a:lnTo>
                      <a:pt x="2" y="30"/>
                    </a:lnTo>
                    <a:lnTo>
                      <a:pt x="2" y="26"/>
                    </a:lnTo>
                    <a:lnTo>
                      <a:pt x="4" y="24"/>
                    </a:lnTo>
                    <a:lnTo>
                      <a:pt x="4" y="22"/>
                    </a:lnTo>
                    <a:lnTo>
                      <a:pt x="6" y="18"/>
                    </a:lnTo>
                    <a:lnTo>
                      <a:pt x="8" y="16"/>
                    </a:lnTo>
                    <a:lnTo>
                      <a:pt x="8" y="14"/>
                    </a:lnTo>
                    <a:lnTo>
                      <a:pt x="10" y="12"/>
                    </a:lnTo>
                    <a:lnTo>
                      <a:pt x="12" y="10"/>
                    </a:lnTo>
                    <a:lnTo>
                      <a:pt x="14" y="8"/>
                    </a:lnTo>
                    <a:lnTo>
                      <a:pt x="14" y="8"/>
                    </a:lnTo>
                    <a:lnTo>
                      <a:pt x="16" y="6"/>
                    </a:lnTo>
                    <a:lnTo>
                      <a:pt x="18" y="4"/>
                    </a:lnTo>
                    <a:lnTo>
                      <a:pt x="20" y="4"/>
                    </a:lnTo>
                    <a:lnTo>
                      <a:pt x="20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58" name="Freeform 92"/>
              <p:cNvSpPr>
                <a:spLocks/>
              </p:cNvSpPr>
              <p:nvPr/>
            </p:nvSpPr>
            <p:spPr bwMode="auto">
              <a:xfrm>
                <a:off x="4800" y="1156"/>
                <a:ext cx="86" cy="98"/>
              </a:xfrm>
              <a:custGeom>
                <a:avLst/>
                <a:gdLst>
                  <a:gd name="T0" fmla="*/ 80 w 86"/>
                  <a:gd name="T1" fmla="*/ 36 h 98"/>
                  <a:gd name="T2" fmla="*/ 82 w 86"/>
                  <a:gd name="T3" fmla="*/ 44 h 98"/>
                  <a:gd name="T4" fmla="*/ 84 w 86"/>
                  <a:gd name="T5" fmla="*/ 52 h 98"/>
                  <a:gd name="T6" fmla="*/ 86 w 86"/>
                  <a:gd name="T7" fmla="*/ 58 h 98"/>
                  <a:gd name="T8" fmla="*/ 86 w 86"/>
                  <a:gd name="T9" fmla="*/ 66 h 98"/>
                  <a:gd name="T10" fmla="*/ 84 w 86"/>
                  <a:gd name="T11" fmla="*/ 72 h 98"/>
                  <a:gd name="T12" fmla="*/ 82 w 86"/>
                  <a:gd name="T13" fmla="*/ 78 h 98"/>
                  <a:gd name="T14" fmla="*/ 80 w 86"/>
                  <a:gd name="T15" fmla="*/ 84 h 98"/>
                  <a:gd name="T16" fmla="*/ 76 w 86"/>
                  <a:gd name="T17" fmla="*/ 88 h 98"/>
                  <a:gd name="T18" fmla="*/ 72 w 86"/>
                  <a:gd name="T19" fmla="*/ 92 h 98"/>
                  <a:gd name="T20" fmla="*/ 68 w 86"/>
                  <a:gd name="T21" fmla="*/ 96 h 98"/>
                  <a:gd name="T22" fmla="*/ 62 w 86"/>
                  <a:gd name="T23" fmla="*/ 98 h 98"/>
                  <a:gd name="T24" fmla="*/ 56 w 86"/>
                  <a:gd name="T25" fmla="*/ 98 h 98"/>
                  <a:gd name="T26" fmla="*/ 50 w 86"/>
                  <a:gd name="T27" fmla="*/ 98 h 98"/>
                  <a:gd name="T28" fmla="*/ 44 w 86"/>
                  <a:gd name="T29" fmla="*/ 98 h 98"/>
                  <a:gd name="T30" fmla="*/ 38 w 86"/>
                  <a:gd name="T31" fmla="*/ 96 h 98"/>
                  <a:gd name="T32" fmla="*/ 32 w 86"/>
                  <a:gd name="T33" fmla="*/ 92 h 98"/>
                  <a:gd name="T34" fmla="*/ 26 w 86"/>
                  <a:gd name="T35" fmla="*/ 88 h 98"/>
                  <a:gd name="T36" fmla="*/ 20 w 86"/>
                  <a:gd name="T37" fmla="*/ 84 h 98"/>
                  <a:gd name="T38" fmla="*/ 16 w 86"/>
                  <a:gd name="T39" fmla="*/ 78 h 98"/>
                  <a:gd name="T40" fmla="*/ 10 w 86"/>
                  <a:gd name="T41" fmla="*/ 72 h 98"/>
                  <a:gd name="T42" fmla="*/ 6 w 86"/>
                  <a:gd name="T43" fmla="*/ 64 h 98"/>
                  <a:gd name="T44" fmla="*/ 4 w 86"/>
                  <a:gd name="T45" fmla="*/ 58 h 98"/>
                  <a:gd name="T46" fmla="*/ 2 w 86"/>
                  <a:gd name="T47" fmla="*/ 50 h 98"/>
                  <a:gd name="T48" fmla="*/ 0 w 86"/>
                  <a:gd name="T49" fmla="*/ 44 h 98"/>
                  <a:gd name="T50" fmla="*/ 0 w 86"/>
                  <a:gd name="T51" fmla="*/ 36 h 98"/>
                  <a:gd name="T52" fmla="*/ 0 w 86"/>
                  <a:gd name="T53" fmla="*/ 30 h 98"/>
                  <a:gd name="T54" fmla="*/ 2 w 86"/>
                  <a:gd name="T55" fmla="*/ 24 h 98"/>
                  <a:gd name="T56" fmla="*/ 4 w 86"/>
                  <a:gd name="T57" fmla="*/ 18 h 98"/>
                  <a:gd name="T58" fmla="*/ 8 w 86"/>
                  <a:gd name="T59" fmla="*/ 12 h 98"/>
                  <a:gd name="T60" fmla="*/ 12 w 86"/>
                  <a:gd name="T61" fmla="*/ 8 h 98"/>
                  <a:gd name="T62" fmla="*/ 16 w 86"/>
                  <a:gd name="T63" fmla="*/ 6 h 98"/>
                  <a:gd name="T64" fmla="*/ 22 w 86"/>
                  <a:gd name="T65" fmla="*/ 2 h 98"/>
                  <a:gd name="T66" fmla="*/ 28 w 86"/>
                  <a:gd name="T67" fmla="*/ 2 h 98"/>
                  <a:gd name="T68" fmla="*/ 34 w 86"/>
                  <a:gd name="T69" fmla="*/ 0 h 98"/>
                  <a:gd name="T70" fmla="*/ 40 w 86"/>
                  <a:gd name="T71" fmla="*/ 2 h 98"/>
                  <a:gd name="T72" fmla="*/ 46 w 86"/>
                  <a:gd name="T73" fmla="*/ 4 h 98"/>
                  <a:gd name="T74" fmla="*/ 52 w 86"/>
                  <a:gd name="T75" fmla="*/ 6 h 98"/>
                  <a:gd name="T76" fmla="*/ 58 w 86"/>
                  <a:gd name="T77" fmla="*/ 10 h 98"/>
                  <a:gd name="T78" fmla="*/ 64 w 86"/>
                  <a:gd name="T79" fmla="*/ 14 h 98"/>
                  <a:gd name="T80" fmla="*/ 70 w 86"/>
                  <a:gd name="T81" fmla="*/ 20 h 98"/>
                  <a:gd name="T82" fmla="*/ 74 w 86"/>
                  <a:gd name="T83" fmla="*/ 26 h 98"/>
                  <a:gd name="T84" fmla="*/ 78 w 86"/>
                  <a:gd name="T85" fmla="*/ 32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6" h="98">
                    <a:moveTo>
                      <a:pt x="78" y="32"/>
                    </a:moveTo>
                    <a:lnTo>
                      <a:pt x="80" y="34"/>
                    </a:lnTo>
                    <a:lnTo>
                      <a:pt x="80" y="36"/>
                    </a:lnTo>
                    <a:lnTo>
                      <a:pt x="82" y="40"/>
                    </a:lnTo>
                    <a:lnTo>
                      <a:pt x="82" y="42"/>
                    </a:lnTo>
                    <a:lnTo>
                      <a:pt x="82" y="44"/>
                    </a:lnTo>
                    <a:lnTo>
                      <a:pt x="84" y="46"/>
                    </a:lnTo>
                    <a:lnTo>
                      <a:pt x="84" y="48"/>
                    </a:lnTo>
                    <a:lnTo>
                      <a:pt x="84" y="52"/>
                    </a:lnTo>
                    <a:lnTo>
                      <a:pt x="86" y="54"/>
                    </a:lnTo>
                    <a:lnTo>
                      <a:pt x="86" y="56"/>
                    </a:lnTo>
                    <a:lnTo>
                      <a:pt x="86" y="58"/>
                    </a:lnTo>
                    <a:lnTo>
                      <a:pt x="86" y="60"/>
                    </a:lnTo>
                    <a:lnTo>
                      <a:pt x="86" y="64"/>
                    </a:lnTo>
                    <a:lnTo>
                      <a:pt x="86" y="66"/>
                    </a:lnTo>
                    <a:lnTo>
                      <a:pt x="86" y="68"/>
                    </a:lnTo>
                    <a:lnTo>
                      <a:pt x="84" y="70"/>
                    </a:lnTo>
                    <a:lnTo>
                      <a:pt x="84" y="72"/>
                    </a:lnTo>
                    <a:lnTo>
                      <a:pt x="84" y="74"/>
                    </a:lnTo>
                    <a:lnTo>
                      <a:pt x="84" y="76"/>
                    </a:lnTo>
                    <a:lnTo>
                      <a:pt x="82" y="78"/>
                    </a:lnTo>
                    <a:lnTo>
                      <a:pt x="82" y="80"/>
                    </a:lnTo>
                    <a:lnTo>
                      <a:pt x="80" y="82"/>
                    </a:lnTo>
                    <a:lnTo>
                      <a:pt x="80" y="84"/>
                    </a:lnTo>
                    <a:lnTo>
                      <a:pt x="78" y="84"/>
                    </a:lnTo>
                    <a:lnTo>
                      <a:pt x="78" y="86"/>
                    </a:lnTo>
                    <a:lnTo>
                      <a:pt x="76" y="88"/>
                    </a:lnTo>
                    <a:lnTo>
                      <a:pt x="76" y="90"/>
                    </a:lnTo>
                    <a:lnTo>
                      <a:pt x="74" y="90"/>
                    </a:lnTo>
                    <a:lnTo>
                      <a:pt x="72" y="92"/>
                    </a:lnTo>
                    <a:lnTo>
                      <a:pt x="70" y="94"/>
                    </a:lnTo>
                    <a:lnTo>
                      <a:pt x="68" y="94"/>
                    </a:lnTo>
                    <a:lnTo>
                      <a:pt x="68" y="96"/>
                    </a:lnTo>
                    <a:lnTo>
                      <a:pt x="66" y="96"/>
                    </a:lnTo>
                    <a:lnTo>
                      <a:pt x="64" y="96"/>
                    </a:lnTo>
                    <a:lnTo>
                      <a:pt x="62" y="98"/>
                    </a:lnTo>
                    <a:lnTo>
                      <a:pt x="60" y="98"/>
                    </a:lnTo>
                    <a:lnTo>
                      <a:pt x="58" y="98"/>
                    </a:lnTo>
                    <a:lnTo>
                      <a:pt x="56" y="98"/>
                    </a:lnTo>
                    <a:lnTo>
                      <a:pt x="54" y="98"/>
                    </a:lnTo>
                    <a:lnTo>
                      <a:pt x="52" y="98"/>
                    </a:lnTo>
                    <a:lnTo>
                      <a:pt x="50" y="98"/>
                    </a:lnTo>
                    <a:lnTo>
                      <a:pt x="48" y="98"/>
                    </a:lnTo>
                    <a:lnTo>
                      <a:pt x="46" y="98"/>
                    </a:lnTo>
                    <a:lnTo>
                      <a:pt x="44" y="98"/>
                    </a:lnTo>
                    <a:lnTo>
                      <a:pt x="42" y="96"/>
                    </a:lnTo>
                    <a:lnTo>
                      <a:pt x="40" y="96"/>
                    </a:lnTo>
                    <a:lnTo>
                      <a:pt x="38" y="96"/>
                    </a:lnTo>
                    <a:lnTo>
                      <a:pt x="36" y="94"/>
                    </a:lnTo>
                    <a:lnTo>
                      <a:pt x="34" y="94"/>
                    </a:lnTo>
                    <a:lnTo>
                      <a:pt x="32" y="92"/>
                    </a:lnTo>
                    <a:lnTo>
                      <a:pt x="30" y="92"/>
                    </a:lnTo>
                    <a:lnTo>
                      <a:pt x="28" y="90"/>
                    </a:lnTo>
                    <a:lnTo>
                      <a:pt x="26" y="88"/>
                    </a:lnTo>
                    <a:lnTo>
                      <a:pt x="24" y="86"/>
                    </a:lnTo>
                    <a:lnTo>
                      <a:pt x="22" y="86"/>
                    </a:lnTo>
                    <a:lnTo>
                      <a:pt x="20" y="84"/>
                    </a:lnTo>
                    <a:lnTo>
                      <a:pt x="18" y="82"/>
                    </a:lnTo>
                    <a:lnTo>
                      <a:pt x="16" y="80"/>
                    </a:lnTo>
                    <a:lnTo>
                      <a:pt x="16" y="78"/>
                    </a:lnTo>
                    <a:lnTo>
                      <a:pt x="14" y="76"/>
                    </a:lnTo>
                    <a:lnTo>
                      <a:pt x="12" y="74"/>
                    </a:lnTo>
                    <a:lnTo>
                      <a:pt x="10" y="72"/>
                    </a:lnTo>
                    <a:lnTo>
                      <a:pt x="10" y="70"/>
                    </a:lnTo>
                    <a:lnTo>
                      <a:pt x="8" y="68"/>
                    </a:lnTo>
                    <a:lnTo>
                      <a:pt x="6" y="64"/>
                    </a:lnTo>
                    <a:lnTo>
                      <a:pt x="6" y="62"/>
                    </a:lnTo>
                    <a:lnTo>
                      <a:pt x="4" y="60"/>
                    </a:lnTo>
                    <a:lnTo>
                      <a:pt x="4" y="58"/>
                    </a:lnTo>
                    <a:lnTo>
                      <a:pt x="2" y="56"/>
                    </a:lnTo>
                    <a:lnTo>
                      <a:pt x="2" y="52"/>
                    </a:lnTo>
                    <a:lnTo>
                      <a:pt x="2" y="50"/>
                    </a:lnTo>
                    <a:lnTo>
                      <a:pt x="2" y="48"/>
                    </a:lnTo>
                    <a:lnTo>
                      <a:pt x="0" y="46"/>
                    </a:lnTo>
                    <a:lnTo>
                      <a:pt x="0" y="44"/>
                    </a:lnTo>
                    <a:lnTo>
                      <a:pt x="0" y="42"/>
                    </a:lnTo>
                    <a:lnTo>
                      <a:pt x="0" y="38"/>
                    </a:lnTo>
                    <a:lnTo>
                      <a:pt x="0" y="36"/>
                    </a:lnTo>
                    <a:lnTo>
                      <a:pt x="0" y="34"/>
                    </a:lnTo>
                    <a:lnTo>
                      <a:pt x="0" y="32"/>
                    </a:lnTo>
                    <a:lnTo>
                      <a:pt x="0" y="30"/>
                    </a:lnTo>
                    <a:lnTo>
                      <a:pt x="2" y="28"/>
                    </a:lnTo>
                    <a:lnTo>
                      <a:pt x="2" y="26"/>
                    </a:lnTo>
                    <a:lnTo>
                      <a:pt x="2" y="24"/>
                    </a:lnTo>
                    <a:lnTo>
                      <a:pt x="4" y="22"/>
                    </a:lnTo>
                    <a:lnTo>
                      <a:pt x="4" y="20"/>
                    </a:lnTo>
                    <a:lnTo>
                      <a:pt x="4" y="18"/>
                    </a:lnTo>
                    <a:lnTo>
                      <a:pt x="6" y="16"/>
                    </a:lnTo>
                    <a:lnTo>
                      <a:pt x="6" y="14"/>
                    </a:lnTo>
                    <a:lnTo>
                      <a:pt x="8" y="12"/>
                    </a:lnTo>
                    <a:lnTo>
                      <a:pt x="10" y="12"/>
                    </a:lnTo>
                    <a:lnTo>
                      <a:pt x="10" y="10"/>
                    </a:lnTo>
                    <a:lnTo>
                      <a:pt x="12" y="8"/>
                    </a:lnTo>
                    <a:lnTo>
                      <a:pt x="14" y="8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8" y="4"/>
                    </a:lnTo>
                    <a:lnTo>
                      <a:pt x="20" y="4"/>
                    </a:lnTo>
                    <a:lnTo>
                      <a:pt x="22" y="2"/>
                    </a:lnTo>
                    <a:lnTo>
                      <a:pt x="24" y="2"/>
                    </a:lnTo>
                    <a:lnTo>
                      <a:pt x="26" y="2"/>
                    </a:lnTo>
                    <a:lnTo>
                      <a:pt x="28" y="2"/>
                    </a:lnTo>
                    <a:lnTo>
                      <a:pt x="30" y="0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6" y="2"/>
                    </a:lnTo>
                    <a:lnTo>
                      <a:pt x="38" y="2"/>
                    </a:lnTo>
                    <a:lnTo>
                      <a:pt x="40" y="2"/>
                    </a:lnTo>
                    <a:lnTo>
                      <a:pt x="42" y="2"/>
                    </a:lnTo>
                    <a:lnTo>
                      <a:pt x="44" y="2"/>
                    </a:lnTo>
                    <a:lnTo>
                      <a:pt x="46" y="4"/>
                    </a:lnTo>
                    <a:lnTo>
                      <a:pt x="48" y="4"/>
                    </a:lnTo>
                    <a:lnTo>
                      <a:pt x="50" y="6"/>
                    </a:lnTo>
                    <a:lnTo>
                      <a:pt x="52" y="6"/>
                    </a:lnTo>
                    <a:lnTo>
                      <a:pt x="54" y="8"/>
                    </a:lnTo>
                    <a:lnTo>
                      <a:pt x="56" y="8"/>
                    </a:lnTo>
                    <a:lnTo>
                      <a:pt x="58" y="10"/>
                    </a:lnTo>
                    <a:lnTo>
                      <a:pt x="60" y="12"/>
                    </a:lnTo>
                    <a:lnTo>
                      <a:pt x="62" y="12"/>
                    </a:lnTo>
                    <a:lnTo>
                      <a:pt x="64" y="14"/>
                    </a:lnTo>
                    <a:lnTo>
                      <a:pt x="66" y="16"/>
                    </a:lnTo>
                    <a:lnTo>
                      <a:pt x="68" y="18"/>
                    </a:lnTo>
                    <a:lnTo>
                      <a:pt x="70" y="20"/>
                    </a:lnTo>
                    <a:lnTo>
                      <a:pt x="70" y="22"/>
                    </a:lnTo>
                    <a:lnTo>
                      <a:pt x="72" y="24"/>
                    </a:lnTo>
                    <a:lnTo>
                      <a:pt x="74" y="26"/>
                    </a:lnTo>
                    <a:lnTo>
                      <a:pt x="76" y="28"/>
                    </a:lnTo>
                    <a:lnTo>
                      <a:pt x="76" y="30"/>
                    </a:lnTo>
                    <a:lnTo>
                      <a:pt x="78" y="32"/>
                    </a:lnTo>
                    <a:lnTo>
                      <a:pt x="78" y="32"/>
                    </a:lnTo>
                    <a:close/>
                  </a:path>
                </a:pathLst>
              </a:custGeom>
              <a:solidFill>
                <a:srgbClr val="006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59" name="Freeform 93"/>
              <p:cNvSpPr>
                <a:spLocks/>
              </p:cNvSpPr>
              <p:nvPr/>
            </p:nvSpPr>
            <p:spPr bwMode="auto">
              <a:xfrm>
                <a:off x="4808" y="1166"/>
                <a:ext cx="70" cy="78"/>
              </a:xfrm>
              <a:custGeom>
                <a:avLst/>
                <a:gdLst>
                  <a:gd name="T0" fmla="*/ 64 w 70"/>
                  <a:gd name="T1" fmla="*/ 30 h 78"/>
                  <a:gd name="T2" fmla="*/ 66 w 70"/>
                  <a:gd name="T3" fmla="*/ 36 h 78"/>
                  <a:gd name="T4" fmla="*/ 68 w 70"/>
                  <a:gd name="T5" fmla="*/ 42 h 78"/>
                  <a:gd name="T6" fmla="*/ 68 w 70"/>
                  <a:gd name="T7" fmla="*/ 46 h 78"/>
                  <a:gd name="T8" fmla="*/ 68 w 70"/>
                  <a:gd name="T9" fmla="*/ 52 h 78"/>
                  <a:gd name="T10" fmla="*/ 68 w 70"/>
                  <a:gd name="T11" fmla="*/ 58 h 78"/>
                  <a:gd name="T12" fmla="*/ 66 w 70"/>
                  <a:gd name="T13" fmla="*/ 62 h 78"/>
                  <a:gd name="T14" fmla="*/ 64 w 70"/>
                  <a:gd name="T15" fmla="*/ 66 h 78"/>
                  <a:gd name="T16" fmla="*/ 62 w 70"/>
                  <a:gd name="T17" fmla="*/ 70 h 78"/>
                  <a:gd name="T18" fmla="*/ 58 w 70"/>
                  <a:gd name="T19" fmla="*/ 74 h 78"/>
                  <a:gd name="T20" fmla="*/ 54 w 70"/>
                  <a:gd name="T21" fmla="*/ 76 h 78"/>
                  <a:gd name="T22" fmla="*/ 50 w 70"/>
                  <a:gd name="T23" fmla="*/ 78 h 78"/>
                  <a:gd name="T24" fmla="*/ 46 w 70"/>
                  <a:gd name="T25" fmla="*/ 78 h 78"/>
                  <a:gd name="T26" fmla="*/ 40 w 70"/>
                  <a:gd name="T27" fmla="*/ 78 h 78"/>
                  <a:gd name="T28" fmla="*/ 36 w 70"/>
                  <a:gd name="T29" fmla="*/ 78 h 78"/>
                  <a:gd name="T30" fmla="*/ 30 w 70"/>
                  <a:gd name="T31" fmla="*/ 76 h 78"/>
                  <a:gd name="T32" fmla="*/ 26 w 70"/>
                  <a:gd name="T33" fmla="*/ 74 h 78"/>
                  <a:gd name="T34" fmla="*/ 22 w 70"/>
                  <a:gd name="T35" fmla="*/ 70 h 78"/>
                  <a:gd name="T36" fmla="*/ 16 w 70"/>
                  <a:gd name="T37" fmla="*/ 66 h 78"/>
                  <a:gd name="T38" fmla="*/ 12 w 70"/>
                  <a:gd name="T39" fmla="*/ 62 h 78"/>
                  <a:gd name="T40" fmla="*/ 10 w 70"/>
                  <a:gd name="T41" fmla="*/ 58 h 78"/>
                  <a:gd name="T42" fmla="*/ 6 w 70"/>
                  <a:gd name="T43" fmla="*/ 52 h 78"/>
                  <a:gd name="T44" fmla="*/ 4 w 70"/>
                  <a:gd name="T45" fmla="*/ 46 h 78"/>
                  <a:gd name="T46" fmla="*/ 2 w 70"/>
                  <a:gd name="T47" fmla="*/ 40 h 78"/>
                  <a:gd name="T48" fmla="*/ 0 w 70"/>
                  <a:gd name="T49" fmla="*/ 34 h 78"/>
                  <a:gd name="T50" fmla="*/ 0 w 70"/>
                  <a:gd name="T51" fmla="*/ 30 h 78"/>
                  <a:gd name="T52" fmla="*/ 2 w 70"/>
                  <a:gd name="T53" fmla="*/ 24 h 78"/>
                  <a:gd name="T54" fmla="*/ 2 w 70"/>
                  <a:gd name="T55" fmla="*/ 18 h 78"/>
                  <a:gd name="T56" fmla="*/ 4 w 70"/>
                  <a:gd name="T57" fmla="*/ 14 h 78"/>
                  <a:gd name="T58" fmla="*/ 6 w 70"/>
                  <a:gd name="T59" fmla="*/ 10 h 78"/>
                  <a:gd name="T60" fmla="*/ 10 w 70"/>
                  <a:gd name="T61" fmla="*/ 6 h 78"/>
                  <a:gd name="T62" fmla="*/ 14 w 70"/>
                  <a:gd name="T63" fmla="*/ 4 h 78"/>
                  <a:gd name="T64" fmla="*/ 18 w 70"/>
                  <a:gd name="T65" fmla="*/ 2 h 78"/>
                  <a:gd name="T66" fmla="*/ 24 w 70"/>
                  <a:gd name="T67" fmla="*/ 0 h 78"/>
                  <a:gd name="T68" fmla="*/ 28 w 70"/>
                  <a:gd name="T69" fmla="*/ 0 h 78"/>
                  <a:gd name="T70" fmla="*/ 32 w 70"/>
                  <a:gd name="T71" fmla="*/ 2 h 78"/>
                  <a:gd name="T72" fmla="*/ 38 w 70"/>
                  <a:gd name="T73" fmla="*/ 2 h 78"/>
                  <a:gd name="T74" fmla="*/ 42 w 70"/>
                  <a:gd name="T75" fmla="*/ 4 h 78"/>
                  <a:gd name="T76" fmla="*/ 48 w 70"/>
                  <a:gd name="T77" fmla="*/ 8 h 78"/>
                  <a:gd name="T78" fmla="*/ 52 w 70"/>
                  <a:gd name="T79" fmla="*/ 12 h 78"/>
                  <a:gd name="T80" fmla="*/ 56 w 70"/>
                  <a:gd name="T81" fmla="*/ 16 h 78"/>
                  <a:gd name="T82" fmla="*/ 60 w 70"/>
                  <a:gd name="T83" fmla="*/ 20 h 78"/>
                  <a:gd name="T84" fmla="*/ 62 w 70"/>
                  <a:gd name="T85" fmla="*/ 2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0" h="78">
                    <a:moveTo>
                      <a:pt x="62" y="26"/>
                    </a:moveTo>
                    <a:lnTo>
                      <a:pt x="64" y="28"/>
                    </a:lnTo>
                    <a:lnTo>
                      <a:pt x="64" y="30"/>
                    </a:lnTo>
                    <a:lnTo>
                      <a:pt x="66" y="32"/>
                    </a:lnTo>
                    <a:lnTo>
                      <a:pt x="66" y="34"/>
                    </a:lnTo>
                    <a:lnTo>
                      <a:pt x="66" y="36"/>
                    </a:lnTo>
                    <a:lnTo>
                      <a:pt x="68" y="38"/>
                    </a:lnTo>
                    <a:lnTo>
                      <a:pt x="68" y="40"/>
                    </a:lnTo>
                    <a:lnTo>
                      <a:pt x="68" y="42"/>
                    </a:lnTo>
                    <a:lnTo>
                      <a:pt x="68" y="42"/>
                    </a:lnTo>
                    <a:lnTo>
                      <a:pt x="68" y="44"/>
                    </a:lnTo>
                    <a:lnTo>
                      <a:pt x="68" y="46"/>
                    </a:lnTo>
                    <a:lnTo>
                      <a:pt x="70" y="48"/>
                    </a:lnTo>
                    <a:lnTo>
                      <a:pt x="70" y="50"/>
                    </a:lnTo>
                    <a:lnTo>
                      <a:pt x="68" y="52"/>
                    </a:lnTo>
                    <a:lnTo>
                      <a:pt x="68" y="54"/>
                    </a:lnTo>
                    <a:lnTo>
                      <a:pt x="68" y="56"/>
                    </a:lnTo>
                    <a:lnTo>
                      <a:pt x="68" y="58"/>
                    </a:lnTo>
                    <a:lnTo>
                      <a:pt x="68" y="58"/>
                    </a:lnTo>
                    <a:lnTo>
                      <a:pt x="68" y="60"/>
                    </a:lnTo>
                    <a:lnTo>
                      <a:pt x="66" y="62"/>
                    </a:lnTo>
                    <a:lnTo>
                      <a:pt x="66" y="64"/>
                    </a:lnTo>
                    <a:lnTo>
                      <a:pt x="66" y="66"/>
                    </a:lnTo>
                    <a:lnTo>
                      <a:pt x="64" y="66"/>
                    </a:lnTo>
                    <a:lnTo>
                      <a:pt x="64" y="68"/>
                    </a:lnTo>
                    <a:lnTo>
                      <a:pt x="62" y="70"/>
                    </a:lnTo>
                    <a:lnTo>
                      <a:pt x="62" y="70"/>
                    </a:lnTo>
                    <a:lnTo>
                      <a:pt x="60" y="72"/>
                    </a:lnTo>
                    <a:lnTo>
                      <a:pt x="60" y="72"/>
                    </a:lnTo>
                    <a:lnTo>
                      <a:pt x="58" y="74"/>
                    </a:lnTo>
                    <a:lnTo>
                      <a:pt x="58" y="74"/>
                    </a:lnTo>
                    <a:lnTo>
                      <a:pt x="56" y="76"/>
                    </a:lnTo>
                    <a:lnTo>
                      <a:pt x="54" y="76"/>
                    </a:lnTo>
                    <a:lnTo>
                      <a:pt x="52" y="76"/>
                    </a:lnTo>
                    <a:lnTo>
                      <a:pt x="52" y="78"/>
                    </a:lnTo>
                    <a:lnTo>
                      <a:pt x="50" y="78"/>
                    </a:lnTo>
                    <a:lnTo>
                      <a:pt x="48" y="78"/>
                    </a:lnTo>
                    <a:lnTo>
                      <a:pt x="46" y="78"/>
                    </a:lnTo>
                    <a:lnTo>
                      <a:pt x="46" y="78"/>
                    </a:lnTo>
                    <a:lnTo>
                      <a:pt x="44" y="78"/>
                    </a:lnTo>
                    <a:lnTo>
                      <a:pt x="42" y="78"/>
                    </a:lnTo>
                    <a:lnTo>
                      <a:pt x="40" y="78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36" y="78"/>
                    </a:lnTo>
                    <a:lnTo>
                      <a:pt x="34" y="78"/>
                    </a:lnTo>
                    <a:lnTo>
                      <a:pt x="32" y="76"/>
                    </a:lnTo>
                    <a:lnTo>
                      <a:pt x="30" y="76"/>
                    </a:lnTo>
                    <a:lnTo>
                      <a:pt x="28" y="76"/>
                    </a:lnTo>
                    <a:lnTo>
                      <a:pt x="28" y="74"/>
                    </a:lnTo>
                    <a:lnTo>
                      <a:pt x="26" y="74"/>
                    </a:lnTo>
                    <a:lnTo>
                      <a:pt x="24" y="72"/>
                    </a:lnTo>
                    <a:lnTo>
                      <a:pt x="22" y="72"/>
                    </a:lnTo>
                    <a:lnTo>
                      <a:pt x="22" y="70"/>
                    </a:lnTo>
                    <a:lnTo>
                      <a:pt x="20" y="70"/>
                    </a:lnTo>
                    <a:lnTo>
                      <a:pt x="18" y="68"/>
                    </a:lnTo>
                    <a:lnTo>
                      <a:pt x="16" y="66"/>
                    </a:lnTo>
                    <a:lnTo>
                      <a:pt x="16" y="66"/>
                    </a:lnTo>
                    <a:lnTo>
                      <a:pt x="14" y="64"/>
                    </a:lnTo>
                    <a:lnTo>
                      <a:pt x="12" y="62"/>
                    </a:lnTo>
                    <a:lnTo>
                      <a:pt x="12" y="60"/>
                    </a:lnTo>
                    <a:lnTo>
                      <a:pt x="10" y="60"/>
                    </a:lnTo>
                    <a:lnTo>
                      <a:pt x="10" y="58"/>
                    </a:lnTo>
                    <a:lnTo>
                      <a:pt x="8" y="56"/>
                    </a:lnTo>
                    <a:lnTo>
                      <a:pt x="6" y="54"/>
                    </a:lnTo>
                    <a:lnTo>
                      <a:pt x="6" y="52"/>
                    </a:lnTo>
                    <a:lnTo>
                      <a:pt x="6" y="50"/>
                    </a:lnTo>
                    <a:lnTo>
                      <a:pt x="4" y="48"/>
                    </a:lnTo>
                    <a:lnTo>
                      <a:pt x="4" y="46"/>
                    </a:lnTo>
                    <a:lnTo>
                      <a:pt x="2" y="44"/>
                    </a:lnTo>
                    <a:lnTo>
                      <a:pt x="2" y="42"/>
                    </a:lnTo>
                    <a:lnTo>
                      <a:pt x="2" y="40"/>
                    </a:lnTo>
                    <a:lnTo>
                      <a:pt x="2" y="38"/>
                    </a:lnTo>
                    <a:lnTo>
                      <a:pt x="2" y="36"/>
                    </a:lnTo>
                    <a:lnTo>
                      <a:pt x="0" y="34"/>
                    </a:lnTo>
                    <a:lnTo>
                      <a:pt x="0" y="32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28"/>
                    </a:lnTo>
                    <a:lnTo>
                      <a:pt x="2" y="26"/>
                    </a:lnTo>
                    <a:lnTo>
                      <a:pt x="2" y="24"/>
                    </a:lnTo>
                    <a:lnTo>
                      <a:pt x="2" y="22"/>
                    </a:lnTo>
                    <a:lnTo>
                      <a:pt x="2" y="20"/>
                    </a:lnTo>
                    <a:lnTo>
                      <a:pt x="2" y="18"/>
                    </a:lnTo>
                    <a:lnTo>
                      <a:pt x="4" y="18"/>
                    </a:lnTo>
                    <a:lnTo>
                      <a:pt x="4" y="16"/>
                    </a:lnTo>
                    <a:lnTo>
                      <a:pt x="4" y="14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0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0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4" y="4"/>
                    </a:lnTo>
                    <a:lnTo>
                      <a:pt x="16" y="4"/>
                    </a:lnTo>
                    <a:lnTo>
                      <a:pt x="16" y="2"/>
                    </a:lnTo>
                    <a:lnTo>
                      <a:pt x="18" y="2"/>
                    </a:lnTo>
                    <a:lnTo>
                      <a:pt x="20" y="2"/>
                    </a:lnTo>
                    <a:lnTo>
                      <a:pt x="22" y="2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30" y="0"/>
                    </a:lnTo>
                    <a:lnTo>
                      <a:pt x="32" y="0"/>
                    </a:lnTo>
                    <a:lnTo>
                      <a:pt x="32" y="2"/>
                    </a:lnTo>
                    <a:lnTo>
                      <a:pt x="34" y="2"/>
                    </a:lnTo>
                    <a:lnTo>
                      <a:pt x="36" y="2"/>
                    </a:lnTo>
                    <a:lnTo>
                      <a:pt x="38" y="2"/>
                    </a:lnTo>
                    <a:lnTo>
                      <a:pt x="40" y="4"/>
                    </a:lnTo>
                    <a:lnTo>
                      <a:pt x="40" y="4"/>
                    </a:lnTo>
                    <a:lnTo>
                      <a:pt x="42" y="4"/>
                    </a:lnTo>
                    <a:lnTo>
                      <a:pt x="44" y="6"/>
                    </a:lnTo>
                    <a:lnTo>
                      <a:pt x="46" y="6"/>
                    </a:lnTo>
                    <a:lnTo>
                      <a:pt x="48" y="8"/>
                    </a:lnTo>
                    <a:lnTo>
                      <a:pt x="48" y="8"/>
                    </a:lnTo>
                    <a:lnTo>
                      <a:pt x="50" y="10"/>
                    </a:lnTo>
                    <a:lnTo>
                      <a:pt x="52" y="12"/>
                    </a:lnTo>
                    <a:lnTo>
                      <a:pt x="54" y="12"/>
                    </a:lnTo>
                    <a:lnTo>
                      <a:pt x="54" y="14"/>
                    </a:lnTo>
                    <a:lnTo>
                      <a:pt x="56" y="16"/>
                    </a:lnTo>
                    <a:lnTo>
                      <a:pt x="58" y="18"/>
                    </a:lnTo>
                    <a:lnTo>
                      <a:pt x="58" y="18"/>
                    </a:lnTo>
                    <a:lnTo>
                      <a:pt x="60" y="20"/>
                    </a:lnTo>
                    <a:lnTo>
                      <a:pt x="60" y="22"/>
                    </a:lnTo>
                    <a:lnTo>
                      <a:pt x="62" y="24"/>
                    </a:lnTo>
                    <a:lnTo>
                      <a:pt x="62" y="26"/>
                    </a:lnTo>
                    <a:lnTo>
                      <a:pt x="62" y="26"/>
                    </a:lnTo>
                    <a:close/>
                  </a:path>
                </a:pathLst>
              </a:custGeom>
              <a:solidFill>
                <a:srgbClr val="1A9E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60" name="Freeform 94"/>
              <p:cNvSpPr>
                <a:spLocks/>
              </p:cNvSpPr>
              <p:nvPr/>
            </p:nvSpPr>
            <p:spPr bwMode="auto">
              <a:xfrm>
                <a:off x="4822" y="1182"/>
                <a:ext cx="44" cy="50"/>
              </a:xfrm>
              <a:custGeom>
                <a:avLst/>
                <a:gdLst>
                  <a:gd name="T0" fmla="*/ 42 w 44"/>
                  <a:gd name="T1" fmla="*/ 18 h 50"/>
                  <a:gd name="T2" fmla="*/ 42 w 44"/>
                  <a:gd name="T3" fmla="*/ 22 h 50"/>
                  <a:gd name="T4" fmla="*/ 44 w 44"/>
                  <a:gd name="T5" fmla="*/ 26 h 50"/>
                  <a:gd name="T6" fmla="*/ 44 w 44"/>
                  <a:gd name="T7" fmla="*/ 30 h 50"/>
                  <a:gd name="T8" fmla="*/ 44 w 44"/>
                  <a:gd name="T9" fmla="*/ 32 h 50"/>
                  <a:gd name="T10" fmla="*/ 42 w 44"/>
                  <a:gd name="T11" fmla="*/ 36 h 50"/>
                  <a:gd name="T12" fmla="*/ 42 w 44"/>
                  <a:gd name="T13" fmla="*/ 38 h 50"/>
                  <a:gd name="T14" fmla="*/ 40 w 44"/>
                  <a:gd name="T15" fmla="*/ 42 h 50"/>
                  <a:gd name="T16" fmla="*/ 38 w 44"/>
                  <a:gd name="T17" fmla="*/ 44 h 50"/>
                  <a:gd name="T18" fmla="*/ 36 w 44"/>
                  <a:gd name="T19" fmla="*/ 46 h 50"/>
                  <a:gd name="T20" fmla="*/ 34 w 44"/>
                  <a:gd name="T21" fmla="*/ 48 h 50"/>
                  <a:gd name="T22" fmla="*/ 30 w 44"/>
                  <a:gd name="T23" fmla="*/ 48 h 50"/>
                  <a:gd name="T24" fmla="*/ 28 w 44"/>
                  <a:gd name="T25" fmla="*/ 50 h 50"/>
                  <a:gd name="T26" fmla="*/ 24 w 44"/>
                  <a:gd name="T27" fmla="*/ 50 h 50"/>
                  <a:gd name="T28" fmla="*/ 22 w 44"/>
                  <a:gd name="T29" fmla="*/ 50 h 50"/>
                  <a:gd name="T30" fmla="*/ 18 w 44"/>
                  <a:gd name="T31" fmla="*/ 48 h 50"/>
                  <a:gd name="T32" fmla="*/ 16 w 44"/>
                  <a:gd name="T33" fmla="*/ 46 h 50"/>
                  <a:gd name="T34" fmla="*/ 12 w 44"/>
                  <a:gd name="T35" fmla="*/ 44 h 50"/>
                  <a:gd name="T36" fmla="*/ 10 w 44"/>
                  <a:gd name="T37" fmla="*/ 42 h 50"/>
                  <a:gd name="T38" fmla="*/ 6 w 44"/>
                  <a:gd name="T39" fmla="*/ 40 h 50"/>
                  <a:gd name="T40" fmla="*/ 4 w 44"/>
                  <a:gd name="T41" fmla="*/ 36 h 50"/>
                  <a:gd name="T42" fmla="*/ 2 w 44"/>
                  <a:gd name="T43" fmla="*/ 34 h 50"/>
                  <a:gd name="T44" fmla="*/ 2 w 44"/>
                  <a:gd name="T45" fmla="*/ 30 h 50"/>
                  <a:gd name="T46" fmla="*/ 0 w 44"/>
                  <a:gd name="T47" fmla="*/ 26 h 50"/>
                  <a:gd name="T48" fmla="*/ 0 w 44"/>
                  <a:gd name="T49" fmla="*/ 22 h 50"/>
                  <a:gd name="T50" fmla="*/ 0 w 44"/>
                  <a:gd name="T51" fmla="*/ 20 h 50"/>
                  <a:gd name="T52" fmla="*/ 0 w 44"/>
                  <a:gd name="T53" fmla="*/ 16 h 50"/>
                  <a:gd name="T54" fmla="*/ 2 w 44"/>
                  <a:gd name="T55" fmla="*/ 12 h 50"/>
                  <a:gd name="T56" fmla="*/ 2 w 44"/>
                  <a:gd name="T57" fmla="*/ 10 h 50"/>
                  <a:gd name="T58" fmla="*/ 4 w 44"/>
                  <a:gd name="T59" fmla="*/ 8 h 50"/>
                  <a:gd name="T60" fmla="*/ 6 w 44"/>
                  <a:gd name="T61" fmla="*/ 4 h 50"/>
                  <a:gd name="T62" fmla="*/ 8 w 44"/>
                  <a:gd name="T63" fmla="*/ 4 h 50"/>
                  <a:gd name="T64" fmla="*/ 12 w 44"/>
                  <a:gd name="T65" fmla="*/ 2 h 50"/>
                  <a:gd name="T66" fmla="*/ 14 w 44"/>
                  <a:gd name="T67" fmla="*/ 2 h 50"/>
                  <a:gd name="T68" fmla="*/ 18 w 44"/>
                  <a:gd name="T69" fmla="*/ 0 h 50"/>
                  <a:gd name="T70" fmla="*/ 20 w 44"/>
                  <a:gd name="T71" fmla="*/ 2 h 50"/>
                  <a:gd name="T72" fmla="*/ 24 w 44"/>
                  <a:gd name="T73" fmla="*/ 2 h 50"/>
                  <a:gd name="T74" fmla="*/ 28 w 44"/>
                  <a:gd name="T75" fmla="*/ 4 h 50"/>
                  <a:gd name="T76" fmla="*/ 30 w 44"/>
                  <a:gd name="T77" fmla="*/ 6 h 50"/>
                  <a:gd name="T78" fmla="*/ 32 w 44"/>
                  <a:gd name="T79" fmla="*/ 8 h 50"/>
                  <a:gd name="T80" fmla="*/ 36 w 44"/>
                  <a:gd name="T81" fmla="*/ 10 h 50"/>
                  <a:gd name="T82" fmla="*/ 38 w 44"/>
                  <a:gd name="T83" fmla="*/ 12 h 50"/>
                  <a:gd name="T84" fmla="*/ 40 w 44"/>
                  <a:gd name="T85" fmla="*/ 1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4" h="50">
                    <a:moveTo>
                      <a:pt x="40" y="16"/>
                    </a:moveTo>
                    <a:lnTo>
                      <a:pt x="40" y="18"/>
                    </a:lnTo>
                    <a:lnTo>
                      <a:pt x="42" y="18"/>
                    </a:lnTo>
                    <a:lnTo>
                      <a:pt x="42" y="20"/>
                    </a:lnTo>
                    <a:lnTo>
                      <a:pt x="42" y="20"/>
                    </a:lnTo>
                    <a:lnTo>
                      <a:pt x="42" y="22"/>
                    </a:lnTo>
                    <a:lnTo>
                      <a:pt x="42" y="24"/>
                    </a:lnTo>
                    <a:lnTo>
                      <a:pt x="42" y="24"/>
                    </a:lnTo>
                    <a:lnTo>
                      <a:pt x="44" y="26"/>
                    </a:lnTo>
                    <a:lnTo>
                      <a:pt x="44" y="26"/>
                    </a:lnTo>
                    <a:lnTo>
                      <a:pt x="44" y="28"/>
                    </a:lnTo>
                    <a:lnTo>
                      <a:pt x="44" y="30"/>
                    </a:lnTo>
                    <a:lnTo>
                      <a:pt x="44" y="30"/>
                    </a:lnTo>
                    <a:lnTo>
                      <a:pt x="44" y="32"/>
                    </a:lnTo>
                    <a:lnTo>
                      <a:pt x="44" y="32"/>
                    </a:lnTo>
                    <a:lnTo>
                      <a:pt x="44" y="34"/>
                    </a:lnTo>
                    <a:lnTo>
                      <a:pt x="44" y="34"/>
                    </a:lnTo>
                    <a:lnTo>
                      <a:pt x="42" y="36"/>
                    </a:lnTo>
                    <a:lnTo>
                      <a:pt x="42" y="36"/>
                    </a:lnTo>
                    <a:lnTo>
                      <a:pt x="42" y="38"/>
                    </a:lnTo>
                    <a:lnTo>
                      <a:pt x="42" y="38"/>
                    </a:lnTo>
                    <a:lnTo>
                      <a:pt x="42" y="40"/>
                    </a:lnTo>
                    <a:lnTo>
                      <a:pt x="40" y="40"/>
                    </a:lnTo>
                    <a:lnTo>
                      <a:pt x="40" y="42"/>
                    </a:lnTo>
                    <a:lnTo>
                      <a:pt x="40" y="42"/>
                    </a:lnTo>
                    <a:lnTo>
                      <a:pt x="40" y="44"/>
                    </a:lnTo>
                    <a:lnTo>
                      <a:pt x="38" y="44"/>
                    </a:lnTo>
                    <a:lnTo>
                      <a:pt x="38" y="44"/>
                    </a:lnTo>
                    <a:lnTo>
                      <a:pt x="38" y="46"/>
                    </a:lnTo>
                    <a:lnTo>
                      <a:pt x="36" y="46"/>
                    </a:lnTo>
                    <a:lnTo>
                      <a:pt x="36" y="46"/>
                    </a:lnTo>
                    <a:lnTo>
                      <a:pt x="34" y="48"/>
                    </a:lnTo>
                    <a:lnTo>
                      <a:pt x="34" y="48"/>
                    </a:lnTo>
                    <a:lnTo>
                      <a:pt x="32" y="48"/>
                    </a:lnTo>
                    <a:lnTo>
                      <a:pt x="32" y="48"/>
                    </a:lnTo>
                    <a:lnTo>
                      <a:pt x="30" y="48"/>
                    </a:lnTo>
                    <a:lnTo>
                      <a:pt x="30" y="50"/>
                    </a:lnTo>
                    <a:lnTo>
                      <a:pt x="28" y="50"/>
                    </a:lnTo>
                    <a:lnTo>
                      <a:pt x="28" y="50"/>
                    </a:lnTo>
                    <a:lnTo>
                      <a:pt x="26" y="50"/>
                    </a:lnTo>
                    <a:lnTo>
                      <a:pt x="26" y="50"/>
                    </a:lnTo>
                    <a:lnTo>
                      <a:pt x="24" y="50"/>
                    </a:lnTo>
                    <a:lnTo>
                      <a:pt x="24" y="50"/>
                    </a:lnTo>
                    <a:lnTo>
                      <a:pt x="22" y="50"/>
                    </a:lnTo>
                    <a:lnTo>
                      <a:pt x="22" y="50"/>
                    </a:lnTo>
                    <a:lnTo>
                      <a:pt x="20" y="48"/>
                    </a:lnTo>
                    <a:lnTo>
                      <a:pt x="20" y="48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16" y="48"/>
                    </a:lnTo>
                    <a:lnTo>
                      <a:pt x="16" y="46"/>
                    </a:lnTo>
                    <a:lnTo>
                      <a:pt x="14" y="46"/>
                    </a:lnTo>
                    <a:lnTo>
                      <a:pt x="14" y="46"/>
                    </a:lnTo>
                    <a:lnTo>
                      <a:pt x="12" y="44"/>
                    </a:lnTo>
                    <a:lnTo>
                      <a:pt x="12" y="44"/>
                    </a:lnTo>
                    <a:lnTo>
                      <a:pt x="10" y="44"/>
                    </a:lnTo>
                    <a:lnTo>
                      <a:pt x="10" y="42"/>
                    </a:lnTo>
                    <a:lnTo>
                      <a:pt x="8" y="42"/>
                    </a:lnTo>
                    <a:lnTo>
                      <a:pt x="8" y="40"/>
                    </a:lnTo>
                    <a:lnTo>
                      <a:pt x="6" y="40"/>
                    </a:lnTo>
                    <a:lnTo>
                      <a:pt x="6" y="38"/>
                    </a:lnTo>
                    <a:lnTo>
                      <a:pt x="6" y="38"/>
                    </a:lnTo>
                    <a:lnTo>
                      <a:pt x="4" y="36"/>
                    </a:lnTo>
                    <a:lnTo>
                      <a:pt x="4" y="36"/>
                    </a:lnTo>
                    <a:lnTo>
                      <a:pt x="4" y="34"/>
                    </a:lnTo>
                    <a:lnTo>
                      <a:pt x="2" y="34"/>
                    </a:lnTo>
                    <a:lnTo>
                      <a:pt x="2" y="32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24" y="2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30" y="4"/>
                    </a:lnTo>
                    <a:lnTo>
                      <a:pt x="30" y="6"/>
                    </a:lnTo>
                    <a:lnTo>
                      <a:pt x="32" y="6"/>
                    </a:lnTo>
                    <a:lnTo>
                      <a:pt x="32" y="6"/>
                    </a:lnTo>
                    <a:lnTo>
                      <a:pt x="32" y="8"/>
                    </a:lnTo>
                    <a:lnTo>
                      <a:pt x="34" y="8"/>
                    </a:lnTo>
                    <a:lnTo>
                      <a:pt x="34" y="8"/>
                    </a:lnTo>
                    <a:lnTo>
                      <a:pt x="36" y="10"/>
                    </a:lnTo>
                    <a:lnTo>
                      <a:pt x="36" y="10"/>
                    </a:lnTo>
                    <a:lnTo>
                      <a:pt x="38" y="12"/>
                    </a:lnTo>
                    <a:lnTo>
                      <a:pt x="38" y="12"/>
                    </a:lnTo>
                    <a:lnTo>
                      <a:pt x="38" y="14"/>
                    </a:lnTo>
                    <a:lnTo>
                      <a:pt x="40" y="14"/>
                    </a:lnTo>
                    <a:lnTo>
                      <a:pt x="40" y="16"/>
                    </a:lnTo>
                    <a:lnTo>
                      <a:pt x="40" y="1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61" name="Freeform 95"/>
              <p:cNvSpPr>
                <a:spLocks/>
              </p:cNvSpPr>
              <p:nvPr/>
            </p:nvSpPr>
            <p:spPr bwMode="auto">
              <a:xfrm>
                <a:off x="4838" y="1180"/>
                <a:ext cx="14" cy="12"/>
              </a:xfrm>
              <a:custGeom>
                <a:avLst/>
                <a:gdLst>
                  <a:gd name="T0" fmla="*/ 14 w 14"/>
                  <a:gd name="T1" fmla="*/ 2 h 12"/>
                  <a:gd name="T2" fmla="*/ 14 w 14"/>
                  <a:gd name="T3" fmla="*/ 4 h 12"/>
                  <a:gd name="T4" fmla="*/ 14 w 14"/>
                  <a:gd name="T5" fmla="*/ 6 h 12"/>
                  <a:gd name="T6" fmla="*/ 14 w 14"/>
                  <a:gd name="T7" fmla="*/ 6 h 12"/>
                  <a:gd name="T8" fmla="*/ 14 w 14"/>
                  <a:gd name="T9" fmla="*/ 8 h 12"/>
                  <a:gd name="T10" fmla="*/ 14 w 14"/>
                  <a:gd name="T11" fmla="*/ 10 h 12"/>
                  <a:gd name="T12" fmla="*/ 14 w 14"/>
                  <a:gd name="T13" fmla="*/ 10 h 12"/>
                  <a:gd name="T14" fmla="*/ 12 w 14"/>
                  <a:gd name="T15" fmla="*/ 12 h 12"/>
                  <a:gd name="T16" fmla="*/ 12 w 14"/>
                  <a:gd name="T17" fmla="*/ 12 h 12"/>
                  <a:gd name="T18" fmla="*/ 10 w 14"/>
                  <a:gd name="T19" fmla="*/ 12 h 12"/>
                  <a:gd name="T20" fmla="*/ 8 w 14"/>
                  <a:gd name="T21" fmla="*/ 12 h 12"/>
                  <a:gd name="T22" fmla="*/ 8 w 14"/>
                  <a:gd name="T23" fmla="*/ 12 h 12"/>
                  <a:gd name="T24" fmla="*/ 6 w 14"/>
                  <a:gd name="T25" fmla="*/ 12 h 12"/>
                  <a:gd name="T26" fmla="*/ 4 w 14"/>
                  <a:gd name="T27" fmla="*/ 12 h 12"/>
                  <a:gd name="T28" fmla="*/ 4 w 14"/>
                  <a:gd name="T29" fmla="*/ 12 h 12"/>
                  <a:gd name="T30" fmla="*/ 2 w 14"/>
                  <a:gd name="T31" fmla="*/ 10 h 12"/>
                  <a:gd name="T32" fmla="*/ 2 w 14"/>
                  <a:gd name="T33" fmla="*/ 10 h 12"/>
                  <a:gd name="T34" fmla="*/ 2 w 14"/>
                  <a:gd name="T35" fmla="*/ 8 h 12"/>
                  <a:gd name="T36" fmla="*/ 0 w 14"/>
                  <a:gd name="T37" fmla="*/ 8 h 12"/>
                  <a:gd name="T38" fmla="*/ 0 w 14"/>
                  <a:gd name="T39" fmla="*/ 6 h 12"/>
                  <a:gd name="T40" fmla="*/ 2 w 14"/>
                  <a:gd name="T41" fmla="*/ 4 h 12"/>
                  <a:gd name="T42" fmla="*/ 2 w 14"/>
                  <a:gd name="T43" fmla="*/ 4 h 12"/>
                  <a:gd name="T44" fmla="*/ 2 w 14"/>
                  <a:gd name="T45" fmla="*/ 2 h 12"/>
                  <a:gd name="T46" fmla="*/ 4 w 14"/>
                  <a:gd name="T47" fmla="*/ 2 h 12"/>
                  <a:gd name="T48" fmla="*/ 4 w 14"/>
                  <a:gd name="T49" fmla="*/ 0 h 12"/>
                  <a:gd name="T50" fmla="*/ 6 w 14"/>
                  <a:gd name="T51" fmla="*/ 0 h 12"/>
                  <a:gd name="T52" fmla="*/ 6 w 14"/>
                  <a:gd name="T53" fmla="*/ 0 h 12"/>
                  <a:gd name="T54" fmla="*/ 8 w 14"/>
                  <a:gd name="T55" fmla="*/ 0 h 12"/>
                  <a:gd name="T56" fmla="*/ 10 w 14"/>
                  <a:gd name="T57" fmla="*/ 0 h 12"/>
                  <a:gd name="T58" fmla="*/ 10 w 14"/>
                  <a:gd name="T59" fmla="*/ 0 h 12"/>
                  <a:gd name="T60" fmla="*/ 12 w 14"/>
                  <a:gd name="T61" fmla="*/ 0 h 12"/>
                  <a:gd name="T62" fmla="*/ 12 w 14"/>
                  <a:gd name="T63" fmla="*/ 2 h 12"/>
                  <a:gd name="T64" fmla="*/ 14 w 14"/>
                  <a:gd name="T65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" h="12">
                    <a:moveTo>
                      <a:pt x="14" y="2"/>
                    </a:moveTo>
                    <a:lnTo>
                      <a:pt x="14" y="2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4" y="8"/>
                    </a:lnTo>
                    <a:lnTo>
                      <a:pt x="14" y="8"/>
                    </a:lnTo>
                    <a:lnTo>
                      <a:pt x="14" y="8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2" y="10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2" y="12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4" y="2"/>
                    </a:lnTo>
                    <a:lnTo>
                      <a:pt x="14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62" name="Freeform 96"/>
              <p:cNvSpPr>
                <a:spLocks/>
              </p:cNvSpPr>
              <p:nvPr/>
            </p:nvSpPr>
            <p:spPr bwMode="auto">
              <a:xfrm>
                <a:off x="4782" y="1124"/>
                <a:ext cx="98" cy="102"/>
              </a:xfrm>
              <a:custGeom>
                <a:avLst/>
                <a:gdLst>
                  <a:gd name="T0" fmla="*/ 22 w 98"/>
                  <a:gd name="T1" fmla="*/ 18 h 102"/>
                  <a:gd name="T2" fmla="*/ 18 w 98"/>
                  <a:gd name="T3" fmla="*/ 22 h 102"/>
                  <a:gd name="T4" fmla="*/ 14 w 98"/>
                  <a:gd name="T5" fmla="*/ 28 h 102"/>
                  <a:gd name="T6" fmla="*/ 10 w 98"/>
                  <a:gd name="T7" fmla="*/ 36 h 102"/>
                  <a:gd name="T8" fmla="*/ 8 w 98"/>
                  <a:gd name="T9" fmla="*/ 44 h 102"/>
                  <a:gd name="T10" fmla="*/ 6 w 98"/>
                  <a:gd name="T11" fmla="*/ 52 h 102"/>
                  <a:gd name="T12" fmla="*/ 6 w 98"/>
                  <a:gd name="T13" fmla="*/ 62 h 102"/>
                  <a:gd name="T14" fmla="*/ 8 w 98"/>
                  <a:gd name="T15" fmla="*/ 70 h 102"/>
                  <a:gd name="T16" fmla="*/ 10 w 98"/>
                  <a:gd name="T17" fmla="*/ 82 h 102"/>
                  <a:gd name="T18" fmla="*/ 12 w 98"/>
                  <a:gd name="T19" fmla="*/ 92 h 102"/>
                  <a:gd name="T20" fmla="*/ 16 w 98"/>
                  <a:gd name="T21" fmla="*/ 102 h 102"/>
                  <a:gd name="T22" fmla="*/ 12 w 98"/>
                  <a:gd name="T23" fmla="*/ 96 h 102"/>
                  <a:gd name="T24" fmla="*/ 8 w 98"/>
                  <a:gd name="T25" fmla="*/ 86 h 102"/>
                  <a:gd name="T26" fmla="*/ 4 w 98"/>
                  <a:gd name="T27" fmla="*/ 76 h 102"/>
                  <a:gd name="T28" fmla="*/ 2 w 98"/>
                  <a:gd name="T29" fmla="*/ 64 h 102"/>
                  <a:gd name="T30" fmla="*/ 0 w 98"/>
                  <a:gd name="T31" fmla="*/ 54 h 102"/>
                  <a:gd name="T32" fmla="*/ 0 w 98"/>
                  <a:gd name="T33" fmla="*/ 44 h 102"/>
                  <a:gd name="T34" fmla="*/ 2 w 98"/>
                  <a:gd name="T35" fmla="*/ 36 h 102"/>
                  <a:gd name="T36" fmla="*/ 2 w 98"/>
                  <a:gd name="T37" fmla="*/ 26 h 102"/>
                  <a:gd name="T38" fmla="*/ 6 w 98"/>
                  <a:gd name="T39" fmla="*/ 18 h 102"/>
                  <a:gd name="T40" fmla="*/ 10 w 98"/>
                  <a:gd name="T41" fmla="*/ 12 h 102"/>
                  <a:gd name="T42" fmla="*/ 14 w 98"/>
                  <a:gd name="T43" fmla="*/ 8 h 102"/>
                  <a:gd name="T44" fmla="*/ 20 w 98"/>
                  <a:gd name="T45" fmla="*/ 4 h 102"/>
                  <a:gd name="T46" fmla="*/ 28 w 98"/>
                  <a:gd name="T47" fmla="*/ 2 h 102"/>
                  <a:gd name="T48" fmla="*/ 34 w 98"/>
                  <a:gd name="T49" fmla="*/ 0 h 102"/>
                  <a:gd name="T50" fmla="*/ 42 w 98"/>
                  <a:gd name="T51" fmla="*/ 2 h 102"/>
                  <a:gd name="T52" fmla="*/ 50 w 98"/>
                  <a:gd name="T53" fmla="*/ 4 h 102"/>
                  <a:gd name="T54" fmla="*/ 58 w 98"/>
                  <a:gd name="T55" fmla="*/ 8 h 102"/>
                  <a:gd name="T56" fmla="*/ 66 w 98"/>
                  <a:gd name="T57" fmla="*/ 14 h 102"/>
                  <a:gd name="T58" fmla="*/ 72 w 98"/>
                  <a:gd name="T59" fmla="*/ 20 h 102"/>
                  <a:gd name="T60" fmla="*/ 80 w 98"/>
                  <a:gd name="T61" fmla="*/ 28 h 102"/>
                  <a:gd name="T62" fmla="*/ 86 w 98"/>
                  <a:gd name="T63" fmla="*/ 36 h 102"/>
                  <a:gd name="T64" fmla="*/ 92 w 98"/>
                  <a:gd name="T65" fmla="*/ 46 h 102"/>
                  <a:gd name="T66" fmla="*/ 96 w 98"/>
                  <a:gd name="T67" fmla="*/ 54 h 102"/>
                  <a:gd name="T68" fmla="*/ 98 w 98"/>
                  <a:gd name="T69" fmla="*/ 58 h 102"/>
                  <a:gd name="T70" fmla="*/ 92 w 98"/>
                  <a:gd name="T71" fmla="*/ 48 h 102"/>
                  <a:gd name="T72" fmla="*/ 86 w 98"/>
                  <a:gd name="T73" fmla="*/ 40 h 102"/>
                  <a:gd name="T74" fmla="*/ 80 w 98"/>
                  <a:gd name="T75" fmla="*/ 32 h 102"/>
                  <a:gd name="T76" fmla="*/ 72 w 98"/>
                  <a:gd name="T77" fmla="*/ 26 h 102"/>
                  <a:gd name="T78" fmla="*/ 66 w 98"/>
                  <a:gd name="T79" fmla="*/ 22 h 102"/>
                  <a:gd name="T80" fmla="*/ 58 w 98"/>
                  <a:gd name="T81" fmla="*/ 18 h 102"/>
                  <a:gd name="T82" fmla="*/ 52 w 98"/>
                  <a:gd name="T83" fmla="*/ 14 h 102"/>
                  <a:gd name="T84" fmla="*/ 44 w 98"/>
                  <a:gd name="T85" fmla="*/ 14 h 102"/>
                  <a:gd name="T86" fmla="*/ 38 w 98"/>
                  <a:gd name="T87" fmla="*/ 12 h 102"/>
                  <a:gd name="T88" fmla="*/ 32 w 98"/>
                  <a:gd name="T89" fmla="*/ 14 h 102"/>
                  <a:gd name="T90" fmla="*/ 26 w 98"/>
                  <a:gd name="T91" fmla="*/ 16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8" h="102">
                    <a:moveTo>
                      <a:pt x="26" y="16"/>
                    </a:moveTo>
                    <a:lnTo>
                      <a:pt x="24" y="16"/>
                    </a:lnTo>
                    <a:lnTo>
                      <a:pt x="22" y="18"/>
                    </a:lnTo>
                    <a:lnTo>
                      <a:pt x="22" y="20"/>
                    </a:lnTo>
                    <a:lnTo>
                      <a:pt x="20" y="20"/>
                    </a:lnTo>
                    <a:lnTo>
                      <a:pt x="18" y="22"/>
                    </a:lnTo>
                    <a:lnTo>
                      <a:pt x="16" y="24"/>
                    </a:lnTo>
                    <a:lnTo>
                      <a:pt x="14" y="26"/>
                    </a:lnTo>
                    <a:lnTo>
                      <a:pt x="14" y="28"/>
                    </a:lnTo>
                    <a:lnTo>
                      <a:pt x="12" y="30"/>
                    </a:lnTo>
                    <a:lnTo>
                      <a:pt x="12" y="32"/>
                    </a:lnTo>
                    <a:lnTo>
                      <a:pt x="10" y="36"/>
                    </a:lnTo>
                    <a:lnTo>
                      <a:pt x="10" y="38"/>
                    </a:lnTo>
                    <a:lnTo>
                      <a:pt x="8" y="40"/>
                    </a:lnTo>
                    <a:lnTo>
                      <a:pt x="8" y="44"/>
                    </a:lnTo>
                    <a:lnTo>
                      <a:pt x="8" y="46"/>
                    </a:lnTo>
                    <a:lnTo>
                      <a:pt x="6" y="48"/>
                    </a:lnTo>
                    <a:lnTo>
                      <a:pt x="6" y="52"/>
                    </a:lnTo>
                    <a:lnTo>
                      <a:pt x="6" y="54"/>
                    </a:lnTo>
                    <a:lnTo>
                      <a:pt x="6" y="58"/>
                    </a:lnTo>
                    <a:lnTo>
                      <a:pt x="6" y="62"/>
                    </a:lnTo>
                    <a:lnTo>
                      <a:pt x="6" y="64"/>
                    </a:lnTo>
                    <a:lnTo>
                      <a:pt x="6" y="68"/>
                    </a:lnTo>
                    <a:lnTo>
                      <a:pt x="8" y="70"/>
                    </a:lnTo>
                    <a:lnTo>
                      <a:pt x="8" y="74"/>
                    </a:lnTo>
                    <a:lnTo>
                      <a:pt x="8" y="78"/>
                    </a:lnTo>
                    <a:lnTo>
                      <a:pt x="10" y="82"/>
                    </a:lnTo>
                    <a:lnTo>
                      <a:pt x="10" y="84"/>
                    </a:lnTo>
                    <a:lnTo>
                      <a:pt x="10" y="88"/>
                    </a:lnTo>
                    <a:lnTo>
                      <a:pt x="12" y="92"/>
                    </a:lnTo>
                    <a:lnTo>
                      <a:pt x="14" y="96"/>
                    </a:lnTo>
                    <a:lnTo>
                      <a:pt x="14" y="98"/>
                    </a:lnTo>
                    <a:lnTo>
                      <a:pt x="16" y="102"/>
                    </a:lnTo>
                    <a:lnTo>
                      <a:pt x="14" y="100"/>
                    </a:lnTo>
                    <a:lnTo>
                      <a:pt x="14" y="98"/>
                    </a:lnTo>
                    <a:lnTo>
                      <a:pt x="12" y="96"/>
                    </a:lnTo>
                    <a:lnTo>
                      <a:pt x="12" y="94"/>
                    </a:lnTo>
                    <a:lnTo>
                      <a:pt x="10" y="90"/>
                    </a:lnTo>
                    <a:lnTo>
                      <a:pt x="8" y="86"/>
                    </a:lnTo>
                    <a:lnTo>
                      <a:pt x="8" y="82"/>
                    </a:lnTo>
                    <a:lnTo>
                      <a:pt x="6" y="80"/>
                    </a:lnTo>
                    <a:lnTo>
                      <a:pt x="4" y="76"/>
                    </a:lnTo>
                    <a:lnTo>
                      <a:pt x="4" y="72"/>
                    </a:lnTo>
                    <a:lnTo>
                      <a:pt x="2" y="68"/>
                    </a:lnTo>
                    <a:lnTo>
                      <a:pt x="2" y="64"/>
                    </a:lnTo>
                    <a:lnTo>
                      <a:pt x="2" y="62"/>
                    </a:lnTo>
                    <a:lnTo>
                      <a:pt x="0" y="58"/>
                    </a:lnTo>
                    <a:lnTo>
                      <a:pt x="0" y="54"/>
                    </a:lnTo>
                    <a:lnTo>
                      <a:pt x="0" y="50"/>
                    </a:lnTo>
                    <a:lnTo>
                      <a:pt x="0" y="48"/>
                    </a:lnTo>
                    <a:lnTo>
                      <a:pt x="0" y="44"/>
                    </a:lnTo>
                    <a:lnTo>
                      <a:pt x="0" y="42"/>
                    </a:lnTo>
                    <a:lnTo>
                      <a:pt x="0" y="38"/>
                    </a:lnTo>
                    <a:lnTo>
                      <a:pt x="2" y="36"/>
                    </a:lnTo>
                    <a:lnTo>
                      <a:pt x="2" y="32"/>
                    </a:lnTo>
                    <a:lnTo>
                      <a:pt x="2" y="30"/>
                    </a:lnTo>
                    <a:lnTo>
                      <a:pt x="2" y="26"/>
                    </a:lnTo>
                    <a:lnTo>
                      <a:pt x="4" y="24"/>
                    </a:lnTo>
                    <a:lnTo>
                      <a:pt x="4" y="22"/>
                    </a:lnTo>
                    <a:lnTo>
                      <a:pt x="6" y="18"/>
                    </a:lnTo>
                    <a:lnTo>
                      <a:pt x="8" y="16"/>
                    </a:lnTo>
                    <a:lnTo>
                      <a:pt x="8" y="14"/>
                    </a:lnTo>
                    <a:lnTo>
                      <a:pt x="10" y="12"/>
                    </a:lnTo>
                    <a:lnTo>
                      <a:pt x="12" y="10"/>
                    </a:lnTo>
                    <a:lnTo>
                      <a:pt x="14" y="8"/>
                    </a:lnTo>
                    <a:lnTo>
                      <a:pt x="14" y="8"/>
                    </a:lnTo>
                    <a:lnTo>
                      <a:pt x="16" y="6"/>
                    </a:lnTo>
                    <a:lnTo>
                      <a:pt x="18" y="4"/>
                    </a:lnTo>
                    <a:lnTo>
                      <a:pt x="20" y="4"/>
                    </a:lnTo>
                    <a:lnTo>
                      <a:pt x="24" y="2"/>
                    </a:lnTo>
                    <a:lnTo>
                      <a:pt x="26" y="2"/>
                    </a:lnTo>
                    <a:lnTo>
                      <a:pt x="28" y="2"/>
                    </a:lnTo>
                    <a:lnTo>
                      <a:pt x="30" y="0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8" y="0"/>
                    </a:lnTo>
                    <a:lnTo>
                      <a:pt x="40" y="2"/>
                    </a:lnTo>
                    <a:lnTo>
                      <a:pt x="42" y="2"/>
                    </a:lnTo>
                    <a:lnTo>
                      <a:pt x="44" y="2"/>
                    </a:lnTo>
                    <a:lnTo>
                      <a:pt x="48" y="4"/>
                    </a:lnTo>
                    <a:lnTo>
                      <a:pt x="50" y="4"/>
                    </a:lnTo>
                    <a:lnTo>
                      <a:pt x="52" y="6"/>
                    </a:lnTo>
                    <a:lnTo>
                      <a:pt x="56" y="6"/>
                    </a:lnTo>
                    <a:lnTo>
                      <a:pt x="58" y="8"/>
                    </a:lnTo>
                    <a:lnTo>
                      <a:pt x="60" y="10"/>
                    </a:lnTo>
                    <a:lnTo>
                      <a:pt x="62" y="12"/>
                    </a:lnTo>
                    <a:lnTo>
                      <a:pt x="66" y="14"/>
                    </a:lnTo>
                    <a:lnTo>
                      <a:pt x="68" y="16"/>
                    </a:lnTo>
                    <a:lnTo>
                      <a:pt x="70" y="18"/>
                    </a:lnTo>
                    <a:lnTo>
                      <a:pt x="72" y="20"/>
                    </a:lnTo>
                    <a:lnTo>
                      <a:pt x="76" y="22"/>
                    </a:lnTo>
                    <a:lnTo>
                      <a:pt x="78" y="26"/>
                    </a:lnTo>
                    <a:lnTo>
                      <a:pt x="80" y="28"/>
                    </a:lnTo>
                    <a:lnTo>
                      <a:pt x="82" y="30"/>
                    </a:lnTo>
                    <a:lnTo>
                      <a:pt x="84" y="34"/>
                    </a:lnTo>
                    <a:lnTo>
                      <a:pt x="86" y="36"/>
                    </a:lnTo>
                    <a:lnTo>
                      <a:pt x="88" y="40"/>
                    </a:lnTo>
                    <a:lnTo>
                      <a:pt x="90" y="44"/>
                    </a:lnTo>
                    <a:lnTo>
                      <a:pt x="92" y="46"/>
                    </a:lnTo>
                    <a:lnTo>
                      <a:pt x="94" y="50"/>
                    </a:lnTo>
                    <a:lnTo>
                      <a:pt x="96" y="54"/>
                    </a:lnTo>
                    <a:lnTo>
                      <a:pt x="96" y="54"/>
                    </a:lnTo>
                    <a:lnTo>
                      <a:pt x="96" y="56"/>
                    </a:lnTo>
                    <a:lnTo>
                      <a:pt x="98" y="56"/>
                    </a:lnTo>
                    <a:lnTo>
                      <a:pt x="98" y="58"/>
                    </a:lnTo>
                    <a:lnTo>
                      <a:pt x="96" y="54"/>
                    </a:lnTo>
                    <a:lnTo>
                      <a:pt x="94" y="52"/>
                    </a:lnTo>
                    <a:lnTo>
                      <a:pt x="92" y="48"/>
                    </a:lnTo>
                    <a:lnTo>
                      <a:pt x="90" y="46"/>
                    </a:lnTo>
                    <a:lnTo>
                      <a:pt x="88" y="42"/>
                    </a:lnTo>
                    <a:lnTo>
                      <a:pt x="86" y="40"/>
                    </a:lnTo>
                    <a:lnTo>
                      <a:pt x="84" y="38"/>
                    </a:lnTo>
                    <a:lnTo>
                      <a:pt x="82" y="36"/>
                    </a:lnTo>
                    <a:lnTo>
                      <a:pt x="80" y="32"/>
                    </a:lnTo>
                    <a:lnTo>
                      <a:pt x="78" y="30"/>
                    </a:lnTo>
                    <a:lnTo>
                      <a:pt x="74" y="28"/>
                    </a:lnTo>
                    <a:lnTo>
                      <a:pt x="72" y="26"/>
                    </a:lnTo>
                    <a:lnTo>
                      <a:pt x="70" y="24"/>
                    </a:lnTo>
                    <a:lnTo>
                      <a:pt x="68" y="24"/>
                    </a:lnTo>
                    <a:lnTo>
                      <a:pt x="66" y="22"/>
                    </a:lnTo>
                    <a:lnTo>
                      <a:pt x="64" y="20"/>
                    </a:lnTo>
                    <a:lnTo>
                      <a:pt x="60" y="18"/>
                    </a:lnTo>
                    <a:lnTo>
                      <a:pt x="58" y="18"/>
                    </a:lnTo>
                    <a:lnTo>
                      <a:pt x="56" y="16"/>
                    </a:lnTo>
                    <a:lnTo>
                      <a:pt x="54" y="16"/>
                    </a:lnTo>
                    <a:lnTo>
                      <a:pt x="52" y="14"/>
                    </a:lnTo>
                    <a:lnTo>
                      <a:pt x="48" y="14"/>
                    </a:lnTo>
                    <a:lnTo>
                      <a:pt x="46" y="14"/>
                    </a:lnTo>
                    <a:lnTo>
                      <a:pt x="44" y="14"/>
                    </a:lnTo>
                    <a:lnTo>
                      <a:pt x="42" y="12"/>
                    </a:lnTo>
                    <a:lnTo>
                      <a:pt x="40" y="12"/>
                    </a:lnTo>
                    <a:lnTo>
                      <a:pt x="38" y="12"/>
                    </a:lnTo>
                    <a:lnTo>
                      <a:pt x="36" y="14"/>
                    </a:lnTo>
                    <a:lnTo>
                      <a:pt x="34" y="14"/>
                    </a:lnTo>
                    <a:lnTo>
                      <a:pt x="32" y="14"/>
                    </a:lnTo>
                    <a:lnTo>
                      <a:pt x="28" y="14"/>
                    </a:lnTo>
                    <a:lnTo>
                      <a:pt x="26" y="16"/>
                    </a:lnTo>
                    <a:lnTo>
                      <a:pt x="26" y="16"/>
                    </a:lnTo>
                    <a:close/>
                  </a:path>
                </a:pathLst>
              </a:custGeom>
              <a:solidFill>
                <a:srgbClr val="E0E0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63" name="Freeform 97"/>
              <p:cNvSpPr>
                <a:spLocks/>
              </p:cNvSpPr>
              <p:nvPr/>
            </p:nvSpPr>
            <p:spPr bwMode="auto">
              <a:xfrm>
                <a:off x="4822" y="1232"/>
                <a:ext cx="90" cy="58"/>
              </a:xfrm>
              <a:custGeom>
                <a:avLst/>
                <a:gdLst>
                  <a:gd name="T0" fmla="*/ 0 w 90"/>
                  <a:gd name="T1" fmla="*/ 54 h 58"/>
                  <a:gd name="T2" fmla="*/ 0 w 90"/>
                  <a:gd name="T3" fmla="*/ 48 h 58"/>
                  <a:gd name="T4" fmla="*/ 0 w 90"/>
                  <a:gd name="T5" fmla="*/ 46 h 58"/>
                  <a:gd name="T6" fmla="*/ 0 w 90"/>
                  <a:gd name="T7" fmla="*/ 44 h 58"/>
                  <a:gd name="T8" fmla="*/ 2 w 90"/>
                  <a:gd name="T9" fmla="*/ 40 h 58"/>
                  <a:gd name="T10" fmla="*/ 2 w 90"/>
                  <a:gd name="T11" fmla="*/ 38 h 58"/>
                  <a:gd name="T12" fmla="*/ 4 w 90"/>
                  <a:gd name="T13" fmla="*/ 34 h 58"/>
                  <a:gd name="T14" fmla="*/ 6 w 90"/>
                  <a:gd name="T15" fmla="*/ 30 h 58"/>
                  <a:gd name="T16" fmla="*/ 8 w 90"/>
                  <a:gd name="T17" fmla="*/ 28 h 58"/>
                  <a:gd name="T18" fmla="*/ 10 w 90"/>
                  <a:gd name="T19" fmla="*/ 24 h 58"/>
                  <a:gd name="T20" fmla="*/ 14 w 90"/>
                  <a:gd name="T21" fmla="*/ 20 h 58"/>
                  <a:gd name="T22" fmla="*/ 18 w 90"/>
                  <a:gd name="T23" fmla="*/ 18 h 58"/>
                  <a:gd name="T24" fmla="*/ 22 w 90"/>
                  <a:gd name="T25" fmla="*/ 16 h 58"/>
                  <a:gd name="T26" fmla="*/ 34 w 90"/>
                  <a:gd name="T27" fmla="*/ 10 h 58"/>
                  <a:gd name="T28" fmla="*/ 44 w 90"/>
                  <a:gd name="T29" fmla="*/ 6 h 58"/>
                  <a:gd name="T30" fmla="*/ 50 w 90"/>
                  <a:gd name="T31" fmla="*/ 4 h 58"/>
                  <a:gd name="T32" fmla="*/ 54 w 90"/>
                  <a:gd name="T33" fmla="*/ 2 h 58"/>
                  <a:gd name="T34" fmla="*/ 56 w 90"/>
                  <a:gd name="T35" fmla="*/ 2 h 58"/>
                  <a:gd name="T36" fmla="*/ 60 w 90"/>
                  <a:gd name="T37" fmla="*/ 0 h 58"/>
                  <a:gd name="T38" fmla="*/ 64 w 90"/>
                  <a:gd name="T39" fmla="*/ 0 h 58"/>
                  <a:gd name="T40" fmla="*/ 68 w 90"/>
                  <a:gd name="T41" fmla="*/ 0 h 58"/>
                  <a:gd name="T42" fmla="*/ 72 w 90"/>
                  <a:gd name="T43" fmla="*/ 0 h 58"/>
                  <a:gd name="T44" fmla="*/ 76 w 90"/>
                  <a:gd name="T45" fmla="*/ 0 h 58"/>
                  <a:gd name="T46" fmla="*/ 80 w 90"/>
                  <a:gd name="T47" fmla="*/ 0 h 58"/>
                  <a:gd name="T48" fmla="*/ 86 w 90"/>
                  <a:gd name="T49" fmla="*/ 2 h 58"/>
                  <a:gd name="T50" fmla="*/ 90 w 90"/>
                  <a:gd name="T51" fmla="*/ 2 h 58"/>
                  <a:gd name="T52" fmla="*/ 90 w 90"/>
                  <a:gd name="T53" fmla="*/ 4 h 58"/>
                  <a:gd name="T54" fmla="*/ 88 w 90"/>
                  <a:gd name="T55" fmla="*/ 10 h 58"/>
                  <a:gd name="T56" fmla="*/ 88 w 90"/>
                  <a:gd name="T57" fmla="*/ 16 h 58"/>
                  <a:gd name="T58" fmla="*/ 86 w 90"/>
                  <a:gd name="T59" fmla="*/ 20 h 58"/>
                  <a:gd name="T60" fmla="*/ 84 w 90"/>
                  <a:gd name="T61" fmla="*/ 24 h 58"/>
                  <a:gd name="T62" fmla="*/ 82 w 90"/>
                  <a:gd name="T63" fmla="*/ 28 h 58"/>
                  <a:gd name="T64" fmla="*/ 80 w 90"/>
                  <a:gd name="T65" fmla="*/ 32 h 58"/>
                  <a:gd name="T66" fmla="*/ 78 w 90"/>
                  <a:gd name="T67" fmla="*/ 34 h 58"/>
                  <a:gd name="T68" fmla="*/ 76 w 90"/>
                  <a:gd name="T69" fmla="*/ 38 h 58"/>
                  <a:gd name="T70" fmla="*/ 72 w 90"/>
                  <a:gd name="T71" fmla="*/ 40 h 58"/>
                  <a:gd name="T72" fmla="*/ 68 w 90"/>
                  <a:gd name="T73" fmla="*/ 42 h 58"/>
                  <a:gd name="T74" fmla="*/ 60 w 90"/>
                  <a:gd name="T75" fmla="*/ 48 h 58"/>
                  <a:gd name="T76" fmla="*/ 52 w 90"/>
                  <a:gd name="T77" fmla="*/ 52 h 58"/>
                  <a:gd name="T78" fmla="*/ 48 w 90"/>
                  <a:gd name="T79" fmla="*/ 54 h 58"/>
                  <a:gd name="T80" fmla="*/ 42 w 90"/>
                  <a:gd name="T81" fmla="*/ 56 h 58"/>
                  <a:gd name="T82" fmla="*/ 38 w 90"/>
                  <a:gd name="T83" fmla="*/ 58 h 58"/>
                  <a:gd name="T84" fmla="*/ 34 w 90"/>
                  <a:gd name="T85" fmla="*/ 58 h 58"/>
                  <a:gd name="T86" fmla="*/ 30 w 90"/>
                  <a:gd name="T87" fmla="*/ 58 h 58"/>
                  <a:gd name="T88" fmla="*/ 22 w 90"/>
                  <a:gd name="T89" fmla="*/ 58 h 58"/>
                  <a:gd name="T90" fmla="*/ 12 w 90"/>
                  <a:gd name="T91" fmla="*/ 56 h 58"/>
                  <a:gd name="T92" fmla="*/ 6 w 90"/>
                  <a:gd name="T93" fmla="*/ 56 h 58"/>
                  <a:gd name="T94" fmla="*/ 0 w 90"/>
                  <a:gd name="T95" fmla="*/ 54 h 58"/>
                  <a:gd name="T96" fmla="*/ 0 w 90"/>
                  <a:gd name="T97" fmla="*/ 5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0" h="58">
                    <a:moveTo>
                      <a:pt x="0" y="54"/>
                    </a:moveTo>
                    <a:lnTo>
                      <a:pt x="0" y="54"/>
                    </a:lnTo>
                    <a:lnTo>
                      <a:pt x="0" y="5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0" y="46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2" y="42"/>
                    </a:lnTo>
                    <a:lnTo>
                      <a:pt x="2" y="40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4" y="36"/>
                    </a:lnTo>
                    <a:lnTo>
                      <a:pt x="4" y="34"/>
                    </a:lnTo>
                    <a:lnTo>
                      <a:pt x="4" y="32"/>
                    </a:lnTo>
                    <a:lnTo>
                      <a:pt x="6" y="30"/>
                    </a:lnTo>
                    <a:lnTo>
                      <a:pt x="6" y="28"/>
                    </a:lnTo>
                    <a:lnTo>
                      <a:pt x="8" y="28"/>
                    </a:lnTo>
                    <a:lnTo>
                      <a:pt x="10" y="26"/>
                    </a:lnTo>
                    <a:lnTo>
                      <a:pt x="10" y="24"/>
                    </a:lnTo>
                    <a:lnTo>
                      <a:pt x="12" y="22"/>
                    </a:lnTo>
                    <a:lnTo>
                      <a:pt x="14" y="20"/>
                    </a:lnTo>
                    <a:lnTo>
                      <a:pt x="16" y="20"/>
                    </a:lnTo>
                    <a:lnTo>
                      <a:pt x="18" y="18"/>
                    </a:lnTo>
                    <a:lnTo>
                      <a:pt x="20" y="16"/>
                    </a:lnTo>
                    <a:lnTo>
                      <a:pt x="22" y="16"/>
                    </a:lnTo>
                    <a:lnTo>
                      <a:pt x="24" y="14"/>
                    </a:lnTo>
                    <a:lnTo>
                      <a:pt x="34" y="10"/>
                    </a:lnTo>
                    <a:lnTo>
                      <a:pt x="42" y="8"/>
                    </a:lnTo>
                    <a:lnTo>
                      <a:pt x="44" y="6"/>
                    </a:lnTo>
                    <a:lnTo>
                      <a:pt x="48" y="4"/>
                    </a:lnTo>
                    <a:lnTo>
                      <a:pt x="50" y="4"/>
                    </a:lnTo>
                    <a:lnTo>
                      <a:pt x="52" y="4"/>
                    </a:lnTo>
                    <a:lnTo>
                      <a:pt x="54" y="2"/>
                    </a:lnTo>
                    <a:lnTo>
                      <a:pt x="56" y="2"/>
                    </a:lnTo>
                    <a:lnTo>
                      <a:pt x="56" y="2"/>
                    </a:lnTo>
                    <a:lnTo>
                      <a:pt x="58" y="2"/>
                    </a:lnTo>
                    <a:lnTo>
                      <a:pt x="60" y="0"/>
                    </a:lnTo>
                    <a:lnTo>
                      <a:pt x="62" y="0"/>
                    </a:lnTo>
                    <a:lnTo>
                      <a:pt x="64" y="0"/>
                    </a:lnTo>
                    <a:lnTo>
                      <a:pt x="66" y="0"/>
                    </a:lnTo>
                    <a:lnTo>
                      <a:pt x="68" y="0"/>
                    </a:lnTo>
                    <a:lnTo>
                      <a:pt x="70" y="0"/>
                    </a:lnTo>
                    <a:lnTo>
                      <a:pt x="72" y="0"/>
                    </a:lnTo>
                    <a:lnTo>
                      <a:pt x="74" y="0"/>
                    </a:lnTo>
                    <a:lnTo>
                      <a:pt x="76" y="0"/>
                    </a:lnTo>
                    <a:lnTo>
                      <a:pt x="78" y="0"/>
                    </a:lnTo>
                    <a:lnTo>
                      <a:pt x="80" y="0"/>
                    </a:lnTo>
                    <a:lnTo>
                      <a:pt x="82" y="0"/>
                    </a:lnTo>
                    <a:lnTo>
                      <a:pt x="86" y="2"/>
                    </a:lnTo>
                    <a:lnTo>
                      <a:pt x="88" y="2"/>
                    </a:lnTo>
                    <a:lnTo>
                      <a:pt x="90" y="2"/>
                    </a:lnTo>
                    <a:lnTo>
                      <a:pt x="90" y="2"/>
                    </a:lnTo>
                    <a:lnTo>
                      <a:pt x="90" y="4"/>
                    </a:lnTo>
                    <a:lnTo>
                      <a:pt x="90" y="8"/>
                    </a:lnTo>
                    <a:lnTo>
                      <a:pt x="88" y="10"/>
                    </a:lnTo>
                    <a:lnTo>
                      <a:pt x="88" y="12"/>
                    </a:lnTo>
                    <a:lnTo>
                      <a:pt x="88" y="16"/>
                    </a:lnTo>
                    <a:lnTo>
                      <a:pt x="86" y="20"/>
                    </a:lnTo>
                    <a:lnTo>
                      <a:pt x="86" y="20"/>
                    </a:lnTo>
                    <a:lnTo>
                      <a:pt x="84" y="22"/>
                    </a:lnTo>
                    <a:lnTo>
                      <a:pt x="84" y="24"/>
                    </a:lnTo>
                    <a:lnTo>
                      <a:pt x="82" y="26"/>
                    </a:lnTo>
                    <a:lnTo>
                      <a:pt x="82" y="28"/>
                    </a:lnTo>
                    <a:lnTo>
                      <a:pt x="82" y="30"/>
                    </a:lnTo>
                    <a:lnTo>
                      <a:pt x="80" y="32"/>
                    </a:lnTo>
                    <a:lnTo>
                      <a:pt x="78" y="32"/>
                    </a:lnTo>
                    <a:lnTo>
                      <a:pt x="78" y="34"/>
                    </a:lnTo>
                    <a:lnTo>
                      <a:pt x="76" y="36"/>
                    </a:lnTo>
                    <a:lnTo>
                      <a:pt x="76" y="38"/>
                    </a:lnTo>
                    <a:lnTo>
                      <a:pt x="74" y="40"/>
                    </a:lnTo>
                    <a:lnTo>
                      <a:pt x="72" y="40"/>
                    </a:lnTo>
                    <a:lnTo>
                      <a:pt x="70" y="42"/>
                    </a:lnTo>
                    <a:lnTo>
                      <a:pt x="68" y="42"/>
                    </a:lnTo>
                    <a:lnTo>
                      <a:pt x="66" y="44"/>
                    </a:lnTo>
                    <a:lnTo>
                      <a:pt x="60" y="48"/>
                    </a:lnTo>
                    <a:lnTo>
                      <a:pt x="54" y="50"/>
                    </a:lnTo>
                    <a:lnTo>
                      <a:pt x="52" y="52"/>
                    </a:lnTo>
                    <a:lnTo>
                      <a:pt x="50" y="54"/>
                    </a:lnTo>
                    <a:lnTo>
                      <a:pt x="48" y="54"/>
                    </a:lnTo>
                    <a:lnTo>
                      <a:pt x="44" y="56"/>
                    </a:lnTo>
                    <a:lnTo>
                      <a:pt x="42" y="56"/>
                    </a:lnTo>
                    <a:lnTo>
                      <a:pt x="40" y="56"/>
                    </a:lnTo>
                    <a:lnTo>
                      <a:pt x="38" y="58"/>
                    </a:lnTo>
                    <a:lnTo>
                      <a:pt x="36" y="58"/>
                    </a:lnTo>
                    <a:lnTo>
                      <a:pt x="34" y="58"/>
                    </a:lnTo>
                    <a:lnTo>
                      <a:pt x="32" y="58"/>
                    </a:lnTo>
                    <a:lnTo>
                      <a:pt x="30" y="58"/>
                    </a:lnTo>
                    <a:lnTo>
                      <a:pt x="28" y="58"/>
                    </a:lnTo>
                    <a:lnTo>
                      <a:pt x="22" y="58"/>
                    </a:lnTo>
                    <a:lnTo>
                      <a:pt x="18" y="58"/>
                    </a:lnTo>
                    <a:lnTo>
                      <a:pt x="12" y="56"/>
                    </a:lnTo>
                    <a:lnTo>
                      <a:pt x="8" y="56"/>
                    </a:lnTo>
                    <a:lnTo>
                      <a:pt x="6" y="56"/>
                    </a:lnTo>
                    <a:lnTo>
                      <a:pt x="2" y="54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F5EB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64" name="Freeform 98"/>
              <p:cNvSpPr>
                <a:spLocks/>
              </p:cNvSpPr>
              <p:nvPr/>
            </p:nvSpPr>
            <p:spPr bwMode="auto">
              <a:xfrm>
                <a:off x="4816" y="1232"/>
                <a:ext cx="96" cy="54"/>
              </a:xfrm>
              <a:custGeom>
                <a:avLst/>
                <a:gdLst>
                  <a:gd name="T0" fmla="*/ 96 w 96"/>
                  <a:gd name="T1" fmla="*/ 2 h 54"/>
                  <a:gd name="T2" fmla="*/ 96 w 96"/>
                  <a:gd name="T3" fmla="*/ 2 h 54"/>
                  <a:gd name="T4" fmla="*/ 94 w 96"/>
                  <a:gd name="T5" fmla="*/ 0 h 54"/>
                  <a:gd name="T6" fmla="*/ 92 w 96"/>
                  <a:gd name="T7" fmla="*/ 0 h 54"/>
                  <a:gd name="T8" fmla="*/ 90 w 96"/>
                  <a:gd name="T9" fmla="*/ 0 h 54"/>
                  <a:gd name="T10" fmla="*/ 88 w 96"/>
                  <a:gd name="T11" fmla="*/ 0 h 54"/>
                  <a:gd name="T12" fmla="*/ 84 w 96"/>
                  <a:gd name="T13" fmla="*/ 0 h 54"/>
                  <a:gd name="T14" fmla="*/ 82 w 96"/>
                  <a:gd name="T15" fmla="*/ 0 h 54"/>
                  <a:gd name="T16" fmla="*/ 78 w 96"/>
                  <a:gd name="T17" fmla="*/ 0 h 54"/>
                  <a:gd name="T18" fmla="*/ 74 w 96"/>
                  <a:gd name="T19" fmla="*/ 0 h 54"/>
                  <a:gd name="T20" fmla="*/ 72 w 96"/>
                  <a:gd name="T21" fmla="*/ 0 h 54"/>
                  <a:gd name="T22" fmla="*/ 68 w 96"/>
                  <a:gd name="T23" fmla="*/ 0 h 54"/>
                  <a:gd name="T24" fmla="*/ 64 w 96"/>
                  <a:gd name="T25" fmla="*/ 0 h 54"/>
                  <a:gd name="T26" fmla="*/ 60 w 96"/>
                  <a:gd name="T27" fmla="*/ 0 h 54"/>
                  <a:gd name="T28" fmla="*/ 56 w 96"/>
                  <a:gd name="T29" fmla="*/ 2 h 54"/>
                  <a:gd name="T30" fmla="*/ 52 w 96"/>
                  <a:gd name="T31" fmla="*/ 2 h 54"/>
                  <a:gd name="T32" fmla="*/ 48 w 96"/>
                  <a:gd name="T33" fmla="*/ 4 h 54"/>
                  <a:gd name="T34" fmla="*/ 44 w 96"/>
                  <a:gd name="T35" fmla="*/ 4 h 54"/>
                  <a:gd name="T36" fmla="*/ 40 w 96"/>
                  <a:gd name="T37" fmla="*/ 6 h 54"/>
                  <a:gd name="T38" fmla="*/ 36 w 96"/>
                  <a:gd name="T39" fmla="*/ 8 h 54"/>
                  <a:gd name="T40" fmla="*/ 32 w 96"/>
                  <a:gd name="T41" fmla="*/ 10 h 54"/>
                  <a:gd name="T42" fmla="*/ 28 w 96"/>
                  <a:gd name="T43" fmla="*/ 14 h 54"/>
                  <a:gd name="T44" fmla="*/ 24 w 96"/>
                  <a:gd name="T45" fmla="*/ 16 h 54"/>
                  <a:gd name="T46" fmla="*/ 20 w 96"/>
                  <a:gd name="T47" fmla="*/ 20 h 54"/>
                  <a:gd name="T48" fmla="*/ 16 w 96"/>
                  <a:gd name="T49" fmla="*/ 22 h 54"/>
                  <a:gd name="T50" fmla="*/ 12 w 96"/>
                  <a:gd name="T51" fmla="*/ 26 h 54"/>
                  <a:gd name="T52" fmla="*/ 10 w 96"/>
                  <a:gd name="T53" fmla="*/ 32 h 54"/>
                  <a:gd name="T54" fmla="*/ 6 w 96"/>
                  <a:gd name="T55" fmla="*/ 36 h 54"/>
                  <a:gd name="T56" fmla="*/ 4 w 96"/>
                  <a:gd name="T57" fmla="*/ 42 h 54"/>
                  <a:gd name="T58" fmla="*/ 2 w 96"/>
                  <a:gd name="T59" fmla="*/ 46 h 54"/>
                  <a:gd name="T60" fmla="*/ 0 w 96"/>
                  <a:gd name="T61" fmla="*/ 54 h 54"/>
                  <a:gd name="T62" fmla="*/ 0 w 96"/>
                  <a:gd name="T63" fmla="*/ 52 h 54"/>
                  <a:gd name="T64" fmla="*/ 0 w 96"/>
                  <a:gd name="T65" fmla="*/ 52 h 54"/>
                  <a:gd name="T66" fmla="*/ 0 w 96"/>
                  <a:gd name="T67" fmla="*/ 50 h 54"/>
                  <a:gd name="T68" fmla="*/ 2 w 96"/>
                  <a:gd name="T69" fmla="*/ 48 h 54"/>
                  <a:gd name="T70" fmla="*/ 2 w 96"/>
                  <a:gd name="T71" fmla="*/ 48 h 54"/>
                  <a:gd name="T72" fmla="*/ 4 w 96"/>
                  <a:gd name="T73" fmla="*/ 46 h 54"/>
                  <a:gd name="T74" fmla="*/ 4 w 96"/>
                  <a:gd name="T75" fmla="*/ 44 h 54"/>
                  <a:gd name="T76" fmla="*/ 6 w 96"/>
                  <a:gd name="T77" fmla="*/ 42 h 54"/>
                  <a:gd name="T78" fmla="*/ 8 w 96"/>
                  <a:gd name="T79" fmla="*/ 40 h 54"/>
                  <a:gd name="T80" fmla="*/ 8 w 96"/>
                  <a:gd name="T81" fmla="*/ 38 h 54"/>
                  <a:gd name="T82" fmla="*/ 10 w 96"/>
                  <a:gd name="T83" fmla="*/ 36 h 54"/>
                  <a:gd name="T84" fmla="*/ 12 w 96"/>
                  <a:gd name="T85" fmla="*/ 32 h 54"/>
                  <a:gd name="T86" fmla="*/ 14 w 96"/>
                  <a:gd name="T87" fmla="*/ 30 h 54"/>
                  <a:gd name="T88" fmla="*/ 18 w 96"/>
                  <a:gd name="T89" fmla="*/ 28 h 54"/>
                  <a:gd name="T90" fmla="*/ 20 w 96"/>
                  <a:gd name="T91" fmla="*/ 26 h 54"/>
                  <a:gd name="T92" fmla="*/ 24 w 96"/>
                  <a:gd name="T93" fmla="*/ 24 h 54"/>
                  <a:gd name="T94" fmla="*/ 26 w 96"/>
                  <a:gd name="T95" fmla="*/ 22 h 54"/>
                  <a:gd name="T96" fmla="*/ 30 w 96"/>
                  <a:gd name="T97" fmla="*/ 18 h 54"/>
                  <a:gd name="T98" fmla="*/ 34 w 96"/>
                  <a:gd name="T99" fmla="*/ 16 h 54"/>
                  <a:gd name="T100" fmla="*/ 38 w 96"/>
                  <a:gd name="T101" fmla="*/ 14 h 54"/>
                  <a:gd name="T102" fmla="*/ 42 w 96"/>
                  <a:gd name="T103" fmla="*/ 12 h 54"/>
                  <a:gd name="T104" fmla="*/ 48 w 96"/>
                  <a:gd name="T105" fmla="*/ 10 h 54"/>
                  <a:gd name="T106" fmla="*/ 52 w 96"/>
                  <a:gd name="T107" fmla="*/ 8 h 54"/>
                  <a:gd name="T108" fmla="*/ 58 w 96"/>
                  <a:gd name="T109" fmla="*/ 8 h 54"/>
                  <a:gd name="T110" fmla="*/ 64 w 96"/>
                  <a:gd name="T111" fmla="*/ 6 h 54"/>
                  <a:gd name="T112" fmla="*/ 70 w 96"/>
                  <a:gd name="T113" fmla="*/ 4 h 54"/>
                  <a:gd name="T114" fmla="*/ 76 w 96"/>
                  <a:gd name="T115" fmla="*/ 4 h 54"/>
                  <a:gd name="T116" fmla="*/ 82 w 96"/>
                  <a:gd name="T117" fmla="*/ 2 h 54"/>
                  <a:gd name="T118" fmla="*/ 90 w 96"/>
                  <a:gd name="T119" fmla="*/ 2 h 54"/>
                  <a:gd name="T120" fmla="*/ 96 w 96"/>
                  <a:gd name="T121" fmla="*/ 2 h 54"/>
                  <a:gd name="T122" fmla="*/ 96 w 96"/>
                  <a:gd name="T123" fmla="*/ 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6" h="54">
                    <a:moveTo>
                      <a:pt x="96" y="2"/>
                    </a:moveTo>
                    <a:lnTo>
                      <a:pt x="96" y="2"/>
                    </a:lnTo>
                    <a:lnTo>
                      <a:pt x="94" y="0"/>
                    </a:lnTo>
                    <a:lnTo>
                      <a:pt x="92" y="0"/>
                    </a:lnTo>
                    <a:lnTo>
                      <a:pt x="90" y="0"/>
                    </a:lnTo>
                    <a:lnTo>
                      <a:pt x="88" y="0"/>
                    </a:lnTo>
                    <a:lnTo>
                      <a:pt x="84" y="0"/>
                    </a:lnTo>
                    <a:lnTo>
                      <a:pt x="82" y="0"/>
                    </a:lnTo>
                    <a:lnTo>
                      <a:pt x="78" y="0"/>
                    </a:lnTo>
                    <a:lnTo>
                      <a:pt x="74" y="0"/>
                    </a:lnTo>
                    <a:lnTo>
                      <a:pt x="72" y="0"/>
                    </a:lnTo>
                    <a:lnTo>
                      <a:pt x="68" y="0"/>
                    </a:lnTo>
                    <a:lnTo>
                      <a:pt x="64" y="0"/>
                    </a:lnTo>
                    <a:lnTo>
                      <a:pt x="60" y="0"/>
                    </a:lnTo>
                    <a:lnTo>
                      <a:pt x="56" y="2"/>
                    </a:lnTo>
                    <a:lnTo>
                      <a:pt x="52" y="2"/>
                    </a:lnTo>
                    <a:lnTo>
                      <a:pt x="48" y="4"/>
                    </a:lnTo>
                    <a:lnTo>
                      <a:pt x="44" y="4"/>
                    </a:lnTo>
                    <a:lnTo>
                      <a:pt x="40" y="6"/>
                    </a:lnTo>
                    <a:lnTo>
                      <a:pt x="36" y="8"/>
                    </a:lnTo>
                    <a:lnTo>
                      <a:pt x="32" y="10"/>
                    </a:lnTo>
                    <a:lnTo>
                      <a:pt x="28" y="14"/>
                    </a:lnTo>
                    <a:lnTo>
                      <a:pt x="24" y="16"/>
                    </a:lnTo>
                    <a:lnTo>
                      <a:pt x="20" y="20"/>
                    </a:lnTo>
                    <a:lnTo>
                      <a:pt x="16" y="22"/>
                    </a:lnTo>
                    <a:lnTo>
                      <a:pt x="12" y="26"/>
                    </a:lnTo>
                    <a:lnTo>
                      <a:pt x="10" y="32"/>
                    </a:lnTo>
                    <a:lnTo>
                      <a:pt x="6" y="36"/>
                    </a:lnTo>
                    <a:lnTo>
                      <a:pt x="4" y="42"/>
                    </a:lnTo>
                    <a:lnTo>
                      <a:pt x="2" y="46"/>
                    </a:lnTo>
                    <a:lnTo>
                      <a:pt x="0" y="54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0" y="50"/>
                    </a:lnTo>
                    <a:lnTo>
                      <a:pt x="2" y="48"/>
                    </a:lnTo>
                    <a:lnTo>
                      <a:pt x="2" y="48"/>
                    </a:lnTo>
                    <a:lnTo>
                      <a:pt x="4" y="46"/>
                    </a:lnTo>
                    <a:lnTo>
                      <a:pt x="4" y="44"/>
                    </a:lnTo>
                    <a:lnTo>
                      <a:pt x="6" y="42"/>
                    </a:lnTo>
                    <a:lnTo>
                      <a:pt x="8" y="40"/>
                    </a:lnTo>
                    <a:lnTo>
                      <a:pt x="8" y="38"/>
                    </a:lnTo>
                    <a:lnTo>
                      <a:pt x="10" y="36"/>
                    </a:lnTo>
                    <a:lnTo>
                      <a:pt x="12" y="32"/>
                    </a:lnTo>
                    <a:lnTo>
                      <a:pt x="14" y="30"/>
                    </a:lnTo>
                    <a:lnTo>
                      <a:pt x="18" y="28"/>
                    </a:lnTo>
                    <a:lnTo>
                      <a:pt x="20" y="26"/>
                    </a:lnTo>
                    <a:lnTo>
                      <a:pt x="24" y="24"/>
                    </a:lnTo>
                    <a:lnTo>
                      <a:pt x="26" y="22"/>
                    </a:lnTo>
                    <a:lnTo>
                      <a:pt x="30" y="18"/>
                    </a:lnTo>
                    <a:lnTo>
                      <a:pt x="34" y="16"/>
                    </a:lnTo>
                    <a:lnTo>
                      <a:pt x="38" y="14"/>
                    </a:lnTo>
                    <a:lnTo>
                      <a:pt x="42" y="12"/>
                    </a:lnTo>
                    <a:lnTo>
                      <a:pt x="48" y="10"/>
                    </a:lnTo>
                    <a:lnTo>
                      <a:pt x="52" y="8"/>
                    </a:lnTo>
                    <a:lnTo>
                      <a:pt x="58" y="8"/>
                    </a:lnTo>
                    <a:lnTo>
                      <a:pt x="64" y="6"/>
                    </a:lnTo>
                    <a:lnTo>
                      <a:pt x="70" y="4"/>
                    </a:lnTo>
                    <a:lnTo>
                      <a:pt x="76" y="4"/>
                    </a:lnTo>
                    <a:lnTo>
                      <a:pt x="82" y="2"/>
                    </a:lnTo>
                    <a:lnTo>
                      <a:pt x="90" y="2"/>
                    </a:lnTo>
                    <a:lnTo>
                      <a:pt x="96" y="2"/>
                    </a:lnTo>
                    <a:lnTo>
                      <a:pt x="96" y="2"/>
                    </a:lnTo>
                    <a:close/>
                  </a:path>
                </a:pathLst>
              </a:custGeom>
              <a:solidFill>
                <a:srgbClr val="F0A5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65" name="Freeform 99"/>
              <p:cNvSpPr>
                <a:spLocks/>
              </p:cNvSpPr>
              <p:nvPr/>
            </p:nvSpPr>
            <p:spPr bwMode="auto">
              <a:xfrm>
                <a:off x="5044" y="1100"/>
                <a:ext cx="16" cy="16"/>
              </a:xfrm>
              <a:custGeom>
                <a:avLst/>
                <a:gdLst>
                  <a:gd name="T0" fmla="*/ 14 w 16"/>
                  <a:gd name="T1" fmla="*/ 6 h 16"/>
                  <a:gd name="T2" fmla="*/ 16 w 16"/>
                  <a:gd name="T3" fmla="*/ 8 h 16"/>
                  <a:gd name="T4" fmla="*/ 14 w 16"/>
                  <a:gd name="T5" fmla="*/ 10 h 16"/>
                  <a:gd name="T6" fmla="*/ 14 w 16"/>
                  <a:gd name="T7" fmla="*/ 12 h 16"/>
                  <a:gd name="T8" fmla="*/ 14 w 16"/>
                  <a:gd name="T9" fmla="*/ 12 h 16"/>
                  <a:gd name="T10" fmla="*/ 12 w 16"/>
                  <a:gd name="T11" fmla="*/ 14 h 16"/>
                  <a:gd name="T12" fmla="*/ 12 w 16"/>
                  <a:gd name="T13" fmla="*/ 14 h 16"/>
                  <a:gd name="T14" fmla="*/ 10 w 16"/>
                  <a:gd name="T15" fmla="*/ 14 h 16"/>
                  <a:gd name="T16" fmla="*/ 8 w 16"/>
                  <a:gd name="T17" fmla="*/ 16 h 16"/>
                  <a:gd name="T18" fmla="*/ 6 w 16"/>
                  <a:gd name="T19" fmla="*/ 16 h 16"/>
                  <a:gd name="T20" fmla="*/ 6 w 16"/>
                  <a:gd name="T21" fmla="*/ 14 h 16"/>
                  <a:gd name="T22" fmla="*/ 4 w 16"/>
                  <a:gd name="T23" fmla="*/ 14 h 16"/>
                  <a:gd name="T24" fmla="*/ 2 w 16"/>
                  <a:gd name="T25" fmla="*/ 14 h 16"/>
                  <a:gd name="T26" fmla="*/ 2 w 16"/>
                  <a:gd name="T27" fmla="*/ 12 h 16"/>
                  <a:gd name="T28" fmla="*/ 0 w 16"/>
                  <a:gd name="T29" fmla="*/ 12 h 16"/>
                  <a:gd name="T30" fmla="*/ 0 w 16"/>
                  <a:gd name="T31" fmla="*/ 10 h 16"/>
                  <a:gd name="T32" fmla="*/ 0 w 16"/>
                  <a:gd name="T33" fmla="*/ 8 h 16"/>
                  <a:gd name="T34" fmla="*/ 0 w 16"/>
                  <a:gd name="T35" fmla="*/ 8 h 16"/>
                  <a:gd name="T36" fmla="*/ 0 w 16"/>
                  <a:gd name="T37" fmla="*/ 6 h 16"/>
                  <a:gd name="T38" fmla="*/ 0 w 16"/>
                  <a:gd name="T39" fmla="*/ 4 h 16"/>
                  <a:gd name="T40" fmla="*/ 2 w 16"/>
                  <a:gd name="T41" fmla="*/ 4 h 16"/>
                  <a:gd name="T42" fmla="*/ 2 w 16"/>
                  <a:gd name="T43" fmla="*/ 2 h 16"/>
                  <a:gd name="T44" fmla="*/ 4 w 16"/>
                  <a:gd name="T45" fmla="*/ 2 h 16"/>
                  <a:gd name="T46" fmla="*/ 4 w 16"/>
                  <a:gd name="T47" fmla="*/ 0 h 16"/>
                  <a:gd name="T48" fmla="*/ 6 w 16"/>
                  <a:gd name="T49" fmla="*/ 0 h 16"/>
                  <a:gd name="T50" fmla="*/ 8 w 16"/>
                  <a:gd name="T51" fmla="*/ 0 h 16"/>
                  <a:gd name="T52" fmla="*/ 10 w 16"/>
                  <a:gd name="T53" fmla="*/ 0 h 16"/>
                  <a:gd name="T54" fmla="*/ 10 w 16"/>
                  <a:gd name="T55" fmla="*/ 2 h 16"/>
                  <a:gd name="T56" fmla="*/ 12 w 16"/>
                  <a:gd name="T57" fmla="*/ 2 h 16"/>
                  <a:gd name="T58" fmla="*/ 14 w 16"/>
                  <a:gd name="T59" fmla="*/ 2 h 16"/>
                  <a:gd name="T60" fmla="*/ 14 w 16"/>
                  <a:gd name="T61" fmla="*/ 4 h 16"/>
                  <a:gd name="T62" fmla="*/ 14 w 16"/>
                  <a:gd name="T63" fmla="*/ 6 h 16"/>
                  <a:gd name="T64" fmla="*/ 14 w 16"/>
                  <a:gd name="T65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" h="16">
                    <a:moveTo>
                      <a:pt x="14" y="6"/>
                    </a:moveTo>
                    <a:lnTo>
                      <a:pt x="14" y="6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12" y="12"/>
                    </a:lnTo>
                    <a:lnTo>
                      <a:pt x="12" y="14"/>
                    </a:lnTo>
                    <a:lnTo>
                      <a:pt x="12" y="14"/>
                    </a:lnTo>
                    <a:lnTo>
                      <a:pt x="12" y="14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6" y="14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2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4" y="2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4" y="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66" name="Freeform 100"/>
              <p:cNvSpPr>
                <a:spLocks/>
              </p:cNvSpPr>
              <p:nvPr/>
            </p:nvSpPr>
            <p:spPr bwMode="auto">
              <a:xfrm>
                <a:off x="5002" y="1180"/>
                <a:ext cx="86" cy="48"/>
              </a:xfrm>
              <a:custGeom>
                <a:avLst/>
                <a:gdLst>
                  <a:gd name="T0" fmla="*/ 86 w 86"/>
                  <a:gd name="T1" fmla="*/ 16 h 48"/>
                  <a:gd name="T2" fmla="*/ 86 w 86"/>
                  <a:gd name="T3" fmla="*/ 20 h 48"/>
                  <a:gd name="T4" fmla="*/ 84 w 86"/>
                  <a:gd name="T5" fmla="*/ 22 h 48"/>
                  <a:gd name="T6" fmla="*/ 82 w 86"/>
                  <a:gd name="T7" fmla="*/ 26 h 48"/>
                  <a:gd name="T8" fmla="*/ 78 w 86"/>
                  <a:gd name="T9" fmla="*/ 30 h 48"/>
                  <a:gd name="T10" fmla="*/ 76 w 86"/>
                  <a:gd name="T11" fmla="*/ 32 h 48"/>
                  <a:gd name="T12" fmla="*/ 70 w 86"/>
                  <a:gd name="T13" fmla="*/ 36 h 48"/>
                  <a:gd name="T14" fmla="*/ 66 w 86"/>
                  <a:gd name="T15" fmla="*/ 38 h 48"/>
                  <a:gd name="T16" fmla="*/ 60 w 86"/>
                  <a:gd name="T17" fmla="*/ 40 h 48"/>
                  <a:gd name="T18" fmla="*/ 54 w 86"/>
                  <a:gd name="T19" fmla="*/ 44 h 48"/>
                  <a:gd name="T20" fmla="*/ 48 w 86"/>
                  <a:gd name="T21" fmla="*/ 44 h 48"/>
                  <a:gd name="T22" fmla="*/ 42 w 86"/>
                  <a:gd name="T23" fmla="*/ 46 h 48"/>
                  <a:gd name="T24" fmla="*/ 36 w 86"/>
                  <a:gd name="T25" fmla="*/ 46 h 48"/>
                  <a:gd name="T26" fmla="*/ 30 w 86"/>
                  <a:gd name="T27" fmla="*/ 48 h 48"/>
                  <a:gd name="T28" fmla="*/ 24 w 86"/>
                  <a:gd name="T29" fmla="*/ 46 h 48"/>
                  <a:gd name="T30" fmla="*/ 18 w 86"/>
                  <a:gd name="T31" fmla="*/ 46 h 48"/>
                  <a:gd name="T32" fmla="*/ 14 w 86"/>
                  <a:gd name="T33" fmla="*/ 44 h 48"/>
                  <a:gd name="T34" fmla="*/ 10 w 86"/>
                  <a:gd name="T35" fmla="*/ 44 h 48"/>
                  <a:gd name="T36" fmla="*/ 6 w 86"/>
                  <a:gd name="T37" fmla="*/ 42 h 48"/>
                  <a:gd name="T38" fmla="*/ 4 w 86"/>
                  <a:gd name="T39" fmla="*/ 38 h 48"/>
                  <a:gd name="T40" fmla="*/ 2 w 86"/>
                  <a:gd name="T41" fmla="*/ 36 h 48"/>
                  <a:gd name="T42" fmla="*/ 0 w 86"/>
                  <a:gd name="T43" fmla="*/ 32 h 48"/>
                  <a:gd name="T44" fmla="*/ 0 w 86"/>
                  <a:gd name="T45" fmla="*/ 30 h 48"/>
                  <a:gd name="T46" fmla="*/ 2 w 86"/>
                  <a:gd name="T47" fmla="*/ 26 h 48"/>
                  <a:gd name="T48" fmla="*/ 4 w 86"/>
                  <a:gd name="T49" fmla="*/ 22 h 48"/>
                  <a:gd name="T50" fmla="*/ 6 w 86"/>
                  <a:gd name="T51" fmla="*/ 20 h 48"/>
                  <a:gd name="T52" fmla="*/ 10 w 86"/>
                  <a:gd name="T53" fmla="*/ 16 h 48"/>
                  <a:gd name="T54" fmla="*/ 14 w 86"/>
                  <a:gd name="T55" fmla="*/ 12 h 48"/>
                  <a:gd name="T56" fmla="*/ 18 w 86"/>
                  <a:gd name="T57" fmla="*/ 10 h 48"/>
                  <a:gd name="T58" fmla="*/ 24 w 86"/>
                  <a:gd name="T59" fmla="*/ 8 h 48"/>
                  <a:gd name="T60" fmla="*/ 30 w 86"/>
                  <a:gd name="T61" fmla="*/ 6 h 48"/>
                  <a:gd name="T62" fmla="*/ 36 w 86"/>
                  <a:gd name="T63" fmla="*/ 4 h 48"/>
                  <a:gd name="T64" fmla="*/ 42 w 86"/>
                  <a:gd name="T65" fmla="*/ 2 h 48"/>
                  <a:gd name="T66" fmla="*/ 48 w 86"/>
                  <a:gd name="T67" fmla="*/ 2 h 48"/>
                  <a:gd name="T68" fmla="*/ 54 w 86"/>
                  <a:gd name="T69" fmla="*/ 0 h 48"/>
                  <a:gd name="T70" fmla="*/ 60 w 86"/>
                  <a:gd name="T71" fmla="*/ 0 h 48"/>
                  <a:gd name="T72" fmla="*/ 66 w 86"/>
                  <a:gd name="T73" fmla="*/ 2 h 48"/>
                  <a:gd name="T74" fmla="*/ 70 w 86"/>
                  <a:gd name="T75" fmla="*/ 2 h 48"/>
                  <a:gd name="T76" fmla="*/ 76 w 86"/>
                  <a:gd name="T77" fmla="*/ 4 h 48"/>
                  <a:gd name="T78" fmla="*/ 78 w 86"/>
                  <a:gd name="T79" fmla="*/ 6 h 48"/>
                  <a:gd name="T80" fmla="*/ 82 w 86"/>
                  <a:gd name="T81" fmla="*/ 8 h 48"/>
                  <a:gd name="T82" fmla="*/ 84 w 86"/>
                  <a:gd name="T83" fmla="*/ 10 h 48"/>
                  <a:gd name="T84" fmla="*/ 86 w 86"/>
                  <a:gd name="T85" fmla="*/ 1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6" h="48">
                    <a:moveTo>
                      <a:pt x="86" y="14"/>
                    </a:moveTo>
                    <a:lnTo>
                      <a:pt x="86" y="16"/>
                    </a:lnTo>
                    <a:lnTo>
                      <a:pt x="86" y="16"/>
                    </a:lnTo>
                    <a:lnTo>
                      <a:pt x="86" y="18"/>
                    </a:lnTo>
                    <a:lnTo>
                      <a:pt x="86" y="18"/>
                    </a:lnTo>
                    <a:lnTo>
                      <a:pt x="86" y="20"/>
                    </a:lnTo>
                    <a:lnTo>
                      <a:pt x="84" y="20"/>
                    </a:lnTo>
                    <a:lnTo>
                      <a:pt x="84" y="22"/>
                    </a:lnTo>
                    <a:lnTo>
                      <a:pt x="84" y="22"/>
                    </a:lnTo>
                    <a:lnTo>
                      <a:pt x="84" y="24"/>
                    </a:lnTo>
                    <a:lnTo>
                      <a:pt x="82" y="26"/>
                    </a:lnTo>
                    <a:lnTo>
                      <a:pt x="82" y="26"/>
                    </a:lnTo>
                    <a:lnTo>
                      <a:pt x="80" y="28"/>
                    </a:lnTo>
                    <a:lnTo>
                      <a:pt x="80" y="28"/>
                    </a:lnTo>
                    <a:lnTo>
                      <a:pt x="78" y="30"/>
                    </a:lnTo>
                    <a:lnTo>
                      <a:pt x="78" y="30"/>
                    </a:lnTo>
                    <a:lnTo>
                      <a:pt x="76" y="32"/>
                    </a:lnTo>
                    <a:lnTo>
                      <a:pt x="76" y="32"/>
                    </a:lnTo>
                    <a:lnTo>
                      <a:pt x="74" y="34"/>
                    </a:lnTo>
                    <a:lnTo>
                      <a:pt x="72" y="34"/>
                    </a:lnTo>
                    <a:lnTo>
                      <a:pt x="70" y="36"/>
                    </a:lnTo>
                    <a:lnTo>
                      <a:pt x="70" y="36"/>
                    </a:lnTo>
                    <a:lnTo>
                      <a:pt x="68" y="38"/>
                    </a:lnTo>
                    <a:lnTo>
                      <a:pt x="66" y="38"/>
                    </a:lnTo>
                    <a:lnTo>
                      <a:pt x="64" y="40"/>
                    </a:lnTo>
                    <a:lnTo>
                      <a:pt x="62" y="40"/>
                    </a:lnTo>
                    <a:lnTo>
                      <a:pt x="60" y="40"/>
                    </a:lnTo>
                    <a:lnTo>
                      <a:pt x="58" y="42"/>
                    </a:lnTo>
                    <a:lnTo>
                      <a:pt x="56" y="42"/>
                    </a:lnTo>
                    <a:lnTo>
                      <a:pt x="54" y="44"/>
                    </a:lnTo>
                    <a:lnTo>
                      <a:pt x="52" y="44"/>
                    </a:lnTo>
                    <a:lnTo>
                      <a:pt x="50" y="44"/>
                    </a:lnTo>
                    <a:lnTo>
                      <a:pt x="48" y="44"/>
                    </a:lnTo>
                    <a:lnTo>
                      <a:pt x="46" y="46"/>
                    </a:lnTo>
                    <a:lnTo>
                      <a:pt x="44" y="46"/>
                    </a:lnTo>
                    <a:lnTo>
                      <a:pt x="42" y="46"/>
                    </a:lnTo>
                    <a:lnTo>
                      <a:pt x="40" y="46"/>
                    </a:lnTo>
                    <a:lnTo>
                      <a:pt x="38" y="46"/>
                    </a:lnTo>
                    <a:lnTo>
                      <a:pt x="36" y="46"/>
                    </a:lnTo>
                    <a:lnTo>
                      <a:pt x="34" y="46"/>
                    </a:lnTo>
                    <a:lnTo>
                      <a:pt x="32" y="48"/>
                    </a:lnTo>
                    <a:lnTo>
                      <a:pt x="30" y="48"/>
                    </a:lnTo>
                    <a:lnTo>
                      <a:pt x="28" y="48"/>
                    </a:lnTo>
                    <a:lnTo>
                      <a:pt x="26" y="46"/>
                    </a:lnTo>
                    <a:lnTo>
                      <a:pt x="24" y="46"/>
                    </a:lnTo>
                    <a:lnTo>
                      <a:pt x="22" y="46"/>
                    </a:lnTo>
                    <a:lnTo>
                      <a:pt x="20" y="46"/>
                    </a:lnTo>
                    <a:lnTo>
                      <a:pt x="18" y="46"/>
                    </a:lnTo>
                    <a:lnTo>
                      <a:pt x="16" y="46"/>
                    </a:lnTo>
                    <a:lnTo>
                      <a:pt x="16" y="46"/>
                    </a:lnTo>
                    <a:lnTo>
                      <a:pt x="14" y="44"/>
                    </a:lnTo>
                    <a:lnTo>
                      <a:pt x="12" y="44"/>
                    </a:lnTo>
                    <a:lnTo>
                      <a:pt x="10" y="44"/>
                    </a:lnTo>
                    <a:lnTo>
                      <a:pt x="10" y="44"/>
                    </a:lnTo>
                    <a:lnTo>
                      <a:pt x="8" y="42"/>
                    </a:lnTo>
                    <a:lnTo>
                      <a:pt x="8" y="42"/>
                    </a:lnTo>
                    <a:lnTo>
                      <a:pt x="6" y="42"/>
                    </a:lnTo>
                    <a:lnTo>
                      <a:pt x="6" y="40"/>
                    </a:lnTo>
                    <a:lnTo>
                      <a:pt x="4" y="40"/>
                    </a:lnTo>
                    <a:lnTo>
                      <a:pt x="4" y="38"/>
                    </a:lnTo>
                    <a:lnTo>
                      <a:pt x="2" y="38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2" y="34"/>
                    </a:lnTo>
                    <a:lnTo>
                      <a:pt x="0" y="34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28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2" y="24"/>
                    </a:lnTo>
                    <a:lnTo>
                      <a:pt x="2" y="24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6" y="20"/>
                    </a:lnTo>
                    <a:lnTo>
                      <a:pt x="6" y="20"/>
                    </a:lnTo>
                    <a:lnTo>
                      <a:pt x="8" y="18"/>
                    </a:lnTo>
                    <a:lnTo>
                      <a:pt x="8" y="16"/>
                    </a:lnTo>
                    <a:lnTo>
                      <a:pt x="10" y="16"/>
                    </a:lnTo>
                    <a:lnTo>
                      <a:pt x="12" y="14"/>
                    </a:lnTo>
                    <a:lnTo>
                      <a:pt x="12" y="14"/>
                    </a:lnTo>
                    <a:lnTo>
                      <a:pt x="14" y="12"/>
                    </a:lnTo>
                    <a:lnTo>
                      <a:pt x="16" y="12"/>
                    </a:lnTo>
                    <a:lnTo>
                      <a:pt x="16" y="10"/>
                    </a:lnTo>
                    <a:lnTo>
                      <a:pt x="18" y="10"/>
                    </a:lnTo>
                    <a:lnTo>
                      <a:pt x="20" y="10"/>
                    </a:lnTo>
                    <a:lnTo>
                      <a:pt x="22" y="8"/>
                    </a:lnTo>
                    <a:lnTo>
                      <a:pt x="24" y="8"/>
                    </a:lnTo>
                    <a:lnTo>
                      <a:pt x="26" y="6"/>
                    </a:lnTo>
                    <a:lnTo>
                      <a:pt x="28" y="6"/>
                    </a:lnTo>
                    <a:lnTo>
                      <a:pt x="30" y="6"/>
                    </a:lnTo>
                    <a:lnTo>
                      <a:pt x="32" y="4"/>
                    </a:lnTo>
                    <a:lnTo>
                      <a:pt x="34" y="4"/>
                    </a:lnTo>
                    <a:lnTo>
                      <a:pt x="36" y="4"/>
                    </a:lnTo>
                    <a:lnTo>
                      <a:pt x="38" y="2"/>
                    </a:lnTo>
                    <a:lnTo>
                      <a:pt x="40" y="2"/>
                    </a:lnTo>
                    <a:lnTo>
                      <a:pt x="42" y="2"/>
                    </a:lnTo>
                    <a:lnTo>
                      <a:pt x="44" y="2"/>
                    </a:lnTo>
                    <a:lnTo>
                      <a:pt x="46" y="2"/>
                    </a:lnTo>
                    <a:lnTo>
                      <a:pt x="48" y="2"/>
                    </a:lnTo>
                    <a:lnTo>
                      <a:pt x="50" y="0"/>
                    </a:lnTo>
                    <a:lnTo>
                      <a:pt x="52" y="0"/>
                    </a:lnTo>
                    <a:lnTo>
                      <a:pt x="54" y="0"/>
                    </a:lnTo>
                    <a:lnTo>
                      <a:pt x="56" y="0"/>
                    </a:lnTo>
                    <a:lnTo>
                      <a:pt x="58" y="0"/>
                    </a:lnTo>
                    <a:lnTo>
                      <a:pt x="60" y="0"/>
                    </a:lnTo>
                    <a:lnTo>
                      <a:pt x="62" y="0"/>
                    </a:lnTo>
                    <a:lnTo>
                      <a:pt x="64" y="2"/>
                    </a:lnTo>
                    <a:lnTo>
                      <a:pt x="66" y="2"/>
                    </a:lnTo>
                    <a:lnTo>
                      <a:pt x="68" y="2"/>
                    </a:lnTo>
                    <a:lnTo>
                      <a:pt x="70" y="2"/>
                    </a:lnTo>
                    <a:lnTo>
                      <a:pt x="70" y="2"/>
                    </a:lnTo>
                    <a:lnTo>
                      <a:pt x="72" y="2"/>
                    </a:lnTo>
                    <a:lnTo>
                      <a:pt x="74" y="4"/>
                    </a:lnTo>
                    <a:lnTo>
                      <a:pt x="76" y="4"/>
                    </a:lnTo>
                    <a:lnTo>
                      <a:pt x="76" y="4"/>
                    </a:lnTo>
                    <a:lnTo>
                      <a:pt x="78" y="6"/>
                    </a:lnTo>
                    <a:lnTo>
                      <a:pt x="78" y="6"/>
                    </a:lnTo>
                    <a:lnTo>
                      <a:pt x="80" y="6"/>
                    </a:lnTo>
                    <a:lnTo>
                      <a:pt x="82" y="8"/>
                    </a:lnTo>
                    <a:lnTo>
                      <a:pt x="82" y="8"/>
                    </a:lnTo>
                    <a:lnTo>
                      <a:pt x="82" y="10"/>
                    </a:lnTo>
                    <a:lnTo>
                      <a:pt x="84" y="10"/>
                    </a:lnTo>
                    <a:lnTo>
                      <a:pt x="84" y="10"/>
                    </a:lnTo>
                    <a:lnTo>
                      <a:pt x="84" y="12"/>
                    </a:lnTo>
                    <a:lnTo>
                      <a:pt x="84" y="12"/>
                    </a:lnTo>
                    <a:lnTo>
                      <a:pt x="86" y="14"/>
                    </a:lnTo>
                    <a:lnTo>
                      <a:pt x="86" y="14"/>
                    </a:lnTo>
                    <a:close/>
                  </a:path>
                </a:pathLst>
              </a:custGeom>
              <a:solidFill>
                <a:srgbClr val="F5EB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67" name="Freeform 101"/>
              <p:cNvSpPr>
                <a:spLocks/>
              </p:cNvSpPr>
              <p:nvPr/>
            </p:nvSpPr>
            <p:spPr bwMode="auto">
              <a:xfrm>
                <a:off x="5004" y="1182"/>
                <a:ext cx="82" cy="44"/>
              </a:xfrm>
              <a:custGeom>
                <a:avLst/>
                <a:gdLst>
                  <a:gd name="T0" fmla="*/ 82 w 82"/>
                  <a:gd name="T1" fmla="*/ 14 h 44"/>
                  <a:gd name="T2" fmla="*/ 82 w 82"/>
                  <a:gd name="T3" fmla="*/ 18 h 44"/>
                  <a:gd name="T4" fmla="*/ 80 w 82"/>
                  <a:gd name="T5" fmla="*/ 20 h 44"/>
                  <a:gd name="T6" fmla="*/ 78 w 82"/>
                  <a:gd name="T7" fmla="*/ 24 h 44"/>
                  <a:gd name="T8" fmla="*/ 76 w 82"/>
                  <a:gd name="T9" fmla="*/ 28 h 44"/>
                  <a:gd name="T10" fmla="*/ 72 w 82"/>
                  <a:gd name="T11" fmla="*/ 30 h 44"/>
                  <a:gd name="T12" fmla="*/ 68 w 82"/>
                  <a:gd name="T13" fmla="*/ 34 h 44"/>
                  <a:gd name="T14" fmla="*/ 62 w 82"/>
                  <a:gd name="T15" fmla="*/ 36 h 44"/>
                  <a:gd name="T16" fmla="*/ 58 w 82"/>
                  <a:gd name="T17" fmla="*/ 38 h 44"/>
                  <a:gd name="T18" fmla="*/ 52 w 82"/>
                  <a:gd name="T19" fmla="*/ 40 h 44"/>
                  <a:gd name="T20" fmla="*/ 46 w 82"/>
                  <a:gd name="T21" fmla="*/ 42 h 44"/>
                  <a:gd name="T22" fmla="*/ 40 w 82"/>
                  <a:gd name="T23" fmla="*/ 44 h 44"/>
                  <a:gd name="T24" fmla="*/ 34 w 82"/>
                  <a:gd name="T25" fmla="*/ 44 h 44"/>
                  <a:gd name="T26" fmla="*/ 28 w 82"/>
                  <a:gd name="T27" fmla="*/ 44 h 44"/>
                  <a:gd name="T28" fmla="*/ 22 w 82"/>
                  <a:gd name="T29" fmla="*/ 44 h 44"/>
                  <a:gd name="T30" fmla="*/ 16 w 82"/>
                  <a:gd name="T31" fmla="*/ 44 h 44"/>
                  <a:gd name="T32" fmla="*/ 12 w 82"/>
                  <a:gd name="T33" fmla="*/ 42 h 44"/>
                  <a:gd name="T34" fmla="*/ 8 w 82"/>
                  <a:gd name="T35" fmla="*/ 40 h 44"/>
                  <a:gd name="T36" fmla="*/ 6 w 82"/>
                  <a:gd name="T37" fmla="*/ 38 h 44"/>
                  <a:gd name="T38" fmla="*/ 2 w 82"/>
                  <a:gd name="T39" fmla="*/ 36 h 44"/>
                  <a:gd name="T40" fmla="*/ 0 w 82"/>
                  <a:gd name="T41" fmla="*/ 34 h 44"/>
                  <a:gd name="T42" fmla="*/ 0 w 82"/>
                  <a:gd name="T43" fmla="*/ 30 h 44"/>
                  <a:gd name="T44" fmla="*/ 0 w 82"/>
                  <a:gd name="T45" fmla="*/ 26 h 44"/>
                  <a:gd name="T46" fmla="*/ 0 w 82"/>
                  <a:gd name="T47" fmla="*/ 24 h 44"/>
                  <a:gd name="T48" fmla="*/ 2 w 82"/>
                  <a:gd name="T49" fmla="*/ 20 h 44"/>
                  <a:gd name="T50" fmla="*/ 6 w 82"/>
                  <a:gd name="T51" fmla="*/ 18 h 44"/>
                  <a:gd name="T52" fmla="*/ 8 w 82"/>
                  <a:gd name="T53" fmla="*/ 14 h 44"/>
                  <a:gd name="T54" fmla="*/ 12 w 82"/>
                  <a:gd name="T55" fmla="*/ 12 h 44"/>
                  <a:gd name="T56" fmla="*/ 18 w 82"/>
                  <a:gd name="T57" fmla="*/ 8 h 44"/>
                  <a:gd name="T58" fmla="*/ 22 w 82"/>
                  <a:gd name="T59" fmla="*/ 6 h 44"/>
                  <a:gd name="T60" fmla="*/ 28 w 82"/>
                  <a:gd name="T61" fmla="*/ 4 h 44"/>
                  <a:gd name="T62" fmla="*/ 34 w 82"/>
                  <a:gd name="T63" fmla="*/ 2 h 44"/>
                  <a:gd name="T64" fmla="*/ 40 w 82"/>
                  <a:gd name="T65" fmla="*/ 0 h 44"/>
                  <a:gd name="T66" fmla="*/ 46 w 82"/>
                  <a:gd name="T67" fmla="*/ 0 h 44"/>
                  <a:gd name="T68" fmla="*/ 52 w 82"/>
                  <a:gd name="T69" fmla="*/ 0 h 44"/>
                  <a:gd name="T70" fmla="*/ 58 w 82"/>
                  <a:gd name="T71" fmla="*/ 0 h 44"/>
                  <a:gd name="T72" fmla="*/ 62 w 82"/>
                  <a:gd name="T73" fmla="*/ 0 h 44"/>
                  <a:gd name="T74" fmla="*/ 68 w 82"/>
                  <a:gd name="T75" fmla="*/ 0 h 44"/>
                  <a:gd name="T76" fmla="*/ 72 w 82"/>
                  <a:gd name="T77" fmla="*/ 2 h 44"/>
                  <a:gd name="T78" fmla="*/ 76 w 82"/>
                  <a:gd name="T79" fmla="*/ 4 h 44"/>
                  <a:gd name="T80" fmla="*/ 78 w 82"/>
                  <a:gd name="T81" fmla="*/ 6 h 44"/>
                  <a:gd name="T82" fmla="*/ 80 w 82"/>
                  <a:gd name="T83" fmla="*/ 10 h 44"/>
                  <a:gd name="T84" fmla="*/ 82 w 82"/>
                  <a:gd name="T85" fmla="*/ 1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2" h="44">
                    <a:moveTo>
                      <a:pt x="82" y="12"/>
                    </a:moveTo>
                    <a:lnTo>
                      <a:pt x="82" y="14"/>
                    </a:lnTo>
                    <a:lnTo>
                      <a:pt x="82" y="14"/>
                    </a:lnTo>
                    <a:lnTo>
                      <a:pt x="82" y="16"/>
                    </a:lnTo>
                    <a:lnTo>
                      <a:pt x="82" y="16"/>
                    </a:lnTo>
                    <a:lnTo>
                      <a:pt x="82" y="18"/>
                    </a:lnTo>
                    <a:lnTo>
                      <a:pt x="80" y="18"/>
                    </a:lnTo>
                    <a:lnTo>
                      <a:pt x="80" y="20"/>
                    </a:lnTo>
                    <a:lnTo>
                      <a:pt x="80" y="20"/>
                    </a:lnTo>
                    <a:lnTo>
                      <a:pt x="80" y="22"/>
                    </a:lnTo>
                    <a:lnTo>
                      <a:pt x="78" y="22"/>
                    </a:lnTo>
                    <a:lnTo>
                      <a:pt x="78" y="24"/>
                    </a:lnTo>
                    <a:lnTo>
                      <a:pt x="78" y="26"/>
                    </a:lnTo>
                    <a:lnTo>
                      <a:pt x="76" y="26"/>
                    </a:lnTo>
                    <a:lnTo>
                      <a:pt x="76" y="28"/>
                    </a:lnTo>
                    <a:lnTo>
                      <a:pt x="74" y="28"/>
                    </a:lnTo>
                    <a:lnTo>
                      <a:pt x="72" y="30"/>
                    </a:lnTo>
                    <a:lnTo>
                      <a:pt x="72" y="30"/>
                    </a:lnTo>
                    <a:lnTo>
                      <a:pt x="70" y="32"/>
                    </a:lnTo>
                    <a:lnTo>
                      <a:pt x="68" y="32"/>
                    </a:lnTo>
                    <a:lnTo>
                      <a:pt x="68" y="34"/>
                    </a:lnTo>
                    <a:lnTo>
                      <a:pt x="66" y="34"/>
                    </a:lnTo>
                    <a:lnTo>
                      <a:pt x="64" y="34"/>
                    </a:lnTo>
                    <a:lnTo>
                      <a:pt x="62" y="36"/>
                    </a:lnTo>
                    <a:lnTo>
                      <a:pt x="60" y="36"/>
                    </a:lnTo>
                    <a:lnTo>
                      <a:pt x="60" y="38"/>
                    </a:lnTo>
                    <a:lnTo>
                      <a:pt x="58" y="38"/>
                    </a:lnTo>
                    <a:lnTo>
                      <a:pt x="56" y="38"/>
                    </a:lnTo>
                    <a:lnTo>
                      <a:pt x="54" y="40"/>
                    </a:lnTo>
                    <a:lnTo>
                      <a:pt x="52" y="40"/>
                    </a:lnTo>
                    <a:lnTo>
                      <a:pt x="50" y="40"/>
                    </a:lnTo>
                    <a:lnTo>
                      <a:pt x="48" y="42"/>
                    </a:lnTo>
                    <a:lnTo>
                      <a:pt x="46" y="42"/>
                    </a:lnTo>
                    <a:lnTo>
                      <a:pt x="44" y="42"/>
                    </a:lnTo>
                    <a:lnTo>
                      <a:pt x="42" y="42"/>
                    </a:lnTo>
                    <a:lnTo>
                      <a:pt x="40" y="44"/>
                    </a:lnTo>
                    <a:lnTo>
                      <a:pt x="38" y="44"/>
                    </a:lnTo>
                    <a:lnTo>
                      <a:pt x="36" y="44"/>
                    </a:lnTo>
                    <a:lnTo>
                      <a:pt x="34" y="44"/>
                    </a:lnTo>
                    <a:lnTo>
                      <a:pt x="32" y="44"/>
                    </a:lnTo>
                    <a:lnTo>
                      <a:pt x="30" y="44"/>
                    </a:lnTo>
                    <a:lnTo>
                      <a:pt x="28" y="44"/>
                    </a:lnTo>
                    <a:lnTo>
                      <a:pt x="26" y="44"/>
                    </a:lnTo>
                    <a:lnTo>
                      <a:pt x="24" y="44"/>
                    </a:lnTo>
                    <a:lnTo>
                      <a:pt x="22" y="44"/>
                    </a:lnTo>
                    <a:lnTo>
                      <a:pt x="20" y="44"/>
                    </a:lnTo>
                    <a:lnTo>
                      <a:pt x="18" y="44"/>
                    </a:lnTo>
                    <a:lnTo>
                      <a:pt x="16" y="44"/>
                    </a:lnTo>
                    <a:lnTo>
                      <a:pt x="16" y="42"/>
                    </a:lnTo>
                    <a:lnTo>
                      <a:pt x="14" y="42"/>
                    </a:lnTo>
                    <a:lnTo>
                      <a:pt x="12" y="42"/>
                    </a:lnTo>
                    <a:lnTo>
                      <a:pt x="10" y="42"/>
                    </a:lnTo>
                    <a:lnTo>
                      <a:pt x="10" y="40"/>
                    </a:lnTo>
                    <a:lnTo>
                      <a:pt x="8" y="40"/>
                    </a:lnTo>
                    <a:lnTo>
                      <a:pt x="8" y="40"/>
                    </a:lnTo>
                    <a:lnTo>
                      <a:pt x="6" y="40"/>
                    </a:lnTo>
                    <a:lnTo>
                      <a:pt x="6" y="38"/>
                    </a:lnTo>
                    <a:lnTo>
                      <a:pt x="4" y="38"/>
                    </a:lnTo>
                    <a:lnTo>
                      <a:pt x="4" y="36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2" y="34"/>
                    </a:lnTo>
                    <a:lnTo>
                      <a:pt x="0" y="34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28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2" y="20"/>
                    </a:lnTo>
                    <a:lnTo>
                      <a:pt x="4" y="20"/>
                    </a:lnTo>
                    <a:lnTo>
                      <a:pt x="4" y="18"/>
                    </a:lnTo>
                    <a:lnTo>
                      <a:pt x="6" y="18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4"/>
                    </a:lnTo>
                    <a:lnTo>
                      <a:pt x="10" y="14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4" y="10"/>
                    </a:lnTo>
                    <a:lnTo>
                      <a:pt x="16" y="10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20" y="6"/>
                    </a:lnTo>
                    <a:lnTo>
                      <a:pt x="22" y="6"/>
                    </a:lnTo>
                    <a:lnTo>
                      <a:pt x="24" y="6"/>
                    </a:lnTo>
                    <a:lnTo>
                      <a:pt x="26" y="4"/>
                    </a:lnTo>
                    <a:lnTo>
                      <a:pt x="28" y="4"/>
                    </a:lnTo>
                    <a:lnTo>
                      <a:pt x="30" y="4"/>
                    </a:lnTo>
                    <a:lnTo>
                      <a:pt x="32" y="2"/>
                    </a:lnTo>
                    <a:lnTo>
                      <a:pt x="34" y="2"/>
                    </a:lnTo>
                    <a:lnTo>
                      <a:pt x="36" y="2"/>
                    </a:lnTo>
                    <a:lnTo>
                      <a:pt x="38" y="0"/>
                    </a:lnTo>
                    <a:lnTo>
                      <a:pt x="40" y="0"/>
                    </a:lnTo>
                    <a:lnTo>
                      <a:pt x="42" y="0"/>
                    </a:lnTo>
                    <a:lnTo>
                      <a:pt x="44" y="0"/>
                    </a:lnTo>
                    <a:lnTo>
                      <a:pt x="46" y="0"/>
                    </a:lnTo>
                    <a:lnTo>
                      <a:pt x="48" y="0"/>
                    </a:lnTo>
                    <a:lnTo>
                      <a:pt x="50" y="0"/>
                    </a:lnTo>
                    <a:lnTo>
                      <a:pt x="52" y="0"/>
                    </a:lnTo>
                    <a:lnTo>
                      <a:pt x="54" y="0"/>
                    </a:lnTo>
                    <a:lnTo>
                      <a:pt x="56" y="0"/>
                    </a:lnTo>
                    <a:lnTo>
                      <a:pt x="58" y="0"/>
                    </a:lnTo>
                    <a:lnTo>
                      <a:pt x="60" y="0"/>
                    </a:lnTo>
                    <a:lnTo>
                      <a:pt x="62" y="0"/>
                    </a:lnTo>
                    <a:lnTo>
                      <a:pt x="62" y="0"/>
                    </a:lnTo>
                    <a:lnTo>
                      <a:pt x="64" y="0"/>
                    </a:lnTo>
                    <a:lnTo>
                      <a:pt x="66" y="0"/>
                    </a:lnTo>
                    <a:lnTo>
                      <a:pt x="68" y="0"/>
                    </a:lnTo>
                    <a:lnTo>
                      <a:pt x="70" y="2"/>
                    </a:lnTo>
                    <a:lnTo>
                      <a:pt x="70" y="2"/>
                    </a:lnTo>
                    <a:lnTo>
                      <a:pt x="72" y="2"/>
                    </a:lnTo>
                    <a:lnTo>
                      <a:pt x="74" y="4"/>
                    </a:lnTo>
                    <a:lnTo>
                      <a:pt x="74" y="4"/>
                    </a:lnTo>
                    <a:lnTo>
                      <a:pt x="76" y="4"/>
                    </a:lnTo>
                    <a:lnTo>
                      <a:pt x="76" y="6"/>
                    </a:lnTo>
                    <a:lnTo>
                      <a:pt x="78" y="6"/>
                    </a:lnTo>
                    <a:lnTo>
                      <a:pt x="78" y="6"/>
                    </a:lnTo>
                    <a:lnTo>
                      <a:pt x="78" y="8"/>
                    </a:lnTo>
                    <a:lnTo>
                      <a:pt x="80" y="8"/>
                    </a:lnTo>
                    <a:lnTo>
                      <a:pt x="80" y="10"/>
                    </a:lnTo>
                    <a:lnTo>
                      <a:pt x="80" y="10"/>
                    </a:lnTo>
                    <a:lnTo>
                      <a:pt x="82" y="12"/>
                    </a:lnTo>
                    <a:lnTo>
                      <a:pt x="82" y="12"/>
                    </a:lnTo>
                    <a:lnTo>
                      <a:pt x="82" y="12"/>
                    </a:lnTo>
                    <a:close/>
                  </a:path>
                </a:pathLst>
              </a:custGeom>
              <a:solidFill>
                <a:srgbClr val="F6EB0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68" name="Freeform 102"/>
              <p:cNvSpPr>
                <a:spLocks/>
              </p:cNvSpPr>
              <p:nvPr/>
            </p:nvSpPr>
            <p:spPr bwMode="auto">
              <a:xfrm>
                <a:off x="5004" y="1182"/>
                <a:ext cx="80" cy="44"/>
              </a:xfrm>
              <a:custGeom>
                <a:avLst/>
                <a:gdLst>
                  <a:gd name="T0" fmla="*/ 80 w 80"/>
                  <a:gd name="T1" fmla="*/ 14 h 44"/>
                  <a:gd name="T2" fmla="*/ 80 w 80"/>
                  <a:gd name="T3" fmla="*/ 18 h 44"/>
                  <a:gd name="T4" fmla="*/ 78 w 80"/>
                  <a:gd name="T5" fmla="*/ 20 h 44"/>
                  <a:gd name="T6" fmla="*/ 76 w 80"/>
                  <a:gd name="T7" fmla="*/ 24 h 44"/>
                  <a:gd name="T8" fmla="*/ 74 w 80"/>
                  <a:gd name="T9" fmla="*/ 26 h 44"/>
                  <a:gd name="T10" fmla="*/ 70 w 80"/>
                  <a:gd name="T11" fmla="*/ 30 h 44"/>
                  <a:gd name="T12" fmla="*/ 66 w 80"/>
                  <a:gd name="T13" fmla="*/ 32 h 44"/>
                  <a:gd name="T14" fmla="*/ 62 w 80"/>
                  <a:gd name="T15" fmla="*/ 36 h 44"/>
                  <a:gd name="T16" fmla="*/ 56 w 80"/>
                  <a:gd name="T17" fmla="*/ 38 h 44"/>
                  <a:gd name="T18" fmla="*/ 50 w 80"/>
                  <a:gd name="T19" fmla="*/ 40 h 44"/>
                  <a:gd name="T20" fmla="*/ 44 w 80"/>
                  <a:gd name="T21" fmla="*/ 42 h 44"/>
                  <a:gd name="T22" fmla="*/ 38 w 80"/>
                  <a:gd name="T23" fmla="*/ 42 h 44"/>
                  <a:gd name="T24" fmla="*/ 34 w 80"/>
                  <a:gd name="T25" fmla="*/ 42 h 44"/>
                  <a:gd name="T26" fmla="*/ 28 w 80"/>
                  <a:gd name="T27" fmla="*/ 44 h 44"/>
                  <a:gd name="T28" fmla="*/ 22 w 80"/>
                  <a:gd name="T29" fmla="*/ 42 h 44"/>
                  <a:gd name="T30" fmla="*/ 18 w 80"/>
                  <a:gd name="T31" fmla="*/ 42 h 44"/>
                  <a:gd name="T32" fmla="*/ 14 w 80"/>
                  <a:gd name="T33" fmla="*/ 42 h 44"/>
                  <a:gd name="T34" fmla="*/ 10 w 80"/>
                  <a:gd name="T35" fmla="*/ 40 h 44"/>
                  <a:gd name="T36" fmla="*/ 6 w 80"/>
                  <a:gd name="T37" fmla="*/ 38 h 44"/>
                  <a:gd name="T38" fmla="*/ 4 w 80"/>
                  <a:gd name="T39" fmla="*/ 36 h 44"/>
                  <a:gd name="T40" fmla="*/ 2 w 80"/>
                  <a:gd name="T41" fmla="*/ 32 h 44"/>
                  <a:gd name="T42" fmla="*/ 2 w 80"/>
                  <a:gd name="T43" fmla="*/ 30 h 44"/>
                  <a:gd name="T44" fmla="*/ 2 w 80"/>
                  <a:gd name="T45" fmla="*/ 26 h 44"/>
                  <a:gd name="T46" fmla="*/ 2 w 80"/>
                  <a:gd name="T47" fmla="*/ 24 h 44"/>
                  <a:gd name="T48" fmla="*/ 4 w 80"/>
                  <a:gd name="T49" fmla="*/ 20 h 44"/>
                  <a:gd name="T50" fmla="*/ 6 w 80"/>
                  <a:gd name="T51" fmla="*/ 18 h 44"/>
                  <a:gd name="T52" fmla="*/ 10 w 80"/>
                  <a:gd name="T53" fmla="*/ 14 h 44"/>
                  <a:gd name="T54" fmla="*/ 14 w 80"/>
                  <a:gd name="T55" fmla="*/ 12 h 44"/>
                  <a:gd name="T56" fmla="*/ 18 w 80"/>
                  <a:gd name="T57" fmla="*/ 8 h 44"/>
                  <a:gd name="T58" fmla="*/ 22 w 80"/>
                  <a:gd name="T59" fmla="*/ 6 h 44"/>
                  <a:gd name="T60" fmla="*/ 28 w 80"/>
                  <a:gd name="T61" fmla="*/ 4 h 44"/>
                  <a:gd name="T62" fmla="*/ 34 w 80"/>
                  <a:gd name="T63" fmla="*/ 2 h 44"/>
                  <a:gd name="T64" fmla="*/ 40 w 80"/>
                  <a:gd name="T65" fmla="*/ 0 h 44"/>
                  <a:gd name="T66" fmla="*/ 46 w 80"/>
                  <a:gd name="T67" fmla="*/ 0 h 44"/>
                  <a:gd name="T68" fmla="*/ 52 w 80"/>
                  <a:gd name="T69" fmla="*/ 0 h 44"/>
                  <a:gd name="T70" fmla="*/ 56 w 80"/>
                  <a:gd name="T71" fmla="*/ 0 h 44"/>
                  <a:gd name="T72" fmla="*/ 62 w 80"/>
                  <a:gd name="T73" fmla="*/ 0 h 44"/>
                  <a:gd name="T74" fmla="*/ 66 w 80"/>
                  <a:gd name="T75" fmla="*/ 2 h 44"/>
                  <a:gd name="T76" fmla="*/ 70 w 80"/>
                  <a:gd name="T77" fmla="*/ 2 h 44"/>
                  <a:gd name="T78" fmla="*/ 74 w 80"/>
                  <a:gd name="T79" fmla="*/ 4 h 44"/>
                  <a:gd name="T80" fmla="*/ 76 w 80"/>
                  <a:gd name="T81" fmla="*/ 6 h 44"/>
                  <a:gd name="T82" fmla="*/ 78 w 80"/>
                  <a:gd name="T83" fmla="*/ 10 h 44"/>
                  <a:gd name="T84" fmla="*/ 80 w 80"/>
                  <a:gd name="T85" fmla="*/ 1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0" h="44">
                    <a:moveTo>
                      <a:pt x="80" y="12"/>
                    </a:moveTo>
                    <a:lnTo>
                      <a:pt x="80" y="14"/>
                    </a:lnTo>
                    <a:lnTo>
                      <a:pt x="80" y="14"/>
                    </a:lnTo>
                    <a:lnTo>
                      <a:pt x="80" y="16"/>
                    </a:lnTo>
                    <a:lnTo>
                      <a:pt x="80" y="16"/>
                    </a:lnTo>
                    <a:lnTo>
                      <a:pt x="80" y="18"/>
                    </a:lnTo>
                    <a:lnTo>
                      <a:pt x="80" y="18"/>
                    </a:lnTo>
                    <a:lnTo>
                      <a:pt x="78" y="20"/>
                    </a:lnTo>
                    <a:lnTo>
                      <a:pt x="78" y="20"/>
                    </a:lnTo>
                    <a:lnTo>
                      <a:pt x="78" y="22"/>
                    </a:lnTo>
                    <a:lnTo>
                      <a:pt x="76" y="22"/>
                    </a:lnTo>
                    <a:lnTo>
                      <a:pt x="76" y="24"/>
                    </a:lnTo>
                    <a:lnTo>
                      <a:pt x="76" y="24"/>
                    </a:lnTo>
                    <a:lnTo>
                      <a:pt x="74" y="26"/>
                    </a:lnTo>
                    <a:lnTo>
                      <a:pt x="74" y="26"/>
                    </a:lnTo>
                    <a:lnTo>
                      <a:pt x="72" y="28"/>
                    </a:lnTo>
                    <a:lnTo>
                      <a:pt x="72" y="28"/>
                    </a:lnTo>
                    <a:lnTo>
                      <a:pt x="70" y="30"/>
                    </a:lnTo>
                    <a:lnTo>
                      <a:pt x="68" y="30"/>
                    </a:lnTo>
                    <a:lnTo>
                      <a:pt x="68" y="32"/>
                    </a:lnTo>
                    <a:lnTo>
                      <a:pt x="66" y="32"/>
                    </a:lnTo>
                    <a:lnTo>
                      <a:pt x="64" y="34"/>
                    </a:lnTo>
                    <a:lnTo>
                      <a:pt x="64" y="34"/>
                    </a:lnTo>
                    <a:lnTo>
                      <a:pt x="62" y="36"/>
                    </a:lnTo>
                    <a:lnTo>
                      <a:pt x="60" y="36"/>
                    </a:lnTo>
                    <a:lnTo>
                      <a:pt x="58" y="36"/>
                    </a:lnTo>
                    <a:lnTo>
                      <a:pt x="56" y="38"/>
                    </a:lnTo>
                    <a:lnTo>
                      <a:pt x="54" y="38"/>
                    </a:lnTo>
                    <a:lnTo>
                      <a:pt x="52" y="38"/>
                    </a:lnTo>
                    <a:lnTo>
                      <a:pt x="50" y="40"/>
                    </a:lnTo>
                    <a:lnTo>
                      <a:pt x="48" y="40"/>
                    </a:lnTo>
                    <a:lnTo>
                      <a:pt x="46" y="40"/>
                    </a:lnTo>
                    <a:lnTo>
                      <a:pt x="44" y="42"/>
                    </a:lnTo>
                    <a:lnTo>
                      <a:pt x="42" y="42"/>
                    </a:lnTo>
                    <a:lnTo>
                      <a:pt x="40" y="42"/>
                    </a:lnTo>
                    <a:lnTo>
                      <a:pt x="38" y="42"/>
                    </a:lnTo>
                    <a:lnTo>
                      <a:pt x="38" y="42"/>
                    </a:lnTo>
                    <a:lnTo>
                      <a:pt x="36" y="42"/>
                    </a:lnTo>
                    <a:lnTo>
                      <a:pt x="34" y="42"/>
                    </a:lnTo>
                    <a:lnTo>
                      <a:pt x="32" y="44"/>
                    </a:lnTo>
                    <a:lnTo>
                      <a:pt x="30" y="44"/>
                    </a:lnTo>
                    <a:lnTo>
                      <a:pt x="28" y="44"/>
                    </a:lnTo>
                    <a:lnTo>
                      <a:pt x="26" y="44"/>
                    </a:lnTo>
                    <a:lnTo>
                      <a:pt x="24" y="42"/>
                    </a:lnTo>
                    <a:lnTo>
                      <a:pt x="22" y="42"/>
                    </a:lnTo>
                    <a:lnTo>
                      <a:pt x="20" y="42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16" y="42"/>
                    </a:lnTo>
                    <a:lnTo>
                      <a:pt x="14" y="42"/>
                    </a:lnTo>
                    <a:lnTo>
                      <a:pt x="14" y="42"/>
                    </a:lnTo>
                    <a:lnTo>
                      <a:pt x="12" y="40"/>
                    </a:lnTo>
                    <a:lnTo>
                      <a:pt x="10" y="40"/>
                    </a:lnTo>
                    <a:lnTo>
                      <a:pt x="10" y="40"/>
                    </a:lnTo>
                    <a:lnTo>
                      <a:pt x="8" y="38"/>
                    </a:lnTo>
                    <a:lnTo>
                      <a:pt x="8" y="38"/>
                    </a:lnTo>
                    <a:lnTo>
                      <a:pt x="6" y="38"/>
                    </a:lnTo>
                    <a:lnTo>
                      <a:pt x="6" y="36"/>
                    </a:lnTo>
                    <a:lnTo>
                      <a:pt x="4" y="36"/>
                    </a:lnTo>
                    <a:lnTo>
                      <a:pt x="4" y="36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2" y="32"/>
                    </a:lnTo>
                    <a:lnTo>
                      <a:pt x="2" y="32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2" y="24"/>
                    </a:lnTo>
                    <a:lnTo>
                      <a:pt x="2" y="24"/>
                    </a:lnTo>
                    <a:lnTo>
                      <a:pt x="2" y="22"/>
                    </a:lnTo>
                    <a:lnTo>
                      <a:pt x="4" y="22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12" y="12"/>
                    </a:lnTo>
                    <a:lnTo>
                      <a:pt x="14" y="12"/>
                    </a:lnTo>
                    <a:lnTo>
                      <a:pt x="14" y="10"/>
                    </a:lnTo>
                    <a:lnTo>
                      <a:pt x="16" y="10"/>
                    </a:lnTo>
                    <a:lnTo>
                      <a:pt x="18" y="8"/>
                    </a:lnTo>
                    <a:lnTo>
                      <a:pt x="20" y="8"/>
                    </a:lnTo>
                    <a:lnTo>
                      <a:pt x="20" y="6"/>
                    </a:lnTo>
                    <a:lnTo>
                      <a:pt x="22" y="6"/>
                    </a:lnTo>
                    <a:lnTo>
                      <a:pt x="24" y="6"/>
                    </a:lnTo>
                    <a:lnTo>
                      <a:pt x="26" y="4"/>
                    </a:lnTo>
                    <a:lnTo>
                      <a:pt x="28" y="4"/>
                    </a:lnTo>
                    <a:lnTo>
                      <a:pt x="30" y="4"/>
                    </a:lnTo>
                    <a:lnTo>
                      <a:pt x="32" y="2"/>
                    </a:lnTo>
                    <a:lnTo>
                      <a:pt x="34" y="2"/>
                    </a:lnTo>
                    <a:lnTo>
                      <a:pt x="36" y="2"/>
                    </a:lnTo>
                    <a:lnTo>
                      <a:pt x="38" y="2"/>
                    </a:lnTo>
                    <a:lnTo>
                      <a:pt x="40" y="0"/>
                    </a:lnTo>
                    <a:lnTo>
                      <a:pt x="42" y="0"/>
                    </a:lnTo>
                    <a:lnTo>
                      <a:pt x="44" y="0"/>
                    </a:lnTo>
                    <a:lnTo>
                      <a:pt x="46" y="0"/>
                    </a:lnTo>
                    <a:lnTo>
                      <a:pt x="48" y="0"/>
                    </a:lnTo>
                    <a:lnTo>
                      <a:pt x="50" y="0"/>
                    </a:lnTo>
                    <a:lnTo>
                      <a:pt x="52" y="0"/>
                    </a:lnTo>
                    <a:lnTo>
                      <a:pt x="54" y="0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58" y="0"/>
                    </a:lnTo>
                    <a:lnTo>
                      <a:pt x="60" y="0"/>
                    </a:lnTo>
                    <a:lnTo>
                      <a:pt x="62" y="0"/>
                    </a:lnTo>
                    <a:lnTo>
                      <a:pt x="64" y="0"/>
                    </a:lnTo>
                    <a:lnTo>
                      <a:pt x="64" y="2"/>
                    </a:lnTo>
                    <a:lnTo>
                      <a:pt x="66" y="2"/>
                    </a:lnTo>
                    <a:lnTo>
                      <a:pt x="68" y="2"/>
                    </a:lnTo>
                    <a:lnTo>
                      <a:pt x="68" y="2"/>
                    </a:lnTo>
                    <a:lnTo>
                      <a:pt x="70" y="2"/>
                    </a:lnTo>
                    <a:lnTo>
                      <a:pt x="72" y="4"/>
                    </a:lnTo>
                    <a:lnTo>
                      <a:pt x="72" y="4"/>
                    </a:lnTo>
                    <a:lnTo>
                      <a:pt x="74" y="4"/>
                    </a:lnTo>
                    <a:lnTo>
                      <a:pt x="74" y="6"/>
                    </a:lnTo>
                    <a:lnTo>
                      <a:pt x="76" y="6"/>
                    </a:lnTo>
                    <a:lnTo>
                      <a:pt x="76" y="6"/>
                    </a:lnTo>
                    <a:lnTo>
                      <a:pt x="78" y="8"/>
                    </a:lnTo>
                    <a:lnTo>
                      <a:pt x="78" y="8"/>
                    </a:lnTo>
                    <a:lnTo>
                      <a:pt x="78" y="10"/>
                    </a:lnTo>
                    <a:lnTo>
                      <a:pt x="78" y="10"/>
                    </a:lnTo>
                    <a:lnTo>
                      <a:pt x="80" y="12"/>
                    </a:lnTo>
                    <a:lnTo>
                      <a:pt x="80" y="12"/>
                    </a:lnTo>
                    <a:lnTo>
                      <a:pt x="80" y="12"/>
                    </a:lnTo>
                    <a:close/>
                  </a:path>
                </a:pathLst>
              </a:custGeom>
              <a:solidFill>
                <a:srgbClr val="F7E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69" name="Freeform 103"/>
              <p:cNvSpPr>
                <a:spLocks/>
              </p:cNvSpPr>
              <p:nvPr/>
            </p:nvSpPr>
            <p:spPr bwMode="auto">
              <a:xfrm>
                <a:off x="5006" y="1182"/>
                <a:ext cx="76" cy="42"/>
              </a:xfrm>
              <a:custGeom>
                <a:avLst/>
                <a:gdLst>
                  <a:gd name="T0" fmla="*/ 76 w 76"/>
                  <a:gd name="T1" fmla="*/ 14 h 42"/>
                  <a:gd name="T2" fmla="*/ 76 w 76"/>
                  <a:gd name="T3" fmla="*/ 18 h 42"/>
                  <a:gd name="T4" fmla="*/ 74 w 76"/>
                  <a:gd name="T5" fmla="*/ 20 h 42"/>
                  <a:gd name="T6" fmla="*/ 72 w 76"/>
                  <a:gd name="T7" fmla="*/ 24 h 42"/>
                  <a:gd name="T8" fmla="*/ 70 w 76"/>
                  <a:gd name="T9" fmla="*/ 26 h 42"/>
                  <a:gd name="T10" fmla="*/ 66 w 76"/>
                  <a:gd name="T11" fmla="*/ 30 h 42"/>
                  <a:gd name="T12" fmla="*/ 62 w 76"/>
                  <a:gd name="T13" fmla="*/ 32 h 42"/>
                  <a:gd name="T14" fmla="*/ 58 w 76"/>
                  <a:gd name="T15" fmla="*/ 34 h 42"/>
                  <a:gd name="T16" fmla="*/ 54 w 76"/>
                  <a:gd name="T17" fmla="*/ 36 h 42"/>
                  <a:gd name="T18" fmla="*/ 48 w 76"/>
                  <a:gd name="T19" fmla="*/ 38 h 42"/>
                  <a:gd name="T20" fmla="*/ 42 w 76"/>
                  <a:gd name="T21" fmla="*/ 40 h 42"/>
                  <a:gd name="T22" fmla="*/ 36 w 76"/>
                  <a:gd name="T23" fmla="*/ 42 h 42"/>
                  <a:gd name="T24" fmla="*/ 32 w 76"/>
                  <a:gd name="T25" fmla="*/ 42 h 42"/>
                  <a:gd name="T26" fmla="*/ 26 w 76"/>
                  <a:gd name="T27" fmla="*/ 42 h 42"/>
                  <a:gd name="T28" fmla="*/ 20 w 76"/>
                  <a:gd name="T29" fmla="*/ 42 h 42"/>
                  <a:gd name="T30" fmla="*/ 16 w 76"/>
                  <a:gd name="T31" fmla="*/ 42 h 42"/>
                  <a:gd name="T32" fmla="*/ 12 w 76"/>
                  <a:gd name="T33" fmla="*/ 40 h 42"/>
                  <a:gd name="T34" fmla="*/ 8 w 76"/>
                  <a:gd name="T35" fmla="*/ 38 h 42"/>
                  <a:gd name="T36" fmla="*/ 6 w 76"/>
                  <a:gd name="T37" fmla="*/ 36 h 42"/>
                  <a:gd name="T38" fmla="*/ 2 w 76"/>
                  <a:gd name="T39" fmla="*/ 34 h 42"/>
                  <a:gd name="T40" fmla="*/ 2 w 76"/>
                  <a:gd name="T41" fmla="*/ 32 h 42"/>
                  <a:gd name="T42" fmla="*/ 0 w 76"/>
                  <a:gd name="T43" fmla="*/ 30 h 42"/>
                  <a:gd name="T44" fmla="*/ 0 w 76"/>
                  <a:gd name="T45" fmla="*/ 26 h 42"/>
                  <a:gd name="T46" fmla="*/ 2 w 76"/>
                  <a:gd name="T47" fmla="*/ 24 h 42"/>
                  <a:gd name="T48" fmla="*/ 2 w 76"/>
                  <a:gd name="T49" fmla="*/ 20 h 42"/>
                  <a:gd name="T50" fmla="*/ 6 w 76"/>
                  <a:gd name="T51" fmla="*/ 16 h 42"/>
                  <a:gd name="T52" fmla="*/ 8 w 76"/>
                  <a:gd name="T53" fmla="*/ 14 h 42"/>
                  <a:gd name="T54" fmla="*/ 12 w 76"/>
                  <a:gd name="T55" fmla="*/ 12 h 42"/>
                  <a:gd name="T56" fmla="*/ 16 w 76"/>
                  <a:gd name="T57" fmla="*/ 8 h 42"/>
                  <a:gd name="T58" fmla="*/ 20 w 76"/>
                  <a:gd name="T59" fmla="*/ 6 h 42"/>
                  <a:gd name="T60" fmla="*/ 26 w 76"/>
                  <a:gd name="T61" fmla="*/ 4 h 42"/>
                  <a:gd name="T62" fmla="*/ 32 w 76"/>
                  <a:gd name="T63" fmla="*/ 2 h 42"/>
                  <a:gd name="T64" fmla="*/ 38 w 76"/>
                  <a:gd name="T65" fmla="*/ 2 h 42"/>
                  <a:gd name="T66" fmla="*/ 44 w 76"/>
                  <a:gd name="T67" fmla="*/ 0 h 42"/>
                  <a:gd name="T68" fmla="*/ 48 w 76"/>
                  <a:gd name="T69" fmla="*/ 0 h 42"/>
                  <a:gd name="T70" fmla="*/ 54 w 76"/>
                  <a:gd name="T71" fmla="*/ 0 h 42"/>
                  <a:gd name="T72" fmla="*/ 58 w 76"/>
                  <a:gd name="T73" fmla="*/ 2 h 42"/>
                  <a:gd name="T74" fmla="*/ 62 w 76"/>
                  <a:gd name="T75" fmla="*/ 2 h 42"/>
                  <a:gd name="T76" fmla="*/ 66 w 76"/>
                  <a:gd name="T77" fmla="*/ 4 h 42"/>
                  <a:gd name="T78" fmla="*/ 70 w 76"/>
                  <a:gd name="T79" fmla="*/ 6 h 42"/>
                  <a:gd name="T80" fmla="*/ 72 w 76"/>
                  <a:gd name="T81" fmla="*/ 8 h 42"/>
                  <a:gd name="T82" fmla="*/ 74 w 76"/>
                  <a:gd name="T83" fmla="*/ 10 h 42"/>
                  <a:gd name="T84" fmla="*/ 76 w 76"/>
                  <a:gd name="T85" fmla="*/ 1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6" h="42">
                    <a:moveTo>
                      <a:pt x="76" y="12"/>
                    </a:moveTo>
                    <a:lnTo>
                      <a:pt x="76" y="14"/>
                    </a:lnTo>
                    <a:lnTo>
                      <a:pt x="76" y="14"/>
                    </a:lnTo>
                    <a:lnTo>
                      <a:pt x="76" y="16"/>
                    </a:lnTo>
                    <a:lnTo>
                      <a:pt x="76" y="16"/>
                    </a:lnTo>
                    <a:lnTo>
                      <a:pt x="76" y="18"/>
                    </a:lnTo>
                    <a:lnTo>
                      <a:pt x="76" y="18"/>
                    </a:lnTo>
                    <a:lnTo>
                      <a:pt x="74" y="20"/>
                    </a:lnTo>
                    <a:lnTo>
                      <a:pt x="74" y="20"/>
                    </a:lnTo>
                    <a:lnTo>
                      <a:pt x="74" y="22"/>
                    </a:lnTo>
                    <a:lnTo>
                      <a:pt x="74" y="2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0" y="26"/>
                    </a:lnTo>
                    <a:lnTo>
                      <a:pt x="70" y="26"/>
                    </a:lnTo>
                    <a:lnTo>
                      <a:pt x="68" y="28"/>
                    </a:lnTo>
                    <a:lnTo>
                      <a:pt x="68" y="28"/>
                    </a:lnTo>
                    <a:lnTo>
                      <a:pt x="66" y="30"/>
                    </a:lnTo>
                    <a:lnTo>
                      <a:pt x="66" y="30"/>
                    </a:lnTo>
                    <a:lnTo>
                      <a:pt x="64" y="32"/>
                    </a:lnTo>
                    <a:lnTo>
                      <a:pt x="62" y="32"/>
                    </a:lnTo>
                    <a:lnTo>
                      <a:pt x="62" y="32"/>
                    </a:lnTo>
                    <a:lnTo>
                      <a:pt x="60" y="34"/>
                    </a:lnTo>
                    <a:lnTo>
                      <a:pt x="58" y="34"/>
                    </a:lnTo>
                    <a:lnTo>
                      <a:pt x="56" y="36"/>
                    </a:lnTo>
                    <a:lnTo>
                      <a:pt x="56" y="36"/>
                    </a:lnTo>
                    <a:lnTo>
                      <a:pt x="54" y="36"/>
                    </a:lnTo>
                    <a:lnTo>
                      <a:pt x="52" y="38"/>
                    </a:lnTo>
                    <a:lnTo>
                      <a:pt x="50" y="38"/>
                    </a:lnTo>
                    <a:lnTo>
                      <a:pt x="48" y="38"/>
                    </a:lnTo>
                    <a:lnTo>
                      <a:pt x="46" y="40"/>
                    </a:lnTo>
                    <a:lnTo>
                      <a:pt x="44" y="40"/>
                    </a:lnTo>
                    <a:lnTo>
                      <a:pt x="42" y="40"/>
                    </a:lnTo>
                    <a:lnTo>
                      <a:pt x="40" y="40"/>
                    </a:lnTo>
                    <a:lnTo>
                      <a:pt x="38" y="42"/>
                    </a:lnTo>
                    <a:lnTo>
                      <a:pt x="36" y="42"/>
                    </a:lnTo>
                    <a:lnTo>
                      <a:pt x="34" y="42"/>
                    </a:lnTo>
                    <a:lnTo>
                      <a:pt x="32" y="42"/>
                    </a:lnTo>
                    <a:lnTo>
                      <a:pt x="32" y="42"/>
                    </a:lnTo>
                    <a:lnTo>
                      <a:pt x="30" y="42"/>
                    </a:lnTo>
                    <a:lnTo>
                      <a:pt x="28" y="42"/>
                    </a:lnTo>
                    <a:lnTo>
                      <a:pt x="26" y="42"/>
                    </a:lnTo>
                    <a:lnTo>
                      <a:pt x="24" y="42"/>
                    </a:lnTo>
                    <a:lnTo>
                      <a:pt x="22" y="42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18" y="42"/>
                    </a:lnTo>
                    <a:lnTo>
                      <a:pt x="16" y="42"/>
                    </a:lnTo>
                    <a:lnTo>
                      <a:pt x="14" y="40"/>
                    </a:lnTo>
                    <a:lnTo>
                      <a:pt x="14" y="40"/>
                    </a:lnTo>
                    <a:lnTo>
                      <a:pt x="12" y="40"/>
                    </a:lnTo>
                    <a:lnTo>
                      <a:pt x="10" y="40"/>
                    </a:lnTo>
                    <a:lnTo>
                      <a:pt x="10" y="40"/>
                    </a:lnTo>
                    <a:lnTo>
                      <a:pt x="8" y="38"/>
                    </a:lnTo>
                    <a:lnTo>
                      <a:pt x="8" y="38"/>
                    </a:lnTo>
                    <a:lnTo>
                      <a:pt x="6" y="38"/>
                    </a:lnTo>
                    <a:lnTo>
                      <a:pt x="6" y="36"/>
                    </a:lnTo>
                    <a:lnTo>
                      <a:pt x="4" y="36"/>
                    </a:lnTo>
                    <a:lnTo>
                      <a:pt x="4" y="36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2" y="32"/>
                    </a:lnTo>
                    <a:lnTo>
                      <a:pt x="2" y="32"/>
                    </a:lnTo>
                    <a:lnTo>
                      <a:pt x="0" y="32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24"/>
                    </a:lnTo>
                    <a:lnTo>
                      <a:pt x="2" y="24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2" y="20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4"/>
                    </a:lnTo>
                    <a:lnTo>
                      <a:pt x="10" y="14"/>
                    </a:lnTo>
                    <a:lnTo>
                      <a:pt x="10" y="12"/>
                    </a:lnTo>
                    <a:lnTo>
                      <a:pt x="12" y="12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6" y="8"/>
                    </a:lnTo>
                    <a:lnTo>
                      <a:pt x="18" y="8"/>
                    </a:lnTo>
                    <a:lnTo>
                      <a:pt x="20" y="8"/>
                    </a:lnTo>
                    <a:lnTo>
                      <a:pt x="20" y="6"/>
                    </a:lnTo>
                    <a:lnTo>
                      <a:pt x="22" y="6"/>
                    </a:lnTo>
                    <a:lnTo>
                      <a:pt x="24" y="6"/>
                    </a:lnTo>
                    <a:lnTo>
                      <a:pt x="26" y="4"/>
                    </a:lnTo>
                    <a:lnTo>
                      <a:pt x="28" y="4"/>
                    </a:lnTo>
                    <a:lnTo>
                      <a:pt x="30" y="4"/>
                    </a:lnTo>
                    <a:lnTo>
                      <a:pt x="32" y="2"/>
                    </a:lnTo>
                    <a:lnTo>
                      <a:pt x="34" y="2"/>
                    </a:lnTo>
                    <a:lnTo>
                      <a:pt x="36" y="2"/>
                    </a:lnTo>
                    <a:lnTo>
                      <a:pt x="38" y="2"/>
                    </a:lnTo>
                    <a:lnTo>
                      <a:pt x="40" y="2"/>
                    </a:lnTo>
                    <a:lnTo>
                      <a:pt x="42" y="0"/>
                    </a:lnTo>
                    <a:lnTo>
                      <a:pt x="44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48" y="0"/>
                    </a:lnTo>
                    <a:lnTo>
                      <a:pt x="50" y="0"/>
                    </a:lnTo>
                    <a:lnTo>
                      <a:pt x="52" y="0"/>
                    </a:lnTo>
                    <a:lnTo>
                      <a:pt x="54" y="0"/>
                    </a:lnTo>
                    <a:lnTo>
                      <a:pt x="56" y="0"/>
                    </a:lnTo>
                    <a:lnTo>
                      <a:pt x="58" y="0"/>
                    </a:lnTo>
                    <a:lnTo>
                      <a:pt x="58" y="2"/>
                    </a:lnTo>
                    <a:lnTo>
                      <a:pt x="60" y="2"/>
                    </a:lnTo>
                    <a:lnTo>
                      <a:pt x="62" y="2"/>
                    </a:lnTo>
                    <a:lnTo>
                      <a:pt x="62" y="2"/>
                    </a:lnTo>
                    <a:lnTo>
                      <a:pt x="64" y="2"/>
                    </a:lnTo>
                    <a:lnTo>
                      <a:pt x="66" y="2"/>
                    </a:lnTo>
                    <a:lnTo>
                      <a:pt x="66" y="4"/>
                    </a:lnTo>
                    <a:lnTo>
                      <a:pt x="68" y="4"/>
                    </a:lnTo>
                    <a:lnTo>
                      <a:pt x="70" y="4"/>
                    </a:lnTo>
                    <a:lnTo>
                      <a:pt x="70" y="6"/>
                    </a:lnTo>
                    <a:lnTo>
                      <a:pt x="72" y="6"/>
                    </a:lnTo>
                    <a:lnTo>
                      <a:pt x="72" y="6"/>
                    </a:lnTo>
                    <a:lnTo>
                      <a:pt x="72" y="8"/>
                    </a:lnTo>
                    <a:lnTo>
                      <a:pt x="74" y="8"/>
                    </a:lnTo>
                    <a:lnTo>
                      <a:pt x="74" y="8"/>
                    </a:lnTo>
                    <a:lnTo>
                      <a:pt x="74" y="10"/>
                    </a:lnTo>
                    <a:lnTo>
                      <a:pt x="76" y="10"/>
                    </a:lnTo>
                    <a:lnTo>
                      <a:pt x="76" y="12"/>
                    </a:lnTo>
                    <a:lnTo>
                      <a:pt x="76" y="12"/>
                    </a:lnTo>
                    <a:lnTo>
                      <a:pt x="76" y="12"/>
                    </a:lnTo>
                    <a:close/>
                  </a:path>
                </a:pathLst>
              </a:custGeom>
              <a:solidFill>
                <a:srgbClr val="F6E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70" name="Freeform 104"/>
              <p:cNvSpPr>
                <a:spLocks/>
              </p:cNvSpPr>
              <p:nvPr/>
            </p:nvSpPr>
            <p:spPr bwMode="auto">
              <a:xfrm>
                <a:off x="5008" y="1182"/>
                <a:ext cx="72" cy="42"/>
              </a:xfrm>
              <a:custGeom>
                <a:avLst/>
                <a:gdLst>
                  <a:gd name="T0" fmla="*/ 72 w 72"/>
                  <a:gd name="T1" fmla="*/ 14 h 42"/>
                  <a:gd name="T2" fmla="*/ 72 w 72"/>
                  <a:gd name="T3" fmla="*/ 18 h 42"/>
                  <a:gd name="T4" fmla="*/ 70 w 72"/>
                  <a:gd name="T5" fmla="*/ 20 h 42"/>
                  <a:gd name="T6" fmla="*/ 68 w 72"/>
                  <a:gd name="T7" fmla="*/ 24 h 42"/>
                  <a:gd name="T8" fmla="*/ 66 w 72"/>
                  <a:gd name="T9" fmla="*/ 26 h 42"/>
                  <a:gd name="T10" fmla="*/ 64 w 72"/>
                  <a:gd name="T11" fmla="*/ 28 h 42"/>
                  <a:gd name="T12" fmla="*/ 60 w 72"/>
                  <a:gd name="T13" fmla="*/ 32 h 42"/>
                  <a:gd name="T14" fmla="*/ 56 w 72"/>
                  <a:gd name="T15" fmla="*/ 34 h 42"/>
                  <a:gd name="T16" fmla="*/ 50 w 72"/>
                  <a:gd name="T17" fmla="*/ 36 h 42"/>
                  <a:gd name="T18" fmla="*/ 46 w 72"/>
                  <a:gd name="T19" fmla="*/ 38 h 42"/>
                  <a:gd name="T20" fmla="*/ 40 w 72"/>
                  <a:gd name="T21" fmla="*/ 40 h 42"/>
                  <a:gd name="T22" fmla="*/ 34 w 72"/>
                  <a:gd name="T23" fmla="*/ 40 h 42"/>
                  <a:gd name="T24" fmla="*/ 30 w 72"/>
                  <a:gd name="T25" fmla="*/ 42 h 42"/>
                  <a:gd name="T26" fmla="*/ 24 w 72"/>
                  <a:gd name="T27" fmla="*/ 42 h 42"/>
                  <a:gd name="T28" fmla="*/ 20 w 72"/>
                  <a:gd name="T29" fmla="*/ 40 h 42"/>
                  <a:gd name="T30" fmla="*/ 14 w 72"/>
                  <a:gd name="T31" fmla="*/ 40 h 42"/>
                  <a:gd name="T32" fmla="*/ 10 w 72"/>
                  <a:gd name="T33" fmla="*/ 40 h 42"/>
                  <a:gd name="T34" fmla="*/ 6 w 72"/>
                  <a:gd name="T35" fmla="*/ 38 h 42"/>
                  <a:gd name="T36" fmla="*/ 4 w 72"/>
                  <a:gd name="T37" fmla="*/ 36 h 42"/>
                  <a:gd name="T38" fmla="*/ 2 w 72"/>
                  <a:gd name="T39" fmla="*/ 34 h 42"/>
                  <a:gd name="T40" fmla="*/ 0 w 72"/>
                  <a:gd name="T41" fmla="*/ 32 h 42"/>
                  <a:gd name="T42" fmla="*/ 0 w 72"/>
                  <a:gd name="T43" fmla="*/ 28 h 42"/>
                  <a:gd name="T44" fmla="*/ 0 w 72"/>
                  <a:gd name="T45" fmla="*/ 26 h 42"/>
                  <a:gd name="T46" fmla="*/ 0 w 72"/>
                  <a:gd name="T47" fmla="*/ 22 h 42"/>
                  <a:gd name="T48" fmla="*/ 2 w 72"/>
                  <a:gd name="T49" fmla="*/ 20 h 42"/>
                  <a:gd name="T50" fmla="*/ 4 w 72"/>
                  <a:gd name="T51" fmla="*/ 16 h 42"/>
                  <a:gd name="T52" fmla="*/ 8 w 72"/>
                  <a:gd name="T53" fmla="*/ 14 h 42"/>
                  <a:gd name="T54" fmla="*/ 10 w 72"/>
                  <a:gd name="T55" fmla="*/ 12 h 42"/>
                  <a:gd name="T56" fmla="*/ 14 w 72"/>
                  <a:gd name="T57" fmla="*/ 10 h 42"/>
                  <a:gd name="T58" fmla="*/ 20 w 72"/>
                  <a:gd name="T59" fmla="*/ 6 h 42"/>
                  <a:gd name="T60" fmla="*/ 24 w 72"/>
                  <a:gd name="T61" fmla="*/ 4 h 42"/>
                  <a:gd name="T62" fmla="*/ 30 w 72"/>
                  <a:gd name="T63" fmla="*/ 4 h 42"/>
                  <a:gd name="T64" fmla="*/ 36 w 72"/>
                  <a:gd name="T65" fmla="*/ 2 h 42"/>
                  <a:gd name="T66" fmla="*/ 40 w 72"/>
                  <a:gd name="T67" fmla="*/ 2 h 42"/>
                  <a:gd name="T68" fmla="*/ 46 w 72"/>
                  <a:gd name="T69" fmla="*/ 0 h 42"/>
                  <a:gd name="T70" fmla="*/ 50 w 72"/>
                  <a:gd name="T71" fmla="*/ 2 h 42"/>
                  <a:gd name="T72" fmla="*/ 56 w 72"/>
                  <a:gd name="T73" fmla="*/ 2 h 42"/>
                  <a:gd name="T74" fmla="*/ 60 w 72"/>
                  <a:gd name="T75" fmla="*/ 2 h 42"/>
                  <a:gd name="T76" fmla="*/ 64 w 72"/>
                  <a:gd name="T77" fmla="*/ 4 h 42"/>
                  <a:gd name="T78" fmla="*/ 66 w 72"/>
                  <a:gd name="T79" fmla="*/ 6 h 42"/>
                  <a:gd name="T80" fmla="*/ 68 w 72"/>
                  <a:gd name="T81" fmla="*/ 8 h 42"/>
                  <a:gd name="T82" fmla="*/ 70 w 72"/>
                  <a:gd name="T83" fmla="*/ 10 h 42"/>
                  <a:gd name="T84" fmla="*/ 72 w 72"/>
                  <a:gd name="T85" fmla="*/ 1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2" h="42">
                    <a:moveTo>
                      <a:pt x="72" y="12"/>
                    </a:moveTo>
                    <a:lnTo>
                      <a:pt x="72" y="14"/>
                    </a:lnTo>
                    <a:lnTo>
                      <a:pt x="72" y="14"/>
                    </a:lnTo>
                    <a:lnTo>
                      <a:pt x="72" y="16"/>
                    </a:lnTo>
                    <a:lnTo>
                      <a:pt x="72" y="16"/>
                    </a:lnTo>
                    <a:lnTo>
                      <a:pt x="72" y="18"/>
                    </a:lnTo>
                    <a:lnTo>
                      <a:pt x="72" y="18"/>
                    </a:lnTo>
                    <a:lnTo>
                      <a:pt x="72" y="20"/>
                    </a:lnTo>
                    <a:lnTo>
                      <a:pt x="70" y="20"/>
                    </a:lnTo>
                    <a:lnTo>
                      <a:pt x="70" y="22"/>
                    </a:lnTo>
                    <a:lnTo>
                      <a:pt x="70" y="22"/>
                    </a:lnTo>
                    <a:lnTo>
                      <a:pt x="68" y="24"/>
                    </a:lnTo>
                    <a:lnTo>
                      <a:pt x="68" y="24"/>
                    </a:lnTo>
                    <a:lnTo>
                      <a:pt x="68" y="26"/>
                    </a:lnTo>
                    <a:lnTo>
                      <a:pt x="66" y="26"/>
                    </a:lnTo>
                    <a:lnTo>
                      <a:pt x="66" y="28"/>
                    </a:lnTo>
                    <a:lnTo>
                      <a:pt x="64" y="28"/>
                    </a:lnTo>
                    <a:lnTo>
                      <a:pt x="64" y="28"/>
                    </a:lnTo>
                    <a:lnTo>
                      <a:pt x="62" y="30"/>
                    </a:lnTo>
                    <a:lnTo>
                      <a:pt x="60" y="30"/>
                    </a:lnTo>
                    <a:lnTo>
                      <a:pt x="60" y="32"/>
                    </a:lnTo>
                    <a:lnTo>
                      <a:pt x="58" y="32"/>
                    </a:lnTo>
                    <a:lnTo>
                      <a:pt x="56" y="34"/>
                    </a:lnTo>
                    <a:lnTo>
                      <a:pt x="56" y="34"/>
                    </a:lnTo>
                    <a:lnTo>
                      <a:pt x="54" y="34"/>
                    </a:lnTo>
                    <a:lnTo>
                      <a:pt x="52" y="36"/>
                    </a:lnTo>
                    <a:lnTo>
                      <a:pt x="50" y="36"/>
                    </a:lnTo>
                    <a:lnTo>
                      <a:pt x="48" y="36"/>
                    </a:lnTo>
                    <a:lnTo>
                      <a:pt x="48" y="38"/>
                    </a:lnTo>
                    <a:lnTo>
                      <a:pt x="46" y="38"/>
                    </a:lnTo>
                    <a:lnTo>
                      <a:pt x="44" y="38"/>
                    </a:lnTo>
                    <a:lnTo>
                      <a:pt x="42" y="38"/>
                    </a:lnTo>
                    <a:lnTo>
                      <a:pt x="40" y="40"/>
                    </a:lnTo>
                    <a:lnTo>
                      <a:pt x="38" y="40"/>
                    </a:lnTo>
                    <a:lnTo>
                      <a:pt x="36" y="40"/>
                    </a:lnTo>
                    <a:lnTo>
                      <a:pt x="34" y="40"/>
                    </a:lnTo>
                    <a:lnTo>
                      <a:pt x="32" y="40"/>
                    </a:lnTo>
                    <a:lnTo>
                      <a:pt x="30" y="40"/>
                    </a:lnTo>
                    <a:lnTo>
                      <a:pt x="30" y="42"/>
                    </a:lnTo>
                    <a:lnTo>
                      <a:pt x="28" y="42"/>
                    </a:lnTo>
                    <a:lnTo>
                      <a:pt x="26" y="42"/>
                    </a:lnTo>
                    <a:lnTo>
                      <a:pt x="24" y="42"/>
                    </a:lnTo>
                    <a:lnTo>
                      <a:pt x="22" y="42"/>
                    </a:lnTo>
                    <a:lnTo>
                      <a:pt x="20" y="42"/>
                    </a:lnTo>
                    <a:lnTo>
                      <a:pt x="20" y="40"/>
                    </a:lnTo>
                    <a:lnTo>
                      <a:pt x="18" y="40"/>
                    </a:lnTo>
                    <a:lnTo>
                      <a:pt x="16" y="40"/>
                    </a:lnTo>
                    <a:lnTo>
                      <a:pt x="14" y="40"/>
                    </a:lnTo>
                    <a:lnTo>
                      <a:pt x="14" y="40"/>
                    </a:lnTo>
                    <a:lnTo>
                      <a:pt x="12" y="40"/>
                    </a:lnTo>
                    <a:lnTo>
                      <a:pt x="10" y="40"/>
                    </a:lnTo>
                    <a:lnTo>
                      <a:pt x="10" y="38"/>
                    </a:lnTo>
                    <a:lnTo>
                      <a:pt x="8" y="38"/>
                    </a:lnTo>
                    <a:lnTo>
                      <a:pt x="6" y="38"/>
                    </a:lnTo>
                    <a:lnTo>
                      <a:pt x="6" y="38"/>
                    </a:lnTo>
                    <a:lnTo>
                      <a:pt x="4" y="36"/>
                    </a:lnTo>
                    <a:lnTo>
                      <a:pt x="4" y="36"/>
                    </a:lnTo>
                    <a:lnTo>
                      <a:pt x="4" y="36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2" y="18"/>
                    </a:lnTo>
                    <a:lnTo>
                      <a:pt x="4" y="18"/>
                    </a:lnTo>
                    <a:lnTo>
                      <a:pt x="4" y="16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12" y="10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6" y="8"/>
                    </a:lnTo>
                    <a:lnTo>
                      <a:pt x="18" y="8"/>
                    </a:lnTo>
                    <a:lnTo>
                      <a:pt x="20" y="6"/>
                    </a:lnTo>
                    <a:lnTo>
                      <a:pt x="20" y="6"/>
                    </a:lnTo>
                    <a:lnTo>
                      <a:pt x="22" y="6"/>
                    </a:lnTo>
                    <a:lnTo>
                      <a:pt x="24" y="4"/>
                    </a:lnTo>
                    <a:lnTo>
                      <a:pt x="26" y="4"/>
                    </a:lnTo>
                    <a:lnTo>
                      <a:pt x="28" y="4"/>
                    </a:lnTo>
                    <a:lnTo>
                      <a:pt x="30" y="4"/>
                    </a:lnTo>
                    <a:lnTo>
                      <a:pt x="32" y="2"/>
                    </a:lnTo>
                    <a:lnTo>
                      <a:pt x="34" y="2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38" y="2"/>
                    </a:lnTo>
                    <a:lnTo>
                      <a:pt x="40" y="2"/>
                    </a:lnTo>
                    <a:lnTo>
                      <a:pt x="42" y="2"/>
                    </a:lnTo>
                    <a:lnTo>
                      <a:pt x="44" y="2"/>
                    </a:lnTo>
                    <a:lnTo>
                      <a:pt x="46" y="0"/>
                    </a:lnTo>
                    <a:lnTo>
                      <a:pt x="48" y="0"/>
                    </a:lnTo>
                    <a:lnTo>
                      <a:pt x="50" y="2"/>
                    </a:lnTo>
                    <a:lnTo>
                      <a:pt x="50" y="2"/>
                    </a:lnTo>
                    <a:lnTo>
                      <a:pt x="52" y="2"/>
                    </a:lnTo>
                    <a:lnTo>
                      <a:pt x="54" y="2"/>
                    </a:lnTo>
                    <a:lnTo>
                      <a:pt x="56" y="2"/>
                    </a:lnTo>
                    <a:lnTo>
                      <a:pt x="56" y="2"/>
                    </a:lnTo>
                    <a:lnTo>
                      <a:pt x="58" y="2"/>
                    </a:lnTo>
                    <a:lnTo>
                      <a:pt x="60" y="2"/>
                    </a:lnTo>
                    <a:lnTo>
                      <a:pt x="60" y="4"/>
                    </a:lnTo>
                    <a:lnTo>
                      <a:pt x="62" y="4"/>
                    </a:lnTo>
                    <a:lnTo>
                      <a:pt x="64" y="4"/>
                    </a:lnTo>
                    <a:lnTo>
                      <a:pt x="64" y="4"/>
                    </a:lnTo>
                    <a:lnTo>
                      <a:pt x="66" y="6"/>
                    </a:lnTo>
                    <a:lnTo>
                      <a:pt x="66" y="6"/>
                    </a:lnTo>
                    <a:lnTo>
                      <a:pt x="68" y="6"/>
                    </a:lnTo>
                    <a:lnTo>
                      <a:pt x="68" y="6"/>
                    </a:lnTo>
                    <a:lnTo>
                      <a:pt x="68" y="8"/>
                    </a:lnTo>
                    <a:lnTo>
                      <a:pt x="70" y="8"/>
                    </a:lnTo>
                    <a:lnTo>
                      <a:pt x="70" y="10"/>
                    </a:lnTo>
                    <a:lnTo>
                      <a:pt x="70" y="10"/>
                    </a:lnTo>
                    <a:lnTo>
                      <a:pt x="72" y="10"/>
                    </a:lnTo>
                    <a:lnTo>
                      <a:pt x="72" y="12"/>
                    </a:lnTo>
                    <a:lnTo>
                      <a:pt x="72" y="12"/>
                    </a:lnTo>
                    <a:lnTo>
                      <a:pt x="72" y="12"/>
                    </a:lnTo>
                    <a:close/>
                  </a:path>
                </a:pathLst>
              </a:custGeom>
              <a:solidFill>
                <a:srgbClr val="F7E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71" name="Freeform 105"/>
              <p:cNvSpPr>
                <a:spLocks/>
              </p:cNvSpPr>
              <p:nvPr/>
            </p:nvSpPr>
            <p:spPr bwMode="auto">
              <a:xfrm>
                <a:off x="5008" y="1184"/>
                <a:ext cx="70" cy="38"/>
              </a:xfrm>
              <a:custGeom>
                <a:avLst/>
                <a:gdLst>
                  <a:gd name="T0" fmla="*/ 70 w 70"/>
                  <a:gd name="T1" fmla="*/ 12 h 38"/>
                  <a:gd name="T2" fmla="*/ 70 w 70"/>
                  <a:gd name="T3" fmla="*/ 16 h 38"/>
                  <a:gd name="T4" fmla="*/ 68 w 70"/>
                  <a:gd name="T5" fmla="*/ 18 h 38"/>
                  <a:gd name="T6" fmla="*/ 68 w 70"/>
                  <a:gd name="T7" fmla="*/ 22 h 38"/>
                  <a:gd name="T8" fmla="*/ 64 w 70"/>
                  <a:gd name="T9" fmla="*/ 24 h 38"/>
                  <a:gd name="T10" fmla="*/ 62 w 70"/>
                  <a:gd name="T11" fmla="*/ 26 h 38"/>
                  <a:gd name="T12" fmla="*/ 58 w 70"/>
                  <a:gd name="T13" fmla="*/ 28 h 38"/>
                  <a:gd name="T14" fmla="*/ 54 w 70"/>
                  <a:gd name="T15" fmla="*/ 32 h 38"/>
                  <a:gd name="T16" fmla="*/ 50 w 70"/>
                  <a:gd name="T17" fmla="*/ 34 h 38"/>
                  <a:gd name="T18" fmla="*/ 44 w 70"/>
                  <a:gd name="T19" fmla="*/ 36 h 38"/>
                  <a:gd name="T20" fmla="*/ 40 w 70"/>
                  <a:gd name="T21" fmla="*/ 36 h 38"/>
                  <a:gd name="T22" fmla="*/ 34 w 70"/>
                  <a:gd name="T23" fmla="*/ 38 h 38"/>
                  <a:gd name="T24" fmla="*/ 28 w 70"/>
                  <a:gd name="T25" fmla="*/ 38 h 38"/>
                  <a:gd name="T26" fmla="*/ 24 w 70"/>
                  <a:gd name="T27" fmla="*/ 38 h 38"/>
                  <a:gd name="T28" fmla="*/ 20 w 70"/>
                  <a:gd name="T29" fmla="*/ 38 h 38"/>
                  <a:gd name="T30" fmla="*/ 16 w 70"/>
                  <a:gd name="T31" fmla="*/ 38 h 38"/>
                  <a:gd name="T32" fmla="*/ 12 w 70"/>
                  <a:gd name="T33" fmla="*/ 36 h 38"/>
                  <a:gd name="T34" fmla="*/ 8 w 70"/>
                  <a:gd name="T35" fmla="*/ 34 h 38"/>
                  <a:gd name="T36" fmla="*/ 6 w 70"/>
                  <a:gd name="T37" fmla="*/ 34 h 38"/>
                  <a:gd name="T38" fmla="*/ 2 w 70"/>
                  <a:gd name="T39" fmla="*/ 32 h 38"/>
                  <a:gd name="T40" fmla="*/ 2 w 70"/>
                  <a:gd name="T41" fmla="*/ 28 h 38"/>
                  <a:gd name="T42" fmla="*/ 0 w 70"/>
                  <a:gd name="T43" fmla="*/ 26 h 38"/>
                  <a:gd name="T44" fmla="*/ 0 w 70"/>
                  <a:gd name="T45" fmla="*/ 24 h 38"/>
                  <a:gd name="T46" fmla="*/ 2 w 70"/>
                  <a:gd name="T47" fmla="*/ 20 h 38"/>
                  <a:gd name="T48" fmla="*/ 2 w 70"/>
                  <a:gd name="T49" fmla="*/ 18 h 38"/>
                  <a:gd name="T50" fmla="*/ 6 w 70"/>
                  <a:gd name="T51" fmla="*/ 14 h 38"/>
                  <a:gd name="T52" fmla="*/ 8 w 70"/>
                  <a:gd name="T53" fmla="*/ 12 h 38"/>
                  <a:gd name="T54" fmla="*/ 12 w 70"/>
                  <a:gd name="T55" fmla="*/ 10 h 38"/>
                  <a:gd name="T56" fmla="*/ 16 w 70"/>
                  <a:gd name="T57" fmla="*/ 8 h 38"/>
                  <a:gd name="T58" fmla="*/ 20 w 70"/>
                  <a:gd name="T59" fmla="*/ 6 h 38"/>
                  <a:gd name="T60" fmla="*/ 24 w 70"/>
                  <a:gd name="T61" fmla="*/ 4 h 38"/>
                  <a:gd name="T62" fmla="*/ 30 w 70"/>
                  <a:gd name="T63" fmla="*/ 2 h 38"/>
                  <a:gd name="T64" fmla="*/ 34 w 70"/>
                  <a:gd name="T65" fmla="*/ 0 h 38"/>
                  <a:gd name="T66" fmla="*/ 40 w 70"/>
                  <a:gd name="T67" fmla="*/ 0 h 38"/>
                  <a:gd name="T68" fmla="*/ 46 w 70"/>
                  <a:gd name="T69" fmla="*/ 0 h 38"/>
                  <a:gd name="T70" fmla="*/ 50 w 70"/>
                  <a:gd name="T71" fmla="*/ 0 h 38"/>
                  <a:gd name="T72" fmla="*/ 54 w 70"/>
                  <a:gd name="T73" fmla="*/ 0 h 38"/>
                  <a:gd name="T74" fmla="*/ 58 w 70"/>
                  <a:gd name="T75" fmla="*/ 2 h 38"/>
                  <a:gd name="T76" fmla="*/ 62 w 70"/>
                  <a:gd name="T77" fmla="*/ 2 h 38"/>
                  <a:gd name="T78" fmla="*/ 64 w 70"/>
                  <a:gd name="T79" fmla="*/ 4 h 38"/>
                  <a:gd name="T80" fmla="*/ 68 w 70"/>
                  <a:gd name="T81" fmla="*/ 6 h 38"/>
                  <a:gd name="T82" fmla="*/ 68 w 70"/>
                  <a:gd name="T83" fmla="*/ 8 h 38"/>
                  <a:gd name="T84" fmla="*/ 70 w 70"/>
                  <a:gd name="T85" fmla="*/ 1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0" h="38">
                    <a:moveTo>
                      <a:pt x="70" y="10"/>
                    </a:moveTo>
                    <a:lnTo>
                      <a:pt x="70" y="12"/>
                    </a:lnTo>
                    <a:lnTo>
                      <a:pt x="70" y="12"/>
                    </a:lnTo>
                    <a:lnTo>
                      <a:pt x="70" y="14"/>
                    </a:lnTo>
                    <a:lnTo>
                      <a:pt x="70" y="14"/>
                    </a:lnTo>
                    <a:lnTo>
                      <a:pt x="70" y="16"/>
                    </a:lnTo>
                    <a:lnTo>
                      <a:pt x="70" y="16"/>
                    </a:lnTo>
                    <a:lnTo>
                      <a:pt x="70" y="18"/>
                    </a:lnTo>
                    <a:lnTo>
                      <a:pt x="68" y="18"/>
                    </a:lnTo>
                    <a:lnTo>
                      <a:pt x="68" y="20"/>
                    </a:lnTo>
                    <a:lnTo>
                      <a:pt x="68" y="20"/>
                    </a:lnTo>
                    <a:lnTo>
                      <a:pt x="68" y="22"/>
                    </a:lnTo>
                    <a:lnTo>
                      <a:pt x="66" y="22"/>
                    </a:lnTo>
                    <a:lnTo>
                      <a:pt x="66" y="22"/>
                    </a:lnTo>
                    <a:lnTo>
                      <a:pt x="64" y="24"/>
                    </a:lnTo>
                    <a:lnTo>
                      <a:pt x="64" y="24"/>
                    </a:lnTo>
                    <a:lnTo>
                      <a:pt x="62" y="26"/>
                    </a:lnTo>
                    <a:lnTo>
                      <a:pt x="62" y="26"/>
                    </a:lnTo>
                    <a:lnTo>
                      <a:pt x="60" y="28"/>
                    </a:lnTo>
                    <a:lnTo>
                      <a:pt x="60" y="28"/>
                    </a:lnTo>
                    <a:lnTo>
                      <a:pt x="58" y="28"/>
                    </a:lnTo>
                    <a:lnTo>
                      <a:pt x="56" y="30"/>
                    </a:lnTo>
                    <a:lnTo>
                      <a:pt x="56" y="30"/>
                    </a:lnTo>
                    <a:lnTo>
                      <a:pt x="54" y="32"/>
                    </a:lnTo>
                    <a:lnTo>
                      <a:pt x="52" y="32"/>
                    </a:lnTo>
                    <a:lnTo>
                      <a:pt x="52" y="32"/>
                    </a:lnTo>
                    <a:lnTo>
                      <a:pt x="50" y="34"/>
                    </a:lnTo>
                    <a:lnTo>
                      <a:pt x="48" y="34"/>
                    </a:lnTo>
                    <a:lnTo>
                      <a:pt x="46" y="34"/>
                    </a:lnTo>
                    <a:lnTo>
                      <a:pt x="44" y="36"/>
                    </a:lnTo>
                    <a:lnTo>
                      <a:pt x="44" y="36"/>
                    </a:lnTo>
                    <a:lnTo>
                      <a:pt x="42" y="36"/>
                    </a:lnTo>
                    <a:lnTo>
                      <a:pt x="40" y="36"/>
                    </a:lnTo>
                    <a:lnTo>
                      <a:pt x="38" y="36"/>
                    </a:lnTo>
                    <a:lnTo>
                      <a:pt x="36" y="38"/>
                    </a:lnTo>
                    <a:lnTo>
                      <a:pt x="34" y="38"/>
                    </a:lnTo>
                    <a:lnTo>
                      <a:pt x="32" y="38"/>
                    </a:lnTo>
                    <a:lnTo>
                      <a:pt x="30" y="38"/>
                    </a:lnTo>
                    <a:lnTo>
                      <a:pt x="28" y="38"/>
                    </a:lnTo>
                    <a:lnTo>
                      <a:pt x="28" y="38"/>
                    </a:lnTo>
                    <a:lnTo>
                      <a:pt x="26" y="38"/>
                    </a:lnTo>
                    <a:lnTo>
                      <a:pt x="24" y="38"/>
                    </a:lnTo>
                    <a:lnTo>
                      <a:pt x="22" y="38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18" y="38"/>
                    </a:lnTo>
                    <a:lnTo>
                      <a:pt x="16" y="38"/>
                    </a:lnTo>
                    <a:lnTo>
                      <a:pt x="16" y="38"/>
                    </a:lnTo>
                    <a:lnTo>
                      <a:pt x="14" y="38"/>
                    </a:lnTo>
                    <a:lnTo>
                      <a:pt x="12" y="36"/>
                    </a:lnTo>
                    <a:lnTo>
                      <a:pt x="12" y="36"/>
                    </a:lnTo>
                    <a:lnTo>
                      <a:pt x="10" y="36"/>
                    </a:lnTo>
                    <a:lnTo>
                      <a:pt x="8" y="36"/>
                    </a:lnTo>
                    <a:lnTo>
                      <a:pt x="8" y="34"/>
                    </a:lnTo>
                    <a:lnTo>
                      <a:pt x="6" y="34"/>
                    </a:lnTo>
                    <a:lnTo>
                      <a:pt x="6" y="34"/>
                    </a:lnTo>
                    <a:lnTo>
                      <a:pt x="6" y="34"/>
                    </a:lnTo>
                    <a:lnTo>
                      <a:pt x="4" y="32"/>
                    </a:lnTo>
                    <a:lnTo>
                      <a:pt x="4" y="32"/>
                    </a:lnTo>
                    <a:lnTo>
                      <a:pt x="2" y="32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0" y="28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22"/>
                    </a:lnTo>
                    <a:lnTo>
                      <a:pt x="2" y="22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8" y="12"/>
                    </a:lnTo>
                    <a:lnTo>
                      <a:pt x="10" y="12"/>
                    </a:lnTo>
                    <a:lnTo>
                      <a:pt x="10" y="10"/>
                    </a:lnTo>
                    <a:lnTo>
                      <a:pt x="12" y="10"/>
                    </a:lnTo>
                    <a:lnTo>
                      <a:pt x="12" y="8"/>
                    </a:lnTo>
                    <a:lnTo>
                      <a:pt x="14" y="8"/>
                    </a:lnTo>
                    <a:lnTo>
                      <a:pt x="16" y="8"/>
                    </a:lnTo>
                    <a:lnTo>
                      <a:pt x="16" y="6"/>
                    </a:lnTo>
                    <a:lnTo>
                      <a:pt x="18" y="6"/>
                    </a:lnTo>
                    <a:lnTo>
                      <a:pt x="20" y="6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24" y="4"/>
                    </a:lnTo>
                    <a:lnTo>
                      <a:pt x="26" y="2"/>
                    </a:lnTo>
                    <a:lnTo>
                      <a:pt x="28" y="2"/>
                    </a:lnTo>
                    <a:lnTo>
                      <a:pt x="30" y="2"/>
                    </a:lnTo>
                    <a:lnTo>
                      <a:pt x="32" y="2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36" y="0"/>
                    </a:lnTo>
                    <a:lnTo>
                      <a:pt x="38" y="0"/>
                    </a:lnTo>
                    <a:lnTo>
                      <a:pt x="40" y="0"/>
                    </a:lnTo>
                    <a:lnTo>
                      <a:pt x="42" y="0"/>
                    </a:lnTo>
                    <a:lnTo>
                      <a:pt x="44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48" y="0"/>
                    </a:lnTo>
                    <a:lnTo>
                      <a:pt x="50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54" y="0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58" y="2"/>
                    </a:lnTo>
                    <a:lnTo>
                      <a:pt x="60" y="2"/>
                    </a:lnTo>
                    <a:lnTo>
                      <a:pt x="60" y="2"/>
                    </a:lnTo>
                    <a:lnTo>
                      <a:pt x="62" y="2"/>
                    </a:lnTo>
                    <a:lnTo>
                      <a:pt x="62" y="2"/>
                    </a:lnTo>
                    <a:lnTo>
                      <a:pt x="64" y="4"/>
                    </a:lnTo>
                    <a:lnTo>
                      <a:pt x="64" y="4"/>
                    </a:lnTo>
                    <a:lnTo>
                      <a:pt x="66" y="4"/>
                    </a:lnTo>
                    <a:lnTo>
                      <a:pt x="66" y="6"/>
                    </a:lnTo>
                    <a:lnTo>
                      <a:pt x="68" y="6"/>
                    </a:lnTo>
                    <a:lnTo>
                      <a:pt x="68" y="6"/>
                    </a:lnTo>
                    <a:lnTo>
                      <a:pt x="68" y="8"/>
                    </a:lnTo>
                    <a:lnTo>
                      <a:pt x="68" y="8"/>
                    </a:lnTo>
                    <a:lnTo>
                      <a:pt x="70" y="10"/>
                    </a:lnTo>
                    <a:lnTo>
                      <a:pt x="70" y="10"/>
                    </a:lnTo>
                    <a:lnTo>
                      <a:pt x="70" y="10"/>
                    </a:lnTo>
                    <a:lnTo>
                      <a:pt x="70" y="10"/>
                    </a:lnTo>
                    <a:close/>
                  </a:path>
                </a:pathLst>
              </a:custGeom>
              <a:solidFill>
                <a:srgbClr val="F5E0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72" name="Freeform 106"/>
              <p:cNvSpPr>
                <a:spLocks/>
              </p:cNvSpPr>
              <p:nvPr/>
            </p:nvSpPr>
            <p:spPr bwMode="auto">
              <a:xfrm>
                <a:off x="5010" y="1184"/>
                <a:ext cx="66" cy="38"/>
              </a:xfrm>
              <a:custGeom>
                <a:avLst/>
                <a:gdLst>
                  <a:gd name="T0" fmla="*/ 66 w 66"/>
                  <a:gd name="T1" fmla="*/ 12 h 38"/>
                  <a:gd name="T2" fmla="*/ 66 w 66"/>
                  <a:gd name="T3" fmla="*/ 16 h 38"/>
                  <a:gd name="T4" fmla="*/ 66 w 66"/>
                  <a:gd name="T5" fmla="*/ 18 h 38"/>
                  <a:gd name="T6" fmla="*/ 64 w 66"/>
                  <a:gd name="T7" fmla="*/ 20 h 38"/>
                  <a:gd name="T8" fmla="*/ 62 w 66"/>
                  <a:gd name="T9" fmla="*/ 24 h 38"/>
                  <a:gd name="T10" fmla="*/ 58 w 66"/>
                  <a:gd name="T11" fmla="*/ 26 h 38"/>
                  <a:gd name="T12" fmla="*/ 54 w 66"/>
                  <a:gd name="T13" fmla="*/ 28 h 38"/>
                  <a:gd name="T14" fmla="*/ 50 w 66"/>
                  <a:gd name="T15" fmla="*/ 30 h 38"/>
                  <a:gd name="T16" fmla="*/ 46 w 66"/>
                  <a:gd name="T17" fmla="*/ 32 h 38"/>
                  <a:gd name="T18" fmla="*/ 42 w 66"/>
                  <a:gd name="T19" fmla="*/ 34 h 38"/>
                  <a:gd name="T20" fmla="*/ 36 w 66"/>
                  <a:gd name="T21" fmla="*/ 36 h 38"/>
                  <a:gd name="T22" fmla="*/ 32 w 66"/>
                  <a:gd name="T23" fmla="*/ 36 h 38"/>
                  <a:gd name="T24" fmla="*/ 26 w 66"/>
                  <a:gd name="T25" fmla="*/ 38 h 38"/>
                  <a:gd name="T26" fmla="*/ 22 w 66"/>
                  <a:gd name="T27" fmla="*/ 38 h 38"/>
                  <a:gd name="T28" fmla="*/ 18 w 66"/>
                  <a:gd name="T29" fmla="*/ 38 h 38"/>
                  <a:gd name="T30" fmla="*/ 14 w 66"/>
                  <a:gd name="T31" fmla="*/ 36 h 38"/>
                  <a:gd name="T32" fmla="*/ 10 w 66"/>
                  <a:gd name="T33" fmla="*/ 36 h 38"/>
                  <a:gd name="T34" fmla="*/ 6 w 66"/>
                  <a:gd name="T35" fmla="*/ 34 h 38"/>
                  <a:gd name="T36" fmla="*/ 4 w 66"/>
                  <a:gd name="T37" fmla="*/ 32 h 38"/>
                  <a:gd name="T38" fmla="*/ 2 w 66"/>
                  <a:gd name="T39" fmla="*/ 30 h 38"/>
                  <a:gd name="T40" fmla="*/ 0 w 66"/>
                  <a:gd name="T41" fmla="*/ 28 h 38"/>
                  <a:gd name="T42" fmla="*/ 0 w 66"/>
                  <a:gd name="T43" fmla="*/ 26 h 38"/>
                  <a:gd name="T44" fmla="*/ 0 w 66"/>
                  <a:gd name="T45" fmla="*/ 22 h 38"/>
                  <a:gd name="T46" fmla="*/ 0 w 66"/>
                  <a:gd name="T47" fmla="*/ 20 h 38"/>
                  <a:gd name="T48" fmla="*/ 2 w 66"/>
                  <a:gd name="T49" fmla="*/ 18 h 38"/>
                  <a:gd name="T50" fmla="*/ 4 w 66"/>
                  <a:gd name="T51" fmla="*/ 14 h 38"/>
                  <a:gd name="T52" fmla="*/ 6 w 66"/>
                  <a:gd name="T53" fmla="*/ 12 h 38"/>
                  <a:gd name="T54" fmla="*/ 10 w 66"/>
                  <a:gd name="T55" fmla="*/ 10 h 38"/>
                  <a:gd name="T56" fmla="*/ 14 w 66"/>
                  <a:gd name="T57" fmla="*/ 8 h 38"/>
                  <a:gd name="T58" fmla="*/ 18 w 66"/>
                  <a:gd name="T59" fmla="*/ 6 h 38"/>
                  <a:gd name="T60" fmla="*/ 22 w 66"/>
                  <a:gd name="T61" fmla="*/ 4 h 38"/>
                  <a:gd name="T62" fmla="*/ 28 w 66"/>
                  <a:gd name="T63" fmla="*/ 2 h 38"/>
                  <a:gd name="T64" fmla="*/ 32 w 66"/>
                  <a:gd name="T65" fmla="*/ 2 h 38"/>
                  <a:gd name="T66" fmla="*/ 38 w 66"/>
                  <a:gd name="T67" fmla="*/ 0 h 38"/>
                  <a:gd name="T68" fmla="*/ 42 w 66"/>
                  <a:gd name="T69" fmla="*/ 0 h 38"/>
                  <a:gd name="T70" fmla="*/ 46 w 66"/>
                  <a:gd name="T71" fmla="*/ 0 h 38"/>
                  <a:gd name="T72" fmla="*/ 52 w 66"/>
                  <a:gd name="T73" fmla="*/ 0 h 38"/>
                  <a:gd name="T74" fmla="*/ 54 w 66"/>
                  <a:gd name="T75" fmla="*/ 2 h 38"/>
                  <a:gd name="T76" fmla="*/ 58 w 66"/>
                  <a:gd name="T77" fmla="*/ 2 h 38"/>
                  <a:gd name="T78" fmla="*/ 62 w 66"/>
                  <a:gd name="T79" fmla="*/ 4 h 38"/>
                  <a:gd name="T80" fmla="*/ 64 w 66"/>
                  <a:gd name="T81" fmla="*/ 6 h 38"/>
                  <a:gd name="T82" fmla="*/ 66 w 66"/>
                  <a:gd name="T83" fmla="*/ 8 h 38"/>
                  <a:gd name="T84" fmla="*/ 66 w 66"/>
                  <a:gd name="T85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6" h="38">
                    <a:moveTo>
                      <a:pt x="66" y="12"/>
                    </a:moveTo>
                    <a:lnTo>
                      <a:pt x="66" y="12"/>
                    </a:lnTo>
                    <a:lnTo>
                      <a:pt x="66" y="12"/>
                    </a:lnTo>
                    <a:lnTo>
                      <a:pt x="66" y="14"/>
                    </a:lnTo>
                    <a:lnTo>
                      <a:pt x="66" y="14"/>
                    </a:lnTo>
                    <a:lnTo>
                      <a:pt x="66" y="16"/>
                    </a:lnTo>
                    <a:lnTo>
                      <a:pt x="66" y="16"/>
                    </a:lnTo>
                    <a:lnTo>
                      <a:pt x="66" y="18"/>
                    </a:lnTo>
                    <a:lnTo>
                      <a:pt x="66" y="18"/>
                    </a:lnTo>
                    <a:lnTo>
                      <a:pt x="64" y="20"/>
                    </a:lnTo>
                    <a:lnTo>
                      <a:pt x="64" y="20"/>
                    </a:lnTo>
                    <a:lnTo>
                      <a:pt x="64" y="20"/>
                    </a:lnTo>
                    <a:lnTo>
                      <a:pt x="62" y="22"/>
                    </a:lnTo>
                    <a:lnTo>
                      <a:pt x="62" y="22"/>
                    </a:lnTo>
                    <a:lnTo>
                      <a:pt x="62" y="24"/>
                    </a:lnTo>
                    <a:lnTo>
                      <a:pt x="60" y="24"/>
                    </a:lnTo>
                    <a:lnTo>
                      <a:pt x="60" y="26"/>
                    </a:lnTo>
                    <a:lnTo>
                      <a:pt x="58" y="26"/>
                    </a:lnTo>
                    <a:lnTo>
                      <a:pt x="58" y="26"/>
                    </a:lnTo>
                    <a:lnTo>
                      <a:pt x="56" y="28"/>
                    </a:lnTo>
                    <a:lnTo>
                      <a:pt x="54" y="28"/>
                    </a:lnTo>
                    <a:lnTo>
                      <a:pt x="54" y="30"/>
                    </a:lnTo>
                    <a:lnTo>
                      <a:pt x="52" y="30"/>
                    </a:lnTo>
                    <a:lnTo>
                      <a:pt x="50" y="30"/>
                    </a:lnTo>
                    <a:lnTo>
                      <a:pt x="50" y="32"/>
                    </a:lnTo>
                    <a:lnTo>
                      <a:pt x="48" y="32"/>
                    </a:lnTo>
                    <a:lnTo>
                      <a:pt x="46" y="32"/>
                    </a:lnTo>
                    <a:lnTo>
                      <a:pt x="46" y="34"/>
                    </a:lnTo>
                    <a:lnTo>
                      <a:pt x="44" y="34"/>
                    </a:lnTo>
                    <a:lnTo>
                      <a:pt x="42" y="34"/>
                    </a:lnTo>
                    <a:lnTo>
                      <a:pt x="40" y="34"/>
                    </a:lnTo>
                    <a:lnTo>
                      <a:pt x="38" y="36"/>
                    </a:lnTo>
                    <a:lnTo>
                      <a:pt x="36" y="36"/>
                    </a:lnTo>
                    <a:lnTo>
                      <a:pt x="36" y="36"/>
                    </a:lnTo>
                    <a:lnTo>
                      <a:pt x="34" y="36"/>
                    </a:lnTo>
                    <a:lnTo>
                      <a:pt x="32" y="36"/>
                    </a:lnTo>
                    <a:lnTo>
                      <a:pt x="30" y="36"/>
                    </a:lnTo>
                    <a:lnTo>
                      <a:pt x="28" y="38"/>
                    </a:lnTo>
                    <a:lnTo>
                      <a:pt x="26" y="38"/>
                    </a:lnTo>
                    <a:lnTo>
                      <a:pt x="26" y="38"/>
                    </a:lnTo>
                    <a:lnTo>
                      <a:pt x="24" y="38"/>
                    </a:lnTo>
                    <a:lnTo>
                      <a:pt x="22" y="38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18" y="38"/>
                    </a:lnTo>
                    <a:lnTo>
                      <a:pt x="16" y="36"/>
                    </a:lnTo>
                    <a:lnTo>
                      <a:pt x="16" y="36"/>
                    </a:lnTo>
                    <a:lnTo>
                      <a:pt x="14" y="36"/>
                    </a:lnTo>
                    <a:lnTo>
                      <a:pt x="12" y="36"/>
                    </a:lnTo>
                    <a:lnTo>
                      <a:pt x="12" y="36"/>
                    </a:lnTo>
                    <a:lnTo>
                      <a:pt x="10" y="36"/>
                    </a:lnTo>
                    <a:lnTo>
                      <a:pt x="8" y="36"/>
                    </a:lnTo>
                    <a:lnTo>
                      <a:pt x="8" y="34"/>
                    </a:lnTo>
                    <a:lnTo>
                      <a:pt x="6" y="34"/>
                    </a:lnTo>
                    <a:lnTo>
                      <a:pt x="6" y="34"/>
                    </a:lnTo>
                    <a:lnTo>
                      <a:pt x="4" y="34"/>
                    </a:lnTo>
                    <a:lnTo>
                      <a:pt x="4" y="32"/>
                    </a:lnTo>
                    <a:lnTo>
                      <a:pt x="4" y="32"/>
                    </a:lnTo>
                    <a:lnTo>
                      <a:pt x="2" y="32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2" y="16"/>
                    </a:lnTo>
                    <a:lnTo>
                      <a:pt x="4" y="16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4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0"/>
                    </a:lnTo>
                    <a:lnTo>
                      <a:pt x="10" y="10"/>
                    </a:lnTo>
                    <a:lnTo>
                      <a:pt x="12" y="10"/>
                    </a:lnTo>
                    <a:lnTo>
                      <a:pt x="12" y="8"/>
                    </a:lnTo>
                    <a:lnTo>
                      <a:pt x="14" y="8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8" y="6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22" y="4"/>
                    </a:lnTo>
                    <a:lnTo>
                      <a:pt x="24" y="4"/>
                    </a:lnTo>
                    <a:lnTo>
                      <a:pt x="26" y="2"/>
                    </a:lnTo>
                    <a:lnTo>
                      <a:pt x="28" y="2"/>
                    </a:lnTo>
                    <a:lnTo>
                      <a:pt x="30" y="2"/>
                    </a:lnTo>
                    <a:lnTo>
                      <a:pt x="30" y="2"/>
                    </a:lnTo>
                    <a:lnTo>
                      <a:pt x="32" y="2"/>
                    </a:lnTo>
                    <a:lnTo>
                      <a:pt x="34" y="0"/>
                    </a:lnTo>
                    <a:lnTo>
                      <a:pt x="36" y="0"/>
                    </a:lnTo>
                    <a:lnTo>
                      <a:pt x="38" y="0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42" y="0"/>
                    </a:lnTo>
                    <a:lnTo>
                      <a:pt x="44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48" y="0"/>
                    </a:lnTo>
                    <a:lnTo>
                      <a:pt x="50" y="0"/>
                    </a:lnTo>
                    <a:lnTo>
                      <a:pt x="52" y="0"/>
                    </a:lnTo>
                    <a:lnTo>
                      <a:pt x="52" y="2"/>
                    </a:lnTo>
                    <a:lnTo>
                      <a:pt x="54" y="2"/>
                    </a:lnTo>
                    <a:lnTo>
                      <a:pt x="54" y="2"/>
                    </a:lnTo>
                    <a:lnTo>
                      <a:pt x="56" y="2"/>
                    </a:lnTo>
                    <a:lnTo>
                      <a:pt x="58" y="2"/>
                    </a:lnTo>
                    <a:lnTo>
                      <a:pt x="58" y="2"/>
                    </a:lnTo>
                    <a:lnTo>
                      <a:pt x="60" y="4"/>
                    </a:lnTo>
                    <a:lnTo>
                      <a:pt x="60" y="4"/>
                    </a:lnTo>
                    <a:lnTo>
                      <a:pt x="62" y="4"/>
                    </a:lnTo>
                    <a:lnTo>
                      <a:pt x="62" y="6"/>
                    </a:lnTo>
                    <a:lnTo>
                      <a:pt x="62" y="6"/>
                    </a:lnTo>
                    <a:lnTo>
                      <a:pt x="64" y="6"/>
                    </a:lnTo>
                    <a:lnTo>
                      <a:pt x="64" y="8"/>
                    </a:lnTo>
                    <a:lnTo>
                      <a:pt x="64" y="8"/>
                    </a:lnTo>
                    <a:lnTo>
                      <a:pt x="66" y="8"/>
                    </a:lnTo>
                    <a:lnTo>
                      <a:pt x="66" y="10"/>
                    </a:lnTo>
                    <a:lnTo>
                      <a:pt x="66" y="10"/>
                    </a:lnTo>
                    <a:lnTo>
                      <a:pt x="66" y="12"/>
                    </a:ln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F4DC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73" name="Freeform 107"/>
              <p:cNvSpPr>
                <a:spLocks/>
              </p:cNvSpPr>
              <p:nvPr/>
            </p:nvSpPr>
            <p:spPr bwMode="auto">
              <a:xfrm>
                <a:off x="5010" y="1184"/>
                <a:ext cx="64" cy="36"/>
              </a:xfrm>
              <a:custGeom>
                <a:avLst/>
                <a:gdLst>
                  <a:gd name="T0" fmla="*/ 64 w 64"/>
                  <a:gd name="T1" fmla="*/ 12 h 36"/>
                  <a:gd name="T2" fmla="*/ 64 w 64"/>
                  <a:gd name="T3" fmla="*/ 16 h 36"/>
                  <a:gd name="T4" fmla="*/ 64 w 64"/>
                  <a:gd name="T5" fmla="*/ 18 h 36"/>
                  <a:gd name="T6" fmla="*/ 62 w 64"/>
                  <a:gd name="T7" fmla="*/ 20 h 36"/>
                  <a:gd name="T8" fmla="*/ 60 w 64"/>
                  <a:gd name="T9" fmla="*/ 24 h 36"/>
                  <a:gd name="T10" fmla="*/ 56 w 64"/>
                  <a:gd name="T11" fmla="*/ 26 h 36"/>
                  <a:gd name="T12" fmla="*/ 54 w 64"/>
                  <a:gd name="T13" fmla="*/ 28 h 36"/>
                  <a:gd name="T14" fmla="*/ 50 w 64"/>
                  <a:gd name="T15" fmla="*/ 30 h 36"/>
                  <a:gd name="T16" fmla="*/ 46 w 64"/>
                  <a:gd name="T17" fmla="*/ 32 h 36"/>
                  <a:gd name="T18" fmla="*/ 42 w 64"/>
                  <a:gd name="T19" fmla="*/ 34 h 36"/>
                  <a:gd name="T20" fmla="*/ 36 w 64"/>
                  <a:gd name="T21" fmla="*/ 34 h 36"/>
                  <a:gd name="T22" fmla="*/ 32 w 64"/>
                  <a:gd name="T23" fmla="*/ 36 h 36"/>
                  <a:gd name="T24" fmla="*/ 26 w 64"/>
                  <a:gd name="T25" fmla="*/ 36 h 36"/>
                  <a:gd name="T26" fmla="*/ 22 w 64"/>
                  <a:gd name="T27" fmla="*/ 36 h 36"/>
                  <a:gd name="T28" fmla="*/ 18 w 64"/>
                  <a:gd name="T29" fmla="*/ 36 h 36"/>
                  <a:gd name="T30" fmla="*/ 14 w 64"/>
                  <a:gd name="T31" fmla="*/ 36 h 36"/>
                  <a:gd name="T32" fmla="*/ 10 w 64"/>
                  <a:gd name="T33" fmla="*/ 34 h 36"/>
                  <a:gd name="T34" fmla="*/ 8 w 64"/>
                  <a:gd name="T35" fmla="*/ 34 h 36"/>
                  <a:gd name="T36" fmla="*/ 4 w 64"/>
                  <a:gd name="T37" fmla="*/ 32 h 36"/>
                  <a:gd name="T38" fmla="*/ 2 w 64"/>
                  <a:gd name="T39" fmla="*/ 30 h 36"/>
                  <a:gd name="T40" fmla="*/ 2 w 64"/>
                  <a:gd name="T41" fmla="*/ 28 h 36"/>
                  <a:gd name="T42" fmla="*/ 0 w 64"/>
                  <a:gd name="T43" fmla="*/ 26 h 36"/>
                  <a:gd name="T44" fmla="*/ 0 w 64"/>
                  <a:gd name="T45" fmla="*/ 22 h 36"/>
                  <a:gd name="T46" fmla="*/ 2 w 64"/>
                  <a:gd name="T47" fmla="*/ 20 h 36"/>
                  <a:gd name="T48" fmla="*/ 4 w 64"/>
                  <a:gd name="T49" fmla="*/ 18 h 36"/>
                  <a:gd name="T50" fmla="*/ 6 w 64"/>
                  <a:gd name="T51" fmla="*/ 14 h 36"/>
                  <a:gd name="T52" fmla="*/ 8 w 64"/>
                  <a:gd name="T53" fmla="*/ 12 h 36"/>
                  <a:gd name="T54" fmla="*/ 10 w 64"/>
                  <a:gd name="T55" fmla="*/ 10 h 36"/>
                  <a:gd name="T56" fmla="*/ 14 w 64"/>
                  <a:gd name="T57" fmla="*/ 8 h 36"/>
                  <a:gd name="T58" fmla="*/ 18 w 64"/>
                  <a:gd name="T59" fmla="*/ 6 h 36"/>
                  <a:gd name="T60" fmla="*/ 22 w 64"/>
                  <a:gd name="T61" fmla="*/ 4 h 36"/>
                  <a:gd name="T62" fmla="*/ 28 w 64"/>
                  <a:gd name="T63" fmla="*/ 2 h 36"/>
                  <a:gd name="T64" fmla="*/ 32 w 64"/>
                  <a:gd name="T65" fmla="*/ 2 h 36"/>
                  <a:gd name="T66" fmla="*/ 36 w 64"/>
                  <a:gd name="T67" fmla="*/ 2 h 36"/>
                  <a:gd name="T68" fmla="*/ 42 w 64"/>
                  <a:gd name="T69" fmla="*/ 0 h 36"/>
                  <a:gd name="T70" fmla="*/ 46 w 64"/>
                  <a:gd name="T71" fmla="*/ 0 h 36"/>
                  <a:gd name="T72" fmla="*/ 50 w 64"/>
                  <a:gd name="T73" fmla="*/ 2 h 36"/>
                  <a:gd name="T74" fmla="*/ 54 w 64"/>
                  <a:gd name="T75" fmla="*/ 2 h 36"/>
                  <a:gd name="T76" fmla="*/ 56 w 64"/>
                  <a:gd name="T77" fmla="*/ 4 h 36"/>
                  <a:gd name="T78" fmla="*/ 60 w 64"/>
                  <a:gd name="T79" fmla="*/ 4 h 36"/>
                  <a:gd name="T80" fmla="*/ 62 w 64"/>
                  <a:gd name="T81" fmla="*/ 6 h 36"/>
                  <a:gd name="T82" fmla="*/ 64 w 64"/>
                  <a:gd name="T83" fmla="*/ 8 h 36"/>
                  <a:gd name="T84" fmla="*/ 64 w 64"/>
                  <a:gd name="T85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4" h="36">
                    <a:moveTo>
                      <a:pt x="64" y="12"/>
                    </a:moveTo>
                    <a:lnTo>
                      <a:pt x="64" y="12"/>
                    </a:lnTo>
                    <a:lnTo>
                      <a:pt x="64" y="12"/>
                    </a:lnTo>
                    <a:lnTo>
                      <a:pt x="64" y="14"/>
                    </a:lnTo>
                    <a:lnTo>
                      <a:pt x="64" y="14"/>
                    </a:lnTo>
                    <a:lnTo>
                      <a:pt x="64" y="16"/>
                    </a:lnTo>
                    <a:lnTo>
                      <a:pt x="64" y="16"/>
                    </a:lnTo>
                    <a:lnTo>
                      <a:pt x="64" y="18"/>
                    </a:lnTo>
                    <a:lnTo>
                      <a:pt x="64" y="18"/>
                    </a:lnTo>
                    <a:lnTo>
                      <a:pt x="62" y="18"/>
                    </a:lnTo>
                    <a:lnTo>
                      <a:pt x="62" y="20"/>
                    </a:lnTo>
                    <a:lnTo>
                      <a:pt x="62" y="20"/>
                    </a:lnTo>
                    <a:lnTo>
                      <a:pt x="62" y="22"/>
                    </a:lnTo>
                    <a:lnTo>
                      <a:pt x="60" y="22"/>
                    </a:lnTo>
                    <a:lnTo>
                      <a:pt x="60" y="24"/>
                    </a:lnTo>
                    <a:lnTo>
                      <a:pt x="58" y="24"/>
                    </a:lnTo>
                    <a:lnTo>
                      <a:pt x="58" y="24"/>
                    </a:lnTo>
                    <a:lnTo>
                      <a:pt x="56" y="26"/>
                    </a:lnTo>
                    <a:lnTo>
                      <a:pt x="56" y="26"/>
                    </a:lnTo>
                    <a:lnTo>
                      <a:pt x="54" y="28"/>
                    </a:lnTo>
                    <a:lnTo>
                      <a:pt x="54" y="28"/>
                    </a:lnTo>
                    <a:lnTo>
                      <a:pt x="52" y="28"/>
                    </a:lnTo>
                    <a:lnTo>
                      <a:pt x="52" y="30"/>
                    </a:lnTo>
                    <a:lnTo>
                      <a:pt x="50" y="30"/>
                    </a:lnTo>
                    <a:lnTo>
                      <a:pt x="48" y="30"/>
                    </a:lnTo>
                    <a:lnTo>
                      <a:pt x="48" y="32"/>
                    </a:lnTo>
                    <a:lnTo>
                      <a:pt x="46" y="32"/>
                    </a:lnTo>
                    <a:lnTo>
                      <a:pt x="44" y="32"/>
                    </a:lnTo>
                    <a:lnTo>
                      <a:pt x="42" y="32"/>
                    </a:lnTo>
                    <a:lnTo>
                      <a:pt x="42" y="34"/>
                    </a:lnTo>
                    <a:lnTo>
                      <a:pt x="40" y="34"/>
                    </a:lnTo>
                    <a:lnTo>
                      <a:pt x="38" y="34"/>
                    </a:lnTo>
                    <a:lnTo>
                      <a:pt x="36" y="34"/>
                    </a:lnTo>
                    <a:lnTo>
                      <a:pt x="34" y="36"/>
                    </a:lnTo>
                    <a:lnTo>
                      <a:pt x="34" y="36"/>
                    </a:lnTo>
                    <a:lnTo>
                      <a:pt x="32" y="36"/>
                    </a:lnTo>
                    <a:lnTo>
                      <a:pt x="30" y="36"/>
                    </a:lnTo>
                    <a:lnTo>
                      <a:pt x="28" y="36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24" y="36"/>
                    </a:lnTo>
                    <a:lnTo>
                      <a:pt x="22" y="36"/>
                    </a:lnTo>
                    <a:lnTo>
                      <a:pt x="20" y="36"/>
                    </a:lnTo>
                    <a:lnTo>
                      <a:pt x="20" y="36"/>
                    </a:lnTo>
                    <a:lnTo>
                      <a:pt x="18" y="36"/>
                    </a:lnTo>
                    <a:lnTo>
                      <a:pt x="16" y="36"/>
                    </a:lnTo>
                    <a:lnTo>
                      <a:pt x="16" y="36"/>
                    </a:lnTo>
                    <a:lnTo>
                      <a:pt x="14" y="36"/>
                    </a:lnTo>
                    <a:lnTo>
                      <a:pt x="12" y="36"/>
                    </a:lnTo>
                    <a:lnTo>
                      <a:pt x="12" y="34"/>
                    </a:lnTo>
                    <a:lnTo>
                      <a:pt x="10" y="34"/>
                    </a:lnTo>
                    <a:lnTo>
                      <a:pt x="10" y="34"/>
                    </a:lnTo>
                    <a:lnTo>
                      <a:pt x="8" y="34"/>
                    </a:lnTo>
                    <a:lnTo>
                      <a:pt x="8" y="34"/>
                    </a:lnTo>
                    <a:lnTo>
                      <a:pt x="6" y="32"/>
                    </a:lnTo>
                    <a:lnTo>
                      <a:pt x="6" y="32"/>
                    </a:lnTo>
                    <a:lnTo>
                      <a:pt x="4" y="32"/>
                    </a:lnTo>
                    <a:lnTo>
                      <a:pt x="4" y="32"/>
                    </a:lnTo>
                    <a:lnTo>
                      <a:pt x="4" y="30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2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22"/>
                    </a:lnTo>
                    <a:lnTo>
                      <a:pt x="2" y="22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2" y="18"/>
                    </a:lnTo>
                    <a:lnTo>
                      <a:pt x="4" y="18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10"/>
                    </a:lnTo>
                    <a:lnTo>
                      <a:pt x="14" y="8"/>
                    </a:lnTo>
                    <a:lnTo>
                      <a:pt x="14" y="8"/>
                    </a:lnTo>
                    <a:lnTo>
                      <a:pt x="16" y="8"/>
                    </a:lnTo>
                    <a:lnTo>
                      <a:pt x="16" y="6"/>
                    </a:lnTo>
                    <a:lnTo>
                      <a:pt x="18" y="6"/>
                    </a:lnTo>
                    <a:lnTo>
                      <a:pt x="20" y="6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24" y="4"/>
                    </a:lnTo>
                    <a:lnTo>
                      <a:pt x="26" y="4"/>
                    </a:lnTo>
                    <a:lnTo>
                      <a:pt x="28" y="2"/>
                    </a:lnTo>
                    <a:lnTo>
                      <a:pt x="28" y="2"/>
                    </a:lnTo>
                    <a:lnTo>
                      <a:pt x="30" y="2"/>
                    </a:lnTo>
                    <a:lnTo>
                      <a:pt x="32" y="2"/>
                    </a:lnTo>
                    <a:lnTo>
                      <a:pt x="34" y="2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38" y="0"/>
                    </a:lnTo>
                    <a:lnTo>
                      <a:pt x="40" y="0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44" y="0"/>
                    </a:lnTo>
                    <a:lnTo>
                      <a:pt x="46" y="0"/>
                    </a:lnTo>
                    <a:lnTo>
                      <a:pt x="48" y="2"/>
                    </a:lnTo>
                    <a:lnTo>
                      <a:pt x="48" y="2"/>
                    </a:lnTo>
                    <a:lnTo>
                      <a:pt x="50" y="2"/>
                    </a:lnTo>
                    <a:lnTo>
                      <a:pt x="52" y="2"/>
                    </a:lnTo>
                    <a:lnTo>
                      <a:pt x="52" y="2"/>
                    </a:lnTo>
                    <a:lnTo>
                      <a:pt x="54" y="2"/>
                    </a:lnTo>
                    <a:lnTo>
                      <a:pt x="54" y="2"/>
                    </a:lnTo>
                    <a:lnTo>
                      <a:pt x="56" y="2"/>
                    </a:lnTo>
                    <a:lnTo>
                      <a:pt x="56" y="4"/>
                    </a:lnTo>
                    <a:lnTo>
                      <a:pt x="58" y="4"/>
                    </a:lnTo>
                    <a:lnTo>
                      <a:pt x="58" y="4"/>
                    </a:lnTo>
                    <a:lnTo>
                      <a:pt x="60" y="4"/>
                    </a:lnTo>
                    <a:lnTo>
                      <a:pt x="60" y="6"/>
                    </a:lnTo>
                    <a:lnTo>
                      <a:pt x="62" y="6"/>
                    </a:lnTo>
                    <a:lnTo>
                      <a:pt x="62" y="6"/>
                    </a:lnTo>
                    <a:lnTo>
                      <a:pt x="62" y="8"/>
                    </a:lnTo>
                    <a:lnTo>
                      <a:pt x="62" y="8"/>
                    </a:lnTo>
                    <a:lnTo>
                      <a:pt x="64" y="8"/>
                    </a:lnTo>
                    <a:lnTo>
                      <a:pt x="64" y="10"/>
                    </a:lnTo>
                    <a:lnTo>
                      <a:pt x="64" y="10"/>
                    </a:lnTo>
                    <a:lnTo>
                      <a:pt x="64" y="12"/>
                    </a:lnTo>
                    <a:lnTo>
                      <a:pt x="64" y="12"/>
                    </a:lnTo>
                    <a:close/>
                  </a:path>
                </a:pathLst>
              </a:custGeom>
              <a:solidFill>
                <a:srgbClr val="F4D90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74" name="Freeform 108"/>
              <p:cNvSpPr>
                <a:spLocks/>
              </p:cNvSpPr>
              <p:nvPr/>
            </p:nvSpPr>
            <p:spPr bwMode="auto">
              <a:xfrm>
                <a:off x="5012" y="1186"/>
                <a:ext cx="60" cy="34"/>
              </a:xfrm>
              <a:custGeom>
                <a:avLst/>
                <a:gdLst>
                  <a:gd name="T0" fmla="*/ 60 w 60"/>
                  <a:gd name="T1" fmla="*/ 10 h 34"/>
                  <a:gd name="T2" fmla="*/ 60 w 60"/>
                  <a:gd name="T3" fmla="*/ 14 h 34"/>
                  <a:gd name="T4" fmla="*/ 60 w 60"/>
                  <a:gd name="T5" fmla="*/ 16 h 34"/>
                  <a:gd name="T6" fmla="*/ 58 w 60"/>
                  <a:gd name="T7" fmla="*/ 18 h 34"/>
                  <a:gd name="T8" fmla="*/ 56 w 60"/>
                  <a:gd name="T9" fmla="*/ 20 h 34"/>
                  <a:gd name="T10" fmla="*/ 54 w 60"/>
                  <a:gd name="T11" fmla="*/ 24 h 34"/>
                  <a:gd name="T12" fmla="*/ 50 w 60"/>
                  <a:gd name="T13" fmla="*/ 26 h 34"/>
                  <a:gd name="T14" fmla="*/ 46 w 60"/>
                  <a:gd name="T15" fmla="*/ 28 h 34"/>
                  <a:gd name="T16" fmla="*/ 42 w 60"/>
                  <a:gd name="T17" fmla="*/ 30 h 34"/>
                  <a:gd name="T18" fmla="*/ 38 w 60"/>
                  <a:gd name="T19" fmla="*/ 30 h 34"/>
                  <a:gd name="T20" fmla="*/ 34 w 60"/>
                  <a:gd name="T21" fmla="*/ 32 h 34"/>
                  <a:gd name="T22" fmla="*/ 30 w 60"/>
                  <a:gd name="T23" fmla="*/ 32 h 34"/>
                  <a:gd name="T24" fmla="*/ 24 w 60"/>
                  <a:gd name="T25" fmla="*/ 34 h 34"/>
                  <a:gd name="T26" fmla="*/ 20 w 60"/>
                  <a:gd name="T27" fmla="*/ 34 h 34"/>
                  <a:gd name="T28" fmla="*/ 16 w 60"/>
                  <a:gd name="T29" fmla="*/ 34 h 34"/>
                  <a:gd name="T30" fmla="*/ 12 w 60"/>
                  <a:gd name="T31" fmla="*/ 32 h 34"/>
                  <a:gd name="T32" fmla="*/ 10 w 60"/>
                  <a:gd name="T33" fmla="*/ 32 h 34"/>
                  <a:gd name="T34" fmla="*/ 6 w 60"/>
                  <a:gd name="T35" fmla="*/ 30 h 34"/>
                  <a:gd name="T36" fmla="*/ 4 w 60"/>
                  <a:gd name="T37" fmla="*/ 28 h 34"/>
                  <a:gd name="T38" fmla="*/ 2 w 60"/>
                  <a:gd name="T39" fmla="*/ 28 h 34"/>
                  <a:gd name="T40" fmla="*/ 0 w 60"/>
                  <a:gd name="T41" fmla="*/ 24 h 34"/>
                  <a:gd name="T42" fmla="*/ 0 w 60"/>
                  <a:gd name="T43" fmla="*/ 22 h 34"/>
                  <a:gd name="T44" fmla="*/ 0 w 60"/>
                  <a:gd name="T45" fmla="*/ 20 h 34"/>
                  <a:gd name="T46" fmla="*/ 0 w 60"/>
                  <a:gd name="T47" fmla="*/ 18 h 34"/>
                  <a:gd name="T48" fmla="*/ 2 w 60"/>
                  <a:gd name="T49" fmla="*/ 16 h 34"/>
                  <a:gd name="T50" fmla="*/ 4 w 60"/>
                  <a:gd name="T51" fmla="*/ 12 h 34"/>
                  <a:gd name="T52" fmla="*/ 6 w 60"/>
                  <a:gd name="T53" fmla="*/ 10 h 34"/>
                  <a:gd name="T54" fmla="*/ 10 w 60"/>
                  <a:gd name="T55" fmla="*/ 8 h 34"/>
                  <a:gd name="T56" fmla="*/ 12 w 60"/>
                  <a:gd name="T57" fmla="*/ 6 h 34"/>
                  <a:gd name="T58" fmla="*/ 16 w 60"/>
                  <a:gd name="T59" fmla="*/ 4 h 34"/>
                  <a:gd name="T60" fmla="*/ 20 w 60"/>
                  <a:gd name="T61" fmla="*/ 2 h 34"/>
                  <a:gd name="T62" fmla="*/ 26 w 60"/>
                  <a:gd name="T63" fmla="*/ 2 h 34"/>
                  <a:gd name="T64" fmla="*/ 30 w 60"/>
                  <a:gd name="T65" fmla="*/ 0 h 34"/>
                  <a:gd name="T66" fmla="*/ 34 w 60"/>
                  <a:gd name="T67" fmla="*/ 0 h 34"/>
                  <a:gd name="T68" fmla="*/ 38 w 60"/>
                  <a:gd name="T69" fmla="*/ 0 h 34"/>
                  <a:gd name="T70" fmla="*/ 42 w 60"/>
                  <a:gd name="T71" fmla="*/ 0 h 34"/>
                  <a:gd name="T72" fmla="*/ 46 w 60"/>
                  <a:gd name="T73" fmla="*/ 0 h 34"/>
                  <a:gd name="T74" fmla="*/ 50 w 60"/>
                  <a:gd name="T75" fmla="*/ 0 h 34"/>
                  <a:gd name="T76" fmla="*/ 54 w 60"/>
                  <a:gd name="T77" fmla="*/ 2 h 34"/>
                  <a:gd name="T78" fmla="*/ 56 w 60"/>
                  <a:gd name="T79" fmla="*/ 4 h 34"/>
                  <a:gd name="T80" fmla="*/ 58 w 60"/>
                  <a:gd name="T81" fmla="*/ 6 h 34"/>
                  <a:gd name="T82" fmla="*/ 60 w 60"/>
                  <a:gd name="T83" fmla="*/ 8 h 34"/>
                  <a:gd name="T84" fmla="*/ 60 w 60"/>
                  <a:gd name="T85" fmla="*/ 1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0" h="34">
                    <a:moveTo>
                      <a:pt x="60" y="10"/>
                    </a:moveTo>
                    <a:lnTo>
                      <a:pt x="60" y="10"/>
                    </a:lnTo>
                    <a:lnTo>
                      <a:pt x="60" y="10"/>
                    </a:lnTo>
                    <a:lnTo>
                      <a:pt x="60" y="12"/>
                    </a:lnTo>
                    <a:lnTo>
                      <a:pt x="60" y="12"/>
                    </a:lnTo>
                    <a:lnTo>
                      <a:pt x="60" y="14"/>
                    </a:lnTo>
                    <a:lnTo>
                      <a:pt x="60" y="14"/>
                    </a:lnTo>
                    <a:lnTo>
                      <a:pt x="60" y="16"/>
                    </a:lnTo>
                    <a:lnTo>
                      <a:pt x="60" y="16"/>
                    </a:lnTo>
                    <a:lnTo>
                      <a:pt x="60" y="16"/>
                    </a:lnTo>
                    <a:lnTo>
                      <a:pt x="58" y="18"/>
                    </a:lnTo>
                    <a:lnTo>
                      <a:pt x="58" y="18"/>
                    </a:lnTo>
                    <a:lnTo>
                      <a:pt x="58" y="20"/>
                    </a:lnTo>
                    <a:lnTo>
                      <a:pt x="56" y="20"/>
                    </a:lnTo>
                    <a:lnTo>
                      <a:pt x="56" y="20"/>
                    </a:lnTo>
                    <a:lnTo>
                      <a:pt x="56" y="22"/>
                    </a:lnTo>
                    <a:lnTo>
                      <a:pt x="54" y="22"/>
                    </a:lnTo>
                    <a:lnTo>
                      <a:pt x="54" y="24"/>
                    </a:lnTo>
                    <a:lnTo>
                      <a:pt x="52" y="24"/>
                    </a:lnTo>
                    <a:lnTo>
                      <a:pt x="52" y="24"/>
                    </a:lnTo>
                    <a:lnTo>
                      <a:pt x="50" y="26"/>
                    </a:lnTo>
                    <a:lnTo>
                      <a:pt x="50" y="26"/>
                    </a:lnTo>
                    <a:lnTo>
                      <a:pt x="48" y="26"/>
                    </a:lnTo>
                    <a:lnTo>
                      <a:pt x="46" y="28"/>
                    </a:lnTo>
                    <a:lnTo>
                      <a:pt x="46" y="28"/>
                    </a:lnTo>
                    <a:lnTo>
                      <a:pt x="44" y="28"/>
                    </a:lnTo>
                    <a:lnTo>
                      <a:pt x="42" y="30"/>
                    </a:lnTo>
                    <a:lnTo>
                      <a:pt x="42" y="30"/>
                    </a:lnTo>
                    <a:lnTo>
                      <a:pt x="40" y="30"/>
                    </a:lnTo>
                    <a:lnTo>
                      <a:pt x="38" y="30"/>
                    </a:lnTo>
                    <a:lnTo>
                      <a:pt x="36" y="32"/>
                    </a:lnTo>
                    <a:lnTo>
                      <a:pt x="36" y="32"/>
                    </a:lnTo>
                    <a:lnTo>
                      <a:pt x="34" y="32"/>
                    </a:lnTo>
                    <a:lnTo>
                      <a:pt x="32" y="32"/>
                    </a:lnTo>
                    <a:lnTo>
                      <a:pt x="30" y="32"/>
                    </a:lnTo>
                    <a:lnTo>
                      <a:pt x="30" y="32"/>
                    </a:lnTo>
                    <a:lnTo>
                      <a:pt x="28" y="34"/>
                    </a:lnTo>
                    <a:lnTo>
                      <a:pt x="26" y="34"/>
                    </a:lnTo>
                    <a:lnTo>
                      <a:pt x="24" y="34"/>
                    </a:lnTo>
                    <a:lnTo>
                      <a:pt x="24" y="34"/>
                    </a:lnTo>
                    <a:lnTo>
                      <a:pt x="22" y="34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18" y="34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14" y="32"/>
                    </a:lnTo>
                    <a:lnTo>
                      <a:pt x="12" y="32"/>
                    </a:lnTo>
                    <a:lnTo>
                      <a:pt x="12" y="32"/>
                    </a:lnTo>
                    <a:lnTo>
                      <a:pt x="10" y="32"/>
                    </a:lnTo>
                    <a:lnTo>
                      <a:pt x="10" y="32"/>
                    </a:lnTo>
                    <a:lnTo>
                      <a:pt x="8" y="32"/>
                    </a:lnTo>
                    <a:lnTo>
                      <a:pt x="8" y="30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4" y="30"/>
                    </a:lnTo>
                    <a:lnTo>
                      <a:pt x="4" y="28"/>
                    </a:lnTo>
                    <a:lnTo>
                      <a:pt x="4" y="28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2" y="14"/>
                    </a:lnTo>
                    <a:lnTo>
                      <a:pt x="4" y="14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0"/>
                    </a:lnTo>
                    <a:lnTo>
                      <a:pt x="8" y="10"/>
                    </a:lnTo>
                    <a:lnTo>
                      <a:pt x="8" y="8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4" y="6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8" y="4"/>
                    </a:lnTo>
                    <a:lnTo>
                      <a:pt x="20" y="4"/>
                    </a:lnTo>
                    <a:lnTo>
                      <a:pt x="20" y="2"/>
                    </a:lnTo>
                    <a:lnTo>
                      <a:pt x="22" y="2"/>
                    </a:lnTo>
                    <a:lnTo>
                      <a:pt x="24" y="2"/>
                    </a:lnTo>
                    <a:lnTo>
                      <a:pt x="26" y="2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30" y="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6" y="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0" y="0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44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48" y="0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52" y="2"/>
                    </a:lnTo>
                    <a:lnTo>
                      <a:pt x="52" y="2"/>
                    </a:lnTo>
                    <a:lnTo>
                      <a:pt x="54" y="2"/>
                    </a:lnTo>
                    <a:lnTo>
                      <a:pt x="54" y="2"/>
                    </a:lnTo>
                    <a:lnTo>
                      <a:pt x="56" y="2"/>
                    </a:lnTo>
                    <a:lnTo>
                      <a:pt x="56" y="4"/>
                    </a:lnTo>
                    <a:lnTo>
                      <a:pt x="56" y="4"/>
                    </a:lnTo>
                    <a:lnTo>
                      <a:pt x="58" y="4"/>
                    </a:lnTo>
                    <a:lnTo>
                      <a:pt x="58" y="6"/>
                    </a:lnTo>
                    <a:lnTo>
                      <a:pt x="58" y="6"/>
                    </a:lnTo>
                    <a:lnTo>
                      <a:pt x="60" y="6"/>
                    </a:lnTo>
                    <a:lnTo>
                      <a:pt x="60" y="8"/>
                    </a:lnTo>
                    <a:lnTo>
                      <a:pt x="60" y="8"/>
                    </a:lnTo>
                    <a:lnTo>
                      <a:pt x="60" y="8"/>
                    </a:lnTo>
                    <a:lnTo>
                      <a:pt x="60" y="10"/>
                    </a:lnTo>
                    <a:lnTo>
                      <a:pt x="60" y="10"/>
                    </a:lnTo>
                    <a:close/>
                  </a:path>
                </a:pathLst>
              </a:custGeom>
              <a:solidFill>
                <a:srgbClr val="F4D6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75" name="Freeform 109"/>
              <p:cNvSpPr>
                <a:spLocks/>
              </p:cNvSpPr>
              <p:nvPr/>
            </p:nvSpPr>
            <p:spPr bwMode="auto">
              <a:xfrm>
                <a:off x="5014" y="1186"/>
                <a:ext cx="56" cy="32"/>
              </a:xfrm>
              <a:custGeom>
                <a:avLst/>
                <a:gdLst>
                  <a:gd name="T0" fmla="*/ 56 w 56"/>
                  <a:gd name="T1" fmla="*/ 12 h 32"/>
                  <a:gd name="T2" fmla="*/ 56 w 56"/>
                  <a:gd name="T3" fmla="*/ 14 h 32"/>
                  <a:gd name="T4" fmla="*/ 56 w 56"/>
                  <a:gd name="T5" fmla="*/ 16 h 32"/>
                  <a:gd name="T6" fmla="*/ 54 w 56"/>
                  <a:gd name="T7" fmla="*/ 18 h 32"/>
                  <a:gd name="T8" fmla="*/ 52 w 56"/>
                  <a:gd name="T9" fmla="*/ 20 h 32"/>
                  <a:gd name="T10" fmla="*/ 50 w 56"/>
                  <a:gd name="T11" fmla="*/ 22 h 32"/>
                  <a:gd name="T12" fmla="*/ 46 w 56"/>
                  <a:gd name="T13" fmla="*/ 24 h 32"/>
                  <a:gd name="T14" fmla="*/ 44 w 56"/>
                  <a:gd name="T15" fmla="*/ 26 h 32"/>
                  <a:gd name="T16" fmla="*/ 40 w 56"/>
                  <a:gd name="T17" fmla="*/ 28 h 32"/>
                  <a:gd name="T18" fmla="*/ 36 w 56"/>
                  <a:gd name="T19" fmla="*/ 30 h 32"/>
                  <a:gd name="T20" fmla="*/ 32 w 56"/>
                  <a:gd name="T21" fmla="*/ 32 h 32"/>
                  <a:gd name="T22" fmla="*/ 28 w 56"/>
                  <a:gd name="T23" fmla="*/ 32 h 32"/>
                  <a:gd name="T24" fmla="*/ 22 w 56"/>
                  <a:gd name="T25" fmla="*/ 32 h 32"/>
                  <a:gd name="T26" fmla="*/ 18 w 56"/>
                  <a:gd name="T27" fmla="*/ 32 h 32"/>
                  <a:gd name="T28" fmla="*/ 14 w 56"/>
                  <a:gd name="T29" fmla="*/ 32 h 32"/>
                  <a:gd name="T30" fmla="*/ 12 w 56"/>
                  <a:gd name="T31" fmla="*/ 32 h 32"/>
                  <a:gd name="T32" fmla="*/ 8 w 56"/>
                  <a:gd name="T33" fmla="*/ 30 h 32"/>
                  <a:gd name="T34" fmla="*/ 6 w 56"/>
                  <a:gd name="T35" fmla="*/ 30 h 32"/>
                  <a:gd name="T36" fmla="*/ 4 w 56"/>
                  <a:gd name="T37" fmla="*/ 28 h 32"/>
                  <a:gd name="T38" fmla="*/ 2 w 56"/>
                  <a:gd name="T39" fmla="*/ 26 h 32"/>
                  <a:gd name="T40" fmla="*/ 0 w 56"/>
                  <a:gd name="T41" fmla="*/ 24 h 32"/>
                  <a:gd name="T42" fmla="*/ 0 w 56"/>
                  <a:gd name="T43" fmla="*/ 22 h 32"/>
                  <a:gd name="T44" fmla="*/ 0 w 56"/>
                  <a:gd name="T45" fmla="*/ 20 h 32"/>
                  <a:gd name="T46" fmla="*/ 0 w 56"/>
                  <a:gd name="T47" fmla="*/ 18 h 32"/>
                  <a:gd name="T48" fmla="*/ 2 w 56"/>
                  <a:gd name="T49" fmla="*/ 14 h 32"/>
                  <a:gd name="T50" fmla="*/ 4 w 56"/>
                  <a:gd name="T51" fmla="*/ 12 h 32"/>
                  <a:gd name="T52" fmla="*/ 6 w 56"/>
                  <a:gd name="T53" fmla="*/ 10 h 32"/>
                  <a:gd name="T54" fmla="*/ 8 w 56"/>
                  <a:gd name="T55" fmla="*/ 8 h 32"/>
                  <a:gd name="T56" fmla="*/ 12 w 56"/>
                  <a:gd name="T57" fmla="*/ 6 h 32"/>
                  <a:gd name="T58" fmla="*/ 14 w 56"/>
                  <a:gd name="T59" fmla="*/ 4 h 32"/>
                  <a:gd name="T60" fmla="*/ 18 w 56"/>
                  <a:gd name="T61" fmla="*/ 4 h 32"/>
                  <a:gd name="T62" fmla="*/ 24 w 56"/>
                  <a:gd name="T63" fmla="*/ 2 h 32"/>
                  <a:gd name="T64" fmla="*/ 28 w 56"/>
                  <a:gd name="T65" fmla="*/ 0 h 32"/>
                  <a:gd name="T66" fmla="*/ 32 w 56"/>
                  <a:gd name="T67" fmla="*/ 0 h 32"/>
                  <a:gd name="T68" fmla="*/ 36 w 56"/>
                  <a:gd name="T69" fmla="*/ 0 h 32"/>
                  <a:gd name="T70" fmla="*/ 40 w 56"/>
                  <a:gd name="T71" fmla="*/ 0 h 32"/>
                  <a:gd name="T72" fmla="*/ 44 w 56"/>
                  <a:gd name="T73" fmla="*/ 0 h 32"/>
                  <a:gd name="T74" fmla="*/ 46 w 56"/>
                  <a:gd name="T75" fmla="*/ 2 h 32"/>
                  <a:gd name="T76" fmla="*/ 50 w 56"/>
                  <a:gd name="T77" fmla="*/ 2 h 32"/>
                  <a:gd name="T78" fmla="*/ 52 w 56"/>
                  <a:gd name="T79" fmla="*/ 4 h 32"/>
                  <a:gd name="T80" fmla="*/ 54 w 56"/>
                  <a:gd name="T81" fmla="*/ 6 h 32"/>
                  <a:gd name="T82" fmla="*/ 56 w 56"/>
                  <a:gd name="T83" fmla="*/ 8 h 32"/>
                  <a:gd name="T84" fmla="*/ 56 w 56"/>
                  <a:gd name="T85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6" h="32">
                    <a:moveTo>
                      <a:pt x="56" y="10"/>
                    </a:moveTo>
                    <a:lnTo>
                      <a:pt x="56" y="10"/>
                    </a:lnTo>
                    <a:lnTo>
                      <a:pt x="56" y="12"/>
                    </a:lnTo>
                    <a:lnTo>
                      <a:pt x="56" y="12"/>
                    </a:lnTo>
                    <a:lnTo>
                      <a:pt x="56" y="12"/>
                    </a:lnTo>
                    <a:lnTo>
                      <a:pt x="56" y="14"/>
                    </a:lnTo>
                    <a:lnTo>
                      <a:pt x="56" y="14"/>
                    </a:lnTo>
                    <a:lnTo>
                      <a:pt x="56" y="16"/>
                    </a:lnTo>
                    <a:lnTo>
                      <a:pt x="56" y="16"/>
                    </a:lnTo>
                    <a:lnTo>
                      <a:pt x="56" y="16"/>
                    </a:lnTo>
                    <a:lnTo>
                      <a:pt x="54" y="18"/>
                    </a:lnTo>
                    <a:lnTo>
                      <a:pt x="54" y="18"/>
                    </a:lnTo>
                    <a:lnTo>
                      <a:pt x="54" y="18"/>
                    </a:lnTo>
                    <a:lnTo>
                      <a:pt x="54" y="20"/>
                    </a:lnTo>
                    <a:lnTo>
                      <a:pt x="52" y="20"/>
                    </a:lnTo>
                    <a:lnTo>
                      <a:pt x="52" y="22"/>
                    </a:lnTo>
                    <a:lnTo>
                      <a:pt x="50" y="22"/>
                    </a:lnTo>
                    <a:lnTo>
                      <a:pt x="50" y="22"/>
                    </a:lnTo>
                    <a:lnTo>
                      <a:pt x="48" y="24"/>
                    </a:lnTo>
                    <a:lnTo>
                      <a:pt x="48" y="24"/>
                    </a:lnTo>
                    <a:lnTo>
                      <a:pt x="46" y="24"/>
                    </a:lnTo>
                    <a:lnTo>
                      <a:pt x="46" y="26"/>
                    </a:lnTo>
                    <a:lnTo>
                      <a:pt x="44" y="26"/>
                    </a:lnTo>
                    <a:lnTo>
                      <a:pt x="44" y="26"/>
                    </a:lnTo>
                    <a:lnTo>
                      <a:pt x="42" y="28"/>
                    </a:lnTo>
                    <a:lnTo>
                      <a:pt x="42" y="28"/>
                    </a:lnTo>
                    <a:lnTo>
                      <a:pt x="40" y="28"/>
                    </a:lnTo>
                    <a:lnTo>
                      <a:pt x="38" y="28"/>
                    </a:lnTo>
                    <a:lnTo>
                      <a:pt x="38" y="30"/>
                    </a:lnTo>
                    <a:lnTo>
                      <a:pt x="36" y="30"/>
                    </a:lnTo>
                    <a:lnTo>
                      <a:pt x="34" y="30"/>
                    </a:lnTo>
                    <a:lnTo>
                      <a:pt x="32" y="30"/>
                    </a:lnTo>
                    <a:lnTo>
                      <a:pt x="32" y="32"/>
                    </a:lnTo>
                    <a:lnTo>
                      <a:pt x="30" y="32"/>
                    </a:lnTo>
                    <a:lnTo>
                      <a:pt x="28" y="32"/>
                    </a:lnTo>
                    <a:lnTo>
                      <a:pt x="28" y="32"/>
                    </a:lnTo>
                    <a:lnTo>
                      <a:pt x="26" y="32"/>
                    </a:lnTo>
                    <a:lnTo>
                      <a:pt x="24" y="32"/>
                    </a:lnTo>
                    <a:lnTo>
                      <a:pt x="22" y="32"/>
                    </a:lnTo>
                    <a:lnTo>
                      <a:pt x="22" y="32"/>
                    </a:lnTo>
                    <a:lnTo>
                      <a:pt x="20" y="32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16" y="32"/>
                    </a:lnTo>
                    <a:lnTo>
                      <a:pt x="14" y="32"/>
                    </a:lnTo>
                    <a:lnTo>
                      <a:pt x="14" y="32"/>
                    </a:lnTo>
                    <a:lnTo>
                      <a:pt x="12" y="32"/>
                    </a:lnTo>
                    <a:lnTo>
                      <a:pt x="12" y="32"/>
                    </a:lnTo>
                    <a:lnTo>
                      <a:pt x="10" y="32"/>
                    </a:lnTo>
                    <a:lnTo>
                      <a:pt x="10" y="32"/>
                    </a:lnTo>
                    <a:lnTo>
                      <a:pt x="8" y="30"/>
                    </a:lnTo>
                    <a:lnTo>
                      <a:pt x="8" y="30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4" y="30"/>
                    </a:lnTo>
                    <a:lnTo>
                      <a:pt x="4" y="28"/>
                    </a:lnTo>
                    <a:lnTo>
                      <a:pt x="4" y="28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2" y="26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8" y="10"/>
                    </a:lnTo>
                    <a:lnTo>
                      <a:pt x="8" y="8"/>
                    </a:lnTo>
                    <a:lnTo>
                      <a:pt x="10" y="8"/>
                    </a:lnTo>
                    <a:lnTo>
                      <a:pt x="10" y="6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4" y="6"/>
                    </a:lnTo>
                    <a:lnTo>
                      <a:pt x="14" y="4"/>
                    </a:lnTo>
                    <a:lnTo>
                      <a:pt x="16" y="4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20" y="2"/>
                    </a:lnTo>
                    <a:lnTo>
                      <a:pt x="22" y="2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26" y="2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30" y="0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36" y="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0" y="0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46" y="2"/>
                    </a:lnTo>
                    <a:lnTo>
                      <a:pt x="46" y="2"/>
                    </a:lnTo>
                    <a:lnTo>
                      <a:pt x="48" y="2"/>
                    </a:lnTo>
                    <a:lnTo>
                      <a:pt x="48" y="2"/>
                    </a:lnTo>
                    <a:lnTo>
                      <a:pt x="50" y="2"/>
                    </a:lnTo>
                    <a:lnTo>
                      <a:pt x="50" y="2"/>
                    </a:lnTo>
                    <a:lnTo>
                      <a:pt x="52" y="4"/>
                    </a:lnTo>
                    <a:lnTo>
                      <a:pt x="52" y="4"/>
                    </a:lnTo>
                    <a:lnTo>
                      <a:pt x="54" y="4"/>
                    </a:lnTo>
                    <a:lnTo>
                      <a:pt x="54" y="4"/>
                    </a:lnTo>
                    <a:lnTo>
                      <a:pt x="54" y="6"/>
                    </a:lnTo>
                    <a:lnTo>
                      <a:pt x="54" y="6"/>
                    </a:lnTo>
                    <a:lnTo>
                      <a:pt x="56" y="6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6" y="10"/>
                    </a:lnTo>
                    <a:lnTo>
                      <a:pt x="56" y="10"/>
                    </a:lnTo>
                    <a:close/>
                  </a:path>
                </a:pathLst>
              </a:custGeom>
              <a:solidFill>
                <a:srgbClr val="F3D2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76" name="Freeform 110"/>
              <p:cNvSpPr>
                <a:spLocks/>
              </p:cNvSpPr>
              <p:nvPr/>
            </p:nvSpPr>
            <p:spPr bwMode="auto">
              <a:xfrm>
                <a:off x="5014" y="1186"/>
                <a:ext cx="54" cy="32"/>
              </a:xfrm>
              <a:custGeom>
                <a:avLst/>
                <a:gdLst>
                  <a:gd name="T0" fmla="*/ 54 w 54"/>
                  <a:gd name="T1" fmla="*/ 10 h 32"/>
                  <a:gd name="T2" fmla="*/ 54 w 54"/>
                  <a:gd name="T3" fmla="*/ 12 h 32"/>
                  <a:gd name="T4" fmla="*/ 54 w 54"/>
                  <a:gd name="T5" fmla="*/ 14 h 32"/>
                  <a:gd name="T6" fmla="*/ 54 w 54"/>
                  <a:gd name="T7" fmla="*/ 14 h 32"/>
                  <a:gd name="T8" fmla="*/ 54 w 54"/>
                  <a:gd name="T9" fmla="*/ 16 h 32"/>
                  <a:gd name="T10" fmla="*/ 52 w 54"/>
                  <a:gd name="T11" fmla="*/ 18 h 32"/>
                  <a:gd name="T12" fmla="*/ 52 w 54"/>
                  <a:gd name="T13" fmla="*/ 20 h 32"/>
                  <a:gd name="T14" fmla="*/ 50 w 54"/>
                  <a:gd name="T15" fmla="*/ 20 h 32"/>
                  <a:gd name="T16" fmla="*/ 48 w 54"/>
                  <a:gd name="T17" fmla="*/ 22 h 32"/>
                  <a:gd name="T18" fmla="*/ 46 w 54"/>
                  <a:gd name="T19" fmla="*/ 24 h 32"/>
                  <a:gd name="T20" fmla="*/ 44 w 54"/>
                  <a:gd name="T21" fmla="*/ 24 h 32"/>
                  <a:gd name="T22" fmla="*/ 42 w 54"/>
                  <a:gd name="T23" fmla="*/ 26 h 32"/>
                  <a:gd name="T24" fmla="*/ 40 w 54"/>
                  <a:gd name="T25" fmla="*/ 28 h 32"/>
                  <a:gd name="T26" fmla="*/ 38 w 54"/>
                  <a:gd name="T27" fmla="*/ 28 h 32"/>
                  <a:gd name="T28" fmla="*/ 36 w 54"/>
                  <a:gd name="T29" fmla="*/ 30 h 32"/>
                  <a:gd name="T30" fmla="*/ 32 w 54"/>
                  <a:gd name="T31" fmla="*/ 30 h 32"/>
                  <a:gd name="T32" fmla="*/ 30 w 54"/>
                  <a:gd name="T33" fmla="*/ 30 h 32"/>
                  <a:gd name="T34" fmla="*/ 26 w 54"/>
                  <a:gd name="T35" fmla="*/ 30 h 32"/>
                  <a:gd name="T36" fmla="*/ 24 w 54"/>
                  <a:gd name="T37" fmla="*/ 32 h 32"/>
                  <a:gd name="T38" fmla="*/ 22 w 54"/>
                  <a:gd name="T39" fmla="*/ 32 h 32"/>
                  <a:gd name="T40" fmla="*/ 18 w 54"/>
                  <a:gd name="T41" fmla="*/ 32 h 32"/>
                  <a:gd name="T42" fmla="*/ 16 w 54"/>
                  <a:gd name="T43" fmla="*/ 32 h 32"/>
                  <a:gd name="T44" fmla="*/ 14 w 54"/>
                  <a:gd name="T45" fmla="*/ 32 h 32"/>
                  <a:gd name="T46" fmla="*/ 12 w 54"/>
                  <a:gd name="T47" fmla="*/ 30 h 32"/>
                  <a:gd name="T48" fmla="*/ 10 w 54"/>
                  <a:gd name="T49" fmla="*/ 30 h 32"/>
                  <a:gd name="T50" fmla="*/ 8 w 54"/>
                  <a:gd name="T51" fmla="*/ 30 h 32"/>
                  <a:gd name="T52" fmla="*/ 6 w 54"/>
                  <a:gd name="T53" fmla="*/ 28 h 32"/>
                  <a:gd name="T54" fmla="*/ 4 w 54"/>
                  <a:gd name="T55" fmla="*/ 28 h 32"/>
                  <a:gd name="T56" fmla="*/ 4 w 54"/>
                  <a:gd name="T57" fmla="*/ 26 h 32"/>
                  <a:gd name="T58" fmla="*/ 2 w 54"/>
                  <a:gd name="T59" fmla="*/ 26 h 32"/>
                  <a:gd name="T60" fmla="*/ 2 w 54"/>
                  <a:gd name="T61" fmla="*/ 24 h 32"/>
                  <a:gd name="T62" fmla="*/ 0 w 54"/>
                  <a:gd name="T63" fmla="*/ 24 h 32"/>
                  <a:gd name="T64" fmla="*/ 0 w 54"/>
                  <a:gd name="T65" fmla="*/ 22 h 32"/>
                  <a:gd name="T66" fmla="*/ 0 w 54"/>
                  <a:gd name="T67" fmla="*/ 20 h 32"/>
                  <a:gd name="T68" fmla="*/ 0 w 54"/>
                  <a:gd name="T69" fmla="*/ 18 h 32"/>
                  <a:gd name="T70" fmla="*/ 2 w 54"/>
                  <a:gd name="T71" fmla="*/ 18 h 32"/>
                  <a:gd name="T72" fmla="*/ 2 w 54"/>
                  <a:gd name="T73" fmla="*/ 16 h 32"/>
                  <a:gd name="T74" fmla="*/ 2 w 54"/>
                  <a:gd name="T75" fmla="*/ 14 h 32"/>
                  <a:gd name="T76" fmla="*/ 4 w 54"/>
                  <a:gd name="T77" fmla="*/ 12 h 32"/>
                  <a:gd name="T78" fmla="*/ 6 w 54"/>
                  <a:gd name="T79" fmla="*/ 12 h 32"/>
                  <a:gd name="T80" fmla="*/ 6 w 54"/>
                  <a:gd name="T81" fmla="*/ 10 h 32"/>
                  <a:gd name="T82" fmla="*/ 8 w 54"/>
                  <a:gd name="T83" fmla="*/ 8 h 32"/>
                  <a:gd name="T84" fmla="*/ 10 w 54"/>
                  <a:gd name="T85" fmla="*/ 8 h 32"/>
                  <a:gd name="T86" fmla="*/ 12 w 54"/>
                  <a:gd name="T87" fmla="*/ 6 h 32"/>
                  <a:gd name="T88" fmla="*/ 16 w 54"/>
                  <a:gd name="T89" fmla="*/ 4 h 32"/>
                  <a:gd name="T90" fmla="*/ 18 w 54"/>
                  <a:gd name="T91" fmla="*/ 4 h 32"/>
                  <a:gd name="T92" fmla="*/ 22 w 54"/>
                  <a:gd name="T93" fmla="*/ 2 h 32"/>
                  <a:gd name="T94" fmla="*/ 26 w 54"/>
                  <a:gd name="T95" fmla="*/ 2 h 32"/>
                  <a:gd name="T96" fmla="*/ 28 w 54"/>
                  <a:gd name="T97" fmla="*/ 2 h 32"/>
                  <a:gd name="T98" fmla="*/ 32 w 54"/>
                  <a:gd name="T99" fmla="*/ 0 h 32"/>
                  <a:gd name="T100" fmla="*/ 36 w 54"/>
                  <a:gd name="T101" fmla="*/ 0 h 32"/>
                  <a:gd name="T102" fmla="*/ 38 w 54"/>
                  <a:gd name="T103" fmla="*/ 0 h 32"/>
                  <a:gd name="T104" fmla="*/ 42 w 54"/>
                  <a:gd name="T105" fmla="*/ 0 h 32"/>
                  <a:gd name="T106" fmla="*/ 44 w 54"/>
                  <a:gd name="T107" fmla="*/ 2 h 32"/>
                  <a:gd name="T108" fmla="*/ 46 w 54"/>
                  <a:gd name="T109" fmla="*/ 2 h 32"/>
                  <a:gd name="T110" fmla="*/ 48 w 54"/>
                  <a:gd name="T111" fmla="*/ 2 h 32"/>
                  <a:gd name="T112" fmla="*/ 50 w 54"/>
                  <a:gd name="T113" fmla="*/ 4 h 32"/>
                  <a:gd name="T114" fmla="*/ 50 w 54"/>
                  <a:gd name="T115" fmla="*/ 4 h 32"/>
                  <a:gd name="T116" fmla="*/ 52 w 54"/>
                  <a:gd name="T117" fmla="*/ 6 h 32"/>
                  <a:gd name="T118" fmla="*/ 54 w 54"/>
                  <a:gd name="T119" fmla="*/ 6 h 32"/>
                  <a:gd name="T120" fmla="*/ 54 w 54"/>
                  <a:gd name="T121" fmla="*/ 8 h 32"/>
                  <a:gd name="T122" fmla="*/ 54 w 54"/>
                  <a:gd name="T123" fmla="*/ 10 h 32"/>
                  <a:gd name="T124" fmla="*/ 54 w 54"/>
                  <a:gd name="T125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4" h="32">
                    <a:moveTo>
                      <a:pt x="54" y="10"/>
                    </a:moveTo>
                    <a:lnTo>
                      <a:pt x="54" y="10"/>
                    </a:lnTo>
                    <a:lnTo>
                      <a:pt x="54" y="12"/>
                    </a:lnTo>
                    <a:lnTo>
                      <a:pt x="54" y="12"/>
                    </a:lnTo>
                    <a:lnTo>
                      <a:pt x="54" y="12"/>
                    </a:lnTo>
                    <a:lnTo>
                      <a:pt x="54" y="14"/>
                    </a:lnTo>
                    <a:lnTo>
                      <a:pt x="54" y="14"/>
                    </a:lnTo>
                    <a:lnTo>
                      <a:pt x="54" y="14"/>
                    </a:lnTo>
                    <a:lnTo>
                      <a:pt x="54" y="16"/>
                    </a:lnTo>
                    <a:lnTo>
                      <a:pt x="54" y="16"/>
                    </a:lnTo>
                    <a:lnTo>
                      <a:pt x="54" y="18"/>
                    </a:lnTo>
                    <a:lnTo>
                      <a:pt x="52" y="18"/>
                    </a:lnTo>
                    <a:lnTo>
                      <a:pt x="52" y="18"/>
                    </a:lnTo>
                    <a:lnTo>
                      <a:pt x="52" y="20"/>
                    </a:lnTo>
                    <a:lnTo>
                      <a:pt x="50" y="20"/>
                    </a:lnTo>
                    <a:lnTo>
                      <a:pt x="50" y="20"/>
                    </a:lnTo>
                    <a:lnTo>
                      <a:pt x="50" y="22"/>
                    </a:lnTo>
                    <a:lnTo>
                      <a:pt x="48" y="22"/>
                    </a:lnTo>
                    <a:lnTo>
                      <a:pt x="48" y="22"/>
                    </a:lnTo>
                    <a:lnTo>
                      <a:pt x="46" y="24"/>
                    </a:lnTo>
                    <a:lnTo>
                      <a:pt x="46" y="24"/>
                    </a:lnTo>
                    <a:lnTo>
                      <a:pt x="44" y="24"/>
                    </a:lnTo>
                    <a:lnTo>
                      <a:pt x="44" y="26"/>
                    </a:lnTo>
                    <a:lnTo>
                      <a:pt x="42" y="26"/>
                    </a:lnTo>
                    <a:lnTo>
                      <a:pt x="42" y="26"/>
                    </a:lnTo>
                    <a:lnTo>
                      <a:pt x="40" y="28"/>
                    </a:lnTo>
                    <a:lnTo>
                      <a:pt x="38" y="28"/>
                    </a:lnTo>
                    <a:lnTo>
                      <a:pt x="38" y="28"/>
                    </a:lnTo>
                    <a:lnTo>
                      <a:pt x="36" y="28"/>
                    </a:lnTo>
                    <a:lnTo>
                      <a:pt x="36" y="30"/>
                    </a:lnTo>
                    <a:lnTo>
                      <a:pt x="34" y="30"/>
                    </a:lnTo>
                    <a:lnTo>
                      <a:pt x="32" y="30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28" y="30"/>
                    </a:lnTo>
                    <a:lnTo>
                      <a:pt x="26" y="30"/>
                    </a:lnTo>
                    <a:lnTo>
                      <a:pt x="26" y="32"/>
                    </a:lnTo>
                    <a:lnTo>
                      <a:pt x="24" y="32"/>
                    </a:lnTo>
                    <a:lnTo>
                      <a:pt x="22" y="32"/>
                    </a:lnTo>
                    <a:lnTo>
                      <a:pt x="22" y="32"/>
                    </a:lnTo>
                    <a:lnTo>
                      <a:pt x="20" y="32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14" y="32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0" y="30"/>
                    </a:lnTo>
                    <a:lnTo>
                      <a:pt x="10" y="30"/>
                    </a:lnTo>
                    <a:lnTo>
                      <a:pt x="8" y="30"/>
                    </a:lnTo>
                    <a:lnTo>
                      <a:pt x="8" y="30"/>
                    </a:lnTo>
                    <a:lnTo>
                      <a:pt x="8" y="30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4" y="28"/>
                    </a:lnTo>
                    <a:lnTo>
                      <a:pt x="4" y="28"/>
                    </a:lnTo>
                    <a:lnTo>
                      <a:pt x="4" y="26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2" y="24"/>
                    </a:lnTo>
                    <a:lnTo>
                      <a:pt x="2" y="24"/>
                    </a:lnTo>
                    <a:lnTo>
                      <a:pt x="0" y="24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18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4" y="14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8" y="10"/>
                    </a:lnTo>
                    <a:lnTo>
                      <a:pt x="8" y="8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4" y="6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8" y="4"/>
                    </a:lnTo>
                    <a:lnTo>
                      <a:pt x="20" y="4"/>
                    </a:lnTo>
                    <a:lnTo>
                      <a:pt x="22" y="2"/>
                    </a:lnTo>
                    <a:lnTo>
                      <a:pt x="24" y="2"/>
                    </a:lnTo>
                    <a:lnTo>
                      <a:pt x="26" y="2"/>
                    </a:lnTo>
                    <a:lnTo>
                      <a:pt x="28" y="2"/>
                    </a:lnTo>
                    <a:lnTo>
                      <a:pt x="28" y="2"/>
                    </a:lnTo>
                    <a:lnTo>
                      <a:pt x="30" y="0"/>
                    </a:lnTo>
                    <a:lnTo>
                      <a:pt x="32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0" y="0"/>
                    </a:lnTo>
                    <a:lnTo>
                      <a:pt x="42" y="0"/>
                    </a:lnTo>
                    <a:lnTo>
                      <a:pt x="42" y="2"/>
                    </a:lnTo>
                    <a:lnTo>
                      <a:pt x="44" y="2"/>
                    </a:lnTo>
                    <a:lnTo>
                      <a:pt x="44" y="2"/>
                    </a:lnTo>
                    <a:lnTo>
                      <a:pt x="46" y="2"/>
                    </a:lnTo>
                    <a:lnTo>
                      <a:pt x="46" y="2"/>
                    </a:lnTo>
                    <a:lnTo>
                      <a:pt x="48" y="2"/>
                    </a:lnTo>
                    <a:lnTo>
                      <a:pt x="48" y="2"/>
                    </a:lnTo>
                    <a:lnTo>
                      <a:pt x="50" y="4"/>
                    </a:lnTo>
                    <a:lnTo>
                      <a:pt x="50" y="4"/>
                    </a:lnTo>
                    <a:lnTo>
                      <a:pt x="50" y="4"/>
                    </a:lnTo>
                    <a:lnTo>
                      <a:pt x="52" y="4"/>
                    </a:lnTo>
                    <a:lnTo>
                      <a:pt x="52" y="6"/>
                    </a:lnTo>
                    <a:lnTo>
                      <a:pt x="52" y="6"/>
                    </a:lnTo>
                    <a:lnTo>
                      <a:pt x="54" y="6"/>
                    </a:lnTo>
                    <a:lnTo>
                      <a:pt x="54" y="6"/>
                    </a:lnTo>
                    <a:lnTo>
                      <a:pt x="54" y="8"/>
                    </a:lnTo>
                    <a:lnTo>
                      <a:pt x="54" y="8"/>
                    </a:lnTo>
                    <a:lnTo>
                      <a:pt x="54" y="10"/>
                    </a:lnTo>
                    <a:lnTo>
                      <a:pt x="54" y="10"/>
                    </a:lnTo>
                    <a:lnTo>
                      <a:pt x="54" y="10"/>
                    </a:lnTo>
                    <a:close/>
                  </a:path>
                </a:pathLst>
              </a:custGeom>
              <a:solidFill>
                <a:srgbClr val="F3CE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77" name="Freeform 111"/>
              <p:cNvSpPr>
                <a:spLocks/>
              </p:cNvSpPr>
              <p:nvPr/>
            </p:nvSpPr>
            <p:spPr bwMode="auto">
              <a:xfrm>
                <a:off x="5016" y="1188"/>
                <a:ext cx="52" cy="28"/>
              </a:xfrm>
              <a:custGeom>
                <a:avLst/>
                <a:gdLst>
                  <a:gd name="T0" fmla="*/ 52 w 52"/>
                  <a:gd name="T1" fmla="*/ 8 h 28"/>
                  <a:gd name="T2" fmla="*/ 52 w 52"/>
                  <a:gd name="T3" fmla="*/ 10 h 28"/>
                  <a:gd name="T4" fmla="*/ 50 w 52"/>
                  <a:gd name="T5" fmla="*/ 12 h 28"/>
                  <a:gd name="T6" fmla="*/ 50 w 52"/>
                  <a:gd name="T7" fmla="*/ 12 h 28"/>
                  <a:gd name="T8" fmla="*/ 50 w 52"/>
                  <a:gd name="T9" fmla="*/ 14 h 28"/>
                  <a:gd name="T10" fmla="*/ 48 w 52"/>
                  <a:gd name="T11" fmla="*/ 16 h 28"/>
                  <a:gd name="T12" fmla="*/ 48 w 52"/>
                  <a:gd name="T13" fmla="*/ 18 h 28"/>
                  <a:gd name="T14" fmla="*/ 46 w 52"/>
                  <a:gd name="T15" fmla="*/ 18 h 28"/>
                  <a:gd name="T16" fmla="*/ 44 w 52"/>
                  <a:gd name="T17" fmla="*/ 20 h 28"/>
                  <a:gd name="T18" fmla="*/ 44 w 52"/>
                  <a:gd name="T19" fmla="*/ 22 h 28"/>
                  <a:gd name="T20" fmla="*/ 40 w 52"/>
                  <a:gd name="T21" fmla="*/ 22 h 28"/>
                  <a:gd name="T22" fmla="*/ 36 w 52"/>
                  <a:gd name="T23" fmla="*/ 24 h 28"/>
                  <a:gd name="T24" fmla="*/ 32 w 52"/>
                  <a:gd name="T25" fmla="*/ 26 h 28"/>
                  <a:gd name="T26" fmla="*/ 30 w 52"/>
                  <a:gd name="T27" fmla="*/ 26 h 28"/>
                  <a:gd name="T28" fmla="*/ 28 w 52"/>
                  <a:gd name="T29" fmla="*/ 28 h 28"/>
                  <a:gd name="T30" fmla="*/ 24 w 52"/>
                  <a:gd name="T31" fmla="*/ 28 h 28"/>
                  <a:gd name="T32" fmla="*/ 20 w 52"/>
                  <a:gd name="T33" fmla="*/ 28 h 28"/>
                  <a:gd name="T34" fmla="*/ 18 w 52"/>
                  <a:gd name="T35" fmla="*/ 28 h 28"/>
                  <a:gd name="T36" fmla="*/ 14 w 52"/>
                  <a:gd name="T37" fmla="*/ 28 h 28"/>
                  <a:gd name="T38" fmla="*/ 12 w 52"/>
                  <a:gd name="T39" fmla="*/ 28 h 28"/>
                  <a:gd name="T40" fmla="*/ 10 w 52"/>
                  <a:gd name="T41" fmla="*/ 28 h 28"/>
                  <a:gd name="T42" fmla="*/ 8 w 52"/>
                  <a:gd name="T43" fmla="*/ 28 h 28"/>
                  <a:gd name="T44" fmla="*/ 6 w 52"/>
                  <a:gd name="T45" fmla="*/ 26 h 28"/>
                  <a:gd name="T46" fmla="*/ 6 w 52"/>
                  <a:gd name="T47" fmla="*/ 26 h 28"/>
                  <a:gd name="T48" fmla="*/ 4 w 52"/>
                  <a:gd name="T49" fmla="*/ 26 h 28"/>
                  <a:gd name="T50" fmla="*/ 2 w 52"/>
                  <a:gd name="T51" fmla="*/ 24 h 28"/>
                  <a:gd name="T52" fmla="*/ 2 w 52"/>
                  <a:gd name="T53" fmla="*/ 24 h 28"/>
                  <a:gd name="T54" fmla="*/ 0 w 52"/>
                  <a:gd name="T55" fmla="*/ 22 h 28"/>
                  <a:gd name="T56" fmla="*/ 0 w 52"/>
                  <a:gd name="T57" fmla="*/ 20 h 28"/>
                  <a:gd name="T58" fmla="*/ 0 w 52"/>
                  <a:gd name="T59" fmla="*/ 20 h 28"/>
                  <a:gd name="T60" fmla="*/ 0 w 52"/>
                  <a:gd name="T61" fmla="*/ 18 h 28"/>
                  <a:gd name="T62" fmla="*/ 0 w 52"/>
                  <a:gd name="T63" fmla="*/ 16 h 28"/>
                  <a:gd name="T64" fmla="*/ 0 w 52"/>
                  <a:gd name="T65" fmla="*/ 14 h 28"/>
                  <a:gd name="T66" fmla="*/ 0 w 52"/>
                  <a:gd name="T67" fmla="*/ 14 h 28"/>
                  <a:gd name="T68" fmla="*/ 2 w 52"/>
                  <a:gd name="T69" fmla="*/ 12 h 28"/>
                  <a:gd name="T70" fmla="*/ 2 w 52"/>
                  <a:gd name="T71" fmla="*/ 10 h 28"/>
                  <a:gd name="T72" fmla="*/ 4 w 52"/>
                  <a:gd name="T73" fmla="*/ 10 h 28"/>
                  <a:gd name="T74" fmla="*/ 6 w 52"/>
                  <a:gd name="T75" fmla="*/ 8 h 28"/>
                  <a:gd name="T76" fmla="*/ 8 w 52"/>
                  <a:gd name="T77" fmla="*/ 6 h 28"/>
                  <a:gd name="T78" fmla="*/ 10 w 52"/>
                  <a:gd name="T79" fmla="*/ 4 h 28"/>
                  <a:gd name="T80" fmla="*/ 14 w 52"/>
                  <a:gd name="T81" fmla="*/ 2 h 28"/>
                  <a:gd name="T82" fmla="*/ 20 w 52"/>
                  <a:gd name="T83" fmla="*/ 2 h 28"/>
                  <a:gd name="T84" fmla="*/ 24 w 52"/>
                  <a:gd name="T85" fmla="*/ 0 h 28"/>
                  <a:gd name="T86" fmla="*/ 30 w 52"/>
                  <a:gd name="T87" fmla="*/ 0 h 28"/>
                  <a:gd name="T88" fmla="*/ 34 w 52"/>
                  <a:gd name="T89" fmla="*/ 0 h 28"/>
                  <a:gd name="T90" fmla="*/ 38 w 52"/>
                  <a:gd name="T91" fmla="*/ 0 h 28"/>
                  <a:gd name="T92" fmla="*/ 40 w 52"/>
                  <a:gd name="T93" fmla="*/ 0 h 28"/>
                  <a:gd name="T94" fmla="*/ 42 w 52"/>
                  <a:gd name="T95" fmla="*/ 0 h 28"/>
                  <a:gd name="T96" fmla="*/ 44 w 52"/>
                  <a:gd name="T97" fmla="*/ 2 h 28"/>
                  <a:gd name="T98" fmla="*/ 46 w 52"/>
                  <a:gd name="T99" fmla="*/ 2 h 28"/>
                  <a:gd name="T100" fmla="*/ 48 w 52"/>
                  <a:gd name="T101" fmla="*/ 2 h 28"/>
                  <a:gd name="T102" fmla="*/ 48 w 52"/>
                  <a:gd name="T103" fmla="*/ 4 h 28"/>
                  <a:gd name="T104" fmla="*/ 50 w 52"/>
                  <a:gd name="T105" fmla="*/ 4 h 28"/>
                  <a:gd name="T106" fmla="*/ 50 w 52"/>
                  <a:gd name="T107" fmla="*/ 6 h 28"/>
                  <a:gd name="T108" fmla="*/ 50 w 52"/>
                  <a:gd name="T109" fmla="*/ 8 h 28"/>
                  <a:gd name="T110" fmla="*/ 50 w 52"/>
                  <a:gd name="T111" fmla="*/ 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2" h="28">
                    <a:moveTo>
                      <a:pt x="50" y="8"/>
                    </a:moveTo>
                    <a:lnTo>
                      <a:pt x="52" y="8"/>
                    </a:lnTo>
                    <a:lnTo>
                      <a:pt x="52" y="10"/>
                    </a:lnTo>
                    <a:lnTo>
                      <a:pt x="52" y="10"/>
                    </a:lnTo>
                    <a:lnTo>
                      <a:pt x="52" y="10"/>
                    </a:lnTo>
                    <a:lnTo>
                      <a:pt x="50" y="12"/>
                    </a:lnTo>
                    <a:lnTo>
                      <a:pt x="50" y="12"/>
                    </a:lnTo>
                    <a:lnTo>
                      <a:pt x="50" y="12"/>
                    </a:lnTo>
                    <a:lnTo>
                      <a:pt x="50" y="14"/>
                    </a:lnTo>
                    <a:lnTo>
                      <a:pt x="50" y="14"/>
                    </a:lnTo>
                    <a:lnTo>
                      <a:pt x="50" y="16"/>
                    </a:lnTo>
                    <a:lnTo>
                      <a:pt x="48" y="16"/>
                    </a:lnTo>
                    <a:lnTo>
                      <a:pt x="48" y="16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6" y="18"/>
                    </a:lnTo>
                    <a:lnTo>
                      <a:pt x="46" y="20"/>
                    </a:lnTo>
                    <a:lnTo>
                      <a:pt x="44" y="20"/>
                    </a:lnTo>
                    <a:lnTo>
                      <a:pt x="44" y="20"/>
                    </a:lnTo>
                    <a:lnTo>
                      <a:pt x="44" y="22"/>
                    </a:lnTo>
                    <a:lnTo>
                      <a:pt x="42" y="22"/>
                    </a:lnTo>
                    <a:lnTo>
                      <a:pt x="40" y="22"/>
                    </a:lnTo>
                    <a:lnTo>
                      <a:pt x="38" y="24"/>
                    </a:lnTo>
                    <a:lnTo>
                      <a:pt x="36" y="24"/>
                    </a:lnTo>
                    <a:lnTo>
                      <a:pt x="34" y="26"/>
                    </a:lnTo>
                    <a:lnTo>
                      <a:pt x="32" y="26"/>
                    </a:lnTo>
                    <a:lnTo>
                      <a:pt x="32" y="26"/>
                    </a:lnTo>
                    <a:lnTo>
                      <a:pt x="30" y="26"/>
                    </a:lnTo>
                    <a:lnTo>
                      <a:pt x="28" y="28"/>
                    </a:lnTo>
                    <a:lnTo>
                      <a:pt x="28" y="28"/>
                    </a:lnTo>
                    <a:lnTo>
                      <a:pt x="26" y="28"/>
                    </a:lnTo>
                    <a:lnTo>
                      <a:pt x="24" y="28"/>
                    </a:lnTo>
                    <a:lnTo>
                      <a:pt x="24" y="28"/>
                    </a:lnTo>
                    <a:lnTo>
                      <a:pt x="20" y="28"/>
                    </a:lnTo>
                    <a:lnTo>
                      <a:pt x="18" y="28"/>
                    </a:lnTo>
                    <a:lnTo>
                      <a:pt x="18" y="28"/>
                    </a:lnTo>
                    <a:lnTo>
                      <a:pt x="16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2" y="28"/>
                    </a:lnTo>
                    <a:lnTo>
                      <a:pt x="12" y="28"/>
                    </a:lnTo>
                    <a:lnTo>
                      <a:pt x="10" y="28"/>
                    </a:lnTo>
                    <a:lnTo>
                      <a:pt x="10" y="28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2" y="24"/>
                    </a:lnTo>
                    <a:lnTo>
                      <a:pt x="2" y="24"/>
                    </a:lnTo>
                    <a:lnTo>
                      <a:pt x="2" y="24"/>
                    </a:lnTo>
                    <a:lnTo>
                      <a:pt x="2" y="24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10" y="4"/>
                    </a:lnTo>
                    <a:lnTo>
                      <a:pt x="12" y="4"/>
                    </a:lnTo>
                    <a:lnTo>
                      <a:pt x="14" y="2"/>
                    </a:lnTo>
                    <a:lnTo>
                      <a:pt x="18" y="2"/>
                    </a:lnTo>
                    <a:lnTo>
                      <a:pt x="20" y="2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0" y="0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44" y="0"/>
                    </a:lnTo>
                    <a:lnTo>
                      <a:pt x="44" y="2"/>
                    </a:lnTo>
                    <a:lnTo>
                      <a:pt x="44" y="2"/>
                    </a:lnTo>
                    <a:lnTo>
                      <a:pt x="46" y="2"/>
                    </a:lnTo>
                    <a:lnTo>
                      <a:pt x="46" y="2"/>
                    </a:lnTo>
                    <a:lnTo>
                      <a:pt x="48" y="2"/>
                    </a:lnTo>
                    <a:lnTo>
                      <a:pt x="48" y="4"/>
                    </a:lnTo>
                    <a:lnTo>
                      <a:pt x="48" y="4"/>
                    </a:lnTo>
                    <a:lnTo>
                      <a:pt x="48" y="4"/>
                    </a:lnTo>
                    <a:lnTo>
                      <a:pt x="50" y="4"/>
                    </a:lnTo>
                    <a:lnTo>
                      <a:pt x="50" y="6"/>
                    </a:lnTo>
                    <a:lnTo>
                      <a:pt x="50" y="6"/>
                    </a:lnTo>
                    <a:lnTo>
                      <a:pt x="50" y="6"/>
                    </a:lnTo>
                    <a:lnTo>
                      <a:pt x="50" y="8"/>
                    </a:lnTo>
                    <a:lnTo>
                      <a:pt x="50" y="8"/>
                    </a:lnTo>
                    <a:lnTo>
                      <a:pt x="50" y="8"/>
                    </a:lnTo>
                    <a:close/>
                  </a:path>
                </a:pathLst>
              </a:custGeom>
              <a:solidFill>
                <a:srgbClr val="F3C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78" name="Freeform 112"/>
              <p:cNvSpPr>
                <a:spLocks/>
              </p:cNvSpPr>
              <p:nvPr/>
            </p:nvSpPr>
            <p:spPr bwMode="auto">
              <a:xfrm>
                <a:off x="5016" y="1188"/>
                <a:ext cx="50" cy="28"/>
              </a:xfrm>
              <a:custGeom>
                <a:avLst/>
                <a:gdLst>
                  <a:gd name="T0" fmla="*/ 50 w 50"/>
                  <a:gd name="T1" fmla="*/ 8 h 28"/>
                  <a:gd name="T2" fmla="*/ 50 w 50"/>
                  <a:gd name="T3" fmla="*/ 10 h 28"/>
                  <a:gd name="T4" fmla="*/ 50 w 50"/>
                  <a:gd name="T5" fmla="*/ 12 h 28"/>
                  <a:gd name="T6" fmla="*/ 48 w 50"/>
                  <a:gd name="T7" fmla="*/ 12 h 28"/>
                  <a:gd name="T8" fmla="*/ 48 w 50"/>
                  <a:gd name="T9" fmla="*/ 14 h 28"/>
                  <a:gd name="T10" fmla="*/ 48 w 50"/>
                  <a:gd name="T11" fmla="*/ 16 h 28"/>
                  <a:gd name="T12" fmla="*/ 46 w 50"/>
                  <a:gd name="T13" fmla="*/ 16 h 28"/>
                  <a:gd name="T14" fmla="*/ 44 w 50"/>
                  <a:gd name="T15" fmla="*/ 18 h 28"/>
                  <a:gd name="T16" fmla="*/ 42 w 50"/>
                  <a:gd name="T17" fmla="*/ 20 h 28"/>
                  <a:gd name="T18" fmla="*/ 40 w 50"/>
                  <a:gd name="T19" fmla="*/ 22 h 28"/>
                  <a:gd name="T20" fmla="*/ 36 w 50"/>
                  <a:gd name="T21" fmla="*/ 24 h 28"/>
                  <a:gd name="T22" fmla="*/ 30 w 50"/>
                  <a:gd name="T23" fmla="*/ 26 h 28"/>
                  <a:gd name="T24" fmla="*/ 26 w 50"/>
                  <a:gd name="T25" fmla="*/ 26 h 28"/>
                  <a:gd name="T26" fmla="*/ 20 w 50"/>
                  <a:gd name="T27" fmla="*/ 28 h 28"/>
                  <a:gd name="T28" fmla="*/ 16 w 50"/>
                  <a:gd name="T29" fmla="*/ 28 h 28"/>
                  <a:gd name="T30" fmla="*/ 12 w 50"/>
                  <a:gd name="T31" fmla="*/ 28 h 28"/>
                  <a:gd name="T32" fmla="*/ 12 w 50"/>
                  <a:gd name="T33" fmla="*/ 26 h 28"/>
                  <a:gd name="T34" fmla="*/ 10 w 50"/>
                  <a:gd name="T35" fmla="*/ 26 h 28"/>
                  <a:gd name="T36" fmla="*/ 8 w 50"/>
                  <a:gd name="T37" fmla="*/ 26 h 28"/>
                  <a:gd name="T38" fmla="*/ 6 w 50"/>
                  <a:gd name="T39" fmla="*/ 26 h 28"/>
                  <a:gd name="T40" fmla="*/ 4 w 50"/>
                  <a:gd name="T41" fmla="*/ 24 h 28"/>
                  <a:gd name="T42" fmla="*/ 4 w 50"/>
                  <a:gd name="T43" fmla="*/ 24 h 28"/>
                  <a:gd name="T44" fmla="*/ 2 w 50"/>
                  <a:gd name="T45" fmla="*/ 22 h 28"/>
                  <a:gd name="T46" fmla="*/ 2 w 50"/>
                  <a:gd name="T47" fmla="*/ 22 h 28"/>
                  <a:gd name="T48" fmla="*/ 2 w 50"/>
                  <a:gd name="T49" fmla="*/ 20 h 28"/>
                  <a:gd name="T50" fmla="*/ 0 w 50"/>
                  <a:gd name="T51" fmla="*/ 18 h 28"/>
                  <a:gd name="T52" fmla="*/ 0 w 50"/>
                  <a:gd name="T53" fmla="*/ 18 h 28"/>
                  <a:gd name="T54" fmla="*/ 0 w 50"/>
                  <a:gd name="T55" fmla="*/ 16 h 28"/>
                  <a:gd name="T56" fmla="*/ 2 w 50"/>
                  <a:gd name="T57" fmla="*/ 14 h 28"/>
                  <a:gd name="T58" fmla="*/ 2 w 50"/>
                  <a:gd name="T59" fmla="*/ 14 h 28"/>
                  <a:gd name="T60" fmla="*/ 2 w 50"/>
                  <a:gd name="T61" fmla="*/ 12 h 28"/>
                  <a:gd name="T62" fmla="*/ 4 w 50"/>
                  <a:gd name="T63" fmla="*/ 10 h 28"/>
                  <a:gd name="T64" fmla="*/ 6 w 50"/>
                  <a:gd name="T65" fmla="*/ 10 h 28"/>
                  <a:gd name="T66" fmla="*/ 6 w 50"/>
                  <a:gd name="T67" fmla="*/ 8 h 28"/>
                  <a:gd name="T68" fmla="*/ 8 w 50"/>
                  <a:gd name="T69" fmla="*/ 6 h 28"/>
                  <a:gd name="T70" fmla="*/ 10 w 50"/>
                  <a:gd name="T71" fmla="*/ 6 h 28"/>
                  <a:gd name="T72" fmla="*/ 14 w 50"/>
                  <a:gd name="T73" fmla="*/ 4 h 28"/>
                  <a:gd name="T74" fmla="*/ 20 w 50"/>
                  <a:gd name="T75" fmla="*/ 2 h 28"/>
                  <a:gd name="T76" fmla="*/ 24 w 50"/>
                  <a:gd name="T77" fmla="*/ 0 h 28"/>
                  <a:gd name="T78" fmla="*/ 30 w 50"/>
                  <a:gd name="T79" fmla="*/ 0 h 28"/>
                  <a:gd name="T80" fmla="*/ 34 w 50"/>
                  <a:gd name="T81" fmla="*/ 0 h 28"/>
                  <a:gd name="T82" fmla="*/ 38 w 50"/>
                  <a:gd name="T83" fmla="*/ 0 h 28"/>
                  <a:gd name="T84" fmla="*/ 40 w 50"/>
                  <a:gd name="T85" fmla="*/ 0 h 28"/>
                  <a:gd name="T86" fmla="*/ 42 w 50"/>
                  <a:gd name="T87" fmla="*/ 2 h 28"/>
                  <a:gd name="T88" fmla="*/ 44 w 50"/>
                  <a:gd name="T89" fmla="*/ 2 h 28"/>
                  <a:gd name="T90" fmla="*/ 46 w 50"/>
                  <a:gd name="T91" fmla="*/ 4 h 28"/>
                  <a:gd name="T92" fmla="*/ 46 w 50"/>
                  <a:gd name="T93" fmla="*/ 4 h 28"/>
                  <a:gd name="T94" fmla="*/ 48 w 50"/>
                  <a:gd name="T95" fmla="*/ 6 h 28"/>
                  <a:gd name="T96" fmla="*/ 48 w 50"/>
                  <a:gd name="T97" fmla="*/ 6 h 28"/>
                  <a:gd name="T98" fmla="*/ 48 w 50"/>
                  <a:gd name="T99" fmla="*/ 8 h 28"/>
                  <a:gd name="T100" fmla="*/ 50 w 50"/>
                  <a:gd name="T101" fmla="*/ 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0" h="28">
                    <a:moveTo>
                      <a:pt x="50" y="8"/>
                    </a:moveTo>
                    <a:lnTo>
                      <a:pt x="50" y="8"/>
                    </a:lnTo>
                    <a:lnTo>
                      <a:pt x="50" y="10"/>
                    </a:lnTo>
                    <a:lnTo>
                      <a:pt x="50" y="10"/>
                    </a:lnTo>
                    <a:lnTo>
                      <a:pt x="50" y="10"/>
                    </a:lnTo>
                    <a:lnTo>
                      <a:pt x="50" y="12"/>
                    </a:lnTo>
                    <a:lnTo>
                      <a:pt x="48" y="12"/>
                    </a:lnTo>
                    <a:lnTo>
                      <a:pt x="48" y="12"/>
                    </a:lnTo>
                    <a:lnTo>
                      <a:pt x="48" y="14"/>
                    </a:lnTo>
                    <a:lnTo>
                      <a:pt x="48" y="14"/>
                    </a:lnTo>
                    <a:lnTo>
                      <a:pt x="48" y="14"/>
                    </a:lnTo>
                    <a:lnTo>
                      <a:pt x="48" y="16"/>
                    </a:lnTo>
                    <a:lnTo>
                      <a:pt x="46" y="16"/>
                    </a:lnTo>
                    <a:lnTo>
                      <a:pt x="46" y="16"/>
                    </a:lnTo>
                    <a:lnTo>
                      <a:pt x="46" y="18"/>
                    </a:lnTo>
                    <a:lnTo>
                      <a:pt x="44" y="18"/>
                    </a:lnTo>
                    <a:lnTo>
                      <a:pt x="44" y="18"/>
                    </a:lnTo>
                    <a:lnTo>
                      <a:pt x="42" y="20"/>
                    </a:lnTo>
                    <a:lnTo>
                      <a:pt x="40" y="22"/>
                    </a:lnTo>
                    <a:lnTo>
                      <a:pt x="40" y="22"/>
                    </a:lnTo>
                    <a:lnTo>
                      <a:pt x="38" y="24"/>
                    </a:lnTo>
                    <a:lnTo>
                      <a:pt x="36" y="24"/>
                    </a:lnTo>
                    <a:lnTo>
                      <a:pt x="32" y="26"/>
                    </a:lnTo>
                    <a:lnTo>
                      <a:pt x="30" y="26"/>
                    </a:lnTo>
                    <a:lnTo>
                      <a:pt x="28" y="26"/>
                    </a:lnTo>
                    <a:lnTo>
                      <a:pt x="26" y="26"/>
                    </a:lnTo>
                    <a:lnTo>
                      <a:pt x="24" y="28"/>
                    </a:lnTo>
                    <a:lnTo>
                      <a:pt x="20" y="28"/>
                    </a:lnTo>
                    <a:lnTo>
                      <a:pt x="18" y="28"/>
                    </a:lnTo>
                    <a:lnTo>
                      <a:pt x="16" y="28"/>
                    </a:lnTo>
                    <a:lnTo>
                      <a:pt x="14" y="28"/>
                    </a:lnTo>
                    <a:lnTo>
                      <a:pt x="12" y="28"/>
                    </a:lnTo>
                    <a:lnTo>
                      <a:pt x="12" y="28"/>
                    </a:lnTo>
                    <a:lnTo>
                      <a:pt x="12" y="26"/>
                    </a:lnTo>
                    <a:lnTo>
                      <a:pt x="10" y="26"/>
                    </a:lnTo>
                    <a:lnTo>
                      <a:pt x="10" y="26"/>
                    </a:lnTo>
                    <a:lnTo>
                      <a:pt x="8" y="26"/>
                    </a:lnTo>
                    <a:lnTo>
                      <a:pt x="8" y="26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6" y="24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0" y="2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2" y="16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2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8"/>
                    </a:lnTo>
                    <a:lnTo>
                      <a:pt x="8" y="6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12" y="4"/>
                    </a:lnTo>
                    <a:lnTo>
                      <a:pt x="14" y="4"/>
                    </a:lnTo>
                    <a:lnTo>
                      <a:pt x="18" y="2"/>
                    </a:lnTo>
                    <a:lnTo>
                      <a:pt x="20" y="2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6" y="0"/>
                    </a:lnTo>
                    <a:lnTo>
                      <a:pt x="30" y="0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6" y="0"/>
                    </a:lnTo>
                    <a:lnTo>
                      <a:pt x="38" y="0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42" y="2"/>
                    </a:lnTo>
                    <a:lnTo>
                      <a:pt x="42" y="2"/>
                    </a:lnTo>
                    <a:lnTo>
                      <a:pt x="44" y="2"/>
                    </a:lnTo>
                    <a:lnTo>
                      <a:pt x="44" y="2"/>
                    </a:lnTo>
                    <a:lnTo>
                      <a:pt x="44" y="2"/>
                    </a:lnTo>
                    <a:lnTo>
                      <a:pt x="46" y="4"/>
                    </a:lnTo>
                    <a:lnTo>
                      <a:pt x="46" y="4"/>
                    </a:lnTo>
                    <a:lnTo>
                      <a:pt x="46" y="4"/>
                    </a:lnTo>
                    <a:lnTo>
                      <a:pt x="48" y="4"/>
                    </a:lnTo>
                    <a:lnTo>
                      <a:pt x="48" y="6"/>
                    </a:lnTo>
                    <a:lnTo>
                      <a:pt x="48" y="6"/>
                    </a:lnTo>
                    <a:lnTo>
                      <a:pt x="48" y="6"/>
                    </a:lnTo>
                    <a:lnTo>
                      <a:pt x="48" y="6"/>
                    </a:lnTo>
                    <a:lnTo>
                      <a:pt x="48" y="8"/>
                    </a:lnTo>
                    <a:lnTo>
                      <a:pt x="50" y="8"/>
                    </a:lnTo>
                    <a:lnTo>
                      <a:pt x="50" y="8"/>
                    </a:lnTo>
                    <a:close/>
                  </a:path>
                </a:pathLst>
              </a:custGeom>
              <a:solidFill>
                <a:srgbClr val="F2C9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79" name="Freeform 113"/>
              <p:cNvSpPr>
                <a:spLocks/>
              </p:cNvSpPr>
              <p:nvPr/>
            </p:nvSpPr>
            <p:spPr bwMode="auto">
              <a:xfrm>
                <a:off x="5018" y="1188"/>
                <a:ext cx="46" cy="26"/>
              </a:xfrm>
              <a:custGeom>
                <a:avLst/>
                <a:gdLst>
                  <a:gd name="T0" fmla="*/ 46 w 46"/>
                  <a:gd name="T1" fmla="*/ 8 h 26"/>
                  <a:gd name="T2" fmla="*/ 46 w 46"/>
                  <a:gd name="T3" fmla="*/ 10 h 26"/>
                  <a:gd name="T4" fmla="*/ 46 w 46"/>
                  <a:gd name="T5" fmla="*/ 12 h 26"/>
                  <a:gd name="T6" fmla="*/ 44 w 46"/>
                  <a:gd name="T7" fmla="*/ 12 h 26"/>
                  <a:gd name="T8" fmla="*/ 44 w 46"/>
                  <a:gd name="T9" fmla="*/ 14 h 26"/>
                  <a:gd name="T10" fmla="*/ 44 w 46"/>
                  <a:gd name="T11" fmla="*/ 16 h 26"/>
                  <a:gd name="T12" fmla="*/ 42 w 46"/>
                  <a:gd name="T13" fmla="*/ 16 h 26"/>
                  <a:gd name="T14" fmla="*/ 42 w 46"/>
                  <a:gd name="T15" fmla="*/ 18 h 26"/>
                  <a:gd name="T16" fmla="*/ 40 w 46"/>
                  <a:gd name="T17" fmla="*/ 20 h 26"/>
                  <a:gd name="T18" fmla="*/ 36 w 46"/>
                  <a:gd name="T19" fmla="*/ 22 h 26"/>
                  <a:gd name="T20" fmla="*/ 32 w 46"/>
                  <a:gd name="T21" fmla="*/ 24 h 26"/>
                  <a:gd name="T22" fmla="*/ 28 w 46"/>
                  <a:gd name="T23" fmla="*/ 26 h 26"/>
                  <a:gd name="T24" fmla="*/ 24 w 46"/>
                  <a:gd name="T25" fmla="*/ 26 h 26"/>
                  <a:gd name="T26" fmla="*/ 18 w 46"/>
                  <a:gd name="T27" fmla="*/ 26 h 26"/>
                  <a:gd name="T28" fmla="*/ 14 w 46"/>
                  <a:gd name="T29" fmla="*/ 26 h 26"/>
                  <a:gd name="T30" fmla="*/ 10 w 46"/>
                  <a:gd name="T31" fmla="*/ 26 h 26"/>
                  <a:gd name="T32" fmla="*/ 8 w 46"/>
                  <a:gd name="T33" fmla="*/ 26 h 26"/>
                  <a:gd name="T34" fmla="*/ 6 w 46"/>
                  <a:gd name="T35" fmla="*/ 24 h 26"/>
                  <a:gd name="T36" fmla="*/ 4 w 46"/>
                  <a:gd name="T37" fmla="*/ 24 h 26"/>
                  <a:gd name="T38" fmla="*/ 4 w 46"/>
                  <a:gd name="T39" fmla="*/ 24 h 26"/>
                  <a:gd name="T40" fmla="*/ 2 w 46"/>
                  <a:gd name="T41" fmla="*/ 22 h 26"/>
                  <a:gd name="T42" fmla="*/ 2 w 46"/>
                  <a:gd name="T43" fmla="*/ 22 h 26"/>
                  <a:gd name="T44" fmla="*/ 0 w 46"/>
                  <a:gd name="T45" fmla="*/ 20 h 26"/>
                  <a:gd name="T46" fmla="*/ 0 w 46"/>
                  <a:gd name="T47" fmla="*/ 20 h 26"/>
                  <a:gd name="T48" fmla="*/ 0 w 46"/>
                  <a:gd name="T49" fmla="*/ 18 h 26"/>
                  <a:gd name="T50" fmla="*/ 0 w 46"/>
                  <a:gd name="T51" fmla="*/ 16 h 26"/>
                  <a:gd name="T52" fmla="*/ 0 w 46"/>
                  <a:gd name="T53" fmla="*/ 16 h 26"/>
                  <a:gd name="T54" fmla="*/ 0 w 46"/>
                  <a:gd name="T55" fmla="*/ 14 h 26"/>
                  <a:gd name="T56" fmla="*/ 2 w 46"/>
                  <a:gd name="T57" fmla="*/ 12 h 26"/>
                  <a:gd name="T58" fmla="*/ 2 w 46"/>
                  <a:gd name="T59" fmla="*/ 12 h 26"/>
                  <a:gd name="T60" fmla="*/ 2 w 46"/>
                  <a:gd name="T61" fmla="*/ 10 h 26"/>
                  <a:gd name="T62" fmla="*/ 4 w 46"/>
                  <a:gd name="T63" fmla="*/ 10 h 26"/>
                  <a:gd name="T64" fmla="*/ 6 w 46"/>
                  <a:gd name="T65" fmla="*/ 8 h 26"/>
                  <a:gd name="T66" fmla="*/ 10 w 46"/>
                  <a:gd name="T67" fmla="*/ 6 h 26"/>
                  <a:gd name="T68" fmla="*/ 14 w 46"/>
                  <a:gd name="T69" fmla="*/ 4 h 26"/>
                  <a:gd name="T70" fmla="*/ 18 w 46"/>
                  <a:gd name="T71" fmla="*/ 2 h 26"/>
                  <a:gd name="T72" fmla="*/ 22 w 46"/>
                  <a:gd name="T73" fmla="*/ 0 h 26"/>
                  <a:gd name="T74" fmla="*/ 26 w 46"/>
                  <a:gd name="T75" fmla="*/ 0 h 26"/>
                  <a:gd name="T76" fmla="*/ 30 w 46"/>
                  <a:gd name="T77" fmla="*/ 0 h 26"/>
                  <a:gd name="T78" fmla="*/ 34 w 46"/>
                  <a:gd name="T79" fmla="*/ 0 h 26"/>
                  <a:gd name="T80" fmla="*/ 38 w 46"/>
                  <a:gd name="T81" fmla="*/ 2 h 26"/>
                  <a:gd name="T82" fmla="*/ 40 w 46"/>
                  <a:gd name="T83" fmla="*/ 2 h 26"/>
                  <a:gd name="T84" fmla="*/ 42 w 46"/>
                  <a:gd name="T85" fmla="*/ 4 h 26"/>
                  <a:gd name="T86" fmla="*/ 42 w 46"/>
                  <a:gd name="T87" fmla="*/ 4 h 26"/>
                  <a:gd name="T88" fmla="*/ 44 w 46"/>
                  <a:gd name="T89" fmla="*/ 6 h 26"/>
                  <a:gd name="T90" fmla="*/ 44 w 46"/>
                  <a:gd name="T91" fmla="*/ 6 h 26"/>
                  <a:gd name="T92" fmla="*/ 46 w 46"/>
                  <a:gd name="T93" fmla="*/ 8 h 26"/>
                  <a:gd name="T94" fmla="*/ 46 w 46"/>
                  <a:gd name="T95" fmla="*/ 8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6" h="26">
                    <a:moveTo>
                      <a:pt x="46" y="8"/>
                    </a:moveTo>
                    <a:lnTo>
                      <a:pt x="46" y="8"/>
                    </a:lnTo>
                    <a:lnTo>
                      <a:pt x="46" y="10"/>
                    </a:lnTo>
                    <a:lnTo>
                      <a:pt x="46" y="10"/>
                    </a:lnTo>
                    <a:lnTo>
                      <a:pt x="46" y="10"/>
                    </a:lnTo>
                    <a:lnTo>
                      <a:pt x="46" y="12"/>
                    </a:lnTo>
                    <a:lnTo>
                      <a:pt x="46" y="12"/>
                    </a:lnTo>
                    <a:lnTo>
                      <a:pt x="44" y="12"/>
                    </a:lnTo>
                    <a:lnTo>
                      <a:pt x="44" y="14"/>
                    </a:lnTo>
                    <a:lnTo>
                      <a:pt x="44" y="14"/>
                    </a:lnTo>
                    <a:lnTo>
                      <a:pt x="44" y="14"/>
                    </a:lnTo>
                    <a:lnTo>
                      <a:pt x="44" y="16"/>
                    </a:lnTo>
                    <a:lnTo>
                      <a:pt x="42" y="16"/>
                    </a:lnTo>
                    <a:lnTo>
                      <a:pt x="42" y="16"/>
                    </a:lnTo>
                    <a:lnTo>
                      <a:pt x="42" y="18"/>
                    </a:lnTo>
                    <a:lnTo>
                      <a:pt x="42" y="18"/>
                    </a:lnTo>
                    <a:lnTo>
                      <a:pt x="40" y="18"/>
                    </a:lnTo>
                    <a:lnTo>
                      <a:pt x="40" y="20"/>
                    </a:lnTo>
                    <a:lnTo>
                      <a:pt x="38" y="20"/>
                    </a:lnTo>
                    <a:lnTo>
                      <a:pt x="36" y="22"/>
                    </a:lnTo>
                    <a:lnTo>
                      <a:pt x="34" y="22"/>
                    </a:lnTo>
                    <a:lnTo>
                      <a:pt x="32" y="24"/>
                    </a:lnTo>
                    <a:lnTo>
                      <a:pt x="30" y="24"/>
                    </a:lnTo>
                    <a:lnTo>
                      <a:pt x="28" y="26"/>
                    </a:lnTo>
                    <a:lnTo>
                      <a:pt x="26" y="26"/>
                    </a:lnTo>
                    <a:lnTo>
                      <a:pt x="24" y="26"/>
                    </a:lnTo>
                    <a:lnTo>
                      <a:pt x="20" y="26"/>
                    </a:lnTo>
                    <a:lnTo>
                      <a:pt x="18" y="26"/>
                    </a:lnTo>
                    <a:lnTo>
                      <a:pt x="16" y="26"/>
                    </a:lnTo>
                    <a:lnTo>
                      <a:pt x="14" y="26"/>
                    </a:lnTo>
                    <a:lnTo>
                      <a:pt x="12" y="26"/>
                    </a:lnTo>
                    <a:lnTo>
                      <a:pt x="10" y="26"/>
                    </a:lnTo>
                    <a:lnTo>
                      <a:pt x="8" y="26"/>
                    </a:lnTo>
                    <a:lnTo>
                      <a:pt x="8" y="26"/>
                    </a:lnTo>
                    <a:lnTo>
                      <a:pt x="8" y="26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2" y="24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10" y="6"/>
                    </a:lnTo>
                    <a:lnTo>
                      <a:pt x="12" y="4"/>
                    </a:lnTo>
                    <a:lnTo>
                      <a:pt x="14" y="4"/>
                    </a:lnTo>
                    <a:lnTo>
                      <a:pt x="16" y="2"/>
                    </a:lnTo>
                    <a:lnTo>
                      <a:pt x="18" y="2"/>
                    </a:lnTo>
                    <a:lnTo>
                      <a:pt x="20" y="2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30" y="0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6" y="2"/>
                    </a:lnTo>
                    <a:lnTo>
                      <a:pt x="38" y="2"/>
                    </a:lnTo>
                    <a:lnTo>
                      <a:pt x="40" y="2"/>
                    </a:lnTo>
                    <a:lnTo>
                      <a:pt x="40" y="2"/>
                    </a:lnTo>
                    <a:lnTo>
                      <a:pt x="42" y="4"/>
                    </a:lnTo>
                    <a:lnTo>
                      <a:pt x="42" y="4"/>
                    </a:lnTo>
                    <a:lnTo>
                      <a:pt x="42" y="4"/>
                    </a:lnTo>
                    <a:lnTo>
                      <a:pt x="42" y="4"/>
                    </a:lnTo>
                    <a:lnTo>
                      <a:pt x="44" y="4"/>
                    </a:lnTo>
                    <a:lnTo>
                      <a:pt x="44" y="6"/>
                    </a:lnTo>
                    <a:lnTo>
                      <a:pt x="44" y="6"/>
                    </a:lnTo>
                    <a:lnTo>
                      <a:pt x="44" y="6"/>
                    </a:lnTo>
                    <a:lnTo>
                      <a:pt x="44" y="8"/>
                    </a:lnTo>
                    <a:lnTo>
                      <a:pt x="46" y="8"/>
                    </a:lnTo>
                    <a:lnTo>
                      <a:pt x="46" y="8"/>
                    </a:lnTo>
                    <a:lnTo>
                      <a:pt x="46" y="8"/>
                    </a:lnTo>
                    <a:close/>
                  </a:path>
                </a:pathLst>
              </a:custGeom>
              <a:solidFill>
                <a:srgbClr val="F1C7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80" name="Freeform 114"/>
              <p:cNvSpPr>
                <a:spLocks/>
              </p:cNvSpPr>
              <p:nvPr/>
            </p:nvSpPr>
            <p:spPr bwMode="auto">
              <a:xfrm>
                <a:off x="4832" y="1238"/>
                <a:ext cx="78" cy="56"/>
              </a:xfrm>
              <a:custGeom>
                <a:avLst/>
                <a:gdLst>
                  <a:gd name="T0" fmla="*/ 0 w 78"/>
                  <a:gd name="T1" fmla="*/ 48 h 56"/>
                  <a:gd name="T2" fmla="*/ 0 w 78"/>
                  <a:gd name="T3" fmla="*/ 44 h 56"/>
                  <a:gd name="T4" fmla="*/ 0 w 78"/>
                  <a:gd name="T5" fmla="*/ 40 h 56"/>
                  <a:gd name="T6" fmla="*/ 0 w 78"/>
                  <a:gd name="T7" fmla="*/ 36 h 56"/>
                  <a:gd name="T8" fmla="*/ 2 w 78"/>
                  <a:gd name="T9" fmla="*/ 32 h 56"/>
                  <a:gd name="T10" fmla="*/ 6 w 78"/>
                  <a:gd name="T11" fmla="*/ 28 h 56"/>
                  <a:gd name="T12" fmla="*/ 8 w 78"/>
                  <a:gd name="T13" fmla="*/ 24 h 56"/>
                  <a:gd name="T14" fmla="*/ 12 w 78"/>
                  <a:gd name="T15" fmla="*/ 20 h 56"/>
                  <a:gd name="T16" fmla="*/ 18 w 78"/>
                  <a:gd name="T17" fmla="*/ 16 h 56"/>
                  <a:gd name="T18" fmla="*/ 22 w 78"/>
                  <a:gd name="T19" fmla="*/ 14 h 56"/>
                  <a:gd name="T20" fmla="*/ 28 w 78"/>
                  <a:gd name="T21" fmla="*/ 10 h 56"/>
                  <a:gd name="T22" fmla="*/ 34 w 78"/>
                  <a:gd name="T23" fmla="*/ 8 h 56"/>
                  <a:gd name="T24" fmla="*/ 40 w 78"/>
                  <a:gd name="T25" fmla="*/ 4 h 56"/>
                  <a:gd name="T26" fmla="*/ 46 w 78"/>
                  <a:gd name="T27" fmla="*/ 2 h 56"/>
                  <a:gd name="T28" fmla="*/ 52 w 78"/>
                  <a:gd name="T29" fmla="*/ 2 h 56"/>
                  <a:gd name="T30" fmla="*/ 56 w 78"/>
                  <a:gd name="T31" fmla="*/ 2 h 56"/>
                  <a:gd name="T32" fmla="*/ 62 w 78"/>
                  <a:gd name="T33" fmla="*/ 2 h 56"/>
                  <a:gd name="T34" fmla="*/ 66 w 78"/>
                  <a:gd name="T35" fmla="*/ 2 h 56"/>
                  <a:gd name="T36" fmla="*/ 70 w 78"/>
                  <a:gd name="T37" fmla="*/ 2 h 56"/>
                  <a:gd name="T38" fmla="*/ 72 w 78"/>
                  <a:gd name="T39" fmla="*/ 4 h 56"/>
                  <a:gd name="T40" fmla="*/ 76 w 78"/>
                  <a:gd name="T41" fmla="*/ 6 h 56"/>
                  <a:gd name="T42" fmla="*/ 78 w 78"/>
                  <a:gd name="T43" fmla="*/ 10 h 56"/>
                  <a:gd name="T44" fmla="*/ 78 w 78"/>
                  <a:gd name="T45" fmla="*/ 12 h 56"/>
                  <a:gd name="T46" fmla="*/ 78 w 78"/>
                  <a:gd name="T47" fmla="*/ 16 h 56"/>
                  <a:gd name="T48" fmla="*/ 78 w 78"/>
                  <a:gd name="T49" fmla="*/ 20 h 56"/>
                  <a:gd name="T50" fmla="*/ 76 w 78"/>
                  <a:gd name="T51" fmla="*/ 24 h 56"/>
                  <a:gd name="T52" fmla="*/ 74 w 78"/>
                  <a:gd name="T53" fmla="*/ 28 h 56"/>
                  <a:gd name="T54" fmla="*/ 70 w 78"/>
                  <a:gd name="T55" fmla="*/ 32 h 56"/>
                  <a:gd name="T56" fmla="*/ 66 w 78"/>
                  <a:gd name="T57" fmla="*/ 36 h 56"/>
                  <a:gd name="T58" fmla="*/ 62 w 78"/>
                  <a:gd name="T59" fmla="*/ 40 h 56"/>
                  <a:gd name="T60" fmla="*/ 56 w 78"/>
                  <a:gd name="T61" fmla="*/ 44 h 56"/>
                  <a:gd name="T62" fmla="*/ 52 w 78"/>
                  <a:gd name="T63" fmla="*/ 46 h 56"/>
                  <a:gd name="T64" fmla="*/ 46 w 78"/>
                  <a:gd name="T65" fmla="*/ 50 h 56"/>
                  <a:gd name="T66" fmla="*/ 40 w 78"/>
                  <a:gd name="T67" fmla="*/ 52 h 56"/>
                  <a:gd name="T68" fmla="*/ 34 w 78"/>
                  <a:gd name="T69" fmla="*/ 54 h 56"/>
                  <a:gd name="T70" fmla="*/ 28 w 78"/>
                  <a:gd name="T71" fmla="*/ 56 h 56"/>
                  <a:gd name="T72" fmla="*/ 22 w 78"/>
                  <a:gd name="T73" fmla="*/ 56 h 56"/>
                  <a:gd name="T74" fmla="*/ 18 w 78"/>
                  <a:gd name="T75" fmla="*/ 56 h 56"/>
                  <a:gd name="T76" fmla="*/ 14 w 78"/>
                  <a:gd name="T77" fmla="*/ 56 h 56"/>
                  <a:gd name="T78" fmla="*/ 10 w 78"/>
                  <a:gd name="T79" fmla="*/ 56 h 56"/>
                  <a:gd name="T80" fmla="*/ 6 w 78"/>
                  <a:gd name="T81" fmla="*/ 54 h 56"/>
                  <a:gd name="T82" fmla="*/ 2 w 78"/>
                  <a:gd name="T83" fmla="*/ 52 h 56"/>
                  <a:gd name="T84" fmla="*/ 0 w 78"/>
                  <a:gd name="T85" fmla="*/ 5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8" h="56">
                    <a:moveTo>
                      <a:pt x="0" y="50"/>
                    </a:moveTo>
                    <a:lnTo>
                      <a:pt x="0" y="48"/>
                    </a:lnTo>
                    <a:lnTo>
                      <a:pt x="0" y="48"/>
                    </a:lnTo>
                    <a:lnTo>
                      <a:pt x="0" y="46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0" y="4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36"/>
                    </a:lnTo>
                    <a:lnTo>
                      <a:pt x="2" y="36"/>
                    </a:lnTo>
                    <a:lnTo>
                      <a:pt x="2" y="34"/>
                    </a:lnTo>
                    <a:lnTo>
                      <a:pt x="2" y="32"/>
                    </a:lnTo>
                    <a:lnTo>
                      <a:pt x="4" y="32"/>
                    </a:lnTo>
                    <a:lnTo>
                      <a:pt x="4" y="30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8" y="26"/>
                    </a:lnTo>
                    <a:lnTo>
                      <a:pt x="8" y="24"/>
                    </a:lnTo>
                    <a:lnTo>
                      <a:pt x="10" y="24"/>
                    </a:lnTo>
                    <a:lnTo>
                      <a:pt x="12" y="22"/>
                    </a:lnTo>
                    <a:lnTo>
                      <a:pt x="12" y="20"/>
                    </a:lnTo>
                    <a:lnTo>
                      <a:pt x="14" y="20"/>
                    </a:lnTo>
                    <a:lnTo>
                      <a:pt x="16" y="18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20" y="14"/>
                    </a:lnTo>
                    <a:lnTo>
                      <a:pt x="22" y="14"/>
                    </a:lnTo>
                    <a:lnTo>
                      <a:pt x="24" y="12"/>
                    </a:lnTo>
                    <a:lnTo>
                      <a:pt x="26" y="10"/>
                    </a:lnTo>
                    <a:lnTo>
                      <a:pt x="28" y="10"/>
                    </a:lnTo>
                    <a:lnTo>
                      <a:pt x="30" y="8"/>
                    </a:lnTo>
                    <a:lnTo>
                      <a:pt x="32" y="8"/>
                    </a:lnTo>
                    <a:lnTo>
                      <a:pt x="34" y="8"/>
                    </a:lnTo>
                    <a:lnTo>
                      <a:pt x="36" y="6"/>
                    </a:lnTo>
                    <a:lnTo>
                      <a:pt x="38" y="6"/>
                    </a:lnTo>
                    <a:lnTo>
                      <a:pt x="40" y="4"/>
                    </a:lnTo>
                    <a:lnTo>
                      <a:pt x="42" y="4"/>
                    </a:lnTo>
                    <a:lnTo>
                      <a:pt x="44" y="4"/>
                    </a:lnTo>
                    <a:lnTo>
                      <a:pt x="46" y="2"/>
                    </a:lnTo>
                    <a:lnTo>
                      <a:pt x="48" y="2"/>
                    </a:lnTo>
                    <a:lnTo>
                      <a:pt x="50" y="2"/>
                    </a:lnTo>
                    <a:lnTo>
                      <a:pt x="52" y="2"/>
                    </a:lnTo>
                    <a:lnTo>
                      <a:pt x="52" y="2"/>
                    </a:lnTo>
                    <a:lnTo>
                      <a:pt x="54" y="2"/>
                    </a:lnTo>
                    <a:lnTo>
                      <a:pt x="56" y="2"/>
                    </a:lnTo>
                    <a:lnTo>
                      <a:pt x="58" y="2"/>
                    </a:lnTo>
                    <a:lnTo>
                      <a:pt x="60" y="0"/>
                    </a:lnTo>
                    <a:lnTo>
                      <a:pt x="62" y="2"/>
                    </a:lnTo>
                    <a:lnTo>
                      <a:pt x="62" y="2"/>
                    </a:lnTo>
                    <a:lnTo>
                      <a:pt x="64" y="2"/>
                    </a:lnTo>
                    <a:lnTo>
                      <a:pt x="66" y="2"/>
                    </a:lnTo>
                    <a:lnTo>
                      <a:pt x="68" y="2"/>
                    </a:lnTo>
                    <a:lnTo>
                      <a:pt x="68" y="2"/>
                    </a:lnTo>
                    <a:lnTo>
                      <a:pt x="70" y="2"/>
                    </a:lnTo>
                    <a:lnTo>
                      <a:pt x="70" y="4"/>
                    </a:lnTo>
                    <a:lnTo>
                      <a:pt x="72" y="4"/>
                    </a:lnTo>
                    <a:lnTo>
                      <a:pt x="72" y="4"/>
                    </a:lnTo>
                    <a:lnTo>
                      <a:pt x="74" y="4"/>
                    </a:lnTo>
                    <a:lnTo>
                      <a:pt x="74" y="6"/>
                    </a:lnTo>
                    <a:lnTo>
                      <a:pt x="76" y="6"/>
                    </a:lnTo>
                    <a:lnTo>
                      <a:pt x="76" y="8"/>
                    </a:lnTo>
                    <a:lnTo>
                      <a:pt x="76" y="8"/>
                    </a:lnTo>
                    <a:lnTo>
                      <a:pt x="78" y="10"/>
                    </a:lnTo>
                    <a:lnTo>
                      <a:pt x="78" y="10"/>
                    </a:lnTo>
                    <a:lnTo>
                      <a:pt x="78" y="12"/>
                    </a:lnTo>
                    <a:lnTo>
                      <a:pt x="78" y="12"/>
                    </a:lnTo>
                    <a:lnTo>
                      <a:pt x="78" y="14"/>
                    </a:lnTo>
                    <a:lnTo>
                      <a:pt x="78" y="14"/>
                    </a:lnTo>
                    <a:lnTo>
                      <a:pt x="78" y="16"/>
                    </a:lnTo>
                    <a:lnTo>
                      <a:pt x="78" y="18"/>
                    </a:lnTo>
                    <a:lnTo>
                      <a:pt x="78" y="18"/>
                    </a:lnTo>
                    <a:lnTo>
                      <a:pt x="78" y="20"/>
                    </a:lnTo>
                    <a:lnTo>
                      <a:pt x="76" y="22"/>
                    </a:lnTo>
                    <a:lnTo>
                      <a:pt x="76" y="22"/>
                    </a:lnTo>
                    <a:lnTo>
                      <a:pt x="76" y="24"/>
                    </a:lnTo>
                    <a:lnTo>
                      <a:pt x="74" y="24"/>
                    </a:lnTo>
                    <a:lnTo>
                      <a:pt x="74" y="26"/>
                    </a:lnTo>
                    <a:lnTo>
                      <a:pt x="74" y="28"/>
                    </a:lnTo>
                    <a:lnTo>
                      <a:pt x="72" y="28"/>
                    </a:lnTo>
                    <a:lnTo>
                      <a:pt x="72" y="30"/>
                    </a:lnTo>
                    <a:lnTo>
                      <a:pt x="70" y="32"/>
                    </a:lnTo>
                    <a:lnTo>
                      <a:pt x="68" y="32"/>
                    </a:lnTo>
                    <a:lnTo>
                      <a:pt x="68" y="34"/>
                    </a:lnTo>
                    <a:lnTo>
                      <a:pt x="66" y="36"/>
                    </a:lnTo>
                    <a:lnTo>
                      <a:pt x="64" y="36"/>
                    </a:lnTo>
                    <a:lnTo>
                      <a:pt x="64" y="38"/>
                    </a:lnTo>
                    <a:lnTo>
                      <a:pt x="62" y="40"/>
                    </a:lnTo>
                    <a:lnTo>
                      <a:pt x="60" y="40"/>
                    </a:lnTo>
                    <a:lnTo>
                      <a:pt x="58" y="42"/>
                    </a:lnTo>
                    <a:lnTo>
                      <a:pt x="56" y="44"/>
                    </a:lnTo>
                    <a:lnTo>
                      <a:pt x="56" y="44"/>
                    </a:lnTo>
                    <a:lnTo>
                      <a:pt x="54" y="46"/>
                    </a:lnTo>
                    <a:lnTo>
                      <a:pt x="52" y="46"/>
                    </a:lnTo>
                    <a:lnTo>
                      <a:pt x="50" y="48"/>
                    </a:lnTo>
                    <a:lnTo>
                      <a:pt x="48" y="48"/>
                    </a:lnTo>
                    <a:lnTo>
                      <a:pt x="46" y="50"/>
                    </a:lnTo>
                    <a:lnTo>
                      <a:pt x="44" y="50"/>
                    </a:lnTo>
                    <a:lnTo>
                      <a:pt x="42" y="52"/>
                    </a:lnTo>
                    <a:lnTo>
                      <a:pt x="40" y="52"/>
                    </a:lnTo>
                    <a:lnTo>
                      <a:pt x="38" y="52"/>
                    </a:lnTo>
                    <a:lnTo>
                      <a:pt x="36" y="54"/>
                    </a:lnTo>
                    <a:lnTo>
                      <a:pt x="34" y="54"/>
                    </a:lnTo>
                    <a:lnTo>
                      <a:pt x="32" y="54"/>
                    </a:lnTo>
                    <a:lnTo>
                      <a:pt x="30" y="56"/>
                    </a:lnTo>
                    <a:lnTo>
                      <a:pt x="28" y="56"/>
                    </a:lnTo>
                    <a:lnTo>
                      <a:pt x="26" y="56"/>
                    </a:lnTo>
                    <a:lnTo>
                      <a:pt x="24" y="56"/>
                    </a:lnTo>
                    <a:lnTo>
                      <a:pt x="22" y="56"/>
                    </a:lnTo>
                    <a:lnTo>
                      <a:pt x="22" y="56"/>
                    </a:lnTo>
                    <a:lnTo>
                      <a:pt x="20" y="56"/>
                    </a:lnTo>
                    <a:lnTo>
                      <a:pt x="18" y="56"/>
                    </a:lnTo>
                    <a:lnTo>
                      <a:pt x="16" y="56"/>
                    </a:lnTo>
                    <a:lnTo>
                      <a:pt x="14" y="56"/>
                    </a:lnTo>
                    <a:lnTo>
                      <a:pt x="14" y="56"/>
                    </a:lnTo>
                    <a:lnTo>
                      <a:pt x="12" y="56"/>
                    </a:lnTo>
                    <a:lnTo>
                      <a:pt x="10" y="56"/>
                    </a:lnTo>
                    <a:lnTo>
                      <a:pt x="10" y="56"/>
                    </a:lnTo>
                    <a:lnTo>
                      <a:pt x="8" y="54"/>
                    </a:lnTo>
                    <a:lnTo>
                      <a:pt x="6" y="54"/>
                    </a:lnTo>
                    <a:lnTo>
                      <a:pt x="6" y="54"/>
                    </a:lnTo>
                    <a:lnTo>
                      <a:pt x="4" y="54"/>
                    </a:lnTo>
                    <a:lnTo>
                      <a:pt x="4" y="52"/>
                    </a:lnTo>
                    <a:lnTo>
                      <a:pt x="2" y="52"/>
                    </a:lnTo>
                    <a:lnTo>
                      <a:pt x="2" y="52"/>
                    </a:lnTo>
                    <a:lnTo>
                      <a:pt x="2" y="5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5EB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81" name="Freeform 115"/>
              <p:cNvSpPr>
                <a:spLocks/>
              </p:cNvSpPr>
              <p:nvPr/>
            </p:nvSpPr>
            <p:spPr bwMode="auto">
              <a:xfrm>
                <a:off x="4834" y="1240"/>
                <a:ext cx="76" cy="54"/>
              </a:xfrm>
              <a:custGeom>
                <a:avLst/>
                <a:gdLst>
                  <a:gd name="T0" fmla="*/ 0 w 76"/>
                  <a:gd name="T1" fmla="*/ 44 h 54"/>
                  <a:gd name="T2" fmla="*/ 0 w 76"/>
                  <a:gd name="T3" fmla="*/ 42 h 54"/>
                  <a:gd name="T4" fmla="*/ 0 w 76"/>
                  <a:gd name="T5" fmla="*/ 38 h 54"/>
                  <a:gd name="T6" fmla="*/ 0 w 76"/>
                  <a:gd name="T7" fmla="*/ 34 h 54"/>
                  <a:gd name="T8" fmla="*/ 2 w 76"/>
                  <a:gd name="T9" fmla="*/ 30 h 54"/>
                  <a:gd name="T10" fmla="*/ 4 w 76"/>
                  <a:gd name="T11" fmla="*/ 26 h 54"/>
                  <a:gd name="T12" fmla="*/ 8 w 76"/>
                  <a:gd name="T13" fmla="*/ 22 h 54"/>
                  <a:gd name="T14" fmla="*/ 12 w 76"/>
                  <a:gd name="T15" fmla="*/ 18 h 54"/>
                  <a:gd name="T16" fmla="*/ 16 w 76"/>
                  <a:gd name="T17" fmla="*/ 16 h 54"/>
                  <a:gd name="T18" fmla="*/ 22 w 76"/>
                  <a:gd name="T19" fmla="*/ 12 h 54"/>
                  <a:gd name="T20" fmla="*/ 26 w 76"/>
                  <a:gd name="T21" fmla="*/ 8 h 54"/>
                  <a:gd name="T22" fmla="*/ 32 w 76"/>
                  <a:gd name="T23" fmla="*/ 6 h 54"/>
                  <a:gd name="T24" fmla="*/ 38 w 76"/>
                  <a:gd name="T25" fmla="*/ 4 h 54"/>
                  <a:gd name="T26" fmla="*/ 44 w 76"/>
                  <a:gd name="T27" fmla="*/ 2 h 54"/>
                  <a:gd name="T28" fmla="*/ 50 w 76"/>
                  <a:gd name="T29" fmla="*/ 0 h 54"/>
                  <a:gd name="T30" fmla="*/ 54 w 76"/>
                  <a:gd name="T31" fmla="*/ 0 h 54"/>
                  <a:gd name="T32" fmla="*/ 58 w 76"/>
                  <a:gd name="T33" fmla="*/ 0 h 54"/>
                  <a:gd name="T34" fmla="*/ 64 w 76"/>
                  <a:gd name="T35" fmla="*/ 0 h 54"/>
                  <a:gd name="T36" fmla="*/ 66 w 76"/>
                  <a:gd name="T37" fmla="*/ 2 h 54"/>
                  <a:gd name="T38" fmla="*/ 70 w 76"/>
                  <a:gd name="T39" fmla="*/ 4 h 54"/>
                  <a:gd name="T40" fmla="*/ 72 w 76"/>
                  <a:gd name="T41" fmla="*/ 6 h 54"/>
                  <a:gd name="T42" fmla="*/ 74 w 76"/>
                  <a:gd name="T43" fmla="*/ 8 h 54"/>
                  <a:gd name="T44" fmla="*/ 76 w 76"/>
                  <a:gd name="T45" fmla="*/ 12 h 54"/>
                  <a:gd name="T46" fmla="*/ 76 w 76"/>
                  <a:gd name="T47" fmla="*/ 14 h 54"/>
                  <a:gd name="T48" fmla="*/ 74 w 76"/>
                  <a:gd name="T49" fmla="*/ 18 h 54"/>
                  <a:gd name="T50" fmla="*/ 72 w 76"/>
                  <a:gd name="T51" fmla="*/ 22 h 54"/>
                  <a:gd name="T52" fmla="*/ 70 w 76"/>
                  <a:gd name="T53" fmla="*/ 26 h 54"/>
                  <a:gd name="T54" fmla="*/ 68 w 76"/>
                  <a:gd name="T55" fmla="*/ 30 h 54"/>
                  <a:gd name="T56" fmla="*/ 64 w 76"/>
                  <a:gd name="T57" fmla="*/ 34 h 54"/>
                  <a:gd name="T58" fmla="*/ 60 w 76"/>
                  <a:gd name="T59" fmla="*/ 38 h 54"/>
                  <a:gd name="T60" fmla="*/ 54 w 76"/>
                  <a:gd name="T61" fmla="*/ 40 h 54"/>
                  <a:gd name="T62" fmla="*/ 50 w 76"/>
                  <a:gd name="T63" fmla="*/ 44 h 54"/>
                  <a:gd name="T64" fmla="*/ 44 w 76"/>
                  <a:gd name="T65" fmla="*/ 48 h 54"/>
                  <a:gd name="T66" fmla="*/ 38 w 76"/>
                  <a:gd name="T67" fmla="*/ 50 h 54"/>
                  <a:gd name="T68" fmla="*/ 32 w 76"/>
                  <a:gd name="T69" fmla="*/ 52 h 54"/>
                  <a:gd name="T70" fmla="*/ 26 w 76"/>
                  <a:gd name="T71" fmla="*/ 52 h 54"/>
                  <a:gd name="T72" fmla="*/ 22 w 76"/>
                  <a:gd name="T73" fmla="*/ 54 h 54"/>
                  <a:gd name="T74" fmla="*/ 16 w 76"/>
                  <a:gd name="T75" fmla="*/ 54 h 54"/>
                  <a:gd name="T76" fmla="*/ 12 w 76"/>
                  <a:gd name="T77" fmla="*/ 54 h 54"/>
                  <a:gd name="T78" fmla="*/ 8 w 76"/>
                  <a:gd name="T79" fmla="*/ 52 h 54"/>
                  <a:gd name="T80" fmla="*/ 6 w 76"/>
                  <a:gd name="T81" fmla="*/ 52 h 54"/>
                  <a:gd name="T82" fmla="*/ 2 w 76"/>
                  <a:gd name="T83" fmla="*/ 50 h 54"/>
                  <a:gd name="T84" fmla="*/ 0 w 76"/>
                  <a:gd name="T85" fmla="*/ 4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6" h="54">
                    <a:moveTo>
                      <a:pt x="0" y="46"/>
                    </a:moveTo>
                    <a:lnTo>
                      <a:pt x="0" y="46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0" y="38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0" y="34"/>
                    </a:lnTo>
                    <a:lnTo>
                      <a:pt x="0" y="32"/>
                    </a:lnTo>
                    <a:lnTo>
                      <a:pt x="2" y="32"/>
                    </a:lnTo>
                    <a:lnTo>
                      <a:pt x="2" y="30"/>
                    </a:lnTo>
                    <a:lnTo>
                      <a:pt x="4" y="30"/>
                    </a:lnTo>
                    <a:lnTo>
                      <a:pt x="4" y="28"/>
                    </a:lnTo>
                    <a:lnTo>
                      <a:pt x="4" y="26"/>
                    </a:lnTo>
                    <a:lnTo>
                      <a:pt x="6" y="26"/>
                    </a:lnTo>
                    <a:lnTo>
                      <a:pt x="6" y="24"/>
                    </a:lnTo>
                    <a:lnTo>
                      <a:pt x="8" y="22"/>
                    </a:lnTo>
                    <a:lnTo>
                      <a:pt x="10" y="22"/>
                    </a:lnTo>
                    <a:lnTo>
                      <a:pt x="10" y="20"/>
                    </a:lnTo>
                    <a:lnTo>
                      <a:pt x="12" y="18"/>
                    </a:lnTo>
                    <a:lnTo>
                      <a:pt x="14" y="18"/>
                    </a:lnTo>
                    <a:lnTo>
                      <a:pt x="14" y="16"/>
                    </a:lnTo>
                    <a:lnTo>
                      <a:pt x="16" y="16"/>
                    </a:lnTo>
                    <a:lnTo>
                      <a:pt x="18" y="14"/>
                    </a:lnTo>
                    <a:lnTo>
                      <a:pt x="20" y="12"/>
                    </a:lnTo>
                    <a:lnTo>
                      <a:pt x="22" y="12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6" y="8"/>
                    </a:lnTo>
                    <a:lnTo>
                      <a:pt x="28" y="8"/>
                    </a:lnTo>
                    <a:lnTo>
                      <a:pt x="30" y="6"/>
                    </a:lnTo>
                    <a:lnTo>
                      <a:pt x="32" y="6"/>
                    </a:lnTo>
                    <a:lnTo>
                      <a:pt x="34" y="6"/>
                    </a:lnTo>
                    <a:lnTo>
                      <a:pt x="36" y="4"/>
                    </a:lnTo>
                    <a:lnTo>
                      <a:pt x="38" y="4"/>
                    </a:lnTo>
                    <a:lnTo>
                      <a:pt x="40" y="2"/>
                    </a:lnTo>
                    <a:lnTo>
                      <a:pt x="42" y="2"/>
                    </a:lnTo>
                    <a:lnTo>
                      <a:pt x="44" y="2"/>
                    </a:lnTo>
                    <a:lnTo>
                      <a:pt x="46" y="2"/>
                    </a:lnTo>
                    <a:lnTo>
                      <a:pt x="48" y="2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52" y="0"/>
                    </a:lnTo>
                    <a:lnTo>
                      <a:pt x="54" y="0"/>
                    </a:lnTo>
                    <a:lnTo>
                      <a:pt x="56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60" y="0"/>
                    </a:lnTo>
                    <a:lnTo>
                      <a:pt x="62" y="0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66" y="2"/>
                    </a:lnTo>
                    <a:lnTo>
                      <a:pt x="66" y="2"/>
                    </a:lnTo>
                    <a:lnTo>
                      <a:pt x="68" y="2"/>
                    </a:lnTo>
                    <a:lnTo>
                      <a:pt x="70" y="2"/>
                    </a:lnTo>
                    <a:lnTo>
                      <a:pt x="70" y="4"/>
                    </a:lnTo>
                    <a:lnTo>
                      <a:pt x="70" y="4"/>
                    </a:lnTo>
                    <a:lnTo>
                      <a:pt x="72" y="4"/>
                    </a:lnTo>
                    <a:lnTo>
                      <a:pt x="72" y="6"/>
                    </a:lnTo>
                    <a:lnTo>
                      <a:pt x="74" y="6"/>
                    </a:lnTo>
                    <a:lnTo>
                      <a:pt x="74" y="8"/>
                    </a:lnTo>
                    <a:lnTo>
                      <a:pt x="74" y="8"/>
                    </a:lnTo>
                    <a:lnTo>
                      <a:pt x="74" y="10"/>
                    </a:lnTo>
                    <a:lnTo>
                      <a:pt x="74" y="10"/>
                    </a:lnTo>
                    <a:lnTo>
                      <a:pt x="76" y="12"/>
                    </a:lnTo>
                    <a:lnTo>
                      <a:pt x="76" y="12"/>
                    </a:lnTo>
                    <a:lnTo>
                      <a:pt x="76" y="14"/>
                    </a:lnTo>
                    <a:lnTo>
                      <a:pt x="76" y="14"/>
                    </a:lnTo>
                    <a:lnTo>
                      <a:pt x="74" y="16"/>
                    </a:lnTo>
                    <a:lnTo>
                      <a:pt x="74" y="16"/>
                    </a:lnTo>
                    <a:lnTo>
                      <a:pt x="74" y="18"/>
                    </a:lnTo>
                    <a:lnTo>
                      <a:pt x="74" y="20"/>
                    </a:lnTo>
                    <a:lnTo>
                      <a:pt x="74" y="20"/>
                    </a:lnTo>
                    <a:lnTo>
                      <a:pt x="72" y="2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0" y="26"/>
                    </a:lnTo>
                    <a:lnTo>
                      <a:pt x="70" y="28"/>
                    </a:lnTo>
                    <a:lnTo>
                      <a:pt x="68" y="28"/>
                    </a:lnTo>
                    <a:lnTo>
                      <a:pt x="68" y="30"/>
                    </a:lnTo>
                    <a:lnTo>
                      <a:pt x="66" y="30"/>
                    </a:lnTo>
                    <a:lnTo>
                      <a:pt x="64" y="32"/>
                    </a:lnTo>
                    <a:lnTo>
                      <a:pt x="64" y="34"/>
                    </a:lnTo>
                    <a:lnTo>
                      <a:pt x="62" y="34"/>
                    </a:lnTo>
                    <a:lnTo>
                      <a:pt x="60" y="36"/>
                    </a:lnTo>
                    <a:lnTo>
                      <a:pt x="60" y="38"/>
                    </a:lnTo>
                    <a:lnTo>
                      <a:pt x="58" y="38"/>
                    </a:lnTo>
                    <a:lnTo>
                      <a:pt x="56" y="40"/>
                    </a:lnTo>
                    <a:lnTo>
                      <a:pt x="54" y="40"/>
                    </a:lnTo>
                    <a:lnTo>
                      <a:pt x="52" y="42"/>
                    </a:lnTo>
                    <a:lnTo>
                      <a:pt x="52" y="42"/>
                    </a:lnTo>
                    <a:lnTo>
                      <a:pt x="50" y="44"/>
                    </a:lnTo>
                    <a:lnTo>
                      <a:pt x="48" y="46"/>
                    </a:lnTo>
                    <a:lnTo>
                      <a:pt x="46" y="46"/>
                    </a:lnTo>
                    <a:lnTo>
                      <a:pt x="44" y="48"/>
                    </a:lnTo>
                    <a:lnTo>
                      <a:pt x="42" y="48"/>
                    </a:lnTo>
                    <a:lnTo>
                      <a:pt x="40" y="48"/>
                    </a:lnTo>
                    <a:lnTo>
                      <a:pt x="38" y="50"/>
                    </a:lnTo>
                    <a:lnTo>
                      <a:pt x="36" y="50"/>
                    </a:lnTo>
                    <a:lnTo>
                      <a:pt x="34" y="50"/>
                    </a:lnTo>
                    <a:lnTo>
                      <a:pt x="32" y="52"/>
                    </a:lnTo>
                    <a:lnTo>
                      <a:pt x="30" y="52"/>
                    </a:lnTo>
                    <a:lnTo>
                      <a:pt x="28" y="52"/>
                    </a:lnTo>
                    <a:lnTo>
                      <a:pt x="26" y="52"/>
                    </a:lnTo>
                    <a:lnTo>
                      <a:pt x="26" y="52"/>
                    </a:lnTo>
                    <a:lnTo>
                      <a:pt x="24" y="54"/>
                    </a:lnTo>
                    <a:lnTo>
                      <a:pt x="22" y="54"/>
                    </a:lnTo>
                    <a:lnTo>
                      <a:pt x="20" y="54"/>
                    </a:lnTo>
                    <a:lnTo>
                      <a:pt x="18" y="54"/>
                    </a:lnTo>
                    <a:lnTo>
                      <a:pt x="16" y="54"/>
                    </a:lnTo>
                    <a:lnTo>
                      <a:pt x="16" y="54"/>
                    </a:lnTo>
                    <a:lnTo>
                      <a:pt x="14" y="54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0" y="52"/>
                    </a:lnTo>
                    <a:lnTo>
                      <a:pt x="8" y="52"/>
                    </a:lnTo>
                    <a:lnTo>
                      <a:pt x="8" y="52"/>
                    </a:lnTo>
                    <a:lnTo>
                      <a:pt x="6" y="52"/>
                    </a:lnTo>
                    <a:lnTo>
                      <a:pt x="6" y="52"/>
                    </a:lnTo>
                    <a:lnTo>
                      <a:pt x="4" y="50"/>
                    </a:lnTo>
                    <a:lnTo>
                      <a:pt x="4" y="50"/>
                    </a:lnTo>
                    <a:lnTo>
                      <a:pt x="2" y="50"/>
                    </a:lnTo>
                    <a:lnTo>
                      <a:pt x="2" y="48"/>
                    </a:lnTo>
                    <a:lnTo>
                      <a:pt x="2" y="48"/>
                    </a:lnTo>
                    <a:lnTo>
                      <a:pt x="0" y="4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F6EB0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82" name="Freeform 116"/>
              <p:cNvSpPr>
                <a:spLocks/>
              </p:cNvSpPr>
              <p:nvPr/>
            </p:nvSpPr>
            <p:spPr bwMode="auto">
              <a:xfrm>
                <a:off x="4834" y="1242"/>
                <a:ext cx="74" cy="50"/>
              </a:xfrm>
              <a:custGeom>
                <a:avLst/>
                <a:gdLst>
                  <a:gd name="T0" fmla="*/ 2 w 74"/>
                  <a:gd name="T1" fmla="*/ 42 h 50"/>
                  <a:gd name="T2" fmla="*/ 0 w 74"/>
                  <a:gd name="T3" fmla="*/ 38 h 50"/>
                  <a:gd name="T4" fmla="*/ 2 w 74"/>
                  <a:gd name="T5" fmla="*/ 36 h 50"/>
                  <a:gd name="T6" fmla="*/ 2 w 74"/>
                  <a:gd name="T7" fmla="*/ 32 h 50"/>
                  <a:gd name="T8" fmla="*/ 4 w 74"/>
                  <a:gd name="T9" fmla="*/ 28 h 50"/>
                  <a:gd name="T10" fmla="*/ 6 w 74"/>
                  <a:gd name="T11" fmla="*/ 24 h 50"/>
                  <a:gd name="T12" fmla="*/ 10 w 74"/>
                  <a:gd name="T13" fmla="*/ 20 h 50"/>
                  <a:gd name="T14" fmla="*/ 14 w 74"/>
                  <a:gd name="T15" fmla="*/ 18 h 50"/>
                  <a:gd name="T16" fmla="*/ 18 w 74"/>
                  <a:gd name="T17" fmla="*/ 14 h 50"/>
                  <a:gd name="T18" fmla="*/ 22 w 74"/>
                  <a:gd name="T19" fmla="*/ 10 h 50"/>
                  <a:gd name="T20" fmla="*/ 28 w 74"/>
                  <a:gd name="T21" fmla="*/ 8 h 50"/>
                  <a:gd name="T22" fmla="*/ 34 w 74"/>
                  <a:gd name="T23" fmla="*/ 4 h 50"/>
                  <a:gd name="T24" fmla="*/ 38 w 74"/>
                  <a:gd name="T25" fmla="*/ 2 h 50"/>
                  <a:gd name="T26" fmla="*/ 44 w 74"/>
                  <a:gd name="T27" fmla="*/ 0 h 50"/>
                  <a:gd name="T28" fmla="*/ 50 w 74"/>
                  <a:gd name="T29" fmla="*/ 0 h 50"/>
                  <a:gd name="T30" fmla="*/ 54 w 74"/>
                  <a:gd name="T31" fmla="*/ 0 h 50"/>
                  <a:gd name="T32" fmla="*/ 58 w 74"/>
                  <a:gd name="T33" fmla="*/ 0 h 50"/>
                  <a:gd name="T34" fmla="*/ 62 w 74"/>
                  <a:gd name="T35" fmla="*/ 0 h 50"/>
                  <a:gd name="T36" fmla="*/ 66 w 74"/>
                  <a:gd name="T37" fmla="*/ 0 h 50"/>
                  <a:gd name="T38" fmla="*/ 70 w 74"/>
                  <a:gd name="T39" fmla="*/ 2 h 50"/>
                  <a:gd name="T40" fmla="*/ 72 w 74"/>
                  <a:gd name="T41" fmla="*/ 4 h 50"/>
                  <a:gd name="T42" fmla="*/ 74 w 74"/>
                  <a:gd name="T43" fmla="*/ 6 h 50"/>
                  <a:gd name="T44" fmla="*/ 74 w 74"/>
                  <a:gd name="T45" fmla="*/ 10 h 50"/>
                  <a:gd name="T46" fmla="*/ 74 w 74"/>
                  <a:gd name="T47" fmla="*/ 14 h 50"/>
                  <a:gd name="T48" fmla="*/ 74 w 74"/>
                  <a:gd name="T49" fmla="*/ 16 h 50"/>
                  <a:gd name="T50" fmla="*/ 72 w 74"/>
                  <a:gd name="T51" fmla="*/ 20 h 50"/>
                  <a:gd name="T52" fmla="*/ 70 w 74"/>
                  <a:gd name="T53" fmla="*/ 24 h 50"/>
                  <a:gd name="T54" fmla="*/ 66 w 74"/>
                  <a:gd name="T55" fmla="*/ 28 h 50"/>
                  <a:gd name="T56" fmla="*/ 64 w 74"/>
                  <a:gd name="T57" fmla="*/ 32 h 50"/>
                  <a:gd name="T58" fmla="*/ 60 w 74"/>
                  <a:gd name="T59" fmla="*/ 34 h 50"/>
                  <a:gd name="T60" fmla="*/ 54 w 74"/>
                  <a:gd name="T61" fmla="*/ 38 h 50"/>
                  <a:gd name="T62" fmla="*/ 50 w 74"/>
                  <a:gd name="T63" fmla="*/ 42 h 50"/>
                  <a:gd name="T64" fmla="*/ 44 w 74"/>
                  <a:gd name="T65" fmla="*/ 44 h 50"/>
                  <a:gd name="T66" fmla="*/ 38 w 74"/>
                  <a:gd name="T67" fmla="*/ 46 h 50"/>
                  <a:gd name="T68" fmla="*/ 32 w 74"/>
                  <a:gd name="T69" fmla="*/ 48 h 50"/>
                  <a:gd name="T70" fmla="*/ 28 w 74"/>
                  <a:gd name="T71" fmla="*/ 50 h 50"/>
                  <a:gd name="T72" fmla="*/ 22 w 74"/>
                  <a:gd name="T73" fmla="*/ 50 h 50"/>
                  <a:gd name="T74" fmla="*/ 18 w 74"/>
                  <a:gd name="T75" fmla="*/ 50 h 50"/>
                  <a:gd name="T76" fmla="*/ 14 w 74"/>
                  <a:gd name="T77" fmla="*/ 50 h 50"/>
                  <a:gd name="T78" fmla="*/ 10 w 74"/>
                  <a:gd name="T79" fmla="*/ 50 h 50"/>
                  <a:gd name="T80" fmla="*/ 6 w 74"/>
                  <a:gd name="T81" fmla="*/ 48 h 50"/>
                  <a:gd name="T82" fmla="*/ 4 w 74"/>
                  <a:gd name="T83" fmla="*/ 46 h 50"/>
                  <a:gd name="T84" fmla="*/ 2 w 74"/>
                  <a:gd name="T85" fmla="*/ 4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4" h="50">
                    <a:moveTo>
                      <a:pt x="2" y="44"/>
                    </a:moveTo>
                    <a:lnTo>
                      <a:pt x="2" y="42"/>
                    </a:lnTo>
                    <a:lnTo>
                      <a:pt x="2" y="42"/>
                    </a:lnTo>
                    <a:lnTo>
                      <a:pt x="2" y="40"/>
                    </a:lnTo>
                    <a:lnTo>
                      <a:pt x="0" y="4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36"/>
                    </a:lnTo>
                    <a:lnTo>
                      <a:pt x="2" y="36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2" y="32"/>
                    </a:lnTo>
                    <a:lnTo>
                      <a:pt x="2" y="30"/>
                    </a:lnTo>
                    <a:lnTo>
                      <a:pt x="4" y="30"/>
                    </a:lnTo>
                    <a:lnTo>
                      <a:pt x="4" y="28"/>
                    </a:lnTo>
                    <a:lnTo>
                      <a:pt x="4" y="28"/>
                    </a:lnTo>
                    <a:lnTo>
                      <a:pt x="6" y="26"/>
                    </a:lnTo>
                    <a:lnTo>
                      <a:pt x="6" y="24"/>
                    </a:lnTo>
                    <a:lnTo>
                      <a:pt x="8" y="24"/>
                    </a:lnTo>
                    <a:lnTo>
                      <a:pt x="8" y="22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2" y="18"/>
                    </a:lnTo>
                    <a:lnTo>
                      <a:pt x="14" y="18"/>
                    </a:lnTo>
                    <a:lnTo>
                      <a:pt x="14" y="16"/>
                    </a:lnTo>
                    <a:lnTo>
                      <a:pt x="16" y="14"/>
                    </a:lnTo>
                    <a:lnTo>
                      <a:pt x="18" y="14"/>
                    </a:lnTo>
                    <a:lnTo>
                      <a:pt x="20" y="12"/>
                    </a:lnTo>
                    <a:lnTo>
                      <a:pt x="20" y="12"/>
                    </a:lnTo>
                    <a:lnTo>
                      <a:pt x="22" y="10"/>
                    </a:lnTo>
                    <a:lnTo>
                      <a:pt x="24" y="10"/>
                    </a:lnTo>
                    <a:lnTo>
                      <a:pt x="26" y="8"/>
                    </a:lnTo>
                    <a:lnTo>
                      <a:pt x="28" y="8"/>
                    </a:lnTo>
                    <a:lnTo>
                      <a:pt x="30" y="6"/>
                    </a:lnTo>
                    <a:lnTo>
                      <a:pt x="32" y="6"/>
                    </a:lnTo>
                    <a:lnTo>
                      <a:pt x="34" y="4"/>
                    </a:lnTo>
                    <a:lnTo>
                      <a:pt x="34" y="4"/>
                    </a:lnTo>
                    <a:lnTo>
                      <a:pt x="36" y="4"/>
                    </a:lnTo>
                    <a:lnTo>
                      <a:pt x="38" y="2"/>
                    </a:lnTo>
                    <a:lnTo>
                      <a:pt x="40" y="2"/>
                    </a:lnTo>
                    <a:lnTo>
                      <a:pt x="42" y="2"/>
                    </a:lnTo>
                    <a:lnTo>
                      <a:pt x="44" y="0"/>
                    </a:lnTo>
                    <a:lnTo>
                      <a:pt x="46" y="0"/>
                    </a:lnTo>
                    <a:lnTo>
                      <a:pt x="48" y="0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52" y="0"/>
                    </a:lnTo>
                    <a:lnTo>
                      <a:pt x="54" y="0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58" y="0"/>
                    </a:lnTo>
                    <a:lnTo>
                      <a:pt x="60" y="0"/>
                    </a:lnTo>
                    <a:lnTo>
                      <a:pt x="62" y="0"/>
                    </a:lnTo>
                    <a:lnTo>
                      <a:pt x="62" y="0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66" y="0"/>
                    </a:lnTo>
                    <a:lnTo>
                      <a:pt x="68" y="2"/>
                    </a:lnTo>
                    <a:lnTo>
                      <a:pt x="68" y="2"/>
                    </a:lnTo>
                    <a:lnTo>
                      <a:pt x="70" y="2"/>
                    </a:lnTo>
                    <a:lnTo>
                      <a:pt x="70" y="2"/>
                    </a:lnTo>
                    <a:lnTo>
                      <a:pt x="70" y="4"/>
                    </a:lnTo>
                    <a:lnTo>
                      <a:pt x="72" y="4"/>
                    </a:lnTo>
                    <a:lnTo>
                      <a:pt x="72" y="6"/>
                    </a:lnTo>
                    <a:lnTo>
                      <a:pt x="72" y="6"/>
                    </a:lnTo>
                    <a:lnTo>
                      <a:pt x="74" y="6"/>
                    </a:lnTo>
                    <a:lnTo>
                      <a:pt x="74" y="8"/>
                    </a:lnTo>
                    <a:lnTo>
                      <a:pt x="74" y="8"/>
                    </a:lnTo>
                    <a:lnTo>
                      <a:pt x="74" y="10"/>
                    </a:lnTo>
                    <a:lnTo>
                      <a:pt x="74" y="10"/>
                    </a:lnTo>
                    <a:lnTo>
                      <a:pt x="74" y="12"/>
                    </a:lnTo>
                    <a:lnTo>
                      <a:pt x="74" y="14"/>
                    </a:lnTo>
                    <a:lnTo>
                      <a:pt x="74" y="14"/>
                    </a:lnTo>
                    <a:lnTo>
                      <a:pt x="74" y="16"/>
                    </a:lnTo>
                    <a:lnTo>
                      <a:pt x="74" y="16"/>
                    </a:lnTo>
                    <a:lnTo>
                      <a:pt x="72" y="18"/>
                    </a:lnTo>
                    <a:lnTo>
                      <a:pt x="72" y="20"/>
                    </a:lnTo>
                    <a:lnTo>
                      <a:pt x="72" y="20"/>
                    </a:lnTo>
                    <a:lnTo>
                      <a:pt x="72" y="22"/>
                    </a:lnTo>
                    <a:lnTo>
                      <a:pt x="70" y="22"/>
                    </a:lnTo>
                    <a:lnTo>
                      <a:pt x="70" y="24"/>
                    </a:lnTo>
                    <a:lnTo>
                      <a:pt x="68" y="26"/>
                    </a:lnTo>
                    <a:lnTo>
                      <a:pt x="68" y="26"/>
                    </a:lnTo>
                    <a:lnTo>
                      <a:pt x="66" y="28"/>
                    </a:lnTo>
                    <a:lnTo>
                      <a:pt x="66" y="28"/>
                    </a:lnTo>
                    <a:lnTo>
                      <a:pt x="64" y="30"/>
                    </a:lnTo>
                    <a:lnTo>
                      <a:pt x="64" y="32"/>
                    </a:lnTo>
                    <a:lnTo>
                      <a:pt x="62" y="32"/>
                    </a:lnTo>
                    <a:lnTo>
                      <a:pt x="60" y="34"/>
                    </a:lnTo>
                    <a:lnTo>
                      <a:pt x="60" y="34"/>
                    </a:lnTo>
                    <a:lnTo>
                      <a:pt x="58" y="36"/>
                    </a:lnTo>
                    <a:lnTo>
                      <a:pt x="56" y="38"/>
                    </a:lnTo>
                    <a:lnTo>
                      <a:pt x="54" y="38"/>
                    </a:lnTo>
                    <a:lnTo>
                      <a:pt x="52" y="40"/>
                    </a:lnTo>
                    <a:lnTo>
                      <a:pt x="52" y="40"/>
                    </a:lnTo>
                    <a:lnTo>
                      <a:pt x="50" y="42"/>
                    </a:lnTo>
                    <a:lnTo>
                      <a:pt x="48" y="42"/>
                    </a:lnTo>
                    <a:lnTo>
                      <a:pt x="46" y="44"/>
                    </a:lnTo>
                    <a:lnTo>
                      <a:pt x="44" y="44"/>
                    </a:lnTo>
                    <a:lnTo>
                      <a:pt x="42" y="46"/>
                    </a:lnTo>
                    <a:lnTo>
                      <a:pt x="40" y="46"/>
                    </a:lnTo>
                    <a:lnTo>
                      <a:pt x="38" y="46"/>
                    </a:lnTo>
                    <a:lnTo>
                      <a:pt x="36" y="48"/>
                    </a:lnTo>
                    <a:lnTo>
                      <a:pt x="34" y="48"/>
                    </a:lnTo>
                    <a:lnTo>
                      <a:pt x="32" y="48"/>
                    </a:lnTo>
                    <a:lnTo>
                      <a:pt x="32" y="50"/>
                    </a:lnTo>
                    <a:lnTo>
                      <a:pt x="30" y="50"/>
                    </a:lnTo>
                    <a:lnTo>
                      <a:pt x="28" y="50"/>
                    </a:lnTo>
                    <a:lnTo>
                      <a:pt x="26" y="50"/>
                    </a:lnTo>
                    <a:lnTo>
                      <a:pt x="24" y="50"/>
                    </a:lnTo>
                    <a:lnTo>
                      <a:pt x="22" y="50"/>
                    </a:lnTo>
                    <a:lnTo>
                      <a:pt x="22" y="50"/>
                    </a:lnTo>
                    <a:lnTo>
                      <a:pt x="20" y="50"/>
                    </a:lnTo>
                    <a:lnTo>
                      <a:pt x="18" y="50"/>
                    </a:lnTo>
                    <a:lnTo>
                      <a:pt x="16" y="50"/>
                    </a:lnTo>
                    <a:lnTo>
                      <a:pt x="16" y="50"/>
                    </a:lnTo>
                    <a:lnTo>
                      <a:pt x="14" y="50"/>
                    </a:lnTo>
                    <a:lnTo>
                      <a:pt x="12" y="50"/>
                    </a:lnTo>
                    <a:lnTo>
                      <a:pt x="12" y="50"/>
                    </a:lnTo>
                    <a:lnTo>
                      <a:pt x="10" y="50"/>
                    </a:lnTo>
                    <a:lnTo>
                      <a:pt x="8" y="50"/>
                    </a:lnTo>
                    <a:lnTo>
                      <a:pt x="8" y="48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4" y="48"/>
                    </a:lnTo>
                    <a:lnTo>
                      <a:pt x="4" y="46"/>
                    </a:lnTo>
                    <a:lnTo>
                      <a:pt x="4" y="46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2" y="44"/>
                    </a:lnTo>
                    <a:close/>
                  </a:path>
                </a:pathLst>
              </a:custGeom>
              <a:solidFill>
                <a:srgbClr val="F7E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83" name="Freeform 117"/>
              <p:cNvSpPr>
                <a:spLocks/>
              </p:cNvSpPr>
              <p:nvPr/>
            </p:nvSpPr>
            <p:spPr bwMode="auto">
              <a:xfrm>
                <a:off x="4836" y="1242"/>
                <a:ext cx="72" cy="50"/>
              </a:xfrm>
              <a:custGeom>
                <a:avLst/>
                <a:gdLst>
                  <a:gd name="T0" fmla="*/ 2 w 72"/>
                  <a:gd name="T1" fmla="*/ 42 h 50"/>
                  <a:gd name="T2" fmla="*/ 0 w 72"/>
                  <a:gd name="T3" fmla="*/ 38 h 50"/>
                  <a:gd name="T4" fmla="*/ 0 w 72"/>
                  <a:gd name="T5" fmla="*/ 36 h 50"/>
                  <a:gd name="T6" fmla="*/ 2 w 72"/>
                  <a:gd name="T7" fmla="*/ 32 h 50"/>
                  <a:gd name="T8" fmla="*/ 4 w 72"/>
                  <a:gd name="T9" fmla="*/ 28 h 50"/>
                  <a:gd name="T10" fmla="*/ 6 w 72"/>
                  <a:gd name="T11" fmla="*/ 24 h 50"/>
                  <a:gd name="T12" fmla="*/ 8 w 72"/>
                  <a:gd name="T13" fmla="*/ 22 h 50"/>
                  <a:gd name="T14" fmla="*/ 12 w 72"/>
                  <a:gd name="T15" fmla="*/ 18 h 50"/>
                  <a:gd name="T16" fmla="*/ 16 w 72"/>
                  <a:gd name="T17" fmla="*/ 14 h 50"/>
                  <a:gd name="T18" fmla="*/ 22 w 72"/>
                  <a:gd name="T19" fmla="*/ 12 h 50"/>
                  <a:gd name="T20" fmla="*/ 26 w 72"/>
                  <a:gd name="T21" fmla="*/ 8 h 50"/>
                  <a:gd name="T22" fmla="*/ 32 w 72"/>
                  <a:gd name="T23" fmla="*/ 6 h 50"/>
                  <a:gd name="T24" fmla="*/ 36 w 72"/>
                  <a:gd name="T25" fmla="*/ 4 h 50"/>
                  <a:gd name="T26" fmla="*/ 42 w 72"/>
                  <a:gd name="T27" fmla="*/ 2 h 50"/>
                  <a:gd name="T28" fmla="*/ 46 w 72"/>
                  <a:gd name="T29" fmla="*/ 0 h 50"/>
                  <a:gd name="T30" fmla="*/ 52 w 72"/>
                  <a:gd name="T31" fmla="*/ 0 h 50"/>
                  <a:gd name="T32" fmla="*/ 56 w 72"/>
                  <a:gd name="T33" fmla="*/ 0 h 50"/>
                  <a:gd name="T34" fmla="*/ 60 w 72"/>
                  <a:gd name="T35" fmla="*/ 0 h 50"/>
                  <a:gd name="T36" fmla="*/ 64 w 72"/>
                  <a:gd name="T37" fmla="*/ 2 h 50"/>
                  <a:gd name="T38" fmla="*/ 66 w 72"/>
                  <a:gd name="T39" fmla="*/ 4 h 50"/>
                  <a:gd name="T40" fmla="*/ 68 w 72"/>
                  <a:gd name="T41" fmla="*/ 6 h 50"/>
                  <a:gd name="T42" fmla="*/ 70 w 72"/>
                  <a:gd name="T43" fmla="*/ 8 h 50"/>
                  <a:gd name="T44" fmla="*/ 72 w 72"/>
                  <a:gd name="T45" fmla="*/ 10 h 50"/>
                  <a:gd name="T46" fmla="*/ 72 w 72"/>
                  <a:gd name="T47" fmla="*/ 14 h 50"/>
                  <a:gd name="T48" fmla="*/ 70 w 72"/>
                  <a:gd name="T49" fmla="*/ 18 h 50"/>
                  <a:gd name="T50" fmla="*/ 68 w 72"/>
                  <a:gd name="T51" fmla="*/ 20 h 50"/>
                  <a:gd name="T52" fmla="*/ 66 w 72"/>
                  <a:gd name="T53" fmla="*/ 24 h 50"/>
                  <a:gd name="T54" fmla="*/ 64 w 72"/>
                  <a:gd name="T55" fmla="*/ 28 h 50"/>
                  <a:gd name="T56" fmla="*/ 60 w 72"/>
                  <a:gd name="T57" fmla="*/ 32 h 50"/>
                  <a:gd name="T58" fmla="*/ 56 w 72"/>
                  <a:gd name="T59" fmla="*/ 34 h 50"/>
                  <a:gd name="T60" fmla="*/ 52 w 72"/>
                  <a:gd name="T61" fmla="*/ 38 h 50"/>
                  <a:gd name="T62" fmla="*/ 48 w 72"/>
                  <a:gd name="T63" fmla="*/ 42 h 50"/>
                  <a:gd name="T64" fmla="*/ 42 w 72"/>
                  <a:gd name="T65" fmla="*/ 44 h 50"/>
                  <a:gd name="T66" fmla="*/ 36 w 72"/>
                  <a:gd name="T67" fmla="*/ 46 h 50"/>
                  <a:gd name="T68" fmla="*/ 32 w 72"/>
                  <a:gd name="T69" fmla="*/ 48 h 50"/>
                  <a:gd name="T70" fmla="*/ 26 w 72"/>
                  <a:gd name="T71" fmla="*/ 48 h 50"/>
                  <a:gd name="T72" fmla="*/ 22 w 72"/>
                  <a:gd name="T73" fmla="*/ 50 h 50"/>
                  <a:gd name="T74" fmla="*/ 18 w 72"/>
                  <a:gd name="T75" fmla="*/ 50 h 50"/>
                  <a:gd name="T76" fmla="*/ 14 w 72"/>
                  <a:gd name="T77" fmla="*/ 50 h 50"/>
                  <a:gd name="T78" fmla="*/ 10 w 72"/>
                  <a:gd name="T79" fmla="*/ 48 h 50"/>
                  <a:gd name="T80" fmla="*/ 6 w 72"/>
                  <a:gd name="T81" fmla="*/ 48 h 50"/>
                  <a:gd name="T82" fmla="*/ 4 w 72"/>
                  <a:gd name="T83" fmla="*/ 46 h 50"/>
                  <a:gd name="T84" fmla="*/ 2 w 72"/>
                  <a:gd name="T85" fmla="*/ 4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2" h="50">
                    <a:moveTo>
                      <a:pt x="2" y="44"/>
                    </a:moveTo>
                    <a:lnTo>
                      <a:pt x="2" y="42"/>
                    </a:lnTo>
                    <a:lnTo>
                      <a:pt x="2" y="42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2" y="34"/>
                    </a:lnTo>
                    <a:lnTo>
                      <a:pt x="2" y="32"/>
                    </a:lnTo>
                    <a:lnTo>
                      <a:pt x="2" y="32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4" y="28"/>
                    </a:lnTo>
                    <a:lnTo>
                      <a:pt x="4" y="28"/>
                    </a:lnTo>
                    <a:lnTo>
                      <a:pt x="6" y="26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10" y="20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4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8" y="14"/>
                    </a:lnTo>
                    <a:lnTo>
                      <a:pt x="20" y="12"/>
                    </a:lnTo>
                    <a:lnTo>
                      <a:pt x="22" y="12"/>
                    </a:lnTo>
                    <a:lnTo>
                      <a:pt x="22" y="10"/>
                    </a:lnTo>
                    <a:lnTo>
                      <a:pt x="24" y="8"/>
                    </a:lnTo>
                    <a:lnTo>
                      <a:pt x="26" y="8"/>
                    </a:lnTo>
                    <a:lnTo>
                      <a:pt x="28" y="8"/>
                    </a:lnTo>
                    <a:lnTo>
                      <a:pt x="30" y="6"/>
                    </a:lnTo>
                    <a:lnTo>
                      <a:pt x="32" y="6"/>
                    </a:lnTo>
                    <a:lnTo>
                      <a:pt x="34" y="4"/>
                    </a:lnTo>
                    <a:lnTo>
                      <a:pt x="36" y="4"/>
                    </a:lnTo>
                    <a:lnTo>
                      <a:pt x="36" y="4"/>
                    </a:lnTo>
                    <a:lnTo>
                      <a:pt x="38" y="2"/>
                    </a:lnTo>
                    <a:lnTo>
                      <a:pt x="40" y="2"/>
                    </a:lnTo>
                    <a:lnTo>
                      <a:pt x="42" y="2"/>
                    </a:lnTo>
                    <a:lnTo>
                      <a:pt x="44" y="2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48" y="0"/>
                    </a:lnTo>
                    <a:lnTo>
                      <a:pt x="50" y="0"/>
                    </a:lnTo>
                    <a:lnTo>
                      <a:pt x="52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56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60" y="0"/>
                    </a:lnTo>
                    <a:lnTo>
                      <a:pt x="62" y="0"/>
                    </a:lnTo>
                    <a:lnTo>
                      <a:pt x="62" y="2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66" y="2"/>
                    </a:lnTo>
                    <a:lnTo>
                      <a:pt x="66" y="4"/>
                    </a:lnTo>
                    <a:lnTo>
                      <a:pt x="68" y="4"/>
                    </a:lnTo>
                    <a:lnTo>
                      <a:pt x="68" y="4"/>
                    </a:lnTo>
                    <a:lnTo>
                      <a:pt x="68" y="6"/>
                    </a:lnTo>
                    <a:lnTo>
                      <a:pt x="70" y="6"/>
                    </a:lnTo>
                    <a:lnTo>
                      <a:pt x="70" y="6"/>
                    </a:lnTo>
                    <a:lnTo>
                      <a:pt x="70" y="8"/>
                    </a:lnTo>
                    <a:lnTo>
                      <a:pt x="70" y="8"/>
                    </a:lnTo>
                    <a:lnTo>
                      <a:pt x="70" y="10"/>
                    </a:lnTo>
                    <a:lnTo>
                      <a:pt x="72" y="10"/>
                    </a:lnTo>
                    <a:lnTo>
                      <a:pt x="72" y="12"/>
                    </a:lnTo>
                    <a:lnTo>
                      <a:pt x="72" y="12"/>
                    </a:lnTo>
                    <a:lnTo>
                      <a:pt x="72" y="14"/>
                    </a:lnTo>
                    <a:lnTo>
                      <a:pt x="70" y="14"/>
                    </a:lnTo>
                    <a:lnTo>
                      <a:pt x="70" y="16"/>
                    </a:lnTo>
                    <a:lnTo>
                      <a:pt x="70" y="18"/>
                    </a:lnTo>
                    <a:lnTo>
                      <a:pt x="70" y="18"/>
                    </a:lnTo>
                    <a:lnTo>
                      <a:pt x="70" y="20"/>
                    </a:lnTo>
                    <a:lnTo>
                      <a:pt x="68" y="20"/>
                    </a:lnTo>
                    <a:lnTo>
                      <a:pt x="68" y="22"/>
                    </a:lnTo>
                    <a:lnTo>
                      <a:pt x="68" y="22"/>
                    </a:lnTo>
                    <a:lnTo>
                      <a:pt x="66" y="24"/>
                    </a:lnTo>
                    <a:lnTo>
                      <a:pt x="66" y="26"/>
                    </a:lnTo>
                    <a:lnTo>
                      <a:pt x="64" y="26"/>
                    </a:lnTo>
                    <a:lnTo>
                      <a:pt x="64" y="28"/>
                    </a:lnTo>
                    <a:lnTo>
                      <a:pt x="62" y="28"/>
                    </a:lnTo>
                    <a:lnTo>
                      <a:pt x="62" y="30"/>
                    </a:lnTo>
                    <a:lnTo>
                      <a:pt x="60" y="32"/>
                    </a:lnTo>
                    <a:lnTo>
                      <a:pt x="60" y="32"/>
                    </a:lnTo>
                    <a:lnTo>
                      <a:pt x="58" y="34"/>
                    </a:lnTo>
                    <a:lnTo>
                      <a:pt x="56" y="34"/>
                    </a:lnTo>
                    <a:lnTo>
                      <a:pt x="56" y="36"/>
                    </a:lnTo>
                    <a:lnTo>
                      <a:pt x="54" y="36"/>
                    </a:lnTo>
                    <a:lnTo>
                      <a:pt x="52" y="38"/>
                    </a:lnTo>
                    <a:lnTo>
                      <a:pt x="50" y="40"/>
                    </a:lnTo>
                    <a:lnTo>
                      <a:pt x="48" y="40"/>
                    </a:lnTo>
                    <a:lnTo>
                      <a:pt x="48" y="42"/>
                    </a:lnTo>
                    <a:lnTo>
                      <a:pt x="46" y="42"/>
                    </a:lnTo>
                    <a:lnTo>
                      <a:pt x="44" y="42"/>
                    </a:lnTo>
                    <a:lnTo>
                      <a:pt x="42" y="44"/>
                    </a:lnTo>
                    <a:lnTo>
                      <a:pt x="40" y="44"/>
                    </a:lnTo>
                    <a:lnTo>
                      <a:pt x="38" y="46"/>
                    </a:lnTo>
                    <a:lnTo>
                      <a:pt x="36" y="46"/>
                    </a:lnTo>
                    <a:lnTo>
                      <a:pt x="34" y="46"/>
                    </a:lnTo>
                    <a:lnTo>
                      <a:pt x="34" y="48"/>
                    </a:lnTo>
                    <a:lnTo>
                      <a:pt x="32" y="48"/>
                    </a:lnTo>
                    <a:lnTo>
                      <a:pt x="30" y="48"/>
                    </a:lnTo>
                    <a:lnTo>
                      <a:pt x="28" y="48"/>
                    </a:lnTo>
                    <a:lnTo>
                      <a:pt x="26" y="48"/>
                    </a:lnTo>
                    <a:lnTo>
                      <a:pt x="24" y="50"/>
                    </a:lnTo>
                    <a:lnTo>
                      <a:pt x="24" y="50"/>
                    </a:lnTo>
                    <a:lnTo>
                      <a:pt x="22" y="50"/>
                    </a:lnTo>
                    <a:lnTo>
                      <a:pt x="20" y="50"/>
                    </a:lnTo>
                    <a:lnTo>
                      <a:pt x="18" y="50"/>
                    </a:lnTo>
                    <a:lnTo>
                      <a:pt x="18" y="50"/>
                    </a:lnTo>
                    <a:lnTo>
                      <a:pt x="16" y="50"/>
                    </a:lnTo>
                    <a:lnTo>
                      <a:pt x="14" y="50"/>
                    </a:lnTo>
                    <a:lnTo>
                      <a:pt x="14" y="50"/>
                    </a:lnTo>
                    <a:lnTo>
                      <a:pt x="12" y="50"/>
                    </a:lnTo>
                    <a:lnTo>
                      <a:pt x="10" y="50"/>
                    </a:lnTo>
                    <a:lnTo>
                      <a:pt x="10" y="48"/>
                    </a:lnTo>
                    <a:lnTo>
                      <a:pt x="8" y="48"/>
                    </a:lnTo>
                    <a:lnTo>
                      <a:pt x="8" y="48"/>
                    </a:lnTo>
                    <a:lnTo>
                      <a:pt x="6" y="48"/>
                    </a:lnTo>
                    <a:lnTo>
                      <a:pt x="6" y="46"/>
                    </a:lnTo>
                    <a:lnTo>
                      <a:pt x="4" y="46"/>
                    </a:lnTo>
                    <a:lnTo>
                      <a:pt x="4" y="46"/>
                    </a:lnTo>
                    <a:lnTo>
                      <a:pt x="4" y="44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2" y="44"/>
                    </a:lnTo>
                    <a:close/>
                  </a:path>
                </a:pathLst>
              </a:custGeom>
              <a:solidFill>
                <a:srgbClr val="F6E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84" name="Freeform 118"/>
              <p:cNvSpPr>
                <a:spLocks/>
              </p:cNvSpPr>
              <p:nvPr/>
            </p:nvSpPr>
            <p:spPr bwMode="auto">
              <a:xfrm>
                <a:off x="4838" y="1244"/>
                <a:ext cx="68" cy="48"/>
              </a:xfrm>
              <a:custGeom>
                <a:avLst/>
                <a:gdLst>
                  <a:gd name="T0" fmla="*/ 0 w 68"/>
                  <a:gd name="T1" fmla="*/ 38 h 48"/>
                  <a:gd name="T2" fmla="*/ 0 w 68"/>
                  <a:gd name="T3" fmla="*/ 36 h 48"/>
                  <a:gd name="T4" fmla="*/ 0 w 68"/>
                  <a:gd name="T5" fmla="*/ 32 h 48"/>
                  <a:gd name="T6" fmla="*/ 2 w 68"/>
                  <a:gd name="T7" fmla="*/ 30 h 48"/>
                  <a:gd name="T8" fmla="*/ 4 w 68"/>
                  <a:gd name="T9" fmla="*/ 26 h 48"/>
                  <a:gd name="T10" fmla="*/ 6 w 68"/>
                  <a:gd name="T11" fmla="*/ 22 h 48"/>
                  <a:gd name="T12" fmla="*/ 8 w 68"/>
                  <a:gd name="T13" fmla="*/ 20 h 48"/>
                  <a:gd name="T14" fmla="*/ 12 w 68"/>
                  <a:gd name="T15" fmla="*/ 16 h 48"/>
                  <a:gd name="T16" fmla="*/ 16 w 68"/>
                  <a:gd name="T17" fmla="*/ 12 h 48"/>
                  <a:gd name="T18" fmla="*/ 20 w 68"/>
                  <a:gd name="T19" fmla="*/ 10 h 48"/>
                  <a:gd name="T20" fmla="*/ 24 w 68"/>
                  <a:gd name="T21" fmla="*/ 6 h 48"/>
                  <a:gd name="T22" fmla="*/ 30 w 68"/>
                  <a:gd name="T23" fmla="*/ 4 h 48"/>
                  <a:gd name="T24" fmla="*/ 36 w 68"/>
                  <a:gd name="T25" fmla="*/ 2 h 48"/>
                  <a:gd name="T26" fmla="*/ 40 w 68"/>
                  <a:gd name="T27" fmla="*/ 0 h 48"/>
                  <a:gd name="T28" fmla="*/ 44 w 68"/>
                  <a:gd name="T29" fmla="*/ 0 h 48"/>
                  <a:gd name="T30" fmla="*/ 50 w 68"/>
                  <a:gd name="T31" fmla="*/ 0 h 48"/>
                  <a:gd name="T32" fmla="*/ 54 w 68"/>
                  <a:gd name="T33" fmla="*/ 0 h 48"/>
                  <a:gd name="T34" fmla="*/ 58 w 68"/>
                  <a:gd name="T35" fmla="*/ 0 h 48"/>
                  <a:gd name="T36" fmla="*/ 60 w 68"/>
                  <a:gd name="T37" fmla="*/ 0 h 48"/>
                  <a:gd name="T38" fmla="*/ 64 w 68"/>
                  <a:gd name="T39" fmla="*/ 2 h 48"/>
                  <a:gd name="T40" fmla="*/ 66 w 68"/>
                  <a:gd name="T41" fmla="*/ 4 h 48"/>
                  <a:gd name="T42" fmla="*/ 68 w 68"/>
                  <a:gd name="T43" fmla="*/ 6 h 48"/>
                  <a:gd name="T44" fmla="*/ 68 w 68"/>
                  <a:gd name="T45" fmla="*/ 10 h 48"/>
                  <a:gd name="T46" fmla="*/ 68 w 68"/>
                  <a:gd name="T47" fmla="*/ 12 h 48"/>
                  <a:gd name="T48" fmla="*/ 68 w 68"/>
                  <a:gd name="T49" fmla="*/ 16 h 48"/>
                  <a:gd name="T50" fmla="*/ 66 w 68"/>
                  <a:gd name="T51" fmla="*/ 18 h 48"/>
                  <a:gd name="T52" fmla="*/ 64 w 68"/>
                  <a:gd name="T53" fmla="*/ 22 h 48"/>
                  <a:gd name="T54" fmla="*/ 62 w 68"/>
                  <a:gd name="T55" fmla="*/ 26 h 48"/>
                  <a:gd name="T56" fmla="*/ 58 w 68"/>
                  <a:gd name="T57" fmla="*/ 30 h 48"/>
                  <a:gd name="T58" fmla="*/ 54 w 68"/>
                  <a:gd name="T59" fmla="*/ 32 h 48"/>
                  <a:gd name="T60" fmla="*/ 50 w 68"/>
                  <a:gd name="T61" fmla="*/ 36 h 48"/>
                  <a:gd name="T62" fmla="*/ 46 w 68"/>
                  <a:gd name="T63" fmla="*/ 38 h 48"/>
                  <a:gd name="T64" fmla="*/ 40 w 68"/>
                  <a:gd name="T65" fmla="*/ 42 h 48"/>
                  <a:gd name="T66" fmla="*/ 36 w 68"/>
                  <a:gd name="T67" fmla="*/ 44 h 48"/>
                  <a:gd name="T68" fmla="*/ 30 w 68"/>
                  <a:gd name="T69" fmla="*/ 46 h 48"/>
                  <a:gd name="T70" fmla="*/ 26 w 68"/>
                  <a:gd name="T71" fmla="*/ 46 h 48"/>
                  <a:gd name="T72" fmla="*/ 20 w 68"/>
                  <a:gd name="T73" fmla="*/ 46 h 48"/>
                  <a:gd name="T74" fmla="*/ 16 w 68"/>
                  <a:gd name="T75" fmla="*/ 48 h 48"/>
                  <a:gd name="T76" fmla="*/ 12 w 68"/>
                  <a:gd name="T77" fmla="*/ 46 h 48"/>
                  <a:gd name="T78" fmla="*/ 8 w 68"/>
                  <a:gd name="T79" fmla="*/ 46 h 48"/>
                  <a:gd name="T80" fmla="*/ 6 w 68"/>
                  <a:gd name="T81" fmla="*/ 44 h 48"/>
                  <a:gd name="T82" fmla="*/ 4 w 68"/>
                  <a:gd name="T83" fmla="*/ 42 h 48"/>
                  <a:gd name="T84" fmla="*/ 2 w 68"/>
                  <a:gd name="T85" fmla="*/ 4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8" h="48">
                    <a:moveTo>
                      <a:pt x="2" y="40"/>
                    </a:moveTo>
                    <a:lnTo>
                      <a:pt x="2" y="4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4" y="24"/>
                    </a:lnTo>
                    <a:lnTo>
                      <a:pt x="6" y="22"/>
                    </a:lnTo>
                    <a:lnTo>
                      <a:pt x="6" y="22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6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6" y="12"/>
                    </a:lnTo>
                    <a:lnTo>
                      <a:pt x="18" y="12"/>
                    </a:lnTo>
                    <a:lnTo>
                      <a:pt x="18" y="10"/>
                    </a:lnTo>
                    <a:lnTo>
                      <a:pt x="20" y="10"/>
                    </a:lnTo>
                    <a:lnTo>
                      <a:pt x="22" y="8"/>
                    </a:lnTo>
                    <a:lnTo>
                      <a:pt x="24" y="8"/>
                    </a:lnTo>
                    <a:lnTo>
                      <a:pt x="24" y="6"/>
                    </a:lnTo>
                    <a:lnTo>
                      <a:pt x="26" y="6"/>
                    </a:lnTo>
                    <a:lnTo>
                      <a:pt x="28" y="6"/>
                    </a:lnTo>
                    <a:lnTo>
                      <a:pt x="30" y="4"/>
                    </a:lnTo>
                    <a:lnTo>
                      <a:pt x="32" y="4"/>
                    </a:lnTo>
                    <a:lnTo>
                      <a:pt x="34" y="2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38" y="2"/>
                    </a:lnTo>
                    <a:lnTo>
                      <a:pt x="40" y="0"/>
                    </a:lnTo>
                    <a:lnTo>
                      <a:pt x="42" y="0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46" y="0"/>
                    </a:lnTo>
                    <a:lnTo>
                      <a:pt x="48" y="0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52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56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62" y="2"/>
                    </a:lnTo>
                    <a:lnTo>
                      <a:pt x="62" y="2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66" y="4"/>
                    </a:lnTo>
                    <a:lnTo>
                      <a:pt x="66" y="4"/>
                    </a:lnTo>
                    <a:lnTo>
                      <a:pt x="66" y="4"/>
                    </a:lnTo>
                    <a:lnTo>
                      <a:pt x="66" y="6"/>
                    </a:lnTo>
                    <a:lnTo>
                      <a:pt x="68" y="6"/>
                    </a:lnTo>
                    <a:lnTo>
                      <a:pt x="68" y="8"/>
                    </a:lnTo>
                    <a:lnTo>
                      <a:pt x="68" y="8"/>
                    </a:lnTo>
                    <a:lnTo>
                      <a:pt x="68" y="10"/>
                    </a:lnTo>
                    <a:lnTo>
                      <a:pt x="68" y="10"/>
                    </a:lnTo>
                    <a:lnTo>
                      <a:pt x="68" y="12"/>
                    </a:lnTo>
                    <a:lnTo>
                      <a:pt x="68" y="12"/>
                    </a:lnTo>
                    <a:lnTo>
                      <a:pt x="68" y="14"/>
                    </a:lnTo>
                    <a:lnTo>
                      <a:pt x="68" y="14"/>
                    </a:lnTo>
                    <a:lnTo>
                      <a:pt x="68" y="16"/>
                    </a:lnTo>
                    <a:lnTo>
                      <a:pt x="66" y="16"/>
                    </a:lnTo>
                    <a:lnTo>
                      <a:pt x="66" y="18"/>
                    </a:lnTo>
                    <a:lnTo>
                      <a:pt x="66" y="18"/>
                    </a:lnTo>
                    <a:lnTo>
                      <a:pt x="66" y="20"/>
                    </a:lnTo>
                    <a:lnTo>
                      <a:pt x="64" y="22"/>
                    </a:lnTo>
                    <a:lnTo>
                      <a:pt x="64" y="22"/>
                    </a:lnTo>
                    <a:lnTo>
                      <a:pt x="64" y="24"/>
                    </a:lnTo>
                    <a:lnTo>
                      <a:pt x="62" y="24"/>
                    </a:lnTo>
                    <a:lnTo>
                      <a:pt x="62" y="26"/>
                    </a:lnTo>
                    <a:lnTo>
                      <a:pt x="60" y="26"/>
                    </a:lnTo>
                    <a:lnTo>
                      <a:pt x="60" y="28"/>
                    </a:lnTo>
                    <a:lnTo>
                      <a:pt x="58" y="30"/>
                    </a:lnTo>
                    <a:lnTo>
                      <a:pt x="56" y="30"/>
                    </a:lnTo>
                    <a:lnTo>
                      <a:pt x="56" y="32"/>
                    </a:lnTo>
                    <a:lnTo>
                      <a:pt x="54" y="32"/>
                    </a:lnTo>
                    <a:lnTo>
                      <a:pt x="52" y="34"/>
                    </a:lnTo>
                    <a:lnTo>
                      <a:pt x="52" y="34"/>
                    </a:lnTo>
                    <a:lnTo>
                      <a:pt x="50" y="36"/>
                    </a:lnTo>
                    <a:lnTo>
                      <a:pt x="48" y="36"/>
                    </a:lnTo>
                    <a:lnTo>
                      <a:pt x="46" y="38"/>
                    </a:lnTo>
                    <a:lnTo>
                      <a:pt x="46" y="38"/>
                    </a:lnTo>
                    <a:lnTo>
                      <a:pt x="44" y="40"/>
                    </a:lnTo>
                    <a:lnTo>
                      <a:pt x="42" y="40"/>
                    </a:lnTo>
                    <a:lnTo>
                      <a:pt x="40" y="42"/>
                    </a:lnTo>
                    <a:lnTo>
                      <a:pt x="38" y="42"/>
                    </a:lnTo>
                    <a:lnTo>
                      <a:pt x="36" y="42"/>
                    </a:lnTo>
                    <a:lnTo>
                      <a:pt x="36" y="44"/>
                    </a:lnTo>
                    <a:lnTo>
                      <a:pt x="34" y="44"/>
                    </a:lnTo>
                    <a:lnTo>
                      <a:pt x="32" y="44"/>
                    </a:lnTo>
                    <a:lnTo>
                      <a:pt x="30" y="46"/>
                    </a:lnTo>
                    <a:lnTo>
                      <a:pt x="28" y="46"/>
                    </a:lnTo>
                    <a:lnTo>
                      <a:pt x="26" y="46"/>
                    </a:lnTo>
                    <a:lnTo>
                      <a:pt x="26" y="46"/>
                    </a:lnTo>
                    <a:lnTo>
                      <a:pt x="24" y="46"/>
                    </a:lnTo>
                    <a:lnTo>
                      <a:pt x="22" y="46"/>
                    </a:lnTo>
                    <a:lnTo>
                      <a:pt x="20" y="46"/>
                    </a:lnTo>
                    <a:lnTo>
                      <a:pt x="20" y="46"/>
                    </a:lnTo>
                    <a:lnTo>
                      <a:pt x="18" y="48"/>
                    </a:lnTo>
                    <a:lnTo>
                      <a:pt x="16" y="48"/>
                    </a:lnTo>
                    <a:lnTo>
                      <a:pt x="16" y="48"/>
                    </a:lnTo>
                    <a:lnTo>
                      <a:pt x="14" y="46"/>
                    </a:lnTo>
                    <a:lnTo>
                      <a:pt x="12" y="46"/>
                    </a:lnTo>
                    <a:lnTo>
                      <a:pt x="12" y="46"/>
                    </a:lnTo>
                    <a:lnTo>
                      <a:pt x="10" y="46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6" y="46"/>
                    </a:lnTo>
                    <a:lnTo>
                      <a:pt x="6" y="44"/>
                    </a:lnTo>
                    <a:lnTo>
                      <a:pt x="6" y="44"/>
                    </a:lnTo>
                    <a:lnTo>
                      <a:pt x="4" y="44"/>
                    </a:lnTo>
                    <a:lnTo>
                      <a:pt x="4" y="42"/>
                    </a:lnTo>
                    <a:lnTo>
                      <a:pt x="2" y="42"/>
                    </a:lnTo>
                    <a:lnTo>
                      <a:pt x="2" y="42"/>
                    </a:lnTo>
                    <a:lnTo>
                      <a:pt x="2" y="40"/>
                    </a:lnTo>
                    <a:lnTo>
                      <a:pt x="2" y="40"/>
                    </a:lnTo>
                    <a:close/>
                  </a:path>
                </a:pathLst>
              </a:custGeom>
              <a:solidFill>
                <a:srgbClr val="F7E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85" name="Freeform 119"/>
              <p:cNvSpPr>
                <a:spLocks/>
              </p:cNvSpPr>
              <p:nvPr/>
            </p:nvSpPr>
            <p:spPr bwMode="auto">
              <a:xfrm>
                <a:off x="4840" y="1244"/>
                <a:ext cx="66" cy="46"/>
              </a:xfrm>
              <a:custGeom>
                <a:avLst/>
                <a:gdLst>
                  <a:gd name="T0" fmla="*/ 0 w 66"/>
                  <a:gd name="T1" fmla="*/ 38 h 46"/>
                  <a:gd name="T2" fmla="*/ 0 w 66"/>
                  <a:gd name="T3" fmla="*/ 36 h 46"/>
                  <a:gd name="T4" fmla="*/ 0 w 66"/>
                  <a:gd name="T5" fmla="*/ 32 h 46"/>
                  <a:gd name="T6" fmla="*/ 2 w 66"/>
                  <a:gd name="T7" fmla="*/ 30 h 46"/>
                  <a:gd name="T8" fmla="*/ 2 w 66"/>
                  <a:gd name="T9" fmla="*/ 26 h 46"/>
                  <a:gd name="T10" fmla="*/ 6 w 66"/>
                  <a:gd name="T11" fmla="*/ 22 h 46"/>
                  <a:gd name="T12" fmla="*/ 8 w 66"/>
                  <a:gd name="T13" fmla="*/ 20 h 46"/>
                  <a:gd name="T14" fmla="*/ 12 w 66"/>
                  <a:gd name="T15" fmla="*/ 16 h 46"/>
                  <a:gd name="T16" fmla="*/ 14 w 66"/>
                  <a:gd name="T17" fmla="*/ 14 h 46"/>
                  <a:gd name="T18" fmla="*/ 20 w 66"/>
                  <a:gd name="T19" fmla="*/ 10 h 46"/>
                  <a:gd name="T20" fmla="*/ 24 w 66"/>
                  <a:gd name="T21" fmla="*/ 8 h 46"/>
                  <a:gd name="T22" fmla="*/ 28 w 66"/>
                  <a:gd name="T23" fmla="*/ 6 h 46"/>
                  <a:gd name="T24" fmla="*/ 34 w 66"/>
                  <a:gd name="T25" fmla="*/ 4 h 46"/>
                  <a:gd name="T26" fmla="*/ 38 w 66"/>
                  <a:gd name="T27" fmla="*/ 2 h 46"/>
                  <a:gd name="T28" fmla="*/ 42 w 66"/>
                  <a:gd name="T29" fmla="*/ 0 h 46"/>
                  <a:gd name="T30" fmla="*/ 48 w 66"/>
                  <a:gd name="T31" fmla="*/ 0 h 46"/>
                  <a:gd name="T32" fmla="*/ 52 w 66"/>
                  <a:gd name="T33" fmla="*/ 0 h 46"/>
                  <a:gd name="T34" fmla="*/ 54 w 66"/>
                  <a:gd name="T35" fmla="*/ 0 h 46"/>
                  <a:gd name="T36" fmla="*/ 58 w 66"/>
                  <a:gd name="T37" fmla="*/ 2 h 46"/>
                  <a:gd name="T38" fmla="*/ 60 w 66"/>
                  <a:gd name="T39" fmla="*/ 2 h 46"/>
                  <a:gd name="T40" fmla="*/ 62 w 66"/>
                  <a:gd name="T41" fmla="*/ 4 h 46"/>
                  <a:gd name="T42" fmla="*/ 64 w 66"/>
                  <a:gd name="T43" fmla="*/ 8 h 46"/>
                  <a:gd name="T44" fmla="*/ 66 w 66"/>
                  <a:gd name="T45" fmla="*/ 10 h 46"/>
                  <a:gd name="T46" fmla="*/ 66 w 66"/>
                  <a:gd name="T47" fmla="*/ 12 h 46"/>
                  <a:gd name="T48" fmla="*/ 64 w 66"/>
                  <a:gd name="T49" fmla="*/ 16 h 46"/>
                  <a:gd name="T50" fmla="*/ 64 w 66"/>
                  <a:gd name="T51" fmla="*/ 20 h 46"/>
                  <a:gd name="T52" fmla="*/ 62 w 66"/>
                  <a:gd name="T53" fmla="*/ 22 h 46"/>
                  <a:gd name="T54" fmla="*/ 58 w 66"/>
                  <a:gd name="T55" fmla="*/ 26 h 46"/>
                  <a:gd name="T56" fmla="*/ 56 w 66"/>
                  <a:gd name="T57" fmla="*/ 30 h 46"/>
                  <a:gd name="T58" fmla="*/ 52 w 66"/>
                  <a:gd name="T59" fmla="*/ 32 h 46"/>
                  <a:gd name="T60" fmla="*/ 48 w 66"/>
                  <a:gd name="T61" fmla="*/ 36 h 46"/>
                  <a:gd name="T62" fmla="*/ 44 w 66"/>
                  <a:gd name="T63" fmla="*/ 38 h 46"/>
                  <a:gd name="T64" fmla="*/ 38 w 66"/>
                  <a:gd name="T65" fmla="*/ 40 h 46"/>
                  <a:gd name="T66" fmla="*/ 34 w 66"/>
                  <a:gd name="T67" fmla="*/ 42 h 46"/>
                  <a:gd name="T68" fmla="*/ 28 w 66"/>
                  <a:gd name="T69" fmla="*/ 44 h 46"/>
                  <a:gd name="T70" fmla="*/ 24 w 66"/>
                  <a:gd name="T71" fmla="*/ 46 h 46"/>
                  <a:gd name="T72" fmla="*/ 20 w 66"/>
                  <a:gd name="T73" fmla="*/ 46 h 46"/>
                  <a:gd name="T74" fmla="*/ 16 w 66"/>
                  <a:gd name="T75" fmla="*/ 46 h 46"/>
                  <a:gd name="T76" fmla="*/ 12 w 66"/>
                  <a:gd name="T77" fmla="*/ 46 h 46"/>
                  <a:gd name="T78" fmla="*/ 8 w 66"/>
                  <a:gd name="T79" fmla="*/ 46 h 46"/>
                  <a:gd name="T80" fmla="*/ 6 w 66"/>
                  <a:gd name="T81" fmla="*/ 44 h 46"/>
                  <a:gd name="T82" fmla="*/ 4 w 66"/>
                  <a:gd name="T83" fmla="*/ 42 h 46"/>
                  <a:gd name="T84" fmla="*/ 2 w 66"/>
                  <a:gd name="T85" fmla="*/ 4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6" h="46">
                    <a:moveTo>
                      <a:pt x="2" y="40"/>
                    </a:moveTo>
                    <a:lnTo>
                      <a:pt x="0" y="4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0" y="30"/>
                    </a:lnTo>
                    <a:lnTo>
                      <a:pt x="2" y="30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2" y="26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6" y="22"/>
                    </a:lnTo>
                    <a:lnTo>
                      <a:pt x="6" y="22"/>
                    </a:lnTo>
                    <a:lnTo>
                      <a:pt x="6" y="20"/>
                    </a:lnTo>
                    <a:lnTo>
                      <a:pt x="8" y="20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2" y="16"/>
                    </a:lnTo>
                    <a:lnTo>
                      <a:pt x="12" y="16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6" y="12"/>
                    </a:lnTo>
                    <a:lnTo>
                      <a:pt x="18" y="12"/>
                    </a:lnTo>
                    <a:lnTo>
                      <a:pt x="20" y="10"/>
                    </a:lnTo>
                    <a:lnTo>
                      <a:pt x="20" y="10"/>
                    </a:lnTo>
                    <a:lnTo>
                      <a:pt x="22" y="8"/>
                    </a:lnTo>
                    <a:lnTo>
                      <a:pt x="24" y="8"/>
                    </a:lnTo>
                    <a:lnTo>
                      <a:pt x="26" y="6"/>
                    </a:lnTo>
                    <a:lnTo>
                      <a:pt x="26" y="6"/>
                    </a:lnTo>
                    <a:lnTo>
                      <a:pt x="28" y="6"/>
                    </a:lnTo>
                    <a:lnTo>
                      <a:pt x="30" y="4"/>
                    </a:lnTo>
                    <a:lnTo>
                      <a:pt x="32" y="4"/>
                    </a:lnTo>
                    <a:lnTo>
                      <a:pt x="34" y="4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38" y="2"/>
                    </a:lnTo>
                    <a:lnTo>
                      <a:pt x="40" y="2"/>
                    </a:lnTo>
                    <a:lnTo>
                      <a:pt x="42" y="2"/>
                    </a:lnTo>
                    <a:lnTo>
                      <a:pt x="42" y="0"/>
                    </a:lnTo>
                    <a:lnTo>
                      <a:pt x="44" y="0"/>
                    </a:lnTo>
                    <a:lnTo>
                      <a:pt x="46" y="0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50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56" y="0"/>
                    </a:lnTo>
                    <a:lnTo>
                      <a:pt x="56" y="2"/>
                    </a:lnTo>
                    <a:lnTo>
                      <a:pt x="58" y="2"/>
                    </a:lnTo>
                    <a:lnTo>
                      <a:pt x="58" y="2"/>
                    </a:lnTo>
                    <a:lnTo>
                      <a:pt x="60" y="2"/>
                    </a:lnTo>
                    <a:lnTo>
                      <a:pt x="60" y="2"/>
                    </a:lnTo>
                    <a:lnTo>
                      <a:pt x="62" y="4"/>
                    </a:lnTo>
                    <a:lnTo>
                      <a:pt x="62" y="4"/>
                    </a:lnTo>
                    <a:lnTo>
                      <a:pt x="62" y="4"/>
                    </a:lnTo>
                    <a:lnTo>
                      <a:pt x="64" y="6"/>
                    </a:lnTo>
                    <a:lnTo>
                      <a:pt x="64" y="6"/>
                    </a:lnTo>
                    <a:lnTo>
                      <a:pt x="64" y="8"/>
                    </a:lnTo>
                    <a:lnTo>
                      <a:pt x="64" y="8"/>
                    </a:lnTo>
                    <a:lnTo>
                      <a:pt x="64" y="10"/>
                    </a:lnTo>
                    <a:lnTo>
                      <a:pt x="66" y="10"/>
                    </a:lnTo>
                    <a:lnTo>
                      <a:pt x="66" y="10"/>
                    </a:lnTo>
                    <a:lnTo>
                      <a:pt x="66" y="12"/>
                    </a:lnTo>
                    <a:lnTo>
                      <a:pt x="66" y="12"/>
                    </a:lnTo>
                    <a:lnTo>
                      <a:pt x="64" y="14"/>
                    </a:lnTo>
                    <a:lnTo>
                      <a:pt x="64" y="14"/>
                    </a:lnTo>
                    <a:lnTo>
                      <a:pt x="64" y="16"/>
                    </a:lnTo>
                    <a:lnTo>
                      <a:pt x="64" y="18"/>
                    </a:lnTo>
                    <a:lnTo>
                      <a:pt x="64" y="18"/>
                    </a:lnTo>
                    <a:lnTo>
                      <a:pt x="64" y="20"/>
                    </a:lnTo>
                    <a:lnTo>
                      <a:pt x="62" y="20"/>
                    </a:lnTo>
                    <a:lnTo>
                      <a:pt x="62" y="22"/>
                    </a:lnTo>
                    <a:lnTo>
                      <a:pt x="62" y="22"/>
                    </a:lnTo>
                    <a:lnTo>
                      <a:pt x="60" y="24"/>
                    </a:lnTo>
                    <a:lnTo>
                      <a:pt x="60" y="24"/>
                    </a:lnTo>
                    <a:lnTo>
                      <a:pt x="58" y="26"/>
                    </a:lnTo>
                    <a:lnTo>
                      <a:pt x="58" y="26"/>
                    </a:lnTo>
                    <a:lnTo>
                      <a:pt x="56" y="28"/>
                    </a:lnTo>
                    <a:lnTo>
                      <a:pt x="56" y="30"/>
                    </a:lnTo>
                    <a:lnTo>
                      <a:pt x="54" y="30"/>
                    </a:lnTo>
                    <a:lnTo>
                      <a:pt x="54" y="32"/>
                    </a:lnTo>
                    <a:lnTo>
                      <a:pt x="52" y="32"/>
                    </a:lnTo>
                    <a:lnTo>
                      <a:pt x="50" y="34"/>
                    </a:lnTo>
                    <a:lnTo>
                      <a:pt x="50" y="34"/>
                    </a:lnTo>
                    <a:lnTo>
                      <a:pt x="48" y="36"/>
                    </a:lnTo>
                    <a:lnTo>
                      <a:pt x="46" y="36"/>
                    </a:lnTo>
                    <a:lnTo>
                      <a:pt x="44" y="38"/>
                    </a:lnTo>
                    <a:lnTo>
                      <a:pt x="44" y="38"/>
                    </a:lnTo>
                    <a:lnTo>
                      <a:pt x="42" y="38"/>
                    </a:lnTo>
                    <a:lnTo>
                      <a:pt x="40" y="40"/>
                    </a:lnTo>
                    <a:lnTo>
                      <a:pt x="38" y="40"/>
                    </a:lnTo>
                    <a:lnTo>
                      <a:pt x="36" y="42"/>
                    </a:lnTo>
                    <a:lnTo>
                      <a:pt x="36" y="42"/>
                    </a:lnTo>
                    <a:lnTo>
                      <a:pt x="34" y="42"/>
                    </a:lnTo>
                    <a:lnTo>
                      <a:pt x="32" y="44"/>
                    </a:lnTo>
                    <a:lnTo>
                      <a:pt x="30" y="44"/>
                    </a:lnTo>
                    <a:lnTo>
                      <a:pt x="28" y="44"/>
                    </a:lnTo>
                    <a:lnTo>
                      <a:pt x="28" y="44"/>
                    </a:lnTo>
                    <a:lnTo>
                      <a:pt x="26" y="46"/>
                    </a:lnTo>
                    <a:lnTo>
                      <a:pt x="24" y="46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20" y="46"/>
                    </a:lnTo>
                    <a:lnTo>
                      <a:pt x="18" y="46"/>
                    </a:lnTo>
                    <a:lnTo>
                      <a:pt x="16" y="46"/>
                    </a:lnTo>
                    <a:lnTo>
                      <a:pt x="16" y="46"/>
                    </a:lnTo>
                    <a:lnTo>
                      <a:pt x="14" y="46"/>
                    </a:lnTo>
                    <a:lnTo>
                      <a:pt x="12" y="46"/>
                    </a:lnTo>
                    <a:lnTo>
                      <a:pt x="12" y="46"/>
                    </a:lnTo>
                    <a:lnTo>
                      <a:pt x="10" y="46"/>
                    </a:lnTo>
                    <a:lnTo>
                      <a:pt x="10" y="46"/>
                    </a:lnTo>
                    <a:lnTo>
                      <a:pt x="8" y="46"/>
                    </a:lnTo>
                    <a:lnTo>
                      <a:pt x="8" y="44"/>
                    </a:lnTo>
                    <a:lnTo>
                      <a:pt x="6" y="44"/>
                    </a:lnTo>
                    <a:lnTo>
                      <a:pt x="6" y="44"/>
                    </a:lnTo>
                    <a:lnTo>
                      <a:pt x="4" y="44"/>
                    </a:lnTo>
                    <a:lnTo>
                      <a:pt x="4" y="42"/>
                    </a:lnTo>
                    <a:lnTo>
                      <a:pt x="4" y="42"/>
                    </a:lnTo>
                    <a:lnTo>
                      <a:pt x="2" y="42"/>
                    </a:lnTo>
                    <a:lnTo>
                      <a:pt x="2" y="40"/>
                    </a:lnTo>
                    <a:lnTo>
                      <a:pt x="2" y="40"/>
                    </a:lnTo>
                    <a:lnTo>
                      <a:pt x="2" y="40"/>
                    </a:lnTo>
                    <a:close/>
                  </a:path>
                </a:pathLst>
              </a:custGeom>
              <a:solidFill>
                <a:srgbClr val="F5E0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86" name="Freeform 120"/>
              <p:cNvSpPr>
                <a:spLocks/>
              </p:cNvSpPr>
              <p:nvPr/>
            </p:nvSpPr>
            <p:spPr bwMode="auto">
              <a:xfrm>
                <a:off x="4842" y="1246"/>
                <a:ext cx="62" cy="44"/>
              </a:xfrm>
              <a:custGeom>
                <a:avLst/>
                <a:gdLst>
                  <a:gd name="T0" fmla="*/ 0 w 62"/>
                  <a:gd name="T1" fmla="*/ 36 h 44"/>
                  <a:gd name="T2" fmla="*/ 0 w 62"/>
                  <a:gd name="T3" fmla="*/ 34 h 44"/>
                  <a:gd name="T4" fmla="*/ 0 w 62"/>
                  <a:gd name="T5" fmla="*/ 30 h 44"/>
                  <a:gd name="T6" fmla="*/ 2 w 62"/>
                  <a:gd name="T7" fmla="*/ 28 h 44"/>
                  <a:gd name="T8" fmla="*/ 2 w 62"/>
                  <a:gd name="T9" fmla="*/ 24 h 44"/>
                  <a:gd name="T10" fmla="*/ 4 w 62"/>
                  <a:gd name="T11" fmla="*/ 20 h 44"/>
                  <a:gd name="T12" fmla="*/ 8 w 62"/>
                  <a:gd name="T13" fmla="*/ 18 h 44"/>
                  <a:gd name="T14" fmla="*/ 10 w 62"/>
                  <a:gd name="T15" fmla="*/ 14 h 44"/>
                  <a:gd name="T16" fmla="*/ 14 w 62"/>
                  <a:gd name="T17" fmla="*/ 12 h 44"/>
                  <a:gd name="T18" fmla="*/ 18 w 62"/>
                  <a:gd name="T19" fmla="*/ 8 h 44"/>
                  <a:gd name="T20" fmla="*/ 22 w 62"/>
                  <a:gd name="T21" fmla="*/ 6 h 44"/>
                  <a:gd name="T22" fmla="*/ 28 w 62"/>
                  <a:gd name="T23" fmla="*/ 4 h 44"/>
                  <a:gd name="T24" fmla="*/ 32 w 62"/>
                  <a:gd name="T25" fmla="*/ 2 h 44"/>
                  <a:gd name="T26" fmla="*/ 36 w 62"/>
                  <a:gd name="T27" fmla="*/ 0 h 44"/>
                  <a:gd name="T28" fmla="*/ 40 w 62"/>
                  <a:gd name="T29" fmla="*/ 0 h 44"/>
                  <a:gd name="T30" fmla="*/ 44 w 62"/>
                  <a:gd name="T31" fmla="*/ 0 h 44"/>
                  <a:gd name="T32" fmla="*/ 48 w 62"/>
                  <a:gd name="T33" fmla="*/ 0 h 44"/>
                  <a:gd name="T34" fmla="*/ 52 w 62"/>
                  <a:gd name="T35" fmla="*/ 0 h 44"/>
                  <a:gd name="T36" fmla="*/ 56 w 62"/>
                  <a:gd name="T37" fmla="*/ 0 h 44"/>
                  <a:gd name="T38" fmla="*/ 58 w 62"/>
                  <a:gd name="T39" fmla="*/ 2 h 44"/>
                  <a:gd name="T40" fmla="*/ 60 w 62"/>
                  <a:gd name="T41" fmla="*/ 4 h 44"/>
                  <a:gd name="T42" fmla="*/ 62 w 62"/>
                  <a:gd name="T43" fmla="*/ 6 h 44"/>
                  <a:gd name="T44" fmla="*/ 62 w 62"/>
                  <a:gd name="T45" fmla="*/ 8 h 44"/>
                  <a:gd name="T46" fmla="*/ 62 w 62"/>
                  <a:gd name="T47" fmla="*/ 12 h 44"/>
                  <a:gd name="T48" fmla="*/ 62 w 62"/>
                  <a:gd name="T49" fmla="*/ 14 h 44"/>
                  <a:gd name="T50" fmla="*/ 60 w 62"/>
                  <a:gd name="T51" fmla="*/ 18 h 44"/>
                  <a:gd name="T52" fmla="*/ 58 w 62"/>
                  <a:gd name="T53" fmla="*/ 20 h 44"/>
                  <a:gd name="T54" fmla="*/ 56 w 62"/>
                  <a:gd name="T55" fmla="*/ 24 h 44"/>
                  <a:gd name="T56" fmla="*/ 52 w 62"/>
                  <a:gd name="T57" fmla="*/ 26 h 44"/>
                  <a:gd name="T58" fmla="*/ 50 w 62"/>
                  <a:gd name="T59" fmla="*/ 30 h 44"/>
                  <a:gd name="T60" fmla="*/ 46 w 62"/>
                  <a:gd name="T61" fmla="*/ 32 h 44"/>
                  <a:gd name="T62" fmla="*/ 42 w 62"/>
                  <a:gd name="T63" fmla="*/ 36 h 44"/>
                  <a:gd name="T64" fmla="*/ 36 w 62"/>
                  <a:gd name="T65" fmla="*/ 38 h 44"/>
                  <a:gd name="T66" fmla="*/ 32 w 62"/>
                  <a:gd name="T67" fmla="*/ 40 h 44"/>
                  <a:gd name="T68" fmla="*/ 28 w 62"/>
                  <a:gd name="T69" fmla="*/ 42 h 44"/>
                  <a:gd name="T70" fmla="*/ 22 w 62"/>
                  <a:gd name="T71" fmla="*/ 42 h 44"/>
                  <a:gd name="T72" fmla="*/ 18 w 62"/>
                  <a:gd name="T73" fmla="*/ 44 h 44"/>
                  <a:gd name="T74" fmla="*/ 14 w 62"/>
                  <a:gd name="T75" fmla="*/ 44 h 44"/>
                  <a:gd name="T76" fmla="*/ 12 w 62"/>
                  <a:gd name="T77" fmla="*/ 44 h 44"/>
                  <a:gd name="T78" fmla="*/ 8 w 62"/>
                  <a:gd name="T79" fmla="*/ 42 h 44"/>
                  <a:gd name="T80" fmla="*/ 6 w 62"/>
                  <a:gd name="T81" fmla="*/ 42 h 44"/>
                  <a:gd name="T82" fmla="*/ 2 w 62"/>
                  <a:gd name="T83" fmla="*/ 40 h 44"/>
                  <a:gd name="T84" fmla="*/ 2 w 62"/>
                  <a:gd name="T85" fmla="*/ 3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2" h="44">
                    <a:moveTo>
                      <a:pt x="2" y="38"/>
                    </a:moveTo>
                    <a:lnTo>
                      <a:pt x="0" y="36"/>
                    </a:lnTo>
                    <a:lnTo>
                      <a:pt x="0" y="36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28"/>
                    </a:lnTo>
                    <a:lnTo>
                      <a:pt x="2" y="28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2" y="24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4" y="20"/>
                    </a:lnTo>
                    <a:lnTo>
                      <a:pt x="6" y="20"/>
                    </a:lnTo>
                    <a:lnTo>
                      <a:pt x="6" y="18"/>
                    </a:lnTo>
                    <a:lnTo>
                      <a:pt x="8" y="18"/>
                    </a:lnTo>
                    <a:lnTo>
                      <a:pt x="8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2" y="14"/>
                    </a:lnTo>
                    <a:lnTo>
                      <a:pt x="12" y="12"/>
                    </a:lnTo>
                    <a:lnTo>
                      <a:pt x="14" y="12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8" y="8"/>
                    </a:lnTo>
                    <a:lnTo>
                      <a:pt x="20" y="8"/>
                    </a:lnTo>
                    <a:lnTo>
                      <a:pt x="20" y="6"/>
                    </a:lnTo>
                    <a:lnTo>
                      <a:pt x="22" y="6"/>
                    </a:lnTo>
                    <a:lnTo>
                      <a:pt x="24" y="6"/>
                    </a:lnTo>
                    <a:lnTo>
                      <a:pt x="26" y="4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30" y="2"/>
                    </a:lnTo>
                    <a:lnTo>
                      <a:pt x="32" y="2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36" y="0"/>
                    </a:lnTo>
                    <a:lnTo>
                      <a:pt x="38" y="0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42" y="0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46" y="0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50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56" y="2"/>
                    </a:lnTo>
                    <a:lnTo>
                      <a:pt x="58" y="2"/>
                    </a:lnTo>
                    <a:lnTo>
                      <a:pt x="58" y="2"/>
                    </a:lnTo>
                    <a:lnTo>
                      <a:pt x="60" y="4"/>
                    </a:lnTo>
                    <a:lnTo>
                      <a:pt x="60" y="4"/>
                    </a:lnTo>
                    <a:lnTo>
                      <a:pt x="60" y="4"/>
                    </a:lnTo>
                    <a:lnTo>
                      <a:pt x="60" y="6"/>
                    </a:lnTo>
                    <a:lnTo>
                      <a:pt x="62" y="6"/>
                    </a:lnTo>
                    <a:lnTo>
                      <a:pt x="62" y="6"/>
                    </a:lnTo>
                    <a:lnTo>
                      <a:pt x="62" y="8"/>
                    </a:lnTo>
                    <a:lnTo>
                      <a:pt x="62" y="8"/>
                    </a:lnTo>
                    <a:lnTo>
                      <a:pt x="62" y="10"/>
                    </a:lnTo>
                    <a:lnTo>
                      <a:pt x="62" y="10"/>
                    </a:lnTo>
                    <a:lnTo>
                      <a:pt x="62" y="12"/>
                    </a:lnTo>
                    <a:lnTo>
                      <a:pt x="62" y="12"/>
                    </a:lnTo>
                    <a:lnTo>
                      <a:pt x="62" y="14"/>
                    </a:lnTo>
                    <a:lnTo>
                      <a:pt x="62" y="14"/>
                    </a:lnTo>
                    <a:lnTo>
                      <a:pt x="62" y="16"/>
                    </a:lnTo>
                    <a:lnTo>
                      <a:pt x="60" y="16"/>
                    </a:lnTo>
                    <a:lnTo>
                      <a:pt x="60" y="18"/>
                    </a:lnTo>
                    <a:lnTo>
                      <a:pt x="60" y="18"/>
                    </a:lnTo>
                    <a:lnTo>
                      <a:pt x="58" y="20"/>
                    </a:lnTo>
                    <a:lnTo>
                      <a:pt x="58" y="20"/>
                    </a:lnTo>
                    <a:lnTo>
                      <a:pt x="58" y="22"/>
                    </a:lnTo>
                    <a:lnTo>
                      <a:pt x="56" y="22"/>
                    </a:lnTo>
                    <a:lnTo>
                      <a:pt x="56" y="24"/>
                    </a:lnTo>
                    <a:lnTo>
                      <a:pt x="54" y="24"/>
                    </a:lnTo>
                    <a:lnTo>
                      <a:pt x="54" y="26"/>
                    </a:lnTo>
                    <a:lnTo>
                      <a:pt x="52" y="26"/>
                    </a:lnTo>
                    <a:lnTo>
                      <a:pt x="52" y="28"/>
                    </a:lnTo>
                    <a:lnTo>
                      <a:pt x="50" y="28"/>
                    </a:lnTo>
                    <a:lnTo>
                      <a:pt x="50" y="30"/>
                    </a:lnTo>
                    <a:lnTo>
                      <a:pt x="48" y="30"/>
                    </a:lnTo>
                    <a:lnTo>
                      <a:pt x="46" y="32"/>
                    </a:lnTo>
                    <a:lnTo>
                      <a:pt x="46" y="32"/>
                    </a:lnTo>
                    <a:lnTo>
                      <a:pt x="44" y="34"/>
                    </a:lnTo>
                    <a:lnTo>
                      <a:pt x="42" y="34"/>
                    </a:lnTo>
                    <a:lnTo>
                      <a:pt x="42" y="36"/>
                    </a:lnTo>
                    <a:lnTo>
                      <a:pt x="40" y="36"/>
                    </a:lnTo>
                    <a:lnTo>
                      <a:pt x="38" y="38"/>
                    </a:lnTo>
                    <a:lnTo>
                      <a:pt x="36" y="38"/>
                    </a:lnTo>
                    <a:lnTo>
                      <a:pt x="34" y="38"/>
                    </a:lnTo>
                    <a:lnTo>
                      <a:pt x="34" y="40"/>
                    </a:lnTo>
                    <a:lnTo>
                      <a:pt x="32" y="40"/>
                    </a:lnTo>
                    <a:lnTo>
                      <a:pt x="30" y="40"/>
                    </a:lnTo>
                    <a:lnTo>
                      <a:pt x="28" y="42"/>
                    </a:lnTo>
                    <a:lnTo>
                      <a:pt x="28" y="42"/>
                    </a:lnTo>
                    <a:lnTo>
                      <a:pt x="26" y="42"/>
                    </a:lnTo>
                    <a:lnTo>
                      <a:pt x="24" y="42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20" y="44"/>
                    </a:lnTo>
                    <a:lnTo>
                      <a:pt x="18" y="44"/>
                    </a:lnTo>
                    <a:lnTo>
                      <a:pt x="18" y="44"/>
                    </a:lnTo>
                    <a:lnTo>
                      <a:pt x="16" y="44"/>
                    </a:lnTo>
                    <a:lnTo>
                      <a:pt x="14" y="44"/>
                    </a:lnTo>
                    <a:lnTo>
                      <a:pt x="14" y="44"/>
                    </a:lnTo>
                    <a:lnTo>
                      <a:pt x="12" y="44"/>
                    </a:lnTo>
                    <a:lnTo>
                      <a:pt x="12" y="44"/>
                    </a:lnTo>
                    <a:lnTo>
                      <a:pt x="10" y="42"/>
                    </a:lnTo>
                    <a:lnTo>
                      <a:pt x="8" y="42"/>
                    </a:lnTo>
                    <a:lnTo>
                      <a:pt x="8" y="42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4" y="40"/>
                    </a:lnTo>
                    <a:lnTo>
                      <a:pt x="4" y="40"/>
                    </a:lnTo>
                    <a:lnTo>
                      <a:pt x="2" y="40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2" y="38"/>
                    </a:lnTo>
                    <a:close/>
                  </a:path>
                </a:pathLst>
              </a:custGeom>
              <a:solidFill>
                <a:srgbClr val="F4DC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87" name="Freeform 121"/>
              <p:cNvSpPr>
                <a:spLocks/>
              </p:cNvSpPr>
              <p:nvPr/>
            </p:nvSpPr>
            <p:spPr bwMode="auto">
              <a:xfrm>
                <a:off x="4844" y="1246"/>
                <a:ext cx="60" cy="42"/>
              </a:xfrm>
              <a:custGeom>
                <a:avLst/>
                <a:gdLst>
                  <a:gd name="T0" fmla="*/ 0 w 60"/>
                  <a:gd name="T1" fmla="*/ 36 h 42"/>
                  <a:gd name="T2" fmla="*/ 0 w 60"/>
                  <a:gd name="T3" fmla="*/ 32 h 42"/>
                  <a:gd name="T4" fmla="*/ 0 w 60"/>
                  <a:gd name="T5" fmla="*/ 30 h 42"/>
                  <a:gd name="T6" fmla="*/ 0 w 60"/>
                  <a:gd name="T7" fmla="*/ 26 h 42"/>
                  <a:gd name="T8" fmla="*/ 2 w 60"/>
                  <a:gd name="T9" fmla="*/ 24 h 42"/>
                  <a:gd name="T10" fmla="*/ 4 w 60"/>
                  <a:gd name="T11" fmla="*/ 20 h 42"/>
                  <a:gd name="T12" fmla="*/ 6 w 60"/>
                  <a:gd name="T13" fmla="*/ 18 h 42"/>
                  <a:gd name="T14" fmla="*/ 10 w 60"/>
                  <a:gd name="T15" fmla="*/ 14 h 42"/>
                  <a:gd name="T16" fmla="*/ 14 w 60"/>
                  <a:gd name="T17" fmla="*/ 12 h 42"/>
                  <a:gd name="T18" fmla="*/ 16 w 60"/>
                  <a:gd name="T19" fmla="*/ 10 h 42"/>
                  <a:gd name="T20" fmla="*/ 22 w 60"/>
                  <a:gd name="T21" fmla="*/ 6 h 42"/>
                  <a:gd name="T22" fmla="*/ 26 w 60"/>
                  <a:gd name="T23" fmla="*/ 4 h 42"/>
                  <a:gd name="T24" fmla="*/ 30 w 60"/>
                  <a:gd name="T25" fmla="*/ 2 h 42"/>
                  <a:gd name="T26" fmla="*/ 34 w 60"/>
                  <a:gd name="T27" fmla="*/ 2 h 42"/>
                  <a:gd name="T28" fmla="*/ 38 w 60"/>
                  <a:gd name="T29" fmla="*/ 0 h 42"/>
                  <a:gd name="T30" fmla="*/ 42 w 60"/>
                  <a:gd name="T31" fmla="*/ 0 h 42"/>
                  <a:gd name="T32" fmla="*/ 46 w 60"/>
                  <a:gd name="T33" fmla="*/ 0 h 42"/>
                  <a:gd name="T34" fmla="*/ 50 w 60"/>
                  <a:gd name="T35" fmla="*/ 0 h 42"/>
                  <a:gd name="T36" fmla="*/ 52 w 60"/>
                  <a:gd name="T37" fmla="*/ 2 h 42"/>
                  <a:gd name="T38" fmla="*/ 54 w 60"/>
                  <a:gd name="T39" fmla="*/ 2 h 42"/>
                  <a:gd name="T40" fmla="*/ 56 w 60"/>
                  <a:gd name="T41" fmla="*/ 4 h 42"/>
                  <a:gd name="T42" fmla="*/ 58 w 60"/>
                  <a:gd name="T43" fmla="*/ 6 h 42"/>
                  <a:gd name="T44" fmla="*/ 58 w 60"/>
                  <a:gd name="T45" fmla="*/ 10 h 42"/>
                  <a:gd name="T46" fmla="*/ 60 w 60"/>
                  <a:gd name="T47" fmla="*/ 12 h 42"/>
                  <a:gd name="T48" fmla="*/ 58 w 60"/>
                  <a:gd name="T49" fmla="*/ 14 h 42"/>
                  <a:gd name="T50" fmla="*/ 58 w 60"/>
                  <a:gd name="T51" fmla="*/ 18 h 42"/>
                  <a:gd name="T52" fmla="*/ 56 w 60"/>
                  <a:gd name="T53" fmla="*/ 20 h 42"/>
                  <a:gd name="T54" fmla="*/ 54 w 60"/>
                  <a:gd name="T55" fmla="*/ 24 h 42"/>
                  <a:gd name="T56" fmla="*/ 50 w 60"/>
                  <a:gd name="T57" fmla="*/ 26 h 42"/>
                  <a:gd name="T58" fmla="*/ 46 w 60"/>
                  <a:gd name="T59" fmla="*/ 30 h 42"/>
                  <a:gd name="T60" fmla="*/ 44 w 60"/>
                  <a:gd name="T61" fmla="*/ 32 h 42"/>
                  <a:gd name="T62" fmla="*/ 40 w 60"/>
                  <a:gd name="T63" fmla="*/ 36 h 42"/>
                  <a:gd name="T64" fmla="*/ 34 w 60"/>
                  <a:gd name="T65" fmla="*/ 38 h 42"/>
                  <a:gd name="T66" fmla="*/ 30 w 60"/>
                  <a:gd name="T67" fmla="*/ 40 h 42"/>
                  <a:gd name="T68" fmla="*/ 26 w 60"/>
                  <a:gd name="T69" fmla="*/ 40 h 42"/>
                  <a:gd name="T70" fmla="*/ 22 w 60"/>
                  <a:gd name="T71" fmla="*/ 42 h 42"/>
                  <a:gd name="T72" fmla="*/ 18 w 60"/>
                  <a:gd name="T73" fmla="*/ 42 h 42"/>
                  <a:gd name="T74" fmla="*/ 14 w 60"/>
                  <a:gd name="T75" fmla="*/ 42 h 42"/>
                  <a:gd name="T76" fmla="*/ 10 w 60"/>
                  <a:gd name="T77" fmla="*/ 42 h 42"/>
                  <a:gd name="T78" fmla="*/ 8 w 60"/>
                  <a:gd name="T79" fmla="*/ 42 h 42"/>
                  <a:gd name="T80" fmla="*/ 4 w 60"/>
                  <a:gd name="T81" fmla="*/ 40 h 42"/>
                  <a:gd name="T82" fmla="*/ 2 w 60"/>
                  <a:gd name="T83" fmla="*/ 38 h 42"/>
                  <a:gd name="T84" fmla="*/ 0 w 60"/>
                  <a:gd name="T85" fmla="*/ 3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0" h="42">
                    <a:moveTo>
                      <a:pt x="0" y="36"/>
                    </a:moveTo>
                    <a:lnTo>
                      <a:pt x="0" y="36"/>
                    </a:lnTo>
                    <a:lnTo>
                      <a:pt x="0" y="36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6"/>
                    </a:lnTo>
                    <a:lnTo>
                      <a:pt x="2" y="26"/>
                    </a:lnTo>
                    <a:lnTo>
                      <a:pt x="2" y="24"/>
                    </a:lnTo>
                    <a:lnTo>
                      <a:pt x="2" y="24"/>
                    </a:lnTo>
                    <a:lnTo>
                      <a:pt x="2" y="22"/>
                    </a:lnTo>
                    <a:lnTo>
                      <a:pt x="4" y="22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12" y="12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8" y="8"/>
                    </a:lnTo>
                    <a:lnTo>
                      <a:pt x="20" y="8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24" y="6"/>
                    </a:lnTo>
                    <a:lnTo>
                      <a:pt x="26" y="4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30" y="2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34" y="2"/>
                    </a:lnTo>
                    <a:lnTo>
                      <a:pt x="36" y="2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0" y="0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46" y="0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52" y="2"/>
                    </a:lnTo>
                    <a:lnTo>
                      <a:pt x="52" y="2"/>
                    </a:lnTo>
                    <a:lnTo>
                      <a:pt x="54" y="2"/>
                    </a:lnTo>
                    <a:lnTo>
                      <a:pt x="54" y="2"/>
                    </a:lnTo>
                    <a:lnTo>
                      <a:pt x="54" y="2"/>
                    </a:lnTo>
                    <a:lnTo>
                      <a:pt x="56" y="4"/>
                    </a:lnTo>
                    <a:lnTo>
                      <a:pt x="56" y="4"/>
                    </a:lnTo>
                    <a:lnTo>
                      <a:pt x="56" y="4"/>
                    </a:lnTo>
                    <a:lnTo>
                      <a:pt x="58" y="6"/>
                    </a:lnTo>
                    <a:lnTo>
                      <a:pt x="58" y="6"/>
                    </a:lnTo>
                    <a:lnTo>
                      <a:pt x="58" y="6"/>
                    </a:lnTo>
                    <a:lnTo>
                      <a:pt x="58" y="8"/>
                    </a:lnTo>
                    <a:lnTo>
                      <a:pt x="58" y="8"/>
                    </a:lnTo>
                    <a:lnTo>
                      <a:pt x="58" y="10"/>
                    </a:lnTo>
                    <a:lnTo>
                      <a:pt x="60" y="10"/>
                    </a:lnTo>
                    <a:lnTo>
                      <a:pt x="60" y="12"/>
                    </a:lnTo>
                    <a:lnTo>
                      <a:pt x="60" y="12"/>
                    </a:lnTo>
                    <a:lnTo>
                      <a:pt x="58" y="12"/>
                    </a:lnTo>
                    <a:lnTo>
                      <a:pt x="58" y="14"/>
                    </a:lnTo>
                    <a:lnTo>
                      <a:pt x="58" y="14"/>
                    </a:lnTo>
                    <a:lnTo>
                      <a:pt x="58" y="16"/>
                    </a:lnTo>
                    <a:lnTo>
                      <a:pt x="58" y="16"/>
                    </a:lnTo>
                    <a:lnTo>
                      <a:pt x="58" y="18"/>
                    </a:lnTo>
                    <a:lnTo>
                      <a:pt x="56" y="18"/>
                    </a:lnTo>
                    <a:lnTo>
                      <a:pt x="56" y="20"/>
                    </a:lnTo>
                    <a:lnTo>
                      <a:pt x="56" y="20"/>
                    </a:lnTo>
                    <a:lnTo>
                      <a:pt x="54" y="22"/>
                    </a:lnTo>
                    <a:lnTo>
                      <a:pt x="54" y="22"/>
                    </a:lnTo>
                    <a:lnTo>
                      <a:pt x="54" y="24"/>
                    </a:lnTo>
                    <a:lnTo>
                      <a:pt x="52" y="24"/>
                    </a:lnTo>
                    <a:lnTo>
                      <a:pt x="52" y="26"/>
                    </a:lnTo>
                    <a:lnTo>
                      <a:pt x="50" y="26"/>
                    </a:lnTo>
                    <a:lnTo>
                      <a:pt x="50" y="28"/>
                    </a:lnTo>
                    <a:lnTo>
                      <a:pt x="48" y="28"/>
                    </a:lnTo>
                    <a:lnTo>
                      <a:pt x="46" y="30"/>
                    </a:lnTo>
                    <a:lnTo>
                      <a:pt x="46" y="30"/>
                    </a:lnTo>
                    <a:lnTo>
                      <a:pt x="44" y="32"/>
                    </a:lnTo>
                    <a:lnTo>
                      <a:pt x="44" y="32"/>
                    </a:lnTo>
                    <a:lnTo>
                      <a:pt x="42" y="34"/>
                    </a:lnTo>
                    <a:lnTo>
                      <a:pt x="40" y="34"/>
                    </a:lnTo>
                    <a:lnTo>
                      <a:pt x="40" y="36"/>
                    </a:lnTo>
                    <a:lnTo>
                      <a:pt x="38" y="36"/>
                    </a:lnTo>
                    <a:lnTo>
                      <a:pt x="36" y="36"/>
                    </a:lnTo>
                    <a:lnTo>
                      <a:pt x="34" y="38"/>
                    </a:lnTo>
                    <a:lnTo>
                      <a:pt x="34" y="38"/>
                    </a:lnTo>
                    <a:lnTo>
                      <a:pt x="32" y="38"/>
                    </a:lnTo>
                    <a:lnTo>
                      <a:pt x="30" y="40"/>
                    </a:lnTo>
                    <a:lnTo>
                      <a:pt x="28" y="40"/>
                    </a:lnTo>
                    <a:lnTo>
                      <a:pt x="28" y="40"/>
                    </a:lnTo>
                    <a:lnTo>
                      <a:pt x="26" y="40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22" y="42"/>
                    </a:lnTo>
                    <a:lnTo>
                      <a:pt x="20" y="42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16" y="42"/>
                    </a:lnTo>
                    <a:lnTo>
                      <a:pt x="16" y="42"/>
                    </a:lnTo>
                    <a:lnTo>
                      <a:pt x="14" y="42"/>
                    </a:lnTo>
                    <a:lnTo>
                      <a:pt x="12" y="42"/>
                    </a:lnTo>
                    <a:lnTo>
                      <a:pt x="12" y="42"/>
                    </a:lnTo>
                    <a:lnTo>
                      <a:pt x="10" y="42"/>
                    </a:lnTo>
                    <a:lnTo>
                      <a:pt x="10" y="42"/>
                    </a:lnTo>
                    <a:lnTo>
                      <a:pt x="8" y="42"/>
                    </a:lnTo>
                    <a:lnTo>
                      <a:pt x="8" y="42"/>
                    </a:lnTo>
                    <a:lnTo>
                      <a:pt x="6" y="42"/>
                    </a:lnTo>
                    <a:lnTo>
                      <a:pt x="6" y="40"/>
                    </a:lnTo>
                    <a:lnTo>
                      <a:pt x="4" y="40"/>
                    </a:lnTo>
                    <a:lnTo>
                      <a:pt x="4" y="40"/>
                    </a:lnTo>
                    <a:lnTo>
                      <a:pt x="4" y="40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0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F4D90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88" name="Freeform 122"/>
              <p:cNvSpPr>
                <a:spLocks/>
              </p:cNvSpPr>
              <p:nvPr/>
            </p:nvSpPr>
            <p:spPr bwMode="auto">
              <a:xfrm>
                <a:off x="4846" y="1248"/>
                <a:ext cx="56" cy="40"/>
              </a:xfrm>
              <a:custGeom>
                <a:avLst/>
                <a:gdLst>
                  <a:gd name="T0" fmla="*/ 0 w 56"/>
                  <a:gd name="T1" fmla="*/ 32 h 40"/>
                  <a:gd name="T2" fmla="*/ 0 w 56"/>
                  <a:gd name="T3" fmla="*/ 30 h 40"/>
                  <a:gd name="T4" fmla="*/ 0 w 56"/>
                  <a:gd name="T5" fmla="*/ 28 h 40"/>
                  <a:gd name="T6" fmla="*/ 0 w 56"/>
                  <a:gd name="T7" fmla="*/ 24 h 40"/>
                  <a:gd name="T8" fmla="*/ 2 w 56"/>
                  <a:gd name="T9" fmla="*/ 22 h 40"/>
                  <a:gd name="T10" fmla="*/ 4 w 56"/>
                  <a:gd name="T11" fmla="*/ 18 h 40"/>
                  <a:gd name="T12" fmla="*/ 6 w 56"/>
                  <a:gd name="T13" fmla="*/ 16 h 40"/>
                  <a:gd name="T14" fmla="*/ 8 w 56"/>
                  <a:gd name="T15" fmla="*/ 14 h 40"/>
                  <a:gd name="T16" fmla="*/ 12 w 56"/>
                  <a:gd name="T17" fmla="*/ 10 h 40"/>
                  <a:gd name="T18" fmla="*/ 16 w 56"/>
                  <a:gd name="T19" fmla="*/ 8 h 40"/>
                  <a:gd name="T20" fmla="*/ 20 w 56"/>
                  <a:gd name="T21" fmla="*/ 6 h 40"/>
                  <a:gd name="T22" fmla="*/ 24 w 56"/>
                  <a:gd name="T23" fmla="*/ 4 h 40"/>
                  <a:gd name="T24" fmla="*/ 28 w 56"/>
                  <a:gd name="T25" fmla="*/ 2 h 40"/>
                  <a:gd name="T26" fmla="*/ 32 w 56"/>
                  <a:gd name="T27" fmla="*/ 0 h 40"/>
                  <a:gd name="T28" fmla="*/ 36 w 56"/>
                  <a:gd name="T29" fmla="*/ 0 h 40"/>
                  <a:gd name="T30" fmla="*/ 40 w 56"/>
                  <a:gd name="T31" fmla="*/ 0 h 40"/>
                  <a:gd name="T32" fmla="*/ 44 w 56"/>
                  <a:gd name="T33" fmla="*/ 0 h 40"/>
                  <a:gd name="T34" fmla="*/ 46 w 56"/>
                  <a:gd name="T35" fmla="*/ 0 h 40"/>
                  <a:gd name="T36" fmla="*/ 50 w 56"/>
                  <a:gd name="T37" fmla="*/ 0 h 40"/>
                  <a:gd name="T38" fmla="*/ 52 w 56"/>
                  <a:gd name="T39" fmla="*/ 2 h 40"/>
                  <a:gd name="T40" fmla="*/ 54 w 56"/>
                  <a:gd name="T41" fmla="*/ 4 h 40"/>
                  <a:gd name="T42" fmla="*/ 56 w 56"/>
                  <a:gd name="T43" fmla="*/ 6 h 40"/>
                  <a:gd name="T44" fmla="*/ 56 w 56"/>
                  <a:gd name="T45" fmla="*/ 8 h 40"/>
                  <a:gd name="T46" fmla="*/ 56 w 56"/>
                  <a:gd name="T47" fmla="*/ 10 h 40"/>
                  <a:gd name="T48" fmla="*/ 56 w 56"/>
                  <a:gd name="T49" fmla="*/ 14 h 40"/>
                  <a:gd name="T50" fmla="*/ 54 w 56"/>
                  <a:gd name="T51" fmla="*/ 16 h 40"/>
                  <a:gd name="T52" fmla="*/ 52 w 56"/>
                  <a:gd name="T53" fmla="*/ 18 h 40"/>
                  <a:gd name="T54" fmla="*/ 50 w 56"/>
                  <a:gd name="T55" fmla="*/ 22 h 40"/>
                  <a:gd name="T56" fmla="*/ 48 w 56"/>
                  <a:gd name="T57" fmla="*/ 24 h 40"/>
                  <a:gd name="T58" fmla="*/ 44 w 56"/>
                  <a:gd name="T59" fmla="*/ 28 h 40"/>
                  <a:gd name="T60" fmla="*/ 40 w 56"/>
                  <a:gd name="T61" fmla="*/ 30 h 40"/>
                  <a:gd name="T62" fmla="*/ 38 w 56"/>
                  <a:gd name="T63" fmla="*/ 32 h 40"/>
                  <a:gd name="T64" fmla="*/ 32 w 56"/>
                  <a:gd name="T65" fmla="*/ 34 h 40"/>
                  <a:gd name="T66" fmla="*/ 28 w 56"/>
                  <a:gd name="T67" fmla="*/ 36 h 40"/>
                  <a:gd name="T68" fmla="*/ 24 w 56"/>
                  <a:gd name="T69" fmla="*/ 38 h 40"/>
                  <a:gd name="T70" fmla="*/ 20 w 56"/>
                  <a:gd name="T71" fmla="*/ 38 h 40"/>
                  <a:gd name="T72" fmla="*/ 16 w 56"/>
                  <a:gd name="T73" fmla="*/ 40 h 40"/>
                  <a:gd name="T74" fmla="*/ 12 w 56"/>
                  <a:gd name="T75" fmla="*/ 40 h 40"/>
                  <a:gd name="T76" fmla="*/ 10 w 56"/>
                  <a:gd name="T77" fmla="*/ 40 h 40"/>
                  <a:gd name="T78" fmla="*/ 6 w 56"/>
                  <a:gd name="T79" fmla="*/ 38 h 40"/>
                  <a:gd name="T80" fmla="*/ 4 w 56"/>
                  <a:gd name="T81" fmla="*/ 38 h 40"/>
                  <a:gd name="T82" fmla="*/ 2 w 56"/>
                  <a:gd name="T83" fmla="*/ 36 h 40"/>
                  <a:gd name="T84" fmla="*/ 0 w 56"/>
                  <a:gd name="T85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6" h="40">
                    <a:moveTo>
                      <a:pt x="0" y="34"/>
                    </a:moveTo>
                    <a:lnTo>
                      <a:pt x="0" y="34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0" y="12"/>
                    </a:lnTo>
                    <a:lnTo>
                      <a:pt x="12" y="12"/>
                    </a:lnTo>
                    <a:lnTo>
                      <a:pt x="12" y="10"/>
                    </a:lnTo>
                    <a:lnTo>
                      <a:pt x="14" y="10"/>
                    </a:lnTo>
                    <a:lnTo>
                      <a:pt x="14" y="8"/>
                    </a:lnTo>
                    <a:lnTo>
                      <a:pt x="16" y="8"/>
                    </a:lnTo>
                    <a:lnTo>
                      <a:pt x="18" y="8"/>
                    </a:lnTo>
                    <a:lnTo>
                      <a:pt x="18" y="6"/>
                    </a:lnTo>
                    <a:lnTo>
                      <a:pt x="20" y="6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24" y="4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8" y="2"/>
                    </a:lnTo>
                    <a:lnTo>
                      <a:pt x="30" y="2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0" y="0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52" y="2"/>
                    </a:lnTo>
                    <a:lnTo>
                      <a:pt x="52" y="2"/>
                    </a:lnTo>
                    <a:lnTo>
                      <a:pt x="52" y="2"/>
                    </a:lnTo>
                    <a:lnTo>
                      <a:pt x="54" y="2"/>
                    </a:lnTo>
                    <a:lnTo>
                      <a:pt x="54" y="4"/>
                    </a:lnTo>
                    <a:lnTo>
                      <a:pt x="54" y="4"/>
                    </a:lnTo>
                    <a:lnTo>
                      <a:pt x="54" y="4"/>
                    </a:lnTo>
                    <a:lnTo>
                      <a:pt x="56" y="6"/>
                    </a:lnTo>
                    <a:lnTo>
                      <a:pt x="56" y="6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6" y="10"/>
                    </a:lnTo>
                    <a:lnTo>
                      <a:pt x="56" y="10"/>
                    </a:lnTo>
                    <a:lnTo>
                      <a:pt x="56" y="12"/>
                    </a:lnTo>
                    <a:lnTo>
                      <a:pt x="56" y="12"/>
                    </a:lnTo>
                    <a:lnTo>
                      <a:pt x="56" y="14"/>
                    </a:lnTo>
                    <a:lnTo>
                      <a:pt x="56" y="14"/>
                    </a:lnTo>
                    <a:lnTo>
                      <a:pt x="54" y="16"/>
                    </a:lnTo>
                    <a:lnTo>
                      <a:pt x="54" y="16"/>
                    </a:lnTo>
                    <a:lnTo>
                      <a:pt x="54" y="18"/>
                    </a:lnTo>
                    <a:lnTo>
                      <a:pt x="54" y="18"/>
                    </a:lnTo>
                    <a:lnTo>
                      <a:pt x="52" y="18"/>
                    </a:lnTo>
                    <a:lnTo>
                      <a:pt x="52" y="20"/>
                    </a:lnTo>
                    <a:lnTo>
                      <a:pt x="52" y="20"/>
                    </a:lnTo>
                    <a:lnTo>
                      <a:pt x="50" y="22"/>
                    </a:lnTo>
                    <a:lnTo>
                      <a:pt x="50" y="22"/>
                    </a:lnTo>
                    <a:lnTo>
                      <a:pt x="48" y="24"/>
                    </a:lnTo>
                    <a:lnTo>
                      <a:pt x="48" y="24"/>
                    </a:lnTo>
                    <a:lnTo>
                      <a:pt x="46" y="26"/>
                    </a:lnTo>
                    <a:lnTo>
                      <a:pt x="46" y="26"/>
                    </a:lnTo>
                    <a:lnTo>
                      <a:pt x="44" y="28"/>
                    </a:lnTo>
                    <a:lnTo>
                      <a:pt x="44" y="28"/>
                    </a:lnTo>
                    <a:lnTo>
                      <a:pt x="42" y="30"/>
                    </a:lnTo>
                    <a:lnTo>
                      <a:pt x="40" y="30"/>
                    </a:lnTo>
                    <a:lnTo>
                      <a:pt x="40" y="30"/>
                    </a:lnTo>
                    <a:lnTo>
                      <a:pt x="38" y="32"/>
                    </a:lnTo>
                    <a:lnTo>
                      <a:pt x="38" y="32"/>
                    </a:lnTo>
                    <a:lnTo>
                      <a:pt x="36" y="34"/>
                    </a:lnTo>
                    <a:lnTo>
                      <a:pt x="34" y="34"/>
                    </a:lnTo>
                    <a:lnTo>
                      <a:pt x="32" y="34"/>
                    </a:lnTo>
                    <a:lnTo>
                      <a:pt x="32" y="36"/>
                    </a:lnTo>
                    <a:lnTo>
                      <a:pt x="30" y="36"/>
                    </a:lnTo>
                    <a:lnTo>
                      <a:pt x="28" y="36"/>
                    </a:lnTo>
                    <a:lnTo>
                      <a:pt x="28" y="38"/>
                    </a:lnTo>
                    <a:lnTo>
                      <a:pt x="26" y="38"/>
                    </a:lnTo>
                    <a:lnTo>
                      <a:pt x="24" y="38"/>
                    </a:lnTo>
                    <a:lnTo>
                      <a:pt x="24" y="38"/>
                    </a:lnTo>
                    <a:lnTo>
                      <a:pt x="22" y="38"/>
                    </a:lnTo>
                    <a:lnTo>
                      <a:pt x="20" y="38"/>
                    </a:lnTo>
                    <a:lnTo>
                      <a:pt x="20" y="40"/>
                    </a:lnTo>
                    <a:lnTo>
                      <a:pt x="18" y="40"/>
                    </a:lnTo>
                    <a:lnTo>
                      <a:pt x="16" y="40"/>
                    </a:lnTo>
                    <a:lnTo>
                      <a:pt x="16" y="40"/>
                    </a:lnTo>
                    <a:lnTo>
                      <a:pt x="14" y="40"/>
                    </a:lnTo>
                    <a:lnTo>
                      <a:pt x="12" y="40"/>
                    </a:lnTo>
                    <a:lnTo>
                      <a:pt x="12" y="40"/>
                    </a:lnTo>
                    <a:lnTo>
                      <a:pt x="10" y="40"/>
                    </a:lnTo>
                    <a:lnTo>
                      <a:pt x="10" y="40"/>
                    </a:lnTo>
                    <a:lnTo>
                      <a:pt x="8" y="40"/>
                    </a:lnTo>
                    <a:lnTo>
                      <a:pt x="8" y="38"/>
                    </a:lnTo>
                    <a:lnTo>
                      <a:pt x="6" y="38"/>
                    </a:lnTo>
                    <a:lnTo>
                      <a:pt x="6" y="38"/>
                    </a:lnTo>
                    <a:lnTo>
                      <a:pt x="4" y="38"/>
                    </a:lnTo>
                    <a:lnTo>
                      <a:pt x="4" y="38"/>
                    </a:lnTo>
                    <a:lnTo>
                      <a:pt x="4" y="36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2" y="34"/>
                    </a:lnTo>
                    <a:lnTo>
                      <a:pt x="0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F4D6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89" name="Freeform 123"/>
              <p:cNvSpPr>
                <a:spLocks/>
              </p:cNvSpPr>
              <p:nvPr/>
            </p:nvSpPr>
            <p:spPr bwMode="auto">
              <a:xfrm>
                <a:off x="4848" y="1248"/>
                <a:ext cx="54" cy="38"/>
              </a:xfrm>
              <a:custGeom>
                <a:avLst/>
                <a:gdLst>
                  <a:gd name="T0" fmla="*/ 0 w 54"/>
                  <a:gd name="T1" fmla="*/ 32 h 38"/>
                  <a:gd name="T2" fmla="*/ 0 w 54"/>
                  <a:gd name="T3" fmla="*/ 30 h 38"/>
                  <a:gd name="T4" fmla="*/ 0 w 54"/>
                  <a:gd name="T5" fmla="*/ 28 h 38"/>
                  <a:gd name="T6" fmla="*/ 0 w 54"/>
                  <a:gd name="T7" fmla="*/ 24 h 38"/>
                  <a:gd name="T8" fmla="*/ 2 w 54"/>
                  <a:gd name="T9" fmla="*/ 22 h 38"/>
                  <a:gd name="T10" fmla="*/ 4 w 54"/>
                  <a:gd name="T11" fmla="*/ 18 h 38"/>
                  <a:gd name="T12" fmla="*/ 6 w 54"/>
                  <a:gd name="T13" fmla="*/ 16 h 38"/>
                  <a:gd name="T14" fmla="*/ 8 w 54"/>
                  <a:gd name="T15" fmla="*/ 14 h 38"/>
                  <a:gd name="T16" fmla="*/ 12 w 54"/>
                  <a:gd name="T17" fmla="*/ 10 h 38"/>
                  <a:gd name="T18" fmla="*/ 14 w 54"/>
                  <a:gd name="T19" fmla="*/ 8 h 38"/>
                  <a:gd name="T20" fmla="*/ 18 w 54"/>
                  <a:gd name="T21" fmla="*/ 6 h 38"/>
                  <a:gd name="T22" fmla="*/ 22 w 54"/>
                  <a:gd name="T23" fmla="*/ 4 h 38"/>
                  <a:gd name="T24" fmla="*/ 26 w 54"/>
                  <a:gd name="T25" fmla="*/ 2 h 38"/>
                  <a:gd name="T26" fmla="*/ 30 w 54"/>
                  <a:gd name="T27" fmla="*/ 2 h 38"/>
                  <a:gd name="T28" fmla="*/ 34 w 54"/>
                  <a:gd name="T29" fmla="*/ 0 h 38"/>
                  <a:gd name="T30" fmla="*/ 38 w 54"/>
                  <a:gd name="T31" fmla="*/ 0 h 38"/>
                  <a:gd name="T32" fmla="*/ 42 w 54"/>
                  <a:gd name="T33" fmla="*/ 0 h 38"/>
                  <a:gd name="T34" fmla="*/ 44 w 54"/>
                  <a:gd name="T35" fmla="*/ 0 h 38"/>
                  <a:gd name="T36" fmla="*/ 46 w 54"/>
                  <a:gd name="T37" fmla="*/ 2 h 38"/>
                  <a:gd name="T38" fmla="*/ 50 w 54"/>
                  <a:gd name="T39" fmla="*/ 2 h 38"/>
                  <a:gd name="T40" fmla="*/ 52 w 54"/>
                  <a:gd name="T41" fmla="*/ 4 h 38"/>
                  <a:gd name="T42" fmla="*/ 52 w 54"/>
                  <a:gd name="T43" fmla="*/ 6 h 38"/>
                  <a:gd name="T44" fmla="*/ 52 w 54"/>
                  <a:gd name="T45" fmla="*/ 8 h 38"/>
                  <a:gd name="T46" fmla="*/ 52 w 54"/>
                  <a:gd name="T47" fmla="*/ 12 h 38"/>
                  <a:gd name="T48" fmla="*/ 52 w 54"/>
                  <a:gd name="T49" fmla="*/ 14 h 38"/>
                  <a:gd name="T50" fmla="*/ 52 w 54"/>
                  <a:gd name="T51" fmla="*/ 16 h 38"/>
                  <a:gd name="T52" fmla="*/ 50 w 54"/>
                  <a:gd name="T53" fmla="*/ 20 h 38"/>
                  <a:gd name="T54" fmla="*/ 48 w 54"/>
                  <a:gd name="T55" fmla="*/ 22 h 38"/>
                  <a:gd name="T56" fmla="*/ 46 w 54"/>
                  <a:gd name="T57" fmla="*/ 24 h 38"/>
                  <a:gd name="T58" fmla="*/ 42 w 54"/>
                  <a:gd name="T59" fmla="*/ 28 h 38"/>
                  <a:gd name="T60" fmla="*/ 38 w 54"/>
                  <a:gd name="T61" fmla="*/ 30 h 38"/>
                  <a:gd name="T62" fmla="*/ 36 w 54"/>
                  <a:gd name="T63" fmla="*/ 32 h 38"/>
                  <a:gd name="T64" fmla="*/ 30 w 54"/>
                  <a:gd name="T65" fmla="*/ 34 h 38"/>
                  <a:gd name="T66" fmla="*/ 28 w 54"/>
                  <a:gd name="T67" fmla="*/ 36 h 38"/>
                  <a:gd name="T68" fmla="*/ 24 w 54"/>
                  <a:gd name="T69" fmla="*/ 38 h 38"/>
                  <a:gd name="T70" fmla="*/ 20 w 54"/>
                  <a:gd name="T71" fmla="*/ 38 h 38"/>
                  <a:gd name="T72" fmla="*/ 16 w 54"/>
                  <a:gd name="T73" fmla="*/ 38 h 38"/>
                  <a:gd name="T74" fmla="*/ 12 w 54"/>
                  <a:gd name="T75" fmla="*/ 38 h 38"/>
                  <a:gd name="T76" fmla="*/ 8 w 54"/>
                  <a:gd name="T77" fmla="*/ 38 h 38"/>
                  <a:gd name="T78" fmla="*/ 6 w 54"/>
                  <a:gd name="T79" fmla="*/ 38 h 38"/>
                  <a:gd name="T80" fmla="*/ 4 w 54"/>
                  <a:gd name="T81" fmla="*/ 36 h 38"/>
                  <a:gd name="T82" fmla="*/ 2 w 54"/>
                  <a:gd name="T83" fmla="*/ 36 h 38"/>
                  <a:gd name="T84" fmla="*/ 0 w 54"/>
                  <a:gd name="T85" fmla="*/ 3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4" h="38">
                    <a:moveTo>
                      <a:pt x="0" y="34"/>
                    </a:moveTo>
                    <a:lnTo>
                      <a:pt x="0" y="32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22"/>
                    </a:lnTo>
                    <a:lnTo>
                      <a:pt x="2" y="22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14" y="10"/>
                    </a:lnTo>
                    <a:lnTo>
                      <a:pt x="14" y="8"/>
                    </a:lnTo>
                    <a:lnTo>
                      <a:pt x="16" y="8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20" y="6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24" y="4"/>
                    </a:lnTo>
                    <a:lnTo>
                      <a:pt x="26" y="4"/>
                    </a:lnTo>
                    <a:lnTo>
                      <a:pt x="26" y="2"/>
                    </a:lnTo>
                    <a:lnTo>
                      <a:pt x="28" y="2"/>
                    </a:lnTo>
                    <a:lnTo>
                      <a:pt x="30" y="2"/>
                    </a:lnTo>
                    <a:lnTo>
                      <a:pt x="30" y="2"/>
                    </a:lnTo>
                    <a:lnTo>
                      <a:pt x="32" y="2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8" y="0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46" y="0"/>
                    </a:lnTo>
                    <a:lnTo>
                      <a:pt x="46" y="2"/>
                    </a:lnTo>
                    <a:lnTo>
                      <a:pt x="46" y="2"/>
                    </a:lnTo>
                    <a:lnTo>
                      <a:pt x="48" y="2"/>
                    </a:lnTo>
                    <a:lnTo>
                      <a:pt x="48" y="2"/>
                    </a:lnTo>
                    <a:lnTo>
                      <a:pt x="50" y="2"/>
                    </a:lnTo>
                    <a:lnTo>
                      <a:pt x="50" y="4"/>
                    </a:lnTo>
                    <a:lnTo>
                      <a:pt x="50" y="4"/>
                    </a:lnTo>
                    <a:lnTo>
                      <a:pt x="52" y="4"/>
                    </a:lnTo>
                    <a:lnTo>
                      <a:pt x="52" y="6"/>
                    </a:lnTo>
                    <a:lnTo>
                      <a:pt x="52" y="6"/>
                    </a:lnTo>
                    <a:lnTo>
                      <a:pt x="52" y="6"/>
                    </a:lnTo>
                    <a:lnTo>
                      <a:pt x="52" y="8"/>
                    </a:lnTo>
                    <a:lnTo>
                      <a:pt x="52" y="8"/>
                    </a:lnTo>
                    <a:lnTo>
                      <a:pt x="52" y="8"/>
                    </a:lnTo>
                    <a:lnTo>
                      <a:pt x="54" y="10"/>
                    </a:lnTo>
                    <a:lnTo>
                      <a:pt x="54" y="10"/>
                    </a:lnTo>
                    <a:lnTo>
                      <a:pt x="52" y="12"/>
                    </a:lnTo>
                    <a:lnTo>
                      <a:pt x="52" y="12"/>
                    </a:lnTo>
                    <a:lnTo>
                      <a:pt x="52" y="12"/>
                    </a:lnTo>
                    <a:lnTo>
                      <a:pt x="52" y="14"/>
                    </a:lnTo>
                    <a:lnTo>
                      <a:pt x="52" y="14"/>
                    </a:lnTo>
                    <a:lnTo>
                      <a:pt x="52" y="16"/>
                    </a:lnTo>
                    <a:lnTo>
                      <a:pt x="52" y="16"/>
                    </a:lnTo>
                    <a:lnTo>
                      <a:pt x="50" y="18"/>
                    </a:lnTo>
                    <a:lnTo>
                      <a:pt x="50" y="18"/>
                    </a:lnTo>
                    <a:lnTo>
                      <a:pt x="50" y="20"/>
                    </a:lnTo>
                    <a:lnTo>
                      <a:pt x="50" y="20"/>
                    </a:lnTo>
                    <a:lnTo>
                      <a:pt x="48" y="20"/>
                    </a:lnTo>
                    <a:lnTo>
                      <a:pt x="48" y="22"/>
                    </a:lnTo>
                    <a:lnTo>
                      <a:pt x="46" y="22"/>
                    </a:lnTo>
                    <a:lnTo>
                      <a:pt x="46" y="24"/>
                    </a:lnTo>
                    <a:lnTo>
                      <a:pt x="46" y="24"/>
                    </a:lnTo>
                    <a:lnTo>
                      <a:pt x="44" y="26"/>
                    </a:lnTo>
                    <a:lnTo>
                      <a:pt x="44" y="26"/>
                    </a:lnTo>
                    <a:lnTo>
                      <a:pt x="42" y="28"/>
                    </a:lnTo>
                    <a:lnTo>
                      <a:pt x="40" y="28"/>
                    </a:lnTo>
                    <a:lnTo>
                      <a:pt x="40" y="28"/>
                    </a:lnTo>
                    <a:lnTo>
                      <a:pt x="38" y="30"/>
                    </a:lnTo>
                    <a:lnTo>
                      <a:pt x="38" y="30"/>
                    </a:lnTo>
                    <a:lnTo>
                      <a:pt x="36" y="32"/>
                    </a:lnTo>
                    <a:lnTo>
                      <a:pt x="36" y="32"/>
                    </a:lnTo>
                    <a:lnTo>
                      <a:pt x="34" y="32"/>
                    </a:lnTo>
                    <a:lnTo>
                      <a:pt x="32" y="34"/>
                    </a:lnTo>
                    <a:lnTo>
                      <a:pt x="30" y="34"/>
                    </a:lnTo>
                    <a:lnTo>
                      <a:pt x="30" y="34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6" y="36"/>
                    </a:lnTo>
                    <a:lnTo>
                      <a:pt x="24" y="36"/>
                    </a:lnTo>
                    <a:lnTo>
                      <a:pt x="24" y="38"/>
                    </a:lnTo>
                    <a:lnTo>
                      <a:pt x="22" y="38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18" y="38"/>
                    </a:lnTo>
                    <a:lnTo>
                      <a:pt x="16" y="38"/>
                    </a:lnTo>
                    <a:lnTo>
                      <a:pt x="16" y="38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12" y="38"/>
                    </a:lnTo>
                    <a:lnTo>
                      <a:pt x="12" y="38"/>
                    </a:lnTo>
                    <a:lnTo>
                      <a:pt x="10" y="38"/>
                    </a:lnTo>
                    <a:lnTo>
                      <a:pt x="8" y="38"/>
                    </a:lnTo>
                    <a:lnTo>
                      <a:pt x="8" y="38"/>
                    </a:lnTo>
                    <a:lnTo>
                      <a:pt x="8" y="38"/>
                    </a:lnTo>
                    <a:lnTo>
                      <a:pt x="6" y="38"/>
                    </a:lnTo>
                    <a:lnTo>
                      <a:pt x="6" y="38"/>
                    </a:lnTo>
                    <a:lnTo>
                      <a:pt x="4" y="38"/>
                    </a:lnTo>
                    <a:lnTo>
                      <a:pt x="4" y="36"/>
                    </a:lnTo>
                    <a:lnTo>
                      <a:pt x="4" y="36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2" y="3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F3D2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90" name="Freeform 124"/>
              <p:cNvSpPr>
                <a:spLocks/>
              </p:cNvSpPr>
              <p:nvPr/>
            </p:nvSpPr>
            <p:spPr bwMode="auto">
              <a:xfrm>
                <a:off x="4850" y="1250"/>
                <a:ext cx="50" cy="36"/>
              </a:xfrm>
              <a:custGeom>
                <a:avLst/>
                <a:gdLst>
                  <a:gd name="T0" fmla="*/ 0 w 50"/>
                  <a:gd name="T1" fmla="*/ 30 h 36"/>
                  <a:gd name="T2" fmla="*/ 0 w 50"/>
                  <a:gd name="T3" fmla="*/ 28 h 36"/>
                  <a:gd name="T4" fmla="*/ 0 w 50"/>
                  <a:gd name="T5" fmla="*/ 28 h 36"/>
                  <a:gd name="T6" fmla="*/ 0 w 50"/>
                  <a:gd name="T7" fmla="*/ 26 h 36"/>
                  <a:gd name="T8" fmla="*/ 0 w 50"/>
                  <a:gd name="T9" fmla="*/ 24 h 36"/>
                  <a:gd name="T10" fmla="*/ 0 w 50"/>
                  <a:gd name="T11" fmla="*/ 22 h 36"/>
                  <a:gd name="T12" fmla="*/ 0 w 50"/>
                  <a:gd name="T13" fmla="*/ 20 h 36"/>
                  <a:gd name="T14" fmla="*/ 2 w 50"/>
                  <a:gd name="T15" fmla="*/ 18 h 36"/>
                  <a:gd name="T16" fmla="*/ 2 w 50"/>
                  <a:gd name="T17" fmla="*/ 18 h 36"/>
                  <a:gd name="T18" fmla="*/ 4 w 50"/>
                  <a:gd name="T19" fmla="*/ 16 h 36"/>
                  <a:gd name="T20" fmla="*/ 6 w 50"/>
                  <a:gd name="T21" fmla="*/ 14 h 36"/>
                  <a:gd name="T22" fmla="*/ 8 w 50"/>
                  <a:gd name="T23" fmla="*/ 12 h 36"/>
                  <a:gd name="T24" fmla="*/ 10 w 50"/>
                  <a:gd name="T25" fmla="*/ 10 h 36"/>
                  <a:gd name="T26" fmla="*/ 14 w 50"/>
                  <a:gd name="T27" fmla="*/ 8 h 36"/>
                  <a:gd name="T28" fmla="*/ 16 w 50"/>
                  <a:gd name="T29" fmla="*/ 6 h 36"/>
                  <a:gd name="T30" fmla="*/ 20 w 50"/>
                  <a:gd name="T31" fmla="*/ 4 h 36"/>
                  <a:gd name="T32" fmla="*/ 24 w 50"/>
                  <a:gd name="T33" fmla="*/ 2 h 36"/>
                  <a:gd name="T34" fmla="*/ 28 w 50"/>
                  <a:gd name="T35" fmla="*/ 0 h 36"/>
                  <a:gd name="T36" fmla="*/ 32 w 50"/>
                  <a:gd name="T37" fmla="*/ 0 h 36"/>
                  <a:gd name="T38" fmla="*/ 34 w 50"/>
                  <a:gd name="T39" fmla="*/ 0 h 36"/>
                  <a:gd name="T40" fmla="*/ 36 w 50"/>
                  <a:gd name="T41" fmla="*/ 0 h 36"/>
                  <a:gd name="T42" fmla="*/ 38 w 50"/>
                  <a:gd name="T43" fmla="*/ 0 h 36"/>
                  <a:gd name="T44" fmla="*/ 40 w 50"/>
                  <a:gd name="T45" fmla="*/ 0 h 36"/>
                  <a:gd name="T46" fmla="*/ 42 w 50"/>
                  <a:gd name="T47" fmla="*/ 0 h 36"/>
                  <a:gd name="T48" fmla="*/ 44 w 50"/>
                  <a:gd name="T49" fmla="*/ 0 h 36"/>
                  <a:gd name="T50" fmla="*/ 46 w 50"/>
                  <a:gd name="T51" fmla="*/ 0 h 36"/>
                  <a:gd name="T52" fmla="*/ 46 w 50"/>
                  <a:gd name="T53" fmla="*/ 2 h 36"/>
                  <a:gd name="T54" fmla="*/ 48 w 50"/>
                  <a:gd name="T55" fmla="*/ 2 h 36"/>
                  <a:gd name="T56" fmla="*/ 48 w 50"/>
                  <a:gd name="T57" fmla="*/ 4 h 36"/>
                  <a:gd name="T58" fmla="*/ 50 w 50"/>
                  <a:gd name="T59" fmla="*/ 6 h 36"/>
                  <a:gd name="T60" fmla="*/ 50 w 50"/>
                  <a:gd name="T61" fmla="*/ 6 h 36"/>
                  <a:gd name="T62" fmla="*/ 50 w 50"/>
                  <a:gd name="T63" fmla="*/ 8 h 36"/>
                  <a:gd name="T64" fmla="*/ 50 w 50"/>
                  <a:gd name="T65" fmla="*/ 10 h 36"/>
                  <a:gd name="T66" fmla="*/ 50 w 50"/>
                  <a:gd name="T67" fmla="*/ 12 h 36"/>
                  <a:gd name="T68" fmla="*/ 50 w 50"/>
                  <a:gd name="T69" fmla="*/ 12 h 36"/>
                  <a:gd name="T70" fmla="*/ 48 w 50"/>
                  <a:gd name="T71" fmla="*/ 14 h 36"/>
                  <a:gd name="T72" fmla="*/ 48 w 50"/>
                  <a:gd name="T73" fmla="*/ 16 h 36"/>
                  <a:gd name="T74" fmla="*/ 46 w 50"/>
                  <a:gd name="T75" fmla="*/ 18 h 36"/>
                  <a:gd name="T76" fmla="*/ 44 w 50"/>
                  <a:gd name="T77" fmla="*/ 20 h 36"/>
                  <a:gd name="T78" fmla="*/ 44 w 50"/>
                  <a:gd name="T79" fmla="*/ 22 h 36"/>
                  <a:gd name="T80" fmla="*/ 42 w 50"/>
                  <a:gd name="T81" fmla="*/ 24 h 36"/>
                  <a:gd name="T82" fmla="*/ 40 w 50"/>
                  <a:gd name="T83" fmla="*/ 24 h 36"/>
                  <a:gd name="T84" fmla="*/ 38 w 50"/>
                  <a:gd name="T85" fmla="*/ 26 h 36"/>
                  <a:gd name="T86" fmla="*/ 36 w 50"/>
                  <a:gd name="T87" fmla="*/ 28 h 36"/>
                  <a:gd name="T88" fmla="*/ 32 w 50"/>
                  <a:gd name="T89" fmla="*/ 30 h 36"/>
                  <a:gd name="T90" fmla="*/ 30 w 50"/>
                  <a:gd name="T91" fmla="*/ 30 h 36"/>
                  <a:gd name="T92" fmla="*/ 28 w 50"/>
                  <a:gd name="T93" fmla="*/ 32 h 36"/>
                  <a:gd name="T94" fmla="*/ 26 w 50"/>
                  <a:gd name="T95" fmla="*/ 34 h 36"/>
                  <a:gd name="T96" fmla="*/ 22 w 50"/>
                  <a:gd name="T97" fmla="*/ 34 h 36"/>
                  <a:gd name="T98" fmla="*/ 20 w 50"/>
                  <a:gd name="T99" fmla="*/ 34 h 36"/>
                  <a:gd name="T100" fmla="*/ 18 w 50"/>
                  <a:gd name="T101" fmla="*/ 36 h 36"/>
                  <a:gd name="T102" fmla="*/ 16 w 50"/>
                  <a:gd name="T103" fmla="*/ 36 h 36"/>
                  <a:gd name="T104" fmla="*/ 14 w 50"/>
                  <a:gd name="T105" fmla="*/ 36 h 36"/>
                  <a:gd name="T106" fmla="*/ 12 w 50"/>
                  <a:gd name="T107" fmla="*/ 36 h 36"/>
                  <a:gd name="T108" fmla="*/ 10 w 50"/>
                  <a:gd name="T109" fmla="*/ 36 h 36"/>
                  <a:gd name="T110" fmla="*/ 8 w 50"/>
                  <a:gd name="T111" fmla="*/ 36 h 36"/>
                  <a:gd name="T112" fmla="*/ 6 w 50"/>
                  <a:gd name="T113" fmla="*/ 34 h 36"/>
                  <a:gd name="T114" fmla="*/ 4 w 50"/>
                  <a:gd name="T115" fmla="*/ 34 h 36"/>
                  <a:gd name="T116" fmla="*/ 2 w 50"/>
                  <a:gd name="T117" fmla="*/ 34 h 36"/>
                  <a:gd name="T118" fmla="*/ 2 w 50"/>
                  <a:gd name="T119" fmla="*/ 32 h 36"/>
                  <a:gd name="T120" fmla="*/ 0 w 50"/>
                  <a:gd name="T121" fmla="*/ 32 h 36"/>
                  <a:gd name="T122" fmla="*/ 0 w 50"/>
                  <a:gd name="T123" fmla="*/ 3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0" h="36">
                    <a:moveTo>
                      <a:pt x="0" y="30"/>
                    </a:moveTo>
                    <a:lnTo>
                      <a:pt x="0" y="30"/>
                    </a:lnTo>
                    <a:lnTo>
                      <a:pt x="0" y="30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0"/>
                    </a:lnTo>
                    <a:lnTo>
                      <a:pt x="2" y="20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4" y="14"/>
                    </a:lnTo>
                    <a:lnTo>
                      <a:pt x="6" y="14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0" y="10"/>
                    </a:lnTo>
                    <a:lnTo>
                      <a:pt x="12" y="8"/>
                    </a:lnTo>
                    <a:lnTo>
                      <a:pt x="14" y="8"/>
                    </a:lnTo>
                    <a:lnTo>
                      <a:pt x="14" y="6"/>
                    </a:lnTo>
                    <a:lnTo>
                      <a:pt x="16" y="6"/>
                    </a:lnTo>
                    <a:lnTo>
                      <a:pt x="18" y="4"/>
                    </a:lnTo>
                    <a:lnTo>
                      <a:pt x="20" y="4"/>
                    </a:lnTo>
                    <a:lnTo>
                      <a:pt x="22" y="2"/>
                    </a:lnTo>
                    <a:lnTo>
                      <a:pt x="24" y="2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30" y="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46" y="0"/>
                    </a:lnTo>
                    <a:lnTo>
                      <a:pt x="46" y="2"/>
                    </a:lnTo>
                    <a:lnTo>
                      <a:pt x="46" y="2"/>
                    </a:lnTo>
                    <a:lnTo>
                      <a:pt x="48" y="2"/>
                    </a:lnTo>
                    <a:lnTo>
                      <a:pt x="48" y="2"/>
                    </a:lnTo>
                    <a:lnTo>
                      <a:pt x="48" y="4"/>
                    </a:lnTo>
                    <a:lnTo>
                      <a:pt x="48" y="4"/>
                    </a:lnTo>
                    <a:lnTo>
                      <a:pt x="48" y="4"/>
                    </a:lnTo>
                    <a:lnTo>
                      <a:pt x="50" y="6"/>
                    </a:lnTo>
                    <a:lnTo>
                      <a:pt x="50" y="6"/>
                    </a:lnTo>
                    <a:lnTo>
                      <a:pt x="50" y="6"/>
                    </a:lnTo>
                    <a:lnTo>
                      <a:pt x="50" y="8"/>
                    </a:lnTo>
                    <a:lnTo>
                      <a:pt x="50" y="8"/>
                    </a:lnTo>
                    <a:lnTo>
                      <a:pt x="50" y="8"/>
                    </a:lnTo>
                    <a:lnTo>
                      <a:pt x="50" y="10"/>
                    </a:lnTo>
                    <a:lnTo>
                      <a:pt x="50" y="10"/>
                    </a:lnTo>
                    <a:lnTo>
                      <a:pt x="50" y="12"/>
                    </a:lnTo>
                    <a:lnTo>
                      <a:pt x="50" y="12"/>
                    </a:lnTo>
                    <a:lnTo>
                      <a:pt x="50" y="12"/>
                    </a:lnTo>
                    <a:lnTo>
                      <a:pt x="48" y="14"/>
                    </a:lnTo>
                    <a:lnTo>
                      <a:pt x="48" y="14"/>
                    </a:lnTo>
                    <a:lnTo>
                      <a:pt x="48" y="16"/>
                    </a:lnTo>
                    <a:lnTo>
                      <a:pt x="48" y="16"/>
                    </a:lnTo>
                    <a:lnTo>
                      <a:pt x="46" y="18"/>
                    </a:lnTo>
                    <a:lnTo>
                      <a:pt x="46" y="18"/>
                    </a:lnTo>
                    <a:lnTo>
                      <a:pt x="46" y="18"/>
                    </a:lnTo>
                    <a:lnTo>
                      <a:pt x="44" y="20"/>
                    </a:lnTo>
                    <a:lnTo>
                      <a:pt x="44" y="20"/>
                    </a:lnTo>
                    <a:lnTo>
                      <a:pt x="44" y="22"/>
                    </a:lnTo>
                    <a:lnTo>
                      <a:pt x="42" y="22"/>
                    </a:lnTo>
                    <a:lnTo>
                      <a:pt x="42" y="24"/>
                    </a:lnTo>
                    <a:lnTo>
                      <a:pt x="40" y="24"/>
                    </a:lnTo>
                    <a:lnTo>
                      <a:pt x="40" y="24"/>
                    </a:lnTo>
                    <a:lnTo>
                      <a:pt x="38" y="26"/>
                    </a:lnTo>
                    <a:lnTo>
                      <a:pt x="38" y="26"/>
                    </a:lnTo>
                    <a:lnTo>
                      <a:pt x="36" y="28"/>
                    </a:lnTo>
                    <a:lnTo>
                      <a:pt x="36" y="28"/>
                    </a:lnTo>
                    <a:lnTo>
                      <a:pt x="34" y="28"/>
                    </a:lnTo>
                    <a:lnTo>
                      <a:pt x="32" y="30"/>
                    </a:lnTo>
                    <a:lnTo>
                      <a:pt x="32" y="30"/>
                    </a:lnTo>
                    <a:lnTo>
                      <a:pt x="30" y="30"/>
                    </a:lnTo>
                    <a:lnTo>
                      <a:pt x="30" y="32"/>
                    </a:lnTo>
                    <a:lnTo>
                      <a:pt x="28" y="32"/>
                    </a:lnTo>
                    <a:lnTo>
                      <a:pt x="26" y="32"/>
                    </a:lnTo>
                    <a:lnTo>
                      <a:pt x="26" y="34"/>
                    </a:lnTo>
                    <a:lnTo>
                      <a:pt x="24" y="34"/>
                    </a:lnTo>
                    <a:lnTo>
                      <a:pt x="22" y="34"/>
                    </a:lnTo>
                    <a:lnTo>
                      <a:pt x="22" y="34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18" y="36"/>
                    </a:lnTo>
                    <a:lnTo>
                      <a:pt x="16" y="36"/>
                    </a:lnTo>
                    <a:lnTo>
                      <a:pt x="16" y="36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2" y="36"/>
                    </a:lnTo>
                    <a:lnTo>
                      <a:pt x="12" y="36"/>
                    </a:lnTo>
                    <a:lnTo>
                      <a:pt x="10" y="36"/>
                    </a:lnTo>
                    <a:lnTo>
                      <a:pt x="10" y="36"/>
                    </a:lnTo>
                    <a:lnTo>
                      <a:pt x="8" y="36"/>
                    </a:lnTo>
                    <a:lnTo>
                      <a:pt x="8" y="36"/>
                    </a:lnTo>
                    <a:lnTo>
                      <a:pt x="6" y="36"/>
                    </a:lnTo>
                    <a:lnTo>
                      <a:pt x="6" y="34"/>
                    </a:lnTo>
                    <a:lnTo>
                      <a:pt x="4" y="34"/>
                    </a:lnTo>
                    <a:lnTo>
                      <a:pt x="4" y="34"/>
                    </a:lnTo>
                    <a:lnTo>
                      <a:pt x="4" y="34"/>
                    </a:lnTo>
                    <a:lnTo>
                      <a:pt x="2" y="34"/>
                    </a:lnTo>
                    <a:lnTo>
                      <a:pt x="2" y="32"/>
                    </a:lnTo>
                    <a:lnTo>
                      <a:pt x="2" y="32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3CE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91" name="Freeform 125"/>
              <p:cNvSpPr>
                <a:spLocks/>
              </p:cNvSpPr>
              <p:nvPr/>
            </p:nvSpPr>
            <p:spPr bwMode="auto">
              <a:xfrm>
                <a:off x="4850" y="1250"/>
                <a:ext cx="48" cy="34"/>
              </a:xfrm>
              <a:custGeom>
                <a:avLst/>
                <a:gdLst>
                  <a:gd name="T0" fmla="*/ 2 w 48"/>
                  <a:gd name="T1" fmla="*/ 30 h 34"/>
                  <a:gd name="T2" fmla="*/ 2 w 48"/>
                  <a:gd name="T3" fmla="*/ 28 h 34"/>
                  <a:gd name="T4" fmla="*/ 0 w 48"/>
                  <a:gd name="T5" fmla="*/ 26 h 34"/>
                  <a:gd name="T6" fmla="*/ 0 w 48"/>
                  <a:gd name="T7" fmla="*/ 26 h 34"/>
                  <a:gd name="T8" fmla="*/ 2 w 48"/>
                  <a:gd name="T9" fmla="*/ 24 h 34"/>
                  <a:gd name="T10" fmla="*/ 2 w 48"/>
                  <a:gd name="T11" fmla="*/ 22 h 34"/>
                  <a:gd name="T12" fmla="*/ 2 w 48"/>
                  <a:gd name="T13" fmla="*/ 20 h 34"/>
                  <a:gd name="T14" fmla="*/ 4 w 48"/>
                  <a:gd name="T15" fmla="*/ 18 h 34"/>
                  <a:gd name="T16" fmla="*/ 4 w 48"/>
                  <a:gd name="T17" fmla="*/ 18 h 34"/>
                  <a:gd name="T18" fmla="*/ 6 w 48"/>
                  <a:gd name="T19" fmla="*/ 16 h 34"/>
                  <a:gd name="T20" fmla="*/ 8 w 48"/>
                  <a:gd name="T21" fmla="*/ 12 h 34"/>
                  <a:gd name="T22" fmla="*/ 12 w 48"/>
                  <a:gd name="T23" fmla="*/ 10 h 34"/>
                  <a:gd name="T24" fmla="*/ 16 w 48"/>
                  <a:gd name="T25" fmla="*/ 6 h 34"/>
                  <a:gd name="T26" fmla="*/ 20 w 48"/>
                  <a:gd name="T27" fmla="*/ 4 h 34"/>
                  <a:gd name="T28" fmla="*/ 26 w 48"/>
                  <a:gd name="T29" fmla="*/ 2 h 34"/>
                  <a:gd name="T30" fmla="*/ 30 w 48"/>
                  <a:gd name="T31" fmla="*/ 2 h 34"/>
                  <a:gd name="T32" fmla="*/ 34 w 48"/>
                  <a:gd name="T33" fmla="*/ 0 h 34"/>
                  <a:gd name="T34" fmla="*/ 36 w 48"/>
                  <a:gd name="T35" fmla="*/ 0 h 34"/>
                  <a:gd name="T36" fmla="*/ 38 w 48"/>
                  <a:gd name="T37" fmla="*/ 0 h 34"/>
                  <a:gd name="T38" fmla="*/ 40 w 48"/>
                  <a:gd name="T39" fmla="*/ 0 h 34"/>
                  <a:gd name="T40" fmla="*/ 42 w 48"/>
                  <a:gd name="T41" fmla="*/ 0 h 34"/>
                  <a:gd name="T42" fmla="*/ 42 w 48"/>
                  <a:gd name="T43" fmla="*/ 2 h 34"/>
                  <a:gd name="T44" fmla="*/ 44 w 48"/>
                  <a:gd name="T45" fmla="*/ 2 h 34"/>
                  <a:gd name="T46" fmla="*/ 46 w 48"/>
                  <a:gd name="T47" fmla="*/ 2 h 34"/>
                  <a:gd name="T48" fmla="*/ 46 w 48"/>
                  <a:gd name="T49" fmla="*/ 4 h 34"/>
                  <a:gd name="T50" fmla="*/ 48 w 48"/>
                  <a:gd name="T51" fmla="*/ 4 h 34"/>
                  <a:gd name="T52" fmla="*/ 48 w 48"/>
                  <a:gd name="T53" fmla="*/ 6 h 34"/>
                  <a:gd name="T54" fmla="*/ 48 w 48"/>
                  <a:gd name="T55" fmla="*/ 8 h 34"/>
                  <a:gd name="T56" fmla="*/ 48 w 48"/>
                  <a:gd name="T57" fmla="*/ 8 h 34"/>
                  <a:gd name="T58" fmla="*/ 48 w 48"/>
                  <a:gd name="T59" fmla="*/ 10 h 34"/>
                  <a:gd name="T60" fmla="*/ 48 w 48"/>
                  <a:gd name="T61" fmla="*/ 12 h 34"/>
                  <a:gd name="T62" fmla="*/ 48 w 48"/>
                  <a:gd name="T63" fmla="*/ 14 h 34"/>
                  <a:gd name="T64" fmla="*/ 48 w 48"/>
                  <a:gd name="T65" fmla="*/ 14 h 34"/>
                  <a:gd name="T66" fmla="*/ 46 w 48"/>
                  <a:gd name="T67" fmla="*/ 16 h 34"/>
                  <a:gd name="T68" fmla="*/ 46 w 48"/>
                  <a:gd name="T69" fmla="*/ 18 h 34"/>
                  <a:gd name="T70" fmla="*/ 44 w 48"/>
                  <a:gd name="T71" fmla="*/ 20 h 34"/>
                  <a:gd name="T72" fmla="*/ 42 w 48"/>
                  <a:gd name="T73" fmla="*/ 22 h 34"/>
                  <a:gd name="T74" fmla="*/ 38 w 48"/>
                  <a:gd name="T75" fmla="*/ 26 h 34"/>
                  <a:gd name="T76" fmla="*/ 34 w 48"/>
                  <a:gd name="T77" fmla="*/ 28 h 34"/>
                  <a:gd name="T78" fmla="*/ 30 w 48"/>
                  <a:gd name="T79" fmla="*/ 30 h 34"/>
                  <a:gd name="T80" fmla="*/ 24 w 48"/>
                  <a:gd name="T81" fmla="*/ 32 h 34"/>
                  <a:gd name="T82" fmla="*/ 20 w 48"/>
                  <a:gd name="T83" fmla="*/ 34 h 34"/>
                  <a:gd name="T84" fmla="*/ 16 w 48"/>
                  <a:gd name="T85" fmla="*/ 34 h 34"/>
                  <a:gd name="T86" fmla="*/ 14 w 48"/>
                  <a:gd name="T87" fmla="*/ 34 h 34"/>
                  <a:gd name="T88" fmla="*/ 12 w 48"/>
                  <a:gd name="T89" fmla="*/ 34 h 34"/>
                  <a:gd name="T90" fmla="*/ 10 w 48"/>
                  <a:gd name="T91" fmla="*/ 34 h 34"/>
                  <a:gd name="T92" fmla="*/ 8 w 48"/>
                  <a:gd name="T93" fmla="*/ 34 h 34"/>
                  <a:gd name="T94" fmla="*/ 8 w 48"/>
                  <a:gd name="T95" fmla="*/ 34 h 34"/>
                  <a:gd name="T96" fmla="*/ 6 w 48"/>
                  <a:gd name="T97" fmla="*/ 34 h 34"/>
                  <a:gd name="T98" fmla="*/ 4 w 48"/>
                  <a:gd name="T99" fmla="*/ 32 h 34"/>
                  <a:gd name="T100" fmla="*/ 4 w 48"/>
                  <a:gd name="T101" fmla="*/ 32 h 34"/>
                  <a:gd name="T102" fmla="*/ 2 w 48"/>
                  <a:gd name="T103" fmla="*/ 30 h 34"/>
                  <a:gd name="T104" fmla="*/ 2 w 48"/>
                  <a:gd name="T105" fmla="*/ 3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" h="34">
                    <a:moveTo>
                      <a:pt x="2" y="30"/>
                    </a:moveTo>
                    <a:lnTo>
                      <a:pt x="2" y="30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0" y="28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2" y="24"/>
                    </a:lnTo>
                    <a:lnTo>
                      <a:pt x="2" y="24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4" y="16"/>
                    </a:lnTo>
                    <a:lnTo>
                      <a:pt x="6" y="16"/>
                    </a:lnTo>
                    <a:lnTo>
                      <a:pt x="6" y="14"/>
                    </a:lnTo>
                    <a:lnTo>
                      <a:pt x="8" y="12"/>
                    </a:lnTo>
                    <a:lnTo>
                      <a:pt x="10" y="12"/>
                    </a:lnTo>
                    <a:lnTo>
                      <a:pt x="12" y="10"/>
                    </a:lnTo>
                    <a:lnTo>
                      <a:pt x="14" y="8"/>
                    </a:lnTo>
                    <a:lnTo>
                      <a:pt x="16" y="6"/>
                    </a:lnTo>
                    <a:lnTo>
                      <a:pt x="18" y="6"/>
                    </a:lnTo>
                    <a:lnTo>
                      <a:pt x="20" y="4"/>
                    </a:lnTo>
                    <a:lnTo>
                      <a:pt x="22" y="4"/>
                    </a:lnTo>
                    <a:lnTo>
                      <a:pt x="26" y="2"/>
                    </a:lnTo>
                    <a:lnTo>
                      <a:pt x="28" y="2"/>
                    </a:lnTo>
                    <a:lnTo>
                      <a:pt x="30" y="2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42" y="2"/>
                    </a:lnTo>
                    <a:lnTo>
                      <a:pt x="44" y="2"/>
                    </a:lnTo>
                    <a:lnTo>
                      <a:pt x="44" y="2"/>
                    </a:lnTo>
                    <a:lnTo>
                      <a:pt x="44" y="2"/>
                    </a:lnTo>
                    <a:lnTo>
                      <a:pt x="46" y="2"/>
                    </a:lnTo>
                    <a:lnTo>
                      <a:pt x="46" y="4"/>
                    </a:lnTo>
                    <a:lnTo>
                      <a:pt x="46" y="4"/>
                    </a:lnTo>
                    <a:lnTo>
                      <a:pt x="48" y="4"/>
                    </a:lnTo>
                    <a:lnTo>
                      <a:pt x="48" y="4"/>
                    </a:lnTo>
                    <a:lnTo>
                      <a:pt x="48" y="6"/>
                    </a:lnTo>
                    <a:lnTo>
                      <a:pt x="48" y="6"/>
                    </a:lnTo>
                    <a:lnTo>
                      <a:pt x="48" y="6"/>
                    </a:lnTo>
                    <a:lnTo>
                      <a:pt x="48" y="8"/>
                    </a:lnTo>
                    <a:lnTo>
                      <a:pt x="48" y="8"/>
                    </a:lnTo>
                    <a:lnTo>
                      <a:pt x="48" y="8"/>
                    </a:lnTo>
                    <a:lnTo>
                      <a:pt x="48" y="10"/>
                    </a:lnTo>
                    <a:lnTo>
                      <a:pt x="48" y="10"/>
                    </a:lnTo>
                    <a:lnTo>
                      <a:pt x="48" y="10"/>
                    </a:lnTo>
                    <a:lnTo>
                      <a:pt x="48" y="12"/>
                    </a:lnTo>
                    <a:lnTo>
                      <a:pt x="48" y="12"/>
                    </a:lnTo>
                    <a:lnTo>
                      <a:pt x="48" y="14"/>
                    </a:lnTo>
                    <a:lnTo>
                      <a:pt x="48" y="14"/>
                    </a:lnTo>
                    <a:lnTo>
                      <a:pt x="48" y="14"/>
                    </a:lnTo>
                    <a:lnTo>
                      <a:pt x="48" y="16"/>
                    </a:lnTo>
                    <a:lnTo>
                      <a:pt x="46" y="16"/>
                    </a:lnTo>
                    <a:lnTo>
                      <a:pt x="46" y="18"/>
                    </a:lnTo>
                    <a:lnTo>
                      <a:pt x="46" y="18"/>
                    </a:lnTo>
                    <a:lnTo>
                      <a:pt x="44" y="20"/>
                    </a:lnTo>
                    <a:lnTo>
                      <a:pt x="44" y="20"/>
                    </a:lnTo>
                    <a:lnTo>
                      <a:pt x="44" y="20"/>
                    </a:lnTo>
                    <a:lnTo>
                      <a:pt x="42" y="22"/>
                    </a:lnTo>
                    <a:lnTo>
                      <a:pt x="40" y="24"/>
                    </a:lnTo>
                    <a:lnTo>
                      <a:pt x="38" y="26"/>
                    </a:lnTo>
                    <a:lnTo>
                      <a:pt x="36" y="26"/>
                    </a:lnTo>
                    <a:lnTo>
                      <a:pt x="34" y="28"/>
                    </a:lnTo>
                    <a:lnTo>
                      <a:pt x="32" y="30"/>
                    </a:lnTo>
                    <a:lnTo>
                      <a:pt x="30" y="30"/>
                    </a:lnTo>
                    <a:lnTo>
                      <a:pt x="26" y="32"/>
                    </a:lnTo>
                    <a:lnTo>
                      <a:pt x="24" y="32"/>
                    </a:lnTo>
                    <a:lnTo>
                      <a:pt x="22" y="34"/>
                    </a:lnTo>
                    <a:lnTo>
                      <a:pt x="20" y="34"/>
                    </a:lnTo>
                    <a:lnTo>
                      <a:pt x="18" y="34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14" y="34"/>
                    </a:lnTo>
                    <a:lnTo>
                      <a:pt x="14" y="34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0" y="34"/>
                    </a:lnTo>
                    <a:lnTo>
                      <a:pt x="10" y="34"/>
                    </a:lnTo>
                    <a:lnTo>
                      <a:pt x="8" y="34"/>
                    </a:lnTo>
                    <a:lnTo>
                      <a:pt x="8" y="34"/>
                    </a:lnTo>
                    <a:lnTo>
                      <a:pt x="8" y="34"/>
                    </a:lnTo>
                    <a:lnTo>
                      <a:pt x="6" y="34"/>
                    </a:lnTo>
                    <a:lnTo>
                      <a:pt x="6" y="34"/>
                    </a:lnTo>
                    <a:lnTo>
                      <a:pt x="4" y="34"/>
                    </a:lnTo>
                    <a:lnTo>
                      <a:pt x="4" y="32"/>
                    </a:lnTo>
                    <a:lnTo>
                      <a:pt x="4" y="32"/>
                    </a:lnTo>
                    <a:lnTo>
                      <a:pt x="4" y="32"/>
                    </a:lnTo>
                    <a:lnTo>
                      <a:pt x="2" y="32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2" y="30"/>
                    </a:lnTo>
                    <a:close/>
                  </a:path>
                </a:pathLst>
              </a:custGeom>
              <a:solidFill>
                <a:srgbClr val="F3C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92" name="Freeform 126"/>
              <p:cNvSpPr>
                <a:spLocks/>
              </p:cNvSpPr>
              <p:nvPr/>
            </p:nvSpPr>
            <p:spPr bwMode="auto">
              <a:xfrm>
                <a:off x="4852" y="1252"/>
                <a:ext cx="46" cy="32"/>
              </a:xfrm>
              <a:custGeom>
                <a:avLst/>
                <a:gdLst>
                  <a:gd name="T0" fmla="*/ 2 w 46"/>
                  <a:gd name="T1" fmla="*/ 26 h 32"/>
                  <a:gd name="T2" fmla="*/ 0 w 46"/>
                  <a:gd name="T3" fmla="*/ 26 h 32"/>
                  <a:gd name="T4" fmla="*/ 0 w 46"/>
                  <a:gd name="T5" fmla="*/ 24 h 32"/>
                  <a:gd name="T6" fmla="*/ 0 w 46"/>
                  <a:gd name="T7" fmla="*/ 22 h 32"/>
                  <a:gd name="T8" fmla="*/ 0 w 46"/>
                  <a:gd name="T9" fmla="*/ 22 h 32"/>
                  <a:gd name="T10" fmla="*/ 2 w 46"/>
                  <a:gd name="T11" fmla="*/ 20 h 32"/>
                  <a:gd name="T12" fmla="*/ 2 w 46"/>
                  <a:gd name="T13" fmla="*/ 18 h 32"/>
                  <a:gd name="T14" fmla="*/ 2 w 46"/>
                  <a:gd name="T15" fmla="*/ 16 h 32"/>
                  <a:gd name="T16" fmla="*/ 4 w 46"/>
                  <a:gd name="T17" fmla="*/ 16 h 32"/>
                  <a:gd name="T18" fmla="*/ 6 w 46"/>
                  <a:gd name="T19" fmla="*/ 14 h 32"/>
                  <a:gd name="T20" fmla="*/ 8 w 46"/>
                  <a:gd name="T21" fmla="*/ 12 h 32"/>
                  <a:gd name="T22" fmla="*/ 10 w 46"/>
                  <a:gd name="T23" fmla="*/ 8 h 32"/>
                  <a:gd name="T24" fmla="*/ 14 w 46"/>
                  <a:gd name="T25" fmla="*/ 6 h 32"/>
                  <a:gd name="T26" fmla="*/ 20 w 46"/>
                  <a:gd name="T27" fmla="*/ 4 h 32"/>
                  <a:gd name="T28" fmla="*/ 24 w 46"/>
                  <a:gd name="T29" fmla="*/ 2 h 32"/>
                  <a:gd name="T30" fmla="*/ 28 w 46"/>
                  <a:gd name="T31" fmla="*/ 0 h 32"/>
                  <a:gd name="T32" fmla="*/ 32 w 46"/>
                  <a:gd name="T33" fmla="*/ 0 h 32"/>
                  <a:gd name="T34" fmla="*/ 34 w 46"/>
                  <a:gd name="T35" fmla="*/ 0 h 32"/>
                  <a:gd name="T36" fmla="*/ 36 w 46"/>
                  <a:gd name="T37" fmla="*/ 0 h 32"/>
                  <a:gd name="T38" fmla="*/ 38 w 46"/>
                  <a:gd name="T39" fmla="*/ 0 h 32"/>
                  <a:gd name="T40" fmla="*/ 40 w 46"/>
                  <a:gd name="T41" fmla="*/ 0 h 32"/>
                  <a:gd name="T42" fmla="*/ 42 w 46"/>
                  <a:gd name="T43" fmla="*/ 0 h 32"/>
                  <a:gd name="T44" fmla="*/ 42 w 46"/>
                  <a:gd name="T45" fmla="*/ 2 h 32"/>
                  <a:gd name="T46" fmla="*/ 44 w 46"/>
                  <a:gd name="T47" fmla="*/ 2 h 32"/>
                  <a:gd name="T48" fmla="*/ 44 w 46"/>
                  <a:gd name="T49" fmla="*/ 4 h 32"/>
                  <a:gd name="T50" fmla="*/ 46 w 46"/>
                  <a:gd name="T51" fmla="*/ 4 h 32"/>
                  <a:gd name="T52" fmla="*/ 46 w 46"/>
                  <a:gd name="T53" fmla="*/ 6 h 32"/>
                  <a:gd name="T54" fmla="*/ 46 w 46"/>
                  <a:gd name="T55" fmla="*/ 8 h 32"/>
                  <a:gd name="T56" fmla="*/ 46 w 46"/>
                  <a:gd name="T57" fmla="*/ 8 h 32"/>
                  <a:gd name="T58" fmla="*/ 46 w 46"/>
                  <a:gd name="T59" fmla="*/ 10 h 32"/>
                  <a:gd name="T60" fmla="*/ 46 w 46"/>
                  <a:gd name="T61" fmla="*/ 12 h 32"/>
                  <a:gd name="T62" fmla="*/ 44 w 46"/>
                  <a:gd name="T63" fmla="*/ 14 h 32"/>
                  <a:gd name="T64" fmla="*/ 44 w 46"/>
                  <a:gd name="T65" fmla="*/ 14 h 32"/>
                  <a:gd name="T66" fmla="*/ 42 w 46"/>
                  <a:gd name="T67" fmla="*/ 18 h 32"/>
                  <a:gd name="T68" fmla="*/ 40 w 46"/>
                  <a:gd name="T69" fmla="*/ 20 h 32"/>
                  <a:gd name="T70" fmla="*/ 36 w 46"/>
                  <a:gd name="T71" fmla="*/ 24 h 32"/>
                  <a:gd name="T72" fmla="*/ 32 w 46"/>
                  <a:gd name="T73" fmla="*/ 26 h 32"/>
                  <a:gd name="T74" fmla="*/ 28 w 46"/>
                  <a:gd name="T75" fmla="*/ 28 h 32"/>
                  <a:gd name="T76" fmla="*/ 24 w 46"/>
                  <a:gd name="T77" fmla="*/ 30 h 32"/>
                  <a:gd name="T78" fmla="*/ 18 w 46"/>
                  <a:gd name="T79" fmla="*/ 32 h 32"/>
                  <a:gd name="T80" fmla="*/ 14 w 46"/>
                  <a:gd name="T81" fmla="*/ 32 h 32"/>
                  <a:gd name="T82" fmla="*/ 12 w 46"/>
                  <a:gd name="T83" fmla="*/ 32 h 32"/>
                  <a:gd name="T84" fmla="*/ 10 w 46"/>
                  <a:gd name="T85" fmla="*/ 32 h 32"/>
                  <a:gd name="T86" fmla="*/ 8 w 46"/>
                  <a:gd name="T87" fmla="*/ 32 h 32"/>
                  <a:gd name="T88" fmla="*/ 6 w 46"/>
                  <a:gd name="T89" fmla="*/ 32 h 32"/>
                  <a:gd name="T90" fmla="*/ 6 w 46"/>
                  <a:gd name="T91" fmla="*/ 30 h 32"/>
                  <a:gd name="T92" fmla="*/ 4 w 46"/>
                  <a:gd name="T93" fmla="*/ 30 h 32"/>
                  <a:gd name="T94" fmla="*/ 2 w 46"/>
                  <a:gd name="T95" fmla="*/ 30 h 32"/>
                  <a:gd name="T96" fmla="*/ 2 w 46"/>
                  <a:gd name="T97" fmla="*/ 28 h 32"/>
                  <a:gd name="T98" fmla="*/ 2 w 46"/>
                  <a:gd name="T99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6" h="32">
                    <a:moveTo>
                      <a:pt x="2" y="28"/>
                    </a:moveTo>
                    <a:lnTo>
                      <a:pt x="2" y="26"/>
                    </a:lnTo>
                    <a:lnTo>
                      <a:pt x="2" y="26"/>
                    </a:lnTo>
                    <a:lnTo>
                      <a:pt x="0" y="2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2" y="16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4" y="14"/>
                    </a:lnTo>
                    <a:lnTo>
                      <a:pt x="6" y="14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4" y="6"/>
                    </a:lnTo>
                    <a:lnTo>
                      <a:pt x="16" y="4"/>
                    </a:lnTo>
                    <a:lnTo>
                      <a:pt x="20" y="4"/>
                    </a:lnTo>
                    <a:lnTo>
                      <a:pt x="22" y="2"/>
                    </a:lnTo>
                    <a:lnTo>
                      <a:pt x="24" y="2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30" y="0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42" y="0"/>
                    </a:lnTo>
                    <a:lnTo>
                      <a:pt x="42" y="2"/>
                    </a:lnTo>
                    <a:lnTo>
                      <a:pt x="42" y="2"/>
                    </a:lnTo>
                    <a:lnTo>
                      <a:pt x="44" y="2"/>
                    </a:lnTo>
                    <a:lnTo>
                      <a:pt x="44" y="2"/>
                    </a:lnTo>
                    <a:lnTo>
                      <a:pt x="44" y="2"/>
                    </a:lnTo>
                    <a:lnTo>
                      <a:pt x="44" y="4"/>
                    </a:lnTo>
                    <a:lnTo>
                      <a:pt x="44" y="4"/>
                    </a:lnTo>
                    <a:lnTo>
                      <a:pt x="46" y="4"/>
                    </a:lnTo>
                    <a:lnTo>
                      <a:pt x="46" y="6"/>
                    </a:lnTo>
                    <a:lnTo>
                      <a:pt x="46" y="6"/>
                    </a:lnTo>
                    <a:lnTo>
                      <a:pt x="46" y="6"/>
                    </a:lnTo>
                    <a:lnTo>
                      <a:pt x="46" y="8"/>
                    </a:lnTo>
                    <a:lnTo>
                      <a:pt x="46" y="8"/>
                    </a:lnTo>
                    <a:lnTo>
                      <a:pt x="46" y="8"/>
                    </a:lnTo>
                    <a:lnTo>
                      <a:pt x="46" y="10"/>
                    </a:lnTo>
                    <a:lnTo>
                      <a:pt x="46" y="10"/>
                    </a:lnTo>
                    <a:lnTo>
                      <a:pt x="46" y="10"/>
                    </a:lnTo>
                    <a:lnTo>
                      <a:pt x="46" y="12"/>
                    </a:lnTo>
                    <a:lnTo>
                      <a:pt x="44" y="12"/>
                    </a:lnTo>
                    <a:lnTo>
                      <a:pt x="44" y="14"/>
                    </a:lnTo>
                    <a:lnTo>
                      <a:pt x="44" y="14"/>
                    </a:lnTo>
                    <a:lnTo>
                      <a:pt x="44" y="14"/>
                    </a:lnTo>
                    <a:lnTo>
                      <a:pt x="44" y="16"/>
                    </a:lnTo>
                    <a:lnTo>
                      <a:pt x="42" y="18"/>
                    </a:lnTo>
                    <a:lnTo>
                      <a:pt x="40" y="18"/>
                    </a:lnTo>
                    <a:lnTo>
                      <a:pt x="40" y="20"/>
                    </a:lnTo>
                    <a:lnTo>
                      <a:pt x="38" y="22"/>
                    </a:lnTo>
                    <a:lnTo>
                      <a:pt x="36" y="24"/>
                    </a:lnTo>
                    <a:lnTo>
                      <a:pt x="34" y="24"/>
                    </a:lnTo>
                    <a:lnTo>
                      <a:pt x="32" y="26"/>
                    </a:lnTo>
                    <a:lnTo>
                      <a:pt x="30" y="28"/>
                    </a:lnTo>
                    <a:lnTo>
                      <a:pt x="28" y="28"/>
                    </a:lnTo>
                    <a:lnTo>
                      <a:pt x="26" y="30"/>
                    </a:lnTo>
                    <a:lnTo>
                      <a:pt x="24" y="30"/>
                    </a:lnTo>
                    <a:lnTo>
                      <a:pt x="20" y="30"/>
                    </a:lnTo>
                    <a:lnTo>
                      <a:pt x="18" y="32"/>
                    </a:lnTo>
                    <a:lnTo>
                      <a:pt x="16" y="32"/>
                    </a:lnTo>
                    <a:lnTo>
                      <a:pt x="14" y="32"/>
                    </a:lnTo>
                    <a:lnTo>
                      <a:pt x="12" y="32"/>
                    </a:lnTo>
                    <a:lnTo>
                      <a:pt x="12" y="32"/>
                    </a:lnTo>
                    <a:lnTo>
                      <a:pt x="10" y="32"/>
                    </a:lnTo>
                    <a:lnTo>
                      <a:pt x="10" y="32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6" y="32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4" y="30"/>
                    </a:lnTo>
                    <a:lnTo>
                      <a:pt x="4" y="30"/>
                    </a:lnTo>
                    <a:lnTo>
                      <a:pt x="4" y="30"/>
                    </a:lnTo>
                    <a:lnTo>
                      <a:pt x="2" y="30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2" y="28"/>
                    </a:lnTo>
                    <a:close/>
                  </a:path>
                </a:pathLst>
              </a:custGeom>
              <a:solidFill>
                <a:srgbClr val="F2C9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93" name="Freeform 127"/>
              <p:cNvSpPr>
                <a:spLocks/>
              </p:cNvSpPr>
              <p:nvPr/>
            </p:nvSpPr>
            <p:spPr bwMode="auto">
              <a:xfrm>
                <a:off x="4854" y="1252"/>
                <a:ext cx="42" cy="32"/>
              </a:xfrm>
              <a:custGeom>
                <a:avLst/>
                <a:gdLst>
                  <a:gd name="T0" fmla="*/ 0 w 42"/>
                  <a:gd name="T1" fmla="*/ 26 h 32"/>
                  <a:gd name="T2" fmla="*/ 0 w 42"/>
                  <a:gd name="T3" fmla="*/ 24 h 32"/>
                  <a:gd name="T4" fmla="*/ 0 w 42"/>
                  <a:gd name="T5" fmla="*/ 24 h 32"/>
                  <a:gd name="T6" fmla="*/ 0 w 42"/>
                  <a:gd name="T7" fmla="*/ 22 h 32"/>
                  <a:gd name="T8" fmla="*/ 0 w 42"/>
                  <a:gd name="T9" fmla="*/ 20 h 32"/>
                  <a:gd name="T10" fmla="*/ 2 w 42"/>
                  <a:gd name="T11" fmla="*/ 20 h 32"/>
                  <a:gd name="T12" fmla="*/ 2 w 42"/>
                  <a:gd name="T13" fmla="*/ 18 h 32"/>
                  <a:gd name="T14" fmla="*/ 2 w 42"/>
                  <a:gd name="T15" fmla="*/ 16 h 32"/>
                  <a:gd name="T16" fmla="*/ 4 w 42"/>
                  <a:gd name="T17" fmla="*/ 14 h 32"/>
                  <a:gd name="T18" fmla="*/ 6 w 42"/>
                  <a:gd name="T19" fmla="*/ 12 h 32"/>
                  <a:gd name="T20" fmla="*/ 10 w 42"/>
                  <a:gd name="T21" fmla="*/ 8 h 32"/>
                  <a:gd name="T22" fmla="*/ 14 w 42"/>
                  <a:gd name="T23" fmla="*/ 6 h 32"/>
                  <a:gd name="T24" fmla="*/ 18 w 42"/>
                  <a:gd name="T25" fmla="*/ 4 h 32"/>
                  <a:gd name="T26" fmla="*/ 22 w 42"/>
                  <a:gd name="T27" fmla="*/ 2 h 32"/>
                  <a:gd name="T28" fmla="*/ 26 w 42"/>
                  <a:gd name="T29" fmla="*/ 2 h 32"/>
                  <a:gd name="T30" fmla="*/ 30 w 42"/>
                  <a:gd name="T31" fmla="*/ 0 h 32"/>
                  <a:gd name="T32" fmla="*/ 32 w 42"/>
                  <a:gd name="T33" fmla="*/ 0 h 32"/>
                  <a:gd name="T34" fmla="*/ 34 w 42"/>
                  <a:gd name="T35" fmla="*/ 0 h 32"/>
                  <a:gd name="T36" fmla="*/ 36 w 42"/>
                  <a:gd name="T37" fmla="*/ 0 h 32"/>
                  <a:gd name="T38" fmla="*/ 38 w 42"/>
                  <a:gd name="T39" fmla="*/ 2 h 32"/>
                  <a:gd name="T40" fmla="*/ 38 w 42"/>
                  <a:gd name="T41" fmla="*/ 2 h 32"/>
                  <a:gd name="T42" fmla="*/ 40 w 42"/>
                  <a:gd name="T43" fmla="*/ 2 h 32"/>
                  <a:gd name="T44" fmla="*/ 40 w 42"/>
                  <a:gd name="T45" fmla="*/ 4 h 32"/>
                  <a:gd name="T46" fmla="*/ 42 w 42"/>
                  <a:gd name="T47" fmla="*/ 4 h 32"/>
                  <a:gd name="T48" fmla="*/ 42 w 42"/>
                  <a:gd name="T49" fmla="*/ 6 h 32"/>
                  <a:gd name="T50" fmla="*/ 42 w 42"/>
                  <a:gd name="T51" fmla="*/ 6 h 32"/>
                  <a:gd name="T52" fmla="*/ 42 w 42"/>
                  <a:gd name="T53" fmla="*/ 8 h 32"/>
                  <a:gd name="T54" fmla="*/ 42 w 42"/>
                  <a:gd name="T55" fmla="*/ 10 h 32"/>
                  <a:gd name="T56" fmla="*/ 42 w 42"/>
                  <a:gd name="T57" fmla="*/ 10 h 32"/>
                  <a:gd name="T58" fmla="*/ 42 w 42"/>
                  <a:gd name="T59" fmla="*/ 12 h 32"/>
                  <a:gd name="T60" fmla="*/ 42 w 42"/>
                  <a:gd name="T61" fmla="*/ 14 h 32"/>
                  <a:gd name="T62" fmla="*/ 40 w 42"/>
                  <a:gd name="T63" fmla="*/ 16 h 32"/>
                  <a:gd name="T64" fmla="*/ 40 w 42"/>
                  <a:gd name="T65" fmla="*/ 18 h 32"/>
                  <a:gd name="T66" fmla="*/ 36 w 42"/>
                  <a:gd name="T67" fmla="*/ 20 h 32"/>
                  <a:gd name="T68" fmla="*/ 34 w 42"/>
                  <a:gd name="T69" fmla="*/ 22 h 32"/>
                  <a:gd name="T70" fmla="*/ 30 w 42"/>
                  <a:gd name="T71" fmla="*/ 26 h 32"/>
                  <a:gd name="T72" fmla="*/ 26 w 42"/>
                  <a:gd name="T73" fmla="*/ 28 h 32"/>
                  <a:gd name="T74" fmla="*/ 22 w 42"/>
                  <a:gd name="T75" fmla="*/ 30 h 32"/>
                  <a:gd name="T76" fmla="*/ 18 w 42"/>
                  <a:gd name="T77" fmla="*/ 30 h 32"/>
                  <a:gd name="T78" fmla="*/ 14 w 42"/>
                  <a:gd name="T79" fmla="*/ 32 h 32"/>
                  <a:gd name="T80" fmla="*/ 10 w 42"/>
                  <a:gd name="T81" fmla="*/ 32 h 32"/>
                  <a:gd name="T82" fmla="*/ 10 w 42"/>
                  <a:gd name="T83" fmla="*/ 32 h 32"/>
                  <a:gd name="T84" fmla="*/ 8 w 42"/>
                  <a:gd name="T85" fmla="*/ 30 h 32"/>
                  <a:gd name="T86" fmla="*/ 6 w 42"/>
                  <a:gd name="T87" fmla="*/ 30 h 32"/>
                  <a:gd name="T88" fmla="*/ 4 w 42"/>
                  <a:gd name="T89" fmla="*/ 30 h 32"/>
                  <a:gd name="T90" fmla="*/ 4 w 42"/>
                  <a:gd name="T91" fmla="*/ 30 h 32"/>
                  <a:gd name="T92" fmla="*/ 2 w 42"/>
                  <a:gd name="T93" fmla="*/ 28 h 32"/>
                  <a:gd name="T94" fmla="*/ 2 w 42"/>
                  <a:gd name="T95" fmla="*/ 28 h 32"/>
                  <a:gd name="T96" fmla="*/ 2 w 42"/>
                  <a:gd name="T97" fmla="*/ 2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2" h="32">
                    <a:moveTo>
                      <a:pt x="2" y="26"/>
                    </a:moveTo>
                    <a:lnTo>
                      <a:pt x="0" y="26"/>
                    </a:lnTo>
                    <a:lnTo>
                      <a:pt x="0" y="2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0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4" y="14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2" y="8"/>
                    </a:lnTo>
                    <a:lnTo>
                      <a:pt x="14" y="6"/>
                    </a:lnTo>
                    <a:lnTo>
                      <a:pt x="16" y="4"/>
                    </a:lnTo>
                    <a:lnTo>
                      <a:pt x="18" y="4"/>
                    </a:lnTo>
                    <a:lnTo>
                      <a:pt x="20" y="4"/>
                    </a:lnTo>
                    <a:lnTo>
                      <a:pt x="22" y="2"/>
                    </a:lnTo>
                    <a:lnTo>
                      <a:pt x="24" y="2"/>
                    </a:lnTo>
                    <a:lnTo>
                      <a:pt x="26" y="2"/>
                    </a:lnTo>
                    <a:lnTo>
                      <a:pt x="28" y="0"/>
                    </a:lnTo>
                    <a:lnTo>
                      <a:pt x="30" y="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6" y="2"/>
                    </a:lnTo>
                    <a:lnTo>
                      <a:pt x="38" y="2"/>
                    </a:lnTo>
                    <a:lnTo>
                      <a:pt x="38" y="2"/>
                    </a:lnTo>
                    <a:lnTo>
                      <a:pt x="38" y="2"/>
                    </a:lnTo>
                    <a:lnTo>
                      <a:pt x="40" y="2"/>
                    </a:lnTo>
                    <a:lnTo>
                      <a:pt x="40" y="2"/>
                    </a:lnTo>
                    <a:lnTo>
                      <a:pt x="40" y="2"/>
                    </a:lnTo>
                    <a:lnTo>
                      <a:pt x="40" y="4"/>
                    </a:lnTo>
                    <a:lnTo>
                      <a:pt x="42" y="4"/>
                    </a:lnTo>
                    <a:lnTo>
                      <a:pt x="42" y="4"/>
                    </a:lnTo>
                    <a:lnTo>
                      <a:pt x="42" y="4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42" y="8"/>
                    </a:lnTo>
                    <a:lnTo>
                      <a:pt x="42" y="8"/>
                    </a:lnTo>
                    <a:lnTo>
                      <a:pt x="42" y="8"/>
                    </a:lnTo>
                    <a:lnTo>
                      <a:pt x="42" y="10"/>
                    </a:lnTo>
                    <a:lnTo>
                      <a:pt x="42" y="10"/>
                    </a:lnTo>
                    <a:lnTo>
                      <a:pt x="42" y="10"/>
                    </a:lnTo>
                    <a:lnTo>
                      <a:pt x="42" y="12"/>
                    </a:lnTo>
                    <a:lnTo>
                      <a:pt x="42" y="12"/>
                    </a:lnTo>
                    <a:lnTo>
                      <a:pt x="42" y="12"/>
                    </a:lnTo>
                    <a:lnTo>
                      <a:pt x="42" y="14"/>
                    </a:lnTo>
                    <a:lnTo>
                      <a:pt x="42" y="14"/>
                    </a:lnTo>
                    <a:lnTo>
                      <a:pt x="40" y="16"/>
                    </a:lnTo>
                    <a:lnTo>
                      <a:pt x="40" y="16"/>
                    </a:lnTo>
                    <a:lnTo>
                      <a:pt x="40" y="18"/>
                    </a:lnTo>
                    <a:lnTo>
                      <a:pt x="38" y="18"/>
                    </a:lnTo>
                    <a:lnTo>
                      <a:pt x="36" y="20"/>
                    </a:lnTo>
                    <a:lnTo>
                      <a:pt x="36" y="22"/>
                    </a:lnTo>
                    <a:lnTo>
                      <a:pt x="34" y="22"/>
                    </a:lnTo>
                    <a:lnTo>
                      <a:pt x="32" y="24"/>
                    </a:lnTo>
                    <a:lnTo>
                      <a:pt x="30" y="26"/>
                    </a:lnTo>
                    <a:lnTo>
                      <a:pt x="28" y="26"/>
                    </a:lnTo>
                    <a:lnTo>
                      <a:pt x="26" y="28"/>
                    </a:lnTo>
                    <a:lnTo>
                      <a:pt x="24" y="28"/>
                    </a:lnTo>
                    <a:lnTo>
                      <a:pt x="22" y="30"/>
                    </a:lnTo>
                    <a:lnTo>
                      <a:pt x="20" y="30"/>
                    </a:lnTo>
                    <a:lnTo>
                      <a:pt x="18" y="30"/>
                    </a:lnTo>
                    <a:lnTo>
                      <a:pt x="16" y="30"/>
                    </a:lnTo>
                    <a:lnTo>
                      <a:pt x="14" y="32"/>
                    </a:lnTo>
                    <a:lnTo>
                      <a:pt x="12" y="32"/>
                    </a:lnTo>
                    <a:lnTo>
                      <a:pt x="10" y="32"/>
                    </a:lnTo>
                    <a:lnTo>
                      <a:pt x="10" y="32"/>
                    </a:lnTo>
                    <a:lnTo>
                      <a:pt x="10" y="32"/>
                    </a:lnTo>
                    <a:lnTo>
                      <a:pt x="8" y="30"/>
                    </a:lnTo>
                    <a:lnTo>
                      <a:pt x="8" y="30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4" y="30"/>
                    </a:lnTo>
                    <a:lnTo>
                      <a:pt x="4" y="30"/>
                    </a:lnTo>
                    <a:lnTo>
                      <a:pt x="4" y="30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2" y="26"/>
                    </a:lnTo>
                    <a:lnTo>
                      <a:pt x="2" y="26"/>
                    </a:lnTo>
                    <a:close/>
                  </a:path>
                </a:pathLst>
              </a:custGeom>
              <a:solidFill>
                <a:srgbClr val="F1C7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94" name="Freeform 128"/>
              <p:cNvSpPr>
                <a:spLocks/>
              </p:cNvSpPr>
              <p:nvPr/>
            </p:nvSpPr>
            <p:spPr bwMode="auto">
              <a:xfrm>
                <a:off x="4866" y="1200"/>
                <a:ext cx="296" cy="192"/>
              </a:xfrm>
              <a:custGeom>
                <a:avLst/>
                <a:gdLst>
                  <a:gd name="T0" fmla="*/ 270 w 296"/>
                  <a:gd name="T1" fmla="*/ 32 h 192"/>
                  <a:gd name="T2" fmla="*/ 276 w 296"/>
                  <a:gd name="T3" fmla="*/ 34 h 192"/>
                  <a:gd name="T4" fmla="*/ 280 w 296"/>
                  <a:gd name="T5" fmla="*/ 34 h 192"/>
                  <a:gd name="T6" fmla="*/ 284 w 296"/>
                  <a:gd name="T7" fmla="*/ 32 h 192"/>
                  <a:gd name="T8" fmla="*/ 290 w 296"/>
                  <a:gd name="T9" fmla="*/ 30 h 192"/>
                  <a:gd name="T10" fmla="*/ 294 w 296"/>
                  <a:gd name="T11" fmla="*/ 26 h 192"/>
                  <a:gd name="T12" fmla="*/ 296 w 296"/>
                  <a:gd name="T13" fmla="*/ 18 h 192"/>
                  <a:gd name="T14" fmla="*/ 296 w 296"/>
                  <a:gd name="T15" fmla="*/ 12 h 192"/>
                  <a:gd name="T16" fmla="*/ 292 w 296"/>
                  <a:gd name="T17" fmla="*/ 6 h 192"/>
                  <a:gd name="T18" fmla="*/ 288 w 296"/>
                  <a:gd name="T19" fmla="*/ 2 h 192"/>
                  <a:gd name="T20" fmla="*/ 282 w 296"/>
                  <a:gd name="T21" fmla="*/ 0 h 192"/>
                  <a:gd name="T22" fmla="*/ 276 w 296"/>
                  <a:gd name="T23" fmla="*/ 0 h 192"/>
                  <a:gd name="T24" fmla="*/ 270 w 296"/>
                  <a:gd name="T25" fmla="*/ 2 h 192"/>
                  <a:gd name="T26" fmla="*/ 264 w 296"/>
                  <a:gd name="T27" fmla="*/ 6 h 192"/>
                  <a:gd name="T28" fmla="*/ 258 w 296"/>
                  <a:gd name="T29" fmla="*/ 10 h 192"/>
                  <a:gd name="T30" fmla="*/ 248 w 296"/>
                  <a:gd name="T31" fmla="*/ 28 h 192"/>
                  <a:gd name="T32" fmla="*/ 238 w 296"/>
                  <a:gd name="T33" fmla="*/ 48 h 192"/>
                  <a:gd name="T34" fmla="*/ 224 w 296"/>
                  <a:gd name="T35" fmla="*/ 68 h 192"/>
                  <a:gd name="T36" fmla="*/ 210 w 296"/>
                  <a:gd name="T37" fmla="*/ 88 h 192"/>
                  <a:gd name="T38" fmla="*/ 194 w 296"/>
                  <a:gd name="T39" fmla="*/ 108 h 192"/>
                  <a:gd name="T40" fmla="*/ 178 w 296"/>
                  <a:gd name="T41" fmla="*/ 124 h 192"/>
                  <a:gd name="T42" fmla="*/ 158 w 296"/>
                  <a:gd name="T43" fmla="*/ 136 h 192"/>
                  <a:gd name="T44" fmla="*/ 140 w 296"/>
                  <a:gd name="T45" fmla="*/ 142 h 192"/>
                  <a:gd name="T46" fmla="*/ 120 w 296"/>
                  <a:gd name="T47" fmla="*/ 150 h 192"/>
                  <a:gd name="T48" fmla="*/ 100 w 296"/>
                  <a:gd name="T49" fmla="*/ 154 h 192"/>
                  <a:gd name="T50" fmla="*/ 70 w 296"/>
                  <a:gd name="T51" fmla="*/ 162 h 192"/>
                  <a:gd name="T52" fmla="*/ 44 w 296"/>
                  <a:gd name="T53" fmla="*/ 168 h 192"/>
                  <a:gd name="T54" fmla="*/ 34 w 296"/>
                  <a:gd name="T55" fmla="*/ 168 h 192"/>
                  <a:gd name="T56" fmla="*/ 30 w 296"/>
                  <a:gd name="T57" fmla="*/ 168 h 192"/>
                  <a:gd name="T58" fmla="*/ 26 w 296"/>
                  <a:gd name="T59" fmla="*/ 166 h 192"/>
                  <a:gd name="T60" fmla="*/ 22 w 296"/>
                  <a:gd name="T61" fmla="*/ 164 h 192"/>
                  <a:gd name="T62" fmla="*/ 18 w 296"/>
                  <a:gd name="T63" fmla="*/ 162 h 192"/>
                  <a:gd name="T64" fmla="*/ 14 w 296"/>
                  <a:gd name="T65" fmla="*/ 162 h 192"/>
                  <a:gd name="T66" fmla="*/ 12 w 296"/>
                  <a:gd name="T67" fmla="*/ 162 h 192"/>
                  <a:gd name="T68" fmla="*/ 8 w 296"/>
                  <a:gd name="T69" fmla="*/ 166 h 192"/>
                  <a:gd name="T70" fmla="*/ 2 w 296"/>
                  <a:gd name="T71" fmla="*/ 174 h 192"/>
                  <a:gd name="T72" fmla="*/ 0 w 296"/>
                  <a:gd name="T73" fmla="*/ 182 h 192"/>
                  <a:gd name="T74" fmla="*/ 2 w 296"/>
                  <a:gd name="T75" fmla="*/ 186 h 192"/>
                  <a:gd name="T76" fmla="*/ 4 w 296"/>
                  <a:gd name="T77" fmla="*/ 190 h 192"/>
                  <a:gd name="T78" fmla="*/ 8 w 296"/>
                  <a:gd name="T79" fmla="*/ 192 h 192"/>
                  <a:gd name="T80" fmla="*/ 14 w 296"/>
                  <a:gd name="T81" fmla="*/ 190 h 192"/>
                  <a:gd name="T82" fmla="*/ 20 w 296"/>
                  <a:gd name="T83" fmla="*/ 190 h 192"/>
                  <a:gd name="T84" fmla="*/ 24 w 296"/>
                  <a:gd name="T85" fmla="*/ 186 h 192"/>
                  <a:gd name="T86" fmla="*/ 28 w 296"/>
                  <a:gd name="T87" fmla="*/ 180 h 192"/>
                  <a:gd name="T88" fmla="*/ 36 w 296"/>
                  <a:gd name="T89" fmla="*/ 176 h 192"/>
                  <a:gd name="T90" fmla="*/ 52 w 296"/>
                  <a:gd name="T91" fmla="*/ 174 h 192"/>
                  <a:gd name="T92" fmla="*/ 78 w 296"/>
                  <a:gd name="T93" fmla="*/ 170 h 192"/>
                  <a:gd name="T94" fmla="*/ 108 w 296"/>
                  <a:gd name="T95" fmla="*/ 168 h 192"/>
                  <a:gd name="T96" fmla="*/ 130 w 296"/>
                  <a:gd name="T97" fmla="*/ 164 h 192"/>
                  <a:gd name="T98" fmla="*/ 152 w 296"/>
                  <a:gd name="T99" fmla="*/ 160 h 192"/>
                  <a:gd name="T100" fmla="*/ 170 w 296"/>
                  <a:gd name="T101" fmla="*/ 152 h 192"/>
                  <a:gd name="T102" fmla="*/ 182 w 296"/>
                  <a:gd name="T103" fmla="*/ 142 h 192"/>
                  <a:gd name="T104" fmla="*/ 196 w 296"/>
                  <a:gd name="T105" fmla="*/ 128 h 192"/>
                  <a:gd name="T106" fmla="*/ 210 w 296"/>
                  <a:gd name="T107" fmla="*/ 112 h 192"/>
                  <a:gd name="T108" fmla="*/ 222 w 296"/>
                  <a:gd name="T109" fmla="*/ 94 h 192"/>
                  <a:gd name="T110" fmla="*/ 240 w 296"/>
                  <a:gd name="T111" fmla="*/ 64 h 192"/>
                  <a:gd name="T112" fmla="*/ 254 w 296"/>
                  <a:gd name="T113" fmla="*/ 46 h 192"/>
                  <a:gd name="T114" fmla="*/ 256 w 296"/>
                  <a:gd name="T115" fmla="*/ 40 h 192"/>
                  <a:gd name="T116" fmla="*/ 262 w 296"/>
                  <a:gd name="T117" fmla="*/ 36 h 192"/>
                  <a:gd name="T118" fmla="*/ 264 w 296"/>
                  <a:gd name="T119" fmla="*/ 32 h 192"/>
                  <a:gd name="T120" fmla="*/ 266 w 296"/>
                  <a:gd name="T121" fmla="*/ 32 h 192"/>
                  <a:gd name="T122" fmla="*/ 266 w 296"/>
                  <a:gd name="T123" fmla="*/ 3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96" h="192">
                    <a:moveTo>
                      <a:pt x="266" y="32"/>
                    </a:moveTo>
                    <a:lnTo>
                      <a:pt x="268" y="32"/>
                    </a:lnTo>
                    <a:lnTo>
                      <a:pt x="268" y="32"/>
                    </a:lnTo>
                    <a:lnTo>
                      <a:pt x="270" y="32"/>
                    </a:lnTo>
                    <a:lnTo>
                      <a:pt x="272" y="34"/>
                    </a:lnTo>
                    <a:lnTo>
                      <a:pt x="272" y="34"/>
                    </a:lnTo>
                    <a:lnTo>
                      <a:pt x="274" y="34"/>
                    </a:lnTo>
                    <a:lnTo>
                      <a:pt x="276" y="34"/>
                    </a:lnTo>
                    <a:lnTo>
                      <a:pt x="276" y="34"/>
                    </a:lnTo>
                    <a:lnTo>
                      <a:pt x="278" y="34"/>
                    </a:lnTo>
                    <a:lnTo>
                      <a:pt x="278" y="34"/>
                    </a:lnTo>
                    <a:lnTo>
                      <a:pt x="280" y="34"/>
                    </a:lnTo>
                    <a:lnTo>
                      <a:pt x="282" y="34"/>
                    </a:lnTo>
                    <a:lnTo>
                      <a:pt x="282" y="32"/>
                    </a:lnTo>
                    <a:lnTo>
                      <a:pt x="284" y="32"/>
                    </a:lnTo>
                    <a:lnTo>
                      <a:pt x="284" y="32"/>
                    </a:lnTo>
                    <a:lnTo>
                      <a:pt x="286" y="32"/>
                    </a:lnTo>
                    <a:lnTo>
                      <a:pt x="288" y="30"/>
                    </a:lnTo>
                    <a:lnTo>
                      <a:pt x="288" y="30"/>
                    </a:lnTo>
                    <a:lnTo>
                      <a:pt x="290" y="30"/>
                    </a:lnTo>
                    <a:lnTo>
                      <a:pt x="290" y="28"/>
                    </a:lnTo>
                    <a:lnTo>
                      <a:pt x="292" y="28"/>
                    </a:lnTo>
                    <a:lnTo>
                      <a:pt x="292" y="26"/>
                    </a:lnTo>
                    <a:lnTo>
                      <a:pt x="294" y="26"/>
                    </a:lnTo>
                    <a:lnTo>
                      <a:pt x="294" y="24"/>
                    </a:lnTo>
                    <a:lnTo>
                      <a:pt x="294" y="22"/>
                    </a:lnTo>
                    <a:lnTo>
                      <a:pt x="294" y="20"/>
                    </a:lnTo>
                    <a:lnTo>
                      <a:pt x="296" y="18"/>
                    </a:lnTo>
                    <a:lnTo>
                      <a:pt x="296" y="16"/>
                    </a:lnTo>
                    <a:lnTo>
                      <a:pt x="296" y="16"/>
                    </a:lnTo>
                    <a:lnTo>
                      <a:pt x="296" y="14"/>
                    </a:lnTo>
                    <a:lnTo>
                      <a:pt x="296" y="12"/>
                    </a:lnTo>
                    <a:lnTo>
                      <a:pt x="294" y="10"/>
                    </a:lnTo>
                    <a:lnTo>
                      <a:pt x="294" y="8"/>
                    </a:lnTo>
                    <a:lnTo>
                      <a:pt x="294" y="8"/>
                    </a:lnTo>
                    <a:lnTo>
                      <a:pt x="292" y="6"/>
                    </a:lnTo>
                    <a:lnTo>
                      <a:pt x="292" y="4"/>
                    </a:lnTo>
                    <a:lnTo>
                      <a:pt x="290" y="4"/>
                    </a:lnTo>
                    <a:lnTo>
                      <a:pt x="290" y="4"/>
                    </a:lnTo>
                    <a:lnTo>
                      <a:pt x="288" y="2"/>
                    </a:lnTo>
                    <a:lnTo>
                      <a:pt x="288" y="2"/>
                    </a:lnTo>
                    <a:lnTo>
                      <a:pt x="286" y="2"/>
                    </a:lnTo>
                    <a:lnTo>
                      <a:pt x="284" y="0"/>
                    </a:lnTo>
                    <a:lnTo>
                      <a:pt x="282" y="0"/>
                    </a:lnTo>
                    <a:lnTo>
                      <a:pt x="282" y="0"/>
                    </a:lnTo>
                    <a:lnTo>
                      <a:pt x="280" y="0"/>
                    </a:lnTo>
                    <a:lnTo>
                      <a:pt x="278" y="0"/>
                    </a:lnTo>
                    <a:lnTo>
                      <a:pt x="276" y="0"/>
                    </a:lnTo>
                    <a:lnTo>
                      <a:pt x="274" y="0"/>
                    </a:lnTo>
                    <a:lnTo>
                      <a:pt x="272" y="2"/>
                    </a:lnTo>
                    <a:lnTo>
                      <a:pt x="272" y="2"/>
                    </a:lnTo>
                    <a:lnTo>
                      <a:pt x="270" y="2"/>
                    </a:lnTo>
                    <a:lnTo>
                      <a:pt x="268" y="2"/>
                    </a:lnTo>
                    <a:lnTo>
                      <a:pt x="266" y="4"/>
                    </a:lnTo>
                    <a:lnTo>
                      <a:pt x="264" y="4"/>
                    </a:lnTo>
                    <a:lnTo>
                      <a:pt x="264" y="6"/>
                    </a:lnTo>
                    <a:lnTo>
                      <a:pt x="262" y="6"/>
                    </a:lnTo>
                    <a:lnTo>
                      <a:pt x="260" y="8"/>
                    </a:lnTo>
                    <a:lnTo>
                      <a:pt x="260" y="8"/>
                    </a:lnTo>
                    <a:lnTo>
                      <a:pt x="258" y="10"/>
                    </a:lnTo>
                    <a:lnTo>
                      <a:pt x="258" y="12"/>
                    </a:lnTo>
                    <a:lnTo>
                      <a:pt x="256" y="16"/>
                    </a:lnTo>
                    <a:lnTo>
                      <a:pt x="252" y="20"/>
                    </a:lnTo>
                    <a:lnTo>
                      <a:pt x="248" y="28"/>
                    </a:lnTo>
                    <a:lnTo>
                      <a:pt x="244" y="34"/>
                    </a:lnTo>
                    <a:lnTo>
                      <a:pt x="242" y="40"/>
                    </a:lnTo>
                    <a:lnTo>
                      <a:pt x="240" y="44"/>
                    </a:lnTo>
                    <a:lnTo>
                      <a:pt x="238" y="48"/>
                    </a:lnTo>
                    <a:lnTo>
                      <a:pt x="234" y="52"/>
                    </a:lnTo>
                    <a:lnTo>
                      <a:pt x="232" y="58"/>
                    </a:lnTo>
                    <a:lnTo>
                      <a:pt x="228" y="62"/>
                    </a:lnTo>
                    <a:lnTo>
                      <a:pt x="224" y="68"/>
                    </a:lnTo>
                    <a:lnTo>
                      <a:pt x="222" y="72"/>
                    </a:lnTo>
                    <a:lnTo>
                      <a:pt x="218" y="78"/>
                    </a:lnTo>
                    <a:lnTo>
                      <a:pt x="214" y="84"/>
                    </a:lnTo>
                    <a:lnTo>
                      <a:pt x="210" y="88"/>
                    </a:lnTo>
                    <a:lnTo>
                      <a:pt x="206" y="94"/>
                    </a:lnTo>
                    <a:lnTo>
                      <a:pt x="202" y="98"/>
                    </a:lnTo>
                    <a:lnTo>
                      <a:pt x="198" y="102"/>
                    </a:lnTo>
                    <a:lnTo>
                      <a:pt x="194" y="108"/>
                    </a:lnTo>
                    <a:lnTo>
                      <a:pt x="190" y="112"/>
                    </a:lnTo>
                    <a:lnTo>
                      <a:pt x="186" y="116"/>
                    </a:lnTo>
                    <a:lnTo>
                      <a:pt x="182" y="120"/>
                    </a:lnTo>
                    <a:lnTo>
                      <a:pt x="178" y="124"/>
                    </a:lnTo>
                    <a:lnTo>
                      <a:pt x="172" y="128"/>
                    </a:lnTo>
                    <a:lnTo>
                      <a:pt x="168" y="130"/>
                    </a:lnTo>
                    <a:lnTo>
                      <a:pt x="164" y="134"/>
                    </a:lnTo>
                    <a:lnTo>
                      <a:pt x="158" y="136"/>
                    </a:lnTo>
                    <a:lnTo>
                      <a:pt x="154" y="138"/>
                    </a:lnTo>
                    <a:lnTo>
                      <a:pt x="148" y="140"/>
                    </a:lnTo>
                    <a:lnTo>
                      <a:pt x="144" y="142"/>
                    </a:lnTo>
                    <a:lnTo>
                      <a:pt x="140" y="142"/>
                    </a:lnTo>
                    <a:lnTo>
                      <a:pt x="134" y="144"/>
                    </a:lnTo>
                    <a:lnTo>
                      <a:pt x="130" y="146"/>
                    </a:lnTo>
                    <a:lnTo>
                      <a:pt x="124" y="148"/>
                    </a:lnTo>
                    <a:lnTo>
                      <a:pt x="120" y="150"/>
                    </a:lnTo>
                    <a:lnTo>
                      <a:pt x="114" y="150"/>
                    </a:lnTo>
                    <a:lnTo>
                      <a:pt x="110" y="152"/>
                    </a:lnTo>
                    <a:lnTo>
                      <a:pt x="106" y="154"/>
                    </a:lnTo>
                    <a:lnTo>
                      <a:pt x="100" y="154"/>
                    </a:lnTo>
                    <a:lnTo>
                      <a:pt x="96" y="156"/>
                    </a:lnTo>
                    <a:lnTo>
                      <a:pt x="86" y="158"/>
                    </a:lnTo>
                    <a:lnTo>
                      <a:pt x="78" y="160"/>
                    </a:lnTo>
                    <a:lnTo>
                      <a:pt x="70" y="162"/>
                    </a:lnTo>
                    <a:lnTo>
                      <a:pt x="62" y="164"/>
                    </a:lnTo>
                    <a:lnTo>
                      <a:pt x="56" y="166"/>
                    </a:lnTo>
                    <a:lnTo>
                      <a:pt x="50" y="166"/>
                    </a:lnTo>
                    <a:lnTo>
                      <a:pt x="44" y="168"/>
                    </a:lnTo>
                    <a:lnTo>
                      <a:pt x="40" y="168"/>
                    </a:lnTo>
                    <a:lnTo>
                      <a:pt x="38" y="168"/>
                    </a:lnTo>
                    <a:lnTo>
                      <a:pt x="36" y="168"/>
                    </a:lnTo>
                    <a:lnTo>
                      <a:pt x="34" y="168"/>
                    </a:lnTo>
                    <a:lnTo>
                      <a:pt x="34" y="168"/>
                    </a:lnTo>
                    <a:lnTo>
                      <a:pt x="32" y="168"/>
                    </a:lnTo>
                    <a:lnTo>
                      <a:pt x="32" y="168"/>
                    </a:lnTo>
                    <a:lnTo>
                      <a:pt x="30" y="168"/>
                    </a:lnTo>
                    <a:lnTo>
                      <a:pt x="30" y="168"/>
                    </a:lnTo>
                    <a:lnTo>
                      <a:pt x="28" y="168"/>
                    </a:lnTo>
                    <a:lnTo>
                      <a:pt x="28" y="168"/>
                    </a:lnTo>
                    <a:lnTo>
                      <a:pt x="26" y="166"/>
                    </a:lnTo>
                    <a:lnTo>
                      <a:pt x="26" y="166"/>
                    </a:lnTo>
                    <a:lnTo>
                      <a:pt x="24" y="166"/>
                    </a:lnTo>
                    <a:lnTo>
                      <a:pt x="22" y="164"/>
                    </a:lnTo>
                    <a:lnTo>
                      <a:pt x="22" y="164"/>
                    </a:lnTo>
                    <a:lnTo>
                      <a:pt x="20" y="164"/>
                    </a:lnTo>
                    <a:lnTo>
                      <a:pt x="20" y="162"/>
                    </a:lnTo>
                    <a:lnTo>
                      <a:pt x="20" y="162"/>
                    </a:lnTo>
                    <a:lnTo>
                      <a:pt x="18" y="162"/>
                    </a:lnTo>
                    <a:lnTo>
                      <a:pt x="18" y="162"/>
                    </a:lnTo>
                    <a:lnTo>
                      <a:pt x="16" y="162"/>
                    </a:lnTo>
                    <a:lnTo>
                      <a:pt x="16" y="162"/>
                    </a:lnTo>
                    <a:lnTo>
                      <a:pt x="14" y="162"/>
                    </a:lnTo>
                    <a:lnTo>
                      <a:pt x="14" y="162"/>
                    </a:lnTo>
                    <a:lnTo>
                      <a:pt x="14" y="162"/>
                    </a:lnTo>
                    <a:lnTo>
                      <a:pt x="12" y="162"/>
                    </a:lnTo>
                    <a:lnTo>
                      <a:pt x="12" y="162"/>
                    </a:lnTo>
                    <a:lnTo>
                      <a:pt x="10" y="164"/>
                    </a:lnTo>
                    <a:lnTo>
                      <a:pt x="10" y="164"/>
                    </a:lnTo>
                    <a:lnTo>
                      <a:pt x="8" y="166"/>
                    </a:lnTo>
                    <a:lnTo>
                      <a:pt x="8" y="166"/>
                    </a:lnTo>
                    <a:lnTo>
                      <a:pt x="6" y="168"/>
                    </a:lnTo>
                    <a:lnTo>
                      <a:pt x="4" y="170"/>
                    </a:lnTo>
                    <a:lnTo>
                      <a:pt x="4" y="172"/>
                    </a:lnTo>
                    <a:lnTo>
                      <a:pt x="2" y="174"/>
                    </a:lnTo>
                    <a:lnTo>
                      <a:pt x="2" y="176"/>
                    </a:lnTo>
                    <a:lnTo>
                      <a:pt x="2" y="178"/>
                    </a:lnTo>
                    <a:lnTo>
                      <a:pt x="0" y="180"/>
                    </a:lnTo>
                    <a:lnTo>
                      <a:pt x="0" y="182"/>
                    </a:lnTo>
                    <a:lnTo>
                      <a:pt x="0" y="182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" y="186"/>
                    </a:lnTo>
                    <a:lnTo>
                      <a:pt x="2" y="188"/>
                    </a:lnTo>
                    <a:lnTo>
                      <a:pt x="2" y="188"/>
                    </a:lnTo>
                    <a:lnTo>
                      <a:pt x="4" y="188"/>
                    </a:lnTo>
                    <a:lnTo>
                      <a:pt x="4" y="190"/>
                    </a:lnTo>
                    <a:lnTo>
                      <a:pt x="6" y="190"/>
                    </a:lnTo>
                    <a:lnTo>
                      <a:pt x="6" y="190"/>
                    </a:lnTo>
                    <a:lnTo>
                      <a:pt x="8" y="190"/>
                    </a:lnTo>
                    <a:lnTo>
                      <a:pt x="8" y="192"/>
                    </a:lnTo>
                    <a:lnTo>
                      <a:pt x="10" y="192"/>
                    </a:lnTo>
                    <a:lnTo>
                      <a:pt x="12" y="192"/>
                    </a:lnTo>
                    <a:lnTo>
                      <a:pt x="12" y="192"/>
                    </a:lnTo>
                    <a:lnTo>
                      <a:pt x="14" y="190"/>
                    </a:lnTo>
                    <a:lnTo>
                      <a:pt x="16" y="190"/>
                    </a:lnTo>
                    <a:lnTo>
                      <a:pt x="16" y="190"/>
                    </a:lnTo>
                    <a:lnTo>
                      <a:pt x="18" y="190"/>
                    </a:lnTo>
                    <a:lnTo>
                      <a:pt x="20" y="190"/>
                    </a:lnTo>
                    <a:lnTo>
                      <a:pt x="20" y="188"/>
                    </a:lnTo>
                    <a:lnTo>
                      <a:pt x="22" y="188"/>
                    </a:lnTo>
                    <a:lnTo>
                      <a:pt x="22" y="186"/>
                    </a:lnTo>
                    <a:lnTo>
                      <a:pt x="24" y="186"/>
                    </a:lnTo>
                    <a:lnTo>
                      <a:pt x="24" y="184"/>
                    </a:lnTo>
                    <a:lnTo>
                      <a:pt x="26" y="184"/>
                    </a:lnTo>
                    <a:lnTo>
                      <a:pt x="26" y="182"/>
                    </a:lnTo>
                    <a:lnTo>
                      <a:pt x="28" y="180"/>
                    </a:lnTo>
                    <a:lnTo>
                      <a:pt x="28" y="180"/>
                    </a:lnTo>
                    <a:lnTo>
                      <a:pt x="30" y="178"/>
                    </a:lnTo>
                    <a:lnTo>
                      <a:pt x="34" y="178"/>
                    </a:lnTo>
                    <a:lnTo>
                      <a:pt x="36" y="176"/>
                    </a:lnTo>
                    <a:lnTo>
                      <a:pt x="40" y="176"/>
                    </a:lnTo>
                    <a:lnTo>
                      <a:pt x="44" y="174"/>
                    </a:lnTo>
                    <a:lnTo>
                      <a:pt x="48" y="174"/>
                    </a:lnTo>
                    <a:lnTo>
                      <a:pt x="52" y="174"/>
                    </a:lnTo>
                    <a:lnTo>
                      <a:pt x="56" y="172"/>
                    </a:lnTo>
                    <a:lnTo>
                      <a:pt x="62" y="172"/>
                    </a:lnTo>
                    <a:lnTo>
                      <a:pt x="66" y="172"/>
                    </a:lnTo>
                    <a:lnTo>
                      <a:pt x="78" y="170"/>
                    </a:lnTo>
                    <a:lnTo>
                      <a:pt x="90" y="170"/>
                    </a:lnTo>
                    <a:lnTo>
                      <a:pt x="96" y="168"/>
                    </a:lnTo>
                    <a:lnTo>
                      <a:pt x="102" y="168"/>
                    </a:lnTo>
                    <a:lnTo>
                      <a:pt x="108" y="168"/>
                    </a:lnTo>
                    <a:lnTo>
                      <a:pt x="114" y="166"/>
                    </a:lnTo>
                    <a:lnTo>
                      <a:pt x="120" y="166"/>
                    </a:lnTo>
                    <a:lnTo>
                      <a:pt x="126" y="164"/>
                    </a:lnTo>
                    <a:lnTo>
                      <a:pt x="130" y="164"/>
                    </a:lnTo>
                    <a:lnTo>
                      <a:pt x="136" y="162"/>
                    </a:lnTo>
                    <a:lnTo>
                      <a:pt x="142" y="162"/>
                    </a:lnTo>
                    <a:lnTo>
                      <a:pt x="148" y="160"/>
                    </a:lnTo>
                    <a:lnTo>
                      <a:pt x="152" y="160"/>
                    </a:lnTo>
                    <a:lnTo>
                      <a:pt x="156" y="158"/>
                    </a:lnTo>
                    <a:lnTo>
                      <a:pt x="162" y="156"/>
                    </a:lnTo>
                    <a:lnTo>
                      <a:pt x="166" y="154"/>
                    </a:lnTo>
                    <a:lnTo>
                      <a:pt x="170" y="152"/>
                    </a:lnTo>
                    <a:lnTo>
                      <a:pt x="172" y="150"/>
                    </a:lnTo>
                    <a:lnTo>
                      <a:pt x="176" y="148"/>
                    </a:lnTo>
                    <a:lnTo>
                      <a:pt x="180" y="146"/>
                    </a:lnTo>
                    <a:lnTo>
                      <a:pt x="182" y="142"/>
                    </a:lnTo>
                    <a:lnTo>
                      <a:pt x="186" y="140"/>
                    </a:lnTo>
                    <a:lnTo>
                      <a:pt x="190" y="136"/>
                    </a:lnTo>
                    <a:lnTo>
                      <a:pt x="192" y="132"/>
                    </a:lnTo>
                    <a:lnTo>
                      <a:pt x="196" y="128"/>
                    </a:lnTo>
                    <a:lnTo>
                      <a:pt x="200" y="124"/>
                    </a:lnTo>
                    <a:lnTo>
                      <a:pt x="202" y="120"/>
                    </a:lnTo>
                    <a:lnTo>
                      <a:pt x="206" y="116"/>
                    </a:lnTo>
                    <a:lnTo>
                      <a:pt x="210" y="112"/>
                    </a:lnTo>
                    <a:lnTo>
                      <a:pt x="212" y="108"/>
                    </a:lnTo>
                    <a:lnTo>
                      <a:pt x="216" y="102"/>
                    </a:lnTo>
                    <a:lnTo>
                      <a:pt x="220" y="98"/>
                    </a:lnTo>
                    <a:lnTo>
                      <a:pt x="222" y="94"/>
                    </a:lnTo>
                    <a:lnTo>
                      <a:pt x="226" y="90"/>
                    </a:lnTo>
                    <a:lnTo>
                      <a:pt x="230" y="80"/>
                    </a:lnTo>
                    <a:lnTo>
                      <a:pt x="236" y="72"/>
                    </a:lnTo>
                    <a:lnTo>
                      <a:pt x="240" y="64"/>
                    </a:lnTo>
                    <a:lnTo>
                      <a:pt x="246" y="58"/>
                    </a:lnTo>
                    <a:lnTo>
                      <a:pt x="248" y="52"/>
                    </a:lnTo>
                    <a:lnTo>
                      <a:pt x="252" y="48"/>
                    </a:lnTo>
                    <a:lnTo>
                      <a:pt x="254" y="46"/>
                    </a:lnTo>
                    <a:lnTo>
                      <a:pt x="254" y="44"/>
                    </a:lnTo>
                    <a:lnTo>
                      <a:pt x="256" y="42"/>
                    </a:lnTo>
                    <a:lnTo>
                      <a:pt x="256" y="42"/>
                    </a:lnTo>
                    <a:lnTo>
                      <a:pt x="256" y="40"/>
                    </a:lnTo>
                    <a:lnTo>
                      <a:pt x="258" y="40"/>
                    </a:lnTo>
                    <a:lnTo>
                      <a:pt x="258" y="38"/>
                    </a:lnTo>
                    <a:lnTo>
                      <a:pt x="260" y="38"/>
                    </a:lnTo>
                    <a:lnTo>
                      <a:pt x="262" y="36"/>
                    </a:lnTo>
                    <a:lnTo>
                      <a:pt x="262" y="34"/>
                    </a:lnTo>
                    <a:lnTo>
                      <a:pt x="262" y="34"/>
                    </a:lnTo>
                    <a:lnTo>
                      <a:pt x="264" y="34"/>
                    </a:lnTo>
                    <a:lnTo>
                      <a:pt x="264" y="32"/>
                    </a:lnTo>
                    <a:lnTo>
                      <a:pt x="264" y="32"/>
                    </a:lnTo>
                    <a:lnTo>
                      <a:pt x="264" y="32"/>
                    </a:lnTo>
                    <a:lnTo>
                      <a:pt x="266" y="32"/>
                    </a:lnTo>
                    <a:lnTo>
                      <a:pt x="266" y="32"/>
                    </a:lnTo>
                    <a:lnTo>
                      <a:pt x="266" y="32"/>
                    </a:lnTo>
                    <a:lnTo>
                      <a:pt x="266" y="32"/>
                    </a:lnTo>
                    <a:lnTo>
                      <a:pt x="266" y="32"/>
                    </a:lnTo>
                    <a:lnTo>
                      <a:pt x="266" y="32"/>
                    </a:lnTo>
                    <a:close/>
                  </a:path>
                </a:pathLst>
              </a:custGeom>
              <a:solidFill>
                <a:srgbClr val="9726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95" name="Freeform 129"/>
              <p:cNvSpPr>
                <a:spLocks/>
              </p:cNvSpPr>
              <p:nvPr/>
            </p:nvSpPr>
            <p:spPr bwMode="auto">
              <a:xfrm>
                <a:off x="5002" y="1328"/>
                <a:ext cx="90" cy="70"/>
              </a:xfrm>
              <a:custGeom>
                <a:avLst/>
                <a:gdLst>
                  <a:gd name="T0" fmla="*/ 90 w 90"/>
                  <a:gd name="T1" fmla="*/ 0 h 70"/>
                  <a:gd name="T2" fmla="*/ 88 w 90"/>
                  <a:gd name="T3" fmla="*/ 2 h 70"/>
                  <a:gd name="T4" fmla="*/ 86 w 90"/>
                  <a:gd name="T5" fmla="*/ 6 h 70"/>
                  <a:gd name="T6" fmla="*/ 82 w 90"/>
                  <a:gd name="T7" fmla="*/ 12 h 70"/>
                  <a:gd name="T8" fmla="*/ 78 w 90"/>
                  <a:gd name="T9" fmla="*/ 18 h 70"/>
                  <a:gd name="T10" fmla="*/ 76 w 90"/>
                  <a:gd name="T11" fmla="*/ 22 h 70"/>
                  <a:gd name="T12" fmla="*/ 72 w 90"/>
                  <a:gd name="T13" fmla="*/ 28 h 70"/>
                  <a:gd name="T14" fmla="*/ 68 w 90"/>
                  <a:gd name="T15" fmla="*/ 32 h 70"/>
                  <a:gd name="T16" fmla="*/ 64 w 90"/>
                  <a:gd name="T17" fmla="*/ 36 h 70"/>
                  <a:gd name="T18" fmla="*/ 60 w 90"/>
                  <a:gd name="T19" fmla="*/ 42 h 70"/>
                  <a:gd name="T20" fmla="*/ 54 w 90"/>
                  <a:gd name="T21" fmla="*/ 46 h 70"/>
                  <a:gd name="T22" fmla="*/ 50 w 90"/>
                  <a:gd name="T23" fmla="*/ 50 h 70"/>
                  <a:gd name="T24" fmla="*/ 44 w 90"/>
                  <a:gd name="T25" fmla="*/ 54 h 70"/>
                  <a:gd name="T26" fmla="*/ 38 w 90"/>
                  <a:gd name="T27" fmla="*/ 56 h 70"/>
                  <a:gd name="T28" fmla="*/ 30 w 90"/>
                  <a:gd name="T29" fmla="*/ 60 h 70"/>
                  <a:gd name="T30" fmla="*/ 22 w 90"/>
                  <a:gd name="T31" fmla="*/ 64 h 70"/>
                  <a:gd name="T32" fmla="*/ 14 w 90"/>
                  <a:gd name="T33" fmla="*/ 66 h 70"/>
                  <a:gd name="T34" fmla="*/ 8 w 90"/>
                  <a:gd name="T35" fmla="*/ 66 h 70"/>
                  <a:gd name="T36" fmla="*/ 4 w 90"/>
                  <a:gd name="T37" fmla="*/ 68 h 70"/>
                  <a:gd name="T38" fmla="*/ 2 w 90"/>
                  <a:gd name="T39" fmla="*/ 68 h 70"/>
                  <a:gd name="T40" fmla="*/ 0 w 90"/>
                  <a:gd name="T41" fmla="*/ 66 h 70"/>
                  <a:gd name="T42" fmla="*/ 2 w 90"/>
                  <a:gd name="T43" fmla="*/ 66 h 70"/>
                  <a:gd name="T44" fmla="*/ 6 w 90"/>
                  <a:gd name="T45" fmla="*/ 68 h 70"/>
                  <a:gd name="T46" fmla="*/ 12 w 90"/>
                  <a:gd name="T47" fmla="*/ 68 h 70"/>
                  <a:gd name="T48" fmla="*/ 16 w 90"/>
                  <a:gd name="T49" fmla="*/ 70 h 70"/>
                  <a:gd name="T50" fmla="*/ 20 w 90"/>
                  <a:gd name="T51" fmla="*/ 70 h 70"/>
                  <a:gd name="T52" fmla="*/ 26 w 90"/>
                  <a:gd name="T53" fmla="*/ 70 h 70"/>
                  <a:gd name="T54" fmla="*/ 32 w 90"/>
                  <a:gd name="T55" fmla="*/ 70 h 70"/>
                  <a:gd name="T56" fmla="*/ 38 w 90"/>
                  <a:gd name="T57" fmla="*/ 68 h 70"/>
                  <a:gd name="T58" fmla="*/ 44 w 90"/>
                  <a:gd name="T59" fmla="*/ 68 h 70"/>
                  <a:gd name="T60" fmla="*/ 50 w 90"/>
                  <a:gd name="T61" fmla="*/ 66 h 70"/>
                  <a:gd name="T62" fmla="*/ 56 w 90"/>
                  <a:gd name="T63" fmla="*/ 64 h 70"/>
                  <a:gd name="T64" fmla="*/ 62 w 90"/>
                  <a:gd name="T65" fmla="*/ 60 h 70"/>
                  <a:gd name="T66" fmla="*/ 66 w 90"/>
                  <a:gd name="T67" fmla="*/ 56 h 70"/>
                  <a:gd name="T68" fmla="*/ 72 w 90"/>
                  <a:gd name="T69" fmla="*/ 52 h 70"/>
                  <a:gd name="T70" fmla="*/ 76 w 90"/>
                  <a:gd name="T71" fmla="*/ 46 h 70"/>
                  <a:gd name="T72" fmla="*/ 78 w 90"/>
                  <a:gd name="T73" fmla="*/ 42 h 70"/>
                  <a:gd name="T74" fmla="*/ 82 w 90"/>
                  <a:gd name="T75" fmla="*/ 36 h 70"/>
                  <a:gd name="T76" fmla="*/ 84 w 90"/>
                  <a:gd name="T77" fmla="*/ 32 h 70"/>
                  <a:gd name="T78" fmla="*/ 86 w 90"/>
                  <a:gd name="T79" fmla="*/ 26 h 70"/>
                  <a:gd name="T80" fmla="*/ 88 w 90"/>
                  <a:gd name="T81" fmla="*/ 22 h 70"/>
                  <a:gd name="T82" fmla="*/ 88 w 90"/>
                  <a:gd name="T83" fmla="*/ 18 h 70"/>
                  <a:gd name="T84" fmla="*/ 90 w 90"/>
                  <a:gd name="T85" fmla="*/ 16 h 70"/>
                  <a:gd name="T86" fmla="*/ 90 w 90"/>
                  <a:gd name="T87" fmla="*/ 12 h 70"/>
                  <a:gd name="T88" fmla="*/ 90 w 90"/>
                  <a:gd name="T89" fmla="*/ 10 h 70"/>
                  <a:gd name="T90" fmla="*/ 90 w 90"/>
                  <a:gd name="T91" fmla="*/ 6 h 70"/>
                  <a:gd name="T92" fmla="*/ 90 w 90"/>
                  <a:gd name="T93" fmla="*/ 4 h 70"/>
                  <a:gd name="T94" fmla="*/ 90 w 90"/>
                  <a:gd name="T95" fmla="*/ 2 h 70"/>
                  <a:gd name="T96" fmla="*/ 90 w 90"/>
                  <a:gd name="T97" fmla="*/ 2 h 70"/>
                  <a:gd name="T98" fmla="*/ 90 w 90"/>
                  <a:gd name="T99" fmla="*/ 0 h 70"/>
                  <a:gd name="T100" fmla="*/ 90 w 90"/>
                  <a:gd name="T10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0" h="70">
                    <a:moveTo>
                      <a:pt x="90" y="0"/>
                    </a:moveTo>
                    <a:lnTo>
                      <a:pt x="90" y="0"/>
                    </a:lnTo>
                    <a:lnTo>
                      <a:pt x="88" y="2"/>
                    </a:lnTo>
                    <a:lnTo>
                      <a:pt x="88" y="2"/>
                    </a:lnTo>
                    <a:lnTo>
                      <a:pt x="88" y="2"/>
                    </a:lnTo>
                    <a:lnTo>
                      <a:pt x="86" y="6"/>
                    </a:lnTo>
                    <a:lnTo>
                      <a:pt x="84" y="8"/>
                    </a:lnTo>
                    <a:lnTo>
                      <a:pt x="82" y="12"/>
                    </a:lnTo>
                    <a:lnTo>
                      <a:pt x="80" y="16"/>
                    </a:lnTo>
                    <a:lnTo>
                      <a:pt x="78" y="18"/>
                    </a:lnTo>
                    <a:lnTo>
                      <a:pt x="76" y="20"/>
                    </a:lnTo>
                    <a:lnTo>
                      <a:pt x="76" y="22"/>
                    </a:lnTo>
                    <a:lnTo>
                      <a:pt x="74" y="24"/>
                    </a:lnTo>
                    <a:lnTo>
                      <a:pt x="72" y="28"/>
                    </a:lnTo>
                    <a:lnTo>
                      <a:pt x="70" y="30"/>
                    </a:lnTo>
                    <a:lnTo>
                      <a:pt x="68" y="32"/>
                    </a:lnTo>
                    <a:lnTo>
                      <a:pt x="66" y="34"/>
                    </a:lnTo>
                    <a:lnTo>
                      <a:pt x="64" y="36"/>
                    </a:lnTo>
                    <a:lnTo>
                      <a:pt x="62" y="40"/>
                    </a:lnTo>
                    <a:lnTo>
                      <a:pt x="60" y="42"/>
                    </a:lnTo>
                    <a:lnTo>
                      <a:pt x="56" y="44"/>
                    </a:lnTo>
                    <a:lnTo>
                      <a:pt x="54" y="46"/>
                    </a:lnTo>
                    <a:lnTo>
                      <a:pt x="52" y="48"/>
                    </a:lnTo>
                    <a:lnTo>
                      <a:pt x="50" y="50"/>
                    </a:lnTo>
                    <a:lnTo>
                      <a:pt x="46" y="52"/>
                    </a:lnTo>
                    <a:lnTo>
                      <a:pt x="44" y="54"/>
                    </a:lnTo>
                    <a:lnTo>
                      <a:pt x="42" y="56"/>
                    </a:lnTo>
                    <a:lnTo>
                      <a:pt x="38" y="56"/>
                    </a:lnTo>
                    <a:lnTo>
                      <a:pt x="36" y="58"/>
                    </a:lnTo>
                    <a:lnTo>
                      <a:pt x="30" y="60"/>
                    </a:lnTo>
                    <a:lnTo>
                      <a:pt x="26" y="62"/>
                    </a:lnTo>
                    <a:lnTo>
                      <a:pt x="22" y="64"/>
                    </a:lnTo>
                    <a:lnTo>
                      <a:pt x="18" y="64"/>
                    </a:lnTo>
                    <a:lnTo>
                      <a:pt x="14" y="66"/>
                    </a:lnTo>
                    <a:lnTo>
                      <a:pt x="12" y="66"/>
                    </a:lnTo>
                    <a:lnTo>
                      <a:pt x="8" y="66"/>
                    </a:lnTo>
                    <a:lnTo>
                      <a:pt x="6" y="66"/>
                    </a:lnTo>
                    <a:lnTo>
                      <a:pt x="4" y="68"/>
                    </a:lnTo>
                    <a:lnTo>
                      <a:pt x="4" y="68"/>
                    </a:lnTo>
                    <a:lnTo>
                      <a:pt x="2" y="68"/>
                    </a:lnTo>
                    <a:lnTo>
                      <a:pt x="2" y="68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2" y="66"/>
                    </a:lnTo>
                    <a:lnTo>
                      <a:pt x="2" y="68"/>
                    </a:lnTo>
                    <a:lnTo>
                      <a:pt x="6" y="68"/>
                    </a:lnTo>
                    <a:lnTo>
                      <a:pt x="10" y="68"/>
                    </a:lnTo>
                    <a:lnTo>
                      <a:pt x="12" y="68"/>
                    </a:lnTo>
                    <a:lnTo>
                      <a:pt x="14" y="68"/>
                    </a:lnTo>
                    <a:lnTo>
                      <a:pt x="16" y="70"/>
                    </a:lnTo>
                    <a:lnTo>
                      <a:pt x="18" y="70"/>
                    </a:lnTo>
                    <a:lnTo>
                      <a:pt x="20" y="70"/>
                    </a:lnTo>
                    <a:lnTo>
                      <a:pt x="24" y="70"/>
                    </a:lnTo>
                    <a:lnTo>
                      <a:pt x="26" y="70"/>
                    </a:lnTo>
                    <a:lnTo>
                      <a:pt x="30" y="70"/>
                    </a:lnTo>
                    <a:lnTo>
                      <a:pt x="32" y="70"/>
                    </a:lnTo>
                    <a:lnTo>
                      <a:pt x="36" y="70"/>
                    </a:lnTo>
                    <a:lnTo>
                      <a:pt x="38" y="68"/>
                    </a:lnTo>
                    <a:lnTo>
                      <a:pt x="42" y="68"/>
                    </a:lnTo>
                    <a:lnTo>
                      <a:pt x="44" y="68"/>
                    </a:lnTo>
                    <a:lnTo>
                      <a:pt x="48" y="66"/>
                    </a:lnTo>
                    <a:lnTo>
                      <a:pt x="50" y="66"/>
                    </a:lnTo>
                    <a:lnTo>
                      <a:pt x="54" y="64"/>
                    </a:lnTo>
                    <a:lnTo>
                      <a:pt x="56" y="64"/>
                    </a:lnTo>
                    <a:lnTo>
                      <a:pt x="60" y="62"/>
                    </a:lnTo>
                    <a:lnTo>
                      <a:pt x="62" y="60"/>
                    </a:lnTo>
                    <a:lnTo>
                      <a:pt x="64" y="58"/>
                    </a:lnTo>
                    <a:lnTo>
                      <a:pt x="66" y="56"/>
                    </a:lnTo>
                    <a:lnTo>
                      <a:pt x="70" y="54"/>
                    </a:lnTo>
                    <a:lnTo>
                      <a:pt x="72" y="52"/>
                    </a:lnTo>
                    <a:lnTo>
                      <a:pt x="74" y="50"/>
                    </a:lnTo>
                    <a:lnTo>
                      <a:pt x="76" y="46"/>
                    </a:lnTo>
                    <a:lnTo>
                      <a:pt x="76" y="44"/>
                    </a:lnTo>
                    <a:lnTo>
                      <a:pt x="78" y="42"/>
                    </a:lnTo>
                    <a:lnTo>
                      <a:pt x="80" y="38"/>
                    </a:lnTo>
                    <a:lnTo>
                      <a:pt x="82" y="36"/>
                    </a:lnTo>
                    <a:lnTo>
                      <a:pt x="82" y="34"/>
                    </a:lnTo>
                    <a:lnTo>
                      <a:pt x="84" y="32"/>
                    </a:lnTo>
                    <a:lnTo>
                      <a:pt x="84" y="30"/>
                    </a:lnTo>
                    <a:lnTo>
                      <a:pt x="86" y="26"/>
                    </a:lnTo>
                    <a:lnTo>
                      <a:pt x="86" y="24"/>
                    </a:lnTo>
                    <a:lnTo>
                      <a:pt x="88" y="22"/>
                    </a:lnTo>
                    <a:lnTo>
                      <a:pt x="88" y="20"/>
                    </a:lnTo>
                    <a:lnTo>
                      <a:pt x="88" y="18"/>
                    </a:lnTo>
                    <a:lnTo>
                      <a:pt x="88" y="16"/>
                    </a:lnTo>
                    <a:lnTo>
                      <a:pt x="90" y="16"/>
                    </a:lnTo>
                    <a:lnTo>
                      <a:pt x="90" y="14"/>
                    </a:lnTo>
                    <a:lnTo>
                      <a:pt x="90" y="12"/>
                    </a:lnTo>
                    <a:lnTo>
                      <a:pt x="90" y="10"/>
                    </a:lnTo>
                    <a:lnTo>
                      <a:pt x="90" y="10"/>
                    </a:lnTo>
                    <a:lnTo>
                      <a:pt x="90" y="8"/>
                    </a:lnTo>
                    <a:lnTo>
                      <a:pt x="90" y="6"/>
                    </a:lnTo>
                    <a:lnTo>
                      <a:pt x="90" y="4"/>
                    </a:lnTo>
                    <a:lnTo>
                      <a:pt x="90" y="4"/>
                    </a:lnTo>
                    <a:lnTo>
                      <a:pt x="90" y="2"/>
                    </a:lnTo>
                    <a:lnTo>
                      <a:pt x="90" y="2"/>
                    </a:lnTo>
                    <a:lnTo>
                      <a:pt x="90" y="2"/>
                    </a:lnTo>
                    <a:lnTo>
                      <a:pt x="90" y="2"/>
                    </a:lnTo>
                    <a:lnTo>
                      <a:pt x="90" y="0"/>
                    </a:lnTo>
                    <a:lnTo>
                      <a:pt x="90" y="0"/>
                    </a:lnTo>
                    <a:lnTo>
                      <a:pt x="90" y="0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D873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96" name="Freeform 130"/>
              <p:cNvSpPr>
                <a:spLocks/>
              </p:cNvSpPr>
              <p:nvPr/>
            </p:nvSpPr>
            <p:spPr bwMode="auto">
              <a:xfrm>
                <a:off x="4442" y="1430"/>
                <a:ext cx="562" cy="454"/>
              </a:xfrm>
              <a:custGeom>
                <a:avLst/>
                <a:gdLst>
                  <a:gd name="T0" fmla="*/ 544 w 562"/>
                  <a:gd name="T1" fmla="*/ 454 h 454"/>
                  <a:gd name="T2" fmla="*/ 562 w 562"/>
                  <a:gd name="T3" fmla="*/ 442 h 454"/>
                  <a:gd name="T4" fmla="*/ 452 w 562"/>
                  <a:gd name="T5" fmla="*/ 160 h 454"/>
                  <a:gd name="T6" fmla="*/ 16 w 562"/>
                  <a:gd name="T7" fmla="*/ 0 h 454"/>
                  <a:gd name="T8" fmla="*/ 0 w 562"/>
                  <a:gd name="T9" fmla="*/ 10 h 454"/>
                  <a:gd name="T10" fmla="*/ 92 w 562"/>
                  <a:gd name="T11" fmla="*/ 240 h 454"/>
                  <a:gd name="T12" fmla="*/ 544 w 562"/>
                  <a:gd name="T13" fmla="*/ 454 h 454"/>
                  <a:gd name="T14" fmla="*/ 544 w 562"/>
                  <a:gd name="T15" fmla="*/ 454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2" h="454">
                    <a:moveTo>
                      <a:pt x="544" y="454"/>
                    </a:moveTo>
                    <a:lnTo>
                      <a:pt x="562" y="442"/>
                    </a:lnTo>
                    <a:lnTo>
                      <a:pt x="452" y="160"/>
                    </a:lnTo>
                    <a:lnTo>
                      <a:pt x="16" y="0"/>
                    </a:lnTo>
                    <a:lnTo>
                      <a:pt x="0" y="10"/>
                    </a:lnTo>
                    <a:lnTo>
                      <a:pt x="92" y="240"/>
                    </a:lnTo>
                    <a:lnTo>
                      <a:pt x="544" y="454"/>
                    </a:lnTo>
                    <a:lnTo>
                      <a:pt x="544" y="45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97" name="Freeform 131"/>
              <p:cNvSpPr>
                <a:spLocks/>
              </p:cNvSpPr>
              <p:nvPr/>
            </p:nvSpPr>
            <p:spPr bwMode="auto">
              <a:xfrm>
                <a:off x="4456" y="1442"/>
                <a:ext cx="540" cy="430"/>
              </a:xfrm>
              <a:custGeom>
                <a:avLst/>
                <a:gdLst>
                  <a:gd name="T0" fmla="*/ 540 w 540"/>
                  <a:gd name="T1" fmla="*/ 422 h 430"/>
                  <a:gd name="T2" fmla="*/ 434 w 540"/>
                  <a:gd name="T3" fmla="*/ 154 h 430"/>
                  <a:gd name="T4" fmla="*/ 10 w 540"/>
                  <a:gd name="T5" fmla="*/ 0 h 430"/>
                  <a:gd name="T6" fmla="*/ 0 w 540"/>
                  <a:gd name="T7" fmla="*/ 2 h 430"/>
                  <a:gd name="T8" fmla="*/ 424 w 540"/>
                  <a:gd name="T9" fmla="*/ 160 h 430"/>
                  <a:gd name="T10" fmla="*/ 532 w 540"/>
                  <a:gd name="T11" fmla="*/ 430 h 430"/>
                  <a:gd name="T12" fmla="*/ 540 w 540"/>
                  <a:gd name="T13" fmla="*/ 422 h 430"/>
                  <a:gd name="T14" fmla="*/ 540 w 540"/>
                  <a:gd name="T15" fmla="*/ 422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40" h="430">
                    <a:moveTo>
                      <a:pt x="540" y="422"/>
                    </a:moveTo>
                    <a:lnTo>
                      <a:pt x="434" y="154"/>
                    </a:lnTo>
                    <a:lnTo>
                      <a:pt x="10" y="0"/>
                    </a:lnTo>
                    <a:lnTo>
                      <a:pt x="0" y="2"/>
                    </a:lnTo>
                    <a:lnTo>
                      <a:pt x="424" y="160"/>
                    </a:lnTo>
                    <a:lnTo>
                      <a:pt x="532" y="430"/>
                    </a:lnTo>
                    <a:lnTo>
                      <a:pt x="540" y="422"/>
                    </a:lnTo>
                    <a:lnTo>
                      <a:pt x="540" y="422"/>
                    </a:lnTo>
                    <a:close/>
                  </a:path>
                </a:pathLst>
              </a:custGeom>
              <a:solidFill>
                <a:srgbClr val="96A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98" name="Freeform 132"/>
              <p:cNvSpPr>
                <a:spLocks/>
              </p:cNvSpPr>
              <p:nvPr/>
            </p:nvSpPr>
            <p:spPr bwMode="auto">
              <a:xfrm>
                <a:off x="4458" y="1456"/>
                <a:ext cx="516" cy="412"/>
              </a:xfrm>
              <a:custGeom>
                <a:avLst/>
                <a:gdLst>
                  <a:gd name="T0" fmla="*/ 516 w 516"/>
                  <a:gd name="T1" fmla="*/ 412 h 412"/>
                  <a:gd name="T2" fmla="*/ 414 w 516"/>
                  <a:gd name="T3" fmla="*/ 152 h 412"/>
                  <a:gd name="T4" fmla="*/ 0 w 516"/>
                  <a:gd name="T5" fmla="*/ 0 h 412"/>
                  <a:gd name="T6" fmla="*/ 84 w 516"/>
                  <a:gd name="T7" fmla="*/ 206 h 412"/>
                  <a:gd name="T8" fmla="*/ 516 w 516"/>
                  <a:gd name="T9" fmla="*/ 412 h 412"/>
                  <a:gd name="T10" fmla="*/ 516 w 516"/>
                  <a:gd name="T11" fmla="*/ 412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6" h="412">
                    <a:moveTo>
                      <a:pt x="516" y="412"/>
                    </a:moveTo>
                    <a:lnTo>
                      <a:pt x="414" y="152"/>
                    </a:lnTo>
                    <a:lnTo>
                      <a:pt x="0" y="0"/>
                    </a:lnTo>
                    <a:lnTo>
                      <a:pt x="84" y="206"/>
                    </a:lnTo>
                    <a:lnTo>
                      <a:pt x="516" y="412"/>
                    </a:lnTo>
                    <a:lnTo>
                      <a:pt x="516" y="412"/>
                    </a:lnTo>
                    <a:close/>
                  </a:path>
                </a:pathLst>
              </a:custGeom>
              <a:solidFill>
                <a:srgbClr val="5F6A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99" name="Freeform 133"/>
              <p:cNvSpPr>
                <a:spLocks/>
              </p:cNvSpPr>
              <p:nvPr/>
            </p:nvSpPr>
            <p:spPr bwMode="auto">
              <a:xfrm>
                <a:off x="4774" y="1586"/>
                <a:ext cx="90" cy="50"/>
              </a:xfrm>
              <a:custGeom>
                <a:avLst/>
                <a:gdLst>
                  <a:gd name="T0" fmla="*/ 90 w 90"/>
                  <a:gd name="T1" fmla="*/ 50 h 50"/>
                  <a:gd name="T2" fmla="*/ 0 w 90"/>
                  <a:gd name="T3" fmla="*/ 0 h 50"/>
                  <a:gd name="T4" fmla="*/ 82 w 90"/>
                  <a:gd name="T5" fmla="*/ 28 h 50"/>
                  <a:gd name="T6" fmla="*/ 90 w 90"/>
                  <a:gd name="T7" fmla="*/ 50 h 50"/>
                  <a:gd name="T8" fmla="*/ 90 w 90"/>
                  <a:gd name="T9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50">
                    <a:moveTo>
                      <a:pt x="90" y="50"/>
                    </a:moveTo>
                    <a:lnTo>
                      <a:pt x="0" y="0"/>
                    </a:lnTo>
                    <a:lnTo>
                      <a:pt x="82" y="28"/>
                    </a:lnTo>
                    <a:lnTo>
                      <a:pt x="90" y="50"/>
                    </a:lnTo>
                    <a:lnTo>
                      <a:pt x="90" y="50"/>
                    </a:lnTo>
                    <a:close/>
                  </a:path>
                </a:pathLst>
              </a:custGeom>
              <a:solidFill>
                <a:srgbClr val="5F6A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00" name="Freeform 134"/>
              <p:cNvSpPr>
                <a:spLocks/>
              </p:cNvSpPr>
              <p:nvPr/>
            </p:nvSpPr>
            <p:spPr bwMode="auto">
              <a:xfrm>
                <a:off x="4744" y="1574"/>
                <a:ext cx="124" cy="68"/>
              </a:xfrm>
              <a:custGeom>
                <a:avLst/>
                <a:gdLst>
                  <a:gd name="T0" fmla="*/ 60 w 124"/>
                  <a:gd name="T1" fmla="*/ 22 h 68"/>
                  <a:gd name="T2" fmla="*/ 118 w 124"/>
                  <a:gd name="T3" fmla="*/ 54 h 68"/>
                  <a:gd name="T4" fmla="*/ 124 w 124"/>
                  <a:gd name="T5" fmla="*/ 68 h 68"/>
                  <a:gd name="T6" fmla="*/ 0 w 124"/>
                  <a:gd name="T7" fmla="*/ 0 h 68"/>
                  <a:gd name="T8" fmla="*/ 60 w 124"/>
                  <a:gd name="T9" fmla="*/ 22 h 68"/>
                  <a:gd name="T10" fmla="*/ 60 w 124"/>
                  <a:gd name="T11" fmla="*/ 2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4" h="68">
                    <a:moveTo>
                      <a:pt x="60" y="22"/>
                    </a:moveTo>
                    <a:lnTo>
                      <a:pt x="118" y="54"/>
                    </a:lnTo>
                    <a:lnTo>
                      <a:pt x="124" y="68"/>
                    </a:lnTo>
                    <a:lnTo>
                      <a:pt x="0" y="0"/>
                    </a:lnTo>
                    <a:lnTo>
                      <a:pt x="60" y="22"/>
                    </a:lnTo>
                    <a:lnTo>
                      <a:pt x="60" y="22"/>
                    </a:lnTo>
                    <a:close/>
                  </a:path>
                </a:pathLst>
              </a:custGeom>
              <a:solidFill>
                <a:srgbClr val="5F6A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01" name="Freeform 135"/>
              <p:cNvSpPr>
                <a:spLocks/>
              </p:cNvSpPr>
              <p:nvPr/>
            </p:nvSpPr>
            <p:spPr bwMode="auto">
              <a:xfrm>
                <a:off x="4714" y="1564"/>
                <a:ext cx="158" cy="86"/>
              </a:xfrm>
              <a:custGeom>
                <a:avLst/>
                <a:gdLst>
                  <a:gd name="T0" fmla="*/ 60 w 158"/>
                  <a:gd name="T1" fmla="*/ 22 h 86"/>
                  <a:gd name="T2" fmla="*/ 150 w 158"/>
                  <a:gd name="T3" fmla="*/ 72 h 86"/>
                  <a:gd name="T4" fmla="*/ 158 w 158"/>
                  <a:gd name="T5" fmla="*/ 86 h 86"/>
                  <a:gd name="T6" fmla="*/ 0 w 158"/>
                  <a:gd name="T7" fmla="*/ 0 h 86"/>
                  <a:gd name="T8" fmla="*/ 60 w 158"/>
                  <a:gd name="T9" fmla="*/ 22 h 86"/>
                  <a:gd name="T10" fmla="*/ 60 w 158"/>
                  <a:gd name="T11" fmla="*/ 2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8" h="86">
                    <a:moveTo>
                      <a:pt x="60" y="22"/>
                    </a:moveTo>
                    <a:lnTo>
                      <a:pt x="150" y="72"/>
                    </a:lnTo>
                    <a:lnTo>
                      <a:pt x="158" y="86"/>
                    </a:lnTo>
                    <a:lnTo>
                      <a:pt x="0" y="0"/>
                    </a:lnTo>
                    <a:lnTo>
                      <a:pt x="60" y="22"/>
                    </a:lnTo>
                    <a:lnTo>
                      <a:pt x="60" y="22"/>
                    </a:lnTo>
                    <a:close/>
                  </a:path>
                </a:pathLst>
              </a:custGeom>
              <a:solidFill>
                <a:srgbClr val="616C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02" name="Freeform 136"/>
              <p:cNvSpPr>
                <a:spLocks/>
              </p:cNvSpPr>
              <p:nvPr/>
            </p:nvSpPr>
            <p:spPr bwMode="auto">
              <a:xfrm>
                <a:off x="4684" y="1554"/>
                <a:ext cx="190" cy="104"/>
              </a:xfrm>
              <a:custGeom>
                <a:avLst/>
                <a:gdLst>
                  <a:gd name="T0" fmla="*/ 60 w 190"/>
                  <a:gd name="T1" fmla="*/ 20 h 104"/>
                  <a:gd name="T2" fmla="*/ 184 w 190"/>
                  <a:gd name="T3" fmla="*/ 88 h 104"/>
                  <a:gd name="T4" fmla="*/ 190 w 190"/>
                  <a:gd name="T5" fmla="*/ 104 h 104"/>
                  <a:gd name="T6" fmla="*/ 0 w 190"/>
                  <a:gd name="T7" fmla="*/ 0 h 104"/>
                  <a:gd name="T8" fmla="*/ 60 w 190"/>
                  <a:gd name="T9" fmla="*/ 20 h 104"/>
                  <a:gd name="T10" fmla="*/ 60 w 190"/>
                  <a:gd name="T11" fmla="*/ 2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0" h="104">
                    <a:moveTo>
                      <a:pt x="60" y="20"/>
                    </a:moveTo>
                    <a:lnTo>
                      <a:pt x="184" y="88"/>
                    </a:lnTo>
                    <a:lnTo>
                      <a:pt x="190" y="104"/>
                    </a:lnTo>
                    <a:lnTo>
                      <a:pt x="0" y="0"/>
                    </a:lnTo>
                    <a:lnTo>
                      <a:pt x="60" y="20"/>
                    </a:lnTo>
                    <a:lnTo>
                      <a:pt x="60" y="20"/>
                    </a:lnTo>
                    <a:close/>
                  </a:path>
                </a:pathLst>
              </a:custGeom>
              <a:solidFill>
                <a:srgbClr val="626D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03" name="Freeform 137"/>
              <p:cNvSpPr>
                <a:spLocks/>
              </p:cNvSpPr>
              <p:nvPr/>
            </p:nvSpPr>
            <p:spPr bwMode="auto">
              <a:xfrm>
                <a:off x="4654" y="1542"/>
                <a:ext cx="224" cy="122"/>
              </a:xfrm>
              <a:custGeom>
                <a:avLst/>
                <a:gdLst>
                  <a:gd name="T0" fmla="*/ 60 w 224"/>
                  <a:gd name="T1" fmla="*/ 22 h 122"/>
                  <a:gd name="T2" fmla="*/ 218 w 224"/>
                  <a:gd name="T3" fmla="*/ 108 h 122"/>
                  <a:gd name="T4" fmla="*/ 224 w 224"/>
                  <a:gd name="T5" fmla="*/ 122 h 122"/>
                  <a:gd name="T6" fmla="*/ 0 w 224"/>
                  <a:gd name="T7" fmla="*/ 0 h 122"/>
                  <a:gd name="T8" fmla="*/ 60 w 224"/>
                  <a:gd name="T9" fmla="*/ 22 h 122"/>
                  <a:gd name="T10" fmla="*/ 60 w 224"/>
                  <a:gd name="T11" fmla="*/ 2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4" h="122">
                    <a:moveTo>
                      <a:pt x="60" y="22"/>
                    </a:moveTo>
                    <a:lnTo>
                      <a:pt x="218" y="108"/>
                    </a:lnTo>
                    <a:lnTo>
                      <a:pt x="224" y="122"/>
                    </a:lnTo>
                    <a:lnTo>
                      <a:pt x="0" y="0"/>
                    </a:lnTo>
                    <a:lnTo>
                      <a:pt x="60" y="22"/>
                    </a:lnTo>
                    <a:lnTo>
                      <a:pt x="60" y="22"/>
                    </a:lnTo>
                    <a:close/>
                  </a:path>
                </a:pathLst>
              </a:custGeom>
              <a:solidFill>
                <a:srgbClr val="646F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04" name="Freeform 138"/>
              <p:cNvSpPr>
                <a:spLocks/>
              </p:cNvSpPr>
              <p:nvPr/>
            </p:nvSpPr>
            <p:spPr bwMode="auto">
              <a:xfrm>
                <a:off x="4624" y="1532"/>
                <a:ext cx="256" cy="140"/>
              </a:xfrm>
              <a:custGeom>
                <a:avLst/>
                <a:gdLst>
                  <a:gd name="T0" fmla="*/ 60 w 256"/>
                  <a:gd name="T1" fmla="*/ 22 h 140"/>
                  <a:gd name="T2" fmla="*/ 250 w 256"/>
                  <a:gd name="T3" fmla="*/ 126 h 140"/>
                  <a:gd name="T4" fmla="*/ 256 w 256"/>
                  <a:gd name="T5" fmla="*/ 140 h 140"/>
                  <a:gd name="T6" fmla="*/ 0 w 256"/>
                  <a:gd name="T7" fmla="*/ 0 h 140"/>
                  <a:gd name="T8" fmla="*/ 60 w 256"/>
                  <a:gd name="T9" fmla="*/ 22 h 140"/>
                  <a:gd name="T10" fmla="*/ 60 w 256"/>
                  <a:gd name="T11" fmla="*/ 22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6" h="140">
                    <a:moveTo>
                      <a:pt x="60" y="22"/>
                    </a:moveTo>
                    <a:lnTo>
                      <a:pt x="250" y="126"/>
                    </a:lnTo>
                    <a:lnTo>
                      <a:pt x="256" y="140"/>
                    </a:lnTo>
                    <a:lnTo>
                      <a:pt x="0" y="0"/>
                    </a:lnTo>
                    <a:lnTo>
                      <a:pt x="60" y="22"/>
                    </a:lnTo>
                    <a:lnTo>
                      <a:pt x="60" y="22"/>
                    </a:lnTo>
                    <a:close/>
                  </a:path>
                </a:pathLst>
              </a:custGeom>
              <a:solidFill>
                <a:srgbClr val="6671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05" name="Freeform 139"/>
              <p:cNvSpPr>
                <a:spLocks/>
              </p:cNvSpPr>
              <p:nvPr/>
            </p:nvSpPr>
            <p:spPr bwMode="auto">
              <a:xfrm>
                <a:off x="4594" y="1522"/>
                <a:ext cx="290" cy="158"/>
              </a:xfrm>
              <a:custGeom>
                <a:avLst/>
                <a:gdLst>
                  <a:gd name="T0" fmla="*/ 60 w 290"/>
                  <a:gd name="T1" fmla="*/ 20 h 158"/>
                  <a:gd name="T2" fmla="*/ 284 w 290"/>
                  <a:gd name="T3" fmla="*/ 142 h 158"/>
                  <a:gd name="T4" fmla="*/ 290 w 290"/>
                  <a:gd name="T5" fmla="*/ 158 h 158"/>
                  <a:gd name="T6" fmla="*/ 0 w 290"/>
                  <a:gd name="T7" fmla="*/ 0 h 158"/>
                  <a:gd name="T8" fmla="*/ 60 w 290"/>
                  <a:gd name="T9" fmla="*/ 20 h 158"/>
                  <a:gd name="T10" fmla="*/ 60 w 290"/>
                  <a:gd name="T11" fmla="*/ 2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0" h="158">
                    <a:moveTo>
                      <a:pt x="60" y="20"/>
                    </a:moveTo>
                    <a:lnTo>
                      <a:pt x="284" y="142"/>
                    </a:lnTo>
                    <a:lnTo>
                      <a:pt x="290" y="158"/>
                    </a:lnTo>
                    <a:lnTo>
                      <a:pt x="0" y="0"/>
                    </a:lnTo>
                    <a:lnTo>
                      <a:pt x="60" y="20"/>
                    </a:lnTo>
                    <a:lnTo>
                      <a:pt x="60" y="20"/>
                    </a:lnTo>
                    <a:close/>
                  </a:path>
                </a:pathLst>
              </a:custGeom>
              <a:solidFill>
                <a:srgbClr val="6974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06" name="Freeform 140"/>
              <p:cNvSpPr>
                <a:spLocks/>
              </p:cNvSpPr>
              <p:nvPr/>
            </p:nvSpPr>
            <p:spPr bwMode="auto">
              <a:xfrm>
                <a:off x="4566" y="1512"/>
                <a:ext cx="322" cy="176"/>
              </a:xfrm>
              <a:custGeom>
                <a:avLst/>
                <a:gdLst>
                  <a:gd name="T0" fmla="*/ 58 w 322"/>
                  <a:gd name="T1" fmla="*/ 20 h 176"/>
                  <a:gd name="T2" fmla="*/ 314 w 322"/>
                  <a:gd name="T3" fmla="*/ 160 h 176"/>
                  <a:gd name="T4" fmla="*/ 322 w 322"/>
                  <a:gd name="T5" fmla="*/ 176 h 176"/>
                  <a:gd name="T6" fmla="*/ 0 w 322"/>
                  <a:gd name="T7" fmla="*/ 0 h 176"/>
                  <a:gd name="T8" fmla="*/ 58 w 322"/>
                  <a:gd name="T9" fmla="*/ 20 h 176"/>
                  <a:gd name="T10" fmla="*/ 58 w 322"/>
                  <a:gd name="T11" fmla="*/ 2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" h="176">
                    <a:moveTo>
                      <a:pt x="58" y="20"/>
                    </a:moveTo>
                    <a:lnTo>
                      <a:pt x="314" y="160"/>
                    </a:lnTo>
                    <a:lnTo>
                      <a:pt x="322" y="176"/>
                    </a:lnTo>
                    <a:lnTo>
                      <a:pt x="0" y="0"/>
                    </a:lnTo>
                    <a:lnTo>
                      <a:pt x="58" y="20"/>
                    </a:lnTo>
                    <a:lnTo>
                      <a:pt x="58" y="20"/>
                    </a:lnTo>
                    <a:close/>
                  </a:path>
                </a:pathLst>
              </a:custGeom>
              <a:solidFill>
                <a:srgbClr val="6A75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07" name="Freeform 141"/>
              <p:cNvSpPr>
                <a:spLocks/>
              </p:cNvSpPr>
              <p:nvPr/>
            </p:nvSpPr>
            <p:spPr bwMode="auto">
              <a:xfrm>
                <a:off x="4536" y="1500"/>
                <a:ext cx="354" cy="194"/>
              </a:xfrm>
              <a:custGeom>
                <a:avLst/>
                <a:gdLst>
                  <a:gd name="T0" fmla="*/ 58 w 354"/>
                  <a:gd name="T1" fmla="*/ 22 h 194"/>
                  <a:gd name="T2" fmla="*/ 348 w 354"/>
                  <a:gd name="T3" fmla="*/ 180 h 194"/>
                  <a:gd name="T4" fmla="*/ 354 w 354"/>
                  <a:gd name="T5" fmla="*/ 194 h 194"/>
                  <a:gd name="T6" fmla="*/ 0 w 354"/>
                  <a:gd name="T7" fmla="*/ 0 h 194"/>
                  <a:gd name="T8" fmla="*/ 58 w 354"/>
                  <a:gd name="T9" fmla="*/ 22 h 194"/>
                  <a:gd name="T10" fmla="*/ 58 w 354"/>
                  <a:gd name="T11" fmla="*/ 22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4" h="194">
                    <a:moveTo>
                      <a:pt x="58" y="22"/>
                    </a:moveTo>
                    <a:lnTo>
                      <a:pt x="348" y="180"/>
                    </a:lnTo>
                    <a:lnTo>
                      <a:pt x="354" y="194"/>
                    </a:lnTo>
                    <a:lnTo>
                      <a:pt x="0" y="0"/>
                    </a:lnTo>
                    <a:lnTo>
                      <a:pt x="58" y="22"/>
                    </a:lnTo>
                    <a:lnTo>
                      <a:pt x="58" y="22"/>
                    </a:lnTo>
                    <a:close/>
                  </a:path>
                </a:pathLst>
              </a:custGeom>
              <a:solidFill>
                <a:srgbClr val="6C77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08" name="Freeform 142"/>
              <p:cNvSpPr>
                <a:spLocks/>
              </p:cNvSpPr>
              <p:nvPr/>
            </p:nvSpPr>
            <p:spPr bwMode="auto">
              <a:xfrm>
                <a:off x="4506" y="1490"/>
                <a:ext cx="388" cy="212"/>
              </a:xfrm>
              <a:custGeom>
                <a:avLst/>
                <a:gdLst>
                  <a:gd name="T0" fmla="*/ 60 w 388"/>
                  <a:gd name="T1" fmla="*/ 22 h 212"/>
                  <a:gd name="T2" fmla="*/ 382 w 388"/>
                  <a:gd name="T3" fmla="*/ 198 h 212"/>
                  <a:gd name="T4" fmla="*/ 388 w 388"/>
                  <a:gd name="T5" fmla="*/ 212 h 212"/>
                  <a:gd name="T6" fmla="*/ 0 w 388"/>
                  <a:gd name="T7" fmla="*/ 0 h 212"/>
                  <a:gd name="T8" fmla="*/ 60 w 388"/>
                  <a:gd name="T9" fmla="*/ 22 h 212"/>
                  <a:gd name="T10" fmla="*/ 60 w 388"/>
                  <a:gd name="T11" fmla="*/ 2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8" h="212">
                    <a:moveTo>
                      <a:pt x="60" y="22"/>
                    </a:moveTo>
                    <a:lnTo>
                      <a:pt x="382" y="198"/>
                    </a:lnTo>
                    <a:lnTo>
                      <a:pt x="388" y="212"/>
                    </a:lnTo>
                    <a:lnTo>
                      <a:pt x="0" y="0"/>
                    </a:lnTo>
                    <a:lnTo>
                      <a:pt x="60" y="22"/>
                    </a:lnTo>
                    <a:lnTo>
                      <a:pt x="60" y="22"/>
                    </a:lnTo>
                    <a:close/>
                  </a:path>
                </a:pathLst>
              </a:custGeom>
              <a:solidFill>
                <a:srgbClr val="6E78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09" name="Freeform 143"/>
              <p:cNvSpPr>
                <a:spLocks/>
              </p:cNvSpPr>
              <p:nvPr/>
            </p:nvSpPr>
            <p:spPr bwMode="auto">
              <a:xfrm>
                <a:off x="4482" y="1482"/>
                <a:ext cx="414" cy="228"/>
              </a:xfrm>
              <a:custGeom>
                <a:avLst/>
                <a:gdLst>
                  <a:gd name="T0" fmla="*/ 54 w 414"/>
                  <a:gd name="T1" fmla="*/ 18 h 228"/>
                  <a:gd name="T2" fmla="*/ 408 w 414"/>
                  <a:gd name="T3" fmla="*/ 212 h 228"/>
                  <a:gd name="T4" fmla="*/ 414 w 414"/>
                  <a:gd name="T5" fmla="*/ 228 h 228"/>
                  <a:gd name="T6" fmla="*/ 0 w 414"/>
                  <a:gd name="T7" fmla="*/ 0 h 228"/>
                  <a:gd name="T8" fmla="*/ 0 w 414"/>
                  <a:gd name="T9" fmla="*/ 0 h 228"/>
                  <a:gd name="T10" fmla="*/ 0 w 414"/>
                  <a:gd name="T11" fmla="*/ 0 h 228"/>
                  <a:gd name="T12" fmla="*/ 0 w 414"/>
                  <a:gd name="T13" fmla="*/ 0 h 228"/>
                  <a:gd name="T14" fmla="*/ 54 w 414"/>
                  <a:gd name="T15" fmla="*/ 18 h 228"/>
                  <a:gd name="T16" fmla="*/ 54 w 414"/>
                  <a:gd name="T17" fmla="*/ 18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4" h="228">
                    <a:moveTo>
                      <a:pt x="54" y="18"/>
                    </a:moveTo>
                    <a:lnTo>
                      <a:pt x="408" y="212"/>
                    </a:lnTo>
                    <a:lnTo>
                      <a:pt x="414" y="22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54" y="18"/>
                    </a:lnTo>
                    <a:lnTo>
                      <a:pt x="54" y="18"/>
                    </a:lnTo>
                    <a:close/>
                  </a:path>
                </a:pathLst>
              </a:custGeom>
              <a:solidFill>
                <a:srgbClr val="707A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10" name="Freeform 144"/>
              <p:cNvSpPr>
                <a:spLocks/>
              </p:cNvSpPr>
              <p:nvPr/>
            </p:nvSpPr>
            <p:spPr bwMode="auto">
              <a:xfrm>
                <a:off x="4482" y="1482"/>
                <a:ext cx="418" cy="236"/>
              </a:xfrm>
              <a:custGeom>
                <a:avLst/>
                <a:gdLst>
                  <a:gd name="T0" fmla="*/ 24 w 418"/>
                  <a:gd name="T1" fmla="*/ 8 h 236"/>
                  <a:gd name="T2" fmla="*/ 412 w 418"/>
                  <a:gd name="T3" fmla="*/ 220 h 236"/>
                  <a:gd name="T4" fmla="*/ 418 w 418"/>
                  <a:gd name="T5" fmla="*/ 236 h 236"/>
                  <a:gd name="T6" fmla="*/ 276 w 418"/>
                  <a:gd name="T7" fmla="*/ 158 h 236"/>
                  <a:gd name="T8" fmla="*/ 274 w 418"/>
                  <a:gd name="T9" fmla="*/ 156 h 236"/>
                  <a:gd name="T10" fmla="*/ 272 w 418"/>
                  <a:gd name="T11" fmla="*/ 154 h 236"/>
                  <a:gd name="T12" fmla="*/ 270 w 418"/>
                  <a:gd name="T13" fmla="*/ 152 h 236"/>
                  <a:gd name="T14" fmla="*/ 266 w 418"/>
                  <a:gd name="T15" fmla="*/ 150 h 236"/>
                  <a:gd name="T16" fmla="*/ 264 w 418"/>
                  <a:gd name="T17" fmla="*/ 148 h 236"/>
                  <a:gd name="T18" fmla="*/ 262 w 418"/>
                  <a:gd name="T19" fmla="*/ 146 h 236"/>
                  <a:gd name="T20" fmla="*/ 260 w 418"/>
                  <a:gd name="T21" fmla="*/ 146 h 236"/>
                  <a:gd name="T22" fmla="*/ 256 w 418"/>
                  <a:gd name="T23" fmla="*/ 144 h 236"/>
                  <a:gd name="T24" fmla="*/ 254 w 418"/>
                  <a:gd name="T25" fmla="*/ 142 h 236"/>
                  <a:gd name="T26" fmla="*/ 252 w 418"/>
                  <a:gd name="T27" fmla="*/ 140 h 236"/>
                  <a:gd name="T28" fmla="*/ 250 w 418"/>
                  <a:gd name="T29" fmla="*/ 138 h 236"/>
                  <a:gd name="T30" fmla="*/ 246 w 418"/>
                  <a:gd name="T31" fmla="*/ 138 h 236"/>
                  <a:gd name="T32" fmla="*/ 242 w 418"/>
                  <a:gd name="T33" fmla="*/ 134 h 236"/>
                  <a:gd name="T34" fmla="*/ 236 w 418"/>
                  <a:gd name="T35" fmla="*/ 130 h 236"/>
                  <a:gd name="T36" fmla="*/ 230 w 418"/>
                  <a:gd name="T37" fmla="*/ 128 h 236"/>
                  <a:gd name="T38" fmla="*/ 224 w 418"/>
                  <a:gd name="T39" fmla="*/ 126 h 236"/>
                  <a:gd name="T40" fmla="*/ 218 w 418"/>
                  <a:gd name="T41" fmla="*/ 122 h 236"/>
                  <a:gd name="T42" fmla="*/ 212 w 418"/>
                  <a:gd name="T43" fmla="*/ 120 h 236"/>
                  <a:gd name="T44" fmla="*/ 206 w 418"/>
                  <a:gd name="T45" fmla="*/ 116 h 236"/>
                  <a:gd name="T46" fmla="*/ 200 w 418"/>
                  <a:gd name="T47" fmla="*/ 114 h 236"/>
                  <a:gd name="T48" fmla="*/ 194 w 418"/>
                  <a:gd name="T49" fmla="*/ 112 h 236"/>
                  <a:gd name="T50" fmla="*/ 188 w 418"/>
                  <a:gd name="T51" fmla="*/ 110 h 236"/>
                  <a:gd name="T52" fmla="*/ 2 w 418"/>
                  <a:gd name="T53" fmla="*/ 8 h 236"/>
                  <a:gd name="T54" fmla="*/ 0 w 418"/>
                  <a:gd name="T55" fmla="*/ 6 h 236"/>
                  <a:gd name="T56" fmla="*/ 0 w 418"/>
                  <a:gd name="T57" fmla="*/ 4 h 236"/>
                  <a:gd name="T58" fmla="*/ 0 w 418"/>
                  <a:gd name="T59" fmla="*/ 2 h 236"/>
                  <a:gd name="T60" fmla="*/ 0 w 418"/>
                  <a:gd name="T61" fmla="*/ 2 h 236"/>
                  <a:gd name="T62" fmla="*/ 0 w 418"/>
                  <a:gd name="T63" fmla="*/ 0 h 236"/>
                  <a:gd name="T64" fmla="*/ 0 w 418"/>
                  <a:gd name="T65" fmla="*/ 0 h 236"/>
                  <a:gd name="T66" fmla="*/ 0 w 418"/>
                  <a:gd name="T67" fmla="*/ 0 h 236"/>
                  <a:gd name="T68" fmla="*/ 24 w 418"/>
                  <a:gd name="T69" fmla="*/ 8 h 236"/>
                  <a:gd name="T70" fmla="*/ 24 w 418"/>
                  <a:gd name="T71" fmla="*/ 8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18" h="236">
                    <a:moveTo>
                      <a:pt x="24" y="8"/>
                    </a:moveTo>
                    <a:lnTo>
                      <a:pt x="412" y="220"/>
                    </a:lnTo>
                    <a:lnTo>
                      <a:pt x="418" y="236"/>
                    </a:lnTo>
                    <a:lnTo>
                      <a:pt x="276" y="158"/>
                    </a:lnTo>
                    <a:lnTo>
                      <a:pt x="274" y="156"/>
                    </a:lnTo>
                    <a:lnTo>
                      <a:pt x="272" y="154"/>
                    </a:lnTo>
                    <a:lnTo>
                      <a:pt x="270" y="152"/>
                    </a:lnTo>
                    <a:lnTo>
                      <a:pt x="266" y="150"/>
                    </a:lnTo>
                    <a:lnTo>
                      <a:pt x="264" y="148"/>
                    </a:lnTo>
                    <a:lnTo>
                      <a:pt x="262" y="146"/>
                    </a:lnTo>
                    <a:lnTo>
                      <a:pt x="260" y="146"/>
                    </a:lnTo>
                    <a:lnTo>
                      <a:pt x="256" y="144"/>
                    </a:lnTo>
                    <a:lnTo>
                      <a:pt x="254" y="142"/>
                    </a:lnTo>
                    <a:lnTo>
                      <a:pt x="252" y="140"/>
                    </a:lnTo>
                    <a:lnTo>
                      <a:pt x="250" y="138"/>
                    </a:lnTo>
                    <a:lnTo>
                      <a:pt x="246" y="138"/>
                    </a:lnTo>
                    <a:lnTo>
                      <a:pt x="242" y="134"/>
                    </a:lnTo>
                    <a:lnTo>
                      <a:pt x="236" y="130"/>
                    </a:lnTo>
                    <a:lnTo>
                      <a:pt x="230" y="128"/>
                    </a:lnTo>
                    <a:lnTo>
                      <a:pt x="224" y="126"/>
                    </a:lnTo>
                    <a:lnTo>
                      <a:pt x="218" y="122"/>
                    </a:lnTo>
                    <a:lnTo>
                      <a:pt x="212" y="120"/>
                    </a:lnTo>
                    <a:lnTo>
                      <a:pt x="206" y="116"/>
                    </a:lnTo>
                    <a:lnTo>
                      <a:pt x="200" y="114"/>
                    </a:lnTo>
                    <a:lnTo>
                      <a:pt x="194" y="112"/>
                    </a:lnTo>
                    <a:lnTo>
                      <a:pt x="188" y="110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4" y="8"/>
                    </a:lnTo>
                    <a:lnTo>
                      <a:pt x="24" y="8"/>
                    </a:lnTo>
                    <a:close/>
                  </a:path>
                </a:pathLst>
              </a:custGeom>
              <a:solidFill>
                <a:srgbClr val="727C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11" name="Freeform 145"/>
              <p:cNvSpPr>
                <a:spLocks/>
              </p:cNvSpPr>
              <p:nvPr/>
            </p:nvSpPr>
            <p:spPr bwMode="auto">
              <a:xfrm>
                <a:off x="4482" y="1482"/>
                <a:ext cx="422" cy="242"/>
              </a:xfrm>
              <a:custGeom>
                <a:avLst/>
                <a:gdLst>
                  <a:gd name="T0" fmla="*/ 0 w 422"/>
                  <a:gd name="T1" fmla="*/ 0 h 242"/>
                  <a:gd name="T2" fmla="*/ 414 w 422"/>
                  <a:gd name="T3" fmla="*/ 228 h 242"/>
                  <a:gd name="T4" fmla="*/ 422 w 422"/>
                  <a:gd name="T5" fmla="*/ 242 h 242"/>
                  <a:gd name="T6" fmla="*/ 290 w 422"/>
                  <a:gd name="T7" fmla="*/ 172 h 242"/>
                  <a:gd name="T8" fmla="*/ 288 w 422"/>
                  <a:gd name="T9" fmla="*/ 168 h 242"/>
                  <a:gd name="T10" fmla="*/ 284 w 422"/>
                  <a:gd name="T11" fmla="*/ 166 h 242"/>
                  <a:gd name="T12" fmla="*/ 280 w 422"/>
                  <a:gd name="T13" fmla="*/ 162 h 242"/>
                  <a:gd name="T14" fmla="*/ 278 w 422"/>
                  <a:gd name="T15" fmla="*/ 160 h 242"/>
                  <a:gd name="T16" fmla="*/ 274 w 422"/>
                  <a:gd name="T17" fmla="*/ 156 h 242"/>
                  <a:gd name="T18" fmla="*/ 272 w 422"/>
                  <a:gd name="T19" fmla="*/ 154 h 242"/>
                  <a:gd name="T20" fmla="*/ 268 w 422"/>
                  <a:gd name="T21" fmla="*/ 152 h 242"/>
                  <a:gd name="T22" fmla="*/ 264 w 422"/>
                  <a:gd name="T23" fmla="*/ 148 h 242"/>
                  <a:gd name="T24" fmla="*/ 260 w 422"/>
                  <a:gd name="T25" fmla="*/ 146 h 242"/>
                  <a:gd name="T26" fmla="*/ 256 w 422"/>
                  <a:gd name="T27" fmla="*/ 144 h 242"/>
                  <a:gd name="T28" fmla="*/ 254 w 422"/>
                  <a:gd name="T29" fmla="*/ 142 h 242"/>
                  <a:gd name="T30" fmla="*/ 250 w 422"/>
                  <a:gd name="T31" fmla="*/ 138 h 242"/>
                  <a:gd name="T32" fmla="*/ 246 w 422"/>
                  <a:gd name="T33" fmla="*/ 136 h 242"/>
                  <a:gd name="T34" fmla="*/ 242 w 422"/>
                  <a:gd name="T35" fmla="*/ 134 h 242"/>
                  <a:gd name="T36" fmla="*/ 238 w 422"/>
                  <a:gd name="T37" fmla="*/ 132 h 242"/>
                  <a:gd name="T38" fmla="*/ 234 w 422"/>
                  <a:gd name="T39" fmla="*/ 130 h 242"/>
                  <a:gd name="T40" fmla="*/ 230 w 422"/>
                  <a:gd name="T41" fmla="*/ 128 h 242"/>
                  <a:gd name="T42" fmla="*/ 224 w 422"/>
                  <a:gd name="T43" fmla="*/ 126 h 242"/>
                  <a:gd name="T44" fmla="*/ 220 w 422"/>
                  <a:gd name="T45" fmla="*/ 124 h 242"/>
                  <a:gd name="T46" fmla="*/ 216 w 422"/>
                  <a:gd name="T47" fmla="*/ 122 h 242"/>
                  <a:gd name="T48" fmla="*/ 212 w 422"/>
                  <a:gd name="T49" fmla="*/ 120 h 242"/>
                  <a:gd name="T50" fmla="*/ 206 w 422"/>
                  <a:gd name="T51" fmla="*/ 118 h 242"/>
                  <a:gd name="T52" fmla="*/ 202 w 422"/>
                  <a:gd name="T53" fmla="*/ 116 h 242"/>
                  <a:gd name="T54" fmla="*/ 198 w 422"/>
                  <a:gd name="T55" fmla="*/ 114 h 242"/>
                  <a:gd name="T56" fmla="*/ 194 w 422"/>
                  <a:gd name="T57" fmla="*/ 112 h 242"/>
                  <a:gd name="T58" fmla="*/ 188 w 422"/>
                  <a:gd name="T59" fmla="*/ 110 h 242"/>
                  <a:gd name="T60" fmla="*/ 184 w 422"/>
                  <a:gd name="T61" fmla="*/ 108 h 242"/>
                  <a:gd name="T62" fmla="*/ 178 w 422"/>
                  <a:gd name="T63" fmla="*/ 106 h 242"/>
                  <a:gd name="T64" fmla="*/ 174 w 422"/>
                  <a:gd name="T65" fmla="*/ 104 h 242"/>
                  <a:gd name="T66" fmla="*/ 168 w 422"/>
                  <a:gd name="T67" fmla="*/ 102 h 242"/>
                  <a:gd name="T68" fmla="*/ 164 w 422"/>
                  <a:gd name="T69" fmla="*/ 102 h 242"/>
                  <a:gd name="T70" fmla="*/ 158 w 422"/>
                  <a:gd name="T71" fmla="*/ 100 h 242"/>
                  <a:gd name="T72" fmla="*/ 4 w 422"/>
                  <a:gd name="T73" fmla="*/ 14 h 242"/>
                  <a:gd name="T74" fmla="*/ 4 w 422"/>
                  <a:gd name="T75" fmla="*/ 12 h 242"/>
                  <a:gd name="T76" fmla="*/ 2 w 422"/>
                  <a:gd name="T77" fmla="*/ 10 h 242"/>
                  <a:gd name="T78" fmla="*/ 2 w 422"/>
                  <a:gd name="T79" fmla="*/ 8 h 242"/>
                  <a:gd name="T80" fmla="*/ 0 w 422"/>
                  <a:gd name="T81" fmla="*/ 6 h 242"/>
                  <a:gd name="T82" fmla="*/ 0 w 422"/>
                  <a:gd name="T83" fmla="*/ 4 h 242"/>
                  <a:gd name="T84" fmla="*/ 0 w 422"/>
                  <a:gd name="T85" fmla="*/ 4 h 242"/>
                  <a:gd name="T86" fmla="*/ 0 w 422"/>
                  <a:gd name="T87" fmla="*/ 2 h 242"/>
                  <a:gd name="T88" fmla="*/ 0 w 422"/>
                  <a:gd name="T89" fmla="*/ 0 h 242"/>
                  <a:gd name="T90" fmla="*/ 0 w 422"/>
                  <a:gd name="T91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2" h="242">
                    <a:moveTo>
                      <a:pt x="0" y="0"/>
                    </a:moveTo>
                    <a:lnTo>
                      <a:pt x="414" y="228"/>
                    </a:lnTo>
                    <a:lnTo>
                      <a:pt x="422" y="242"/>
                    </a:lnTo>
                    <a:lnTo>
                      <a:pt x="290" y="172"/>
                    </a:lnTo>
                    <a:lnTo>
                      <a:pt x="288" y="168"/>
                    </a:lnTo>
                    <a:lnTo>
                      <a:pt x="284" y="166"/>
                    </a:lnTo>
                    <a:lnTo>
                      <a:pt x="280" y="162"/>
                    </a:lnTo>
                    <a:lnTo>
                      <a:pt x="278" y="160"/>
                    </a:lnTo>
                    <a:lnTo>
                      <a:pt x="274" y="156"/>
                    </a:lnTo>
                    <a:lnTo>
                      <a:pt x="272" y="154"/>
                    </a:lnTo>
                    <a:lnTo>
                      <a:pt x="268" y="152"/>
                    </a:lnTo>
                    <a:lnTo>
                      <a:pt x="264" y="148"/>
                    </a:lnTo>
                    <a:lnTo>
                      <a:pt x="260" y="146"/>
                    </a:lnTo>
                    <a:lnTo>
                      <a:pt x="256" y="144"/>
                    </a:lnTo>
                    <a:lnTo>
                      <a:pt x="254" y="142"/>
                    </a:lnTo>
                    <a:lnTo>
                      <a:pt x="250" y="138"/>
                    </a:lnTo>
                    <a:lnTo>
                      <a:pt x="246" y="136"/>
                    </a:lnTo>
                    <a:lnTo>
                      <a:pt x="242" y="134"/>
                    </a:lnTo>
                    <a:lnTo>
                      <a:pt x="238" y="132"/>
                    </a:lnTo>
                    <a:lnTo>
                      <a:pt x="234" y="130"/>
                    </a:lnTo>
                    <a:lnTo>
                      <a:pt x="230" y="128"/>
                    </a:lnTo>
                    <a:lnTo>
                      <a:pt x="224" y="126"/>
                    </a:lnTo>
                    <a:lnTo>
                      <a:pt x="220" y="124"/>
                    </a:lnTo>
                    <a:lnTo>
                      <a:pt x="216" y="122"/>
                    </a:lnTo>
                    <a:lnTo>
                      <a:pt x="212" y="120"/>
                    </a:lnTo>
                    <a:lnTo>
                      <a:pt x="206" y="118"/>
                    </a:lnTo>
                    <a:lnTo>
                      <a:pt x="202" y="116"/>
                    </a:lnTo>
                    <a:lnTo>
                      <a:pt x="198" y="114"/>
                    </a:lnTo>
                    <a:lnTo>
                      <a:pt x="194" y="112"/>
                    </a:lnTo>
                    <a:lnTo>
                      <a:pt x="188" y="110"/>
                    </a:lnTo>
                    <a:lnTo>
                      <a:pt x="184" y="108"/>
                    </a:lnTo>
                    <a:lnTo>
                      <a:pt x="178" y="106"/>
                    </a:lnTo>
                    <a:lnTo>
                      <a:pt x="174" y="104"/>
                    </a:lnTo>
                    <a:lnTo>
                      <a:pt x="168" y="102"/>
                    </a:lnTo>
                    <a:lnTo>
                      <a:pt x="164" y="102"/>
                    </a:lnTo>
                    <a:lnTo>
                      <a:pt x="158" y="100"/>
                    </a:lnTo>
                    <a:lnTo>
                      <a:pt x="4" y="14"/>
                    </a:lnTo>
                    <a:lnTo>
                      <a:pt x="4" y="12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47E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12" name="Freeform 146"/>
              <p:cNvSpPr>
                <a:spLocks noEditPoints="1"/>
              </p:cNvSpPr>
              <p:nvPr/>
            </p:nvSpPr>
            <p:spPr bwMode="auto">
              <a:xfrm>
                <a:off x="4484" y="1490"/>
                <a:ext cx="422" cy="242"/>
              </a:xfrm>
              <a:custGeom>
                <a:avLst/>
                <a:gdLst>
                  <a:gd name="T0" fmla="*/ 0 w 422"/>
                  <a:gd name="T1" fmla="*/ 0 h 242"/>
                  <a:gd name="T2" fmla="*/ 186 w 422"/>
                  <a:gd name="T3" fmla="*/ 102 h 242"/>
                  <a:gd name="T4" fmla="*/ 182 w 422"/>
                  <a:gd name="T5" fmla="*/ 100 h 242"/>
                  <a:gd name="T6" fmla="*/ 180 w 422"/>
                  <a:gd name="T7" fmla="*/ 100 h 242"/>
                  <a:gd name="T8" fmla="*/ 176 w 422"/>
                  <a:gd name="T9" fmla="*/ 98 h 242"/>
                  <a:gd name="T10" fmla="*/ 172 w 422"/>
                  <a:gd name="T11" fmla="*/ 96 h 242"/>
                  <a:gd name="T12" fmla="*/ 170 w 422"/>
                  <a:gd name="T13" fmla="*/ 96 h 242"/>
                  <a:gd name="T14" fmla="*/ 166 w 422"/>
                  <a:gd name="T15" fmla="*/ 94 h 242"/>
                  <a:gd name="T16" fmla="*/ 164 w 422"/>
                  <a:gd name="T17" fmla="*/ 94 h 242"/>
                  <a:gd name="T18" fmla="*/ 160 w 422"/>
                  <a:gd name="T19" fmla="*/ 92 h 242"/>
                  <a:gd name="T20" fmla="*/ 156 w 422"/>
                  <a:gd name="T21" fmla="*/ 92 h 242"/>
                  <a:gd name="T22" fmla="*/ 154 w 422"/>
                  <a:gd name="T23" fmla="*/ 90 h 242"/>
                  <a:gd name="T24" fmla="*/ 150 w 422"/>
                  <a:gd name="T25" fmla="*/ 90 h 242"/>
                  <a:gd name="T26" fmla="*/ 146 w 422"/>
                  <a:gd name="T27" fmla="*/ 88 h 242"/>
                  <a:gd name="T28" fmla="*/ 144 w 422"/>
                  <a:gd name="T29" fmla="*/ 88 h 242"/>
                  <a:gd name="T30" fmla="*/ 140 w 422"/>
                  <a:gd name="T31" fmla="*/ 86 h 242"/>
                  <a:gd name="T32" fmla="*/ 136 w 422"/>
                  <a:gd name="T33" fmla="*/ 86 h 242"/>
                  <a:gd name="T34" fmla="*/ 132 w 422"/>
                  <a:gd name="T35" fmla="*/ 84 h 242"/>
                  <a:gd name="T36" fmla="*/ 6 w 422"/>
                  <a:gd name="T37" fmla="*/ 14 h 242"/>
                  <a:gd name="T38" fmla="*/ 6 w 422"/>
                  <a:gd name="T39" fmla="*/ 12 h 242"/>
                  <a:gd name="T40" fmla="*/ 4 w 422"/>
                  <a:gd name="T41" fmla="*/ 10 h 242"/>
                  <a:gd name="T42" fmla="*/ 4 w 422"/>
                  <a:gd name="T43" fmla="*/ 8 h 242"/>
                  <a:gd name="T44" fmla="*/ 2 w 422"/>
                  <a:gd name="T45" fmla="*/ 6 h 242"/>
                  <a:gd name="T46" fmla="*/ 2 w 422"/>
                  <a:gd name="T47" fmla="*/ 4 h 242"/>
                  <a:gd name="T48" fmla="*/ 0 w 422"/>
                  <a:gd name="T49" fmla="*/ 2 h 242"/>
                  <a:gd name="T50" fmla="*/ 0 w 422"/>
                  <a:gd name="T51" fmla="*/ 2 h 242"/>
                  <a:gd name="T52" fmla="*/ 0 w 422"/>
                  <a:gd name="T53" fmla="*/ 0 h 242"/>
                  <a:gd name="T54" fmla="*/ 0 w 422"/>
                  <a:gd name="T55" fmla="*/ 0 h 242"/>
                  <a:gd name="T56" fmla="*/ 274 w 422"/>
                  <a:gd name="T57" fmla="*/ 150 h 242"/>
                  <a:gd name="T58" fmla="*/ 416 w 422"/>
                  <a:gd name="T59" fmla="*/ 228 h 242"/>
                  <a:gd name="T60" fmla="*/ 422 w 422"/>
                  <a:gd name="T61" fmla="*/ 242 h 242"/>
                  <a:gd name="T62" fmla="*/ 296 w 422"/>
                  <a:gd name="T63" fmla="*/ 174 h 242"/>
                  <a:gd name="T64" fmla="*/ 294 w 422"/>
                  <a:gd name="T65" fmla="*/ 170 h 242"/>
                  <a:gd name="T66" fmla="*/ 292 w 422"/>
                  <a:gd name="T67" fmla="*/ 168 h 242"/>
                  <a:gd name="T68" fmla="*/ 288 w 422"/>
                  <a:gd name="T69" fmla="*/ 164 h 242"/>
                  <a:gd name="T70" fmla="*/ 286 w 422"/>
                  <a:gd name="T71" fmla="*/ 162 h 242"/>
                  <a:gd name="T72" fmla="*/ 284 w 422"/>
                  <a:gd name="T73" fmla="*/ 158 h 242"/>
                  <a:gd name="T74" fmla="*/ 280 w 422"/>
                  <a:gd name="T75" fmla="*/ 156 h 242"/>
                  <a:gd name="T76" fmla="*/ 276 w 422"/>
                  <a:gd name="T77" fmla="*/ 152 h 242"/>
                  <a:gd name="T78" fmla="*/ 274 w 422"/>
                  <a:gd name="T79" fmla="*/ 150 h 242"/>
                  <a:gd name="T80" fmla="*/ 274 w 422"/>
                  <a:gd name="T81" fmla="*/ 15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22" h="242">
                    <a:moveTo>
                      <a:pt x="0" y="0"/>
                    </a:moveTo>
                    <a:lnTo>
                      <a:pt x="186" y="102"/>
                    </a:lnTo>
                    <a:lnTo>
                      <a:pt x="182" y="100"/>
                    </a:lnTo>
                    <a:lnTo>
                      <a:pt x="180" y="100"/>
                    </a:lnTo>
                    <a:lnTo>
                      <a:pt x="176" y="98"/>
                    </a:lnTo>
                    <a:lnTo>
                      <a:pt x="172" y="96"/>
                    </a:lnTo>
                    <a:lnTo>
                      <a:pt x="170" y="96"/>
                    </a:lnTo>
                    <a:lnTo>
                      <a:pt x="166" y="94"/>
                    </a:lnTo>
                    <a:lnTo>
                      <a:pt x="164" y="94"/>
                    </a:lnTo>
                    <a:lnTo>
                      <a:pt x="160" y="92"/>
                    </a:lnTo>
                    <a:lnTo>
                      <a:pt x="156" y="92"/>
                    </a:lnTo>
                    <a:lnTo>
                      <a:pt x="154" y="90"/>
                    </a:lnTo>
                    <a:lnTo>
                      <a:pt x="150" y="90"/>
                    </a:lnTo>
                    <a:lnTo>
                      <a:pt x="146" y="88"/>
                    </a:lnTo>
                    <a:lnTo>
                      <a:pt x="144" y="88"/>
                    </a:lnTo>
                    <a:lnTo>
                      <a:pt x="140" y="86"/>
                    </a:lnTo>
                    <a:lnTo>
                      <a:pt x="136" y="86"/>
                    </a:lnTo>
                    <a:lnTo>
                      <a:pt x="132" y="84"/>
                    </a:lnTo>
                    <a:lnTo>
                      <a:pt x="6" y="14"/>
                    </a:lnTo>
                    <a:lnTo>
                      <a:pt x="6" y="12"/>
                    </a:lnTo>
                    <a:lnTo>
                      <a:pt x="4" y="10"/>
                    </a:lnTo>
                    <a:lnTo>
                      <a:pt x="4" y="8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274" y="150"/>
                    </a:moveTo>
                    <a:lnTo>
                      <a:pt x="416" y="228"/>
                    </a:lnTo>
                    <a:lnTo>
                      <a:pt x="422" y="242"/>
                    </a:lnTo>
                    <a:lnTo>
                      <a:pt x="296" y="174"/>
                    </a:lnTo>
                    <a:lnTo>
                      <a:pt x="294" y="170"/>
                    </a:lnTo>
                    <a:lnTo>
                      <a:pt x="292" y="168"/>
                    </a:lnTo>
                    <a:lnTo>
                      <a:pt x="288" y="164"/>
                    </a:lnTo>
                    <a:lnTo>
                      <a:pt x="286" y="162"/>
                    </a:lnTo>
                    <a:lnTo>
                      <a:pt x="284" y="158"/>
                    </a:lnTo>
                    <a:lnTo>
                      <a:pt x="280" y="156"/>
                    </a:lnTo>
                    <a:lnTo>
                      <a:pt x="276" y="152"/>
                    </a:lnTo>
                    <a:lnTo>
                      <a:pt x="274" y="150"/>
                    </a:lnTo>
                    <a:lnTo>
                      <a:pt x="274" y="150"/>
                    </a:lnTo>
                    <a:close/>
                  </a:path>
                </a:pathLst>
              </a:custGeom>
              <a:solidFill>
                <a:srgbClr val="7780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13" name="Freeform 147"/>
              <p:cNvSpPr>
                <a:spLocks noEditPoints="1"/>
              </p:cNvSpPr>
              <p:nvPr/>
            </p:nvSpPr>
            <p:spPr bwMode="auto">
              <a:xfrm>
                <a:off x="4486" y="1496"/>
                <a:ext cx="424" cy="244"/>
              </a:xfrm>
              <a:custGeom>
                <a:avLst/>
                <a:gdLst>
                  <a:gd name="T0" fmla="*/ 0 w 424"/>
                  <a:gd name="T1" fmla="*/ 0 h 244"/>
                  <a:gd name="T2" fmla="*/ 154 w 424"/>
                  <a:gd name="T3" fmla="*/ 86 h 244"/>
                  <a:gd name="T4" fmla="*/ 150 w 424"/>
                  <a:gd name="T5" fmla="*/ 84 h 244"/>
                  <a:gd name="T6" fmla="*/ 144 w 424"/>
                  <a:gd name="T7" fmla="*/ 82 h 244"/>
                  <a:gd name="T8" fmla="*/ 138 w 424"/>
                  <a:gd name="T9" fmla="*/ 80 h 244"/>
                  <a:gd name="T10" fmla="*/ 132 w 424"/>
                  <a:gd name="T11" fmla="*/ 78 h 244"/>
                  <a:gd name="T12" fmla="*/ 126 w 424"/>
                  <a:gd name="T13" fmla="*/ 76 h 244"/>
                  <a:gd name="T14" fmla="*/ 120 w 424"/>
                  <a:gd name="T15" fmla="*/ 76 h 244"/>
                  <a:gd name="T16" fmla="*/ 116 w 424"/>
                  <a:gd name="T17" fmla="*/ 74 h 244"/>
                  <a:gd name="T18" fmla="*/ 110 w 424"/>
                  <a:gd name="T19" fmla="*/ 72 h 244"/>
                  <a:gd name="T20" fmla="*/ 10 w 424"/>
                  <a:gd name="T21" fmla="*/ 18 h 244"/>
                  <a:gd name="T22" fmla="*/ 10 w 424"/>
                  <a:gd name="T23" fmla="*/ 16 h 244"/>
                  <a:gd name="T24" fmla="*/ 8 w 424"/>
                  <a:gd name="T25" fmla="*/ 14 h 244"/>
                  <a:gd name="T26" fmla="*/ 6 w 424"/>
                  <a:gd name="T27" fmla="*/ 12 h 244"/>
                  <a:gd name="T28" fmla="*/ 4 w 424"/>
                  <a:gd name="T29" fmla="*/ 10 h 244"/>
                  <a:gd name="T30" fmla="*/ 4 w 424"/>
                  <a:gd name="T31" fmla="*/ 6 h 244"/>
                  <a:gd name="T32" fmla="*/ 2 w 424"/>
                  <a:gd name="T33" fmla="*/ 4 h 244"/>
                  <a:gd name="T34" fmla="*/ 2 w 424"/>
                  <a:gd name="T35" fmla="*/ 2 h 244"/>
                  <a:gd name="T36" fmla="*/ 0 w 424"/>
                  <a:gd name="T37" fmla="*/ 0 h 244"/>
                  <a:gd name="T38" fmla="*/ 0 w 424"/>
                  <a:gd name="T39" fmla="*/ 0 h 244"/>
                  <a:gd name="T40" fmla="*/ 286 w 424"/>
                  <a:gd name="T41" fmla="*/ 158 h 244"/>
                  <a:gd name="T42" fmla="*/ 418 w 424"/>
                  <a:gd name="T43" fmla="*/ 228 h 244"/>
                  <a:gd name="T44" fmla="*/ 424 w 424"/>
                  <a:gd name="T45" fmla="*/ 244 h 244"/>
                  <a:gd name="T46" fmla="*/ 302 w 424"/>
                  <a:gd name="T47" fmla="*/ 176 h 244"/>
                  <a:gd name="T48" fmla="*/ 300 w 424"/>
                  <a:gd name="T49" fmla="*/ 174 h 244"/>
                  <a:gd name="T50" fmla="*/ 298 w 424"/>
                  <a:gd name="T51" fmla="*/ 172 h 244"/>
                  <a:gd name="T52" fmla="*/ 296 w 424"/>
                  <a:gd name="T53" fmla="*/ 170 h 244"/>
                  <a:gd name="T54" fmla="*/ 294 w 424"/>
                  <a:gd name="T55" fmla="*/ 166 h 244"/>
                  <a:gd name="T56" fmla="*/ 292 w 424"/>
                  <a:gd name="T57" fmla="*/ 164 h 244"/>
                  <a:gd name="T58" fmla="*/ 290 w 424"/>
                  <a:gd name="T59" fmla="*/ 162 h 244"/>
                  <a:gd name="T60" fmla="*/ 288 w 424"/>
                  <a:gd name="T61" fmla="*/ 160 h 244"/>
                  <a:gd name="T62" fmla="*/ 286 w 424"/>
                  <a:gd name="T63" fmla="*/ 158 h 244"/>
                  <a:gd name="T64" fmla="*/ 286 w 424"/>
                  <a:gd name="T65" fmla="*/ 158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24" h="244">
                    <a:moveTo>
                      <a:pt x="0" y="0"/>
                    </a:moveTo>
                    <a:lnTo>
                      <a:pt x="154" y="86"/>
                    </a:lnTo>
                    <a:lnTo>
                      <a:pt x="150" y="84"/>
                    </a:lnTo>
                    <a:lnTo>
                      <a:pt x="144" y="82"/>
                    </a:lnTo>
                    <a:lnTo>
                      <a:pt x="138" y="80"/>
                    </a:lnTo>
                    <a:lnTo>
                      <a:pt x="132" y="78"/>
                    </a:lnTo>
                    <a:lnTo>
                      <a:pt x="126" y="76"/>
                    </a:lnTo>
                    <a:lnTo>
                      <a:pt x="120" y="76"/>
                    </a:lnTo>
                    <a:lnTo>
                      <a:pt x="116" y="74"/>
                    </a:lnTo>
                    <a:lnTo>
                      <a:pt x="110" y="72"/>
                    </a:lnTo>
                    <a:lnTo>
                      <a:pt x="10" y="18"/>
                    </a:lnTo>
                    <a:lnTo>
                      <a:pt x="10" y="16"/>
                    </a:lnTo>
                    <a:lnTo>
                      <a:pt x="8" y="14"/>
                    </a:lnTo>
                    <a:lnTo>
                      <a:pt x="6" y="12"/>
                    </a:lnTo>
                    <a:lnTo>
                      <a:pt x="4" y="10"/>
                    </a:lnTo>
                    <a:lnTo>
                      <a:pt x="4" y="6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286" y="158"/>
                    </a:moveTo>
                    <a:lnTo>
                      <a:pt x="418" y="228"/>
                    </a:lnTo>
                    <a:lnTo>
                      <a:pt x="424" y="244"/>
                    </a:lnTo>
                    <a:lnTo>
                      <a:pt x="302" y="176"/>
                    </a:lnTo>
                    <a:lnTo>
                      <a:pt x="300" y="174"/>
                    </a:lnTo>
                    <a:lnTo>
                      <a:pt x="298" y="172"/>
                    </a:lnTo>
                    <a:lnTo>
                      <a:pt x="296" y="170"/>
                    </a:lnTo>
                    <a:lnTo>
                      <a:pt x="294" y="166"/>
                    </a:lnTo>
                    <a:lnTo>
                      <a:pt x="292" y="164"/>
                    </a:lnTo>
                    <a:lnTo>
                      <a:pt x="290" y="162"/>
                    </a:lnTo>
                    <a:lnTo>
                      <a:pt x="288" y="160"/>
                    </a:lnTo>
                    <a:lnTo>
                      <a:pt x="286" y="158"/>
                    </a:lnTo>
                    <a:lnTo>
                      <a:pt x="286" y="158"/>
                    </a:lnTo>
                    <a:close/>
                  </a:path>
                </a:pathLst>
              </a:custGeom>
              <a:solidFill>
                <a:srgbClr val="7983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14" name="Freeform 148"/>
              <p:cNvSpPr>
                <a:spLocks noEditPoints="1"/>
              </p:cNvSpPr>
              <p:nvPr/>
            </p:nvSpPr>
            <p:spPr bwMode="auto">
              <a:xfrm>
                <a:off x="4490" y="1504"/>
                <a:ext cx="422" cy="244"/>
              </a:xfrm>
              <a:custGeom>
                <a:avLst/>
                <a:gdLst>
                  <a:gd name="T0" fmla="*/ 0 w 422"/>
                  <a:gd name="T1" fmla="*/ 0 h 244"/>
                  <a:gd name="T2" fmla="*/ 126 w 422"/>
                  <a:gd name="T3" fmla="*/ 70 h 244"/>
                  <a:gd name="T4" fmla="*/ 122 w 422"/>
                  <a:gd name="T5" fmla="*/ 68 h 244"/>
                  <a:gd name="T6" fmla="*/ 118 w 422"/>
                  <a:gd name="T7" fmla="*/ 68 h 244"/>
                  <a:gd name="T8" fmla="*/ 114 w 422"/>
                  <a:gd name="T9" fmla="*/ 66 h 244"/>
                  <a:gd name="T10" fmla="*/ 110 w 422"/>
                  <a:gd name="T11" fmla="*/ 66 h 244"/>
                  <a:gd name="T12" fmla="*/ 106 w 422"/>
                  <a:gd name="T13" fmla="*/ 64 h 244"/>
                  <a:gd name="T14" fmla="*/ 102 w 422"/>
                  <a:gd name="T15" fmla="*/ 62 h 244"/>
                  <a:gd name="T16" fmla="*/ 96 w 422"/>
                  <a:gd name="T17" fmla="*/ 62 h 244"/>
                  <a:gd name="T18" fmla="*/ 92 w 422"/>
                  <a:gd name="T19" fmla="*/ 60 h 244"/>
                  <a:gd name="T20" fmla="*/ 90 w 422"/>
                  <a:gd name="T21" fmla="*/ 60 h 244"/>
                  <a:gd name="T22" fmla="*/ 88 w 422"/>
                  <a:gd name="T23" fmla="*/ 60 h 244"/>
                  <a:gd name="T24" fmla="*/ 86 w 422"/>
                  <a:gd name="T25" fmla="*/ 58 h 244"/>
                  <a:gd name="T26" fmla="*/ 84 w 422"/>
                  <a:gd name="T27" fmla="*/ 58 h 244"/>
                  <a:gd name="T28" fmla="*/ 16 w 422"/>
                  <a:gd name="T29" fmla="*/ 22 h 244"/>
                  <a:gd name="T30" fmla="*/ 14 w 422"/>
                  <a:gd name="T31" fmla="*/ 18 h 244"/>
                  <a:gd name="T32" fmla="*/ 12 w 422"/>
                  <a:gd name="T33" fmla="*/ 16 h 244"/>
                  <a:gd name="T34" fmla="*/ 10 w 422"/>
                  <a:gd name="T35" fmla="*/ 14 h 244"/>
                  <a:gd name="T36" fmla="*/ 8 w 422"/>
                  <a:gd name="T37" fmla="*/ 10 h 244"/>
                  <a:gd name="T38" fmla="*/ 6 w 422"/>
                  <a:gd name="T39" fmla="*/ 8 h 244"/>
                  <a:gd name="T40" fmla="*/ 4 w 422"/>
                  <a:gd name="T41" fmla="*/ 6 h 244"/>
                  <a:gd name="T42" fmla="*/ 2 w 422"/>
                  <a:gd name="T43" fmla="*/ 4 h 244"/>
                  <a:gd name="T44" fmla="*/ 0 w 422"/>
                  <a:gd name="T45" fmla="*/ 0 h 244"/>
                  <a:gd name="T46" fmla="*/ 0 w 422"/>
                  <a:gd name="T47" fmla="*/ 0 h 244"/>
                  <a:gd name="T48" fmla="*/ 290 w 422"/>
                  <a:gd name="T49" fmla="*/ 160 h 244"/>
                  <a:gd name="T50" fmla="*/ 416 w 422"/>
                  <a:gd name="T51" fmla="*/ 228 h 244"/>
                  <a:gd name="T52" fmla="*/ 422 w 422"/>
                  <a:gd name="T53" fmla="*/ 244 h 244"/>
                  <a:gd name="T54" fmla="*/ 302 w 422"/>
                  <a:gd name="T55" fmla="*/ 178 h 244"/>
                  <a:gd name="T56" fmla="*/ 300 w 422"/>
                  <a:gd name="T57" fmla="*/ 174 h 244"/>
                  <a:gd name="T58" fmla="*/ 300 w 422"/>
                  <a:gd name="T59" fmla="*/ 172 h 244"/>
                  <a:gd name="T60" fmla="*/ 298 w 422"/>
                  <a:gd name="T61" fmla="*/ 170 h 244"/>
                  <a:gd name="T62" fmla="*/ 296 w 422"/>
                  <a:gd name="T63" fmla="*/ 168 h 244"/>
                  <a:gd name="T64" fmla="*/ 296 w 422"/>
                  <a:gd name="T65" fmla="*/ 166 h 244"/>
                  <a:gd name="T66" fmla="*/ 294 w 422"/>
                  <a:gd name="T67" fmla="*/ 164 h 244"/>
                  <a:gd name="T68" fmla="*/ 292 w 422"/>
                  <a:gd name="T69" fmla="*/ 162 h 244"/>
                  <a:gd name="T70" fmla="*/ 290 w 422"/>
                  <a:gd name="T71" fmla="*/ 160 h 244"/>
                  <a:gd name="T72" fmla="*/ 290 w 422"/>
                  <a:gd name="T73" fmla="*/ 16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22" h="244">
                    <a:moveTo>
                      <a:pt x="0" y="0"/>
                    </a:moveTo>
                    <a:lnTo>
                      <a:pt x="126" y="70"/>
                    </a:lnTo>
                    <a:lnTo>
                      <a:pt x="122" y="68"/>
                    </a:lnTo>
                    <a:lnTo>
                      <a:pt x="118" y="68"/>
                    </a:lnTo>
                    <a:lnTo>
                      <a:pt x="114" y="66"/>
                    </a:lnTo>
                    <a:lnTo>
                      <a:pt x="110" y="66"/>
                    </a:lnTo>
                    <a:lnTo>
                      <a:pt x="106" y="64"/>
                    </a:lnTo>
                    <a:lnTo>
                      <a:pt x="102" y="62"/>
                    </a:lnTo>
                    <a:lnTo>
                      <a:pt x="96" y="62"/>
                    </a:lnTo>
                    <a:lnTo>
                      <a:pt x="92" y="60"/>
                    </a:lnTo>
                    <a:lnTo>
                      <a:pt x="90" y="60"/>
                    </a:lnTo>
                    <a:lnTo>
                      <a:pt x="88" y="60"/>
                    </a:lnTo>
                    <a:lnTo>
                      <a:pt x="86" y="58"/>
                    </a:lnTo>
                    <a:lnTo>
                      <a:pt x="84" y="58"/>
                    </a:lnTo>
                    <a:lnTo>
                      <a:pt x="16" y="22"/>
                    </a:lnTo>
                    <a:lnTo>
                      <a:pt x="14" y="18"/>
                    </a:lnTo>
                    <a:lnTo>
                      <a:pt x="12" y="16"/>
                    </a:lnTo>
                    <a:lnTo>
                      <a:pt x="10" y="14"/>
                    </a:lnTo>
                    <a:lnTo>
                      <a:pt x="8" y="10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290" y="160"/>
                    </a:moveTo>
                    <a:lnTo>
                      <a:pt x="416" y="228"/>
                    </a:lnTo>
                    <a:lnTo>
                      <a:pt x="422" y="244"/>
                    </a:lnTo>
                    <a:lnTo>
                      <a:pt x="302" y="178"/>
                    </a:lnTo>
                    <a:lnTo>
                      <a:pt x="300" y="174"/>
                    </a:lnTo>
                    <a:lnTo>
                      <a:pt x="300" y="172"/>
                    </a:lnTo>
                    <a:lnTo>
                      <a:pt x="298" y="170"/>
                    </a:lnTo>
                    <a:lnTo>
                      <a:pt x="296" y="168"/>
                    </a:lnTo>
                    <a:lnTo>
                      <a:pt x="296" y="166"/>
                    </a:lnTo>
                    <a:lnTo>
                      <a:pt x="294" y="164"/>
                    </a:lnTo>
                    <a:lnTo>
                      <a:pt x="292" y="162"/>
                    </a:lnTo>
                    <a:lnTo>
                      <a:pt x="290" y="160"/>
                    </a:lnTo>
                    <a:lnTo>
                      <a:pt x="290" y="160"/>
                    </a:lnTo>
                    <a:close/>
                  </a:path>
                </a:pathLst>
              </a:custGeom>
              <a:solidFill>
                <a:srgbClr val="7B8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15" name="Freeform 149"/>
              <p:cNvSpPr>
                <a:spLocks noEditPoints="1"/>
              </p:cNvSpPr>
              <p:nvPr/>
            </p:nvSpPr>
            <p:spPr bwMode="auto">
              <a:xfrm>
                <a:off x="4496" y="1514"/>
                <a:ext cx="420" cy="240"/>
              </a:xfrm>
              <a:custGeom>
                <a:avLst/>
                <a:gdLst>
                  <a:gd name="T0" fmla="*/ 0 w 420"/>
                  <a:gd name="T1" fmla="*/ 0 h 240"/>
                  <a:gd name="T2" fmla="*/ 100 w 420"/>
                  <a:gd name="T3" fmla="*/ 54 h 240"/>
                  <a:gd name="T4" fmla="*/ 98 w 420"/>
                  <a:gd name="T5" fmla="*/ 54 h 240"/>
                  <a:gd name="T6" fmla="*/ 96 w 420"/>
                  <a:gd name="T7" fmla="*/ 54 h 240"/>
                  <a:gd name="T8" fmla="*/ 94 w 420"/>
                  <a:gd name="T9" fmla="*/ 52 h 240"/>
                  <a:gd name="T10" fmla="*/ 92 w 420"/>
                  <a:gd name="T11" fmla="*/ 52 h 240"/>
                  <a:gd name="T12" fmla="*/ 92 w 420"/>
                  <a:gd name="T13" fmla="*/ 52 h 240"/>
                  <a:gd name="T14" fmla="*/ 90 w 420"/>
                  <a:gd name="T15" fmla="*/ 52 h 240"/>
                  <a:gd name="T16" fmla="*/ 88 w 420"/>
                  <a:gd name="T17" fmla="*/ 50 h 240"/>
                  <a:gd name="T18" fmla="*/ 86 w 420"/>
                  <a:gd name="T19" fmla="*/ 50 h 240"/>
                  <a:gd name="T20" fmla="*/ 82 w 420"/>
                  <a:gd name="T21" fmla="*/ 50 h 240"/>
                  <a:gd name="T22" fmla="*/ 78 w 420"/>
                  <a:gd name="T23" fmla="*/ 48 h 240"/>
                  <a:gd name="T24" fmla="*/ 74 w 420"/>
                  <a:gd name="T25" fmla="*/ 46 h 240"/>
                  <a:gd name="T26" fmla="*/ 70 w 420"/>
                  <a:gd name="T27" fmla="*/ 46 h 240"/>
                  <a:gd name="T28" fmla="*/ 66 w 420"/>
                  <a:gd name="T29" fmla="*/ 44 h 240"/>
                  <a:gd name="T30" fmla="*/ 62 w 420"/>
                  <a:gd name="T31" fmla="*/ 42 h 240"/>
                  <a:gd name="T32" fmla="*/ 58 w 420"/>
                  <a:gd name="T33" fmla="*/ 42 h 240"/>
                  <a:gd name="T34" fmla="*/ 56 w 420"/>
                  <a:gd name="T35" fmla="*/ 40 h 240"/>
                  <a:gd name="T36" fmla="*/ 52 w 420"/>
                  <a:gd name="T37" fmla="*/ 38 h 240"/>
                  <a:gd name="T38" fmla="*/ 48 w 420"/>
                  <a:gd name="T39" fmla="*/ 36 h 240"/>
                  <a:gd name="T40" fmla="*/ 46 w 420"/>
                  <a:gd name="T41" fmla="*/ 36 h 240"/>
                  <a:gd name="T42" fmla="*/ 42 w 420"/>
                  <a:gd name="T43" fmla="*/ 34 h 240"/>
                  <a:gd name="T44" fmla="*/ 40 w 420"/>
                  <a:gd name="T45" fmla="*/ 32 h 240"/>
                  <a:gd name="T46" fmla="*/ 36 w 420"/>
                  <a:gd name="T47" fmla="*/ 30 h 240"/>
                  <a:gd name="T48" fmla="*/ 34 w 420"/>
                  <a:gd name="T49" fmla="*/ 28 h 240"/>
                  <a:gd name="T50" fmla="*/ 32 w 420"/>
                  <a:gd name="T51" fmla="*/ 28 h 240"/>
                  <a:gd name="T52" fmla="*/ 28 w 420"/>
                  <a:gd name="T53" fmla="*/ 26 h 240"/>
                  <a:gd name="T54" fmla="*/ 26 w 420"/>
                  <a:gd name="T55" fmla="*/ 24 h 240"/>
                  <a:gd name="T56" fmla="*/ 24 w 420"/>
                  <a:gd name="T57" fmla="*/ 22 h 240"/>
                  <a:gd name="T58" fmla="*/ 22 w 420"/>
                  <a:gd name="T59" fmla="*/ 20 h 240"/>
                  <a:gd name="T60" fmla="*/ 20 w 420"/>
                  <a:gd name="T61" fmla="*/ 18 h 240"/>
                  <a:gd name="T62" fmla="*/ 18 w 420"/>
                  <a:gd name="T63" fmla="*/ 18 h 240"/>
                  <a:gd name="T64" fmla="*/ 16 w 420"/>
                  <a:gd name="T65" fmla="*/ 16 h 240"/>
                  <a:gd name="T66" fmla="*/ 14 w 420"/>
                  <a:gd name="T67" fmla="*/ 14 h 240"/>
                  <a:gd name="T68" fmla="*/ 12 w 420"/>
                  <a:gd name="T69" fmla="*/ 12 h 240"/>
                  <a:gd name="T70" fmla="*/ 10 w 420"/>
                  <a:gd name="T71" fmla="*/ 10 h 240"/>
                  <a:gd name="T72" fmla="*/ 8 w 420"/>
                  <a:gd name="T73" fmla="*/ 8 h 240"/>
                  <a:gd name="T74" fmla="*/ 6 w 420"/>
                  <a:gd name="T75" fmla="*/ 6 h 240"/>
                  <a:gd name="T76" fmla="*/ 4 w 420"/>
                  <a:gd name="T77" fmla="*/ 6 h 240"/>
                  <a:gd name="T78" fmla="*/ 4 w 420"/>
                  <a:gd name="T79" fmla="*/ 4 h 240"/>
                  <a:gd name="T80" fmla="*/ 2 w 420"/>
                  <a:gd name="T81" fmla="*/ 2 h 240"/>
                  <a:gd name="T82" fmla="*/ 0 w 420"/>
                  <a:gd name="T83" fmla="*/ 0 h 240"/>
                  <a:gd name="T84" fmla="*/ 0 w 420"/>
                  <a:gd name="T85" fmla="*/ 0 h 240"/>
                  <a:gd name="T86" fmla="*/ 292 w 420"/>
                  <a:gd name="T87" fmla="*/ 158 h 240"/>
                  <a:gd name="T88" fmla="*/ 414 w 420"/>
                  <a:gd name="T89" fmla="*/ 226 h 240"/>
                  <a:gd name="T90" fmla="*/ 420 w 420"/>
                  <a:gd name="T91" fmla="*/ 240 h 240"/>
                  <a:gd name="T92" fmla="*/ 300 w 420"/>
                  <a:gd name="T93" fmla="*/ 174 h 240"/>
                  <a:gd name="T94" fmla="*/ 298 w 420"/>
                  <a:gd name="T95" fmla="*/ 174 h 240"/>
                  <a:gd name="T96" fmla="*/ 298 w 420"/>
                  <a:gd name="T97" fmla="*/ 172 h 240"/>
                  <a:gd name="T98" fmla="*/ 298 w 420"/>
                  <a:gd name="T99" fmla="*/ 170 h 240"/>
                  <a:gd name="T100" fmla="*/ 296 w 420"/>
                  <a:gd name="T101" fmla="*/ 168 h 240"/>
                  <a:gd name="T102" fmla="*/ 296 w 420"/>
                  <a:gd name="T103" fmla="*/ 166 h 240"/>
                  <a:gd name="T104" fmla="*/ 294 w 420"/>
                  <a:gd name="T105" fmla="*/ 164 h 240"/>
                  <a:gd name="T106" fmla="*/ 294 w 420"/>
                  <a:gd name="T107" fmla="*/ 162 h 240"/>
                  <a:gd name="T108" fmla="*/ 292 w 420"/>
                  <a:gd name="T109" fmla="*/ 160 h 240"/>
                  <a:gd name="T110" fmla="*/ 292 w 420"/>
                  <a:gd name="T111" fmla="*/ 158 h 240"/>
                  <a:gd name="T112" fmla="*/ 292 w 420"/>
                  <a:gd name="T113" fmla="*/ 15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20" h="240">
                    <a:moveTo>
                      <a:pt x="0" y="0"/>
                    </a:moveTo>
                    <a:lnTo>
                      <a:pt x="100" y="54"/>
                    </a:lnTo>
                    <a:lnTo>
                      <a:pt x="98" y="54"/>
                    </a:lnTo>
                    <a:lnTo>
                      <a:pt x="96" y="54"/>
                    </a:lnTo>
                    <a:lnTo>
                      <a:pt x="94" y="52"/>
                    </a:lnTo>
                    <a:lnTo>
                      <a:pt x="92" y="52"/>
                    </a:lnTo>
                    <a:lnTo>
                      <a:pt x="92" y="52"/>
                    </a:lnTo>
                    <a:lnTo>
                      <a:pt x="90" y="52"/>
                    </a:lnTo>
                    <a:lnTo>
                      <a:pt x="88" y="50"/>
                    </a:lnTo>
                    <a:lnTo>
                      <a:pt x="86" y="50"/>
                    </a:lnTo>
                    <a:lnTo>
                      <a:pt x="82" y="50"/>
                    </a:lnTo>
                    <a:lnTo>
                      <a:pt x="78" y="48"/>
                    </a:lnTo>
                    <a:lnTo>
                      <a:pt x="74" y="46"/>
                    </a:lnTo>
                    <a:lnTo>
                      <a:pt x="70" y="46"/>
                    </a:lnTo>
                    <a:lnTo>
                      <a:pt x="66" y="44"/>
                    </a:lnTo>
                    <a:lnTo>
                      <a:pt x="62" y="42"/>
                    </a:lnTo>
                    <a:lnTo>
                      <a:pt x="58" y="42"/>
                    </a:lnTo>
                    <a:lnTo>
                      <a:pt x="56" y="40"/>
                    </a:lnTo>
                    <a:lnTo>
                      <a:pt x="52" y="38"/>
                    </a:lnTo>
                    <a:lnTo>
                      <a:pt x="48" y="36"/>
                    </a:lnTo>
                    <a:lnTo>
                      <a:pt x="46" y="36"/>
                    </a:lnTo>
                    <a:lnTo>
                      <a:pt x="42" y="34"/>
                    </a:lnTo>
                    <a:lnTo>
                      <a:pt x="40" y="32"/>
                    </a:lnTo>
                    <a:lnTo>
                      <a:pt x="36" y="30"/>
                    </a:lnTo>
                    <a:lnTo>
                      <a:pt x="34" y="28"/>
                    </a:lnTo>
                    <a:lnTo>
                      <a:pt x="32" y="28"/>
                    </a:lnTo>
                    <a:lnTo>
                      <a:pt x="28" y="26"/>
                    </a:lnTo>
                    <a:lnTo>
                      <a:pt x="26" y="24"/>
                    </a:lnTo>
                    <a:lnTo>
                      <a:pt x="24" y="22"/>
                    </a:lnTo>
                    <a:lnTo>
                      <a:pt x="22" y="20"/>
                    </a:lnTo>
                    <a:lnTo>
                      <a:pt x="20" y="18"/>
                    </a:lnTo>
                    <a:lnTo>
                      <a:pt x="18" y="18"/>
                    </a:lnTo>
                    <a:lnTo>
                      <a:pt x="16" y="16"/>
                    </a:lnTo>
                    <a:lnTo>
                      <a:pt x="14" y="14"/>
                    </a:lnTo>
                    <a:lnTo>
                      <a:pt x="12" y="12"/>
                    </a:lnTo>
                    <a:lnTo>
                      <a:pt x="10" y="10"/>
                    </a:lnTo>
                    <a:lnTo>
                      <a:pt x="8" y="8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292" y="158"/>
                    </a:moveTo>
                    <a:lnTo>
                      <a:pt x="414" y="226"/>
                    </a:lnTo>
                    <a:lnTo>
                      <a:pt x="420" y="240"/>
                    </a:lnTo>
                    <a:lnTo>
                      <a:pt x="300" y="174"/>
                    </a:lnTo>
                    <a:lnTo>
                      <a:pt x="298" y="174"/>
                    </a:lnTo>
                    <a:lnTo>
                      <a:pt x="298" y="172"/>
                    </a:lnTo>
                    <a:lnTo>
                      <a:pt x="298" y="170"/>
                    </a:lnTo>
                    <a:lnTo>
                      <a:pt x="296" y="168"/>
                    </a:lnTo>
                    <a:lnTo>
                      <a:pt x="296" y="166"/>
                    </a:lnTo>
                    <a:lnTo>
                      <a:pt x="294" y="164"/>
                    </a:lnTo>
                    <a:lnTo>
                      <a:pt x="294" y="162"/>
                    </a:lnTo>
                    <a:lnTo>
                      <a:pt x="292" y="160"/>
                    </a:lnTo>
                    <a:lnTo>
                      <a:pt x="292" y="158"/>
                    </a:lnTo>
                    <a:lnTo>
                      <a:pt x="292" y="158"/>
                    </a:lnTo>
                    <a:close/>
                  </a:path>
                </a:pathLst>
              </a:custGeom>
              <a:solidFill>
                <a:srgbClr val="7E87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16" name="Freeform 150"/>
              <p:cNvSpPr>
                <a:spLocks noEditPoints="1"/>
              </p:cNvSpPr>
              <p:nvPr/>
            </p:nvSpPr>
            <p:spPr bwMode="auto">
              <a:xfrm>
                <a:off x="4506" y="1526"/>
                <a:ext cx="412" cy="236"/>
              </a:xfrm>
              <a:custGeom>
                <a:avLst/>
                <a:gdLst>
                  <a:gd name="T0" fmla="*/ 0 w 412"/>
                  <a:gd name="T1" fmla="*/ 0 h 236"/>
                  <a:gd name="T2" fmla="*/ 68 w 412"/>
                  <a:gd name="T3" fmla="*/ 36 h 236"/>
                  <a:gd name="T4" fmla="*/ 66 w 412"/>
                  <a:gd name="T5" fmla="*/ 36 h 236"/>
                  <a:gd name="T6" fmla="*/ 62 w 412"/>
                  <a:gd name="T7" fmla="*/ 34 h 236"/>
                  <a:gd name="T8" fmla="*/ 60 w 412"/>
                  <a:gd name="T9" fmla="*/ 34 h 236"/>
                  <a:gd name="T10" fmla="*/ 56 w 412"/>
                  <a:gd name="T11" fmla="*/ 32 h 236"/>
                  <a:gd name="T12" fmla="*/ 54 w 412"/>
                  <a:gd name="T13" fmla="*/ 32 h 236"/>
                  <a:gd name="T14" fmla="*/ 52 w 412"/>
                  <a:gd name="T15" fmla="*/ 30 h 236"/>
                  <a:gd name="T16" fmla="*/ 48 w 412"/>
                  <a:gd name="T17" fmla="*/ 30 h 236"/>
                  <a:gd name="T18" fmla="*/ 46 w 412"/>
                  <a:gd name="T19" fmla="*/ 28 h 236"/>
                  <a:gd name="T20" fmla="*/ 44 w 412"/>
                  <a:gd name="T21" fmla="*/ 28 h 236"/>
                  <a:gd name="T22" fmla="*/ 42 w 412"/>
                  <a:gd name="T23" fmla="*/ 26 h 236"/>
                  <a:gd name="T24" fmla="*/ 38 w 412"/>
                  <a:gd name="T25" fmla="*/ 24 h 236"/>
                  <a:gd name="T26" fmla="*/ 36 w 412"/>
                  <a:gd name="T27" fmla="*/ 24 h 236"/>
                  <a:gd name="T28" fmla="*/ 34 w 412"/>
                  <a:gd name="T29" fmla="*/ 22 h 236"/>
                  <a:gd name="T30" fmla="*/ 32 w 412"/>
                  <a:gd name="T31" fmla="*/ 22 h 236"/>
                  <a:gd name="T32" fmla="*/ 30 w 412"/>
                  <a:gd name="T33" fmla="*/ 20 h 236"/>
                  <a:gd name="T34" fmla="*/ 28 w 412"/>
                  <a:gd name="T35" fmla="*/ 20 h 236"/>
                  <a:gd name="T36" fmla="*/ 26 w 412"/>
                  <a:gd name="T37" fmla="*/ 18 h 236"/>
                  <a:gd name="T38" fmla="*/ 24 w 412"/>
                  <a:gd name="T39" fmla="*/ 16 h 236"/>
                  <a:gd name="T40" fmla="*/ 22 w 412"/>
                  <a:gd name="T41" fmla="*/ 16 h 236"/>
                  <a:gd name="T42" fmla="*/ 20 w 412"/>
                  <a:gd name="T43" fmla="*/ 14 h 236"/>
                  <a:gd name="T44" fmla="*/ 16 w 412"/>
                  <a:gd name="T45" fmla="*/ 12 h 236"/>
                  <a:gd name="T46" fmla="*/ 12 w 412"/>
                  <a:gd name="T47" fmla="*/ 10 h 236"/>
                  <a:gd name="T48" fmla="*/ 10 w 412"/>
                  <a:gd name="T49" fmla="*/ 6 h 236"/>
                  <a:gd name="T50" fmla="*/ 6 w 412"/>
                  <a:gd name="T51" fmla="*/ 4 h 236"/>
                  <a:gd name="T52" fmla="*/ 4 w 412"/>
                  <a:gd name="T53" fmla="*/ 2 h 236"/>
                  <a:gd name="T54" fmla="*/ 0 w 412"/>
                  <a:gd name="T55" fmla="*/ 0 h 236"/>
                  <a:gd name="T56" fmla="*/ 0 w 412"/>
                  <a:gd name="T57" fmla="*/ 0 h 236"/>
                  <a:gd name="T58" fmla="*/ 286 w 412"/>
                  <a:gd name="T59" fmla="*/ 156 h 236"/>
                  <a:gd name="T60" fmla="*/ 406 w 412"/>
                  <a:gd name="T61" fmla="*/ 222 h 236"/>
                  <a:gd name="T62" fmla="*/ 412 w 412"/>
                  <a:gd name="T63" fmla="*/ 236 h 236"/>
                  <a:gd name="T64" fmla="*/ 294 w 412"/>
                  <a:gd name="T65" fmla="*/ 170 h 236"/>
                  <a:gd name="T66" fmla="*/ 292 w 412"/>
                  <a:gd name="T67" fmla="*/ 168 h 236"/>
                  <a:gd name="T68" fmla="*/ 292 w 412"/>
                  <a:gd name="T69" fmla="*/ 166 h 236"/>
                  <a:gd name="T70" fmla="*/ 290 w 412"/>
                  <a:gd name="T71" fmla="*/ 164 h 236"/>
                  <a:gd name="T72" fmla="*/ 288 w 412"/>
                  <a:gd name="T73" fmla="*/ 162 h 236"/>
                  <a:gd name="T74" fmla="*/ 288 w 412"/>
                  <a:gd name="T75" fmla="*/ 160 h 236"/>
                  <a:gd name="T76" fmla="*/ 288 w 412"/>
                  <a:gd name="T77" fmla="*/ 158 h 236"/>
                  <a:gd name="T78" fmla="*/ 286 w 412"/>
                  <a:gd name="T79" fmla="*/ 156 h 236"/>
                  <a:gd name="T80" fmla="*/ 286 w 412"/>
                  <a:gd name="T81" fmla="*/ 156 h 236"/>
                  <a:gd name="T82" fmla="*/ 286 w 412"/>
                  <a:gd name="T83" fmla="*/ 15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2" h="236">
                    <a:moveTo>
                      <a:pt x="0" y="0"/>
                    </a:moveTo>
                    <a:lnTo>
                      <a:pt x="68" y="36"/>
                    </a:lnTo>
                    <a:lnTo>
                      <a:pt x="66" y="36"/>
                    </a:lnTo>
                    <a:lnTo>
                      <a:pt x="62" y="34"/>
                    </a:lnTo>
                    <a:lnTo>
                      <a:pt x="60" y="34"/>
                    </a:lnTo>
                    <a:lnTo>
                      <a:pt x="56" y="32"/>
                    </a:lnTo>
                    <a:lnTo>
                      <a:pt x="54" y="32"/>
                    </a:lnTo>
                    <a:lnTo>
                      <a:pt x="52" y="30"/>
                    </a:lnTo>
                    <a:lnTo>
                      <a:pt x="48" y="30"/>
                    </a:lnTo>
                    <a:lnTo>
                      <a:pt x="46" y="28"/>
                    </a:lnTo>
                    <a:lnTo>
                      <a:pt x="44" y="28"/>
                    </a:lnTo>
                    <a:lnTo>
                      <a:pt x="42" y="26"/>
                    </a:lnTo>
                    <a:lnTo>
                      <a:pt x="38" y="24"/>
                    </a:lnTo>
                    <a:lnTo>
                      <a:pt x="36" y="24"/>
                    </a:lnTo>
                    <a:lnTo>
                      <a:pt x="34" y="22"/>
                    </a:lnTo>
                    <a:lnTo>
                      <a:pt x="32" y="22"/>
                    </a:lnTo>
                    <a:lnTo>
                      <a:pt x="30" y="20"/>
                    </a:lnTo>
                    <a:lnTo>
                      <a:pt x="28" y="20"/>
                    </a:lnTo>
                    <a:lnTo>
                      <a:pt x="26" y="18"/>
                    </a:lnTo>
                    <a:lnTo>
                      <a:pt x="24" y="16"/>
                    </a:lnTo>
                    <a:lnTo>
                      <a:pt x="22" y="16"/>
                    </a:lnTo>
                    <a:lnTo>
                      <a:pt x="20" y="14"/>
                    </a:lnTo>
                    <a:lnTo>
                      <a:pt x="16" y="12"/>
                    </a:lnTo>
                    <a:lnTo>
                      <a:pt x="12" y="10"/>
                    </a:lnTo>
                    <a:lnTo>
                      <a:pt x="10" y="6"/>
                    </a:lnTo>
                    <a:lnTo>
                      <a:pt x="6" y="4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286" y="156"/>
                    </a:moveTo>
                    <a:lnTo>
                      <a:pt x="406" y="222"/>
                    </a:lnTo>
                    <a:lnTo>
                      <a:pt x="412" y="236"/>
                    </a:lnTo>
                    <a:lnTo>
                      <a:pt x="294" y="170"/>
                    </a:lnTo>
                    <a:lnTo>
                      <a:pt x="292" y="168"/>
                    </a:lnTo>
                    <a:lnTo>
                      <a:pt x="292" y="166"/>
                    </a:lnTo>
                    <a:lnTo>
                      <a:pt x="290" y="164"/>
                    </a:lnTo>
                    <a:lnTo>
                      <a:pt x="288" y="162"/>
                    </a:lnTo>
                    <a:lnTo>
                      <a:pt x="288" y="160"/>
                    </a:lnTo>
                    <a:lnTo>
                      <a:pt x="288" y="158"/>
                    </a:lnTo>
                    <a:lnTo>
                      <a:pt x="286" y="156"/>
                    </a:lnTo>
                    <a:lnTo>
                      <a:pt x="286" y="156"/>
                    </a:lnTo>
                    <a:lnTo>
                      <a:pt x="286" y="156"/>
                    </a:lnTo>
                    <a:close/>
                  </a:path>
                </a:pathLst>
              </a:custGeom>
              <a:solidFill>
                <a:srgbClr val="808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17" name="Freeform 151"/>
              <p:cNvSpPr>
                <a:spLocks/>
              </p:cNvSpPr>
              <p:nvPr/>
            </p:nvSpPr>
            <p:spPr bwMode="auto">
              <a:xfrm>
                <a:off x="4796" y="1688"/>
                <a:ext cx="126" cy="82"/>
              </a:xfrm>
              <a:custGeom>
                <a:avLst/>
                <a:gdLst>
                  <a:gd name="T0" fmla="*/ 0 w 126"/>
                  <a:gd name="T1" fmla="*/ 0 h 82"/>
                  <a:gd name="T2" fmla="*/ 120 w 126"/>
                  <a:gd name="T3" fmla="*/ 66 h 82"/>
                  <a:gd name="T4" fmla="*/ 126 w 126"/>
                  <a:gd name="T5" fmla="*/ 82 h 82"/>
                  <a:gd name="T6" fmla="*/ 8 w 126"/>
                  <a:gd name="T7" fmla="*/ 16 h 82"/>
                  <a:gd name="T8" fmla="*/ 6 w 126"/>
                  <a:gd name="T9" fmla="*/ 14 h 82"/>
                  <a:gd name="T10" fmla="*/ 6 w 126"/>
                  <a:gd name="T11" fmla="*/ 12 h 82"/>
                  <a:gd name="T12" fmla="*/ 4 w 126"/>
                  <a:gd name="T13" fmla="*/ 12 h 82"/>
                  <a:gd name="T14" fmla="*/ 4 w 126"/>
                  <a:gd name="T15" fmla="*/ 10 h 82"/>
                  <a:gd name="T16" fmla="*/ 2 w 126"/>
                  <a:gd name="T17" fmla="*/ 8 h 82"/>
                  <a:gd name="T18" fmla="*/ 2 w 126"/>
                  <a:gd name="T19" fmla="*/ 6 h 82"/>
                  <a:gd name="T20" fmla="*/ 0 w 126"/>
                  <a:gd name="T21" fmla="*/ 4 h 82"/>
                  <a:gd name="T22" fmla="*/ 0 w 126"/>
                  <a:gd name="T23" fmla="*/ 0 h 82"/>
                  <a:gd name="T24" fmla="*/ 0 w 126"/>
                  <a:gd name="T25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82">
                    <a:moveTo>
                      <a:pt x="0" y="0"/>
                    </a:moveTo>
                    <a:lnTo>
                      <a:pt x="120" y="66"/>
                    </a:lnTo>
                    <a:lnTo>
                      <a:pt x="126" y="82"/>
                    </a:lnTo>
                    <a:lnTo>
                      <a:pt x="8" y="16"/>
                    </a:lnTo>
                    <a:lnTo>
                      <a:pt x="6" y="14"/>
                    </a:lnTo>
                    <a:lnTo>
                      <a:pt x="6" y="12"/>
                    </a:lnTo>
                    <a:lnTo>
                      <a:pt x="4" y="12"/>
                    </a:lnTo>
                    <a:lnTo>
                      <a:pt x="4" y="10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28A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18" name="Freeform 152"/>
              <p:cNvSpPr>
                <a:spLocks/>
              </p:cNvSpPr>
              <p:nvPr/>
            </p:nvSpPr>
            <p:spPr bwMode="auto">
              <a:xfrm>
                <a:off x="4800" y="1696"/>
                <a:ext cx="126" cy="82"/>
              </a:xfrm>
              <a:custGeom>
                <a:avLst/>
                <a:gdLst>
                  <a:gd name="T0" fmla="*/ 0 w 126"/>
                  <a:gd name="T1" fmla="*/ 0 h 82"/>
                  <a:gd name="T2" fmla="*/ 118 w 126"/>
                  <a:gd name="T3" fmla="*/ 66 h 82"/>
                  <a:gd name="T4" fmla="*/ 126 w 126"/>
                  <a:gd name="T5" fmla="*/ 82 h 82"/>
                  <a:gd name="T6" fmla="*/ 8 w 126"/>
                  <a:gd name="T7" fmla="*/ 18 h 82"/>
                  <a:gd name="T8" fmla="*/ 8 w 126"/>
                  <a:gd name="T9" fmla="*/ 16 h 82"/>
                  <a:gd name="T10" fmla="*/ 6 w 126"/>
                  <a:gd name="T11" fmla="*/ 14 h 82"/>
                  <a:gd name="T12" fmla="*/ 4 w 126"/>
                  <a:gd name="T13" fmla="*/ 12 h 82"/>
                  <a:gd name="T14" fmla="*/ 4 w 126"/>
                  <a:gd name="T15" fmla="*/ 10 h 82"/>
                  <a:gd name="T16" fmla="*/ 2 w 126"/>
                  <a:gd name="T17" fmla="*/ 8 h 82"/>
                  <a:gd name="T18" fmla="*/ 2 w 126"/>
                  <a:gd name="T19" fmla="*/ 4 h 82"/>
                  <a:gd name="T20" fmla="*/ 0 w 126"/>
                  <a:gd name="T21" fmla="*/ 2 h 82"/>
                  <a:gd name="T22" fmla="*/ 0 w 126"/>
                  <a:gd name="T23" fmla="*/ 0 h 82"/>
                  <a:gd name="T24" fmla="*/ 0 w 126"/>
                  <a:gd name="T25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82">
                    <a:moveTo>
                      <a:pt x="0" y="0"/>
                    </a:moveTo>
                    <a:lnTo>
                      <a:pt x="118" y="66"/>
                    </a:lnTo>
                    <a:lnTo>
                      <a:pt x="126" y="82"/>
                    </a:lnTo>
                    <a:lnTo>
                      <a:pt x="8" y="18"/>
                    </a:lnTo>
                    <a:lnTo>
                      <a:pt x="8" y="16"/>
                    </a:lnTo>
                    <a:lnTo>
                      <a:pt x="6" y="14"/>
                    </a:lnTo>
                    <a:lnTo>
                      <a:pt x="4" y="12"/>
                    </a:lnTo>
                    <a:lnTo>
                      <a:pt x="4" y="10"/>
                    </a:lnTo>
                    <a:lnTo>
                      <a:pt x="2" y="8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48C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19" name="Freeform 153"/>
              <p:cNvSpPr>
                <a:spLocks/>
              </p:cNvSpPr>
              <p:nvPr/>
            </p:nvSpPr>
            <p:spPr bwMode="auto">
              <a:xfrm>
                <a:off x="4804" y="1704"/>
                <a:ext cx="124" cy="80"/>
              </a:xfrm>
              <a:custGeom>
                <a:avLst/>
                <a:gdLst>
                  <a:gd name="T0" fmla="*/ 0 w 124"/>
                  <a:gd name="T1" fmla="*/ 0 h 80"/>
                  <a:gd name="T2" fmla="*/ 118 w 124"/>
                  <a:gd name="T3" fmla="*/ 66 h 80"/>
                  <a:gd name="T4" fmla="*/ 124 w 124"/>
                  <a:gd name="T5" fmla="*/ 80 h 80"/>
                  <a:gd name="T6" fmla="*/ 10 w 124"/>
                  <a:gd name="T7" fmla="*/ 18 h 80"/>
                  <a:gd name="T8" fmla="*/ 8 w 124"/>
                  <a:gd name="T9" fmla="*/ 16 h 80"/>
                  <a:gd name="T10" fmla="*/ 8 w 124"/>
                  <a:gd name="T11" fmla="*/ 14 h 80"/>
                  <a:gd name="T12" fmla="*/ 6 w 124"/>
                  <a:gd name="T13" fmla="*/ 12 h 80"/>
                  <a:gd name="T14" fmla="*/ 4 w 124"/>
                  <a:gd name="T15" fmla="*/ 10 h 80"/>
                  <a:gd name="T16" fmla="*/ 4 w 124"/>
                  <a:gd name="T17" fmla="*/ 8 h 80"/>
                  <a:gd name="T18" fmla="*/ 2 w 124"/>
                  <a:gd name="T19" fmla="*/ 6 h 80"/>
                  <a:gd name="T20" fmla="*/ 0 w 124"/>
                  <a:gd name="T21" fmla="*/ 4 h 80"/>
                  <a:gd name="T22" fmla="*/ 0 w 124"/>
                  <a:gd name="T23" fmla="*/ 0 h 80"/>
                  <a:gd name="T24" fmla="*/ 0 w 124"/>
                  <a:gd name="T25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4" h="80">
                    <a:moveTo>
                      <a:pt x="0" y="0"/>
                    </a:moveTo>
                    <a:lnTo>
                      <a:pt x="118" y="66"/>
                    </a:lnTo>
                    <a:lnTo>
                      <a:pt x="124" y="80"/>
                    </a:lnTo>
                    <a:lnTo>
                      <a:pt x="10" y="18"/>
                    </a:lnTo>
                    <a:lnTo>
                      <a:pt x="8" y="16"/>
                    </a:lnTo>
                    <a:lnTo>
                      <a:pt x="8" y="14"/>
                    </a:lnTo>
                    <a:lnTo>
                      <a:pt x="6" y="12"/>
                    </a:lnTo>
                    <a:lnTo>
                      <a:pt x="4" y="10"/>
                    </a:lnTo>
                    <a:lnTo>
                      <a:pt x="4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78F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20" name="Freeform 154"/>
              <p:cNvSpPr>
                <a:spLocks/>
              </p:cNvSpPr>
              <p:nvPr/>
            </p:nvSpPr>
            <p:spPr bwMode="auto">
              <a:xfrm>
                <a:off x="4808" y="1714"/>
                <a:ext cx="124" cy="78"/>
              </a:xfrm>
              <a:custGeom>
                <a:avLst/>
                <a:gdLst>
                  <a:gd name="T0" fmla="*/ 0 w 124"/>
                  <a:gd name="T1" fmla="*/ 0 h 78"/>
                  <a:gd name="T2" fmla="*/ 118 w 124"/>
                  <a:gd name="T3" fmla="*/ 64 h 78"/>
                  <a:gd name="T4" fmla="*/ 124 w 124"/>
                  <a:gd name="T5" fmla="*/ 78 h 78"/>
                  <a:gd name="T6" fmla="*/ 12 w 124"/>
                  <a:gd name="T7" fmla="*/ 18 h 78"/>
                  <a:gd name="T8" fmla="*/ 10 w 124"/>
                  <a:gd name="T9" fmla="*/ 16 h 78"/>
                  <a:gd name="T10" fmla="*/ 10 w 124"/>
                  <a:gd name="T11" fmla="*/ 12 h 78"/>
                  <a:gd name="T12" fmla="*/ 8 w 124"/>
                  <a:gd name="T13" fmla="*/ 10 h 78"/>
                  <a:gd name="T14" fmla="*/ 6 w 124"/>
                  <a:gd name="T15" fmla="*/ 8 h 78"/>
                  <a:gd name="T16" fmla="*/ 4 w 124"/>
                  <a:gd name="T17" fmla="*/ 6 h 78"/>
                  <a:gd name="T18" fmla="*/ 4 w 124"/>
                  <a:gd name="T19" fmla="*/ 4 h 78"/>
                  <a:gd name="T20" fmla="*/ 2 w 124"/>
                  <a:gd name="T21" fmla="*/ 2 h 78"/>
                  <a:gd name="T22" fmla="*/ 0 w 124"/>
                  <a:gd name="T23" fmla="*/ 0 h 78"/>
                  <a:gd name="T24" fmla="*/ 0 w 124"/>
                  <a:gd name="T2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4" h="78">
                    <a:moveTo>
                      <a:pt x="0" y="0"/>
                    </a:moveTo>
                    <a:lnTo>
                      <a:pt x="118" y="64"/>
                    </a:lnTo>
                    <a:lnTo>
                      <a:pt x="124" y="78"/>
                    </a:lnTo>
                    <a:lnTo>
                      <a:pt x="12" y="18"/>
                    </a:lnTo>
                    <a:lnTo>
                      <a:pt x="10" y="16"/>
                    </a:lnTo>
                    <a:lnTo>
                      <a:pt x="10" y="12"/>
                    </a:lnTo>
                    <a:lnTo>
                      <a:pt x="8" y="10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A9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21" name="Freeform 155"/>
              <p:cNvSpPr>
                <a:spLocks/>
              </p:cNvSpPr>
              <p:nvPr/>
            </p:nvSpPr>
            <p:spPr bwMode="auto">
              <a:xfrm>
                <a:off x="4814" y="1722"/>
                <a:ext cx="120" cy="78"/>
              </a:xfrm>
              <a:custGeom>
                <a:avLst/>
                <a:gdLst>
                  <a:gd name="T0" fmla="*/ 0 w 120"/>
                  <a:gd name="T1" fmla="*/ 0 h 78"/>
                  <a:gd name="T2" fmla="*/ 114 w 120"/>
                  <a:gd name="T3" fmla="*/ 62 h 78"/>
                  <a:gd name="T4" fmla="*/ 120 w 120"/>
                  <a:gd name="T5" fmla="*/ 78 h 78"/>
                  <a:gd name="T6" fmla="*/ 14 w 120"/>
                  <a:gd name="T7" fmla="*/ 18 h 78"/>
                  <a:gd name="T8" fmla="*/ 12 w 120"/>
                  <a:gd name="T9" fmla="*/ 16 h 78"/>
                  <a:gd name="T10" fmla="*/ 10 w 120"/>
                  <a:gd name="T11" fmla="*/ 14 h 78"/>
                  <a:gd name="T12" fmla="*/ 8 w 120"/>
                  <a:gd name="T13" fmla="*/ 12 h 78"/>
                  <a:gd name="T14" fmla="*/ 6 w 120"/>
                  <a:gd name="T15" fmla="*/ 10 h 78"/>
                  <a:gd name="T16" fmla="*/ 6 w 120"/>
                  <a:gd name="T17" fmla="*/ 8 h 78"/>
                  <a:gd name="T18" fmla="*/ 4 w 120"/>
                  <a:gd name="T19" fmla="*/ 4 h 78"/>
                  <a:gd name="T20" fmla="*/ 2 w 120"/>
                  <a:gd name="T21" fmla="*/ 2 h 78"/>
                  <a:gd name="T22" fmla="*/ 0 w 120"/>
                  <a:gd name="T23" fmla="*/ 0 h 78"/>
                  <a:gd name="T24" fmla="*/ 0 w 120"/>
                  <a:gd name="T2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0" h="78">
                    <a:moveTo>
                      <a:pt x="0" y="0"/>
                    </a:moveTo>
                    <a:lnTo>
                      <a:pt x="114" y="62"/>
                    </a:lnTo>
                    <a:lnTo>
                      <a:pt x="120" y="78"/>
                    </a:lnTo>
                    <a:lnTo>
                      <a:pt x="14" y="18"/>
                    </a:lnTo>
                    <a:lnTo>
                      <a:pt x="12" y="16"/>
                    </a:lnTo>
                    <a:lnTo>
                      <a:pt x="10" y="14"/>
                    </a:lnTo>
                    <a:lnTo>
                      <a:pt x="8" y="12"/>
                    </a:lnTo>
                    <a:lnTo>
                      <a:pt x="6" y="10"/>
                    </a:lnTo>
                    <a:lnTo>
                      <a:pt x="6" y="8"/>
                    </a:lnTo>
                    <a:lnTo>
                      <a:pt x="4" y="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D94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22" name="Freeform 156"/>
              <p:cNvSpPr>
                <a:spLocks/>
              </p:cNvSpPr>
              <p:nvPr/>
            </p:nvSpPr>
            <p:spPr bwMode="auto">
              <a:xfrm>
                <a:off x="4820" y="1732"/>
                <a:ext cx="118" cy="76"/>
              </a:xfrm>
              <a:custGeom>
                <a:avLst/>
                <a:gdLst>
                  <a:gd name="T0" fmla="*/ 0 w 118"/>
                  <a:gd name="T1" fmla="*/ 0 h 76"/>
                  <a:gd name="T2" fmla="*/ 112 w 118"/>
                  <a:gd name="T3" fmla="*/ 60 h 76"/>
                  <a:gd name="T4" fmla="*/ 118 w 118"/>
                  <a:gd name="T5" fmla="*/ 76 h 76"/>
                  <a:gd name="T6" fmla="*/ 16 w 118"/>
                  <a:gd name="T7" fmla="*/ 20 h 76"/>
                  <a:gd name="T8" fmla="*/ 14 w 118"/>
                  <a:gd name="T9" fmla="*/ 16 h 76"/>
                  <a:gd name="T10" fmla="*/ 12 w 118"/>
                  <a:gd name="T11" fmla="*/ 14 h 76"/>
                  <a:gd name="T12" fmla="*/ 10 w 118"/>
                  <a:gd name="T13" fmla="*/ 12 h 76"/>
                  <a:gd name="T14" fmla="*/ 8 w 118"/>
                  <a:gd name="T15" fmla="*/ 10 h 76"/>
                  <a:gd name="T16" fmla="*/ 6 w 118"/>
                  <a:gd name="T17" fmla="*/ 8 h 76"/>
                  <a:gd name="T18" fmla="*/ 4 w 118"/>
                  <a:gd name="T19" fmla="*/ 4 h 76"/>
                  <a:gd name="T20" fmla="*/ 2 w 118"/>
                  <a:gd name="T21" fmla="*/ 2 h 76"/>
                  <a:gd name="T22" fmla="*/ 0 w 118"/>
                  <a:gd name="T23" fmla="*/ 0 h 76"/>
                  <a:gd name="T24" fmla="*/ 0 w 118"/>
                  <a:gd name="T25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8" h="76">
                    <a:moveTo>
                      <a:pt x="0" y="0"/>
                    </a:moveTo>
                    <a:lnTo>
                      <a:pt x="112" y="60"/>
                    </a:lnTo>
                    <a:lnTo>
                      <a:pt x="118" y="76"/>
                    </a:lnTo>
                    <a:lnTo>
                      <a:pt x="16" y="20"/>
                    </a:lnTo>
                    <a:lnTo>
                      <a:pt x="14" y="16"/>
                    </a:lnTo>
                    <a:lnTo>
                      <a:pt x="12" y="14"/>
                    </a:lnTo>
                    <a:lnTo>
                      <a:pt x="10" y="12"/>
                    </a:lnTo>
                    <a:lnTo>
                      <a:pt x="8" y="10"/>
                    </a:lnTo>
                    <a:lnTo>
                      <a:pt x="6" y="8"/>
                    </a:lnTo>
                    <a:lnTo>
                      <a:pt x="4" y="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F96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23" name="Freeform 157"/>
              <p:cNvSpPr>
                <a:spLocks/>
              </p:cNvSpPr>
              <p:nvPr/>
            </p:nvSpPr>
            <p:spPr bwMode="auto">
              <a:xfrm>
                <a:off x="4828" y="1740"/>
                <a:ext cx="114" cy="74"/>
              </a:xfrm>
              <a:custGeom>
                <a:avLst/>
                <a:gdLst>
                  <a:gd name="T0" fmla="*/ 0 w 114"/>
                  <a:gd name="T1" fmla="*/ 0 h 74"/>
                  <a:gd name="T2" fmla="*/ 106 w 114"/>
                  <a:gd name="T3" fmla="*/ 60 h 74"/>
                  <a:gd name="T4" fmla="*/ 114 w 114"/>
                  <a:gd name="T5" fmla="*/ 74 h 74"/>
                  <a:gd name="T6" fmla="*/ 18 w 114"/>
                  <a:gd name="T7" fmla="*/ 22 h 74"/>
                  <a:gd name="T8" fmla="*/ 16 w 114"/>
                  <a:gd name="T9" fmla="*/ 20 h 74"/>
                  <a:gd name="T10" fmla="*/ 12 w 114"/>
                  <a:gd name="T11" fmla="*/ 18 h 74"/>
                  <a:gd name="T12" fmla="*/ 10 w 114"/>
                  <a:gd name="T13" fmla="*/ 14 h 74"/>
                  <a:gd name="T14" fmla="*/ 8 w 114"/>
                  <a:gd name="T15" fmla="*/ 12 h 74"/>
                  <a:gd name="T16" fmla="*/ 6 w 114"/>
                  <a:gd name="T17" fmla="*/ 10 h 74"/>
                  <a:gd name="T18" fmla="*/ 4 w 114"/>
                  <a:gd name="T19" fmla="*/ 6 h 74"/>
                  <a:gd name="T20" fmla="*/ 2 w 114"/>
                  <a:gd name="T21" fmla="*/ 4 h 74"/>
                  <a:gd name="T22" fmla="*/ 0 w 114"/>
                  <a:gd name="T23" fmla="*/ 0 h 74"/>
                  <a:gd name="T24" fmla="*/ 0 w 114"/>
                  <a:gd name="T2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4" h="74">
                    <a:moveTo>
                      <a:pt x="0" y="0"/>
                    </a:moveTo>
                    <a:lnTo>
                      <a:pt x="106" y="60"/>
                    </a:lnTo>
                    <a:lnTo>
                      <a:pt x="114" y="74"/>
                    </a:lnTo>
                    <a:lnTo>
                      <a:pt x="18" y="22"/>
                    </a:lnTo>
                    <a:lnTo>
                      <a:pt x="16" y="20"/>
                    </a:lnTo>
                    <a:lnTo>
                      <a:pt x="12" y="18"/>
                    </a:lnTo>
                    <a:lnTo>
                      <a:pt x="10" y="14"/>
                    </a:lnTo>
                    <a:lnTo>
                      <a:pt x="8" y="12"/>
                    </a:lnTo>
                    <a:lnTo>
                      <a:pt x="6" y="10"/>
                    </a:lnTo>
                    <a:lnTo>
                      <a:pt x="4" y="6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99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24" name="Freeform 158"/>
              <p:cNvSpPr>
                <a:spLocks/>
              </p:cNvSpPr>
              <p:nvPr/>
            </p:nvSpPr>
            <p:spPr bwMode="auto">
              <a:xfrm>
                <a:off x="4836" y="1752"/>
                <a:ext cx="108" cy="70"/>
              </a:xfrm>
              <a:custGeom>
                <a:avLst/>
                <a:gdLst>
                  <a:gd name="T0" fmla="*/ 0 w 108"/>
                  <a:gd name="T1" fmla="*/ 0 h 70"/>
                  <a:gd name="T2" fmla="*/ 102 w 108"/>
                  <a:gd name="T3" fmla="*/ 56 h 70"/>
                  <a:gd name="T4" fmla="*/ 108 w 108"/>
                  <a:gd name="T5" fmla="*/ 70 h 70"/>
                  <a:gd name="T6" fmla="*/ 20 w 108"/>
                  <a:gd name="T7" fmla="*/ 22 h 70"/>
                  <a:gd name="T8" fmla="*/ 18 w 108"/>
                  <a:gd name="T9" fmla="*/ 20 h 70"/>
                  <a:gd name="T10" fmla="*/ 16 w 108"/>
                  <a:gd name="T11" fmla="*/ 16 h 70"/>
                  <a:gd name="T12" fmla="*/ 12 w 108"/>
                  <a:gd name="T13" fmla="*/ 14 h 70"/>
                  <a:gd name="T14" fmla="*/ 10 w 108"/>
                  <a:gd name="T15" fmla="*/ 12 h 70"/>
                  <a:gd name="T16" fmla="*/ 8 w 108"/>
                  <a:gd name="T17" fmla="*/ 8 h 70"/>
                  <a:gd name="T18" fmla="*/ 6 w 108"/>
                  <a:gd name="T19" fmla="*/ 6 h 70"/>
                  <a:gd name="T20" fmla="*/ 2 w 108"/>
                  <a:gd name="T21" fmla="*/ 2 h 70"/>
                  <a:gd name="T22" fmla="*/ 0 w 108"/>
                  <a:gd name="T23" fmla="*/ 0 h 70"/>
                  <a:gd name="T24" fmla="*/ 0 w 108"/>
                  <a:gd name="T25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8" h="70">
                    <a:moveTo>
                      <a:pt x="0" y="0"/>
                    </a:moveTo>
                    <a:lnTo>
                      <a:pt x="102" y="56"/>
                    </a:lnTo>
                    <a:lnTo>
                      <a:pt x="108" y="70"/>
                    </a:lnTo>
                    <a:lnTo>
                      <a:pt x="20" y="22"/>
                    </a:lnTo>
                    <a:lnTo>
                      <a:pt x="18" y="20"/>
                    </a:lnTo>
                    <a:lnTo>
                      <a:pt x="16" y="16"/>
                    </a:lnTo>
                    <a:lnTo>
                      <a:pt x="12" y="14"/>
                    </a:lnTo>
                    <a:lnTo>
                      <a:pt x="10" y="12"/>
                    </a:lnTo>
                    <a:lnTo>
                      <a:pt x="8" y="8"/>
                    </a:lnTo>
                    <a:lnTo>
                      <a:pt x="6" y="6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49B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25" name="Freeform 159"/>
              <p:cNvSpPr>
                <a:spLocks/>
              </p:cNvSpPr>
              <p:nvPr/>
            </p:nvSpPr>
            <p:spPr bwMode="auto">
              <a:xfrm>
                <a:off x="4846" y="1762"/>
                <a:ext cx="102" cy="68"/>
              </a:xfrm>
              <a:custGeom>
                <a:avLst/>
                <a:gdLst>
                  <a:gd name="T0" fmla="*/ 0 w 102"/>
                  <a:gd name="T1" fmla="*/ 0 h 68"/>
                  <a:gd name="T2" fmla="*/ 96 w 102"/>
                  <a:gd name="T3" fmla="*/ 52 h 68"/>
                  <a:gd name="T4" fmla="*/ 102 w 102"/>
                  <a:gd name="T5" fmla="*/ 68 h 68"/>
                  <a:gd name="T6" fmla="*/ 24 w 102"/>
                  <a:gd name="T7" fmla="*/ 26 h 68"/>
                  <a:gd name="T8" fmla="*/ 22 w 102"/>
                  <a:gd name="T9" fmla="*/ 22 h 68"/>
                  <a:gd name="T10" fmla="*/ 18 w 102"/>
                  <a:gd name="T11" fmla="*/ 20 h 68"/>
                  <a:gd name="T12" fmla="*/ 16 w 102"/>
                  <a:gd name="T13" fmla="*/ 16 h 68"/>
                  <a:gd name="T14" fmla="*/ 12 w 102"/>
                  <a:gd name="T15" fmla="*/ 14 h 68"/>
                  <a:gd name="T16" fmla="*/ 8 w 102"/>
                  <a:gd name="T17" fmla="*/ 10 h 68"/>
                  <a:gd name="T18" fmla="*/ 6 w 102"/>
                  <a:gd name="T19" fmla="*/ 6 h 68"/>
                  <a:gd name="T20" fmla="*/ 2 w 102"/>
                  <a:gd name="T21" fmla="*/ 4 h 68"/>
                  <a:gd name="T22" fmla="*/ 0 w 102"/>
                  <a:gd name="T23" fmla="*/ 0 h 68"/>
                  <a:gd name="T24" fmla="*/ 0 w 102"/>
                  <a:gd name="T25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2" h="68">
                    <a:moveTo>
                      <a:pt x="0" y="0"/>
                    </a:moveTo>
                    <a:lnTo>
                      <a:pt x="96" y="52"/>
                    </a:lnTo>
                    <a:lnTo>
                      <a:pt x="102" y="68"/>
                    </a:lnTo>
                    <a:lnTo>
                      <a:pt x="24" y="26"/>
                    </a:lnTo>
                    <a:lnTo>
                      <a:pt x="22" y="22"/>
                    </a:lnTo>
                    <a:lnTo>
                      <a:pt x="18" y="20"/>
                    </a:lnTo>
                    <a:lnTo>
                      <a:pt x="16" y="16"/>
                    </a:lnTo>
                    <a:lnTo>
                      <a:pt x="12" y="14"/>
                    </a:lnTo>
                    <a:lnTo>
                      <a:pt x="8" y="10"/>
                    </a:lnTo>
                    <a:lnTo>
                      <a:pt x="6" y="6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9F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26" name="Freeform 160"/>
              <p:cNvSpPr>
                <a:spLocks/>
              </p:cNvSpPr>
              <p:nvPr/>
            </p:nvSpPr>
            <p:spPr bwMode="auto">
              <a:xfrm>
                <a:off x="4856" y="1774"/>
                <a:ext cx="92" cy="60"/>
              </a:xfrm>
              <a:custGeom>
                <a:avLst/>
                <a:gdLst>
                  <a:gd name="T0" fmla="*/ 0 w 92"/>
                  <a:gd name="T1" fmla="*/ 0 h 60"/>
                  <a:gd name="T2" fmla="*/ 88 w 92"/>
                  <a:gd name="T3" fmla="*/ 48 h 60"/>
                  <a:gd name="T4" fmla="*/ 92 w 92"/>
                  <a:gd name="T5" fmla="*/ 60 h 60"/>
                  <a:gd name="T6" fmla="*/ 92 w 92"/>
                  <a:gd name="T7" fmla="*/ 60 h 60"/>
                  <a:gd name="T8" fmla="*/ 92 w 92"/>
                  <a:gd name="T9" fmla="*/ 60 h 60"/>
                  <a:gd name="T10" fmla="*/ 92 w 92"/>
                  <a:gd name="T11" fmla="*/ 60 h 60"/>
                  <a:gd name="T12" fmla="*/ 92 w 92"/>
                  <a:gd name="T13" fmla="*/ 60 h 60"/>
                  <a:gd name="T14" fmla="*/ 92 w 92"/>
                  <a:gd name="T15" fmla="*/ 60 h 60"/>
                  <a:gd name="T16" fmla="*/ 90 w 92"/>
                  <a:gd name="T17" fmla="*/ 60 h 60"/>
                  <a:gd name="T18" fmla="*/ 32 w 92"/>
                  <a:gd name="T19" fmla="*/ 28 h 60"/>
                  <a:gd name="T20" fmla="*/ 28 w 92"/>
                  <a:gd name="T21" fmla="*/ 26 h 60"/>
                  <a:gd name="T22" fmla="*/ 24 w 92"/>
                  <a:gd name="T23" fmla="*/ 22 h 60"/>
                  <a:gd name="T24" fmla="*/ 22 w 92"/>
                  <a:gd name="T25" fmla="*/ 20 h 60"/>
                  <a:gd name="T26" fmla="*/ 18 w 92"/>
                  <a:gd name="T27" fmla="*/ 16 h 60"/>
                  <a:gd name="T28" fmla="*/ 14 w 92"/>
                  <a:gd name="T29" fmla="*/ 12 h 60"/>
                  <a:gd name="T30" fmla="*/ 8 w 92"/>
                  <a:gd name="T31" fmla="*/ 8 h 60"/>
                  <a:gd name="T32" fmla="*/ 4 w 92"/>
                  <a:gd name="T33" fmla="*/ 4 h 60"/>
                  <a:gd name="T34" fmla="*/ 0 w 92"/>
                  <a:gd name="T35" fmla="*/ 0 h 60"/>
                  <a:gd name="T36" fmla="*/ 0 w 92"/>
                  <a:gd name="T3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2" h="60">
                    <a:moveTo>
                      <a:pt x="0" y="0"/>
                    </a:moveTo>
                    <a:lnTo>
                      <a:pt x="88" y="48"/>
                    </a:lnTo>
                    <a:lnTo>
                      <a:pt x="92" y="60"/>
                    </a:lnTo>
                    <a:lnTo>
                      <a:pt x="92" y="60"/>
                    </a:lnTo>
                    <a:lnTo>
                      <a:pt x="92" y="60"/>
                    </a:lnTo>
                    <a:lnTo>
                      <a:pt x="92" y="60"/>
                    </a:lnTo>
                    <a:lnTo>
                      <a:pt x="92" y="60"/>
                    </a:lnTo>
                    <a:lnTo>
                      <a:pt x="92" y="60"/>
                    </a:lnTo>
                    <a:lnTo>
                      <a:pt x="90" y="60"/>
                    </a:lnTo>
                    <a:lnTo>
                      <a:pt x="32" y="28"/>
                    </a:lnTo>
                    <a:lnTo>
                      <a:pt x="28" y="26"/>
                    </a:lnTo>
                    <a:lnTo>
                      <a:pt x="24" y="22"/>
                    </a:lnTo>
                    <a:lnTo>
                      <a:pt x="22" y="20"/>
                    </a:lnTo>
                    <a:lnTo>
                      <a:pt x="18" y="16"/>
                    </a:lnTo>
                    <a:lnTo>
                      <a:pt x="14" y="12"/>
                    </a:lnTo>
                    <a:lnTo>
                      <a:pt x="8" y="8"/>
                    </a:lnTo>
                    <a:lnTo>
                      <a:pt x="4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A1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27" name="Freeform 161"/>
              <p:cNvSpPr>
                <a:spLocks/>
              </p:cNvSpPr>
              <p:nvPr/>
            </p:nvSpPr>
            <p:spPr bwMode="auto">
              <a:xfrm>
                <a:off x="4870" y="1788"/>
                <a:ext cx="78" cy="48"/>
              </a:xfrm>
              <a:custGeom>
                <a:avLst/>
                <a:gdLst>
                  <a:gd name="T0" fmla="*/ 0 w 78"/>
                  <a:gd name="T1" fmla="*/ 0 h 48"/>
                  <a:gd name="T2" fmla="*/ 78 w 78"/>
                  <a:gd name="T3" fmla="*/ 42 h 48"/>
                  <a:gd name="T4" fmla="*/ 78 w 78"/>
                  <a:gd name="T5" fmla="*/ 46 h 48"/>
                  <a:gd name="T6" fmla="*/ 78 w 78"/>
                  <a:gd name="T7" fmla="*/ 46 h 48"/>
                  <a:gd name="T8" fmla="*/ 78 w 78"/>
                  <a:gd name="T9" fmla="*/ 46 h 48"/>
                  <a:gd name="T10" fmla="*/ 78 w 78"/>
                  <a:gd name="T11" fmla="*/ 46 h 48"/>
                  <a:gd name="T12" fmla="*/ 78 w 78"/>
                  <a:gd name="T13" fmla="*/ 46 h 48"/>
                  <a:gd name="T14" fmla="*/ 76 w 78"/>
                  <a:gd name="T15" fmla="*/ 46 h 48"/>
                  <a:gd name="T16" fmla="*/ 76 w 78"/>
                  <a:gd name="T17" fmla="*/ 46 h 48"/>
                  <a:gd name="T18" fmla="*/ 76 w 78"/>
                  <a:gd name="T19" fmla="*/ 46 h 48"/>
                  <a:gd name="T20" fmla="*/ 74 w 78"/>
                  <a:gd name="T21" fmla="*/ 46 h 48"/>
                  <a:gd name="T22" fmla="*/ 74 w 78"/>
                  <a:gd name="T23" fmla="*/ 48 h 48"/>
                  <a:gd name="T24" fmla="*/ 74 w 78"/>
                  <a:gd name="T25" fmla="*/ 48 h 48"/>
                  <a:gd name="T26" fmla="*/ 72 w 78"/>
                  <a:gd name="T27" fmla="*/ 46 h 48"/>
                  <a:gd name="T28" fmla="*/ 72 w 78"/>
                  <a:gd name="T29" fmla="*/ 46 h 48"/>
                  <a:gd name="T30" fmla="*/ 70 w 78"/>
                  <a:gd name="T31" fmla="*/ 46 h 48"/>
                  <a:gd name="T32" fmla="*/ 68 w 78"/>
                  <a:gd name="T33" fmla="*/ 46 h 48"/>
                  <a:gd name="T34" fmla="*/ 68 w 78"/>
                  <a:gd name="T35" fmla="*/ 46 h 48"/>
                  <a:gd name="T36" fmla="*/ 66 w 78"/>
                  <a:gd name="T37" fmla="*/ 46 h 48"/>
                  <a:gd name="T38" fmla="*/ 64 w 78"/>
                  <a:gd name="T39" fmla="*/ 46 h 48"/>
                  <a:gd name="T40" fmla="*/ 62 w 78"/>
                  <a:gd name="T41" fmla="*/ 44 h 48"/>
                  <a:gd name="T42" fmla="*/ 62 w 78"/>
                  <a:gd name="T43" fmla="*/ 44 h 48"/>
                  <a:gd name="T44" fmla="*/ 60 w 78"/>
                  <a:gd name="T45" fmla="*/ 42 h 48"/>
                  <a:gd name="T46" fmla="*/ 58 w 78"/>
                  <a:gd name="T47" fmla="*/ 42 h 48"/>
                  <a:gd name="T48" fmla="*/ 56 w 78"/>
                  <a:gd name="T49" fmla="*/ 40 h 48"/>
                  <a:gd name="T50" fmla="*/ 54 w 78"/>
                  <a:gd name="T51" fmla="*/ 40 h 48"/>
                  <a:gd name="T52" fmla="*/ 50 w 78"/>
                  <a:gd name="T53" fmla="*/ 38 h 48"/>
                  <a:gd name="T54" fmla="*/ 48 w 78"/>
                  <a:gd name="T55" fmla="*/ 36 h 48"/>
                  <a:gd name="T56" fmla="*/ 46 w 78"/>
                  <a:gd name="T57" fmla="*/ 36 h 48"/>
                  <a:gd name="T58" fmla="*/ 42 w 78"/>
                  <a:gd name="T59" fmla="*/ 32 h 48"/>
                  <a:gd name="T60" fmla="*/ 36 w 78"/>
                  <a:gd name="T61" fmla="*/ 28 h 48"/>
                  <a:gd name="T62" fmla="*/ 32 w 78"/>
                  <a:gd name="T63" fmla="*/ 26 h 48"/>
                  <a:gd name="T64" fmla="*/ 26 w 78"/>
                  <a:gd name="T65" fmla="*/ 20 h 48"/>
                  <a:gd name="T66" fmla="*/ 22 w 78"/>
                  <a:gd name="T67" fmla="*/ 18 h 48"/>
                  <a:gd name="T68" fmla="*/ 20 w 78"/>
                  <a:gd name="T69" fmla="*/ 16 h 48"/>
                  <a:gd name="T70" fmla="*/ 16 w 78"/>
                  <a:gd name="T71" fmla="*/ 14 h 48"/>
                  <a:gd name="T72" fmla="*/ 14 w 78"/>
                  <a:gd name="T73" fmla="*/ 10 h 48"/>
                  <a:gd name="T74" fmla="*/ 10 w 78"/>
                  <a:gd name="T75" fmla="*/ 8 h 48"/>
                  <a:gd name="T76" fmla="*/ 8 w 78"/>
                  <a:gd name="T77" fmla="*/ 6 h 48"/>
                  <a:gd name="T78" fmla="*/ 4 w 78"/>
                  <a:gd name="T79" fmla="*/ 2 h 48"/>
                  <a:gd name="T80" fmla="*/ 0 w 78"/>
                  <a:gd name="T81" fmla="*/ 0 h 48"/>
                  <a:gd name="T82" fmla="*/ 0 w 78"/>
                  <a:gd name="T8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8" h="48">
                    <a:moveTo>
                      <a:pt x="0" y="0"/>
                    </a:moveTo>
                    <a:lnTo>
                      <a:pt x="78" y="42"/>
                    </a:lnTo>
                    <a:lnTo>
                      <a:pt x="78" y="46"/>
                    </a:lnTo>
                    <a:lnTo>
                      <a:pt x="78" y="46"/>
                    </a:lnTo>
                    <a:lnTo>
                      <a:pt x="78" y="46"/>
                    </a:lnTo>
                    <a:lnTo>
                      <a:pt x="78" y="46"/>
                    </a:lnTo>
                    <a:lnTo>
                      <a:pt x="78" y="46"/>
                    </a:lnTo>
                    <a:lnTo>
                      <a:pt x="76" y="46"/>
                    </a:lnTo>
                    <a:lnTo>
                      <a:pt x="76" y="46"/>
                    </a:lnTo>
                    <a:lnTo>
                      <a:pt x="76" y="46"/>
                    </a:lnTo>
                    <a:lnTo>
                      <a:pt x="74" y="46"/>
                    </a:lnTo>
                    <a:lnTo>
                      <a:pt x="74" y="48"/>
                    </a:lnTo>
                    <a:lnTo>
                      <a:pt x="74" y="48"/>
                    </a:lnTo>
                    <a:lnTo>
                      <a:pt x="72" y="46"/>
                    </a:lnTo>
                    <a:lnTo>
                      <a:pt x="72" y="46"/>
                    </a:lnTo>
                    <a:lnTo>
                      <a:pt x="70" y="46"/>
                    </a:lnTo>
                    <a:lnTo>
                      <a:pt x="68" y="46"/>
                    </a:lnTo>
                    <a:lnTo>
                      <a:pt x="68" y="46"/>
                    </a:lnTo>
                    <a:lnTo>
                      <a:pt x="66" y="46"/>
                    </a:lnTo>
                    <a:lnTo>
                      <a:pt x="64" y="46"/>
                    </a:lnTo>
                    <a:lnTo>
                      <a:pt x="62" y="44"/>
                    </a:lnTo>
                    <a:lnTo>
                      <a:pt x="62" y="44"/>
                    </a:lnTo>
                    <a:lnTo>
                      <a:pt x="60" y="42"/>
                    </a:lnTo>
                    <a:lnTo>
                      <a:pt x="58" y="42"/>
                    </a:lnTo>
                    <a:lnTo>
                      <a:pt x="56" y="40"/>
                    </a:lnTo>
                    <a:lnTo>
                      <a:pt x="54" y="40"/>
                    </a:lnTo>
                    <a:lnTo>
                      <a:pt x="50" y="38"/>
                    </a:lnTo>
                    <a:lnTo>
                      <a:pt x="48" y="36"/>
                    </a:lnTo>
                    <a:lnTo>
                      <a:pt x="46" y="36"/>
                    </a:lnTo>
                    <a:lnTo>
                      <a:pt x="42" y="32"/>
                    </a:lnTo>
                    <a:lnTo>
                      <a:pt x="36" y="28"/>
                    </a:lnTo>
                    <a:lnTo>
                      <a:pt x="32" y="26"/>
                    </a:lnTo>
                    <a:lnTo>
                      <a:pt x="26" y="20"/>
                    </a:lnTo>
                    <a:lnTo>
                      <a:pt x="22" y="18"/>
                    </a:lnTo>
                    <a:lnTo>
                      <a:pt x="20" y="16"/>
                    </a:lnTo>
                    <a:lnTo>
                      <a:pt x="16" y="14"/>
                    </a:lnTo>
                    <a:lnTo>
                      <a:pt x="14" y="10"/>
                    </a:lnTo>
                    <a:lnTo>
                      <a:pt x="10" y="8"/>
                    </a:lnTo>
                    <a:lnTo>
                      <a:pt x="8" y="6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28" name="Freeform 162"/>
              <p:cNvSpPr>
                <a:spLocks/>
              </p:cNvSpPr>
              <p:nvPr/>
            </p:nvSpPr>
            <p:spPr bwMode="auto">
              <a:xfrm>
                <a:off x="4888" y="1802"/>
                <a:ext cx="58" cy="34"/>
              </a:xfrm>
              <a:custGeom>
                <a:avLst/>
                <a:gdLst>
                  <a:gd name="T0" fmla="*/ 0 w 58"/>
                  <a:gd name="T1" fmla="*/ 0 h 34"/>
                  <a:gd name="T2" fmla="*/ 58 w 58"/>
                  <a:gd name="T3" fmla="*/ 32 h 34"/>
                  <a:gd name="T4" fmla="*/ 58 w 58"/>
                  <a:gd name="T5" fmla="*/ 32 h 34"/>
                  <a:gd name="T6" fmla="*/ 56 w 58"/>
                  <a:gd name="T7" fmla="*/ 32 h 34"/>
                  <a:gd name="T8" fmla="*/ 56 w 58"/>
                  <a:gd name="T9" fmla="*/ 34 h 34"/>
                  <a:gd name="T10" fmla="*/ 54 w 58"/>
                  <a:gd name="T11" fmla="*/ 32 h 34"/>
                  <a:gd name="T12" fmla="*/ 54 w 58"/>
                  <a:gd name="T13" fmla="*/ 32 h 34"/>
                  <a:gd name="T14" fmla="*/ 52 w 58"/>
                  <a:gd name="T15" fmla="*/ 32 h 34"/>
                  <a:gd name="T16" fmla="*/ 50 w 58"/>
                  <a:gd name="T17" fmla="*/ 32 h 34"/>
                  <a:gd name="T18" fmla="*/ 48 w 58"/>
                  <a:gd name="T19" fmla="*/ 32 h 34"/>
                  <a:gd name="T20" fmla="*/ 46 w 58"/>
                  <a:gd name="T21" fmla="*/ 32 h 34"/>
                  <a:gd name="T22" fmla="*/ 44 w 58"/>
                  <a:gd name="T23" fmla="*/ 30 h 34"/>
                  <a:gd name="T24" fmla="*/ 42 w 58"/>
                  <a:gd name="T25" fmla="*/ 30 h 34"/>
                  <a:gd name="T26" fmla="*/ 40 w 58"/>
                  <a:gd name="T27" fmla="*/ 28 h 34"/>
                  <a:gd name="T28" fmla="*/ 38 w 58"/>
                  <a:gd name="T29" fmla="*/ 26 h 34"/>
                  <a:gd name="T30" fmla="*/ 34 w 58"/>
                  <a:gd name="T31" fmla="*/ 26 h 34"/>
                  <a:gd name="T32" fmla="*/ 32 w 58"/>
                  <a:gd name="T33" fmla="*/ 24 h 34"/>
                  <a:gd name="T34" fmla="*/ 28 w 58"/>
                  <a:gd name="T35" fmla="*/ 22 h 34"/>
                  <a:gd name="T36" fmla="*/ 26 w 58"/>
                  <a:gd name="T37" fmla="*/ 20 h 34"/>
                  <a:gd name="T38" fmla="*/ 22 w 58"/>
                  <a:gd name="T39" fmla="*/ 18 h 34"/>
                  <a:gd name="T40" fmla="*/ 18 w 58"/>
                  <a:gd name="T41" fmla="*/ 16 h 34"/>
                  <a:gd name="T42" fmla="*/ 16 w 58"/>
                  <a:gd name="T43" fmla="*/ 12 h 34"/>
                  <a:gd name="T44" fmla="*/ 12 w 58"/>
                  <a:gd name="T45" fmla="*/ 10 h 34"/>
                  <a:gd name="T46" fmla="*/ 8 w 58"/>
                  <a:gd name="T47" fmla="*/ 8 h 34"/>
                  <a:gd name="T48" fmla="*/ 4 w 58"/>
                  <a:gd name="T49" fmla="*/ 4 h 34"/>
                  <a:gd name="T50" fmla="*/ 0 w 58"/>
                  <a:gd name="T51" fmla="*/ 0 h 34"/>
                  <a:gd name="T52" fmla="*/ 0 w 58"/>
                  <a:gd name="T5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8" h="34">
                    <a:moveTo>
                      <a:pt x="0" y="0"/>
                    </a:moveTo>
                    <a:lnTo>
                      <a:pt x="58" y="32"/>
                    </a:lnTo>
                    <a:lnTo>
                      <a:pt x="58" y="32"/>
                    </a:lnTo>
                    <a:lnTo>
                      <a:pt x="56" y="32"/>
                    </a:lnTo>
                    <a:lnTo>
                      <a:pt x="56" y="34"/>
                    </a:lnTo>
                    <a:lnTo>
                      <a:pt x="54" y="32"/>
                    </a:lnTo>
                    <a:lnTo>
                      <a:pt x="54" y="32"/>
                    </a:lnTo>
                    <a:lnTo>
                      <a:pt x="52" y="32"/>
                    </a:lnTo>
                    <a:lnTo>
                      <a:pt x="50" y="32"/>
                    </a:lnTo>
                    <a:lnTo>
                      <a:pt x="48" y="32"/>
                    </a:lnTo>
                    <a:lnTo>
                      <a:pt x="46" y="32"/>
                    </a:lnTo>
                    <a:lnTo>
                      <a:pt x="44" y="30"/>
                    </a:lnTo>
                    <a:lnTo>
                      <a:pt x="42" y="30"/>
                    </a:lnTo>
                    <a:lnTo>
                      <a:pt x="40" y="28"/>
                    </a:lnTo>
                    <a:lnTo>
                      <a:pt x="38" y="26"/>
                    </a:lnTo>
                    <a:lnTo>
                      <a:pt x="34" y="26"/>
                    </a:lnTo>
                    <a:lnTo>
                      <a:pt x="32" y="24"/>
                    </a:lnTo>
                    <a:lnTo>
                      <a:pt x="28" y="22"/>
                    </a:lnTo>
                    <a:lnTo>
                      <a:pt x="26" y="20"/>
                    </a:lnTo>
                    <a:lnTo>
                      <a:pt x="22" y="18"/>
                    </a:lnTo>
                    <a:lnTo>
                      <a:pt x="18" y="16"/>
                    </a:lnTo>
                    <a:lnTo>
                      <a:pt x="16" y="12"/>
                    </a:lnTo>
                    <a:lnTo>
                      <a:pt x="12" y="10"/>
                    </a:lnTo>
                    <a:lnTo>
                      <a:pt x="8" y="8"/>
                    </a:lnTo>
                    <a:lnTo>
                      <a:pt x="4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A6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29" name="Freeform 163"/>
              <p:cNvSpPr>
                <a:spLocks/>
              </p:cNvSpPr>
              <p:nvPr/>
            </p:nvSpPr>
            <p:spPr bwMode="auto">
              <a:xfrm>
                <a:off x="4664" y="1620"/>
                <a:ext cx="60" cy="40"/>
              </a:xfrm>
              <a:custGeom>
                <a:avLst/>
                <a:gdLst>
                  <a:gd name="T0" fmla="*/ 38 w 60"/>
                  <a:gd name="T1" fmla="*/ 4 h 40"/>
                  <a:gd name="T2" fmla="*/ 42 w 60"/>
                  <a:gd name="T3" fmla="*/ 6 h 40"/>
                  <a:gd name="T4" fmla="*/ 46 w 60"/>
                  <a:gd name="T5" fmla="*/ 10 h 40"/>
                  <a:gd name="T6" fmla="*/ 50 w 60"/>
                  <a:gd name="T7" fmla="*/ 12 h 40"/>
                  <a:gd name="T8" fmla="*/ 54 w 60"/>
                  <a:gd name="T9" fmla="*/ 14 h 40"/>
                  <a:gd name="T10" fmla="*/ 56 w 60"/>
                  <a:gd name="T11" fmla="*/ 18 h 40"/>
                  <a:gd name="T12" fmla="*/ 58 w 60"/>
                  <a:gd name="T13" fmla="*/ 20 h 40"/>
                  <a:gd name="T14" fmla="*/ 58 w 60"/>
                  <a:gd name="T15" fmla="*/ 24 h 40"/>
                  <a:gd name="T16" fmla="*/ 60 w 60"/>
                  <a:gd name="T17" fmla="*/ 26 h 40"/>
                  <a:gd name="T18" fmla="*/ 60 w 60"/>
                  <a:gd name="T19" fmla="*/ 28 h 40"/>
                  <a:gd name="T20" fmla="*/ 58 w 60"/>
                  <a:gd name="T21" fmla="*/ 32 h 40"/>
                  <a:gd name="T22" fmla="*/ 58 w 60"/>
                  <a:gd name="T23" fmla="*/ 34 h 40"/>
                  <a:gd name="T24" fmla="*/ 56 w 60"/>
                  <a:gd name="T25" fmla="*/ 36 h 40"/>
                  <a:gd name="T26" fmla="*/ 54 w 60"/>
                  <a:gd name="T27" fmla="*/ 38 h 40"/>
                  <a:gd name="T28" fmla="*/ 50 w 60"/>
                  <a:gd name="T29" fmla="*/ 38 h 40"/>
                  <a:gd name="T30" fmla="*/ 46 w 60"/>
                  <a:gd name="T31" fmla="*/ 40 h 40"/>
                  <a:gd name="T32" fmla="*/ 44 w 60"/>
                  <a:gd name="T33" fmla="*/ 40 h 40"/>
                  <a:gd name="T34" fmla="*/ 40 w 60"/>
                  <a:gd name="T35" fmla="*/ 40 h 40"/>
                  <a:gd name="T36" fmla="*/ 34 w 60"/>
                  <a:gd name="T37" fmla="*/ 38 h 40"/>
                  <a:gd name="T38" fmla="*/ 30 w 60"/>
                  <a:gd name="T39" fmla="*/ 38 h 40"/>
                  <a:gd name="T40" fmla="*/ 26 w 60"/>
                  <a:gd name="T41" fmla="*/ 36 h 40"/>
                  <a:gd name="T42" fmla="*/ 22 w 60"/>
                  <a:gd name="T43" fmla="*/ 34 h 40"/>
                  <a:gd name="T44" fmla="*/ 16 w 60"/>
                  <a:gd name="T45" fmla="*/ 32 h 40"/>
                  <a:gd name="T46" fmla="*/ 14 w 60"/>
                  <a:gd name="T47" fmla="*/ 30 h 40"/>
                  <a:gd name="T48" fmla="*/ 10 w 60"/>
                  <a:gd name="T49" fmla="*/ 28 h 40"/>
                  <a:gd name="T50" fmla="*/ 6 w 60"/>
                  <a:gd name="T51" fmla="*/ 26 h 40"/>
                  <a:gd name="T52" fmla="*/ 4 w 60"/>
                  <a:gd name="T53" fmla="*/ 22 h 40"/>
                  <a:gd name="T54" fmla="*/ 2 w 60"/>
                  <a:gd name="T55" fmla="*/ 20 h 40"/>
                  <a:gd name="T56" fmla="*/ 0 w 60"/>
                  <a:gd name="T57" fmla="*/ 16 h 40"/>
                  <a:gd name="T58" fmla="*/ 0 w 60"/>
                  <a:gd name="T59" fmla="*/ 14 h 40"/>
                  <a:gd name="T60" fmla="*/ 0 w 60"/>
                  <a:gd name="T61" fmla="*/ 12 h 40"/>
                  <a:gd name="T62" fmla="*/ 0 w 60"/>
                  <a:gd name="T63" fmla="*/ 8 h 40"/>
                  <a:gd name="T64" fmla="*/ 0 w 60"/>
                  <a:gd name="T65" fmla="*/ 6 h 40"/>
                  <a:gd name="T66" fmla="*/ 2 w 60"/>
                  <a:gd name="T67" fmla="*/ 4 h 40"/>
                  <a:gd name="T68" fmla="*/ 4 w 60"/>
                  <a:gd name="T69" fmla="*/ 2 h 40"/>
                  <a:gd name="T70" fmla="*/ 8 w 60"/>
                  <a:gd name="T71" fmla="*/ 2 h 40"/>
                  <a:gd name="T72" fmla="*/ 10 w 60"/>
                  <a:gd name="T73" fmla="*/ 0 h 40"/>
                  <a:gd name="T74" fmla="*/ 14 w 60"/>
                  <a:gd name="T75" fmla="*/ 0 h 40"/>
                  <a:gd name="T76" fmla="*/ 18 w 60"/>
                  <a:gd name="T77" fmla="*/ 0 h 40"/>
                  <a:gd name="T78" fmla="*/ 22 w 60"/>
                  <a:gd name="T79" fmla="*/ 0 h 40"/>
                  <a:gd name="T80" fmla="*/ 26 w 60"/>
                  <a:gd name="T81" fmla="*/ 0 h 40"/>
                  <a:gd name="T82" fmla="*/ 32 w 60"/>
                  <a:gd name="T83" fmla="*/ 2 h 40"/>
                  <a:gd name="T84" fmla="*/ 36 w 60"/>
                  <a:gd name="T8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0" h="40">
                    <a:moveTo>
                      <a:pt x="36" y="4"/>
                    </a:moveTo>
                    <a:lnTo>
                      <a:pt x="38" y="4"/>
                    </a:lnTo>
                    <a:lnTo>
                      <a:pt x="38" y="4"/>
                    </a:lnTo>
                    <a:lnTo>
                      <a:pt x="40" y="6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44" y="8"/>
                    </a:lnTo>
                    <a:lnTo>
                      <a:pt x="46" y="8"/>
                    </a:lnTo>
                    <a:lnTo>
                      <a:pt x="46" y="10"/>
                    </a:lnTo>
                    <a:lnTo>
                      <a:pt x="48" y="10"/>
                    </a:lnTo>
                    <a:lnTo>
                      <a:pt x="50" y="12"/>
                    </a:lnTo>
                    <a:lnTo>
                      <a:pt x="50" y="12"/>
                    </a:lnTo>
                    <a:lnTo>
                      <a:pt x="52" y="12"/>
                    </a:lnTo>
                    <a:lnTo>
                      <a:pt x="52" y="14"/>
                    </a:lnTo>
                    <a:lnTo>
                      <a:pt x="54" y="14"/>
                    </a:lnTo>
                    <a:lnTo>
                      <a:pt x="54" y="16"/>
                    </a:lnTo>
                    <a:lnTo>
                      <a:pt x="54" y="16"/>
                    </a:lnTo>
                    <a:lnTo>
                      <a:pt x="56" y="18"/>
                    </a:lnTo>
                    <a:lnTo>
                      <a:pt x="56" y="18"/>
                    </a:lnTo>
                    <a:lnTo>
                      <a:pt x="56" y="20"/>
                    </a:lnTo>
                    <a:lnTo>
                      <a:pt x="58" y="20"/>
                    </a:lnTo>
                    <a:lnTo>
                      <a:pt x="58" y="22"/>
                    </a:lnTo>
                    <a:lnTo>
                      <a:pt x="58" y="22"/>
                    </a:lnTo>
                    <a:lnTo>
                      <a:pt x="58" y="24"/>
                    </a:lnTo>
                    <a:lnTo>
                      <a:pt x="58" y="24"/>
                    </a:lnTo>
                    <a:lnTo>
                      <a:pt x="60" y="26"/>
                    </a:lnTo>
                    <a:lnTo>
                      <a:pt x="60" y="26"/>
                    </a:lnTo>
                    <a:lnTo>
                      <a:pt x="60" y="28"/>
                    </a:lnTo>
                    <a:lnTo>
                      <a:pt x="60" y="28"/>
                    </a:lnTo>
                    <a:lnTo>
                      <a:pt x="60" y="28"/>
                    </a:lnTo>
                    <a:lnTo>
                      <a:pt x="60" y="30"/>
                    </a:lnTo>
                    <a:lnTo>
                      <a:pt x="60" y="30"/>
                    </a:lnTo>
                    <a:lnTo>
                      <a:pt x="58" y="32"/>
                    </a:lnTo>
                    <a:lnTo>
                      <a:pt x="58" y="32"/>
                    </a:lnTo>
                    <a:lnTo>
                      <a:pt x="58" y="34"/>
                    </a:lnTo>
                    <a:lnTo>
                      <a:pt x="58" y="34"/>
                    </a:lnTo>
                    <a:lnTo>
                      <a:pt x="56" y="34"/>
                    </a:lnTo>
                    <a:lnTo>
                      <a:pt x="56" y="36"/>
                    </a:lnTo>
                    <a:lnTo>
                      <a:pt x="56" y="36"/>
                    </a:lnTo>
                    <a:lnTo>
                      <a:pt x="54" y="36"/>
                    </a:lnTo>
                    <a:lnTo>
                      <a:pt x="54" y="36"/>
                    </a:lnTo>
                    <a:lnTo>
                      <a:pt x="54" y="38"/>
                    </a:lnTo>
                    <a:lnTo>
                      <a:pt x="52" y="38"/>
                    </a:lnTo>
                    <a:lnTo>
                      <a:pt x="52" y="38"/>
                    </a:lnTo>
                    <a:lnTo>
                      <a:pt x="50" y="38"/>
                    </a:lnTo>
                    <a:lnTo>
                      <a:pt x="50" y="38"/>
                    </a:lnTo>
                    <a:lnTo>
                      <a:pt x="48" y="38"/>
                    </a:lnTo>
                    <a:lnTo>
                      <a:pt x="46" y="40"/>
                    </a:lnTo>
                    <a:lnTo>
                      <a:pt x="46" y="40"/>
                    </a:lnTo>
                    <a:lnTo>
                      <a:pt x="44" y="40"/>
                    </a:lnTo>
                    <a:lnTo>
                      <a:pt x="44" y="40"/>
                    </a:lnTo>
                    <a:lnTo>
                      <a:pt x="42" y="40"/>
                    </a:lnTo>
                    <a:lnTo>
                      <a:pt x="40" y="40"/>
                    </a:lnTo>
                    <a:lnTo>
                      <a:pt x="40" y="40"/>
                    </a:lnTo>
                    <a:lnTo>
                      <a:pt x="38" y="40"/>
                    </a:lnTo>
                    <a:lnTo>
                      <a:pt x="36" y="40"/>
                    </a:lnTo>
                    <a:lnTo>
                      <a:pt x="34" y="38"/>
                    </a:lnTo>
                    <a:lnTo>
                      <a:pt x="34" y="38"/>
                    </a:lnTo>
                    <a:lnTo>
                      <a:pt x="32" y="38"/>
                    </a:lnTo>
                    <a:lnTo>
                      <a:pt x="30" y="38"/>
                    </a:lnTo>
                    <a:lnTo>
                      <a:pt x="28" y="38"/>
                    </a:lnTo>
                    <a:lnTo>
                      <a:pt x="28" y="38"/>
                    </a:lnTo>
                    <a:lnTo>
                      <a:pt x="26" y="36"/>
                    </a:lnTo>
                    <a:lnTo>
                      <a:pt x="24" y="36"/>
                    </a:lnTo>
                    <a:lnTo>
                      <a:pt x="22" y="36"/>
                    </a:lnTo>
                    <a:lnTo>
                      <a:pt x="22" y="34"/>
                    </a:lnTo>
                    <a:lnTo>
                      <a:pt x="20" y="34"/>
                    </a:lnTo>
                    <a:lnTo>
                      <a:pt x="18" y="34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14" y="32"/>
                    </a:lnTo>
                    <a:lnTo>
                      <a:pt x="14" y="30"/>
                    </a:lnTo>
                    <a:lnTo>
                      <a:pt x="12" y="30"/>
                    </a:lnTo>
                    <a:lnTo>
                      <a:pt x="10" y="28"/>
                    </a:lnTo>
                    <a:lnTo>
                      <a:pt x="10" y="28"/>
                    </a:lnTo>
                    <a:lnTo>
                      <a:pt x="8" y="28"/>
                    </a:lnTo>
                    <a:lnTo>
                      <a:pt x="8" y="26"/>
                    </a:lnTo>
                    <a:lnTo>
                      <a:pt x="6" y="26"/>
                    </a:lnTo>
                    <a:lnTo>
                      <a:pt x="6" y="24"/>
                    </a:lnTo>
                    <a:lnTo>
                      <a:pt x="4" y="24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2" y="18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8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30" y="2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34" y="2"/>
                    </a:lnTo>
                    <a:lnTo>
                      <a:pt x="36" y="4"/>
                    </a:lnTo>
                    <a:lnTo>
                      <a:pt x="36" y="4"/>
                    </a:lnTo>
                    <a:close/>
                  </a:path>
                </a:pathLst>
              </a:custGeom>
              <a:solidFill>
                <a:srgbClr val="0C0C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30" name="Freeform 164"/>
              <p:cNvSpPr>
                <a:spLocks/>
              </p:cNvSpPr>
              <p:nvPr/>
            </p:nvSpPr>
            <p:spPr bwMode="auto">
              <a:xfrm>
                <a:off x="4680" y="1620"/>
                <a:ext cx="38" cy="26"/>
              </a:xfrm>
              <a:custGeom>
                <a:avLst/>
                <a:gdLst>
                  <a:gd name="T0" fmla="*/ 38 w 38"/>
                  <a:gd name="T1" fmla="*/ 26 h 26"/>
                  <a:gd name="T2" fmla="*/ 0 w 38"/>
                  <a:gd name="T3" fmla="*/ 0 h 26"/>
                  <a:gd name="T4" fmla="*/ 2 w 38"/>
                  <a:gd name="T5" fmla="*/ 0 h 26"/>
                  <a:gd name="T6" fmla="*/ 4 w 38"/>
                  <a:gd name="T7" fmla="*/ 0 h 26"/>
                  <a:gd name="T8" fmla="*/ 6 w 38"/>
                  <a:gd name="T9" fmla="*/ 0 h 26"/>
                  <a:gd name="T10" fmla="*/ 8 w 38"/>
                  <a:gd name="T11" fmla="*/ 2 h 26"/>
                  <a:gd name="T12" fmla="*/ 10 w 38"/>
                  <a:gd name="T13" fmla="*/ 2 h 26"/>
                  <a:gd name="T14" fmla="*/ 12 w 38"/>
                  <a:gd name="T15" fmla="*/ 2 h 26"/>
                  <a:gd name="T16" fmla="*/ 14 w 38"/>
                  <a:gd name="T17" fmla="*/ 2 h 26"/>
                  <a:gd name="T18" fmla="*/ 16 w 38"/>
                  <a:gd name="T19" fmla="*/ 4 h 26"/>
                  <a:gd name="T20" fmla="*/ 20 w 38"/>
                  <a:gd name="T21" fmla="*/ 4 h 26"/>
                  <a:gd name="T22" fmla="*/ 22 w 38"/>
                  <a:gd name="T23" fmla="*/ 6 h 26"/>
                  <a:gd name="T24" fmla="*/ 24 w 38"/>
                  <a:gd name="T25" fmla="*/ 8 h 26"/>
                  <a:gd name="T26" fmla="*/ 26 w 38"/>
                  <a:gd name="T27" fmla="*/ 8 h 26"/>
                  <a:gd name="T28" fmla="*/ 28 w 38"/>
                  <a:gd name="T29" fmla="*/ 10 h 26"/>
                  <a:gd name="T30" fmla="*/ 30 w 38"/>
                  <a:gd name="T31" fmla="*/ 12 h 26"/>
                  <a:gd name="T32" fmla="*/ 30 w 38"/>
                  <a:gd name="T33" fmla="*/ 12 h 26"/>
                  <a:gd name="T34" fmla="*/ 32 w 38"/>
                  <a:gd name="T35" fmla="*/ 14 h 26"/>
                  <a:gd name="T36" fmla="*/ 34 w 38"/>
                  <a:gd name="T37" fmla="*/ 16 h 26"/>
                  <a:gd name="T38" fmla="*/ 34 w 38"/>
                  <a:gd name="T39" fmla="*/ 16 h 26"/>
                  <a:gd name="T40" fmla="*/ 36 w 38"/>
                  <a:gd name="T41" fmla="*/ 18 h 26"/>
                  <a:gd name="T42" fmla="*/ 36 w 38"/>
                  <a:gd name="T43" fmla="*/ 18 h 26"/>
                  <a:gd name="T44" fmla="*/ 36 w 38"/>
                  <a:gd name="T45" fmla="*/ 20 h 26"/>
                  <a:gd name="T46" fmla="*/ 36 w 38"/>
                  <a:gd name="T47" fmla="*/ 20 h 26"/>
                  <a:gd name="T48" fmla="*/ 36 w 38"/>
                  <a:gd name="T49" fmla="*/ 20 h 26"/>
                  <a:gd name="T50" fmla="*/ 38 w 38"/>
                  <a:gd name="T51" fmla="*/ 22 h 26"/>
                  <a:gd name="T52" fmla="*/ 38 w 38"/>
                  <a:gd name="T53" fmla="*/ 22 h 26"/>
                  <a:gd name="T54" fmla="*/ 38 w 38"/>
                  <a:gd name="T55" fmla="*/ 22 h 26"/>
                  <a:gd name="T56" fmla="*/ 38 w 38"/>
                  <a:gd name="T57" fmla="*/ 24 h 26"/>
                  <a:gd name="T58" fmla="*/ 38 w 38"/>
                  <a:gd name="T59" fmla="*/ 24 h 26"/>
                  <a:gd name="T60" fmla="*/ 38 w 38"/>
                  <a:gd name="T61" fmla="*/ 26 h 26"/>
                  <a:gd name="T62" fmla="*/ 38 w 38"/>
                  <a:gd name="T63" fmla="*/ 26 h 26"/>
                  <a:gd name="T64" fmla="*/ 38 w 38"/>
                  <a:gd name="T6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8" h="26">
                    <a:moveTo>
                      <a:pt x="38" y="26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2"/>
                    </a:lnTo>
                    <a:lnTo>
                      <a:pt x="10" y="2"/>
                    </a:lnTo>
                    <a:lnTo>
                      <a:pt x="12" y="2"/>
                    </a:lnTo>
                    <a:lnTo>
                      <a:pt x="14" y="2"/>
                    </a:lnTo>
                    <a:lnTo>
                      <a:pt x="16" y="4"/>
                    </a:lnTo>
                    <a:lnTo>
                      <a:pt x="20" y="4"/>
                    </a:lnTo>
                    <a:lnTo>
                      <a:pt x="22" y="6"/>
                    </a:lnTo>
                    <a:lnTo>
                      <a:pt x="24" y="8"/>
                    </a:lnTo>
                    <a:lnTo>
                      <a:pt x="26" y="8"/>
                    </a:lnTo>
                    <a:lnTo>
                      <a:pt x="28" y="10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32" y="14"/>
                    </a:lnTo>
                    <a:lnTo>
                      <a:pt x="34" y="16"/>
                    </a:lnTo>
                    <a:lnTo>
                      <a:pt x="34" y="16"/>
                    </a:lnTo>
                    <a:lnTo>
                      <a:pt x="36" y="18"/>
                    </a:lnTo>
                    <a:lnTo>
                      <a:pt x="36" y="18"/>
                    </a:lnTo>
                    <a:lnTo>
                      <a:pt x="36" y="20"/>
                    </a:lnTo>
                    <a:lnTo>
                      <a:pt x="36" y="20"/>
                    </a:lnTo>
                    <a:lnTo>
                      <a:pt x="36" y="20"/>
                    </a:lnTo>
                    <a:lnTo>
                      <a:pt x="38" y="22"/>
                    </a:lnTo>
                    <a:lnTo>
                      <a:pt x="38" y="22"/>
                    </a:lnTo>
                    <a:lnTo>
                      <a:pt x="38" y="22"/>
                    </a:lnTo>
                    <a:lnTo>
                      <a:pt x="38" y="24"/>
                    </a:lnTo>
                    <a:lnTo>
                      <a:pt x="38" y="24"/>
                    </a:lnTo>
                    <a:lnTo>
                      <a:pt x="38" y="26"/>
                    </a:lnTo>
                    <a:lnTo>
                      <a:pt x="38" y="26"/>
                    </a:lnTo>
                    <a:lnTo>
                      <a:pt x="38" y="26"/>
                    </a:lnTo>
                    <a:close/>
                  </a:path>
                </a:pathLst>
              </a:custGeom>
              <a:solidFill>
                <a:srgbClr val="5F6A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31" name="Freeform 165"/>
              <p:cNvSpPr>
                <a:spLocks/>
              </p:cNvSpPr>
              <p:nvPr/>
            </p:nvSpPr>
            <p:spPr bwMode="auto">
              <a:xfrm>
                <a:off x="4680" y="1620"/>
                <a:ext cx="38" cy="26"/>
              </a:xfrm>
              <a:custGeom>
                <a:avLst/>
                <a:gdLst>
                  <a:gd name="T0" fmla="*/ 2 w 38"/>
                  <a:gd name="T1" fmla="*/ 0 h 26"/>
                  <a:gd name="T2" fmla="*/ 38 w 38"/>
                  <a:gd name="T3" fmla="*/ 26 h 26"/>
                  <a:gd name="T4" fmla="*/ 38 w 38"/>
                  <a:gd name="T5" fmla="*/ 26 h 26"/>
                  <a:gd name="T6" fmla="*/ 38 w 38"/>
                  <a:gd name="T7" fmla="*/ 26 h 26"/>
                  <a:gd name="T8" fmla="*/ 0 w 38"/>
                  <a:gd name="T9" fmla="*/ 0 h 26"/>
                  <a:gd name="T10" fmla="*/ 0 w 38"/>
                  <a:gd name="T11" fmla="*/ 0 h 26"/>
                  <a:gd name="T12" fmla="*/ 2 w 38"/>
                  <a:gd name="T13" fmla="*/ 0 h 26"/>
                  <a:gd name="T14" fmla="*/ 2 w 38"/>
                  <a:gd name="T1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" h="26">
                    <a:moveTo>
                      <a:pt x="2" y="0"/>
                    </a:moveTo>
                    <a:lnTo>
                      <a:pt x="38" y="26"/>
                    </a:lnTo>
                    <a:lnTo>
                      <a:pt x="38" y="26"/>
                    </a:lnTo>
                    <a:lnTo>
                      <a:pt x="38" y="2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F6A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32" name="Freeform 166"/>
              <p:cNvSpPr>
                <a:spLocks/>
              </p:cNvSpPr>
              <p:nvPr/>
            </p:nvSpPr>
            <p:spPr bwMode="auto">
              <a:xfrm>
                <a:off x="4678" y="1620"/>
                <a:ext cx="40" cy="26"/>
              </a:xfrm>
              <a:custGeom>
                <a:avLst/>
                <a:gdLst>
                  <a:gd name="T0" fmla="*/ 2 w 40"/>
                  <a:gd name="T1" fmla="*/ 0 h 26"/>
                  <a:gd name="T2" fmla="*/ 40 w 40"/>
                  <a:gd name="T3" fmla="*/ 26 h 26"/>
                  <a:gd name="T4" fmla="*/ 40 w 40"/>
                  <a:gd name="T5" fmla="*/ 26 h 26"/>
                  <a:gd name="T6" fmla="*/ 40 w 40"/>
                  <a:gd name="T7" fmla="*/ 26 h 26"/>
                  <a:gd name="T8" fmla="*/ 0 w 40"/>
                  <a:gd name="T9" fmla="*/ 0 h 26"/>
                  <a:gd name="T10" fmla="*/ 2 w 40"/>
                  <a:gd name="T11" fmla="*/ 0 h 26"/>
                  <a:gd name="T12" fmla="*/ 2 w 40"/>
                  <a:gd name="T13" fmla="*/ 0 h 26"/>
                  <a:gd name="T14" fmla="*/ 2 w 40"/>
                  <a:gd name="T1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" h="26">
                    <a:moveTo>
                      <a:pt x="2" y="0"/>
                    </a:moveTo>
                    <a:lnTo>
                      <a:pt x="40" y="26"/>
                    </a:lnTo>
                    <a:lnTo>
                      <a:pt x="40" y="26"/>
                    </a:lnTo>
                    <a:lnTo>
                      <a:pt x="40" y="26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616C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33" name="Freeform 167"/>
              <p:cNvSpPr>
                <a:spLocks/>
              </p:cNvSpPr>
              <p:nvPr/>
            </p:nvSpPr>
            <p:spPr bwMode="auto">
              <a:xfrm>
                <a:off x="4678" y="1620"/>
                <a:ext cx="40" cy="28"/>
              </a:xfrm>
              <a:custGeom>
                <a:avLst/>
                <a:gdLst>
                  <a:gd name="T0" fmla="*/ 2 w 40"/>
                  <a:gd name="T1" fmla="*/ 0 h 28"/>
                  <a:gd name="T2" fmla="*/ 40 w 40"/>
                  <a:gd name="T3" fmla="*/ 26 h 28"/>
                  <a:gd name="T4" fmla="*/ 40 w 40"/>
                  <a:gd name="T5" fmla="*/ 26 h 28"/>
                  <a:gd name="T6" fmla="*/ 40 w 40"/>
                  <a:gd name="T7" fmla="*/ 28 h 28"/>
                  <a:gd name="T8" fmla="*/ 0 w 40"/>
                  <a:gd name="T9" fmla="*/ 0 h 28"/>
                  <a:gd name="T10" fmla="*/ 0 w 40"/>
                  <a:gd name="T11" fmla="*/ 0 h 28"/>
                  <a:gd name="T12" fmla="*/ 2 w 40"/>
                  <a:gd name="T13" fmla="*/ 0 h 28"/>
                  <a:gd name="T14" fmla="*/ 2 w 40"/>
                  <a:gd name="T1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" h="28">
                    <a:moveTo>
                      <a:pt x="2" y="0"/>
                    </a:moveTo>
                    <a:lnTo>
                      <a:pt x="40" y="26"/>
                    </a:lnTo>
                    <a:lnTo>
                      <a:pt x="40" y="26"/>
                    </a:lnTo>
                    <a:lnTo>
                      <a:pt x="40" y="2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626D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34" name="Freeform 168"/>
              <p:cNvSpPr>
                <a:spLocks/>
              </p:cNvSpPr>
              <p:nvPr/>
            </p:nvSpPr>
            <p:spPr bwMode="auto">
              <a:xfrm>
                <a:off x="4678" y="1620"/>
                <a:ext cx="40" cy="28"/>
              </a:xfrm>
              <a:custGeom>
                <a:avLst/>
                <a:gdLst>
                  <a:gd name="T0" fmla="*/ 0 w 40"/>
                  <a:gd name="T1" fmla="*/ 0 h 28"/>
                  <a:gd name="T2" fmla="*/ 40 w 40"/>
                  <a:gd name="T3" fmla="*/ 26 h 28"/>
                  <a:gd name="T4" fmla="*/ 40 w 40"/>
                  <a:gd name="T5" fmla="*/ 28 h 28"/>
                  <a:gd name="T6" fmla="*/ 40 w 40"/>
                  <a:gd name="T7" fmla="*/ 28 h 28"/>
                  <a:gd name="T8" fmla="*/ 0 w 40"/>
                  <a:gd name="T9" fmla="*/ 0 h 28"/>
                  <a:gd name="T10" fmla="*/ 0 w 40"/>
                  <a:gd name="T11" fmla="*/ 0 h 28"/>
                  <a:gd name="T12" fmla="*/ 0 w 40"/>
                  <a:gd name="T13" fmla="*/ 0 h 28"/>
                  <a:gd name="T14" fmla="*/ 0 w 40"/>
                  <a:gd name="T1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" h="28">
                    <a:moveTo>
                      <a:pt x="0" y="0"/>
                    </a:moveTo>
                    <a:lnTo>
                      <a:pt x="40" y="26"/>
                    </a:lnTo>
                    <a:lnTo>
                      <a:pt x="40" y="28"/>
                    </a:lnTo>
                    <a:lnTo>
                      <a:pt x="40" y="2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46F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35" name="Freeform 169"/>
              <p:cNvSpPr>
                <a:spLocks/>
              </p:cNvSpPr>
              <p:nvPr/>
            </p:nvSpPr>
            <p:spPr bwMode="auto">
              <a:xfrm>
                <a:off x="4676" y="1620"/>
                <a:ext cx="42" cy="28"/>
              </a:xfrm>
              <a:custGeom>
                <a:avLst/>
                <a:gdLst>
                  <a:gd name="T0" fmla="*/ 2 w 42"/>
                  <a:gd name="T1" fmla="*/ 0 h 28"/>
                  <a:gd name="T2" fmla="*/ 42 w 42"/>
                  <a:gd name="T3" fmla="*/ 28 h 28"/>
                  <a:gd name="T4" fmla="*/ 42 w 42"/>
                  <a:gd name="T5" fmla="*/ 28 h 28"/>
                  <a:gd name="T6" fmla="*/ 40 w 42"/>
                  <a:gd name="T7" fmla="*/ 28 h 28"/>
                  <a:gd name="T8" fmla="*/ 40 w 42"/>
                  <a:gd name="T9" fmla="*/ 28 h 28"/>
                  <a:gd name="T10" fmla="*/ 0 w 42"/>
                  <a:gd name="T11" fmla="*/ 0 h 28"/>
                  <a:gd name="T12" fmla="*/ 2 w 42"/>
                  <a:gd name="T13" fmla="*/ 0 h 28"/>
                  <a:gd name="T14" fmla="*/ 2 w 42"/>
                  <a:gd name="T15" fmla="*/ 0 h 28"/>
                  <a:gd name="T16" fmla="*/ 2 w 42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" h="28">
                    <a:moveTo>
                      <a:pt x="2" y="0"/>
                    </a:moveTo>
                    <a:lnTo>
                      <a:pt x="42" y="28"/>
                    </a:lnTo>
                    <a:lnTo>
                      <a:pt x="42" y="28"/>
                    </a:lnTo>
                    <a:lnTo>
                      <a:pt x="40" y="28"/>
                    </a:lnTo>
                    <a:lnTo>
                      <a:pt x="40" y="28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6671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36" name="Freeform 170"/>
              <p:cNvSpPr>
                <a:spLocks/>
              </p:cNvSpPr>
              <p:nvPr/>
            </p:nvSpPr>
            <p:spPr bwMode="auto">
              <a:xfrm>
                <a:off x="4676" y="1620"/>
                <a:ext cx="42" cy="28"/>
              </a:xfrm>
              <a:custGeom>
                <a:avLst/>
                <a:gdLst>
                  <a:gd name="T0" fmla="*/ 2 w 42"/>
                  <a:gd name="T1" fmla="*/ 0 h 28"/>
                  <a:gd name="T2" fmla="*/ 42 w 42"/>
                  <a:gd name="T3" fmla="*/ 28 h 28"/>
                  <a:gd name="T4" fmla="*/ 40 w 42"/>
                  <a:gd name="T5" fmla="*/ 28 h 28"/>
                  <a:gd name="T6" fmla="*/ 40 w 42"/>
                  <a:gd name="T7" fmla="*/ 28 h 28"/>
                  <a:gd name="T8" fmla="*/ 40 w 42"/>
                  <a:gd name="T9" fmla="*/ 28 h 28"/>
                  <a:gd name="T10" fmla="*/ 0 w 42"/>
                  <a:gd name="T11" fmla="*/ 0 h 28"/>
                  <a:gd name="T12" fmla="*/ 0 w 42"/>
                  <a:gd name="T13" fmla="*/ 0 h 28"/>
                  <a:gd name="T14" fmla="*/ 2 w 42"/>
                  <a:gd name="T15" fmla="*/ 0 h 28"/>
                  <a:gd name="T16" fmla="*/ 2 w 42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" h="28">
                    <a:moveTo>
                      <a:pt x="2" y="0"/>
                    </a:moveTo>
                    <a:lnTo>
                      <a:pt x="42" y="28"/>
                    </a:lnTo>
                    <a:lnTo>
                      <a:pt x="40" y="28"/>
                    </a:lnTo>
                    <a:lnTo>
                      <a:pt x="40" y="28"/>
                    </a:lnTo>
                    <a:lnTo>
                      <a:pt x="40" y="2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6974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37" name="Freeform 171"/>
              <p:cNvSpPr>
                <a:spLocks/>
              </p:cNvSpPr>
              <p:nvPr/>
            </p:nvSpPr>
            <p:spPr bwMode="auto">
              <a:xfrm>
                <a:off x="4676" y="1620"/>
                <a:ext cx="40" cy="30"/>
              </a:xfrm>
              <a:custGeom>
                <a:avLst/>
                <a:gdLst>
                  <a:gd name="T0" fmla="*/ 0 w 40"/>
                  <a:gd name="T1" fmla="*/ 0 h 30"/>
                  <a:gd name="T2" fmla="*/ 40 w 40"/>
                  <a:gd name="T3" fmla="*/ 28 h 30"/>
                  <a:gd name="T4" fmla="*/ 40 w 40"/>
                  <a:gd name="T5" fmla="*/ 28 h 30"/>
                  <a:gd name="T6" fmla="*/ 40 w 40"/>
                  <a:gd name="T7" fmla="*/ 30 h 30"/>
                  <a:gd name="T8" fmla="*/ 0 w 40"/>
                  <a:gd name="T9" fmla="*/ 0 h 30"/>
                  <a:gd name="T10" fmla="*/ 0 w 40"/>
                  <a:gd name="T11" fmla="*/ 0 h 30"/>
                  <a:gd name="T12" fmla="*/ 0 w 40"/>
                  <a:gd name="T13" fmla="*/ 0 h 30"/>
                  <a:gd name="T14" fmla="*/ 0 w 40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" h="30">
                    <a:moveTo>
                      <a:pt x="0" y="0"/>
                    </a:moveTo>
                    <a:lnTo>
                      <a:pt x="40" y="28"/>
                    </a:lnTo>
                    <a:lnTo>
                      <a:pt x="40" y="28"/>
                    </a:lnTo>
                    <a:lnTo>
                      <a:pt x="40" y="3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A75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38" name="Freeform 172"/>
              <p:cNvSpPr>
                <a:spLocks/>
              </p:cNvSpPr>
              <p:nvPr/>
            </p:nvSpPr>
            <p:spPr bwMode="auto">
              <a:xfrm>
                <a:off x="4674" y="1620"/>
                <a:ext cx="42" cy="30"/>
              </a:xfrm>
              <a:custGeom>
                <a:avLst/>
                <a:gdLst>
                  <a:gd name="T0" fmla="*/ 2 w 42"/>
                  <a:gd name="T1" fmla="*/ 0 h 30"/>
                  <a:gd name="T2" fmla="*/ 42 w 42"/>
                  <a:gd name="T3" fmla="*/ 28 h 30"/>
                  <a:gd name="T4" fmla="*/ 42 w 42"/>
                  <a:gd name="T5" fmla="*/ 30 h 30"/>
                  <a:gd name="T6" fmla="*/ 42 w 42"/>
                  <a:gd name="T7" fmla="*/ 30 h 30"/>
                  <a:gd name="T8" fmla="*/ 0 w 42"/>
                  <a:gd name="T9" fmla="*/ 2 h 30"/>
                  <a:gd name="T10" fmla="*/ 2 w 42"/>
                  <a:gd name="T11" fmla="*/ 0 h 30"/>
                  <a:gd name="T12" fmla="*/ 2 w 42"/>
                  <a:gd name="T13" fmla="*/ 0 h 30"/>
                  <a:gd name="T14" fmla="*/ 2 w 42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30">
                    <a:moveTo>
                      <a:pt x="2" y="0"/>
                    </a:moveTo>
                    <a:lnTo>
                      <a:pt x="42" y="28"/>
                    </a:lnTo>
                    <a:lnTo>
                      <a:pt x="42" y="30"/>
                    </a:lnTo>
                    <a:lnTo>
                      <a:pt x="42" y="30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6C77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39" name="Freeform 173"/>
              <p:cNvSpPr>
                <a:spLocks/>
              </p:cNvSpPr>
              <p:nvPr/>
            </p:nvSpPr>
            <p:spPr bwMode="auto">
              <a:xfrm>
                <a:off x="4674" y="1620"/>
                <a:ext cx="42" cy="30"/>
              </a:xfrm>
              <a:custGeom>
                <a:avLst/>
                <a:gdLst>
                  <a:gd name="T0" fmla="*/ 2 w 42"/>
                  <a:gd name="T1" fmla="*/ 0 h 30"/>
                  <a:gd name="T2" fmla="*/ 42 w 42"/>
                  <a:gd name="T3" fmla="*/ 30 h 30"/>
                  <a:gd name="T4" fmla="*/ 42 w 42"/>
                  <a:gd name="T5" fmla="*/ 30 h 30"/>
                  <a:gd name="T6" fmla="*/ 42 w 42"/>
                  <a:gd name="T7" fmla="*/ 30 h 30"/>
                  <a:gd name="T8" fmla="*/ 0 w 42"/>
                  <a:gd name="T9" fmla="*/ 2 h 30"/>
                  <a:gd name="T10" fmla="*/ 0 w 42"/>
                  <a:gd name="T11" fmla="*/ 2 h 30"/>
                  <a:gd name="T12" fmla="*/ 2 w 42"/>
                  <a:gd name="T13" fmla="*/ 0 h 30"/>
                  <a:gd name="T14" fmla="*/ 2 w 42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30">
                    <a:moveTo>
                      <a:pt x="2" y="0"/>
                    </a:moveTo>
                    <a:lnTo>
                      <a:pt x="42" y="30"/>
                    </a:lnTo>
                    <a:lnTo>
                      <a:pt x="42" y="30"/>
                    </a:lnTo>
                    <a:lnTo>
                      <a:pt x="42" y="3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6E78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40" name="Freeform 174"/>
              <p:cNvSpPr>
                <a:spLocks/>
              </p:cNvSpPr>
              <p:nvPr/>
            </p:nvSpPr>
            <p:spPr bwMode="auto">
              <a:xfrm>
                <a:off x="4674" y="1622"/>
                <a:ext cx="42" cy="28"/>
              </a:xfrm>
              <a:custGeom>
                <a:avLst/>
                <a:gdLst>
                  <a:gd name="T0" fmla="*/ 0 w 42"/>
                  <a:gd name="T1" fmla="*/ 0 h 28"/>
                  <a:gd name="T2" fmla="*/ 42 w 42"/>
                  <a:gd name="T3" fmla="*/ 28 h 28"/>
                  <a:gd name="T4" fmla="*/ 42 w 42"/>
                  <a:gd name="T5" fmla="*/ 28 h 28"/>
                  <a:gd name="T6" fmla="*/ 42 w 42"/>
                  <a:gd name="T7" fmla="*/ 28 h 28"/>
                  <a:gd name="T8" fmla="*/ 0 w 42"/>
                  <a:gd name="T9" fmla="*/ 0 h 28"/>
                  <a:gd name="T10" fmla="*/ 0 w 42"/>
                  <a:gd name="T11" fmla="*/ 0 h 28"/>
                  <a:gd name="T12" fmla="*/ 0 w 42"/>
                  <a:gd name="T13" fmla="*/ 0 h 28"/>
                  <a:gd name="T14" fmla="*/ 0 w 42"/>
                  <a:gd name="T1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28">
                    <a:moveTo>
                      <a:pt x="0" y="0"/>
                    </a:moveTo>
                    <a:lnTo>
                      <a:pt x="42" y="28"/>
                    </a:lnTo>
                    <a:lnTo>
                      <a:pt x="42" y="28"/>
                    </a:lnTo>
                    <a:lnTo>
                      <a:pt x="42" y="2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7A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41" name="Freeform 175"/>
              <p:cNvSpPr>
                <a:spLocks/>
              </p:cNvSpPr>
              <p:nvPr/>
            </p:nvSpPr>
            <p:spPr bwMode="auto">
              <a:xfrm>
                <a:off x="4672" y="1622"/>
                <a:ext cx="44" cy="28"/>
              </a:xfrm>
              <a:custGeom>
                <a:avLst/>
                <a:gdLst>
                  <a:gd name="T0" fmla="*/ 2 w 44"/>
                  <a:gd name="T1" fmla="*/ 0 h 28"/>
                  <a:gd name="T2" fmla="*/ 44 w 44"/>
                  <a:gd name="T3" fmla="*/ 28 h 28"/>
                  <a:gd name="T4" fmla="*/ 44 w 44"/>
                  <a:gd name="T5" fmla="*/ 28 h 28"/>
                  <a:gd name="T6" fmla="*/ 44 w 44"/>
                  <a:gd name="T7" fmla="*/ 28 h 28"/>
                  <a:gd name="T8" fmla="*/ 0 w 44"/>
                  <a:gd name="T9" fmla="*/ 0 h 28"/>
                  <a:gd name="T10" fmla="*/ 2 w 44"/>
                  <a:gd name="T11" fmla="*/ 0 h 28"/>
                  <a:gd name="T12" fmla="*/ 2 w 44"/>
                  <a:gd name="T13" fmla="*/ 0 h 28"/>
                  <a:gd name="T14" fmla="*/ 2 w 44"/>
                  <a:gd name="T1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28">
                    <a:moveTo>
                      <a:pt x="2" y="0"/>
                    </a:moveTo>
                    <a:lnTo>
                      <a:pt x="44" y="28"/>
                    </a:lnTo>
                    <a:lnTo>
                      <a:pt x="44" y="28"/>
                    </a:lnTo>
                    <a:lnTo>
                      <a:pt x="44" y="28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727C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42" name="Freeform 176"/>
              <p:cNvSpPr>
                <a:spLocks/>
              </p:cNvSpPr>
              <p:nvPr/>
            </p:nvSpPr>
            <p:spPr bwMode="auto">
              <a:xfrm>
                <a:off x="4672" y="1622"/>
                <a:ext cx="44" cy="30"/>
              </a:xfrm>
              <a:custGeom>
                <a:avLst/>
                <a:gdLst>
                  <a:gd name="T0" fmla="*/ 2 w 44"/>
                  <a:gd name="T1" fmla="*/ 0 h 30"/>
                  <a:gd name="T2" fmla="*/ 44 w 44"/>
                  <a:gd name="T3" fmla="*/ 28 h 30"/>
                  <a:gd name="T4" fmla="*/ 44 w 44"/>
                  <a:gd name="T5" fmla="*/ 28 h 30"/>
                  <a:gd name="T6" fmla="*/ 42 w 44"/>
                  <a:gd name="T7" fmla="*/ 30 h 30"/>
                  <a:gd name="T8" fmla="*/ 0 w 44"/>
                  <a:gd name="T9" fmla="*/ 0 h 30"/>
                  <a:gd name="T10" fmla="*/ 0 w 44"/>
                  <a:gd name="T11" fmla="*/ 0 h 30"/>
                  <a:gd name="T12" fmla="*/ 2 w 44"/>
                  <a:gd name="T13" fmla="*/ 0 h 30"/>
                  <a:gd name="T14" fmla="*/ 2 w 44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30">
                    <a:moveTo>
                      <a:pt x="2" y="0"/>
                    </a:moveTo>
                    <a:lnTo>
                      <a:pt x="44" y="28"/>
                    </a:lnTo>
                    <a:lnTo>
                      <a:pt x="44" y="28"/>
                    </a:lnTo>
                    <a:lnTo>
                      <a:pt x="42" y="3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747E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43" name="Freeform 177"/>
              <p:cNvSpPr>
                <a:spLocks/>
              </p:cNvSpPr>
              <p:nvPr/>
            </p:nvSpPr>
            <p:spPr bwMode="auto">
              <a:xfrm>
                <a:off x="4672" y="1622"/>
                <a:ext cx="44" cy="30"/>
              </a:xfrm>
              <a:custGeom>
                <a:avLst/>
                <a:gdLst>
                  <a:gd name="T0" fmla="*/ 0 w 44"/>
                  <a:gd name="T1" fmla="*/ 0 h 30"/>
                  <a:gd name="T2" fmla="*/ 44 w 44"/>
                  <a:gd name="T3" fmla="*/ 28 h 30"/>
                  <a:gd name="T4" fmla="*/ 42 w 44"/>
                  <a:gd name="T5" fmla="*/ 30 h 30"/>
                  <a:gd name="T6" fmla="*/ 42 w 44"/>
                  <a:gd name="T7" fmla="*/ 30 h 30"/>
                  <a:gd name="T8" fmla="*/ 0 w 44"/>
                  <a:gd name="T9" fmla="*/ 0 h 30"/>
                  <a:gd name="T10" fmla="*/ 0 w 44"/>
                  <a:gd name="T11" fmla="*/ 0 h 30"/>
                  <a:gd name="T12" fmla="*/ 0 w 44"/>
                  <a:gd name="T13" fmla="*/ 0 h 30"/>
                  <a:gd name="T14" fmla="*/ 0 w 44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30">
                    <a:moveTo>
                      <a:pt x="0" y="0"/>
                    </a:moveTo>
                    <a:lnTo>
                      <a:pt x="44" y="28"/>
                    </a:lnTo>
                    <a:lnTo>
                      <a:pt x="42" y="30"/>
                    </a:lnTo>
                    <a:lnTo>
                      <a:pt x="42" y="3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80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44" name="Freeform 178"/>
              <p:cNvSpPr>
                <a:spLocks/>
              </p:cNvSpPr>
              <p:nvPr/>
            </p:nvSpPr>
            <p:spPr bwMode="auto">
              <a:xfrm>
                <a:off x="4672" y="1622"/>
                <a:ext cx="42" cy="30"/>
              </a:xfrm>
              <a:custGeom>
                <a:avLst/>
                <a:gdLst>
                  <a:gd name="T0" fmla="*/ 0 w 42"/>
                  <a:gd name="T1" fmla="*/ 0 h 30"/>
                  <a:gd name="T2" fmla="*/ 42 w 42"/>
                  <a:gd name="T3" fmla="*/ 30 h 30"/>
                  <a:gd name="T4" fmla="*/ 42 w 42"/>
                  <a:gd name="T5" fmla="*/ 30 h 30"/>
                  <a:gd name="T6" fmla="*/ 42 w 42"/>
                  <a:gd name="T7" fmla="*/ 30 h 30"/>
                  <a:gd name="T8" fmla="*/ 0 w 42"/>
                  <a:gd name="T9" fmla="*/ 0 h 30"/>
                  <a:gd name="T10" fmla="*/ 0 w 42"/>
                  <a:gd name="T11" fmla="*/ 0 h 30"/>
                  <a:gd name="T12" fmla="*/ 0 w 42"/>
                  <a:gd name="T13" fmla="*/ 0 h 30"/>
                  <a:gd name="T14" fmla="*/ 0 w 42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30">
                    <a:moveTo>
                      <a:pt x="0" y="0"/>
                    </a:moveTo>
                    <a:lnTo>
                      <a:pt x="42" y="30"/>
                    </a:lnTo>
                    <a:lnTo>
                      <a:pt x="42" y="30"/>
                    </a:lnTo>
                    <a:lnTo>
                      <a:pt x="42" y="3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983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45" name="Freeform 179"/>
              <p:cNvSpPr>
                <a:spLocks/>
              </p:cNvSpPr>
              <p:nvPr/>
            </p:nvSpPr>
            <p:spPr bwMode="auto">
              <a:xfrm>
                <a:off x="4670" y="1622"/>
                <a:ext cx="44" cy="30"/>
              </a:xfrm>
              <a:custGeom>
                <a:avLst/>
                <a:gdLst>
                  <a:gd name="T0" fmla="*/ 2 w 44"/>
                  <a:gd name="T1" fmla="*/ 0 h 30"/>
                  <a:gd name="T2" fmla="*/ 44 w 44"/>
                  <a:gd name="T3" fmla="*/ 30 h 30"/>
                  <a:gd name="T4" fmla="*/ 44 w 44"/>
                  <a:gd name="T5" fmla="*/ 30 h 30"/>
                  <a:gd name="T6" fmla="*/ 44 w 44"/>
                  <a:gd name="T7" fmla="*/ 30 h 30"/>
                  <a:gd name="T8" fmla="*/ 0 w 44"/>
                  <a:gd name="T9" fmla="*/ 0 h 30"/>
                  <a:gd name="T10" fmla="*/ 2 w 44"/>
                  <a:gd name="T11" fmla="*/ 0 h 30"/>
                  <a:gd name="T12" fmla="*/ 2 w 44"/>
                  <a:gd name="T13" fmla="*/ 0 h 30"/>
                  <a:gd name="T14" fmla="*/ 2 w 44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30">
                    <a:moveTo>
                      <a:pt x="2" y="0"/>
                    </a:moveTo>
                    <a:lnTo>
                      <a:pt x="44" y="30"/>
                    </a:lnTo>
                    <a:lnTo>
                      <a:pt x="44" y="30"/>
                    </a:lnTo>
                    <a:lnTo>
                      <a:pt x="44" y="3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7B8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46" name="Freeform 180"/>
              <p:cNvSpPr>
                <a:spLocks/>
              </p:cNvSpPr>
              <p:nvPr/>
            </p:nvSpPr>
            <p:spPr bwMode="auto">
              <a:xfrm>
                <a:off x="4670" y="1622"/>
                <a:ext cx="44" cy="30"/>
              </a:xfrm>
              <a:custGeom>
                <a:avLst/>
                <a:gdLst>
                  <a:gd name="T0" fmla="*/ 2 w 44"/>
                  <a:gd name="T1" fmla="*/ 0 h 30"/>
                  <a:gd name="T2" fmla="*/ 44 w 44"/>
                  <a:gd name="T3" fmla="*/ 30 h 30"/>
                  <a:gd name="T4" fmla="*/ 44 w 44"/>
                  <a:gd name="T5" fmla="*/ 30 h 30"/>
                  <a:gd name="T6" fmla="*/ 44 w 44"/>
                  <a:gd name="T7" fmla="*/ 30 h 30"/>
                  <a:gd name="T8" fmla="*/ 0 w 44"/>
                  <a:gd name="T9" fmla="*/ 0 h 30"/>
                  <a:gd name="T10" fmla="*/ 0 w 44"/>
                  <a:gd name="T11" fmla="*/ 0 h 30"/>
                  <a:gd name="T12" fmla="*/ 2 w 44"/>
                  <a:gd name="T13" fmla="*/ 0 h 30"/>
                  <a:gd name="T14" fmla="*/ 2 w 44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30">
                    <a:moveTo>
                      <a:pt x="2" y="0"/>
                    </a:moveTo>
                    <a:lnTo>
                      <a:pt x="44" y="30"/>
                    </a:lnTo>
                    <a:lnTo>
                      <a:pt x="44" y="30"/>
                    </a:lnTo>
                    <a:lnTo>
                      <a:pt x="44" y="3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7E87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47" name="Freeform 181"/>
              <p:cNvSpPr>
                <a:spLocks/>
              </p:cNvSpPr>
              <p:nvPr/>
            </p:nvSpPr>
            <p:spPr bwMode="auto">
              <a:xfrm>
                <a:off x="4670" y="1622"/>
                <a:ext cx="44" cy="30"/>
              </a:xfrm>
              <a:custGeom>
                <a:avLst/>
                <a:gdLst>
                  <a:gd name="T0" fmla="*/ 0 w 44"/>
                  <a:gd name="T1" fmla="*/ 0 h 30"/>
                  <a:gd name="T2" fmla="*/ 44 w 44"/>
                  <a:gd name="T3" fmla="*/ 30 h 30"/>
                  <a:gd name="T4" fmla="*/ 44 w 44"/>
                  <a:gd name="T5" fmla="*/ 30 h 30"/>
                  <a:gd name="T6" fmla="*/ 42 w 44"/>
                  <a:gd name="T7" fmla="*/ 30 h 30"/>
                  <a:gd name="T8" fmla="*/ 0 w 44"/>
                  <a:gd name="T9" fmla="*/ 0 h 30"/>
                  <a:gd name="T10" fmla="*/ 0 w 44"/>
                  <a:gd name="T11" fmla="*/ 0 h 30"/>
                  <a:gd name="T12" fmla="*/ 0 w 44"/>
                  <a:gd name="T13" fmla="*/ 0 h 30"/>
                  <a:gd name="T14" fmla="*/ 0 w 44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30">
                    <a:moveTo>
                      <a:pt x="0" y="0"/>
                    </a:moveTo>
                    <a:lnTo>
                      <a:pt x="44" y="30"/>
                    </a:lnTo>
                    <a:lnTo>
                      <a:pt x="44" y="30"/>
                    </a:lnTo>
                    <a:lnTo>
                      <a:pt x="42" y="3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48" name="Freeform 182"/>
              <p:cNvSpPr>
                <a:spLocks/>
              </p:cNvSpPr>
              <p:nvPr/>
            </p:nvSpPr>
            <p:spPr bwMode="auto">
              <a:xfrm>
                <a:off x="4670" y="1622"/>
                <a:ext cx="44" cy="30"/>
              </a:xfrm>
              <a:custGeom>
                <a:avLst/>
                <a:gdLst>
                  <a:gd name="T0" fmla="*/ 0 w 44"/>
                  <a:gd name="T1" fmla="*/ 0 h 30"/>
                  <a:gd name="T2" fmla="*/ 44 w 44"/>
                  <a:gd name="T3" fmla="*/ 30 h 30"/>
                  <a:gd name="T4" fmla="*/ 42 w 44"/>
                  <a:gd name="T5" fmla="*/ 30 h 30"/>
                  <a:gd name="T6" fmla="*/ 42 w 44"/>
                  <a:gd name="T7" fmla="*/ 30 h 30"/>
                  <a:gd name="T8" fmla="*/ 0 w 44"/>
                  <a:gd name="T9" fmla="*/ 2 h 30"/>
                  <a:gd name="T10" fmla="*/ 0 w 44"/>
                  <a:gd name="T11" fmla="*/ 0 h 30"/>
                  <a:gd name="T12" fmla="*/ 0 w 44"/>
                  <a:gd name="T13" fmla="*/ 0 h 30"/>
                  <a:gd name="T14" fmla="*/ 0 w 44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30">
                    <a:moveTo>
                      <a:pt x="0" y="0"/>
                    </a:moveTo>
                    <a:lnTo>
                      <a:pt x="44" y="30"/>
                    </a:lnTo>
                    <a:lnTo>
                      <a:pt x="42" y="30"/>
                    </a:lnTo>
                    <a:lnTo>
                      <a:pt x="42" y="3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28A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49" name="Freeform 183"/>
              <p:cNvSpPr>
                <a:spLocks/>
              </p:cNvSpPr>
              <p:nvPr/>
            </p:nvSpPr>
            <p:spPr bwMode="auto">
              <a:xfrm>
                <a:off x="4668" y="1622"/>
                <a:ext cx="44" cy="32"/>
              </a:xfrm>
              <a:custGeom>
                <a:avLst/>
                <a:gdLst>
                  <a:gd name="T0" fmla="*/ 2 w 44"/>
                  <a:gd name="T1" fmla="*/ 0 h 32"/>
                  <a:gd name="T2" fmla="*/ 44 w 44"/>
                  <a:gd name="T3" fmla="*/ 30 h 32"/>
                  <a:gd name="T4" fmla="*/ 44 w 44"/>
                  <a:gd name="T5" fmla="*/ 30 h 32"/>
                  <a:gd name="T6" fmla="*/ 44 w 44"/>
                  <a:gd name="T7" fmla="*/ 32 h 32"/>
                  <a:gd name="T8" fmla="*/ 0 w 44"/>
                  <a:gd name="T9" fmla="*/ 2 h 32"/>
                  <a:gd name="T10" fmla="*/ 2 w 44"/>
                  <a:gd name="T11" fmla="*/ 2 h 32"/>
                  <a:gd name="T12" fmla="*/ 2 w 44"/>
                  <a:gd name="T13" fmla="*/ 0 h 32"/>
                  <a:gd name="T14" fmla="*/ 2 w 44"/>
                  <a:gd name="T1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32">
                    <a:moveTo>
                      <a:pt x="2" y="0"/>
                    </a:moveTo>
                    <a:lnTo>
                      <a:pt x="44" y="30"/>
                    </a:lnTo>
                    <a:lnTo>
                      <a:pt x="44" y="30"/>
                    </a:lnTo>
                    <a:lnTo>
                      <a:pt x="44" y="3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48C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50" name="Freeform 184"/>
              <p:cNvSpPr>
                <a:spLocks/>
              </p:cNvSpPr>
              <p:nvPr/>
            </p:nvSpPr>
            <p:spPr bwMode="auto">
              <a:xfrm>
                <a:off x="4668" y="1624"/>
                <a:ext cx="44" cy="30"/>
              </a:xfrm>
              <a:custGeom>
                <a:avLst/>
                <a:gdLst>
                  <a:gd name="T0" fmla="*/ 2 w 44"/>
                  <a:gd name="T1" fmla="*/ 0 h 30"/>
                  <a:gd name="T2" fmla="*/ 44 w 44"/>
                  <a:gd name="T3" fmla="*/ 28 h 30"/>
                  <a:gd name="T4" fmla="*/ 44 w 44"/>
                  <a:gd name="T5" fmla="*/ 30 h 30"/>
                  <a:gd name="T6" fmla="*/ 44 w 44"/>
                  <a:gd name="T7" fmla="*/ 30 h 30"/>
                  <a:gd name="T8" fmla="*/ 0 w 44"/>
                  <a:gd name="T9" fmla="*/ 0 h 30"/>
                  <a:gd name="T10" fmla="*/ 0 w 44"/>
                  <a:gd name="T11" fmla="*/ 0 h 30"/>
                  <a:gd name="T12" fmla="*/ 2 w 44"/>
                  <a:gd name="T13" fmla="*/ 0 h 30"/>
                  <a:gd name="T14" fmla="*/ 2 w 44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30">
                    <a:moveTo>
                      <a:pt x="2" y="0"/>
                    </a:moveTo>
                    <a:lnTo>
                      <a:pt x="44" y="28"/>
                    </a:lnTo>
                    <a:lnTo>
                      <a:pt x="44" y="30"/>
                    </a:lnTo>
                    <a:lnTo>
                      <a:pt x="44" y="3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78F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51" name="Freeform 185"/>
              <p:cNvSpPr>
                <a:spLocks/>
              </p:cNvSpPr>
              <p:nvPr/>
            </p:nvSpPr>
            <p:spPr bwMode="auto">
              <a:xfrm>
                <a:off x="4668" y="1624"/>
                <a:ext cx="44" cy="30"/>
              </a:xfrm>
              <a:custGeom>
                <a:avLst/>
                <a:gdLst>
                  <a:gd name="T0" fmla="*/ 0 w 44"/>
                  <a:gd name="T1" fmla="*/ 0 h 30"/>
                  <a:gd name="T2" fmla="*/ 44 w 44"/>
                  <a:gd name="T3" fmla="*/ 30 h 30"/>
                  <a:gd name="T4" fmla="*/ 44 w 44"/>
                  <a:gd name="T5" fmla="*/ 30 h 30"/>
                  <a:gd name="T6" fmla="*/ 42 w 44"/>
                  <a:gd name="T7" fmla="*/ 30 h 30"/>
                  <a:gd name="T8" fmla="*/ 0 w 44"/>
                  <a:gd name="T9" fmla="*/ 0 h 30"/>
                  <a:gd name="T10" fmla="*/ 0 w 44"/>
                  <a:gd name="T11" fmla="*/ 0 h 30"/>
                  <a:gd name="T12" fmla="*/ 0 w 44"/>
                  <a:gd name="T13" fmla="*/ 0 h 30"/>
                  <a:gd name="T14" fmla="*/ 0 w 44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30">
                    <a:moveTo>
                      <a:pt x="0" y="0"/>
                    </a:moveTo>
                    <a:lnTo>
                      <a:pt x="44" y="30"/>
                    </a:lnTo>
                    <a:lnTo>
                      <a:pt x="44" y="30"/>
                    </a:lnTo>
                    <a:lnTo>
                      <a:pt x="42" y="3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A9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52" name="Freeform 186"/>
              <p:cNvSpPr>
                <a:spLocks/>
              </p:cNvSpPr>
              <p:nvPr/>
            </p:nvSpPr>
            <p:spPr bwMode="auto">
              <a:xfrm>
                <a:off x="4668" y="1624"/>
                <a:ext cx="44" cy="30"/>
              </a:xfrm>
              <a:custGeom>
                <a:avLst/>
                <a:gdLst>
                  <a:gd name="T0" fmla="*/ 0 w 44"/>
                  <a:gd name="T1" fmla="*/ 0 h 30"/>
                  <a:gd name="T2" fmla="*/ 44 w 44"/>
                  <a:gd name="T3" fmla="*/ 30 h 30"/>
                  <a:gd name="T4" fmla="*/ 42 w 44"/>
                  <a:gd name="T5" fmla="*/ 30 h 30"/>
                  <a:gd name="T6" fmla="*/ 42 w 44"/>
                  <a:gd name="T7" fmla="*/ 30 h 30"/>
                  <a:gd name="T8" fmla="*/ 0 w 44"/>
                  <a:gd name="T9" fmla="*/ 0 h 30"/>
                  <a:gd name="T10" fmla="*/ 0 w 44"/>
                  <a:gd name="T11" fmla="*/ 0 h 30"/>
                  <a:gd name="T12" fmla="*/ 0 w 44"/>
                  <a:gd name="T13" fmla="*/ 0 h 30"/>
                  <a:gd name="T14" fmla="*/ 0 w 44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30">
                    <a:moveTo>
                      <a:pt x="0" y="0"/>
                    </a:moveTo>
                    <a:lnTo>
                      <a:pt x="44" y="30"/>
                    </a:lnTo>
                    <a:lnTo>
                      <a:pt x="42" y="30"/>
                    </a:lnTo>
                    <a:lnTo>
                      <a:pt x="42" y="3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D94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53" name="Freeform 187"/>
              <p:cNvSpPr>
                <a:spLocks/>
              </p:cNvSpPr>
              <p:nvPr/>
            </p:nvSpPr>
            <p:spPr bwMode="auto">
              <a:xfrm>
                <a:off x="4668" y="1624"/>
                <a:ext cx="42" cy="30"/>
              </a:xfrm>
              <a:custGeom>
                <a:avLst/>
                <a:gdLst>
                  <a:gd name="T0" fmla="*/ 0 w 42"/>
                  <a:gd name="T1" fmla="*/ 0 h 30"/>
                  <a:gd name="T2" fmla="*/ 42 w 42"/>
                  <a:gd name="T3" fmla="*/ 30 h 30"/>
                  <a:gd name="T4" fmla="*/ 42 w 42"/>
                  <a:gd name="T5" fmla="*/ 30 h 30"/>
                  <a:gd name="T6" fmla="*/ 42 w 42"/>
                  <a:gd name="T7" fmla="*/ 30 h 30"/>
                  <a:gd name="T8" fmla="*/ 0 w 42"/>
                  <a:gd name="T9" fmla="*/ 0 h 30"/>
                  <a:gd name="T10" fmla="*/ 0 w 42"/>
                  <a:gd name="T11" fmla="*/ 0 h 30"/>
                  <a:gd name="T12" fmla="*/ 0 w 42"/>
                  <a:gd name="T13" fmla="*/ 0 h 30"/>
                  <a:gd name="T14" fmla="*/ 0 w 42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30">
                    <a:moveTo>
                      <a:pt x="0" y="0"/>
                    </a:moveTo>
                    <a:lnTo>
                      <a:pt x="42" y="30"/>
                    </a:lnTo>
                    <a:lnTo>
                      <a:pt x="42" y="30"/>
                    </a:lnTo>
                    <a:lnTo>
                      <a:pt x="42" y="3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F96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54" name="Freeform 188"/>
              <p:cNvSpPr>
                <a:spLocks/>
              </p:cNvSpPr>
              <p:nvPr/>
            </p:nvSpPr>
            <p:spPr bwMode="auto">
              <a:xfrm>
                <a:off x="4666" y="1624"/>
                <a:ext cx="44" cy="30"/>
              </a:xfrm>
              <a:custGeom>
                <a:avLst/>
                <a:gdLst>
                  <a:gd name="T0" fmla="*/ 2 w 44"/>
                  <a:gd name="T1" fmla="*/ 0 h 30"/>
                  <a:gd name="T2" fmla="*/ 44 w 44"/>
                  <a:gd name="T3" fmla="*/ 30 h 30"/>
                  <a:gd name="T4" fmla="*/ 44 w 44"/>
                  <a:gd name="T5" fmla="*/ 30 h 30"/>
                  <a:gd name="T6" fmla="*/ 44 w 44"/>
                  <a:gd name="T7" fmla="*/ 30 h 30"/>
                  <a:gd name="T8" fmla="*/ 0 w 44"/>
                  <a:gd name="T9" fmla="*/ 2 h 30"/>
                  <a:gd name="T10" fmla="*/ 2 w 44"/>
                  <a:gd name="T11" fmla="*/ 0 h 30"/>
                  <a:gd name="T12" fmla="*/ 2 w 44"/>
                  <a:gd name="T13" fmla="*/ 0 h 30"/>
                  <a:gd name="T14" fmla="*/ 2 w 44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30">
                    <a:moveTo>
                      <a:pt x="2" y="0"/>
                    </a:moveTo>
                    <a:lnTo>
                      <a:pt x="44" y="30"/>
                    </a:lnTo>
                    <a:lnTo>
                      <a:pt x="44" y="30"/>
                    </a:lnTo>
                    <a:lnTo>
                      <a:pt x="44" y="30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299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55" name="Freeform 189"/>
              <p:cNvSpPr>
                <a:spLocks/>
              </p:cNvSpPr>
              <p:nvPr/>
            </p:nvSpPr>
            <p:spPr bwMode="auto">
              <a:xfrm>
                <a:off x="4666" y="1624"/>
                <a:ext cx="44" cy="30"/>
              </a:xfrm>
              <a:custGeom>
                <a:avLst/>
                <a:gdLst>
                  <a:gd name="T0" fmla="*/ 2 w 44"/>
                  <a:gd name="T1" fmla="*/ 0 h 30"/>
                  <a:gd name="T2" fmla="*/ 44 w 44"/>
                  <a:gd name="T3" fmla="*/ 30 h 30"/>
                  <a:gd name="T4" fmla="*/ 44 w 44"/>
                  <a:gd name="T5" fmla="*/ 30 h 30"/>
                  <a:gd name="T6" fmla="*/ 42 w 44"/>
                  <a:gd name="T7" fmla="*/ 30 h 30"/>
                  <a:gd name="T8" fmla="*/ 0 w 44"/>
                  <a:gd name="T9" fmla="*/ 2 h 30"/>
                  <a:gd name="T10" fmla="*/ 0 w 44"/>
                  <a:gd name="T11" fmla="*/ 2 h 30"/>
                  <a:gd name="T12" fmla="*/ 2 w 44"/>
                  <a:gd name="T13" fmla="*/ 0 h 30"/>
                  <a:gd name="T14" fmla="*/ 2 w 44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30">
                    <a:moveTo>
                      <a:pt x="2" y="0"/>
                    </a:moveTo>
                    <a:lnTo>
                      <a:pt x="44" y="30"/>
                    </a:lnTo>
                    <a:lnTo>
                      <a:pt x="44" y="30"/>
                    </a:lnTo>
                    <a:lnTo>
                      <a:pt x="42" y="3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49B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56" name="Freeform 190"/>
              <p:cNvSpPr>
                <a:spLocks/>
              </p:cNvSpPr>
              <p:nvPr/>
            </p:nvSpPr>
            <p:spPr bwMode="auto">
              <a:xfrm>
                <a:off x="4666" y="1626"/>
                <a:ext cx="44" cy="28"/>
              </a:xfrm>
              <a:custGeom>
                <a:avLst/>
                <a:gdLst>
                  <a:gd name="T0" fmla="*/ 0 w 44"/>
                  <a:gd name="T1" fmla="*/ 0 h 28"/>
                  <a:gd name="T2" fmla="*/ 44 w 44"/>
                  <a:gd name="T3" fmla="*/ 28 h 28"/>
                  <a:gd name="T4" fmla="*/ 42 w 44"/>
                  <a:gd name="T5" fmla="*/ 28 h 28"/>
                  <a:gd name="T6" fmla="*/ 42 w 44"/>
                  <a:gd name="T7" fmla="*/ 28 h 28"/>
                  <a:gd name="T8" fmla="*/ 0 w 44"/>
                  <a:gd name="T9" fmla="*/ 0 h 28"/>
                  <a:gd name="T10" fmla="*/ 0 w 44"/>
                  <a:gd name="T11" fmla="*/ 0 h 28"/>
                  <a:gd name="T12" fmla="*/ 0 w 44"/>
                  <a:gd name="T13" fmla="*/ 0 h 28"/>
                  <a:gd name="T14" fmla="*/ 0 w 44"/>
                  <a:gd name="T1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28">
                    <a:moveTo>
                      <a:pt x="0" y="0"/>
                    </a:moveTo>
                    <a:lnTo>
                      <a:pt x="44" y="28"/>
                    </a:lnTo>
                    <a:lnTo>
                      <a:pt x="42" y="28"/>
                    </a:lnTo>
                    <a:lnTo>
                      <a:pt x="42" y="2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9F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57" name="Freeform 191"/>
              <p:cNvSpPr>
                <a:spLocks/>
              </p:cNvSpPr>
              <p:nvPr/>
            </p:nvSpPr>
            <p:spPr bwMode="auto">
              <a:xfrm>
                <a:off x="4666" y="1626"/>
                <a:ext cx="42" cy="28"/>
              </a:xfrm>
              <a:custGeom>
                <a:avLst/>
                <a:gdLst>
                  <a:gd name="T0" fmla="*/ 0 w 42"/>
                  <a:gd name="T1" fmla="*/ 0 h 28"/>
                  <a:gd name="T2" fmla="*/ 42 w 42"/>
                  <a:gd name="T3" fmla="*/ 28 h 28"/>
                  <a:gd name="T4" fmla="*/ 42 w 42"/>
                  <a:gd name="T5" fmla="*/ 28 h 28"/>
                  <a:gd name="T6" fmla="*/ 42 w 42"/>
                  <a:gd name="T7" fmla="*/ 28 h 28"/>
                  <a:gd name="T8" fmla="*/ 0 w 42"/>
                  <a:gd name="T9" fmla="*/ 0 h 28"/>
                  <a:gd name="T10" fmla="*/ 0 w 42"/>
                  <a:gd name="T11" fmla="*/ 0 h 28"/>
                  <a:gd name="T12" fmla="*/ 0 w 42"/>
                  <a:gd name="T13" fmla="*/ 0 h 28"/>
                  <a:gd name="T14" fmla="*/ 0 w 42"/>
                  <a:gd name="T1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28">
                    <a:moveTo>
                      <a:pt x="0" y="0"/>
                    </a:moveTo>
                    <a:lnTo>
                      <a:pt x="42" y="28"/>
                    </a:lnTo>
                    <a:lnTo>
                      <a:pt x="42" y="28"/>
                    </a:lnTo>
                    <a:lnTo>
                      <a:pt x="42" y="2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A1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58" name="Freeform 192"/>
              <p:cNvSpPr>
                <a:spLocks/>
              </p:cNvSpPr>
              <p:nvPr/>
            </p:nvSpPr>
            <p:spPr bwMode="auto">
              <a:xfrm>
                <a:off x="4666" y="1626"/>
                <a:ext cx="42" cy="28"/>
              </a:xfrm>
              <a:custGeom>
                <a:avLst/>
                <a:gdLst>
                  <a:gd name="T0" fmla="*/ 0 w 42"/>
                  <a:gd name="T1" fmla="*/ 0 h 28"/>
                  <a:gd name="T2" fmla="*/ 42 w 42"/>
                  <a:gd name="T3" fmla="*/ 28 h 28"/>
                  <a:gd name="T4" fmla="*/ 42 w 42"/>
                  <a:gd name="T5" fmla="*/ 28 h 28"/>
                  <a:gd name="T6" fmla="*/ 40 w 42"/>
                  <a:gd name="T7" fmla="*/ 28 h 28"/>
                  <a:gd name="T8" fmla="*/ 0 w 42"/>
                  <a:gd name="T9" fmla="*/ 0 h 28"/>
                  <a:gd name="T10" fmla="*/ 0 w 42"/>
                  <a:gd name="T11" fmla="*/ 0 h 28"/>
                  <a:gd name="T12" fmla="*/ 0 w 42"/>
                  <a:gd name="T13" fmla="*/ 0 h 28"/>
                  <a:gd name="T14" fmla="*/ 0 w 42"/>
                  <a:gd name="T1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28">
                    <a:moveTo>
                      <a:pt x="0" y="0"/>
                    </a:moveTo>
                    <a:lnTo>
                      <a:pt x="42" y="28"/>
                    </a:lnTo>
                    <a:lnTo>
                      <a:pt x="42" y="28"/>
                    </a:lnTo>
                    <a:lnTo>
                      <a:pt x="40" y="2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59" name="Freeform 193"/>
              <p:cNvSpPr>
                <a:spLocks/>
              </p:cNvSpPr>
              <p:nvPr/>
            </p:nvSpPr>
            <p:spPr bwMode="auto">
              <a:xfrm>
                <a:off x="4666" y="1626"/>
                <a:ext cx="42" cy="28"/>
              </a:xfrm>
              <a:custGeom>
                <a:avLst/>
                <a:gdLst>
                  <a:gd name="T0" fmla="*/ 0 w 42"/>
                  <a:gd name="T1" fmla="*/ 0 h 28"/>
                  <a:gd name="T2" fmla="*/ 42 w 42"/>
                  <a:gd name="T3" fmla="*/ 28 h 28"/>
                  <a:gd name="T4" fmla="*/ 40 w 42"/>
                  <a:gd name="T5" fmla="*/ 28 h 28"/>
                  <a:gd name="T6" fmla="*/ 40 w 42"/>
                  <a:gd name="T7" fmla="*/ 28 h 28"/>
                  <a:gd name="T8" fmla="*/ 0 w 42"/>
                  <a:gd name="T9" fmla="*/ 2 h 28"/>
                  <a:gd name="T10" fmla="*/ 0 w 42"/>
                  <a:gd name="T11" fmla="*/ 0 h 28"/>
                  <a:gd name="T12" fmla="*/ 0 w 42"/>
                  <a:gd name="T13" fmla="*/ 0 h 28"/>
                  <a:gd name="T14" fmla="*/ 0 w 42"/>
                  <a:gd name="T1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28">
                    <a:moveTo>
                      <a:pt x="0" y="0"/>
                    </a:moveTo>
                    <a:lnTo>
                      <a:pt x="42" y="28"/>
                    </a:lnTo>
                    <a:lnTo>
                      <a:pt x="40" y="28"/>
                    </a:lnTo>
                    <a:lnTo>
                      <a:pt x="40" y="28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A6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60" name="Freeform 194"/>
              <p:cNvSpPr>
                <a:spLocks/>
              </p:cNvSpPr>
              <p:nvPr/>
            </p:nvSpPr>
            <p:spPr bwMode="auto">
              <a:xfrm>
                <a:off x="4666" y="1626"/>
                <a:ext cx="40" cy="28"/>
              </a:xfrm>
              <a:custGeom>
                <a:avLst/>
                <a:gdLst>
                  <a:gd name="T0" fmla="*/ 0 w 40"/>
                  <a:gd name="T1" fmla="*/ 0 h 28"/>
                  <a:gd name="T2" fmla="*/ 40 w 40"/>
                  <a:gd name="T3" fmla="*/ 28 h 28"/>
                  <a:gd name="T4" fmla="*/ 40 w 40"/>
                  <a:gd name="T5" fmla="*/ 28 h 28"/>
                  <a:gd name="T6" fmla="*/ 40 w 40"/>
                  <a:gd name="T7" fmla="*/ 28 h 28"/>
                  <a:gd name="T8" fmla="*/ 0 w 40"/>
                  <a:gd name="T9" fmla="*/ 2 h 28"/>
                  <a:gd name="T10" fmla="*/ 0 w 40"/>
                  <a:gd name="T11" fmla="*/ 2 h 28"/>
                  <a:gd name="T12" fmla="*/ 0 w 40"/>
                  <a:gd name="T13" fmla="*/ 2 h 28"/>
                  <a:gd name="T14" fmla="*/ 0 w 40"/>
                  <a:gd name="T15" fmla="*/ 2 h 28"/>
                  <a:gd name="T16" fmla="*/ 0 w 40"/>
                  <a:gd name="T17" fmla="*/ 0 h 28"/>
                  <a:gd name="T18" fmla="*/ 0 w 40"/>
                  <a:gd name="T1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28">
                    <a:moveTo>
                      <a:pt x="0" y="0"/>
                    </a:moveTo>
                    <a:lnTo>
                      <a:pt x="40" y="28"/>
                    </a:lnTo>
                    <a:lnTo>
                      <a:pt x="40" y="28"/>
                    </a:lnTo>
                    <a:lnTo>
                      <a:pt x="40" y="28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4AA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61" name="Freeform 195"/>
              <p:cNvSpPr>
                <a:spLocks/>
              </p:cNvSpPr>
              <p:nvPr/>
            </p:nvSpPr>
            <p:spPr bwMode="auto">
              <a:xfrm>
                <a:off x="4666" y="1628"/>
                <a:ext cx="40" cy="28"/>
              </a:xfrm>
              <a:custGeom>
                <a:avLst/>
                <a:gdLst>
                  <a:gd name="T0" fmla="*/ 0 w 40"/>
                  <a:gd name="T1" fmla="*/ 0 h 28"/>
                  <a:gd name="T2" fmla="*/ 40 w 40"/>
                  <a:gd name="T3" fmla="*/ 26 h 28"/>
                  <a:gd name="T4" fmla="*/ 38 w 40"/>
                  <a:gd name="T5" fmla="*/ 26 h 28"/>
                  <a:gd name="T6" fmla="*/ 38 w 40"/>
                  <a:gd name="T7" fmla="*/ 28 h 28"/>
                  <a:gd name="T8" fmla="*/ 0 w 40"/>
                  <a:gd name="T9" fmla="*/ 0 h 28"/>
                  <a:gd name="T10" fmla="*/ 0 w 40"/>
                  <a:gd name="T11" fmla="*/ 0 h 28"/>
                  <a:gd name="T12" fmla="*/ 0 w 40"/>
                  <a:gd name="T13" fmla="*/ 0 h 28"/>
                  <a:gd name="T14" fmla="*/ 0 w 40"/>
                  <a:gd name="T15" fmla="*/ 0 h 28"/>
                  <a:gd name="T16" fmla="*/ 0 w 40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28">
                    <a:moveTo>
                      <a:pt x="0" y="0"/>
                    </a:moveTo>
                    <a:lnTo>
                      <a:pt x="40" y="26"/>
                    </a:lnTo>
                    <a:lnTo>
                      <a:pt x="38" y="26"/>
                    </a:lnTo>
                    <a:lnTo>
                      <a:pt x="38" y="2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7AD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62" name="Freeform 196"/>
              <p:cNvSpPr>
                <a:spLocks/>
              </p:cNvSpPr>
              <p:nvPr/>
            </p:nvSpPr>
            <p:spPr bwMode="auto">
              <a:xfrm>
                <a:off x="4666" y="1628"/>
                <a:ext cx="40" cy="28"/>
              </a:xfrm>
              <a:custGeom>
                <a:avLst/>
                <a:gdLst>
                  <a:gd name="T0" fmla="*/ 0 w 40"/>
                  <a:gd name="T1" fmla="*/ 0 h 28"/>
                  <a:gd name="T2" fmla="*/ 40 w 40"/>
                  <a:gd name="T3" fmla="*/ 26 h 28"/>
                  <a:gd name="T4" fmla="*/ 38 w 40"/>
                  <a:gd name="T5" fmla="*/ 28 h 28"/>
                  <a:gd name="T6" fmla="*/ 38 w 40"/>
                  <a:gd name="T7" fmla="*/ 28 h 28"/>
                  <a:gd name="T8" fmla="*/ 0 w 40"/>
                  <a:gd name="T9" fmla="*/ 0 h 28"/>
                  <a:gd name="T10" fmla="*/ 0 w 40"/>
                  <a:gd name="T11" fmla="*/ 0 h 28"/>
                  <a:gd name="T12" fmla="*/ 0 w 40"/>
                  <a:gd name="T13" fmla="*/ 0 h 28"/>
                  <a:gd name="T14" fmla="*/ 0 w 40"/>
                  <a:gd name="T1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" h="28">
                    <a:moveTo>
                      <a:pt x="0" y="0"/>
                    </a:moveTo>
                    <a:lnTo>
                      <a:pt x="40" y="26"/>
                    </a:lnTo>
                    <a:lnTo>
                      <a:pt x="38" y="28"/>
                    </a:lnTo>
                    <a:lnTo>
                      <a:pt x="38" y="2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BB0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63" name="Freeform 197"/>
              <p:cNvSpPr>
                <a:spLocks/>
              </p:cNvSpPr>
              <p:nvPr/>
            </p:nvSpPr>
            <p:spPr bwMode="auto">
              <a:xfrm>
                <a:off x="4666" y="1628"/>
                <a:ext cx="38" cy="28"/>
              </a:xfrm>
              <a:custGeom>
                <a:avLst/>
                <a:gdLst>
                  <a:gd name="T0" fmla="*/ 0 w 38"/>
                  <a:gd name="T1" fmla="*/ 0 h 28"/>
                  <a:gd name="T2" fmla="*/ 38 w 38"/>
                  <a:gd name="T3" fmla="*/ 28 h 28"/>
                  <a:gd name="T4" fmla="*/ 38 w 38"/>
                  <a:gd name="T5" fmla="*/ 28 h 28"/>
                  <a:gd name="T6" fmla="*/ 36 w 38"/>
                  <a:gd name="T7" fmla="*/ 28 h 28"/>
                  <a:gd name="T8" fmla="*/ 0 w 38"/>
                  <a:gd name="T9" fmla="*/ 2 h 28"/>
                  <a:gd name="T10" fmla="*/ 0 w 38"/>
                  <a:gd name="T11" fmla="*/ 0 h 28"/>
                  <a:gd name="T12" fmla="*/ 0 w 38"/>
                  <a:gd name="T13" fmla="*/ 0 h 28"/>
                  <a:gd name="T14" fmla="*/ 0 w 38"/>
                  <a:gd name="T1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" h="28">
                    <a:moveTo>
                      <a:pt x="0" y="0"/>
                    </a:moveTo>
                    <a:lnTo>
                      <a:pt x="38" y="28"/>
                    </a:lnTo>
                    <a:lnTo>
                      <a:pt x="38" y="28"/>
                    </a:lnTo>
                    <a:lnTo>
                      <a:pt x="36" y="28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DB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64" name="Freeform 198"/>
              <p:cNvSpPr>
                <a:spLocks/>
              </p:cNvSpPr>
              <p:nvPr/>
            </p:nvSpPr>
            <p:spPr bwMode="auto">
              <a:xfrm>
                <a:off x="4666" y="1628"/>
                <a:ext cx="38" cy="28"/>
              </a:xfrm>
              <a:custGeom>
                <a:avLst/>
                <a:gdLst>
                  <a:gd name="T0" fmla="*/ 0 w 38"/>
                  <a:gd name="T1" fmla="*/ 0 h 28"/>
                  <a:gd name="T2" fmla="*/ 38 w 38"/>
                  <a:gd name="T3" fmla="*/ 28 h 28"/>
                  <a:gd name="T4" fmla="*/ 36 w 38"/>
                  <a:gd name="T5" fmla="*/ 28 h 28"/>
                  <a:gd name="T6" fmla="*/ 36 w 38"/>
                  <a:gd name="T7" fmla="*/ 28 h 28"/>
                  <a:gd name="T8" fmla="*/ 0 w 38"/>
                  <a:gd name="T9" fmla="*/ 2 h 28"/>
                  <a:gd name="T10" fmla="*/ 0 w 38"/>
                  <a:gd name="T11" fmla="*/ 2 h 28"/>
                  <a:gd name="T12" fmla="*/ 0 w 38"/>
                  <a:gd name="T13" fmla="*/ 0 h 28"/>
                  <a:gd name="T14" fmla="*/ 0 w 38"/>
                  <a:gd name="T1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" h="28">
                    <a:moveTo>
                      <a:pt x="0" y="0"/>
                    </a:moveTo>
                    <a:lnTo>
                      <a:pt x="38" y="28"/>
                    </a:lnTo>
                    <a:lnTo>
                      <a:pt x="36" y="28"/>
                    </a:lnTo>
                    <a:lnTo>
                      <a:pt x="36" y="28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0B6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65" name="Freeform 199"/>
              <p:cNvSpPr>
                <a:spLocks/>
              </p:cNvSpPr>
              <p:nvPr/>
            </p:nvSpPr>
            <p:spPr bwMode="auto">
              <a:xfrm>
                <a:off x="4666" y="1630"/>
                <a:ext cx="36" cy="26"/>
              </a:xfrm>
              <a:custGeom>
                <a:avLst/>
                <a:gdLst>
                  <a:gd name="T0" fmla="*/ 0 w 36"/>
                  <a:gd name="T1" fmla="*/ 0 h 26"/>
                  <a:gd name="T2" fmla="*/ 36 w 36"/>
                  <a:gd name="T3" fmla="*/ 26 h 26"/>
                  <a:gd name="T4" fmla="*/ 36 w 36"/>
                  <a:gd name="T5" fmla="*/ 26 h 26"/>
                  <a:gd name="T6" fmla="*/ 34 w 36"/>
                  <a:gd name="T7" fmla="*/ 26 h 26"/>
                  <a:gd name="T8" fmla="*/ 0 w 36"/>
                  <a:gd name="T9" fmla="*/ 0 h 26"/>
                  <a:gd name="T10" fmla="*/ 0 w 36"/>
                  <a:gd name="T11" fmla="*/ 0 h 26"/>
                  <a:gd name="T12" fmla="*/ 0 w 36"/>
                  <a:gd name="T13" fmla="*/ 0 h 26"/>
                  <a:gd name="T14" fmla="*/ 0 w 36"/>
                  <a:gd name="T1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26">
                    <a:moveTo>
                      <a:pt x="0" y="0"/>
                    </a:moveTo>
                    <a:lnTo>
                      <a:pt x="36" y="26"/>
                    </a:lnTo>
                    <a:lnTo>
                      <a:pt x="36" y="26"/>
                    </a:lnTo>
                    <a:lnTo>
                      <a:pt x="34" y="2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8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66" name="Freeform 200"/>
              <p:cNvSpPr>
                <a:spLocks/>
              </p:cNvSpPr>
              <p:nvPr/>
            </p:nvSpPr>
            <p:spPr bwMode="auto">
              <a:xfrm>
                <a:off x="4666" y="1630"/>
                <a:ext cx="36" cy="26"/>
              </a:xfrm>
              <a:custGeom>
                <a:avLst/>
                <a:gdLst>
                  <a:gd name="T0" fmla="*/ 0 w 36"/>
                  <a:gd name="T1" fmla="*/ 0 h 26"/>
                  <a:gd name="T2" fmla="*/ 36 w 36"/>
                  <a:gd name="T3" fmla="*/ 26 h 26"/>
                  <a:gd name="T4" fmla="*/ 34 w 36"/>
                  <a:gd name="T5" fmla="*/ 26 h 26"/>
                  <a:gd name="T6" fmla="*/ 34 w 36"/>
                  <a:gd name="T7" fmla="*/ 26 h 26"/>
                  <a:gd name="T8" fmla="*/ 0 w 36"/>
                  <a:gd name="T9" fmla="*/ 2 h 26"/>
                  <a:gd name="T10" fmla="*/ 0 w 36"/>
                  <a:gd name="T11" fmla="*/ 0 h 26"/>
                  <a:gd name="T12" fmla="*/ 0 w 36"/>
                  <a:gd name="T13" fmla="*/ 0 h 26"/>
                  <a:gd name="T14" fmla="*/ 0 w 36"/>
                  <a:gd name="T1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26">
                    <a:moveTo>
                      <a:pt x="0" y="0"/>
                    </a:moveTo>
                    <a:lnTo>
                      <a:pt x="36" y="26"/>
                    </a:lnTo>
                    <a:lnTo>
                      <a:pt x="34" y="26"/>
                    </a:lnTo>
                    <a:lnTo>
                      <a:pt x="34" y="26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9B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67" name="Freeform 201"/>
              <p:cNvSpPr>
                <a:spLocks/>
              </p:cNvSpPr>
              <p:nvPr/>
            </p:nvSpPr>
            <p:spPr bwMode="auto">
              <a:xfrm>
                <a:off x="4666" y="1630"/>
                <a:ext cx="34" cy="26"/>
              </a:xfrm>
              <a:custGeom>
                <a:avLst/>
                <a:gdLst>
                  <a:gd name="T0" fmla="*/ 0 w 34"/>
                  <a:gd name="T1" fmla="*/ 0 h 26"/>
                  <a:gd name="T2" fmla="*/ 34 w 34"/>
                  <a:gd name="T3" fmla="*/ 26 h 26"/>
                  <a:gd name="T4" fmla="*/ 34 w 34"/>
                  <a:gd name="T5" fmla="*/ 26 h 26"/>
                  <a:gd name="T6" fmla="*/ 32 w 34"/>
                  <a:gd name="T7" fmla="*/ 26 h 26"/>
                  <a:gd name="T8" fmla="*/ 0 w 34"/>
                  <a:gd name="T9" fmla="*/ 2 h 26"/>
                  <a:gd name="T10" fmla="*/ 0 w 34"/>
                  <a:gd name="T11" fmla="*/ 2 h 26"/>
                  <a:gd name="T12" fmla="*/ 0 w 34"/>
                  <a:gd name="T13" fmla="*/ 0 h 26"/>
                  <a:gd name="T14" fmla="*/ 0 w 34"/>
                  <a:gd name="T1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26">
                    <a:moveTo>
                      <a:pt x="0" y="0"/>
                    </a:moveTo>
                    <a:lnTo>
                      <a:pt x="34" y="26"/>
                    </a:lnTo>
                    <a:lnTo>
                      <a:pt x="34" y="26"/>
                    </a:lnTo>
                    <a:lnTo>
                      <a:pt x="32" y="26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EC1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68" name="Freeform 202"/>
              <p:cNvSpPr>
                <a:spLocks/>
              </p:cNvSpPr>
              <p:nvPr/>
            </p:nvSpPr>
            <p:spPr bwMode="auto">
              <a:xfrm>
                <a:off x="4666" y="1632"/>
                <a:ext cx="34" cy="24"/>
              </a:xfrm>
              <a:custGeom>
                <a:avLst/>
                <a:gdLst>
                  <a:gd name="T0" fmla="*/ 0 w 34"/>
                  <a:gd name="T1" fmla="*/ 0 h 24"/>
                  <a:gd name="T2" fmla="*/ 34 w 34"/>
                  <a:gd name="T3" fmla="*/ 24 h 24"/>
                  <a:gd name="T4" fmla="*/ 32 w 34"/>
                  <a:gd name="T5" fmla="*/ 24 h 24"/>
                  <a:gd name="T6" fmla="*/ 32 w 34"/>
                  <a:gd name="T7" fmla="*/ 22 h 24"/>
                  <a:gd name="T8" fmla="*/ 0 w 34"/>
                  <a:gd name="T9" fmla="*/ 0 h 24"/>
                  <a:gd name="T10" fmla="*/ 0 w 34"/>
                  <a:gd name="T11" fmla="*/ 0 h 24"/>
                  <a:gd name="T12" fmla="*/ 0 w 34"/>
                  <a:gd name="T13" fmla="*/ 0 h 24"/>
                  <a:gd name="T14" fmla="*/ 0 w 34"/>
                  <a:gd name="T1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24">
                    <a:moveTo>
                      <a:pt x="0" y="0"/>
                    </a:moveTo>
                    <a:lnTo>
                      <a:pt x="34" y="24"/>
                    </a:lnTo>
                    <a:lnTo>
                      <a:pt x="32" y="24"/>
                    </a:lnTo>
                    <a:lnTo>
                      <a:pt x="32" y="2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4C8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69" name="Freeform 203"/>
              <p:cNvSpPr>
                <a:spLocks/>
              </p:cNvSpPr>
              <p:nvPr/>
            </p:nvSpPr>
            <p:spPr bwMode="auto">
              <a:xfrm>
                <a:off x="4666" y="1632"/>
                <a:ext cx="32" cy="24"/>
              </a:xfrm>
              <a:custGeom>
                <a:avLst/>
                <a:gdLst>
                  <a:gd name="T0" fmla="*/ 0 w 32"/>
                  <a:gd name="T1" fmla="*/ 0 h 24"/>
                  <a:gd name="T2" fmla="*/ 32 w 32"/>
                  <a:gd name="T3" fmla="*/ 24 h 24"/>
                  <a:gd name="T4" fmla="*/ 32 w 32"/>
                  <a:gd name="T5" fmla="*/ 22 h 24"/>
                  <a:gd name="T6" fmla="*/ 30 w 32"/>
                  <a:gd name="T7" fmla="*/ 22 h 24"/>
                  <a:gd name="T8" fmla="*/ 0 w 32"/>
                  <a:gd name="T9" fmla="*/ 2 h 24"/>
                  <a:gd name="T10" fmla="*/ 0 w 32"/>
                  <a:gd name="T11" fmla="*/ 0 h 24"/>
                  <a:gd name="T12" fmla="*/ 0 w 32"/>
                  <a:gd name="T13" fmla="*/ 0 h 24"/>
                  <a:gd name="T14" fmla="*/ 0 w 32"/>
                  <a:gd name="T1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24">
                    <a:moveTo>
                      <a:pt x="0" y="0"/>
                    </a:moveTo>
                    <a:lnTo>
                      <a:pt x="32" y="24"/>
                    </a:lnTo>
                    <a:lnTo>
                      <a:pt x="32" y="22"/>
                    </a:lnTo>
                    <a:lnTo>
                      <a:pt x="30" y="2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9CB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70" name="Freeform 204"/>
              <p:cNvSpPr>
                <a:spLocks/>
              </p:cNvSpPr>
              <p:nvPr/>
            </p:nvSpPr>
            <p:spPr bwMode="auto">
              <a:xfrm>
                <a:off x="4666" y="1632"/>
                <a:ext cx="32" cy="22"/>
              </a:xfrm>
              <a:custGeom>
                <a:avLst/>
                <a:gdLst>
                  <a:gd name="T0" fmla="*/ 0 w 32"/>
                  <a:gd name="T1" fmla="*/ 0 h 22"/>
                  <a:gd name="T2" fmla="*/ 32 w 32"/>
                  <a:gd name="T3" fmla="*/ 22 h 22"/>
                  <a:gd name="T4" fmla="*/ 30 w 32"/>
                  <a:gd name="T5" fmla="*/ 22 h 22"/>
                  <a:gd name="T6" fmla="*/ 30 w 32"/>
                  <a:gd name="T7" fmla="*/ 22 h 22"/>
                  <a:gd name="T8" fmla="*/ 0 w 32"/>
                  <a:gd name="T9" fmla="*/ 2 h 22"/>
                  <a:gd name="T10" fmla="*/ 0 w 32"/>
                  <a:gd name="T11" fmla="*/ 2 h 22"/>
                  <a:gd name="T12" fmla="*/ 0 w 32"/>
                  <a:gd name="T13" fmla="*/ 0 h 22"/>
                  <a:gd name="T14" fmla="*/ 0 w 32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22">
                    <a:moveTo>
                      <a:pt x="0" y="0"/>
                    </a:moveTo>
                    <a:lnTo>
                      <a:pt x="32" y="22"/>
                    </a:lnTo>
                    <a:lnTo>
                      <a:pt x="30" y="22"/>
                    </a:lnTo>
                    <a:lnTo>
                      <a:pt x="30" y="2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D1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71" name="Freeform 205"/>
              <p:cNvSpPr>
                <a:spLocks/>
              </p:cNvSpPr>
              <p:nvPr/>
            </p:nvSpPr>
            <p:spPr bwMode="auto">
              <a:xfrm>
                <a:off x="4666" y="1634"/>
                <a:ext cx="30" cy="20"/>
              </a:xfrm>
              <a:custGeom>
                <a:avLst/>
                <a:gdLst>
                  <a:gd name="T0" fmla="*/ 0 w 30"/>
                  <a:gd name="T1" fmla="*/ 0 h 20"/>
                  <a:gd name="T2" fmla="*/ 30 w 30"/>
                  <a:gd name="T3" fmla="*/ 20 h 20"/>
                  <a:gd name="T4" fmla="*/ 30 w 30"/>
                  <a:gd name="T5" fmla="*/ 20 h 20"/>
                  <a:gd name="T6" fmla="*/ 30 w 30"/>
                  <a:gd name="T7" fmla="*/ 20 h 20"/>
                  <a:gd name="T8" fmla="*/ 30 w 30"/>
                  <a:gd name="T9" fmla="*/ 20 h 20"/>
                  <a:gd name="T10" fmla="*/ 28 w 30"/>
                  <a:gd name="T11" fmla="*/ 20 h 20"/>
                  <a:gd name="T12" fmla="*/ 0 w 30"/>
                  <a:gd name="T13" fmla="*/ 0 h 20"/>
                  <a:gd name="T14" fmla="*/ 0 w 30"/>
                  <a:gd name="T15" fmla="*/ 0 h 20"/>
                  <a:gd name="T16" fmla="*/ 0 w 30"/>
                  <a:gd name="T17" fmla="*/ 0 h 20"/>
                  <a:gd name="T18" fmla="*/ 0 w 30"/>
                  <a:gd name="T1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20">
                    <a:moveTo>
                      <a:pt x="0" y="0"/>
                    </a:moveTo>
                    <a:lnTo>
                      <a:pt x="30" y="20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28" y="2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3D5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72" name="Freeform 206"/>
              <p:cNvSpPr>
                <a:spLocks/>
              </p:cNvSpPr>
              <p:nvPr/>
            </p:nvSpPr>
            <p:spPr bwMode="auto">
              <a:xfrm>
                <a:off x="4666" y="1634"/>
                <a:ext cx="30" cy="20"/>
              </a:xfrm>
              <a:custGeom>
                <a:avLst/>
                <a:gdLst>
                  <a:gd name="T0" fmla="*/ 0 w 30"/>
                  <a:gd name="T1" fmla="*/ 0 h 20"/>
                  <a:gd name="T2" fmla="*/ 30 w 30"/>
                  <a:gd name="T3" fmla="*/ 20 h 20"/>
                  <a:gd name="T4" fmla="*/ 30 w 30"/>
                  <a:gd name="T5" fmla="*/ 20 h 20"/>
                  <a:gd name="T6" fmla="*/ 28 w 30"/>
                  <a:gd name="T7" fmla="*/ 20 h 20"/>
                  <a:gd name="T8" fmla="*/ 28 w 30"/>
                  <a:gd name="T9" fmla="*/ 20 h 20"/>
                  <a:gd name="T10" fmla="*/ 28 w 30"/>
                  <a:gd name="T11" fmla="*/ 20 h 20"/>
                  <a:gd name="T12" fmla="*/ 0 w 30"/>
                  <a:gd name="T13" fmla="*/ 2 h 20"/>
                  <a:gd name="T14" fmla="*/ 0 w 30"/>
                  <a:gd name="T15" fmla="*/ 0 h 20"/>
                  <a:gd name="T16" fmla="*/ 0 w 30"/>
                  <a:gd name="T17" fmla="*/ 0 h 20"/>
                  <a:gd name="T18" fmla="*/ 0 w 30"/>
                  <a:gd name="T1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20">
                    <a:moveTo>
                      <a:pt x="0" y="0"/>
                    </a:moveTo>
                    <a:lnTo>
                      <a:pt x="30" y="20"/>
                    </a:lnTo>
                    <a:lnTo>
                      <a:pt x="30" y="20"/>
                    </a:lnTo>
                    <a:lnTo>
                      <a:pt x="28" y="20"/>
                    </a:lnTo>
                    <a:lnTo>
                      <a:pt x="28" y="20"/>
                    </a:lnTo>
                    <a:lnTo>
                      <a:pt x="28" y="2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7D9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73" name="Freeform 207"/>
              <p:cNvSpPr>
                <a:spLocks/>
              </p:cNvSpPr>
              <p:nvPr/>
            </p:nvSpPr>
            <p:spPr bwMode="auto">
              <a:xfrm>
                <a:off x="4666" y="1634"/>
                <a:ext cx="28" cy="20"/>
              </a:xfrm>
              <a:custGeom>
                <a:avLst/>
                <a:gdLst>
                  <a:gd name="T0" fmla="*/ 0 w 28"/>
                  <a:gd name="T1" fmla="*/ 0 h 20"/>
                  <a:gd name="T2" fmla="*/ 28 w 28"/>
                  <a:gd name="T3" fmla="*/ 20 h 20"/>
                  <a:gd name="T4" fmla="*/ 28 w 28"/>
                  <a:gd name="T5" fmla="*/ 20 h 20"/>
                  <a:gd name="T6" fmla="*/ 28 w 28"/>
                  <a:gd name="T7" fmla="*/ 20 h 20"/>
                  <a:gd name="T8" fmla="*/ 26 w 28"/>
                  <a:gd name="T9" fmla="*/ 20 h 20"/>
                  <a:gd name="T10" fmla="*/ 26 w 28"/>
                  <a:gd name="T11" fmla="*/ 20 h 20"/>
                  <a:gd name="T12" fmla="*/ 0 w 28"/>
                  <a:gd name="T13" fmla="*/ 2 h 20"/>
                  <a:gd name="T14" fmla="*/ 0 w 28"/>
                  <a:gd name="T15" fmla="*/ 2 h 20"/>
                  <a:gd name="T16" fmla="*/ 0 w 28"/>
                  <a:gd name="T17" fmla="*/ 0 h 20"/>
                  <a:gd name="T18" fmla="*/ 0 w 28"/>
                  <a:gd name="T1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20">
                    <a:moveTo>
                      <a:pt x="0" y="0"/>
                    </a:moveTo>
                    <a:lnTo>
                      <a:pt x="28" y="20"/>
                    </a:lnTo>
                    <a:lnTo>
                      <a:pt x="28" y="20"/>
                    </a:lnTo>
                    <a:lnTo>
                      <a:pt x="28" y="20"/>
                    </a:lnTo>
                    <a:lnTo>
                      <a:pt x="26" y="20"/>
                    </a:lnTo>
                    <a:lnTo>
                      <a:pt x="26" y="2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DD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74" name="Freeform 208"/>
              <p:cNvSpPr>
                <a:spLocks/>
              </p:cNvSpPr>
              <p:nvPr/>
            </p:nvSpPr>
            <p:spPr bwMode="auto">
              <a:xfrm>
                <a:off x="4666" y="1636"/>
                <a:ext cx="28" cy="18"/>
              </a:xfrm>
              <a:custGeom>
                <a:avLst/>
                <a:gdLst>
                  <a:gd name="T0" fmla="*/ 0 w 28"/>
                  <a:gd name="T1" fmla="*/ 0 h 18"/>
                  <a:gd name="T2" fmla="*/ 28 w 28"/>
                  <a:gd name="T3" fmla="*/ 18 h 18"/>
                  <a:gd name="T4" fmla="*/ 26 w 28"/>
                  <a:gd name="T5" fmla="*/ 18 h 18"/>
                  <a:gd name="T6" fmla="*/ 26 w 28"/>
                  <a:gd name="T7" fmla="*/ 18 h 18"/>
                  <a:gd name="T8" fmla="*/ 26 w 28"/>
                  <a:gd name="T9" fmla="*/ 18 h 18"/>
                  <a:gd name="T10" fmla="*/ 24 w 28"/>
                  <a:gd name="T11" fmla="*/ 18 h 18"/>
                  <a:gd name="T12" fmla="*/ 2 w 28"/>
                  <a:gd name="T13" fmla="*/ 2 h 18"/>
                  <a:gd name="T14" fmla="*/ 0 w 28"/>
                  <a:gd name="T15" fmla="*/ 0 h 18"/>
                  <a:gd name="T16" fmla="*/ 0 w 28"/>
                  <a:gd name="T17" fmla="*/ 0 h 18"/>
                  <a:gd name="T18" fmla="*/ 0 w 28"/>
                  <a:gd name="T1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18">
                    <a:moveTo>
                      <a:pt x="0" y="0"/>
                    </a:moveTo>
                    <a:lnTo>
                      <a:pt x="28" y="18"/>
                    </a:lnTo>
                    <a:lnTo>
                      <a:pt x="26" y="18"/>
                    </a:lnTo>
                    <a:lnTo>
                      <a:pt x="26" y="18"/>
                    </a:lnTo>
                    <a:lnTo>
                      <a:pt x="26" y="18"/>
                    </a:lnTo>
                    <a:lnTo>
                      <a:pt x="24" y="18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2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75" name="Freeform 209"/>
              <p:cNvSpPr>
                <a:spLocks/>
              </p:cNvSpPr>
              <p:nvPr/>
            </p:nvSpPr>
            <p:spPr bwMode="auto">
              <a:xfrm>
                <a:off x="4666" y="1636"/>
                <a:ext cx="26" cy="18"/>
              </a:xfrm>
              <a:custGeom>
                <a:avLst/>
                <a:gdLst>
                  <a:gd name="T0" fmla="*/ 0 w 26"/>
                  <a:gd name="T1" fmla="*/ 0 h 18"/>
                  <a:gd name="T2" fmla="*/ 26 w 26"/>
                  <a:gd name="T3" fmla="*/ 18 h 18"/>
                  <a:gd name="T4" fmla="*/ 26 w 26"/>
                  <a:gd name="T5" fmla="*/ 18 h 18"/>
                  <a:gd name="T6" fmla="*/ 24 w 26"/>
                  <a:gd name="T7" fmla="*/ 18 h 18"/>
                  <a:gd name="T8" fmla="*/ 24 w 26"/>
                  <a:gd name="T9" fmla="*/ 18 h 18"/>
                  <a:gd name="T10" fmla="*/ 24 w 26"/>
                  <a:gd name="T11" fmla="*/ 18 h 18"/>
                  <a:gd name="T12" fmla="*/ 2 w 26"/>
                  <a:gd name="T13" fmla="*/ 2 h 18"/>
                  <a:gd name="T14" fmla="*/ 2 w 26"/>
                  <a:gd name="T15" fmla="*/ 2 h 18"/>
                  <a:gd name="T16" fmla="*/ 0 w 26"/>
                  <a:gd name="T17" fmla="*/ 0 h 18"/>
                  <a:gd name="T18" fmla="*/ 0 w 26"/>
                  <a:gd name="T1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18">
                    <a:moveTo>
                      <a:pt x="0" y="0"/>
                    </a:moveTo>
                    <a:lnTo>
                      <a:pt x="26" y="18"/>
                    </a:lnTo>
                    <a:lnTo>
                      <a:pt x="26" y="18"/>
                    </a:lnTo>
                    <a:lnTo>
                      <a:pt x="24" y="18"/>
                    </a:lnTo>
                    <a:lnTo>
                      <a:pt x="24" y="18"/>
                    </a:lnTo>
                    <a:lnTo>
                      <a:pt x="24" y="18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E7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76" name="Freeform 210"/>
              <p:cNvSpPr>
                <a:spLocks/>
              </p:cNvSpPr>
              <p:nvPr/>
            </p:nvSpPr>
            <p:spPr bwMode="auto">
              <a:xfrm>
                <a:off x="4668" y="1638"/>
                <a:ext cx="22" cy="16"/>
              </a:xfrm>
              <a:custGeom>
                <a:avLst/>
                <a:gdLst>
                  <a:gd name="T0" fmla="*/ 0 w 22"/>
                  <a:gd name="T1" fmla="*/ 0 h 16"/>
                  <a:gd name="T2" fmla="*/ 22 w 22"/>
                  <a:gd name="T3" fmla="*/ 16 h 16"/>
                  <a:gd name="T4" fmla="*/ 22 w 22"/>
                  <a:gd name="T5" fmla="*/ 16 h 16"/>
                  <a:gd name="T6" fmla="*/ 22 w 22"/>
                  <a:gd name="T7" fmla="*/ 16 h 16"/>
                  <a:gd name="T8" fmla="*/ 20 w 22"/>
                  <a:gd name="T9" fmla="*/ 14 h 16"/>
                  <a:gd name="T10" fmla="*/ 20 w 22"/>
                  <a:gd name="T11" fmla="*/ 14 h 16"/>
                  <a:gd name="T12" fmla="*/ 0 w 22"/>
                  <a:gd name="T13" fmla="*/ 2 h 16"/>
                  <a:gd name="T14" fmla="*/ 0 w 22"/>
                  <a:gd name="T15" fmla="*/ 0 h 16"/>
                  <a:gd name="T16" fmla="*/ 0 w 22"/>
                  <a:gd name="T17" fmla="*/ 0 h 16"/>
                  <a:gd name="T18" fmla="*/ 0 w 22"/>
                  <a:gd name="T1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6">
                    <a:moveTo>
                      <a:pt x="0" y="0"/>
                    </a:moveTo>
                    <a:lnTo>
                      <a:pt x="22" y="16"/>
                    </a:lnTo>
                    <a:lnTo>
                      <a:pt x="22" y="16"/>
                    </a:lnTo>
                    <a:lnTo>
                      <a:pt x="22" y="16"/>
                    </a:lnTo>
                    <a:lnTo>
                      <a:pt x="20" y="14"/>
                    </a:lnTo>
                    <a:lnTo>
                      <a:pt x="20" y="1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ED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77" name="Freeform 211"/>
              <p:cNvSpPr>
                <a:spLocks/>
              </p:cNvSpPr>
              <p:nvPr/>
            </p:nvSpPr>
            <p:spPr bwMode="auto">
              <a:xfrm>
                <a:off x="4668" y="1638"/>
                <a:ext cx="22" cy="16"/>
              </a:xfrm>
              <a:custGeom>
                <a:avLst/>
                <a:gdLst>
                  <a:gd name="T0" fmla="*/ 0 w 22"/>
                  <a:gd name="T1" fmla="*/ 0 h 16"/>
                  <a:gd name="T2" fmla="*/ 22 w 22"/>
                  <a:gd name="T3" fmla="*/ 16 h 16"/>
                  <a:gd name="T4" fmla="*/ 20 w 22"/>
                  <a:gd name="T5" fmla="*/ 14 h 16"/>
                  <a:gd name="T6" fmla="*/ 20 w 22"/>
                  <a:gd name="T7" fmla="*/ 14 h 16"/>
                  <a:gd name="T8" fmla="*/ 18 w 22"/>
                  <a:gd name="T9" fmla="*/ 14 h 16"/>
                  <a:gd name="T10" fmla="*/ 18 w 22"/>
                  <a:gd name="T11" fmla="*/ 14 h 16"/>
                  <a:gd name="T12" fmla="*/ 18 w 22"/>
                  <a:gd name="T13" fmla="*/ 14 h 16"/>
                  <a:gd name="T14" fmla="*/ 2 w 22"/>
                  <a:gd name="T15" fmla="*/ 2 h 16"/>
                  <a:gd name="T16" fmla="*/ 0 w 22"/>
                  <a:gd name="T17" fmla="*/ 2 h 16"/>
                  <a:gd name="T18" fmla="*/ 0 w 22"/>
                  <a:gd name="T19" fmla="*/ 2 h 16"/>
                  <a:gd name="T20" fmla="*/ 0 w 22"/>
                  <a:gd name="T21" fmla="*/ 0 h 16"/>
                  <a:gd name="T22" fmla="*/ 0 w 22"/>
                  <a:gd name="T23" fmla="*/ 0 h 16"/>
                  <a:gd name="T24" fmla="*/ 0 w 22"/>
                  <a:gd name="T2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16">
                    <a:moveTo>
                      <a:pt x="0" y="0"/>
                    </a:moveTo>
                    <a:lnTo>
                      <a:pt x="22" y="16"/>
                    </a:lnTo>
                    <a:lnTo>
                      <a:pt x="20" y="14"/>
                    </a:lnTo>
                    <a:lnTo>
                      <a:pt x="20" y="14"/>
                    </a:lnTo>
                    <a:lnTo>
                      <a:pt x="18" y="14"/>
                    </a:lnTo>
                    <a:lnTo>
                      <a:pt x="18" y="14"/>
                    </a:lnTo>
                    <a:lnTo>
                      <a:pt x="18" y="14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F1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1" name="Freeform 213"/>
            <p:cNvSpPr>
              <a:spLocks/>
            </p:cNvSpPr>
            <p:nvPr/>
          </p:nvSpPr>
          <p:spPr bwMode="auto">
            <a:xfrm>
              <a:off x="4668" y="1640"/>
              <a:ext cx="20" cy="12"/>
            </a:xfrm>
            <a:custGeom>
              <a:avLst/>
              <a:gdLst>
                <a:gd name="T0" fmla="*/ 0 w 20"/>
                <a:gd name="T1" fmla="*/ 0 h 12"/>
                <a:gd name="T2" fmla="*/ 20 w 20"/>
                <a:gd name="T3" fmla="*/ 12 h 12"/>
                <a:gd name="T4" fmla="*/ 18 w 20"/>
                <a:gd name="T5" fmla="*/ 12 h 12"/>
                <a:gd name="T6" fmla="*/ 18 w 20"/>
                <a:gd name="T7" fmla="*/ 12 h 12"/>
                <a:gd name="T8" fmla="*/ 18 w 20"/>
                <a:gd name="T9" fmla="*/ 12 h 12"/>
                <a:gd name="T10" fmla="*/ 16 w 20"/>
                <a:gd name="T11" fmla="*/ 12 h 12"/>
                <a:gd name="T12" fmla="*/ 16 w 20"/>
                <a:gd name="T13" fmla="*/ 10 h 12"/>
                <a:gd name="T14" fmla="*/ 16 w 20"/>
                <a:gd name="T15" fmla="*/ 10 h 12"/>
                <a:gd name="T16" fmla="*/ 2 w 20"/>
                <a:gd name="T17" fmla="*/ 2 h 12"/>
                <a:gd name="T18" fmla="*/ 2 w 20"/>
                <a:gd name="T19" fmla="*/ 2 h 12"/>
                <a:gd name="T20" fmla="*/ 2 w 20"/>
                <a:gd name="T21" fmla="*/ 0 h 12"/>
                <a:gd name="T22" fmla="*/ 0 w 20"/>
                <a:gd name="T23" fmla="*/ 0 h 12"/>
                <a:gd name="T24" fmla="*/ 0 w 20"/>
                <a:gd name="T25" fmla="*/ 0 h 12"/>
                <a:gd name="T26" fmla="*/ 0 w 20"/>
                <a:gd name="T2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12">
                  <a:moveTo>
                    <a:pt x="0" y="0"/>
                  </a:moveTo>
                  <a:lnTo>
                    <a:pt x="20" y="12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16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5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14"/>
            <p:cNvSpPr>
              <a:spLocks/>
            </p:cNvSpPr>
            <p:nvPr/>
          </p:nvSpPr>
          <p:spPr bwMode="auto">
            <a:xfrm>
              <a:off x="4670" y="1640"/>
              <a:ext cx="16" cy="12"/>
            </a:xfrm>
            <a:custGeom>
              <a:avLst/>
              <a:gdLst>
                <a:gd name="T0" fmla="*/ 0 w 16"/>
                <a:gd name="T1" fmla="*/ 0 h 12"/>
                <a:gd name="T2" fmla="*/ 16 w 16"/>
                <a:gd name="T3" fmla="*/ 12 h 12"/>
                <a:gd name="T4" fmla="*/ 14 w 16"/>
                <a:gd name="T5" fmla="*/ 12 h 12"/>
                <a:gd name="T6" fmla="*/ 12 w 16"/>
                <a:gd name="T7" fmla="*/ 10 h 12"/>
                <a:gd name="T8" fmla="*/ 12 w 16"/>
                <a:gd name="T9" fmla="*/ 10 h 12"/>
                <a:gd name="T10" fmla="*/ 10 w 16"/>
                <a:gd name="T11" fmla="*/ 8 h 12"/>
                <a:gd name="T12" fmla="*/ 4 w 16"/>
                <a:gd name="T13" fmla="*/ 4 h 12"/>
                <a:gd name="T14" fmla="*/ 2 w 16"/>
                <a:gd name="T15" fmla="*/ 4 h 12"/>
                <a:gd name="T16" fmla="*/ 2 w 16"/>
                <a:gd name="T17" fmla="*/ 2 h 12"/>
                <a:gd name="T18" fmla="*/ 0 w 16"/>
                <a:gd name="T19" fmla="*/ 2 h 12"/>
                <a:gd name="T20" fmla="*/ 0 w 16"/>
                <a:gd name="T21" fmla="*/ 0 h 12"/>
                <a:gd name="T22" fmla="*/ 0 w 16"/>
                <a:gd name="T2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12">
                  <a:moveTo>
                    <a:pt x="0" y="0"/>
                  </a:moveTo>
                  <a:lnTo>
                    <a:pt x="16" y="12"/>
                  </a:lnTo>
                  <a:lnTo>
                    <a:pt x="14" y="1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0" y="8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15"/>
            <p:cNvSpPr>
              <a:spLocks/>
            </p:cNvSpPr>
            <p:nvPr/>
          </p:nvSpPr>
          <p:spPr bwMode="auto">
            <a:xfrm>
              <a:off x="4670" y="1642"/>
              <a:ext cx="14" cy="8"/>
            </a:xfrm>
            <a:custGeom>
              <a:avLst/>
              <a:gdLst>
                <a:gd name="T0" fmla="*/ 0 w 14"/>
                <a:gd name="T1" fmla="*/ 0 h 8"/>
                <a:gd name="T2" fmla="*/ 14 w 14"/>
                <a:gd name="T3" fmla="*/ 8 h 8"/>
                <a:gd name="T4" fmla="*/ 12 w 14"/>
                <a:gd name="T5" fmla="*/ 8 h 8"/>
                <a:gd name="T6" fmla="*/ 10 w 14"/>
                <a:gd name="T7" fmla="*/ 6 h 8"/>
                <a:gd name="T8" fmla="*/ 8 w 14"/>
                <a:gd name="T9" fmla="*/ 6 h 8"/>
                <a:gd name="T10" fmla="*/ 6 w 14"/>
                <a:gd name="T11" fmla="*/ 4 h 8"/>
                <a:gd name="T12" fmla="*/ 4 w 14"/>
                <a:gd name="T13" fmla="*/ 4 h 8"/>
                <a:gd name="T14" fmla="*/ 4 w 14"/>
                <a:gd name="T15" fmla="*/ 2 h 8"/>
                <a:gd name="T16" fmla="*/ 2 w 14"/>
                <a:gd name="T17" fmla="*/ 2 h 8"/>
                <a:gd name="T18" fmla="*/ 0 w 14"/>
                <a:gd name="T19" fmla="*/ 0 h 8"/>
                <a:gd name="T20" fmla="*/ 0 w 14"/>
                <a:gd name="T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8">
                  <a:moveTo>
                    <a:pt x="0" y="0"/>
                  </a:moveTo>
                  <a:lnTo>
                    <a:pt x="14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16"/>
            <p:cNvSpPr>
              <a:spLocks/>
            </p:cNvSpPr>
            <p:nvPr/>
          </p:nvSpPr>
          <p:spPr bwMode="auto">
            <a:xfrm>
              <a:off x="4674" y="1644"/>
              <a:ext cx="6" cy="4"/>
            </a:xfrm>
            <a:custGeom>
              <a:avLst/>
              <a:gdLst>
                <a:gd name="T0" fmla="*/ 0 w 6"/>
                <a:gd name="T1" fmla="*/ 0 h 4"/>
                <a:gd name="T2" fmla="*/ 6 w 6"/>
                <a:gd name="T3" fmla="*/ 4 h 4"/>
                <a:gd name="T4" fmla="*/ 4 w 6"/>
                <a:gd name="T5" fmla="*/ 4 h 4"/>
                <a:gd name="T6" fmla="*/ 2 w 6"/>
                <a:gd name="T7" fmla="*/ 2 h 4"/>
                <a:gd name="T8" fmla="*/ 0 w 6"/>
                <a:gd name="T9" fmla="*/ 2 h 4"/>
                <a:gd name="T10" fmla="*/ 0 w 6"/>
                <a:gd name="T11" fmla="*/ 0 h 4"/>
                <a:gd name="T12" fmla="*/ 0 w 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6" y="4"/>
                  </a:lnTo>
                  <a:lnTo>
                    <a:pt x="4" y="4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17"/>
            <p:cNvSpPr>
              <a:spLocks/>
            </p:cNvSpPr>
            <p:nvPr/>
          </p:nvSpPr>
          <p:spPr bwMode="auto">
            <a:xfrm>
              <a:off x="4796" y="776"/>
              <a:ext cx="164" cy="268"/>
            </a:xfrm>
            <a:custGeom>
              <a:avLst/>
              <a:gdLst>
                <a:gd name="T0" fmla="*/ 64 w 164"/>
                <a:gd name="T1" fmla="*/ 124 h 268"/>
                <a:gd name="T2" fmla="*/ 58 w 164"/>
                <a:gd name="T3" fmla="*/ 128 h 268"/>
                <a:gd name="T4" fmla="*/ 48 w 164"/>
                <a:gd name="T5" fmla="*/ 136 h 268"/>
                <a:gd name="T6" fmla="*/ 38 w 164"/>
                <a:gd name="T7" fmla="*/ 144 h 268"/>
                <a:gd name="T8" fmla="*/ 34 w 164"/>
                <a:gd name="T9" fmla="*/ 150 h 268"/>
                <a:gd name="T10" fmla="*/ 28 w 164"/>
                <a:gd name="T11" fmla="*/ 156 h 268"/>
                <a:gd name="T12" fmla="*/ 22 w 164"/>
                <a:gd name="T13" fmla="*/ 162 h 268"/>
                <a:gd name="T14" fmla="*/ 18 w 164"/>
                <a:gd name="T15" fmla="*/ 170 h 268"/>
                <a:gd name="T16" fmla="*/ 14 w 164"/>
                <a:gd name="T17" fmla="*/ 176 h 268"/>
                <a:gd name="T18" fmla="*/ 10 w 164"/>
                <a:gd name="T19" fmla="*/ 184 h 268"/>
                <a:gd name="T20" fmla="*/ 6 w 164"/>
                <a:gd name="T21" fmla="*/ 192 h 268"/>
                <a:gd name="T22" fmla="*/ 4 w 164"/>
                <a:gd name="T23" fmla="*/ 200 h 268"/>
                <a:gd name="T24" fmla="*/ 2 w 164"/>
                <a:gd name="T25" fmla="*/ 208 h 268"/>
                <a:gd name="T26" fmla="*/ 0 w 164"/>
                <a:gd name="T27" fmla="*/ 216 h 268"/>
                <a:gd name="T28" fmla="*/ 0 w 164"/>
                <a:gd name="T29" fmla="*/ 224 h 268"/>
                <a:gd name="T30" fmla="*/ 0 w 164"/>
                <a:gd name="T31" fmla="*/ 232 h 268"/>
                <a:gd name="T32" fmla="*/ 2 w 164"/>
                <a:gd name="T33" fmla="*/ 240 h 268"/>
                <a:gd name="T34" fmla="*/ 4 w 164"/>
                <a:gd name="T35" fmla="*/ 246 h 268"/>
                <a:gd name="T36" fmla="*/ 10 w 164"/>
                <a:gd name="T37" fmla="*/ 256 h 268"/>
                <a:gd name="T38" fmla="*/ 20 w 164"/>
                <a:gd name="T39" fmla="*/ 264 h 268"/>
                <a:gd name="T40" fmla="*/ 36 w 164"/>
                <a:gd name="T41" fmla="*/ 268 h 268"/>
                <a:gd name="T42" fmla="*/ 52 w 164"/>
                <a:gd name="T43" fmla="*/ 266 h 268"/>
                <a:gd name="T44" fmla="*/ 70 w 164"/>
                <a:gd name="T45" fmla="*/ 260 h 268"/>
                <a:gd name="T46" fmla="*/ 88 w 164"/>
                <a:gd name="T47" fmla="*/ 252 h 268"/>
                <a:gd name="T48" fmla="*/ 108 w 164"/>
                <a:gd name="T49" fmla="*/ 238 h 268"/>
                <a:gd name="T50" fmla="*/ 124 w 164"/>
                <a:gd name="T51" fmla="*/ 222 h 268"/>
                <a:gd name="T52" fmla="*/ 140 w 164"/>
                <a:gd name="T53" fmla="*/ 202 h 268"/>
                <a:gd name="T54" fmla="*/ 152 w 164"/>
                <a:gd name="T55" fmla="*/ 180 h 268"/>
                <a:gd name="T56" fmla="*/ 160 w 164"/>
                <a:gd name="T57" fmla="*/ 154 h 268"/>
                <a:gd name="T58" fmla="*/ 164 w 164"/>
                <a:gd name="T59" fmla="*/ 130 h 268"/>
                <a:gd name="T60" fmla="*/ 164 w 164"/>
                <a:gd name="T61" fmla="*/ 106 h 268"/>
                <a:gd name="T62" fmla="*/ 164 w 164"/>
                <a:gd name="T63" fmla="*/ 86 h 268"/>
                <a:gd name="T64" fmla="*/ 160 w 164"/>
                <a:gd name="T65" fmla="*/ 66 h 268"/>
                <a:gd name="T66" fmla="*/ 156 w 164"/>
                <a:gd name="T67" fmla="*/ 50 h 268"/>
                <a:gd name="T68" fmla="*/ 150 w 164"/>
                <a:gd name="T69" fmla="*/ 36 h 268"/>
                <a:gd name="T70" fmla="*/ 142 w 164"/>
                <a:gd name="T71" fmla="*/ 24 h 268"/>
                <a:gd name="T72" fmla="*/ 136 w 164"/>
                <a:gd name="T73" fmla="*/ 14 h 268"/>
                <a:gd name="T74" fmla="*/ 128 w 164"/>
                <a:gd name="T75" fmla="*/ 8 h 268"/>
                <a:gd name="T76" fmla="*/ 122 w 164"/>
                <a:gd name="T77" fmla="*/ 4 h 268"/>
                <a:gd name="T78" fmla="*/ 116 w 164"/>
                <a:gd name="T79" fmla="*/ 2 h 268"/>
                <a:gd name="T80" fmla="*/ 112 w 164"/>
                <a:gd name="T81" fmla="*/ 0 h 268"/>
                <a:gd name="T82" fmla="*/ 110 w 164"/>
                <a:gd name="T83" fmla="*/ 2 h 268"/>
                <a:gd name="T84" fmla="*/ 108 w 164"/>
                <a:gd name="T85" fmla="*/ 4 h 268"/>
                <a:gd name="T86" fmla="*/ 108 w 164"/>
                <a:gd name="T87" fmla="*/ 6 h 268"/>
                <a:gd name="T88" fmla="*/ 110 w 164"/>
                <a:gd name="T89" fmla="*/ 10 h 268"/>
                <a:gd name="T90" fmla="*/ 114 w 164"/>
                <a:gd name="T91" fmla="*/ 22 h 268"/>
                <a:gd name="T92" fmla="*/ 118 w 164"/>
                <a:gd name="T93" fmla="*/ 32 h 268"/>
                <a:gd name="T94" fmla="*/ 120 w 164"/>
                <a:gd name="T95" fmla="*/ 42 h 268"/>
                <a:gd name="T96" fmla="*/ 122 w 164"/>
                <a:gd name="T97" fmla="*/ 54 h 268"/>
                <a:gd name="T98" fmla="*/ 122 w 164"/>
                <a:gd name="T99" fmla="*/ 64 h 268"/>
                <a:gd name="T100" fmla="*/ 118 w 164"/>
                <a:gd name="T101" fmla="*/ 76 h 268"/>
                <a:gd name="T102" fmla="*/ 114 w 164"/>
                <a:gd name="T103" fmla="*/ 84 h 268"/>
                <a:gd name="T104" fmla="*/ 108 w 164"/>
                <a:gd name="T105" fmla="*/ 94 h 268"/>
                <a:gd name="T106" fmla="*/ 100 w 164"/>
                <a:gd name="T107" fmla="*/ 100 h 268"/>
                <a:gd name="T108" fmla="*/ 92 w 164"/>
                <a:gd name="T109" fmla="*/ 108 h 268"/>
                <a:gd name="T110" fmla="*/ 84 w 164"/>
                <a:gd name="T111" fmla="*/ 112 h 268"/>
                <a:gd name="T112" fmla="*/ 76 w 164"/>
                <a:gd name="T113" fmla="*/ 116 h 268"/>
                <a:gd name="T114" fmla="*/ 68 w 164"/>
                <a:gd name="T115" fmla="*/ 122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4" h="268">
                  <a:moveTo>
                    <a:pt x="68" y="122"/>
                  </a:moveTo>
                  <a:lnTo>
                    <a:pt x="66" y="122"/>
                  </a:lnTo>
                  <a:lnTo>
                    <a:pt x="64" y="124"/>
                  </a:lnTo>
                  <a:lnTo>
                    <a:pt x="62" y="124"/>
                  </a:lnTo>
                  <a:lnTo>
                    <a:pt x="60" y="126"/>
                  </a:lnTo>
                  <a:lnTo>
                    <a:pt x="58" y="128"/>
                  </a:lnTo>
                  <a:lnTo>
                    <a:pt x="54" y="130"/>
                  </a:lnTo>
                  <a:lnTo>
                    <a:pt x="50" y="134"/>
                  </a:lnTo>
                  <a:lnTo>
                    <a:pt x="48" y="136"/>
                  </a:lnTo>
                  <a:lnTo>
                    <a:pt x="44" y="140"/>
                  </a:lnTo>
                  <a:lnTo>
                    <a:pt x="40" y="142"/>
                  </a:lnTo>
                  <a:lnTo>
                    <a:pt x="38" y="144"/>
                  </a:lnTo>
                  <a:lnTo>
                    <a:pt x="36" y="146"/>
                  </a:lnTo>
                  <a:lnTo>
                    <a:pt x="34" y="148"/>
                  </a:lnTo>
                  <a:lnTo>
                    <a:pt x="34" y="150"/>
                  </a:lnTo>
                  <a:lnTo>
                    <a:pt x="32" y="152"/>
                  </a:lnTo>
                  <a:lnTo>
                    <a:pt x="30" y="154"/>
                  </a:lnTo>
                  <a:lnTo>
                    <a:pt x="28" y="156"/>
                  </a:lnTo>
                  <a:lnTo>
                    <a:pt x="26" y="158"/>
                  </a:lnTo>
                  <a:lnTo>
                    <a:pt x="24" y="160"/>
                  </a:lnTo>
                  <a:lnTo>
                    <a:pt x="22" y="162"/>
                  </a:lnTo>
                  <a:lnTo>
                    <a:pt x="20" y="164"/>
                  </a:lnTo>
                  <a:lnTo>
                    <a:pt x="20" y="166"/>
                  </a:lnTo>
                  <a:lnTo>
                    <a:pt x="18" y="170"/>
                  </a:lnTo>
                  <a:lnTo>
                    <a:pt x="16" y="172"/>
                  </a:lnTo>
                  <a:lnTo>
                    <a:pt x="14" y="174"/>
                  </a:lnTo>
                  <a:lnTo>
                    <a:pt x="14" y="176"/>
                  </a:lnTo>
                  <a:lnTo>
                    <a:pt x="12" y="180"/>
                  </a:lnTo>
                  <a:lnTo>
                    <a:pt x="10" y="182"/>
                  </a:lnTo>
                  <a:lnTo>
                    <a:pt x="10" y="184"/>
                  </a:lnTo>
                  <a:lnTo>
                    <a:pt x="8" y="186"/>
                  </a:lnTo>
                  <a:lnTo>
                    <a:pt x="6" y="190"/>
                  </a:lnTo>
                  <a:lnTo>
                    <a:pt x="6" y="192"/>
                  </a:lnTo>
                  <a:lnTo>
                    <a:pt x="6" y="194"/>
                  </a:lnTo>
                  <a:lnTo>
                    <a:pt x="4" y="198"/>
                  </a:lnTo>
                  <a:lnTo>
                    <a:pt x="4" y="200"/>
                  </a:lnTo>
                  <a:lnTo>
                    <a:pt x="2" y="202"/>
                  </a:lnTo>
                  <a:lnTo>
                    <a:pt x="2" y="206"/>
                  </a:lnTo>
                  <a:lnTo>
                    <a:pt x="2" y="208"/>
                  </a:lnTo>
                  <a:lnTo>
                    <a:pt x="0" y="210"/>
                  </a:lnTo>
                  <a:lnTo>
                    <a:pt x="0" y="214"/>
                  </a:lnTo>
                  <a:lnTo>
                    <a:pt x="0" y="216"/>
                  </a:lnTo>
                  <a:lnTo>
                    <a:pt x="0" y="218"/>
                  </a:lnTo>
                  <a:lnTo>
                    <a:pt x="0" y="222"/>
                  </a:lnTo>
                  <a:lnTo>
                    <a:pt x="0" y="224"/>
                  </a:lnTo>
                  <a:lnTo>
                    <a:pt x="0" y="226"/>
                  </a:lnTo>
                  <a:lnTo>
                    <a:pt x="0" y="228"/>
                  </a:lnTo>
                  <a:lnTo>
                    <a:pt x="0" y="232"/>
                  </a:lnTo>
                  <a:lnTo>
                    <a:pt x="0" y="234"/>
                  </a:lnTo>
                  <a:lnTo>
                    <a:pt x="2" y="236"/>
                  </a:lnTo>
                  <a:lnTo>
                    <a:pt x="2" y="240"/>
                  </a:lnTo>
                  <a:lnTo>
                    <a:pt x="2" y="242"/>
                  </a:lnTo>
                  <a:lnTo>
                    <a:pt x="2" y="244"/>
                  </a:lnTo>
                  <a:lnTo>
                    <a:pt x="4" y="246"/>
                  </a:lnTo>
                  <a:lnTo>
                    <a:pt x="4" y="248"/>
                  </a:lnTo>
                  <a:lnTo>
                    <a:pt x="8" y="252"/>
                  </a:lnTo>
                  <a:lnTo>
                    <a:pt x="10" y="256"/>
                  </a:lnTo>
                  <a:lnTo>
                    <a:pt x="14" y="260"/>
                  </a:lnTo>
                  <a:lnTo>
                    <a:pt x="16" y="262"/>
                  </a:lnTo>
                  <a:lnTo>
                    <a:pt x="20" y="264"/>
                  </a:lnTo>
                  <a:lnTo>
                    <a:pt x="26" y="266"/>
                  </a:lnTo>
                  <a:lnTo>
                    <a:pt x="30" y="268"/>
                  </a:lnTo>
                  <a:lnTo>
                    <a:pt x="36" y="268"/>
                  </a:lnTo>
                  <a:lnTo>
                    <a:pt x="40" y="268"/>
                  </a:lnTo>
                  <a:lnTo>
                    <a:pt x="46" y="268"/>
                  </a:lnTo>
                  <a:lnTo>
                    <a:pt x="52" y="266"/>
                  </a:lnTo>
                  <a:lnTo>
                    <a:pt x="58" y="264"/>
                  </a:lnTo>
                  <a:lnTo>
                    <a:pt x="64" y="262"/>
                  </a:lnTo>
                  <a:lnTo>
                    <a:pt x="70" y="260"/>
                  </a:lnTo>
                  <a:lnTo>
                    <a:pt x="76" y="258"/>
                  </a:lnTo>
                  <a:lnTo>
                    <a:pt x="82" y="254"/>
                  </a:lnTo>
                  <a:lnTo>
                    <a:pt x="88" y="252"/>
                  </a:lnTo>
                  <a:lnTo>
                    <a:pt x="96" y="248"/>
                  </a:lnTo>
                  <a:lnTo>
                    <a:pt x="102" y="242"/>
                  </a:lnTo>
                  <a:lnTo>
                    <a:pt x="108" y="238"/>
                  </a:lnTo>
                  <a:lnTo>
                    <a:pt x="114" y="234"/>
                  </a:lnTo>
                  <a:lnTo>
                    <a:pt x="118" y="228"/>
                  </a:lnTo>
                  <a:lnTo>
                    <a:pt x="124" y="222"/>
                  </a:lnTo>
                  <a:lnTo>
                    <a:pt x="130" y="216"/>
                  </a:lnTo>
                  <a:lnTo>
                    <a:pt x="134" y="208"/>
                  </a:lnTo>
                  <a:lnTo>
                    <a:pt x="140" y="202"/>
                  </a:lnTo>
                  <a:lnTo>
                    <a:pt x="144" y="194"/>
                  </a:lnTo>
                  <a:lnTo>
                    <a:pt x="148" y="188"/>
                  </a:lnTo>
                  <a:lnTo>
                    <a:pt x="152" y="180"/>
                  </a:lnTo>
                  <a:lnTo>
                    <a:pt x="154" y="172"/>
                  </a:lnTo>
                  <a:lnTo>
                    <a:pt x="156" y="164"/>
                  </a:lnTo>
                  <a:lnTo>
                    <a:pt x="160" y="154"/>
                  </a:lnTo>
                  <a:lnTo>
                    <a:pt x="160" y="146"/>
                  </a:lnTo>
                  <a:lnTo>
                    <a:pt x="162" y="138"/>
                  </a:lnTo>
                  <a:lnTo>
                    <a:pt x="164" y="130"/>
                  </a:lnTo>
                  <a:lnTo>
                    <a:pt x="164" y="122"/>
                  </a:lnTo>
                  <a:lnTo>
                    <a:pt x="164" y="114"/>
                  </a:lnTo>
                  <a:lnTo>
                    <a:pt x="164" y="106"/>
                  </a:lnTo>
                  <a:lnTo>
                    <a:pt x="164" y="100"/>
                  </a:lnTo>
                  <a:lnTo>
                    <a:pt x="164" y="92"/>
                  </a:lnTo>
                  <a:lnTo>
                    <a:pt x="164" y="86"/>
                  </a:lnTo>
                  <a:lnTo>
                    <a:pt x="162" y="80"/>
                  </a:lnTo>
                  <a:lnTo>
                    <a:pt x="162" y="72"/>
                  </a:lnTo>
                  <a:lnTo>
                    <a:pt x="160" y="66"/>
                  </a:lnTo>
                  <a:lnTo>
                    <a:pt x="158" y="60"/>
                  </a:lnTo>
                  <a:lnTo>
                    <a:pt x="156" y="56"/>
                  </a:lnTo>
                  <a:lnTo>
                    <a:pt x="156" y="50"/>
                  </a:lnTo>
                  <a:lnTo>
                    <a:pt x="154" y="46"/>
                  </a:lnTo>
                  <a:lnTo>
                    <a:pt x="152" y="40"/>
                  </a:lnTo>
                  <a:lnTo>
                    <a:pt x="150" y="36"/>
                  </a:lnTo>
                  <a:lnTo>
                    <a:pt x="146" y="32"/>
                  </a:lnTo>
                  <a:lnTo>
                    <a:pt x="144" y="28"/>
                  </a:lnTo>
                  <a:lnTo>
                    <a:pt x="142" y="24"/>
                  </a:lnTo>
                  <a:lnTo>
                    <a:pt x="140" y="20"/>
                  </a:lnTo>
                  <a:lnTo>
                    <a:pt x="138" y="18"/>
                  </a:lnTo>
                  <a:lnTo>
                    <a:pt x="136" y="14"/>
                  </a:lnTo>
                  <a:lnTo>
                    <a:pt x="132" y="12"/>
                  </a:lnTo>
                  <a:lnTo>
                    <a:pt x="130" y="10"/>
                  </a:lnTo>
                  <a:lnTo>
                    <a:pt x="128" y="8"/>
                  </a:lnTo>
                  <a:lnTo>
                    <a:pt x="126" y="6"/>
                  </a:lnTo>
                  <a:lnTo>
                    <a:pt x="124" y="4"/>
                  </a:lnTo>
                  <a:lnTo>
                    <a:pt x="122" y="4"/>
                  </a:lnTo>
                  <a:lnTo>
                    <a:pt x="120" y="2"/>
                  </a:lnTo>
                  <a:lnTo>
                    <a:pt x="118" y="2"/>
                  </a:lnTo>
                  <a:lnTo>
                    <a:pt x="116" y="2"/>
                  </a:lnTo>
                  <a:lnTo>
                    <a:pt x="114" y="0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10" y="0"/>
                  </a:lnTo>
                  <a:lnTo>
                    <a:pt x="110" y="2"/>
                  </a:lnTo>
                  <a:lnTo>
                    <a:pt x="110" y="2"/>
                  </a:lnTo>
                  <a:lnTo>
                    <a:pt x="108" y="2"/>
                  </a:lnTo>
                  <a:lnTo>
                    <a:pt x="108" y="2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08" y="6"/>
                  </a:lnTo>
                  <a:lnTo>
                    <a:pt x="108" y="8"/>
                  </a:lnTo>
                  <a:lnTo>
                    <a:pt x="110" y="8"/>
                  </a:lnTo>
                  <a:lnTo>
                    <a:pt x="110" y="10"/>
                  </a:lnTo>
                  <a:lnTo>
                    <a:pt x="110" y="14"/>
                  </a:lnTo>
                  <a:lnTo>
                    <a:pt x="112" y="18"/>
                  </a:lnTo>
                  <a:lnTo>
                    <a:pt x="114" y="22"/>
                  </a:lnTo>
                  <a:lnTo>
                    <a:pt x="116" y="26"/>
                  </a:lnTo>
                  <a:lnTo>
                    <a:pt x="116" y="30"/>
                  </a:lnTo>
                  <a:lnTo>
                    <a:pt x="118" y="32"/>
                  </a:lnTo>
                  <a:lnTo>
                    <a:pt x="118" y="36"/>
                  </a:lnTo>
                  <a:lnTo>
                    <a:pt x="118" y="38"/>
                  </a:lnTo>
                  <a:lnTo>
                    <a:pt x="120" y="42"/>
                  </a:lnTo>
                  <a:lnTo>
                    <a:pt x="120" y="46"/>
                  </a:lnTo>
                  <a:lnTo>
                    <a:pt x="122" y="50"/>
                  </a:lnTo>
                  <a:lnTo>
                    <a:pt x="122" y="54"/>
                  </a:lnTo>
                  <a:lnTo>
                    <a:pt x="122" y="58"/>
                  </a:lnTo>
                  <a:lnTo>
                    <a:pt x="122" y="62"/>
                  </a:lnTo>
                  <a:lnTo>
                    <a:pt x="122" y="64"/>
                  </a:lnTo>
                  <a:lnTo>
                    <a:pt x="122" y="68"/>
                  </a:lnTo>
                  <a:lnTo>
                    <a:pt x="120" y="72"/>
                  </a:lnTo>
                  <a:lnTo>
                    <a:pt x="118" y="76"/>
                  </a:lnTo>
                  <a:lnTo>
                    <a:pt x="118" y="78"/>
                  </a:lnTo>
                  <a:lnTo>
                    <a:pt x="116" y="82"/>
                  </a:lnTo>
                  <a:lnTo>
                    <a:pt x="114" y="84"/>
                  </a:lnTo>
                  <a:lnTo>
                    <a:pt x="112" y="88"/>
                  </a:lnTo>
                  <a:lnTo>
                    <a:pt x="110" y="90"/>
                  </a:lnTo>
                  <a:lnTo>
                    <a:pt x="108" y="94"/>
                  </a:lnTo>
                  <a:lnTo>
                    <a:pt x="104" y="96"/>
                  </a:lnTo>
                  <a:lnTo>
                    <a:pt x="102" y="98"/>
                  </a:lnTo>
                  <a:lnTo>
                    <a:pt x="100" y="100"/>
                  </a:lnTo>
                  <a:lnTo>
                    <a:pt x="96" y="104"/>
                  </a:lnTo>
                  <a:lnTo>
                    <a:pt x="94" y="106"/>
                  </a:lnTo>
                  <a:lnTo>
                    <a:pt x="92" y="108"/>
                  </a:lnTo>
                  <a:lnTo>
                    <a:pt x="88" y="110"/>
                  </a:lnTo>
                  <a:lnTo>
                    <a:pt x="86" y="112"/>
                  </a:lnTo>
                  <a:lnTo>
                    <a:pt x="84" y="112"/>
                  </a:lnTo>
                  <a:lnTo>
                    <a:pt x="82" y="114"/>
                  </a:lnTo>
                  <a:lnTo>
                    <a:pt x="78" y="116"/>
                  </a:lnTo>
                  <a:lnTo>
                    <a:pt x="76" y="116"/>
                  </a:lnTo>
                  <a:lnTo>
                    <a:pt x="72" y="118"/>
                  </a:lnTo>
                  <a:lnTo>
                    <a:pt x="70" y="120"/>
                  </a:lnTo>
                  <a:lnTo>
                    <a:pt x="68" y="122"/>
                  </a:lnTo>
                  <a:lnTo>
                    <a:pt x="68" y="122"/>
                  </a:lnTo>
                  <a:lnTo>
                    <a:pt x="68" y="122"/>
                  </a:lnTo>
                  <a:close/>
                </a:path>
              </a:pathLst>
            </a:custGeom>
            <a:solidFill>
              <a:srgbClr val="B868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18"/>
            <p:cNvSpPr>
              <a:spLocks/>
            </p:cNvSpPr>
            <p:nvPr/>
          </p:nvSpPr>
          <p:spPr bwMode="auto">
            <a:xfrm>
              <a:off x="4886" y="850"/>
              <a:ext cx="52" cy="104"/>
            </a:xfrm>
            <a:custGeom>
              <a:avLst/>
              <a:gdLst>
                <a:gd name="T0" fmla="*/ 12 w 52"/>
                <a:gd name="T1" fmla="*/ 24 h 104"/>
                <a:gd name="T2" fmla="*/ 16 w 52"/>
                <a:gd name="T3" fmla="*/ 28 h 104"/>
                <a:gd name="T4" fmla="*/ 18 w 52"/>
                <a:gd name="T5" fmla="*/ 34 h 104"/>
                <a:gd name="T6" fmla="*/ 22 w 52"/>
                <a:gd name="T7" fmla="*/ 42 h 104"/>
                <a:gd name="T8" fmla="*/ 22 w 52"/>
                <a:gd name="T9" fmla="*/ 50 h 104"/>
                <a:gd name="T10" fmla="*/ 22 w 52"/>
                <a:gd name="T11" fmla="*/ 60 h 104"/>
                <a:gd name="T12" fmla="*/ 18 w 52"/>
                <a:gd name="T13" fmla="*/ 70 h 104"/>
                <a:gd name="T14" fmla="*/ 4 w 52"/>
                <a:gd name="T15" fmla="*/ 94 h 104"/>
                <a:gd name="T16" fmla="*/ 0 w 52"/>
                <a:gd name="T17" fmla="*/ 102 h 104"/>
                <a:gd name="T18" fmla="*/ 0 w 52"/>
                <a:gd name="T19" fmla="*/ 104 h 104"/>
                <a:gd name="T20" fmla="*/ 2 w 52"/>
                <a:gd name="T21" fmla="*/ 102 h 104"/>
                <a:gd name="T22" fmla="*/ 6 w 52"/>
                <a:gd name="T23" fmla="*/ 100 h 104"/>
                <a:gd name="T24" fmla="*/ 16 w 52"/>
                <a:gd name="T25" fmla="*/ 88 h 104"/>
                <a:gd name="T26" fmla="*/ 22 w 52"/>
                <a:gd name="T27" fmla="*/ 80 h 104"/>
                <a:gd name="T28" fmla="*/ 28 w 52"/>
                <a:gd name="T29" fmla="*/ 72 h 104"/>
                <a:gd name="T30" fmla="*/ 32 w 52"/>
                <a:gd name="T31" fmla="*/ 64 h 104"/>
                <a:gd name="T32" fmla="*/ 32 w 52"/>
                <a:gd name="T33" fmla="*/ 56 h 104"/>
                <a:gd name="T34" fmla="*/ 32 w 52"/>
                <a:gd name="T35" fmla="*/ 52 h 104"/>
                <a:gd name="T36" fmla="*/ 34 w 52"/>
                <a:gd name="T37" fmla="*/ 50 h 104"/>
                <a:gd name="T38" fmla="*/ 36 w 52"/>
                <a:gd name="T39" fmla="*/ 50 h 104"/>
                <a:gd name="T40" fmla="*/ 38 w 52"/>
                <a:gd name="T41" fmla="*/ 54 h 104"/>
                <a:gd name="T42" fmla="*/ 42 w 52"/>
                <a:gd name="T43" fmla="*/ 62 h 104"/>
                <a:gd name="T44" fmla="*/ 42 w 52"/>
                <a:gd name="T45" fmla="*/ 68 h 104"/>
                <a:gd name="T46" fmla="*/ 44 w 52"/>
                <a:gd name="T47" fmla="*/ 74 h 104"/>
                <a:gd name="T48" fmla="*/ 44 w 52"/>
                <a:gd name="T49" fmla="*/ 78 h 104"/>
                <a:gd name="T50" fmla="*/ 44 w 52"/>
                <a:gd name="T51" fmla="*/ 80 h 104"/>
                <a:gd name="T52" fmla="*/ 44 w 52"/>
                <a:gd name="T53" fmla="*/ 82 h 104"/>
                <a:gd name="T54" fmla="*/ 46 w 52"/>
                <a:gd name="T55" fmla="*/ 80 h 104"/>
                <a:gd name="T56" fmla="*/ 48 w 52"/>
                <a:gd name="T57" fmla="*/ 76 h 104"/>
                <a:gd name="T58" fmla="*/ 50 w 52"/>
                <a:gd name="T59" fmla="*/ 72 h 104"/>
                <a:gd name="T60" fmla="*/ 50 w 52"/>
                <a:gd name="T61" fmla="*/ 66 h 104"/>
                <a:gd name="T62" fmla="*/ 52 w 52"/>
                <a:gd name="T63" fmla="*/ 58 h 104"/>
                <a:gd name="T64" fmla="*/ 50 w 52"/>
                <a:gd name="T65" fmla="*/ 50 h 104"/>
                <a:gd name="T66" fmla="*/ 50 w 52"/>
                <a:gd name="T67" fmla="*/ 42 h 104"/>
                <a:gd name="T68" fmla="*/ 48 w 52"/>
                <a:gd name="T69" fmla="*/ 30 h 104"/>
                <a:gd name="T70" fmla="*/ 42 w 52"/>
                <a:gd name="T71" fmla="*/ 14 h 104"/>
                <a:gd name="T72" fmla="*/ 38 w 52"/>
                <a:gd name="T73" fmla="*/ 4 h 104"/>
                <a:gd name="T74" fmla="*/ 38 w 52"/>
                <a:gd name="T75" fmla="*/ 2 h 104"/>
                <a:gd name="T76" fmla="*/ 40 w 52"/>
                <a:gd name="T77" fmla="*/ 12 h 104"/>
                <a:gd name="T78" fmla="*/ 42 w 52"/>
                <a:gd name="T79" fmla="*/ 24 h 104"/>
                <a:gd name="T80" fmla="*/ 40 w 52"/>
                <a:gd name="T81" fmla="*/ 30 h 104"/>
                <a:gd name="T82" fmla="*/ 40 w 52"/>
                <a:gd name="T83" fmla="*/ 34 h 104"/>
                <a:gd name="T84" fmla="*/ 38 w 52"/>
                <a:gd name="T85" fmla="*/ 40 h 104"/>
                <a:gd name="T86" fmla="*/ 36 w 52"/>
                <a:gd name="T87" fmla="*/ 42 h 104"/>
                <a:gd name="T88" fmla="*/ 34 w 52"/>
                <a:gd name="T89" fmla="*/ 42 h 104"/>
                <a:gd name="T90" fmla="*/ 32 w 52"/>
                <a:gd name="T91" fmla="*/ 42 h 104"/>
                <a:gd name="T92" fmla="*/ 30 w 52"/>
                <a:gd name="T93" fmla="*/ 42 h 104"/>
                <a:gd name="T94" fmla="*/ 28 w 52"/>
                <a:gd name="T95" fmla="*/ 40 h 104"/>
                <a:gd name="T96" fmla="*/ 24 w 52"/>
                <a:gd name="T97" fmla="*/ 36 h 104"/>
                <a:gd name="T98" fmla="*/ 20 w 52"/>
                <a:gd name="T99" fmla="*/ 28 h 104"/>
                <a:gd name="T100" fmla="*/ 16 w 52"/>
                <a:gd name="T101" fmla="*/ 24 h 104"/>
                <a:gd name="T102" fmla="*/ 12 w 52"/>
                <a:gd name="T103" fmla="*/ 22 h 104"/>
                <a:gd name="T104" fmla="*/ 10 w 52"/>
                <a:gd name="T105" fmla="*/ 2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2" h="104">
                  <a:moveTo>
                    <a:pt x="10" y="22"/>
                  </a:moveTo>
                  <a:lnTo>
                    <a:pt x="10" y="22"/>
                  </a:lnTo>
                  <a:lnTo>
                    <a:pt x="10" y="22"/>
                  </a:lnTo>
                  <a:lnTo>
                    <a:pt x="12" y="24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16" y="30"/>
                  </a:lnTo>
                  <a:lnTo>
                    <a:pt x="18" y="32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0" y="36"/>
                  </a:lnTo>
                  <a:lnTo>
                    <a:pt x="20" y="38"/>
                  </a:lnTo>
                  <a:lnTo>
                    <a:pt x="20" y="40"/>
                  </a:lnTo>
                  <a:lnTo>
                    <a:pt x="22" y="42"/>
                  </a:lnTo>
                  <a:lnTo>
                    <a:pt x="22" y="44"/>
                  </a:lnTo>
                  <a:lnTo>
                    <a:pt x="22" y="46"/>
                  </a:lnTo>
                  <a:lnTo>
                    <a:pt x="22" y="48"/>
                  </a:lnTo>
                  <a:lnTo>
                    <a:pt x="22" y="50"/>
                  </a:lnTo>
                  <a:lnTo>
                    <a:pt x="22" y="54"/>
                  </a:lnTo>
                  <a:lnTo>
                    <a:pt x="22" y="56"/>
                  </a:lnTo>
                  <a:lnTo>
                    <a:pt x="22" y="58"/>
                  </a:lnTo>
                  <a:lnTo>
                    <a:pt x="22" y="60"/>
                  </a:lnTo>
                  <a:lnTo>
                    <a:pt x="22" y="62"/>
                  </a:lnTo>
                  <a:lnTo>
                    <a:pt x="20" y="66"/>
                  </a:lnTo>
                  <a:lnTo>
                    <a:pt x="20" y="68"/>
                  </a:lnTo>
                  <a:lnTo>
                    <a:pt x="18" y="70"/>
                  </a:lnTo>
                  <a:lnTo>
                    <a:pt x="18" y="72"/>
                  </a:lnTo>
                  <a:lnTo>
                    <a:pt x="12" y="82"/>
                  </a:lnTo>
                  <a:lnTo>
                    <a:pt x="8" y="90"/>
                  </a:lnTo>
                  <a:lnTo>
                    <a:pt x="4" y="94"/>
                  </a:lnTo>
                  <a:lnTo>
                    <a:pt x="2" y="98"/>
                  </a:lnTo>
                  <a:lnTo>
                    <a:pt x="2" y="100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2" y="102"/>
                  </a:lnTo>
                  <a:lnTo>
                    <a:pt x="2" y="102"/>
                  </a:lnTo>
                  <a:lnTo>
                    <a:pt x="2" y="102"/>
                  </a:lnTo>
                  <a:lnTo>
                    <a:pt x="4" y="102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10" y="94"/>
                  </a:lnTo>
                  <a:lnTo>
                    <a:pt x="12" y="92"/>
                  </a:lnTo>
                  <a:lnTo>
                    <a:pt x="16" y="88"/>
                  </a:lnTo>
                  <a:lnTo>
                    <a:pt x="18" y="86"/>
                  </a:lnTo>
                  <a:lnTo>
                    <a:pt x="20" y="84"/>
                  </a:lnTo>
                  <a:lnTo>
                    <a:pt x="22" y="82"/>
                  </a:lnTo>
                  <a:lnTo>
                    <a:pt x="22" y="80"/>
                  </a:lnTo>
                  <a:lnTo>
                    <a:pt x="24" y="78"/>
                  </a:lnTo>
                  <a:lnTo>
                    <a:pt x="26" y="76"/>
                  </a:lnTo>
                  <a:lnTo>
                    <a:pt x="26" y="74"/>
                  </a:lnTo>
                  <a:lnTo>
                    <a:pt x="28" y="72"/>
                  </a:lnTo>
                  <a:lnTo>
                    <a:pt x="28" y="70"/>
                  </a:lnTo>
                  <a:lnTo>
                    <a:pt x="30" y="68"/>
                  </a:lnTo>
                  <a:lnTo>
                    <a:pt x="30" y="66"/>
                  </a:lnTo>
                  <a:lnTo>
                    <a:pt x="32" y="64"/>
                  </a:lnTo>
                  <a:lnTo>
                    <a:pt x="32" y="62"/>
                  </a:lnTo>
                  <a:lnTo>
                    <a:pt x="32" y="60"/>
                  </a:lnTo>
                  <a:lnTo>
                    <a:pt x="32" y="58"/>
                  </a:lnTo>
                  <a:lnTo>
                    <a:pt x="32" y="56"/>
                  </a:lnTo>
                  <a:lnTo>
                    <a:pt x="32" y="56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2" y="50"/>
                  </a:lnTo>
                  <a:lnTo>
                    <a:pt x="32" y="50"/>
                  </a:lnTo>
                  <a:lnTo>
                    <a:pt x="34" y="50"/>
                  </a:lnTo>
                  <a:lnTo>
                    <a:pt x="34" y="50"/>
                  </a:lnTo>
                  <a:lnTo>
                    <a:pt x="34" y="50"/>
                  </a:lnTo>
                  <a:lnTo>
                    <a:pt x="34" y="50"/>
                  </a:lnTo>
                  <a:lnTo>
                    <a:pt x="34" y="50"/>
                  </a:lnTo>
                  <a:lnTo>
                    <a:pt x="36" y="50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8" y="54"/>
                  </a:lnTo>
                  <a:lnTo>
                    <a:pt x="38" y="54"/>
                  </a:lnTo>
                  <a:lnTo>
                    <a:pt x="38" y="56"/>
                  </a:lnTo>
                  <a:lnTo>
                    <a:pt x="40" y="58"/>
                  </a:lnTo>
                  <a:lnTo>
                    <a:pt x="40" y="60"/>
                  </a:lnTo>
                  <a:lnTo>
                    <a:pt x="42" y="62"/>
                  </a:lnTo>
                  <a:lnTo>
                    <a:pt x="42" y="64"/>
                  </a:lnTo>
                  <a:lnTo>
                    <a:pt x="42" y="66"/>
                  </a:lnTo>
                  <a:lnTo>
                    <a:pt x="42" y="66"/>
                  </a:lnTo>
                  <a:lnTo>
                    <a:pt x="42" y="68"/>
                  </a:lnTo>
                  <a:lnTo>
                    <a:pt x="44" y="70"/>
                  </a:lnTo>
                  <a:lnTo>
                    <a:pt x="44" y="72"/>
                  </a:lnTo>
                  <a:lnTo>
                    <a:pt x="44" y="72"/>
                  </a:lnTo>
                  <a:lnTo>
                    <a:pt x="44" y="74"/>
                  </a:lnTo>
                  <a:lnTo>
                    <a:pt x="44" y="76"/>
                  </a:lnTo>
                  <a:lnTo>
                    <a:pt x="44" y="76"/>
                  </a:lnTo>
                  <a:lnTo>
                    <a:pt x="44" y="78"/>
                  </a:lnTo>
                  <a:lnTo>
                    <a:pt x="44" y="78"/>
                  </a:lnTo>
                  <a:lnTo>
                    <a:pt x="44" y="78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44" y="82"/>
                  </a:lnTo>
                  <a:lnTo>
                    <a:pt x="44" y="82"/>
                  </a:lnTo>
                  <a:lnTo>
                    <a:pt x="44" y="82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46" y="80"/>
                  </a:lnTo>
                  <a:lnTo>
                    <a:pt x="46" y="80"/>
                  </a:lnTo>
                  <a:lnTo>
                    <a:pt x="46" y="80"/>
                  </a:lnTo>
                  <a:lnTo>
                    <a:pt x="46" y="78"/>
                  </a:lnTo>
                  <a:lnTo>
                    <a:pt x="48" y="78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48" y="74"/>
                  </a:lnTo>
                  <a:lnTo>
                    <a:pt x="48" y="74"/>
                  </a:lnTo>
                  <a:lnTo>
                    <a:pt x="50" y="72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50" y="68"/>
                  </a:lnTo>
                  <a:lnTo>
                    <a:pt x="50" y="66"/>
                  </a:lnTo>
                  <a:lnTo>
                    <a:pt x="50" y="64"/>
                  </a:lnTo>
                  <a:lnTo>
                    <a:pt x="50" y="62"/>
                  </a:lnTo>
                  <a:lnTo>
                    <a:pt x="52" y="60"/>
                  </a:lnTo>
                  <a:lnTo>
                    <a:pt x="52" y="58"/>
                  </a:lnTo>
                  <a:lnTo>
                    <a:pt x="52" y="56"/>
                  </a:lnTo>
                  <a:lnTo>
                    <a:pt x="52" y="54"/>
                  </a:lnTo>
                  <a:lnTo>
                    <a:pt x="52" y="52"/>
                  </a:lnTo>
                  <a:lnTo>
                    <a:pt x="50" y="50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0" y="44"/>
                  </a:lnTo>
                  <a:lnTo>
                    <a:pt x="50" y="42"/>
                  </a:lnTo>
                  <a:lnTo>
                    <a:pt x="50" y="40"/>
                  </a:lnTo>
                  <a:lnTo>
                    <a:pt x="48" y="36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6" y="26"/>
                  </a:lnTo>
                  <a:lnTo>
                    <a:pt x="44" y="22"/>
                  </a:lnTo>
                  <a:lnTo>
                    <a:pt x="44" y="18"/>
                  </a:lnTo>
                  <a:lnTo>
                    <a:pt x="42" y="14"/>
                  </a:lnTo>
                  <a:lnTo>
                    <a:pt x="42" y="10"/>
                  </a:lnTo>
                  <a:lnTo>
                    <a:pt x="40" y="8"/>
                  </a:lnTo>
                  <a:lnTo>
                    <a:pt x="40" y="6"/>
                  </a:lnTo>
                  <a:lnTo>
                    <a:pt x="38" y="4"/>
                  </a:lnTo>
                  <a:lnTo>
                    <a:pt x="38" y="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38" y="6"/>
                  </a:lnTo>
                  <a:lnTo>
                    <a:pt x="40" y="10"/>
                  </a:lnTo>
                  <a:lnTo>
                    <a:pt x="40" y="12"/>
                  </a:lnTo>
                  <a:lnTo>
                    <a:pt x="40" y="14"/>
                  </a:lnTo>
                  <a:lnTo>
                    <a:pt x="40" y="18"/>
                  </a:lnTo>
                  <a:lnTo>
                    <a:pt x="40" y="20"/>
                  </a:lnTo>
                  <a:lnTo>
                    <a:pt x="42" y="24"/>
                  </a:lnTo>
                  <a:lnTo>
                    <a:pt x="42" y="26"/>
                  </a:lnTo>
                  <a:lnTo>
                    <a:pt x="42" y="28"/>
                  </a:lnTo>
                  <a:lnTo>
                    <a:pt x="42" y="28"/>
                  </a:lnTo>
                  <a:lnTo>
                    <a:pt x="40" y="30"/>
                  </a:lnTo>
                  <a:lnTo>
                    <a:pt x="40" y="32"/>
                  </a:lnTo>
                  <a:lnTo>
                    <a:pt x="40" y="32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0" y="36"/>
                  </a:lnTo>
                  <a:lnTo>
                    <a:pt x="38" y="38"/>
                  </a:lnTo>
                  <a:lnTo>
                    <a:pt x="38" y="38"/>
                  </a:lnTo>
                  <a:lnTo>
                    <a:pt x="38" y="40"/>
                  </a:lnTo>
                  <a:lnTo>
                    <a:pt x="38" y="40"/>
                  </a:lnTo>
                  <a:lnTo>
                    <a:pt x="36" y="40"/>
                  </a:lnTo>
                  <a:lnTo>
                    <a:pt x="36" y="42"/>
                  </a:lnTo>
                  <a:lnTo>
                    <a:pt x="36" y="42"/>
                  </a:lnTo>
                  <a:lnTo>
                    <a:pt x="36" y="42"/>
                  </a:lnTo>
                  <a:lnTo>
                    <a:pt x="34" y="42"/>
                  </a:lnTo>
                  <a:lnTo>
                    <a:pt x="34" y="42"/>
                  </a:lnTo>
                  <a:lnTo>
                    <a:pt x="34" y="42"/>
                  </a:lnTo>
                  <a:lnTo>
                    <a:pt x="34" y="42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0" y="42"/>
                  </a:lnTo>
                  <a:lnTo>
                    <a:pt x="30" y="42"/>
                  </a:lnTo>
                  <a:lnTo>
                    <a:pt x="30" y="42"/>
                  </a:lnTo>
                  <a:lnTo>
                    <a:pt x="30" y="42"/>
                  </a:lnTo>
                  <a:lnTo>
                    <a:pt x="28" y="42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6" y="40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24" y="36"/>
                  </a:lnTo>
                  <a:lnTo>
                    <a:pt x="24" y="34"/>
                  </a:lnTo>
                  <a:lnTo>
                    <a:pt x="22" y="32"/>
                  </a:lnTo>
                  <a:lnTo>
                    <a:pt x="20" y="30"/>
                  </a:lnTo>
                  <a:lnTo>
                    <a:pt x="20" y="28"/>
                  </a:lnTo>
                  <a:lnTo>
                    <a:pt x="18" y="28"/>
                  </a:lnTo>
                  <a:lnTo>
                    <a:pt x="18" y="26"/>
                  </a:lnTo>
                  <a:lnTo>
                    <a:pt x="16" y="26"/>
                  </a:lnTo>
                  <a:lnTo>
                    <a:pt x="16" y="24"/>
                  </a:lnTo>
                  <a:lnTo>
                    <a:pt x="14" y="24"/>
                  </a:lnTo>
                  <a:lnTo>
                    <a:pt x="14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0" y="22"/>
                  </a:lnTo>
                  <a:close/>
                </a:path>
              </a:pathLst>
            </a:custGeom>
            <a:solidFill>
              <a:srgbClr val="E578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pic>
        <p:nvPicPr>
          <p:cNvPr id="12291" name="Picture 3" descr="C:\Users\zhengc\AppData\Local\Microsoft\Windows\Temporary Internet Files\Content.IE5\IGMXWDAI\MM900284068[1]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797152"/>
            <a:ext cx="1110911" cy="119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n 11"/>
          <p:cNvSpPr/>
          <p:nvPr/>
        </p:nvSpPr>
        <p:spPr>
          <a:xfrm>
            <a:off x="3657376" y="1453612"/>
            <a:ext cx="1613000" cy="1352678"/>
          </a:xfrm>
          <a:prstGeom prst="can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Gfarm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3" name="Picture 2" descr="C:\Users\zhengc\AppData\Local\Microsoft\Windows\Temporary Internet Files\Content.IE5\1DOAR0BJ\MC91021774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122" y="1488780"/>
            <a:ext cx="648349" cy="40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955952" y="1699404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vcdb.txt</a:t>
            </a:r>
            <a:endParaRPr lang="en-US" sz="1000" dirty="0"/>
          </a:p>
        </p:txBody>
      </p:sp>
      <p:sp>
        <p:nvSpPr>
          <p:cNvPr id="19" name="Rectangle 18"/>
          <p:cNvSpPr/>
          <p:nvPr/>
        </p:nvSpPr>
        <p:spPr>
          <a:xfrm>
            <a:off x="3803681" y="3273105"/>
            <a:ext cx="3288600" cy="19511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496011" y="3221829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osting server frontend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61049" y="3852664"/>
            <a:ext cx="2153629" cy="1131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05780" y="4614664"/>
            <a:ext cx="186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vm-container-1-0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13449" y="4005064"/>
            <a:ext cx="2153629" cy="1131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58180" y="4767064"/>
            <a:ext cx="186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vm-container-1-0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65849" y="4157464"/>
            <a:ext cx="2153629" cy="1131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210580" y="4919464"/>
            <a:ext cx="186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vm-container-1-0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18249" y="4309864"/>
            <a:ext cx="2153629" cy="1131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362980" y="5071864"/>
            <a:ext cx="186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vm-container-1-0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370649" y="4462264"/>
            <a:ext cx="2153629" cy="1131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515380" y="5224264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vm-container-0-0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523049" y="4614664"/>
            <a:ext cx="2153629" cy="1131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667780" y="5376664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vm-container-0-0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675449" y="4767064"/>
            <a:ext cx="2153629" cy="1131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820180" y="5529064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vm-container-0-0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21817" y="2716567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Authors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04048" y="568060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Resources Providers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69436" y="261505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Users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12507" name="Picture 219" descr="C:\Users\zhengc\AppData\Local\Microsoft\Windows\Temporary Internet Files\Content.IE5\WV8J7UV3\MC900442038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67" y="1160227"/>
            <a:ext cx="1208355" cy="150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78" name="Isosceles Triangle 12477"/>
          <p:cNvSpPr/>
          <p:nvPr/>
        </p:nvSpPr>
        <p:spPr bwMode="auto">
          <a:xfrm>
            <a:off x="6930021" y="1864303"/>
            <a:ext cx="1060704" cy="914400"/>
          </a:xfrm>
          <a:prstGeom prst="triangl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alligraphy" pitchFamily="66" charset="0"/>
              <a:cs typeface="Arial" charset="0"/>
            </a:endParaRPr>
          </a:p>
        </p:txBody>
      </p:sp>
      <p:sp>
        <p:nvSpPr>
          <p:cNvPr id="12479" name="Isosceles Triangle 12478"/>
          <p:cNvSpPr/>
          <p:nvPr/>
        </p:nvSpPr>
        <p:spPr bwMode="auto">
          <a:xfrm>
            <a:off x="3504976" y="2901233"/>
            <a:ext cx="1060704" cy="914400"/>
          </a:xfrm>
          <a:prstGeom prst="triangl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alligraphy" pitchFamily="66" charset="0"/>
              <a:cs typeface="Arial" charset="0"/>
            </a:endParaRPr>
          </a:p>
        </p:txBody>
      </p:sp>
      <p:sp>
        <p:nvSpPr>
          <p:cNvPr id="12482" name="Flowchart: Extract 12481"/>
          <p:cNvSpPr/>
          <p:nvPr/>
        </p:nvSpPr>
        <p:spPr bwMode="auto">
          <a:xfrm>
            <a:off x="6581180" y="1192069"/>
            <a:ext cx="344690" cy="300835"/>
          </a:xfrm>
          <a:prstGeom prst="flowChartExtract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25400">
            <a:solidFill>
              <a:schemeClr val="tx1">
                <a:lumMod val="95000"/>
                <a:lumOff val="5000"/>
              </a:schemeClr>
            </a:solidFill>
            <a:prstDash val="sysDash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alligraphy" pitchFamily="66" charset="0"/>
              <a:cs typeface="Arial" charset="0"/>
            </a:endParaRPr>
          </a:p>
        </p:txBody>
      </p:sp>
      <p:sp>
        <p:nvSpPr>
          <p:cNvPr id="12483" name="Vertical Scroll 12482"/>
          <p:cNvSpPr/>
          <p:nvPr/>
        </p:nvSpPr>
        <p:spPr bwMode="auto">
          <a:xfrm rot="10800000">
            <a:off x="6428443" y="2318823"/>
            <a:ext cx="516636" cy="492033"/>
          </a:xfrm>
          <a:prstGeom prst="verticalScroll">
            <a:avLst/>
          </a:prstGeom>
          <a:pattFill prst="dashHorz">
            <a:fgClr>
              <a:srgbClr val="FFC000"/>
            </a:fgClr>
            <a:bgClr>
              <a:schemeClr val="bg1"/>
            </a:bgClr>
          </a:pattFill>
          <a:ln>
            <a:solidFill>
              <a:schemeClr val="tx1">
                <a:lumMod val="95000"/>
                <a:lumOff val="5000"/>
              </a:schemeClr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alligraphy" pitchFamily="66" charset="0"/>
              <a:cs typeface="Arial" charset="0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6472084" y="2439568"/>
            <a:ext cx="530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xml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65" name="Sun 264"/>
          <p:cNvSpPr/>
          <p:nvPr/>
        </p:nvSpPr>
        <p:spPr>
          <a:xfrm>
            <a:off x="6632495" y="5027929"/>
            <a:ext cx="914400" cy="914400"/>
          </a:xfrm>
          <a:prstGeom prst="sun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6" name="TextBox 265"/>
          <p:cNvSpPr txBox="1"/>
          <p:nvPr/>
        </p:nvSpPr>
        <p:spPr>
          <a:xfrm>
            <a:off x="6728861" y="5249803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FF66"/>
                </a:solidFill>
              </a:rPr>
              <a:t>Pragma</a:t>
            </a:r>
          </a:p>
          <a:p>
            <a:pPr algn="ctr"/>
            <a:r>
              <a:rPr lang="en-US" sz="1200" dirty="0" smtClean="0">
                <a:solidFill>
                  <a:srgbClr val="FFFF66"/>
                </a:solidFill>
              </a:rPr>
              <a:t>_boot</a:t>
            </a:r>
            <a:endParaRPr lang="en-US" sz="1200" dirty="0">
              <a:solidFill>
                <a:srgbClr val="FFFF66"/>
              </a:solidFill>
            </a:endParaRPr>
          </a:p>
        </p:txBody>
      </p:sp>
      <p:cxnSp>
        <p:nvCxnSpPr>
          <p:cNvPr id="12485" name="Straight Arrow Connector 12484"/>
          <p:cNvCxnSpPr/>
          <p:nvPr/>
        </p:nvCxnSpPr>
        <p:spPr bwMode="auto">
          <a:xfrm>
            <a:off x="1666162" y="2499774"/>
            <a:ext cx="3604214" cy="150529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87" name="TextBox 12486"/>
          <p:cNvSpPr txBox="1"/>
          <p:nvPr/>
        </p:nvSpPr>
        <p:spPr>
          <a:xfrm rot="1363553">
            <a:off x="1961640" y="2750867"/>
            <a:ext cx="228139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</a:rPr>
              <a:t>Pragma_boot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vcxyz</a:t>
            </a:r>
            <a:r>
              <a:rPr lang="en-US" sz="1600" b="1" dirty="0" smtClean="0">
                <a:solidFill>
                  <a:srgbClr val="FF0000"/>
                </a:solidFill>
              </a:rPr>
              <a:t> 8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272" name="Straight Arrow Connector 271"/>
          <p:cNvCxnSpPr/>
          <p:nvPr/>
        </p:nvCxnSpPr>
        <p:spPr bwMode="auto">
          <a:xfrm flipH="1" flipV="1">
            <a:off x="4267896" y="1691737"/>
            <a:ext cx="3335903" cy="90874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5" name="Straight Arrow Connector 274"/>
          <p:cNvCxnSpPr/>
          <p:nvPr/>
        </p:nvCxnSpPr>
        <p:spPr bwMode="auto">
          <a:xfrm flipH="1" flipV="1">
            <a:off x="4267898" y="1712729"/>
            <a:ext cx="1002478" cy="21399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Rectangle 38"/>
          <p:cNvSpPr/>
          <p:nvPr/>
        </p:nvSpPr>
        <p:spPr>
          <a:xfrm>
            <a:off x="1862186" y="4918606"/>
            <a:ext cx="2153629" cy="1131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972580" y="5681464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vm-container-0-0 </a:t>
            </a:r>
          </a:p>
        </p:txBody>
      </p:sp>
      <p:sp>
        <p:nvSpPr>
          <p:cNvPr id="12494" name="TextBox 12493"/>
          <p:cNvSpPr txBox="1"/>
          <p:nvPr/>
        </p:nvSpPr>
        <p:spPr>
          <a:xfrm>
            <a:off x="6581180" y="1616494"/>
            <a:ext cx="271228" cy="26161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6569131" y="1963191"/>
            <a:ext cx="275636" cy="2616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C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292" name="Straight Arrow Connector 291"/>
          <p:cNvCxnSpPr/>
          <p:nvPr/>
        </p:nvCxnSpPr>
        <p:spPr bwMode="auto">
          <a:xfrm flipH="1" flipV="1">
            <a:off x="5004048" y="2444213"/>
            <a:ext cx="418728" cy="137142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5" name="Flowchart: Extract 294"/>
          <p:cNvSpPr/>
          <p:nvPr/>
        </p:nvSpPr>
        <p:spPr bwMode="auto">
          <a:xfrm>
            <a:off x="4219871" y="4214749"/>
            <a:ext cx="532315" cy="399915"/>
          </a:xfrm>
          <a:prstGeom prst="flowChartExtract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  <a:prstDash val="sysDash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alligraphy" pitchFamily="66" charset="0"/>
              <a:cs typeface="Arial" charset="0"/>
            </a:endParaRPr>
          </a:p>
        </p:txBody>
      </p:sp>
      <p:cxnSp>
        <p:nvCxnSpPr>
          <p:cNvPr id="296" name="Straight Arrow Connector 295"/>
          <p:cNvCxnSpPr>
            <a:endCxn id="295" idx="3"/>
          </p:cNvCxnSpPr>
          <p:nvPr/>
        </p:nvCxnSpPr>
        <p:spPr bwMode="auto">
          <a:xfrm flipH="1">
            <a:off x="4619107" y="4157465"/>
            <a:ext cx="651269" cy="25724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2" name="TextBox 301"/>
          <p:cNvSpPr txBox="1"/>
          <p:nvPr/>
        </p:nvSpPr>
        <p:spPr>
          <a:xfrm>
            <a:off x="4868434" y="1562518"/>
            <a:ext cx="271228" cy="26161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03" name="TextBox 302"/>
          <p:cNvSpPr txBox="1"/>
          <p:nvPr/>
        </p:nvSpPr>
        <p:spPr>
          <a:xfrm>
            <a:off x="4931969" y="1880977"/>
            <a:ext cx="275636" cy="2616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4110450" y="4592324"/>
            <a:ext cx="275636" cy="2616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05" name="Flowchart: Extract 304"/>
          <p:cNvSpPr/>
          <p:nvPr/>
        </p:nvSpPr>
        <p:spPr bwMode="auto">
          <a:xfrm>
            <a:off x="4219871" y="4247311"/>
            <a:ext cx="532315" cy="367353"/>
          </a:xfrm>
          <a:prstGeom prst="flowChartExtract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25400">
            <a:solidFill>
              <a:schemeClr val="tx1">
                <a:lumMod val="95000"/>
                <a:lumOff val="5000"/>
              </a:schemeClr>
            </a:solidFill>
            <a:prstDash val="sysDash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alligraphy" pitchFamily="66" charset="0"/>
              <a:cs typeface="Arial" charset="0"/>
            </a:endParaRPr>
          </a:p>
        </p:txBody>
      </p:sp>
      <p:pic>
        <p:nvPicPr>
          <p:cNvPr id="263" name="Picture 2" descr="C:\Users\zhengc\AppData\Local\Microsoft\Windows\Temporary Internet Files\Content.IE5\1DOAR0BJ\MC91021774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085" y="2350044"/>
            <a:ext cx="648349" cy="40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7" name="TextBox 266"/>
          <p:cNvSpPr txBox="1"/>
          <p:nvPr/>
        </p:nvSpPr>
        <p:spPr>
          <a:xfrm>
            <a:off x="3676915" y="2560668"/>
            <a:ext cx="667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vmdb.txt</a:t>
            </a:r>
            <a:endParaRPr lang="en-US" sz="1000" dirty="0"/>
          </a:p>
        </p:txBody>
      </p:sp>
      <p:sp>
        <p:nvSpPr>
          <p:cNvPr id="279" name="Quad Arrow Callout 278"/>
          <p:cNvSpPr/>
          <p:nvPr/>
        </p:nvSpPr>
        <p:spPr bwMode="auto">
          <a:xfrm>
            <a:off x="4724989" y="2545812"/>
            <a:ext cx="226782" cy="257119"/>
          </a:xfrm>
          <a:prstGeom prst="quadArrowCallout">
            <a:avLst>
              <a:gd name="adj1" fmla="val 0"/>
              <a:gd name="adj2" fmla="val 18515"/>
              <a:gd name="adj3" fmla="val 18515"/>
              <a:gd name="adj4" fmla="val 48123"/>
            </a:avLst>
          </a:prstGeom>
          <a:solidFill>
            <a:srgbClr val="FFC000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alligraphy" pitchFamily="66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49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22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32285E-6 L -0.18091 -0.2051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45" y="-1026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87512E-6 L -0.18091 -0.2044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45" y="-10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07956E-6 L -0.18733 -0.0067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24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75" y="-34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62812E-6 L -0.1783 -0.0152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24" y="-763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36633E-6 L -0.18333 -0.0222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67" y="-111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22757E-6 L -0.18577 -0.02035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24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88" y="-10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125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125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8" presetClass="emph" presetSubtype="0" repeatCount="indefinite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0" dur="5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26549E-6 L -0.05504 0.34621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172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98612E-6 L -0.0934 0.38876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70" y="19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4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6" dur="2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4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9" dur="2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61887E-6 L -0.09844 0.09482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1" y="4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2" grpId="1"/>
      <p:bldP spid="12482" grpId="0" animBg="1"/>
      <p:bldP spid="12483" grpId="0" animBg="1"/>
      <p:bldP spid="12483" grpId="1" animBg="1"/>
      <p:bldP spid="264" grpId="0"/>
      <p:bldP spid="264" grpId="1"/>
      <p:bldP spid="265" grpId="0" animBg="1"/>
      <p:bldP spid="265" grpId="1" animBg="1"/>
      <p:bldP spid="265" grpId="2" animBg="1"/>
      <p:bldP spid="266" grpId="0"/>
      <p:bldP spid="266" grpId="1"/>
      <p:bldP spid="12487" grpId="0"/>
      <p:bldP spid="12487" grpId="1"/>
      <p:bldP spid="12494" grpId="0" animBg="1"/>
      <p:bldP spid="12494" grpId="1" animBg="1"/>
      <p:bldP spid="287" grpId="0" animBg="1"/>
      <p:bldP spid="287" grpId="1" animBg="1"/>
      <p:bldP spid="295" grpId="0" animBg="1"/>
      <p:bldP spid="302" grpId="0" animBg="1"/>
      <p:bldP spid="302" grpId="1" animBg="1"/>
      <p:bldP spid="302" grpId="2" animBg="1"/>
      <p:bldP spid="303" grpId="0" animBg="1"/>
      <p:bldP spid="303" grpId="1" animBg="1"/>
      <p:bldP spid="303" grpId="2" animBg="1"/>
      <p:bldP spid="304" grpId="0" animBg="1"/>
      <p:bldP spid="304" grpId="1" animBg="1"/>
      <p:bldP spid="30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sz="3200" dirty="0" smtClean="0"/>
              <a:t>Automated VM/VC </a:t>
            </a:r>
            <a:r>
              <a:rPr lang="en-US" sz="3200" dirty="0"/>
              <a:t>D</a:t>
            </a:r>
            <a:r>
              <a:rPr lang="en-US" sz="3200" dirty="0" smtClean="0"/>
              <a:t>eployment Solutions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VM Deployment Script</a:t>
            </a:r>
          </a:p>
          <a:p>
            <a:pPr lvl="1"/>
            <a:r>
              <a:rPr lang="en-US" dirty="0" smtClean="0"/>
              <a:t>Rocks/</a:t>
            </a:r>
            <a:r>
              <a:rPr lang="en-US" dirty="0" err="1" smtClean="0"/>
              <a:t>Xen</a:t>
            </a:r>
            <a:r>
              <a:rPr lang="en-US" dirty="0" smtClean="0"/>
              <a:t> (UCSD), installed </a:t>
            </a:r>
            <a:r>
              <a:rPr lang="en-US" dirty="0"/>
              <a:t>and ran on 7 </a:t>
            </a:r>
            <a:r>
              <a:rPr lang="en-US" dirty="0" smtClean="0"/>
              <a:t>sites</a:t>
            </a:r>
          </a:p>
          <a:p>
            <a:pPr marL="914400" lvl="2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goc.pragma-grid.net/wiki/index.php/Vm-deploy-multi</a:t>
            </a:r>
            <a:endParaRPr lang="en-US" dirty="0" smtClean="0"/>
          </a:p>
          <a:p>
            <a:pPr lvl="1"/>
            <a:r>
              <a:rPr lang="en-US" dirty="0" err="1" smtClean="0"/>
              <a:t>OpenNebula</a:t>
            </a:r>
            <a:r>
              <a:rPr lang="en-US" dirty="0" smtClean="0"/>
              <a:t>/KVM (AIST)</a:t>
            </a:r>
          </a:p>
          <a:p>
            <a:pPr marL="914400" lvl="2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goc.pragma-grid.net/wiki/index.php/Auto-deploy_with_KVM/OpenNebula</a:t>
            </a:r>
            <a:endParaRPr lang="en-US" dirty="0" smtClean="0"/>
          </a:p>
          <a:p>
            <a:r>
              <a:rPr lang="en-US" dirty="0" smtClean="0"/>
              <a:t>VC Deployment </a:t>
            </a:r>
            <a:r>
              <a:rPr lang="en-US" dirty="0"/>
              <a:t>Script – demo tomorrow</a:t>
            </a:r>
            <a:endParaRPr lang="en-US" dirty="0" smtClean="0"/>
          </a:p>
          <a:p>
            <a:pPr lvl="1"/>
            <a:r>
              <a:rPr lang="en-US" dirty="0" smtClean="0"/>
              <a:t>Rocks/KVM (UCSD</a:t>
            </a:r>
            <a:r>
              <a:rPr lang="en-US" dirty="0" smtClean="0"/>
              <a:t>)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goc.pragma-grid.net/wiki/index.php/Auto-deploy_VC_on_Rocks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OpenNebula</a:t>
            </a:r>
            <a:r>
              <a:rPr lang="en-US" dirty="0" smtClean="0"/>
              <a:t>/KVM (AIST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Next phase</a:t>
            </a:r>
          </a:p>
          <a:p>
            <a:pPr lvl="1"/>
            <a:r>
              <a:rPr lang="en-US" dirty="0" smtClean="0"/>
              <a:t>Expand usage to more Rocks/KVM-</a:t>
            </a:r>
            <a:r>
              <a:rPr lang="en-US" dirty="0" err="1" smtClean="0"/>
              <a:t>Xen</a:t>
            </a:r>
            <a:r>
              <a:rPr lang="en-US" dirty="0" smtClean="0"/>
              <a:t> and </a:t>
            </a:r>
            <a:r>
              <a:rPr lang="en-US" dirty="0" err="1" smtClean="0"/>
              <a:t>OpenNebula</a:t>
            </a:r>
            <a:r>
              <a:rPr lang="en-US" dirty="0" smtClean="0"/>
              <a:t>/KVM sites</a:t>
            </a:r>
          </a:p>
          <a:p>
            <a:pPr lvl="1"/>
            <a:r>
              <a:rPr lang="en-US" dirty="0" smtClean="0"/>
              <a:t>More implementation in other virtual environment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325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</a:t>
            </a:r>
            <a:r>
              <a:rPr lang="en-US" dirty="0"/>
              <a:t>Overlay Experiment</a:t>
            </a:r>
            <a:br>
              <a:rPr lang="en-US" dirty="0"/>
            </a:br>
            <a:r>
              <a:rPr lang="en-US" sz="2000" dirty="0">
                <a:hlinkClick r:id="rId2"/>
              </a:rPr>
              <a:t>http://goc.pragma-grid.net/wiki/index.php/Network_Overlay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484784"/>
            <a:ext cx="6203032" cy="4525963"/>
          </a:xfrm>
        </p:spPr>
        <p:txBody>
          <a:bodyPr/>
          <a:lstStyle/>
          <a:p>
            <a:r>
              <a:rPr lang="en-US" dirty="0" err="1" smtClean="0"/>
              <a:t>OpenFlow</a:t>
            </a:r>
            <a:endParaRPr lang="en-US" dirty="0" smtClean="0"/>
          </a:p>
          <a:p>
            <a:r>
              <a:rPr lang="en-US" dirty="0" err="1" smtClean="0"/>
              <a:t>ViNe</a:t>
            </a:r>
            <a:endParaRPr lang="en-US" dirty="0"/>
          </a:p>
        </p:txBody>
      </p:sp>
      <p:pic>
        <p:nvPicPr>
          <p:cNvPr id="4" name="Content Placeholder 6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1988840"/>
            <a:ext cx="5688632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91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正方形/長方形 52"/>
          <p:cNvSpPr/>
          <p:nvPr/>
        </p:nvSpPr>
        <p:spPr>
          <a:xfrm>
            <a:off x="2631324" y="4255114"/>
            <a:ext cx="1788726" cy="6654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/>
              <a:t>Openflow</a:t>
            </a:r>
            <a:r>
              <a:rPr kumimoji="1" lang="en-US" altLang="ja-JP" sz="1400" dirty="0" smtClean="0"/>
              <a:t> Controller</a:t>
            </a:r>
            <a:br>
              <a:rPr kumimoji="1" lang="en-US" altLang="ja-JP" sz="1400" dirty="0" smtClean="0"/>
            </a:br>
            <a:r>
              <a:rPr lang="en-US" altLang="ja-JP" sz="1400" b="1" dirty="0" err="1" smtClean="0"/>
              <a:t>Trema</a:t>
            </a:r>
            <a:r>
              <a:rPr lang="en-US" altLang="ja-JP" sz="1400" b="1" dirty="0" smtClean="0"/>
              <a:t> </a:t>
            </a:r>
            <a:br>
              <a:rPr lang="en-US" altLang="ja-JP" sz="1400" b="1" dirty="0" smtClean="0"/>
            </a:br>
            <a:r>
              <a:rPr lang="en-US" altLang="ja-JP" sz="1200" b="1" dirty="0" smtClean="0"/>
              <a:t>(</a:t>
            </a:r>
            <a:r>
              <a:rPr lang="en-US" altLang="ja-JP" sz="1200" b="1" dirty="0"/>
              <a:t>Sliceable routing switch</a:t>
            </a:r>
            <a:r>
              <a:rPr lang="en-US" altLang="ja-JP" sz="1200" b="1" dirty="0" smtClean="0"/>
              <a:t>)</a:t>
            </a:r>
            <a:endParaRPr lang="ja-JP" altLang="en-US" sz="1200" b="1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48751" y="32405"/>
            <a:ext cx="8229600" cy="418057"/>
          </a:xfrm>
        </p:spPr>
        <p:txBody>
          <a:bodyPr>
            <a:normAutofit fontScale="90000"/>
          </a:bodyPr>
          <a:lstStyle/>
          <a:p>
            <a:r>
              <a:rPr lang="en-US" altLang="ja-JP" dirty="0" err="1" smtClean="0"/>
              <a:t>Openflow</a:t>
            </a:r>
            <a:r>
              <a:rPr lang="en-US" altLang="ja-JP" dirty="0" smtClean="0"/>
              <a:t> network environment</a:t>
            </a:r>
            <a:endParaRPr kumimoji="1" lang="ja-JP" altLang="en-US" dirty="0"/>
          </a:p>
        </p:txBody>
      </p:sp>
      <p:pic>
        <p:nvPicPr>
          <p:cNvPr id="1027" name="Picture 3" descr="C:\Users\kohei\AppData\Local\Microsoft\Windows\Temporary Internet Files\Content.IE5\T2P2G7DJ\MC90042896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329" y="4775737"/>
            <a:ext cx="783639" cy="108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2539888" y="5379937"/>
            <a:ext cx="720080" cy="391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O</a:t>
            </a:r>
            <a:r>
              <a:rPr kumimoji="1" lang="en-US" altLang="ja-JP" sz="1000" dirty="0" smtClean="0"/>
              <a:t>pen</a:t>
            </a:r>
            <a:br>
              <a:rPr kumimoji="1" lang="en-US" altLang="ja-JP" sz="1000" dirty="0" smtClean="0"/>
            </a:br>
            <a:r>
              <a:rPr kumimoji="1" lang="en-US" altLang="ja-JP" sz="1000" dirty="0" err="1" smtClean="0"/>
              <a:t>vSwitch</a:t>
            </a:r>
            <a:endParaRPr kumimoji="1" lang="ja-JP" altLang="en-US" sz="1000" dirty="0"/>
          </a:p>
        </p:txBody>
      </p:sp>
      <p:pic>
        <p:nvPicPr>
          <p:cNvPr id="13" name="Picture 3" descr="C:\Users\kohei\AppData\Local\Microsoft\Windows\Temporary Internet Files\Content.IE5\T2P2G7DJ\MC90042896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185" y="4782293"/>
            <a:ext cx="783639" cy="108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正方形/長方形 13"/>
          <p:cNvSpPr/>
          <p:nvPr/>
        </p:nvSpPr>
        <p:spPr>
          <a:xfrm>
            <a:off x="1243744" y="5386493"/>
            <a:ext cx="720079" cy="391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O</a:t>
            </a:r>
            <a:r>
              <a:rPr kumimoji="1" lang="en-US" altLang="ja-JP" sz="1000" dirty="0" smtClean="0"/>
              <a:t>pen</a:t>
            </a:r>
            <a:br>
              <a:rPr kumimoji="1" lang="en-US" altLang="ja-JP" sz="1000" dirty="0" smtClean="0"/>
            </a:br>
            <a:r>
              <a:rPr kumimoji="1" lang="en-US" altLang="ja-JP" sz="1000" dirty="0" err="1" smtClean="0"/>
              <a:t>vSwitch</a:t>
            </a:r>
            <a:endParaRPr kumimoji="1" lang="ja-JP" altLang="en-US" sz="1000" dirty="0"/>
          </a:p>
        </p:txBody>
      </p:sp>
      <p:pic>
        <p:nvPicPr>
          <p:cNvPr id="15" name="Picture 3" descr="C:\Users\kohei\AppData\Local\Microsoft\Windows\Temporary Internet Files\Content.IE5\T2P2G7DJ\MC90042896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634" y="3983649"/>
            <a:ext cx="783639" cy="108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正方形/長方形 15"/>
          <p:cNvSpPr/>
          <p:nvPr/>
        </p:nvSpPr>
        <p:spPr>
          <a:xfrm>
            <a:off x="1252193" y="4587849"/>
            <a:ext cx="725486" cy="391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O</a:t>
            </a:r>
            <a:r>
              <a:rPr kumimoji="1" lang="en-US" altLang="ja-JP" sz="1000" dirty="0" smtClean="0"/>
              <a:t>pen</a:t>
            </a:r>
            <a:br>
              <a:rPr kumimoji="1" lang="en-US" altLang="ja-JP" sz="1000" dirty="0" smtClean="0"/>
            </a:br>
            <a:r>
              <a:rPr kumimoji="1" lang="en-US" altLang="ja-JP" sz="1000" dirty="0" err="1" smtClean="0"/>
              <a:t>vSwitch</a:t>
            </a:r>
            <a:endParaRPr kumimoji="1" lang="ja-JP" altLang="en-US" sz="1000" dirty="0"/>
          </a:p>
        </p:txBody>
      </p:sp>
      <p:pic>
        <p:nvPicPr>
          <p:cNvPr id="17" name="Picture 3" descr="C:\Users\kohei\AppData\Local\Microsoft\Windows\Temporary Internet Files\Content.IE5\T2P2G7DJ\MC90042896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904" y="3551601"/>
            <a:ext cx="783639" cy="108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正方形/長方形 17"/>
          <p:cNvSpPr/>
          <p:nvPr/>
        </p:nvSpPr>
        <p:spPr>
          <a:xfrm>
            <a:off x="4759463" y="4155801"/>
            <a:ext cx="669243" cy="391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O</a:t>
            </a:r>
            <a:r>
              <a:rPr kumimoji="1" lang="en-US" altLang="ja-JP" sz="1000" dirty="0" smtClean="0"/>
              <a:t>pen</a:t>
            </a:r>
            <a:br>
              <a:rPr kumimoji="1" lang="en-US" altLang="ja-JP" sz="1000" dirty="0" smtClean="0"/>
            </a:br>
            <a:r>
              <a:rPr kumimoji="1" lang="en-US" altLang="ja-JP" sz="1000" dirty="0" err="1" smtClean="0"/>
              <a:t>vSwitch</a:t>
            </a:r>
            <a:endParaRPr kumimoji="1" lang="ja-JP" altLang="en-US" sz="1000" dirty="0"/>
          </a:p>
        </p:txBody>
      </p:sp>
      <p:pic>
        <p:nvPicPr>
          <p:cNvPr id="19" name="Picture 3" descr="C:\Users\kohei\AppData\Local\Microsoft\Windows\Temporary Internet Files\Content.IE5\T2P2G7DJ\MC90042896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599" y="3528318"/>
            <a:ext cx="783639" cy="108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/>
          <p:cNvSpPr/>
          <p:nvPr/>
        </p:nvSpPr>
        <p:spPr>
          <a:xfrm>
            <a:off x="6047158" y="4132518"/>
            <a:ext cx="720080" cy="391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O</a:t>
            </a:r>
            <a:r>
              <a:rPr kumimoji="1" lang="en-US" altLang="ja-JP" sz="1000" dirty="0" smtClean="0"/>
              <a:t>pen</a:t>
            </a:r>
            <a:br>
              <a:rPr kumimoji="1" lang="en-US" altLang="ja-JP" sz="1000" dirty="0" smtClean="0"/>
            </a:br>
            <a:r>
              <a:rPr kumimoji="1" lang="en-US" altLang="ja-JP" sz="1000" dirty="0" err="1" smtClean="0"/>
              <a:t>vSwitch</a:t>
            </a:r>
            <a:endParaRPr kumimoji="1" lang="ja-JP" altLang="en-US" sz="1000" dirty="0"/>
          </a:p>
        </p:txBody>
      </p:sp>
      <p:pic>
        <p:nvPicPr>
          <p:cNvPr id="21" name="Picture 3" descr="C:\Users\kohei\AppData\Local\Microsoft\Windows\Temporary Internet Files\Content.IE5\T2P2G7DJ\MC90042896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048" y="2736230"/>
            <a:ext cx="783639" cy="108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正方形/長方形 21"/>
          <p:cNvSpPr/>
          <p:nvPr/>
        </p:nvSpPr>
        <p:spPr>
          <a:xfrm>
            <a:off x="6055607" y="3340430"/>
            <a:ext cx="673957" cy="391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O</a:t>
            </a:r>
            <a:r>
              <a:rPr kumimoji="1" lang="en-US" altLang="ja-JP" sz="1000" dirty="0" smtClean="0"/>
              <a:t>pen</a:t>
            </a:r>
            <a:br>
              <a:rPr kumimoji="1" lang="en-US" altLang="ja-JP" sz="1000" dirty="0" smtClean="0"/>
            </a:br>
            <a:r>
              <a:rPr kumimoji="1" lang="en-US" altLang="ja-JP" sz="1000" dirty="0" err="1" smtClean="0"/>
              <a:t>vSwitch</a:t>
            </a:r>
            <a:endParaRPr kumimoji="1" lang="ja-JP" altLang="en-US" sz="1000" dirty="0"/>
          </a:p>
        </p:txBody>
      </p:sp>
      <p:pic>
        <p:nvPicPr>
          <p:cNvPr id="23" name="Picture 3" descr="C:\Users\kohei\AppData\Local\Microsoft\Windows\Temporary Internet Files\Content.IE5\T2P2G7DJ\MC90042896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745" y="5207785"/>
            <a:ext cx="783639" cy="108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正方形/長方形 23"/>
          <p:cNvSpPr/>
          <p:nvPr/>
        </p:nvSpPr>
        <p:spPr>
          <a:xfrm>
            <a:off x="6284304" y="5811985"/>
            <a:ext cx="720080" cy="391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O</a:t>
            </a:r>
            <a:r>
              <a:rPr kumimoji="1" lang="en-US" altLang="ja-JP" sz="1000" dirty="0" smtClean="0"/>
              <a:t>pen</a:t>
            </a:r>
            <a:br>
              <a:rPr kumimoji="1" lang="en-US" altLang="ja-JP" sz="1000" dirty="0" smtClean="0"/>
            </a:br>
            <a:r>
              <a:rPr kumimoji="1" lang="en-US" altLang="ja-JP" sz="1000" dirty="0" err="1" smtClean="0"/>
              <a:t>vSwitch</a:t>
            </a:r>
            <a:endParaRPr kumimoji="1" lang="ja-JP" altLang="en-US" sz="1000" dirty="0"/>
          </a:p>
        </p:txBody>
      </p:sp>
      <p:pic>
        <p:nvPicPr>
          <p:cNvPr id="25" name="Picture 3" descr="C:\Users\kohei\AppData\Local\Microsoft\Windows\Temporary Internet Files\Content.IE5\T2P2G7DJ\MC90042896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440" y="5184502"/>
            <a:ext cx="783639" cy="108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正方形/長方形 25"/>
          <p:cNvSpPr/>
          <p:nvPr/>
        </p:nvSpPr>
        <p:spPr>
          <a:xfrm>
            <a:off x="7571999" y="5788702"/>
            <a:ext cx="720080" cy="391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O</a:t>
            </a:r>
            <a:r>
              <a:rPr kumimoji="1" lang="en-US" altLang="ja-JP" sz="1000" dirty="0" smtClean="0"/>
              <a:t>pen</a:t>
            </a:r>
            <a:br>
              <a:rPr kumimoji="1" lang="en-US" altLang="ja-JP" sz="1000" dirty="0" smtClean="0"/>
            </a:br>
            <a:r>
              <a:rPr kumimoji="1" lang="en-US" altLang="ja-JP" sz="1000" dirty="0" err="1" smtClean="0"/>
              <a:t>vSwitch</a:t>
            </a:r>
            <a:endParaRPr kumimoji="1" lang="ja-JP" altLang="en-US" sz="1000" dirty="0"/>
          </a:p>
        </p:txBody>
      </p:sp>
      <p:pic>
        <p:nvPicPr>
          <p:cNvPr id="27" name="Picture 3" descr="C:\Users\kohei\AppData\Local\Microsoft\Windows\Temporary Internet Files\Content.IE5\T2P2G7DJ\MC90042896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889" y="4392414"/>
            <a:ext cx="783639" cy="108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正方形/長方形 27"/>
          <p:cNvSpPr/>
          <p:nvPr/>
        </p:nvSpPr>
        <p:spPr>
          <a:xfrm>
            <a:off x="7580448" y="4996614"/>
            <a:ext cx="711631" cy="391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O</a:t>
            </a:r>
            <a:r>
              <a:rPr kumimoji="1" lang="en-US" altLang="ja-JP" sz="1000" dirty="0" smtClean="0"/>
              <a:t>pen</a:t>
            </a:r>
            <a:br>
              <a:rPr kumimoji="1" lang="en-US" altLang="ja-JP" sz="1000" dirty="0" smtClean="0"/>
            </a:br>
            <a:r>
              <a:rPr kumimoji="1" lang="en-US" altLang="ja-JP" sz="1000" dirty="0" err="1" smtClean="0"/>
              <a:t>vSwitch</a:t>
            </a:r>
            <a:endParaRPr kumimoji="1" lang="ja-JP" altLang="en-US" sz="1000" dirty="0"/>
          </a:p>
        </p:txBody>
      </p:sp>
      <p:cxnSp>
        <p:nvCxnSpPr>
          <p:cNvPr id="12" name="カギ線コネクタ 11"/>
          <p:cNvCxnSpPr>
            <a:stCxn id="6" idx="1"/>
            <a:endCxn id="14" idx="3"/>
          </p:cNvCxnSpPr>
          <p:nvPr/>
        </p:nvCxnSpPr>
        <p:spPr>
          <a:xfrm rot="10800000" flipV="1">
            <a:off x="1963824" y="5575441"/>
            <a:ext cx="576065" cy="6556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6" idx="1"/>
            <a:endCxn id="16" idx="3"/>
          </p:cNvCxnSpPr>
          <p:nvPr/>
        </p:nvCxnSpPr>
        <p:spPr>
          <a:xfrm rot="10800000">
            <a:off x="1977680" y="4783353"/>
            <a:ext cx="562209" cy="7920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>
            <a:stCxn id="22" idx="1"/>
            <a:endCxn id="18" idx="3"/>
          </p:cNvCxnSpPr>
          <p:nvPr/>
        </p:nvCxnSpPr>
        <p:spPr>
          <a:xfrm rot="10800000" flipV="1">
            <a:off x="5428707" y="3535933"/>
            <a:ext cx="626901" cy="81537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カギ線コネクタ 36"/>
          <p:cNvCxnSpPr>
            <a:stCxn id="20" idx="1"/>
            <a:endCxn id="18" idx="3"/>
          </p:cNvCxnSpPr>
          <p:nvPr/>
        </p:nvCxnSpPr>
        <p:spPr>
          <a:xfrm rot="10800000" flipV="1">
            <a:off x="5428706" y="4328021"/>
            <a:ext cx="618452" cy="2328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stCxn id="28" idx="1"/>
            <a:endCxn id="24" idx="3"/>
          </p:cNvCxnSpPr>
          <p:nvPr/>
        </p:nvCxnSpPr>
        <p:spPr>
          <a:xfrm rot="10800000" flipV="1">
            <a:off x="7004384" y="5192117"/>
            <a:ext cx="576064" cy="81537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カギ線コネクタ 42"/>
          <p:cNvCxnSpPr>
            <a:stCxn id="26" idx="1"/>
          </p:cNvCxnSpPr>
          <p:nvPr/>
        </p:nvCxnSpPr>
        <p:spPr>
          <a:xfrm rot="10800000" flipV="1">
            <a:off x="6932381" y="5984206"/>
            <a:ext cx="639619" cy="2328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6" idx="3"/>
            <a:endCxn id="18" idx="2"/>
          </p:cNvCxnSpPr>
          <p:nvPr/>
        </p:nvCxnSpPr>
        <p:spPr>
          <a:xfrm flipV="1">
            <a:off x="3259968" y="4546808"/>
            <a:ext cx="1834117" cy="1028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6" idx="3"/>
            <a:endCxn id="24" idx="1"/>
          </p:cNvCxnSpPr>
          <p:nvPr/>
        </p:nvCxnSpPr>
        <p:spPr>
          <a:xfrm>
            <a:off x="3259968" y="5575441"/>
            <a:ext cx="3024336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18" idx="2"/>
            <a:endCxn id="24" idx="1"/>
          </p:cNvCxnSpPr>
          <p:nvPr/>
        </p:nvCxnSpPr>
        <p:spPr>
          <a:xfrm>
            <a:off x="5094085" y="4546808"/>
            <a:ext cx="1190219" cy="14606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1447984" y="5857795"/>
            <a:ext cx="144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Osaka Univ.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628120" y="3281452"/>
            <a:ext cx="1304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AIST</a:t>
            </a: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6212296" y="4926309"/>
            <a:ext cx="1304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UCSD</a:t>
            </a: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4054189" y="5006476"/>
            <a:ext cx="95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GRE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384736" y="4741643"/>
            <a:ext cx="84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GRE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331638" y="5763408"/>
            <a:ext cx="89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GRE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977679" y="4416609"/>
            <a:ext cx="78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GRE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428706" y="319976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GRE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6995936" y="4838453"/>
            <a:ext cx="833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GRE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/>
        </p:nvSpPr>
        <p:spPr>
          <a:xfrm>
            <a:off x="8548093" y="4648329"/>
            <a:ext cx="472515" cy="29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67" name="正方形/長方形 66"/>
          <p:cNvSpPr/>
          <p:nvPr/>
        </p:nvSpPr>
        <p:spPr>
          <a:xfrm>
            <a:off x="8548093" y="5070325"/>
            <a:ext cx="472515" cy="29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68" name="正方形/長方形 67"/>
          <p:cNvSpPr/>
          <p:nvPr/>
        </p:nvSpPr>
        <p:spPr>
          <a:xfrm>
            <a:off x="8548093" y="5646389"/>
            <a:ext cx="472515" cy="29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8548093" y="6068385"/>
            <a:ext cx="472515" cy="2973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cxnSp>
        <p:nvCxnSpPr>
          <p:cNvPr id="66" name="直線コネクタ 65"/>
          <p:cNvCxnSpPr>
            <a:stCxn id="59" idx="1"/>
            <a:endCxn id="28" idx="3"/>
          </p:cNvCxnSpPr>
          <p:nvPr/>
        </p:nvCxnSpPr>
        <p:spPr>
          <a:xfrm flipH="1">
            <a:off x="8292079" y="4797012"/>
            <a:ext cx="256014" cy="395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>
            <a:stCxn id="67" idx="1"/>
            <a:endCxn id="28" idx="3"/>
          </p:cNvCxnSpPr>
          <p:nvPr/>
        </p:nvCxnSpPr>
        <p:spPr>
          <a:xfrm flipH="1" flipV="1">
            <a:off x="8292079" y="5192118"/>
            <a:ext cx="256014" cy="268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stCxn id="68" idx="1"/>
            <a:endCxn id="26" idx="3"/>
          </p:cNvCxnSpPr>
          <p:nvPr/>
        </p:nvCxnSpPr>
        <p:spPr>
          <a:xfrm flipH="1">
            <a:off x="8292079" y="5795072"/>
            <a:ext cx="256014" cy="189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>
            <a:stCxn id="69" idx="1"/>
            <a:endCxn id="26" idx="3"/>
          </p:cNvCxnSpPr>
          <p:nvPr/>
        </p:nvCxnSpPr>
        <p:spPr>
          <a:xfrm flipH="1" flipV="1">
            <a:off x="8292079" y="5984206"/>
            <a:ext cx="256014" cy="2328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>
            <a:stCxn id="84" idx="1"/>
            <a:endCxn id="22" idx="3"/>
          </p:cNvCxnSpPr>
          <p:nvPr/>
        </p:nvCxnSpPr>
        <p:spPr>
          <a:xfrm flipH="1">
            <a:off x="6729564" y="2997531"/>
            <a:ext cx="346829" cy="5384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/>
          <p:cNvSpPr/>
          <p:nvPr/>
        </p:nvSpPr>
        <p:spPr>
          <a:xfrm>
            <a:off x="7076393" y="2848848"/>
            <a:ext cx="472515" cy="29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85" name="正方形/長方形 84"/>
          <p:cNvSpPr/>
          <p:nvPr/>
        </p:nvSpPr>
        <p:spPr>
          <a:xfrm>
            <a:off x="7076393" y="3270844"/>
            <a:ext cx="472515" cy="29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86" name="正方形/長方形 85"/>
          <p:cNvSpPr/>
          <p:nvPr/>
        </p:nvSpPr>
        <p:spPr>
          <a:xfrm>
            <a:off x="7076393" y="3846908"/>
            <a:ext cx="472515" cy="2973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87" name="正方形/長方形 86"/>
          <p:cNvSpPr/>
          <p:nvPr/>
        </p:nvSpPr>
        <p:spPr>
          <a:xfrm>
            <a:off x="7076393" y="4268904"/>
            <a:ext cx="472515" cy="2973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cxnSp>
        <p:nvCxnSpPr>
          <p:cNvPr id="90" name="直線コネクタ 89"/>
          <p:cNvCxnSpPr>
            <a:stCxn id="85" idx="1"/>
            <a:endCxn id="22" idx="3"/>
          </p:cNvCxnSpPr>
          <p:nvPr/>
        </p:nvCxnSpPr>
        <p:spPr>
          <a:xfrm flipH="1">
            <a:off x="6729564" y="3419527"/>
            <a:ext cx="346829" cy="1164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>
            <a:stCxn id="86" idx="1"/>
            <a:endCxn id="20" idx="3"/>
          </p:cNvCxnSpPr>
          <p:nvPr/>
        </p:nvCxnSpPr>
        <p:spPr>
          <a:xfrm flipH="1">
            <a:off x="6767238" y="3995591"/>
            <a:ext cx="309155" cy="3324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87" idx="1"/>
          </p:cNvCxnSpPr>
          <p:nvPr/>
        </p:nvCxnSpPr>
        <p:spPr>
          <a:xfrm flipH="1" flipV="1">
            <a:off x="6796572" y="4365683"/>
            <a:ext cx="279821" cy="519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カギ線コネクタ 98"/>
          <p:cNvCxnSpPr>
            <a:stCxn id="22" idx="2"/>
            <a:endCxn id="20" idx="0"/>
          </p:cNvCxnSpPr>
          <p:nvPr/>
        </p:nvCxnSpPr>
        <p:spPr>
          <a:xfrm rot="16200000" flipH="1">
            <a:off x="6199352" y="3924671"/>
            <a:ext cx="401081" cy="1461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カギ線コネクタ 102"/>
          <p:cNvCxnSpPr>
            <a:stCxn id="26" idx="0"/>
            <a:endCxn id="28" idx="2"/>
          </p:cNvCxnSpPr>
          <p:nvPr/>
        </p:nvCxnSpPr>
        <p:spPr>
          <a:xfrm rot="5400000" flipH="1" flipV="1">
            <a:off x="7733611" y="5586050"/>
            <a:ext cx="401081" cy="422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カギ線コネクタ 105"/>
          <p:cNvCxnSpPr>
            <a:stCxn id="14" idx="0"/>
            <a:endCxn id="16" idx="2"/>
          </p:cNvCxnSpPr>
          <p:nvPr/>
        </p:nvCxnSpPr>
        <p:spPr>
          <a:xfrm rot="5400000" flipH="1" flipV="1">
            <a:off x="1405542" y="5177099"/>
            <a:ext cx="407637" cy="1115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正方形/長方形 108"/>
          <p:cNvSpPr/>
          <p:nvPr/>
        </p:nvSpPr>
        <p:spPr>
          <a:xfrm>
            <a:off x="379648" y="4217000"/>
            <a:ext cx="472515" cy="29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110" name="正方形/長方形 109"/>
          <p:cNvSpPr/>
          <p:nvPr/>
        </p:nvSpPr>
        <p:spPr>
          <a:xfrm>
            <a:off x="379648" y="4638996"/>
            <a:ext cx="472515" cy="29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111" name="正方形/長方形 110"/>
          <p:cNvSpPr/>
          <p:nvPr/>
        </p:nvSpPr>
        <p:spPr>
          <a:xfrm>
            <a:off x="379648" y="5215060"/>
            <a:ext cx="472515" cy="29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112" name="正方形/長方形 111"/>
          <p:cNvSpPr/>
          <p:nvPr/>
        </p:nvSpPr>
        <p:spPr>
          <a:xfrm>
            <a:off x="379648" y="5637056"/>
            <a:ext cx="472515" cy="2973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cxnSp>
        <p:nvCxnSpPr>
          <p:cNvPr id="113" name="直線コネクタ 112"/>
          <p:cNvCxnSpPr>
            <a:stCxn id="16" idx="1"/>
            <a:endCxn id="109" idx="3"/>
          </p:cNvCxnSpPr>
          <p:nvPr/>
        </p:nvCxnSpPr>
        <p:spPr>
          <a:xfrm flipH="1" flipV="1">
            <a:off x="852163" y="4365683"/>
            <a:ext cx="400030" cy="4176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>
            <a:endCxn id="110" idx="3"/>
          </p:cNvCxnSpPr>
          <p:nvPr/>
        </p:nvCxnSpPr>
        <p:spPr>
          <a:xfrm flipH="1" flipV="1">
            <a:off x="852163" y="4787679"/>
            <a:ext cx="391581" cy="253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>
            <a:stCxn id="14" idx="1"/>
            <a:endCxn id="111" idx="3"/>
          </p:cNvCxnSpPr>
          <p:nvPr/>
        </p:nvCxnSpPr>
        <p:spPr>
          <a:xfrm flipH="1" flipV="1">
            <a:off x="852163" y="5363743"/>
            <a:ext cx="391581" cy="2182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>
            <a:stCxn id="14" idx="1"/>
            <a:endCxn id="112" idx="3"/>
          </p:cNvCxnSpPr>
          <p:nvPr/>
        </p:nvCxnSpPr>
        <p:spPr>
          <a:xfrm flipH="1">
            <a:off x="852163" y="5581997"/>
            <a:ext cx="391581" cy="203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雲 123"/>
          <p:cNvSpPr/>
          <p:nvPr/>
        </p:nvSpPr>
        <p:spPr>
          <a:xfrm>
            <a:off x="726476" y="739327"/>
            <a:ext cx="8065974" cy="79208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正方形/長方形 126"/>
          <p:cNvSpPr/>
          <p:nvPr/>
        </p:nvSpPr>
        <p:spPr>
          <a:xfrm>
            <a:off x="5277895" y="564693"/>
            <a:ext cx="472515" cy="29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128" name="正方形/長方形 127"/>
          <p:cNvSpPr/>
          <p:nvPr/>
        </p:nvSpPr>
        <p:spPr>
          <a:xfrm>
            <a:off x="5668012" y="755792"/>
            <a:ext cx="472515" cy="29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129" name="正方形/長方形 128"/>
          <p:cNvSpPr/>
          <p:nvPr/>
        </p:nvSpPr>
        <p:spPr>
          <a:xfrm>
            <a:off x="6560315" y="821853"/>
            <a:ext cx="472515" cy="29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130" name="正方形/長方形 129"/>
          <p:cNvSpPr/>
          <p:nvPr/>
        </p:nvSpPr>
        <p:spPr>
          <a:xfrm>
            <a:off x="7076392" y="893861"/>
            <a:ext cx="472515" cy="29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131" name="正方形/長方形 130"/>
          <p:cNvSpPr/>
          <p:nvPr/>
        </p:nvSpPr>
        <p:spPr>
          <a:xfrm>
            <a:off x="7539981" y="1109885"/>
            <a:ext cx="472515" cy="29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132" name="正方形/長方形 131"/>
          <p:cNvSpPr/>
          <p:nvPr/>
        </p:nvSpPr>
        <p:spPr>
          <a:xfrm>
            <a:off x="2888143" y="755792"/>
            <a:ext cx="472515" cy="29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133" name="正方形/長方形 132"/>
          <p:cNvSpPr/>
          <p:nvPr/>
        </p:nvSpPr>
        <p:spPr>
          <a:xfrm>
            <a:off x="2553743" y="908192"/>
            <a:ext cx="472515" cy="29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134" name="正方形/長方形 133"/>
          <p:cNvSpPr/>
          <p:nvPr/>
        </p:nvSpPr>
        <p:spPr>
          <a:xfrm>
            <a:off x="2081228" y="1221410"/>
            <a:ext cx="472515" cy="29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125" name="円/楕円 124"/>
          <p:cNvSpPr/>
          <p:nvPr/>
        </p:nvSpPr>
        <p:spPr>
          <a:xfrm flipH="1" flipV="1">
            <a:off x="3511656" y="1073416"/>
            <a:ext cx="108352" cy="91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円/楕円 136"/>
          <p:cNvSpPr/>
          <p:nvPr/>
        </p:nvSpPr>
        <p:spPr>
          <a:xfrm flipH="1" flipV="1">
            <a:off x="2971936" y="1361448"/>
            <a:ext cx="108352" cy="91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円/楕円 137"/>
          <p:cNvSpPr/>
          <p:nvPr/>
        </p:nvSpPr>
        <p:spPr>
          <a:xfrm flipH="1" flipV="1">
            <a:off x="3908040" y="1270440"/>
            <a:ext cx="108352" cy="91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円/楕円 138"/>
          <p:cNvSpPr/>
          <p:nvPr/>
        </p:nvSpPr>
        <p:spPr>
          <a:xfrm flipH="1" flipV="1">
            <a:off x="5132176" y="929400"/>
            <a:ext cx="108352" cy="91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円/楕円 139"/>
          <p:cNvSpPr/>
          <p:nvPr/>
        </p:nvSpPr>
        <p:spPr>
          <a:xfrm flipH="1" flipV="1">
            <a:off x="4700128" y="1081800"/>
            <a:ext cx="108352" cy="91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円/楕円 140"/>
          <p:cNvSpPr/>
          <p:nvPr/>
        </p:nvSpPr>
        <p:spPr>
          <a:xfrm flipH="1" flipV="1">
            <a:off x="4951816" y="1414456"/>
            <a:ext cx="108352" cy="91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円/楕円 141"/>
          <p:cNvSpPr/>
          <p:nvPr/>
        </p:nvSpPr>
        <p:spPr>
          <a:xfrm flipH="1" flipV="1">
            <a:off x="6175952" y="1217432"/>
            <a:ext cx="108352" cy="91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円/楕円 142"/>
          <p:cNvSpPr/>
          <p:nvPr/>
        </p:nvSpPr>
        <p:spPr>
          <a:xfrm flipH="1" flipV="1">
            <a:off x="6608000" y="1378917"/>
            <a:ext cx="108352" cy="91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25" name="直線コネクタ 1024"/>
          <p:cNvCxnSpPr>
            <a:stCxn id="132" idx="3"/>
            <a:endCxn id="125" idx="5"/>
          </p:cNvCxnSpPr>
          <p:nvPr/>
        </p:nvCxnSpPr>
        <p:spPr>
          <a:xfrm>
            <a:off x="3360658" y="904475"/>
            <a:ext cx="166866" cy="18226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/>
          <p:cNvCxnSpPr>
            <a:stCxn id="133" idx="3"/>
            <a:endCxn id="125" idx="6"/>
          </p:cNvCxnSpPr>
          <p:nvPr/>
        </p:nvCxnSpPr>
        <p:spPr>
          <a:xfrm>
            <a:off x="3026258" y="1056875"/>
            <a:ext cx="485398" cy="6204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/>
          <p:cNvCxnSpPr>
            <a:stCxn id="134" idx="3"/>
            <a:endCxn id="137" idx="6"/>
          </p:cNvCxnSpPr>
          <p:nvPr/>
        </p:nvCxnSpPr>
        <p:spPr>
          <a:xfrm>
            <a:off x="2553743" y="1370093"/>
            <a:ext cx="418193" cy="3685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/>
          <p:cNvCxnSpPr>
            <a:stCxn id="137" idx="1"/>
            <a:endCxn id="138" idx="6"/>
          </p:cNvCxnSpPr>
          <p:nvPr/>
        </p:nvCxnSpPr>
        <p:spPr>
          <a:xfrm flipV="1">
            <a:off x="3064420" y="1315944"/>
            <a:ext cx="843620" cy="12318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コネクタ 155"/>
          <p:cNvCxnSpPr>
            <a:stCxn id="125" idx="1"/>
            <a:endCxn id="138" idx="4"/>
          </p:cNvCxnSpPr>
          <p:nvPr/>
        </p:nvCxnSpPr>
        <p:spPr>
          <a:xfrm>
            <a:off x="3604140" y="1151096"/>
            <a:ext cx="358076" cy="11934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/>
          <p:cNvCxnSpPr>
            <a:stCxn id="138" idx="3"/>
            <a:endCxn id="140" idx="7"/>
          </p:cNvCxnSpPr>
          <p:nvPr/>
        </p:nvCxnSpPr>
        <p:spPr>
          <a:xfrm flipV="1">
            <a:off x="4000524" y="1159480"/>
            <a:ext cx="715472" cy="12428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/>
          <p:cNvCxnSpPr>
            <a:stCxn id="138" idx="1"/>
            <a:endCxn id="141" idx="6"/>
          </p:cNvCxnSpPr>
          <p:nvPr/>
        </p:nvCxnSpPr>
        <p:spPr>
          <a:xfrm>
            <a:off x="4000524" y="1348120"/>
            <a:ext cx="951292" cy="11184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/>
          <p:cNvCxnSpPr>
            <a:stCxn id="140" idx="0"/>
            <a:endCxn id="141" idx="4"/>
          </p:cNvCxnSpPr>
          <p:nvPr/>
        </p:nvCxnSpPr>
        <p:spPr>
          <a:xfrm>
            <a:off x="4754304" y="1172808"/>
            <a:ext cx="251688" cy="24164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/>
          <p:cNvCxnSpPr>
            <a:stCxn id="140" idx="2"/>
            <a:endCxn id="139" idx="6"/>
          </p:cNvCxnSpPr>
          <p:nvPr/>
        </p:nvCxnSpPr>
        <p:spPr>
          <a:xfrm flipV="1">
            <a:off x="4808480" y="974904"/>
            <a:ext cx="323696" cy="1524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/>
          <p:cNvCxnSpPr>
            <a:stCxn id="139" idx="3"/>
            <a:endCxn id="127" idx="1"/>
          </p:cNvCxnSpPr>
          <p:nvPr/>
        </p:nvCxnSpPr>
        <p:spPr>
          <a:xfrm flipV="1">
            <a:off x="5224660" y="713376"/>
            <a:ext cx="53235" cy="22935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/>
          <p:cNvCxnSpPr>
            <a:stCxn id="139" idx="1"/>
            <a:endCxn id="128" idx="1"/>
          </p:cNvCxnSpPr>
          <p:nvPr/>
        </p:nvCxnSpPr>
        <p:spPr>
          <a:xfrm flipV="1">
            <a:off x="5224660" y="904475"/>
            <a:ext cx="443352" cy="10260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コネクタ 179"/>
          <p:cNvCxnSpPr>
            <a:stCxn id="141" idx="0"/>
            <a:endCxn id="142" idx="3"/>
          </p:cNvCxnSpPr>
          <p:nvPr/>
        </p:nvCxnSpPr>
        <p:spPr>
          <a:xfrm flipV="1">
            <a:off x="5005992" y="1230760"/>
            <a:ext cx="1262444" cy="27470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41" idx="1"/>
            <a:endCxn id="143" idx="4"/>
          </p:cNvCxnSpPr>
          <p:nvPr/>
        </p:nvCxnSpPr>
        <p:spPr>
          <a:xfrm flipV="1">
            <a:off x="5044300" y="1378917"/>
            <a:ext cx="1617876" cy="11321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コネクタ 185"/>
          <p:cNvCxnSpPr>
            <a:stCxn id="142" idx="3"/>
            <a:endCxn id="129" idx="1"/>
          </p:cNvCxnSpPr>
          <p:nvPr/>
        </p:nvCxnSpPr>
        <p:spPr>
          <a:xfrm flipV="1">
            <a:off x="6268436" y="970536"/>
            <a:ext cx="291879" cy="26022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コネクタ 188"/>
          <p:cNvCxnSpPr>
            <a:stCxn id="142" idx="0"/>
            <a:endCxn id="130" idx="1"/>
          </p:cNvCxnSpPr>
          <p:nvPr/>
        </p:nvCxnSpPr>
        <p:spPr>
          <a:xfrm flipV="1">
            <a:off x="6230128" y="1042544"/>
            <a:ext cx="846264" cy="26589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コネクタ 191"/>
          <p:cNvCxnSpPr>
            <a:stCxn id="143" idx="3"/>
            <a:endCxn id="131" idx="1"/>
          </p:cNvCxnSpPr>
          <p:nvPr/>
        </p:nvCxnSpPr>
        <p:spPr>
          <a:xfrm flipV="1">
            <a:off x="6700484" y="1258568"/>
            <a:ext cx="839497" cy="13367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雲 194"/>
          <p:cNvSpPr/>
          <p:nvPr/>
        </p:nvSpPr>
        <p:spPr>
          <a:xfrm>
            <a:off x="739688" y="1829965"/>
            <a:ext cx="8065974" cy="792088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6" name="正方形/長方形 195"/>
          <p:cNvSpPr/>
          <p:nvPr/>
        </p:nvSpPr>
        <p:spPr>
          <a:xfrm>
            <a:off x="5291107" y="1655331"/>
            <a:ext cx="472515" cy="2973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197" name="正方形/長方形 196"/>
          <p:cNvSpPr/>
          <p:nvPr/>
        </p:nvSpPr>
        <p:spPr>
          <a:xfrm>
            <a:off x="5681224" y="1846430"/>
            <a:ext cx="472515" cy="2973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200" name="正方形/長方形 199"/>
          <p:cNvSpPr/>
          <p:nvPr/>
        </p:nvSpPr>
        <p:spPr>
          <a:xfrm>
            <a:off x="7357403" y="2081528"/>
            <a:ext cx="472515" cy="2973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203" name="正方形/長方形 202"/>
          <p:cNvSpPr/>
          <p:nvPr/>
        </p:nvSpPr>
        <p:spPr>
          <a:xfrm>
            <a:off x="2094440" y="2312048"/>
            <a:ext cx="472515" cy="2973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205" name="円/楕円 204"/>
          <p:cNvSpPr/>
          <p:nvPr/>
        </p:nvSpPr>
        <p:spPr>
          <a:xfrm flipH="1" flipV="1">
            <a:off x="2985148" y="2452086"/>
            <a:ext cx="108352" cy="91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6" name="円/楕円 205"/>
          <p:cNvSpPr/>
          <p:nvPr/>
        </p:nvSpPr>
        <p:spPr>
          <a:xfrm flipH="1" flipV="1">
            <a:off x="3921252" y="2361078"/>
            <a:ext cx="108352" cy="91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" name="円/楕円 206"/>
          <p:cNvSpPr/>
          <p:nvPr/>
        </p:nvSpPr>
        <p:spPr>
          <a:xfrm flipH="1" flipV="1">
            <a:off x="5145388" y="2020038"/>
            <a:ext cx="108352" cy="91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8" name="円/楕円 207"/>
          <p:cNvSpPr/>
          <p:nvPr/>
        </p:nvSpPr>
        <p:spPr>
          <a:xfrm flipH="1" flipV="1">
            <a:off x="4713340" y="2172438"/>
            <a:ext cx="108352" cy="91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円/楕円 208"/>
          <p:cNvSpPr/>
          <p:nvPr/>
        </p:nvSpPr>
        <p:spPr>
          <a:xfrm flipH="1" flipV="1">
            <a:off x="4965028" y="2505094"/>
            <a:ext cx="108352" cy="91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1" name="円/楕円 210"/>
          <p:cNvSpPr/>
          <p:nvPr/>
        </p:nvSpPr>
        <p:spPr>
          <a:xfrm flipH="1" flipV="1">
            <a:off x="6621212" y="2369560"/>
            <a:ext cx="108352" cy="91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4" name="直線コネクタ 213"/>
          <p:cNvCxnSpPr>
            <a:stCxn id="203" idx="3"/>
            <a:endCxn id="205" idx="6"/>
          </p:cNvCxnSpPr>
          <p:nvPr/>
        </p:nvCxnSpPr>
        <p:spPr>
          <a:xfrm>
            <a:off x="2566955" y="2460731"/>
            <a:ext cx="418193" cy="36859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15" name="直線コネクタ 214"/>
          <p:cNvCxnSpPr>
            <a:stCxn id="205" idx="1"/>
            <a:endCxn id="206" idx="6"/>
          </p:cNvCxnSpPr>
          <p:nvPr/>
        </p:nvCxnSpPr>
        <p:spPr>
          <a:xfrm flipV="1">
            <a:off x="3077632" y="2406582"/>
            <a:ext cx="843620" cy="123184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17" name="直線コネクタ 216"/>
          <p:cNvCxnSpPr>
            <a:stCxn id="206" idx="3"/>
            <a:endCxn id="208" idx="7"/>
          </p:cNvCxnSpPr>
          <p:nvPr/>
        </p:nvCxnSpPr>
        <p:spPr>
          <a:xfrm flipV="1">
            <a:off x="4013736" y="2250118"/>
            <a:ext cx="715472" cy="124288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18" name="直線コネクタ 217"/>
          <p:cNvCxnSpPr>
            <a:stCxn id="206" idx="1"/>
            <a:endCxn id="209" idx="6"/>
          </p:cNvCxnSpPr>
          <p:nvPr/>
        </p:nvCxnSpPr>
        <p:spPr>
          <a:xfrm>
            <a:off x="4013736" y="2438758"/>
            <a:ext cx="951292" cy="111840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19" name="直線コネクタ 218"/>
          <p:cNvCxnSpPr>
            <a:stCxn id="208" idx="0"/>
            <a:endCxn id="209" idx="4"/>
          </p:cNvCxnSpPr>
          <p:nvPr/>
        </p:nvCxnSpPr>
        <p:spPr>
          <a:xfrm>
            <a:off x="4767516" y="2263446"/>
            <a:ext cx="251688" cy="241648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20" name="直線コネクタ 219"/>
          <p:cNvCxnSpPr>
            <a:stCxn id="208" idx="2"/>
            <a:endCxn id="207" idx="6"/>
          </p:cNvCxnSpPr>
          <p:nvPr/>
        </p:nvCxnSpPr>
        <p:spPr>
          <a:xfrm flipV="1">
            <a:off x="4821692" y="2065542"/>
            <a:ext cx="323696" cy="152400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21" name="直線コネクタ 220"/>
          <p:cNvCxnSpPr>
            <a:stCxn id="207" idx="3"/>
            <a:endCxn id="196" idx="1"/>
          </p:cNvCxnSpPr>
          <p:nvPr/>
        </p:nvCxnSpPr>
        <p:spPr>
          <a:xfrm flipV="1">
            <a:off x="5237872" y="1804014"/>
            <a:ext cx="53235" cy="229352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22" name="直線コネクタ 221"/>
          <p:cNvCxnSpPr>
            <a:stCxn id="207" idx="1"/>
            <a:endCxn id="197" idx="1"/>
          </p:cNvCxnSpPr>
          <p:nvPr/>
        </p:nvCxnSpPr>
        <p:spPr>
          <a:xfrm flipV="1">
            <a:off x="5237872" y="1995113"/>
            <a:ext cx="443352" cy="102605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24" name="直線コネクタ 223"/>
          <p:cNvCxnSpPr>
            <a:stCxn id="209" idx="1"/>
            <a:endCxn id="211" idx="4"/>
          </p:cNvCxnSpPr>
          <p:nvPr/>
        </p:nvCxnSpPr>
        <p:spPr>
          <a:xfrm flipV="1">
            <a:off x="5057512" y="2369560"/>
            <a:ext cx="1617876" cy="213214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27" name="直線コネクタ 226"/>
          <p:cNvCxnSpPr>
            <a:stCxn id="211" idx="3"/>
            <a:endCxn id="200" idx="1"/>
          </p:cNvCxnSpPr>
          <p:nvPr/>
        </p:nvCxnSpPr>
        <p:spPr>
          <a:xfrm flipV="1">
            <a:off x="6713696" y="2230211"/>
            <a:ext cx="643707" cy="152677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51" name="直線コネクタ 150"/>
          <p:cNvCxnSpPr/>
          <p:nvPr/>
        </p:nvCxnSpPr>
        <p:spPr>
          <a:xfrm flipV="1">
            <a:off x="379648" y="2694614"/>
            <a:ext cx="8640960" cy="71455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テキスト ボックス 151"/>
          <p:cNvSpPr txBox="1"/>
          <p:nvPr/>
        </p:nvSpPr>
        <p:spPr>
          <a:xfrm>
            <a:off x="91616" y="524529"/>
            <a:ext cx="234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Virtual network slice A</a:t>
            </a:r>
            <a:endParaRPr kumimoji="1" lang="ja-JP" altLang="en-US" dirty="0"/>
          </a:p>
        </p:txBody>
      </p:sp>
      <p:sp>
        <p:nvSpPr>
          <p:cNvPr id="231" name="テキスト ボックス 230"/>
          <p:cNvSpPr txBox="1"/>
          <p:nvPr/>
        </p:nvSpPr>
        <p:spPr>
          <a:xfrm>
            <a:off x="91616" y="1604649"/>
            <a:ext cx="234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Virtual network slice B</a:t>
            </a:r>
            <a:endParaRPr kumimoji="1" lang="ja-JP" altLang="en-US" dirty="0"/>
          </a:p>
        </p:txBody>
      </p:sp>
      <p:cxnSp>
        <p:nvCxnSpPr>
          <p:cNvPr id="232" name="直線コネクタ 231"/>
          <p:cNvCxnSpPr>
            <a:stCxn id="143" idx="3"/>
            <a:endCxn id="142" idx="1"/>
          </p:cNvCxnSpPr>
          <p:nvPr/>
        </p:nvCxnSpPr>
        <p:spPr>
          <a:xfrm flipH="1" flipV="1">
            <a:off x="6268436" y="1295112"/>
            <a:ext cx="432048" cy="971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コネクタ 234"/>
          <p:cNvCxnSpPr>
            <a:stCxn id="137" idx="4"/>
            <a:endCxn id="125" idx="7"/>
          </p:cNvCxnSpPr>
          <p:nvPr/>
        </p:nvCxnSpPr>
        <p:spPr>
          <a:xfrm flipV="1">
            <a:off x="3026112" y="1151096"/>
            <a:ext cx="501412" cy="21035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7628" y="2845825"/>
            <a:ext cx="3849515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Lead by </a:t>
            </a:r>
            <a:r>
              <a:rPr lang="en-US" sz="1600" b="1" dirty="0" err="1" smtClean="0"/>
              <a:t>OsakaU</a:t>
            </a:r>
            <a:r>
              <a:rPr lang="en-US" sz="1600" b="1" dirty="0" smtClean="0"/>
              <a:t>, Pilot + AIST + UCSD</a:t>
            </a:r>
          </a:p>
          <a:p>
            <a:r>
              <a:rPr lang="en-US" sz="1600" b="1" dirty="0" smtClean="0"/>
              <a:t>Motivation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 smtClean="0"/>
              <a:t>Eliminate reconfigure network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 smtClean="0"/>
              <a:t>Better access control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2501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28612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Site Setup Example For Software </a:t>
            </a:r>
            <a:r>
              <a:rPr lang="en-US" sz="3100" dirty="0" err="1" smtClean="0"/>
              <a:t>OpenFlow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goc.pragma-grid.net/wiki/index.php/Network_overlay_setup_at_UCSD</a:t>
            </a:r>
            <a:endParaRPr 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71612"/>
            <a:ext cx="6675636" cy="4943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856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sz="2800" dirty="0" err="1" smtClean="0"/>
              <a:t>OpenFlow</a:t>
            </a:r>
            <a:r>
              <a:rPr lang="en-US" sz="2800" dirty="0" smtClean="0"/>
              <a:t> Experiments In PRAGMA Cloud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19256" cy="446449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First experiment by pilot team (</a:t>
            </a:r>
            <a:r>
              <a:rPr lang="en-US" dirty="0" err="1" smtClean="0"/>
              <a:t>OsakaU</a:t>
            </a:r>
            <a:r>
              <a:rPr lang="en-US" dirty="0" smtClean="0"/>
              <a:t>, AIST, UCSD)</a:t>
            </a:r>
          </a:p>
          <a:p>
            <a:pPr lvl="1"/>
            <a:r>
              <a:rPr lang="en-US" dirty="0" smtClean="0"/>
              <a:t>Successfully setup a </a:t>
            </a:r>
            <a:r>
              <a:rPr lang="en-US" dirty="0" err="1" smtClean="0"/>
              <a:t>OpenFlow</a:t>
            </a:r>
            <a:r>
              <a:rPr lang="en-US" dirty="0" smtClean="0"/>
              <a:t> subnet</a:t>
            </a:r>
          </a:p>
          <a:p>
            <a:pPr lvl="1"/>
            <a:r>
              <a:rPr lang="en-US" dirty="0" smtClean="0"/>
              <a:t>Easy deployment of </a:t>
            </a:r>
            <a:r>
              <a:rPr lang="en-US" dirty="0" err="1" smtClean="0"/>
              <a:t>Geogrid</a:t>
            </a:r>
            <a:r>
              <a:rPr lang="en-US" dirty="0" smtClean="0"/>
              <a:t> VMs as condor workers</a:t>
            </a:r>
          </a:p>
          <a:p>
            <a:pPr lvl="1"/>
            <a:r>
              <a:rPr lang="en-US" dirty="0" smtClean="0"/>
              <a:t>Successfully ran </a:t>
            </a:r>
            <a:r>
              <a:rPr lang="en-US" dirty="0" err="1" smtClean="0"/>
              <a:t>Geogrid</a:t>
            </a:r>
            <a:r>
              <a:rPr lang="en-US" dirty="0" smtClean="0"/>
              <a:t> applications</a:t>
            </a:r>
          </a:p>
          <a:p>
            <a:r>
              <a:rPr lang="en-US" dirty="0" err="1" smtClean="0"/>
              <a:t>OpenFlow</a:t>
            </a:r>
            <a:r>
              <a:rPr lang="en-US" dirty="0" smtClean="0"/>
              <a:t> activities </a:t>
            </a:r>
            <a:r>
              <a:rPr lang="en-US" dirty="0" err="1" smtClean="0"/>
              <a:t>fourishing</a:t>
            </a:r>
            <a:r>
              <a:rPr lang="en-US" dirty="0" smtClean="0"/>
              <a:t> in PRAGMA Cloud 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OsakaU</a:t>
            </a:r>
            <a:r>
              <a:rPr lang="en-US" dirty="0" smtClean="0"/>
              <a:t> leads expansion and further research on </a:t>
            </a:r>
            <a:r>
              <a:rPr lang="en-US" dirty="0" smtClean="0"/>
              <a:t>performance (demo)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UCSD</a:t>
            </a:r>
            <a:r>
              <a:rPr lang="en-US" dirty="0" smtClean="0"/>
              <a:t> getting ready to test hardware </a:t>
            </a:r>
            <a:r>
              <a:rPr lang="en-US" dirty="0" err="1" smtClean="0"/>
              <a:t>OpenFlow</a:t>
            </a:r>
            <a:r>
              <a:rPr lang="en-US" dirty="0" smtClean="0"/>
              <a:t> (</a:t>
            </a:r>
            <a:r>
              <a:rPr lang="en-US" dirty="0" err="1" smtClean="0"/>
              <a:t>OpenFlow</a:t>
            </a:r>
            <a:r>
              <a:rPr lang="en-US" dirty="0" smtClean="0"/>
              <a:t> switch) functionalities and performance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NTU, KU-Thailand </a:t>
            </a:r>
            <a:r>
              <a:rPr lang="en-US" dirty="0" smtClean="0"/>
              <a:t>setup </a:t>
            </a:r>
            <a:r>
              <a:rPr lang="en-US" dirty="0" err="1" smtClean="0"/>
              <a:t>OpenVswitch</a:t>
            </a:r>
            <a:r>
              <a:rPr lang="en-US" dirty="0" smtClean="0"/>
              <a:t> at their sites and connecting to PRAGMA Cloud </a:t>
            </a:r>
            <a:r>
              <a:rPr lang="en-US" dirty="0" err="1" smtClean="0"/>
              <a:t>OpenFlow</a:t>
            </a:r>
            <a:r>
              <a:rPr lang="en-US" dirty="0" smtClean="0"/>
              <a:t> network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LZU</a:t>
            </a:r>
            <a:r>
              <a:rPr lang="en-US" dirty="0" smtClean="0"/>
              <a:t> </a:t>
            </a:r>
            <a:r>
              <a:rPr lang="en-US" dirty="0"/>
              <a:t>built a </a:t>
            </a:r>
            <a:r>
              <a:rPr lang="en-US" dirty="0" err="1"/>
              <a:t>O</a:t>
            </a:r>
            <a:r>
              <a:rPr lang="en-US" dirty="0" err="1" smtClean="0"/>
              <a:t>penflow</a:t>
            </a:r>
            <a:r>
              <a:rPr lang="en-US" dirty="0" smtClean="0"/>
              <a:t> </a:t>
            </a:r>
            <a:r>
              <a:rPr lang="en-US" dirty="0"/>
              <a:t>switch test </a:t>
            </a:r>
            <a:r>
              <a:rPr lang="en-US" dirty="0" smtClean="0"/>
              <a:t>environment </a:t>
            </a:r>
            <a:r>
              <a:rPr lang="en-US" dirty="0"/>
              <a:t>use </a:t>
            </a:r>
            <a:r>
              <a:rPr lang="en-US" dirty="0" err="1" smtClean="0"/>
              <a:t>NetFPGA</a:t>
            </a:r>
            <a:r>
              <a:rPr lang="en-US" dirty="0" smtClean="0"/>
              <a:t> at their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29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Another Network Overlay – </a:t>
            </a:r>
            <a:r>
              <a:rPr lang="en-US" sz="2800" dirty="0" err="1" smtClean="0"/>
              <a:t>ViNe</a:t>
            </a:r>
            <a:r>
              <a:rPr lang="en-US" sz="2800" dirty="0" smtClean="0"/>
              <a:t> Experiment</a:t>
            </a:r>
            <a:br>
              <a:rPr lang="en-US" sz="2800" dirty="0" smtClean="0"/>
            </a:br>
            <a:r>
              <a:rPr lang="en-US" sz="1400" dirty="0">
                <a:hlinkClick r:id="rId2"/>
              </a:rPr>
              <a:t>http://goc.pragma-grid.net/pragma-doc/pragma23/posters/vine-Maur%c3%adcioTsugawa.pdf</a:t>
            </a:r>
            <a:r>
              <a:rPr lang="en-US" sz="1400" dirty="0"/>
              <a:t>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Lead by UFL</a:t>
            </a:r>
          </a:p>
          <a:p>
            <a:r>
              <a:rPr lang="en-US" dirty="0" smtClean="0"/>
              <a:t>First experiment, +AIST</a:t>
            </a:r>
          </a:p>
          <a:p>
            <a:pPr lvl="1"/>
            <a:r>
              <a:rPr lang="en-US" dirty="0" smtClean="0"/>
              <a:t>Setup </a:t>
            </a:r>
            <a:r>
              <a:rPr lang="en-US" dirty="0" err="1" smtClean="0"/>
              <a:t>ViNe</a:t>
            </a:r>
            <a:r>
              <a:rPr lang="en-US" dirty="0" smtClean="0"/>
              <a:t> subnet</a:t>
            </a:r>
          </a:p>
          <a:p>
            <a:pPr lvl="1"/>
            <a:r>
              <a:rPr lang="en-US" dirty="0" smtClean="0"/>
              <a:t>Successfully tested VM live migration</a:t>
            </a:r>
          </a:p>
          <a:p>
            <a:r>
              <a:rPr lang="en-US" dirty="0" smtClean="0"/>
              <a:t>Second experiment, +UCSD+IU</a:t>
            </a:r>
          </a:p>
          <a:p>
            <a:pPr lvl="1"/>
            <a:r>
              <a:rPr lang="en-US" dirty="0" smtClean="0"/>
              <a:t>Setup </a:t>
            </a:r>
            <a:r>
              <a:rPr lang="en-US" dirty="0" err="1" smtClean="0"/>
              <a:t>ViNe</a:t>
            </a:r>
            <a:r>
              <a:rPr lang="en-US" dirty="0" smtClean="0"/>
              <a:t> subnets</a:t>
            </a:r>
          </a:p>
          <a:p>
            <a:pPr marL="914400" lvl="2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goc.pragma-grid.net/wiki/index.php/UCSD_implementation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goc.pragma-grid.net/wiki/index.php/IU_implementation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Successfully tested VM live migration</a:t>
            </a:r>
          </a:p>
          <a:p>
            <a:pPr lvl="1"/>
            <a:r>
              <a:rPr lang="en-US" dirty="0" smtClean="0"/>
              <a:t>Successfully deploy VC and run condor job (demo)</a:t>
            </a:r>
            <a:endParaRPr lang="en-US" dirty="0"/>
          </a:p>
          <a:p>
            <a:pPr marL="914400" lvl="2" indent="0">
              <a:buNone/>
            </a:pP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goc.pragma-grid.net/wiki/index.php/Condor-ViNe_test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321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48" y="0"/>
            <a:ext cx="8229600" cy="139858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Building Infrastructure For Scientists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goc.pragma-grid.net/wiki/index.php/Building_CI_For_Scientists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700" dirty="0" smtClean="0"/>
              <a:t>First case - </a:t>
            </a:r>
            <a:r>
              <a:rPr lang="en-US" sz="2700" dirty="0" err="1" smtClean="0"/>
              <a:t>Lifemapper</a:t>
            </a:r>
            <a:endParaRPr lang="en-US" sz="2700" dirty="0" smtClean="0"/>
          </a:p>
        </p:txBody>
      </p:sp>
      <p:grpSp>
        <p:nvGrpSpPr>
          <p:cNvPr id="2051" name="Group 12"/>
          <p:cNvGrpSpPr>
            <a:grpSpLocks/>
          </p:cNvGrpSpPr>
          <p:nvPr/>
        </p:nvGrpSpPr>
        <p:grpSpPr bwMode="auto">
          <a:xfrm>
            <a:off x="6324600" y="3035300"/>
            <a:ext cx="411163" cy="388938"/>
            <a:chOff x="6324600" y="3035300"/>
            <a:chExt cx="411163" cy="388938"/>
          </a:xfrm>
        </p:grpSpPr>
        <p:cxnSp>
          <p:nvCxnSpPr>
            <p:cNvPr id="20" name="Straight Arrow Connector 19"/>
            <p:cNvCxnSpPr>
              <a:endCxn id="2073" idx="1"/>
            </p:cNvCxnSpPr>
            <p:nvPr/>
          </p:nvCxnSpPr>
          <p:spPr>
            <a:xfrm>
              <a:off x="6324600" y="3035300"/>
              <a:ext cx="387350" cy="15716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096" name="TextBox 33"/>
            <p:cNvSpPr txBox="1">
              <a:spLocks noChangeArrowheads="1"/>
            </p:cNvSpPr>
            <p:nvPr/>
          </p:nvSpPr>
          <p:spPr bwMode="auto">
            <a:xfrm>
              <a:off x="6346825" y="3116263"/>
              <a:ext cx="388938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(4)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35934" y="3886200"/>
            <a:ext cx="7655750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arenBoth"/>
              <a:defRPr/>
            </a:pPr>
            <a:r>
              <a:rPr lang="en-US" dirty="0">
                <a:latin typeface="+mn-lt"/>
                <a:cs typeface="+mn-cs"/>
              </a:rPr>
              <a:t>A script queries </a:t>
            </a:r>
            <a:r>
              <a:rPr lang="en-US" dirty="0" err="1">
                <a:latin typeface="+mn-lt"/>
                <a:cs typeface="+mn-cs"/>
              </a:rPr>
              <a:t>GeoPortal</a:t>
            </a:r>
            <a:r>
              <a:rPr lang="en-US" dirty="0">
                <a:latin typeface="+mn-lt"/>
                <a:cs typeface="+mn-cs"/>
              </a:rPr>
              <a:t> instance at UTM </a:t>
            </a:r>
            <a:r>
              <a:rPr lang="en-US" dirty="0" smtClean="0">
                <a:latin typeface="+mn-lt"/>
                <a:cs typeface="+mn-cs"/>
              </a:rPr>
              <a:t>(Malaysia )to </a:t>
            </a:r>
            <a:r>
              <a:rPr lang="en-US" dirty="0">
                <a:latin typeface="+mn-lt"/>
                <a:cs typeface="+mn-cs"/>
              </a:rPr>
              <a:t>retrieve raster data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arenBoth"/>
              <a:defRPr/>
            </a:pPr>
            <a:r>
              <a:rPr lang="en-US" dirty="0">
                <a:latin typeface="+mn-lt"/>
                <a:cs typeface="+mn-cs"/>
              </a:rPr>
              <a:t>Retrieves raster data from stored dataset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arenBoth"/>
              <a:defRPr/>
            </a:pPr>
            <a:r>
              <a:rPr lang="en-US" dirty="0">
                <a:latin typeface="+mn-lt"/>
                <a:cs typeface="+mn-cs"/>
              </a:rPr>
              <a:t>Submit dataset to </a:t>
            </a:r>
            <a:r>
              <a:rPr lang="en-US" dirty="0" err="1">
                <a:latin typeface="+mn-lt"/>
                <a:cs typeface="+mn-cs"/>
              </a:rPr>
              <a:t>LifeMapper</a:t>
            </a:r>
            <a:r>
              <a:rPr lang="en-US" dirty="0">
                <a:latin typeface="+mn-lt"/>
                <a:cs typeface="+mn-cs"/>
              </a:rPr>
              <a:t> as occurrences/experiments</a:t>
            </a:r>
          </a:p>
          <a:p>
            <a:pPr marL="795338" lvl="1" indent="-338138" fontAlgn="auto"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en-US" dirty="0">
                <a:latin typeface="+mn-lt"/>
                <a:cs typeface="+mn-cs"/>
              </a:rPr>
              <a:t>Prepare occurrence dataset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FontTx/>
              <a:buAutoNum type="romanUcPeriod"/>
              <a:defRPr/>
            </a:pPr>
            <a:r>
              <a:rPr lang="en-US" dirty="0">
                <a:latin typeface="+mn-lt"/>
                <a:cs typeface="+mn-cs"/>
              </a:rPr>
              <a:t>Post occurrence set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FontTx/>
              <a:buAutoNum type="romanUcPeriod"/>
              <a:defRPr/>
            </a:pPr>
            <a:r>
              <a:rPr lang="en-US" dirty="0">
                <a:latin typeface="+mn-lt"/>
                <a:cs typeface="+mn-cs"/>
              </a:rPr>
              <a:t>Post experiment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arenBoth"/>
              <a:defRPr/>
            </a:pPr>
            <a:r>
              <a:rPr lang="en-US" dirty="0" err="1">
                <a:latin typeface="+mn-lt"/>
                <a:cs typeface="+mn-cs"/>
              </a:rPr>
              <a:t>LifeMapper</a:t>
            </a:r>
            <a:r>
              <a:rPr lang="en-US" dirty="0">
                <a:latin typeface="+mn-lt"/>
                <a:cs typeface="+mn-cs"/>
              </a:rPr>
              <a:t> outputs prediction result as metadata (EML)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arenBoth"/>
              <a:defRPr/>
            </a:pPr>
            <a:r>
              <a:rPr lang="en-US" dirty="0">
                <a:latin typeface="+mn-lt"/>
                <a:cs typeface="+mn-cs"/>
              </a:rPr>
              <a:t>Catalogs </a:t>
            </a:r>
            <a:r>
              <a:rPr lang="en-US" dirty="0" err="1">
                <a:latin typeface="+mn-lt"/>
                <a:cs typeface="+mn-cs"/>
              </a:rPr>
              <a:t>LifeMapper</a:t>
            </a:r>
            <a:r>
              <a:rPr lang="en-US" dirty="0">
                <a:latin typeface="+mn-lt"/>
                <a:cs typeface="+mn-cs"/>
              </a:rPr>
              <a:t> predicted output metadata in </a:t>
            </a:r>
            <a:r>
              <a:rPr lang="en-US" dirty="0" err="1">
                <a:latin typeface="+mn-lt"/>
                <a:cs typeface="+mn-cs"/>
              </a:rPr>
              <a:t>GeoPortal</a:t>
            </a:r>
            <a:r>
              <a:rPr lang="en-US" dirty="0">
                <a:latin typeface="+mn-lt"/>
                <a:cs typeface="+mn-cs"/>
              </a:rPr>
              <a:t> at </a:t>
            </a:r>
            <a:r>
              <a:rPr lang="en-US" dirty="0" smtClean="0">
                <a:latin typeface="+mn-lt"/>
                <a:cs typeface="+mn-cs"/>
              </a:rPr>
              <a:t>IU (US)</a:t>
            </a:r>
            <a:endParaRPr lang="en-US" dirty="0">
              <a:latin typeface="+mn-lt"/>
              <a:cs typeface="+mn-cs"/>
            </a:endParaRPr>
          </a:p>
        </p:txBody>
      </p:sp>
      <p:grpSp>
        <p:nvGrpSpPr>
          <p:cNvPr id="2053" name="Group 27"/>
          <p:cNvGrpSpPr>
            <a:grpSpLocks/>
          </p:cNvGrpSpPr>
          <p:nvPr/>
        </p:nvGrpSpPr>
        <p:grpSpPr bwMode="auto">
          <a:xfrm>
            <a:off x="152400" y="1219200"/>
            <a:ext cx="8866188" cy="4686300"/>
            <a:chOff x="152400" y="1601788"/>
            <a:chExt cx="8866188" cy="4686300"/>
          </a:xfrm>
        </p:grpSpPr>
        <p:sp>
          <p:nvSpPr>
            <p:cNvPr id="2054" name="TextBox 38"/>
            <p:cNvSpPr txBox="1">
              <a:spLocks noChangeArrowheads="1"/>
            </p:cNvSpPr>
            <p:nvPr/>
          </p:nvSpPr>
          <p:spPr bwMode="auto">
            <a:xfrm>
              <a:off x="2032000" y="2420938"/>
              <a:ext cx="1781175" cy="430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100" b="1"/>
                <a:t>Mount Kinabalu  specimen </a:t>
              </a:r>
            </a:p>
            <a:p>
              <a:pPr eaLnBrk="1" hangingPunct="1"/>
              <a:r>
                <a:rPr lang="en-US" sz="1100" b="1"/>
                <a:t>data storage</a:t>
              </a:r>
            </a:p>
          </p:txBody>
        </p:sp>
        <p:grpSp>
          <p:nvGrpSpPr>
            <p:cNvPr id="2055" name="Group 26"/>
            <p:cNvGrpSpPr>
              <a:grpSpLocks/>
            </p:cNvGrpSpPr>
            <p:nvPr/>
          </p:nvGrpSpPr>
          <p:grpSpPr bwMode="auto">
            <a:xfrm>
              <a:off x="152400" y="1601788"/>
              <a:ext cx="8866188" cy="4686300"/>
              <a:chOff x="152400" y="1601788"/>
              <a:chExt cx="8866188" cy="4686300"/>
            </a:xfrm>
          </p:grpSpPr>
          <p:grpSp>
            <p:nvGrpSpPr>
              <p:cNvPr id="2056" name="Group 6"/>
              <p:cNvGrpSpPr>
                <a:grpSpLocks/>
              </p:cNvGrpSpPr>
              <p:nvPr/>
            </p:nvGrpSpPr>
            <p:grpSpPr bwMode="auto">
              <a:xfrm>
                <a:off x="1920875" y="1601788"/>
                <a:ext cx="1254125" cy="881062"/>
                <a:chOff x="1920875" y="1601788"/>
                <a:chExt cx="1254125" cy="881062"/>
              </a:xfrm>
            </p:grpSpPr>
            <p:sp>
              <p:nvSpPr>
                <p:cNvPr id="8" name="Can 7"/>
                <p:cNvSpPr/>
                <p:nvPr/>
              </p:nvSpPr>
              <p:spPr>
                <a:xfrm>
                  <a:off x="2503488" y="1720850"/>
                  <a:ext cx="519112" cy="609600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  <a:cs typeface="Arial" charset="0"/>
                  </a:endParaRPr>
                </a:p>
              </p:txBody>
            </p:sp>
            <p:sp>
              <p:nvSpPr>
                <p:cNvPr id="15" name="Can 14"/>
                <p:cNvSpPr/>
                <p:nvPr/>
              </p:nvSpPr>
              <p:spPr>
                <a:xfrm>
                  <a:off x="2655888" y="1873250"/>
                  <a:ext cx="519112" cy="609600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  <a:cs typeface="Arial" charset="0"/>
                  </a:endParaRPr>
                </a:p>
              </p:txBody>
            </p:sp>
            <p:pic>
              <p:nvPicPr>
                <p:cNvPr id="2094" name="Picture 6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712" t="38806" r="13023" b="29895"/>
                <a:stretch>
                  <a:fillRect/>
                </a:stretch>
              </p:blipFill>
              <p:spPr bwMode="auto">
                <a:xfrm>
                  <a:off x="1920875" y="1601788"/>
                  <a:ext cx="1163638" cy="5429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2057" name="Picture 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" y="1781175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8" name="Straight Arrow Connector 17"/>
              <p:cNvCxnSpPr/>
              <p:nvPr/>
            </p:nvCxnSpPr>
            <p:spPr>
              <a:xfrm flipV="1">
                <a:off x="6324600" y="2490788"/>
                <a:ext cx="228600" cy="279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grpSp>
            <p:nvGrpSpPr>
              <p:cNvPr id="2059" name="Group 8"/>
              <p:cNvGrpSpPr>
                <a:grpSpLocks/>
              </p:cNvGrpSpPr>
              <p:nvPr/>
            </p:nvGrpSpPr>
            <p:grpSpPr bwMode="auto">
              <a:xfrm>
                <a:off x="152400" y="2717800"/>
                <a:ext cx="533400" cy="608013"/>
                <a:chOff x="152400" y="2717800"/>
                <a:chExt cx="533400" cy="608013"/>
              </a:xfrm>
            </p:grpSpPr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533400" y="2717800"/>
                  <a:ext cx="152400" cy="60801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2091" name="TextBox 27"/>
                <p:cNvSpPr txBox="1">
                  <a:spLocks noChangeArrowheads="1"/>
                </p:cNvSpPr>
                <p:nvPr/>
              </p:nvSpPr>
              <p:spPr bwMode="auto">
                <a:xfrm>
                  <a:off x="152400" y="2851150"/>
                  <a:ext cx="388938" cy="3079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400" b="1"/>
                    <a:t>(1)</a:t>
                  </a:r>
                </a:p>
              </p:txBody>
            </p:sp>
          </p:grpSp>
          <p:grpSp>
            <p:nvGrpSpPr>
              <p:cNvPr id="2060" name="Group 10"/>
              <p:cNvGrpSpPr>
                <a:grpSpLocks/>
              </p:cNvGrpSpPr>
              <p:nvPr/>
            </p:nvGrpSpPr>
            <p:grpSpPr bwMode="auto">
              <a:xfrm>
                <a:off x="1763713" y="2501900"/>
                <a:ext cx="1219200" cy="833438"/>
                <a:chOff x="1763713" y="2501900"/>
                <a:chExt cx="1219200" cy="833438"/>
              </a:xfrm>
            </p:grpSpPr>
            <p:sp>
              <p:nvSpPr>
                <p:cNvPr id="24" name="Arc 23"/>
                <p:cNvSpPr/>
                <p:nvPr/>
              </p:nvSpPr>
              <p:spPr>
                <a:xfrm flipV="1">
                  <a:off x="1763713" y="2501900"/>
                  <a:ext cx="1152525" cy="635000"/>
                </a:xfrm>
                <a:prstGeom prst="arc">
                  <a:avLst/>
                </a:prstGeom>
                <a:ln>
                  <a:headEnd type="none" w="med" len="med"/>
                  <a:tailEnd type="triangle" w="med" len="med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089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2595563" y="3027363"/>
                  <a:ext cx="387350" cy="3079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400" b="1"/>
                    <a:t>(2)</a:t>
                  </a:r>
                </a:p>
              </p:txBody>
            </p:sp>
          </p:grpSp>
          <p:grpSp>
            <p:nvGrpSpPr>
              <p:cNvPr id="2061" name="Group 11"/>
              <p:cNvGrpSpPr>
                <a:grpSpLocks/>
              </p:cNvGrpSpPr>
              <p:nvPr/>
            </p:nvGrpSpPr>
            <p:grpSpPr bwMode="auto">
              <a:xfrm>
                <a:off x="3429000" y="2489200"/>
                <a:ext cx="1295400" cy="647700"/>
                <a:chOff x="3429000" y="2489200"/>
                <a:chExt cx="1295400" cy="647700"/>
              </a:xfrm>
            </p:grpSpPr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3429000" y="2619375"/>
                  <a:ext cx="1295400" cy="5175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2087" name="TextBox 32"/>
                <p:cNvSpPr txBox="1">
                  <a:spLocks noChangeArrowheads="1"/>
                </p:cNvSpPr>
                <p:nvPr/>
              </p:nvSpPr>
              <p:spPr bwMode="auto">
                <a:xfrm>
                  <a:off x="4021138" y="2489200"/>
                  <a:ext cx="388937" cy="3079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400" b="1"/>
                    <a:t>(3)</a:t>
                  </a:r>
                </a:p>
              </p:txBody>
            </p:sp>
          </p:grpSp>
          <p:grpSp>
            <p:nvGrpSpPr>
              <p:cNvPr id="2062" name="Group 13"/>
              <p:cNvGrpSpPr>
                <a:grpSpLocks/>
              </p:cNvGrpSpPr>
              <p:nvPr/>
            </p:nvGrpSpPr>
            <p:grpSpPr bwMode="auto">
              <a:xfrm>
                <a:off x="6553200" y="3749675"/>
                <a:ext cx="1847850" cy="1323975"/>
                <a:chOff x="6553200" y="3749675"/>
                <a:chExt cx="1847850" cy="1323975"/>
              </a:xfrm>
            </p:grpSpPr>
            <p:sp>
              <p:nvSpPr>
                <p:cNvPr id="21" name="Arc 20"/>
                <p:cNvSpPr/>
                <p:nvPr/>
              </p:nvSpPr>
              <p:spPr>
                <a:xfrm>
                  <a:off x="6553200" y="3851275"/>
                  <a:ext cx="1609725" cy="1222375"/>
                </a:xfrm>
                <a:prstGeom prst="arc">
                  <a:avLst/>
                </a:prstGeom>
                <a:ln>
                  <a:headEnd type="none" w="med" len="med"/>
                  <a:tailEnd type="triangle" w="med" len="med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085" name="TextBox 34"/>
                <p:cNvSpPr txBox="1">
                  <a:spLocks noChangeArrowheads="1"/>
                </p:cNvSpPr>
                <p:nvPr/>
              </p:nvSpPr>
              <p:spPr bwMode="auto">
                <a:xfrm>
                  <a:off x="8013700" y="3749675"/>
                  <a:ext cx="387350" cy="3079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400" b="1"/>
                    <a:t>(5)</a:t>
                  </a:r>
                </a:p>
              </p:txBody>
            </p:sp>
          </p:grpSp>
          <p:grpSp>
            <p:nvGrpSpPr>
              <p:cNvPr id="2063" name="Group 15"/>
              <p:cNvGrpSpPr>
                <a:grpSpLocks/>
              </p:cNvGrpSpPr>
              <p:nvPr/>
            </p:nvGrpSpPr>
            <p:grpSpPr bwMode="auto">
              <a:xfrm>
                <a:off x="6853238" y="4573588"/>
                <a:ext cx="2165350" cy="1714500"/>
                <a:chOff x="6853238" y="4573588"/>
                <a:chExt cx="2165350" cy="1714500"/>
              </a:xfrm>
            </p:grpSpPr>
            <p:grpSp>
              <p:nvGrpSpPr>
                <p:cNvPr id="2079" name="Group 4"/>
                <p:cNvGrpSpPr>
                  <a:grpSpLocks/>
                </p:cNvGrpSpPr>
                <p:nvPr/>
              </p:nvGrpSpPr>
              <p:grpSpPr bwMode="auto">
                <a:xfrm>
                  <a:off x="6853238" y="4573588"/>
                  <a:ext cx="2095500" cy="1546225"/>
                  <a:chOff x="6853238" y="4573588"/>
                  <a:chExt cx="2095500" cy="1546225"/>
                </a:xfrm>
              </p:grpSpPr>
              <p:sp>
                <p:nvSpPr>
                  <p:cNvPr id="10" name="Cloud 9"/>
                  <p:cNvSpPr/>
                  <p:nvPr/>
                </p:nvSpPr>
                <p:spPr>
                  <a:xfrm>
                    <a:off x="6853238" y="5062538"/>
                    <a:ext cx="1447800" cy="895350"/>
                  </a:xfrm>
                  <a:prstGeom prst="cloud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pic>
                <p:nvPicPr>
                  <p:cNvPr id="2082" name="Picture 10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28844"/>
                  <a:stretch>
                    <a:fillRect/>
                  </a:stretch>
                </p:blipFill>
                <p:spPr bwMode="auto">
                  <a:xfrm>
                    <a:off x="7653338" y="4573588"/>
                    <a:ext cx="1295400" cy="8540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083" name="Picture 4" descr="C:\Users\umapaval\AppData\Local\Microsoft\Windows\Temporary Internet Files\Content.IE5\95ZV2TQT\MC900434845[1].png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24713" y="5262563"/>
                    <a:ext cx="857250" cy="857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2080" name="TextBox 37"/>
                <p:cNvSpPr txBox="1">
                  <a:spLocks noChangeArrowheads="1"/>
                </p:cNvSpPr>
                <p:nvPr/>
              </p:nvSpPr>
              <p:spPr bwMode="auto">
                <a:xfrm>
                  <a:off x="7900988" y="5857875"/>
                  <a:ext cx="1117600" cy="430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100" b="1"/>
                    <a:t>GeoPortal at IU </a:t>
                  </a:r>
                </a:p>
                <a:p>
                  <a:pPr eaLnBrk="1" hangingPunct="1"/>
                  <a:r>
                    <a:rPr lang="en-US" sz="1100" b="1"/>
                    <a:t>PRAGMA node</a:t>
                  </a:r>
                </a:p>
              </p:txBody>
            </p:sp>
          </p:grpSp>
          <p:grpSp>
            <p:nvGrpSpPr>
              <p:cNvPr id="2064" name="Group 18"/>
              <p:cNvGrpSpPr>
                <a:grpSpLocks/>
              </p:cNvGrpSpPr>
              <p:nvPr/>
            </p:nvGrpSpPr>
            <p:grpSpPr bwMode="auto">
              <a:xfrm>
                <a:off x="4703763" y="2260600"/>
                <a:ext cx="1735137" cy="1789113"/>
                <a:chOff x="4703763" y="2260600"/>
                <a:chExt cx="1735137" cy="1789113"/>
              </a:xfrm>
            </p:grpSpPr>
            <p:pic>
              <p:nvPicPr>
                <p:cNvPr id="4" name="Picture 3" descr="lifemapperlogo.jpg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05363" y="2260600"/>
                  <a:ext cx="1385887" cy="130333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 cap="rnd"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effectLst>
                  <a:outerShdw blurRad="508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2078" name="TextBox 39"/>
                <p:cNvSpPr txBox="1">
                  <a:spLocks noChangeArrowheads="1"/>
                </p:cNvSpPr>
                <p:nvPr/>
              </p:nvSpPr>
              <p:spPr bwMode="auto">
                <a:xfrm>
                  <a:off x="4703763" y="3619500"/>
                  <a:ext cx="1735137" cy="430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100" b="1"/>
                    <a:t>LifeMapper WebService at</a:t>
                  </a:r>
                </a:p>
                <a:p>
                  <a:pPr eaLnBrk="1" hangingPunct="1"/>
                  <a:r>
                    <a:rPr lang="en-US" sz="1100" b="1"/>
                    <a:t>UKansas</a:t>
                  </a:r>
                </a:p>
              </p:txBody>
            </p:sp>
          </p:grpSp>
          <p:grpSp>
            <p:nvGrpSpPr>
              <p:cNvPr id="2065" name="Group 21"/>
              <p:cNvGrpSpPr>
                <a:grpSpLocks/>
              </p:cNvGrpSpPr>
              <p:nvPr/>
            </p:nvGrpSpPr>
            <p:grpSpPr bwMode="auto">
              <a:xfrm>
                <a:off x="6624638" y="2101850"/>
                <a:ext cx="1276350" cy="771525"/>
                <a:chOff x="6624638" y="2101850"/>
                <a:chExt cx="1276350" cy="771525"/>
              </a:xfrm>
            </p:grpSpPr>
            <p:pic>
              <p:nvPicPr>
                <p:cNvPr id="2075" name="Picture 12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24638" y="2101850"/>
                  <a:ext cx="1154112" cy="5762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076" name="TextBox 41"/>
                <p:cNvSpPr txBox="1">
                  <a:spLocks noChangeArrowheads="1"/>
                </p:cNvSpPr>
                <p:nvPr/>
              </p:nvSpPr>
              <p:spPr bwMode="auto">
                <a:xfrm>
                  <a:off x="6686550" y="2611438"/>
                  <a:ext cx="1214438" cy="2619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100" b="1" dirty="0"/>
                    <a:t>Predicted Habitat</a:t>
                  </a:r>
                </a:p>
              </p:txBody>
            </p:sp>
          </p:grpSp>
          <p:grpSp>
            <p:nvGrpSpPr>
              <p:cNvPr id="2066" name="Group 24"/>
              <p:cNvGrpSpPr>
                <a:grpSpLocks/>
              </p:cNvGrpSpPr>
              <p:nvPr/>
            </p:nvGrpSpPr>
            <p:grpSpPr bwMode="auto">
              <a:xfrm>
                <a:off x="6667500" y="3209925"/>
                <a:ext cx="777875" cy="955675"/>
                <a:chOff x="6667500" y="3209925"/>
                <a:chExt cx="777875" cy="955675"/>
              </a:xfrm>
            </p:grpSpPr>
            <p:pic>
              <p:nvPicPr>
                <p:cNvPr id="2073" name="Picture 13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11950" y="3209925"/>
                  <a:ext cx="733425" cy="7318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074" name="TextBox 42"/>
                <p:cNvSpPr txBox="1">
                  <a:spLocks noChangeArrowheads="1"/>
                </p:cNvSpPr>
                <p:nvPr/>
              </p:nvSpPr>
              <p:spPr bwMode="auto">
                <a:xfrm>
                  <a:off x="6667500" y="3903663"/>
                  <a:ext cx="760413" cy="2619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100" b="1"/>
                    <a:t>Metadata</a:t>
                  </a:r>
                </a:p>
              </p:txBody>
            </p:sp>
          </p:grpSp>
          <p:grpSp>
            <p:nvGrpSpPr>
              <p:cNvPr id="2067" name="Group 16"/>
              <p:cNvGrpSpPr>
                <a:grpSpLocks/>
              </p:cNvGrpSpPr>
              <p:nvPr/>
            </p:nvGrpSpPr>
            <p:grpSpPr bwMode="auto">
              <a:xfrm>
                <a:off x="533400" y="2898775"/>
                <a:ext cx="2455863" cy="1377950"/>
                <a:chOff x="533400" y="2898775"/>
                <a:chExt cx="2455863" cy="1377950"/>
              </a:xfrm>
            </p:grpSpPr>
            <p:grpSp>
              <p:nvGrpSpPr>
                <p:cNvPr id="2068" name="Group 2"/>
                <p:cNvGrpSpPr>
                  <a:grpSpLocks/>
                </p:cNvGrpSpPr>
                <p:nvPr/>
              </p:nvGrpSpPr>
              <p:grpSpPr bwMode="auto">
                <a:xfrm>
                  <a:off x="533400" y="2898775"/>
                  <a:ext cx="1752600" cy="1377950"/>
                  <a:chOff x="533400" y="2898775"/>
                  <a:chExt cx="1752600" cy="1377950"/>
                </a:xfrm>
              </p:grpSpPr>
              <p:sp>
                <p:nvSpPr>
                  <p:cNvPr id="6" name="Cloud 5"/>
                  <p:cNvSpPr/>
                  <p:nvPr/>
                </p:nvSpPr>
                <p:spPr>
                  <a:xfrm>
                    <a:off x="533400" y="3325813"/>
                    <a:ext cx="1447800" cy="895350"/>
                  </a:xfrm>
                  <a:prstGeom prst="cloud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pic>
                <p:nvPicPr>
                  <p:cNvPr id="2071" name="Picture 4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28844"/>
                  <a:stretch>
                    <a:fillRect/>
                  </a:stretch>
                </p:blipFill>
                <p:spPr bwMode="auto">
                  <a:xfrm>
                    <a:off x="990600" y="2898775"/>
                    <a:ext cx="1295400" cy="8540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072" name="Picture 4" descr="C:\Users\umapaval\AppData\Local\Microsoft\Windows\Temporary Internet Files\Content.IE5\95ZV2TQT\MC900434845[1].png"/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11213" y="3419475"/>
                    <a:ext cx="857250" cy="857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2069" name="TextBox 36"/>
                <p:cNvSpPr txBox="1">
                  <a:spLocks noChangeArrowheads="1"/>
                </p:cNvSpPr>
                <p:nvPr/>
              </p:nvSpPr>
              <p:spPr bwMode="auto">
                <a:xfrm>
                  <a:off x="1746250" y="3903663"/>
                  <a:ext cx="1243013" cy="2619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100" b="1"/>
                    <a:t>GeoPortal at UTM</a:t>
                  </a:r>
                </a:p>
              </p:txBody>
            </p:sp>
          </p:grpSp>
        </p:grpSp>
      </p:grpSp>
      <p:sp>
        <p:nvSpPr>
          <p:cNvPr id="5" name="TextBox 4"/>
          <p:cNvSpPr txBox="1"/>
          <p:nvPr/>
        </p:nvSpPr>
        <p:spPr>
          <a:xfrm>
            <a:off x="5227729" y="6292334"/>
            <a:ext cx="293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Uma </a:t>
            </a:r>
            <a:r>
              <a:rPr lang="en-US" dirty="0" err="1" smtClean="0"/>
              <a:t>Pavalanthan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203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dirty="0" smtClean="0"/>
              <a:t>Infrastructure for </a:t>
            </a:r>
            <a:r>
              <a:rPr lang="en-US" dirty="0" err="1" smtClean="0"/>
              <a:t>Lifemapper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Needs</a:t>
            </a:r>
          </a:p>
          <a:p>
            <a:pPr lvl="1"/>
            <a:r>
              <a:rPr lang="en-US" dirty="0" smtClean="0"/>
              <a:t>Private network among biodiversity sites</a:t>
            </a:r>
          </a:p>
          <a:p>
            <a:pPr lvl="2"/>
            <a:r>
              <a:rPr lang="en-US" dirty="0" smtClean="0"/>
              <a:t>UFL, KU, IU (USA), UTM (Malaysia)</a:t>
            </a:r>
          </a:p>
          <a:p>
            <a:pPr lvl="1"/>
            <a:r>
              <a:rPr lang="en-US" dirty="0" smtClean="0"/>
              <a:t>Distribute data services</a:t>
            </a:r>
          </a:p>
          <a:p>
            <a:pPr lvl="2"/>
            <a:r>
              <a:rPr lang="en-US" dirty="0" smtClean="0"/>
              <a:t>Currently only KU, UTM</a:t>
            </a:r>
          </a:p>
          <a:p>
            <a:pPr lvl="1"/>
            <a:r>
              <a:rPr lang="en-US" dirty="0" smtClean="0"/>
              <a:t>Distribute computing</a:t>
            </a:r>
          </a:p>
          <a:p>
            <a:pPr lvl="2"/>
            <a:r>
              <a:rPr lang="en-US" dirty="0" smtClean="0"/>
              <a:t>Currently only KU</a:t>
            </a:r>
          </a:p>
          <a:p>
            <a:r>
              <a:rPr lang="en-US" dirty="0" smtClean="0"/>
              <a:t>Solutions</a:t>
            </a:r>
          </a:p>
          <a:p>
            <a:pPr lvl="1"/>
            <a:r>
              <a:rPr lang="en-US" dirty="0" smtClean="0"/>
              <a:t>Overlay network</a:t>
            </a:r>
          </a:p>
          <a:p>
            <a:pPr lvl="2"/>
            <a:r>
              <a:rPr lang="en-US" dirty="0" smtClean="0"/>
              <a:t>Setup and tested  </a:t>
            </a:r>
            <a:r>
              <a:rPr lang="en-US" dirty="0" err="1" smtClean="0"/>
              <a:t>ViNe</a:t>
            </a:r>
            <a:r>
              <a:rPr lang="en-US" dirty="0" smtClean="0"/>
              <a:t> subnet among UFL, IU and UCSD</a:t>
            </a:r>
          </a:p>
          <a:p>
            <a:pPr lvl="2"/>
            <a:r>
              <a:rPr lang="en-US" dirty="0" smtClean="0"/>
              <a:t>Nest step, add other sites into the subnet</a:t>
            </a:r>
          </a:p>
          <a:p>
            <a:pPr lvl="1"/>
            <a:r>
              <a:rPr lang="en-US" dirty="0" smtClean="0"/>
              <a:t>Virtualize </a:t>
            </a:r>
            <a:r>
              <a:rPr lang="en-US" dirty="0" err="1" smtClean="0"/>
              <a:t>Lifemapper</a:t>
            </a:r>
            <a:r>
              <a:rPr lang="en-US" dirty="0" smtClean="0"/>
              <a:t> components</a:t>
            </a:r>
          </a:p>
          <a:p>
            <a:pPr lvl="2"/>
            <a:r>
              <a:rPr lang="en-US" dirty="0" smtClean="0"/>
              <a:t>First – virtualize </a:t>
            </a:r>
            <a:r>
              <a:rPr lang="en-US" dirty="0" err="1" smtClean="0"/>
              <a:t>Lifemapper</a:t>
            </a:r>
            <a:r>
              <a:rPr lang="en-US" dirty="0" smtClean="0"/>
              <a:t> compute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9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Build a Virtual Cluster for </a:t>
            </a:r>
            <a:r>
              <a:rPr lang="en-US" sz="3200" dirty="0" err="1" smtClean="0"/>
              <a:t>Lifemapper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2000" dirty="0">
                <a:hlinkClick r:id="rId2"/>
              </a:rPr>
              <a:t>http://goc.pragma-grid.net/wiki/index.php/Lifemapper_VC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Team: Kansas </a:t>
            </a:r>
            <a:r>
              <a:rPr lang="en-US" dirty="0" smtClean="0"/>
              <a:t>University (KU), </a:t>
            </a:r>
            <a:r>
              <a:rPr lang="en-US" dirty="0" smtClean="0"/>
              <a:t>UCSD</a:t>
            </a:r>
          </a:p>
          <a:p>
            <a:r>
              <a:rPr lang="en-US" dirty="0" smtClean="0"/>
              <a:t>KU: modulate compute component</a:t>
            </a:r>
          </a:p>
          <a:p>
            <a:r>
              <a:rPr lang="en-US" dirty="0" smtClean="0"/>
              <a:t>UCSD: build VC, install software</a:t>
            </a:r>
          </a:p>
          <a:p>
            <a:r>
              <a:rPr lang="en-US" dirty="0" smtClean="0"/>
              <a:t>Team: Testing</a:t>
            </a:r>
          </a:p>
          <a:p>
            <a:r>
              <a:rPr lang="en-US" dirty="0" smtClean="0"/>
              <a:t>Successfully run </a:t>
            </a:r>
            <a:r>
              <a:rPr lang="en-US" dirty="0" err="1" smtClean="0"/>
              <a:t>lifemapper</a:t>
            </a:r>
            <a:r>
              <a:rPr lang="en-US" dirty="0" smtClean="0"/>
              <a:t> jobs on VC (demo)</a:t>
            </a:r>
          </a:p>
          <a:p>
            <a:r>
              <a:rPr lang="en-US" dirty="0" smtClean="0"/>
              <a:t>Next step: deploy the VC to other </a:t>
            </a:r>
            <a:r>
              <a:rPr lang="en-US" dirty="0" smtClean="0"/>
              <a:t>sites, use automated VC deployment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49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0" y="0"/>
          <a:ext cx="9144000" cy="60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Bitmap Image" r:id="rId4" imgW="5858693" imgH="3228571" progId="Paint.Picture">
                  <p:embed/>
                </p:oleObj>
              </mc:Choice>
              <mc:Fallback>
                <p:oleObj name="Bitmap Image" r:id="rId4" imgW="5858693" imgH="322857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0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3860" name="AutoShape 4"/>
          <p:cNvSpPr>
            <a:spLocks noChangeArrowheads="1"/>
          </p:cNvSpPr>
          <p:nvPr/>
        </p:nvSpPr>
        <p:spPr bwMode="auto">
          <a:xfrm>
            <a:off x="2971800" y="31242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633861" name="AutoShape 5"/>
          <p:cNvSpPr>
            <a:spLocks noChangeArrowheads="1"/>
          </p:cNvSpPr>
          <p:nvPr/>
        </p:nvSpPr>
        <p:spPr bwMode="auto">
          <a:xfrm>
            <a:off x="2362200" y="30480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633862" name="AutoShape 6"/>
          <p:cNvSpPr>
            <a:spLocks noChangeArrowheads="1"/>
          </p:cNvSpPr>
          <p:nvPr/>
        </p:nvSpPr>
        <p:spPr bwMode="auto">
          <a:xfrm>
            <a:off x="3657600" y="1905000"/>
            <a:ext cx="228600" cy="228600"/>
          </a:xfrm>
          <a:prstGeom prst="star5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633863" name="AutoShape 7"/>
          <p:cNvSpPr>
            <a:spLocks noChangeArrowheads="1"/>
          </p:cNvSpPr>
          <p:nvPr/>
        </p:nvSpPr>
        <p:spPr bwMode="auto">
          <a:xfrm>
            <a:off x="3733800" y="23622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633866" name="AutoShape 10"/>
          <p:cNvSpPr>
            <a:spLocks noChangeArrowheads="1"/>
          </p:cNvSpPr>
          <p:nvPr/>
        </p:nvSpPr>
        <p:spPr bwMode="auto">
          <a:xfrm>
            <a:off x="7620000" y="29718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633867" name="AutoShape 11"/>
          <p:cNvSpPr>
            <a:spLocks noChangeArrowheads="1"/>
          </p:cNvSpPr>
          <p:nvPr/>
        </p:nvSpPr>
        <p:spPr bwMode="auto">
          <a:xfrm>
            <a:off x="7162800" y="24384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633868" name="AutoShape 12"/>
          <p:cNvSpPr>
            <a:spLocks noChangeArrowheads="1"/>
          </p:cNvSpPr>
          <p:nvPr/>
        </p:nvSpPr>
        <p:spPr bwMode="auto">
          <a:xfrm>
            <a:off x="8458200" y="5029200"/>
            <a:ext cx="228600" cy="228600"/>
          </a:xfrm>
          <a:prstGeom prst="star5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633869" name="AutoShape 13"/>
          <p:cNvSpPr>
            <a:spLocks noChangeArrowheads="1"/>
          </p:cNvSpPr>
          <p:nvPr/>
        </p:nvSpPr>
        <p:spPr bwMode="auto">
          <a:xfrm>
            <a:off x="3124200" y="35814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633870" name="AutoShape 14"/>
          <p:cNvSpPr>
            <a:spLocks noChangeArrowheads="1"/>
          </p:cNvSpPr>
          <p:nvPr/>
        </p:nvSpPr>
        <p:spPr bwMode="auto">
          <a:xfrm>
            <a:off x="2971800" y="34290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633871" name="Text Box 15"/>
          <p:cNvSpPr txBox="1">
            <a:spLocks noChangeArrowheads="1"/>
          </p:cNvSpPr>
          <p:nvPr/>
        </p:nvSpPr>
        <p:spPr bwMode="auto">
          <a:xfrm>
            <a:off x="1602846" y="349250"/>
            <a:ext cx="58224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ja-JP" sz="3200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Calligraphy" pitchFamily="66" charset="0"/>
                <a:ea typeface="MS PGothic" pitchFamily="34" charset="-128"/>
                <a:cs typeface="Arial" charset="0"/>
              </a:rPr>
              <a:t>PRAGMA </a:t>
            </a:r>
            <a:r>
              <a:rPr lang="en-US" altLang="ja-JP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Calligraphy" pitchFamily="66" charset="0"/>
                <a:ea typeface="MS PGothic" pitchFamily="34" charset="-128"/>
                <a:cs typeface="Arial" charset="0"/>
              </a:rPr>
              <a:t>Grid 2004-2010</a:t>
            </a:r>
            <a:endParaRPr lang="en-US" altLang="ja-JP" sz="3200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alligraphy" pitchFamily="66" charset="0"/>
              <a:ea typeface="MS PGothic" pitchFamily="34" charset="-128"/>
              <a:cs typeface="Arial" charset="0"/>
            </a:endParaRPr>
          </a:p>
        </p:txBody>
      </p:sp>
      <p:sp>
        <p:nvSpPr>
          <p:cNvPr id="633873" name="AutoShape 17"/>
          <p:cNvSpPr>
            <a:spLocks noChangeArrowheads="1"/>
          </p:cNvSpPr>
          <p:nvPr/>
        </p:nvSpPr>
        <p:spPr bwMode="auto">
          <a:xfrm>
            <a:off x="2362200" y="30480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633874" name="AutoShape 18"/>
          <p:cNvSpPr>
            <a:spLocks noChangeArrowheads="1"/>
          </p:cNvSpPr>
          <p:nvPr/>
        </p:nvSpPr>
        <p:spPr bwMode="auto">
          <a:xfrm>
            <a:off x="381000" y="1905000"/>
            <a:ext cx="228600" cy="228600"/>
          </a:xfrm>
          <a:prstGeom prst="star5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633875" name="AutoShape 19"/>
          <p:cNvSpPr>
            <a:spLocks noChangeArrowheads="1"/>
          </p:cNvSpPr>
          <p:nvPr/>
        </p:nvSpPr>
        <p:spPr bwMode="auto">
          <a:xfrm>
            <a:off x="3429000" y="22098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633876" name="AutoShape 20"/>
          <p:cNvSpPr>
            <a:spLocks noChangeArrowheads="1"/>
          </p:cNvSpPr>
          <p:nvPr/>
        </p:nvSpPr>
        <p:spPr bwMode="auto">
          <a:xfrm>
            <a:off x="3200400" y="33528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633877" name="AutoShape 21"/>
          <p:cNvSpPr>
            <a:spLocks noChangeArrowheads="1"/>
          </p:cNvSpPr>
          <p:nvPr/>
        </p:nvSpPr>
        <p:spPr bwMode="auto">
          <a:xfrm>
            <a:off x="3581400" y="28194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633879" name="AutoShape 23"/>
          <p:cNvSpPr>
            <a:spLocks noChangeArrowheads="1"/>
          </p:cNvSpPr>
          <p:nvPr/>
        </p:nvSpPr>
        <p:spPr bwMode="auto">
          <a:xfrm>
            <a:off x="4038600" y="23622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2067" name="Text Box 30"/>
          <p:cNvSpPr txBox="1">
            <a:spLocks noChangeArrowheads="1"/>
          </p:cNvSpPr>
          <p:nvPr/>
        </p:nvSpPr>
        <p:spPr bwMode="auto">
          <a:xfrm>
            <a:off x="685800" y="6096000"/>
            <a:ext cx="7772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altLang="ja-JP">
                <a:solidFill>
                  <a:srgbClr val="A50021"/>
                </a:solidFill>
                <a:ea typeface="ＭＳ Ｐゴシック" pitchFamily="34" charset="-128"/>
                <a:cs typeface="Arial" charset="0"/>
              </a:rPr>
              <a:t>28 institutions </a:t>
            </a:r>
            <a:r>
              <a:rPr lang="en-US" altLang="ja-JP">
                <a:ea typeface="ＭＳ Ｐゴシック" pitchFamily="34" charset="-128"/>
                <a:cs typeface="Arial" charset="0"/>
              </a:rPr>
              <a:t>in 17 countries/regions</a:t>
            </a:r>
            <a:r>
              <a:rPr lang="en-US" altLang="ja-JP">
                <a:solidFill>
                  <a:srgbClr val="A50021"/>
                </a:solidFill>
                <a:ea typeface="ＭＳ Ｐゴシック" pitchFamily="34" charset="-128"/>
                <a:cs typeface="Arial" charset="0"/>
              </a:rPr>
              <a:t>,</a:t>
            </a:r>
            <a:r>
              <a:rPr lang="en-US" altLang="ja-JP">
                <a:ea typeface="ＭＳ Ｐゴシック" pitchFamily="34" charset="-128"/>
                <a:cs typeface="Arial" charset="0"/>
              </a:rPr>
              <a:t> </a:t>
            </a:r>
            <a:r>
              <a:rPr lang="en-US" altLang="ja-JP">
                <a:solidFill>
                  <a:srgbClr val="4D4D4D"/>
                </a:solidFill>
                <a:ea typeface="ＭＳ Ｐゴシック" pitchFamily="34" charset="-128"/>
                <a:cs typeface="Arial" charset="0"/>
              </a:rPr>
              <a:t>22 compute sites </a:t>
            </a:r>
            <a:r>
              <a:rPr lang="en-US" altLang="ja-JP">
                <a:ea typeface="ＭＳ Ｐゴシック" pitchFamily="34" charset="-128"/>
                <a:cs typeface="Arial" charset="0"/>
              </a:rPr>
              <a:t>(</a:t>
            </a:r>
            <a:r>
              <a:rPr lang="en-US" altLang="ja-JP">
                <a:solidFill>
                  <a:srgbClr val="009900"/>
                </a:solidFill>
                <a:ea typeface="ＭＳ Ｐゴシック" pitchFamily="34" charset="-128"/>
                <a:cs typeface="Arial" charset="0"/>
              </a:rPr>
              <a:t>+ 7 site in preparation</a:t>
            </a:r>
            <a:r>
              <a:rPr lang="en-US" altLang="ja-JP">
                <a:ea typeface="ＭＳ Ｐゴシック" pitchFamily="34" charset="-128"/>
                <a:cs typeface="Arial" charset="0"/>
              </a:rPr>
              <a:t>)</a:t>
            </a:r>
          </a:p>
        </p:txBody>
      </p:sp>
      <p:sp>
        <p:nvSpPr>
          <p:cNvPr id="633887" name="AutoShape 31"/>
          <p:cNvSpPr>
            <a:spLocks noChangeArrowheads="1"/>
          </p:cNvSpPr>
          <p:nvPr/>
        </p:nvSpPr>
        <p:spPr bwMode="auto">
          <a:xfrm>
            <a:off x="5105400" y="5105400"/>
            <a:ext cx="228600" cy="228600"/>
          </a:xfrm>
          <a:prstGeom prst="star5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633889" name="AutoShape 33"/>
          <p:cNvSpPr>
            <a:spLocks noChangeArrowheads="1"/>
          </p:cNvSpPr>
          <p:nvPr/>
        </p:nvSpPr>
        <p:spPr bwMode="auto">
          <a:xfrm>
            <a:off x="8229600" y="33528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2070" name="Text Box 35"/>
          <p:cNvSpPr txBox="1">
            <a:spLocks noChangeArrowheads="1"/>
          </p:cNvSpPr>
          <p:nvPr/>
        </p:nvSpPr>
        <p:spPr bwMode="auto">
          <a:xfrm>
            <a:off x="762000" y="1066800"/>
            <a:ext cx="1096963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altLang="ja-JP" u="sng">
                <a:solidFill>
                  <a:srgbClr val="A50021"/>
                </a:solidFill>
              </a:rPr>
              <a:t>UZH</a:t>
            </a:r>
          </a:p>
          <a:p>
            <a:pPr eaLnBrk="1" hangingPunct="1"/>
            <a:r>
              <a:rPr lang="en-US" altLang="ja-JP"/>
              <a:t>Switzerland</a:t>
            </a:r>
          </a:p>
        </p:txBody>
      </p:sp>
      <p:sp>
        <p:nvSpPr>
          <p:cNvPr id="2071" name="Line 36"/>
          <p:cNvSpPr>
            <a:spLocks noChangeShapeType="1"/>
          </p:cNvSpPr>
          <p:nvPr/>
        </p:nvSpPr>
        <p:spPr bwMode="auto">
          <a:xfrm flipV="1">
            <a:off x="533400" y="160020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2072" name="Text Box 37"/>
          <p:cNvSpPr txBox="1">
            <a:spLocks noChangeArrowheads="1"/>
          </p:cNvSpPr>
          <p:nvPr/>
        </p:nvSpPr>
        <p:spPr bwMode="auto">
          <a:xfrm>
            <a:off x="1447800" y="3429000"/>
            <a:ext cx="995363" cy="77311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altLang="ja-JP">
                <a:solidFill>
                  <a:srgbClr val="00CC00"/>
                </a:solidFill>
              </a:rPr>
              <a:t>NECTEC</a:t>
            </a:r>
          </a:p>
          <a:p>
            <a:pPr eaLnBrk="1" hangingPunct="1"/>
            <a:r>
              <a:rPr lang="en-US" altLang="ja-JP" u="sng">
                <a:solidFill>
                  <a:srgbClr val="A50021"/>
                </a:solidFill>
              </a:rPr>
              <a:t>KU</a:t>
            </a:r>
          </a:p>
          <a:p>
            <a:pPr eaLnBrk="1" hangingPunct="1"/>
            <a:r>
              <a:rPr lang="en-US" altLang="ja-JP"/>
              <a:t>Thailand</a:t>
            </a:r>
          </a:p>
        </p:txBody>
      </p:sp>
      <p:sp>
        <p:nvSpPr>
          <p:cNvPr id="2073" name="Line 38"/>
          <p:cNvSpPr>
            <a:spLocks noChangeShapeType="1"/>
          </p:cNvSpPr>
          <p:nvPr/>
        </p:nvSpPr>
        <p:spPr bwMode="auto">
          <a:xfrm flipH="1">
            <a:off x="2438400" y="3276600"/>
            <a:ext cx="6096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2074" name="Text Box 39"/>
          <p:cNvSpPr txBox="1">
            <a:spLocks noChangeArrowheads="1"/>
          </p:cNvSpPr>
          <p:nvPr/>
        </p:nvSpPr>
        <p:spPr bwMode="auto">
          <a:xfrm>
            <a:off x="1143000" y="2743200"/>
            <a:ext cx="990600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altLang="ja-JP" u="sng">
                <a:solidFill>
                  <a:srgbClr val="A50021"/>
                </a:solidFill>
              </a:rPr>
              <a:t>UoHyd</a:t>
            </a:r>
          </a:p>
          <a:p>
            <a:pPr eaLnBrk="1" hangingPunct="1"/>
            <a:r>
              <a:rPr lang="en-US" altLang="ja-JP"/>
              <a:t>India</a:t>
            </a:r>
          </a:p>
        </p:txBody>
      </p:sp>
      <p:sp>
        <p:nvSpPr>
          <p:cNvPr id="2075" name="Line 40"/>
          <p:cNvSpPr>
            <a:spLocks noChangeShapeType="1"/>
          </p:cNvSpPr>
          <p:nvPr/>
        </p:nvSpPr>
        <p:spPr bwMode="auto">
          <a:xfrm>
            <a:off x="2057400" y="3048000"/>
            <a:ext cx="3810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2076" name="Text Box 41"/>
          <p:cNvSpPr txBox="1">
            <a:spLocks noChangeArrowheads="1"/>
          </p:cNvSpPr>
          <p:nvPr/>
        </p:nvSpPr>
        <p:spPr bwMode="auto">
          <a:xfrm>
            <a:off x="1524000" y="4343400"/>
            <a:ext cx="849313" cy="77311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altLang="ja-JP">
                <a:solidFill>
                  <a:srgbClr val="00CC00"/>
                </a:solidFill>
              </a:rPr>
              <a:t>MIMOS</a:t>
            </a:r>
          </a:p>
          <a:p>
            <a:pPr eaLnBrk="1" hangingPunct="1"/>
            <a:r>
              <a:rPr lang="en-US" altLang="ja-JP" u="sng">
                <a:solidFill>
                  <a:srgbClr val="A50021"/>
                </a:solidFill>
              </a:rPr>
              <a:t>USM</a:t>
            </a:r>
          </a:p>
          <a:p>
            <a:pPr eaLnBrk="1" hangingPunct="1"/>
            <a:r>
              <a:rPr lang="en-US" altLang="ja-JP"/>
              <a:t>Malaysia</a:t>
            </a:r>
          </a:p>
        </p:txBody>
      </p:sp>
      <p:sp>
        <p:nvSpPr>
          <p:cNvPr id="2077" name="Line 42"/>
          <p:cNvSpPr>
            <a:spLocks noChangeShapeType="1"/>
          </p:cNvSpPr>
          <p:nvPr/>
        </p:nvSpPr>
        <p:spPr bwMode="auto">
          <a:xfrm flipV="1">
            <a:off x="2362200" y="3581400"/>
            <a:ext cx="6858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2078" name="Text Box 43"/>
          <p:cNvSpPr txBox="1">
            <a:spLocks noChangeArrowheads="1"/>
          </p:cNvSpPr>
          <p:nvPr/>
        </p:nvSpPr>
        <p:spPr bwMode="auto">
          <a:xfrm>
            <a:off x="2286000" y="2514600"/>
            <a:ext cx="962025" cy="484188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18288" tIns="18288" rIns="18288" bIns="18288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altLang="ja-JP" u="sng">
                <a:solidFill>
                  <a:srgbClr val="A50021"/>
                </a:solidFill>
              </a:rPr>
              <a:t>HKU</a:t>
            </a:r>
          </a:p>
          <a:p>
            <a:pPr eaLnBrk="1" hangingPunct="1"/>
            <a:r>
              <a:rPr lang="en-US" altLang="ja-JP"/>
              <a:t>HongKong</a:t>
            </a:r>
          </a:p>
        </p:txBody>
      </p:sp>
      <p:sp>
        <p:nvSpPr>
          <p:cNvPr id="2079" name="Line 44"/>
          <p:cNvSpPr>
            <a:spLocks noChangeShapeType="1"/>
          </p:cNvSpPr>
          <p:nvPr/>
        </p:nvSpPr>
        <p:spPr bwMode="auto">
          <a:xfrm flipH="1" flipV="1">
            <a:off x="3276600" y="2743200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2080" name="Text Box 45"/>
          <p:cNvSpPr txBox="1">
            <a:spLocks noChangeArrowheads="1"/>
          </p:cNvSpPr>
          <p:nvPr/>
        </p:nvSpPr>
        <p:spPr bwMode="auto">
          <a:xfrm>
            <a:off x="4419600" y="2362200"/>
            <a:ext cx="766763" cy="77311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altLang="ja-JP">
                <a:solidFill>
                  <a:srgbClr val="A50021"/>
                </a:solidFill>
              </a:rPr>
              <a:t>ASGC</a:t>
            </a:r>
          </a:p>
          <a:p>
            <a:pPr eaLnBrk="1" hangingPunct="1"/>
            <a:r>
              <a:rPr lang="en-US" altLang="ja-JP" u="sng">
                <a:solidFill>
                  <a:srgbClr val="A50021"/>
                </a:solidFill>
              </a:rPr>
              <a:t>NCHC</a:t>
            </a:r>
          </a:p>
          <a:p>
            <a:pPr eaLnBrk="1" hangingPunct="1"/>
            <a:r>
              <a:rPr lang="en-US" altLang="ja-JP"/>
              <a:t>Taiwan</a:t>
            </a:r>
          </a:p>
        </p:txBody>
      </p:sp>
      <p:sp>
        <p:nvSpPr>
          <p:cNvPr id="2081" name="Line 46"/>
          <p:cNvSpPr>
            <a:spLocks noChangeShapeType="1"/>
          </p:cNvSpPr>
          <p:nvPr/>
        </p:nvSpPr>
        <p:spPr bwMode="auto">
          <a:xfrm flipV="1">
            <a:off x="3733800" y="2743200"/>
            <a:ext cx="685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2082" name="Text Box 47"/>
          <p:cNvSpPr txBox="1">
            <a:spLocks noChangeArrowheads="1"/>
          </p:cNvSpPr>
          <p:nvPr/>
        </p:nvSpPr>
        <p:spPr bwMode="auto">
          <a:xfrm>
            <a:off x="4572000" y="3733800"/>
            <a:ext cx="1066800" cy="1189038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288" tIns="18288" rIns="18288" bIns="18288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altLang="ja-JP">
                <a:solidFill>
                  <a:srgbClr val="A50021"/>
                </a:solidFill>
              </a:rPr>
              <a:t>HCMUT</a:t>
            </a:r>
          </a:p>
          <a:p>
            <a:pPr eaLnBrk="1" hangingPunct="1"/>
            <a:r>
              <a:rPr lang="en-US" altLang="ja-JP">
                <a:solidFill>
                  <a:srgbClr val="A50021"/>
                </a:solidFill>
              </a:rPr>
              <a:t>HUT</a:t>
            </a:r>
          </a:p>
          <a:p>
            <a:pPr eaLnBrk="1" hangingPunct="1"/>
            <a:r>
              <a:rPr lang="en-US" altLang="ja-JP">
                <a:solidFill>
                  <a:srgbClr val="A50021"/>
                </a:solidFill>
              </a:rPr>
              <a:t>IOIT-Hanoi</a:t>
            </a:r>
          </a:p>
          <a:p>
            <a:pPr eaLnBrk="1" hangingPunct="1"/>
            <a:r>
              <a:rPr lang="en-US" altLang="ja-JP" u="sng">
                <a:solidFill>
                  <a:srgbClr val="A50021"/>
                </a:solidFill>
              </a:rPr>
              <a:t>IOIT-HCM</a:t>
            </a:r>
          </a:p>
          <a:p>
            <a:pPr eaLnBrk="1" hangingPunct="1"/>
            <a:r>
              <a:rPr lang="en-US" altLang="ja-JP"/>
              <a:t>Vietnam</a:t>
            </a:r>
          </a:p>
        </p:txBody>
      </p:sp>
      <p:sp>
        <p:nvSpPr>
          <p:cNvPr id="2083" name="Line 48"/>
          <p:cNvSpPr>
            <a:spLocks noChangeShapeType="1"/>
          </p:cNvSpPr>
          <p:nvPr/>
        </p:nvSpPr>
        <p:spPr bwMode="auto">
          <a:xfrm>
            <a:off x="3352800" y="3505200"/>
            <a:ext cx="1219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2084" name="Text Box 49"/>
          <p:cNvSpPr txBox="1">
            <a:spLocks noChangeArrowheads="1"/>
          </p:cNvSpPr>
          <p:nvPr/>
        </p:nvSpPr>
        <p:spPr bwMode="auto">
          <a:xfrm>
            <a:off x="4876800" y="1219200"/>
            <a:ext cx="966788" cy="10080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altLang="ja-JP">
                <a:solidFill>
                  <a:srgbClr val="A50021"/>
                </a:solidFill>
              </a:rPr>
              <a:t>AIST</a:t>
            </a:r>
          </a:p>
          <a:p>
            <a:pPr eaLnBrk="1" hangingPunct="1"/>
            <a:r>
              <a:rPr lang="en-US" altLang="ja-JP">
                <a:solidFill>
                  <a:srgbClr val="A50021"/>
                </a:solidFill>
              </a:rPr>
              <a:t>OsakaU</a:t>
            </a:r>
          </a:p>
          <a:p>
            <a:pPr eaLnBrk="1" hangingPunct="1"/>
            <a:r>
              <a:rPr lang="en-US" altLang="ja-JP" u="sng">
                <a:solidFill>
                  <a:srgbClr val="A50021"/>
                </a:solidFill>
              </a:rPr>
              <a:t>UTsukuba</a:t>
            </a:r>
            <a:endParaRPr lang="en-US" altLang="ja-JP" u="sng">
              <a:solidFill>
                <a:srgbClr val="009900"/>
              </a:solidFill>
            </a:endParaRPr>
          </a:p>
          <a:p>
            <a:pPr eaLnBrk="1" hangingPunct="1"/>
            <a:r>
              <a:rPr lang="en-US" altLang="ja-JP"/>
              <a:t>Japan</a:t>
            </a:r>
          </a:p>
        </p:txBody>
      </p:sp>
      <p:sp>
        <p:nvSpPr>
          <p:cNvPr id="2085" name="Line 50"/>
          <p:cNvSpPr>
            <a:spLocks noChangeShapeType="1"/>
          </p:cNvSpPr>
          <p:nvPr/>
        </p:nvSpPr>
        <p:spPr bwMode="auto">
          <a:xfrm flipV="1">
            <a:off x="4191000" y="1828800"/>
            <a:ext cx="685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2086" name="Text Box 51"/>
          <p:cNvSpPr txBox="1">
            <a:spLocks noChangeArrowheads="1"/>
          </p:cNvSpPr>
          <p:nvPr/>
        </p:nvSpPr>
        <p:spPr bwMode="auto">
          <a:xfrm>
            <a:off x="2438400" y="4876800"/>
            <a:ext cx="1219200" cy="719138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288" tIns="18288" rIns="18288" bIns="18288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altLang="ja-JP">
                <a:solidFill>
                  <a:srgbClr val="A50021"/>
                </a:solidFill>
              </a:rPr>
              <a:t>IHPC/NGO</a:t>
            </a:r>
            <a:endParaRPr lang="en-US" altLang="ja-JP">
              <a:solidFill>
                <a:srgbClr val="009900"/>
              </a:solidFill>
            </a:endParaRPr>
          </a:p>
          <a:p>
            <a:pPr eaLnBrk="1" hangingPunct="1"/>
            <a:r>
              <a:rPr lang="en-US" altLang="ja-JP" u="sng">
                <a:solidFill>
                  <a:srgbClr val="00CC00"/>
                </a:solidFill>
              </a:rPr>
              <a:t>NTU</a:t>
            </a:r>
          </a:p>
          <a:p>
            <a:pPr eaLnBrk="1" hangingPunct="1"/>
            <a:r>
              <a:rPr lang="en-US" altLang="ja-JP"/>
              <a:t>Singapore</a:t>
            </a:r>
          </a:p>
        </p:txBody>
      </p:sp>
      <p:sp>
        <p:nvSpPr>
          <p:cNvPr id="2087" name="Line 52"/>
          <p:cNvSpPr>
            <a:spLocks noChangeShapeType="1"/>
          </p:cNvSpPr>
          <p:nvPr/>
        </p:nvSpPr>
        <p:spPr bwMode="auto">
          <a:xfrm flipV="1">
            <a:off x="2895600" y="3733800"/>
            <a:ext cx="30480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2088" name="Text Box 53"/>
          <p:cNvSpPr txBox="1">
            <a:spLocks noChangeArrowheads="1"/>
          </p:cNvSpPr>
          <p:nvPr/>
        </p:nvSpPr>
        <p:spPr bwMode="auto">
          <a:xfrm>
            <a:off x="3957638" y="5410200"/>
            <a:ext cx="869950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altLang="ja-JP" u="sng">
                <a:solidFill>
                  <a:srgbClr val="A50021"/>
                </a:solidFill>
              </a:rPr>
              <a:t>MU</a:t>
            </a:r>
          </a:p>
          <a:p>
            <a:pPr eaLnBrk="1" hangingPunct="1"/>
            <a:r>
              <a:rPr lang="en-US" altLang="ja-JP"/>
              <a:t>Australia</a:t>
            </a:r>
          </a:p>
        </p:txBody>
      </p:sp>
      <p:sp>
        <p:nvSpPr>
          <p:cNvPr id="2089" name="Line 54"/>
          <p:cNvSpPr>
            <a:spLocks noChangeShapeType="1"/>
          </p:cNvSpPr>
          <p:nvPr/>
        </p:nvSpPr>
        <p:spPr bwMode="auto">
          <a:xfrm flipH="1" flipV="1">
            <a:off x="4419600" y="5181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2090" name="Text Box 57"/>
          <p:cNvSpPr txBox="1">
            <a:spLocks noChangeArrowheads="1"/>
          </p:cNvSpPr>
          <p:nvPr/>
        </p:nvSpPr>
        <p:spPr bwMode="auto">
          <a:xfrm>
            <a:off x="4033838" y="1447800"/>
            <a:ext cx="614362" cy="77311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altLang="ja-JP">
                <a:solidFill>
                  <a:srgbClr val="A50021"/>
                </a:solidFill>
              </a:rPr>
              <a:t>KISTI</a:t>
            </a:r>
          </a:p>
          <a:p>
            <a:pPr eaLnBrk="1" hangingPunct="1"/>
            <a:r>
              <a:rPr lang="en-US" altLang="ja-JP" u="sng">
                <a:solidFill>
                  <a:srgbClr val="A50021"/>
                </a:solidFill>
              </a:rPr>
              <a:t>KMU</a:t>
            </a:r>
          </a:p>
          <a:p>
            <a:pPr eaLnBrk="1" hangingPunct="1"/>
            <a:r>
              <a:rPr lang="en-US" altLang="ja-JP"/>
              <a:t>Korea</a:t>
            </a:r>
          </a:p>
        </p:txBody>
      </p:sp>
      <p:sp>
        <p:nvSpPr>
          <p:cNvPr id="2091" name="Line 58"/>
          <p:cNvSpPr>
            <a:spLocks noChangeShapeType="1"/>
          </p:cNvSpPr>
          <p:nvPr/>
        </p:nvSpPr>
        <p:spPr bwMode="auto">
          <a:xfrm flipV="1">
            <a:off x="3886200" y="1981200"/>
            <a:ext cx="4572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2092" name="Text Box 59"/>
          <p:cNvSpPr txBox="1">
            <a:spLocks noChangeArrowheads="1"/>
          </p:cNvSpPr>
          <p:nvPr/>
        </p:nvSpPr>
        <p:spPr bwMode="auto">
          <a:xfrm>
            <a:off x="3352800" y="1219200"/>
            <a:ext cx="603250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altLang="ja-JP" u="sng">
                <a:solidFill>
                  <a:srgbClr val="A50021"/>
                </a:solidFill>
              </a:rPr>
              <a:t>JLU</a:t>
            </a:r>
          </a:p>
          <a:p>
            <a:pPr eaLnBrk="1" hangingPunct="1"/>
            <a:r>
              <a:rPr lang="en-US" altLang="ja-JP"/>
              <a:t>China</a:t>
            </a:r>
          </a:p>
        </p:txBody>
      </p:sp>
      <p:sp>
        <p:nvSpPr>
          <p:cNvPr id="2093" name="Line 60"/>
          <p:cNvSpPr>
            <a:spLocks noChangeShapeType="1"/>
          </p:cNvSpPr>
          <p:nvPr/>
        </p:nvSpPr>
        <p:spPr bwMode="auto">
          <a:xfrm flipH="1" flipV="1">
            <a:off x="3657600" y="1752600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2094" name="Text Box 61"/>
          <p:cNvSpPr txBox="1">
            <a:spLocks noChangeArrowheads="1"/>
          </p:cNvSpPr>
          <p:nvPr/>
        </p:nvSpPr>
        <p:spPr bwMode="auto">
          <a:xfrm>
            <a:off x="6400800" y="1752600"/>
            <a:ext cx="690563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altLang="ja-JP" u="sng">
                <a:solidFill>
                  <a:srgbClr val="A50021"/>
                </a:solidFill>
              </a:rPr>
              <a:t>SDSC</a:t>
            </a:r>
          </a:p>
          <a:p>
            <a:pPr eaLnBrk="1" hangingPunct="1"/>
            <a:r>
              <a:rPr lang="en-US" altLang="ja-JP"/>
              <a:t>USA</a:t>
            </a:r>
          </a:p>
        </p:txBody>
      </p:sp>
      <p:sp>
        <p:nvSpPr>
          <p:cNvPr id="2095" name="Line 62"/>
          <p:cNvSpPr>
            <a:spLocks noChangeShapeType="1"/>
          </p:cNvSpPr>
          <p:nvPr/>
        </p:nvSpPr>
        <p:spPr bwMode="auto">
          <a:xfrm>
            <a:off x="6781800" y="2286000"/>
            <a:ext cx="457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2096" name="Text Box 65"/>
          <p:cNvSpPr txBox="1">
            <a:spLocks noChangeArrowheads="1"/>
          </p:cNvSpPr>
          <p:nvPr/>
        </p:nvSpPr>
        <p:spPr bwMode="auto">
          <a:xfrm>
            <a:off x="6562725" y="2667000"/>
            <a:ext cx="755650" cy="754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altLang="ja-JP">
                <a:solidFill>
                  <a:srgbClr val="00CC00"/>
                </a:solidFill>
              </a:rPr>
              <a:t>CICESE</a:t>
            </a:r>
          </a:p>
          <a:p>
            <a:pPr eaLnBrk="1" hangingPunct="1"/>
            <a:r>
              <a:rPr lang="en-US" altLang="ja-JP" u="sng">
                <a:solidFill>
                  <a:srgbClr val="00CC00"/>
                </a:solidFill>
              </a:rPr>
              <a:t>UNAM</a:t>
            </a:r>
          </a:p>
          <a:p>
            <a:pPr eaLnBrk="1" hangingPunct="1"/>
            <a:r>
              <a:rPr lang="en-US" altLang="ja-JP"/>
              <a:t>Mexico</a:t>
            </a:r>
          </a:p>
        </p:txBody>
      </p:sp>
      <p:sp>
        <p:nvSpPr>
          <p:cNvPr id="2097" name="Line 66"/>
          <p:cNvSpPr>
            <a:spLocks noChangeShapeType="1"/>
          </p:cNvSpPr>
          <p:nvPr/>
        </p:nvSpPr>
        <p:spPr bwMode="auto">
          <a:xfrm>
            <a:off x="7315200" y="31242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2098" name="Text Box 69"/>
          <p:cNvSpPr txBox="1">
            <a:spLocks noChangeArrowheads="1"/>
          </p:cNvSpPr>
          <p:nvPr/>
        </p:nvSpPr>
        <p:spPr bwMode="auto">
          <a:xfrm>
            <a:off x="7615238" y="5334000"/>
            <a:ext cx="673100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altLang="ja-JP" u="sng">
                <a:solidFill>
                  <a:srgbClr val="A50021"/>
                </a:solidFill>
              </a:rPr>
              <a:t>UChile</a:t>
            </a:r>
          </a:p>
          <a:p>
            <a:pPr eaLnBrk="1" hangingPunct="1"/>
            <a:r>
              <a:rPr lang="en-US" altLang="ja-JP"/>
              <a:t>Chile</a:t>
            </a:r>
          </a:p>
        </p:txBody>
      </p:sp>
      <p:sp>
        <p:nvSpPr>
          <p:cNvPr id="2099" name="Line 70"/>
          <p:cNvSpPr>
            <a:spLocks noChangeShapeType="1"/>
          </p:cNvSpPr>
          <p:nvPr/>
        </p:nvSpPr>
        <p:spPr bwMode="auto">
          <a:xfrm flipV="1">
            <a:off x="8229600" y="5181600"/>
            <a:ext cx="3048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2100" name="Text Box 80"/>
          <p:cNvSpPr txBox="1">
            <a:spLocks noChangeArrowheads="1"/>
          </p:cNvSpPr>
          <p:nvPr/>
        </p:nvSpPr>
        <p:spPr bwMode="auto">
          <a:xfrm>
            <a:off x="6700838" y="3505200"/>
            <a:ext cx="1176337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altLang="ja-JP" u="sng">
                <a:solidFill>
                  <a:srgbClr val="A50021"/>
                </a:solidFill>
              </a:rPr>
              <a:t>CeNAT-ITCR</a:t>
            </a:r>
          </a:p>
          <a:p>
            <a:pPr eaLnBrk="1" hangingPunct="1"/>
            <a:r>
              <a:rPr lang="en-US" altLang="ja-JP"/>
              <a:t>Costa Rica</a:t>
            </a:r>
          </a:p>
        </p:txBody>
      </p:sp>
      <p:sp>
        <p:nvSpPr>
          <p:cNvPr id="2101" name="Line 81"/>
          <p:cNvSpPr>
            <a:spLocks noChangeShapeType="1"/>
          </p:cNvSpPr>
          <p:nvPr/>
        </p:nvSpPr>
        <p:spPr bwMode="auto">
          <a:xfrm flipV="1">
            <a:off x="7848600" y="3505200"/>
            <a:ext cx="457200" cy="152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2102" name="Text Box 82"/>
          <p:cNvSpPr txBox="1">
            <a:spLocks noChangeArrowheads="1"/>
          </p:cNvSpPr>
          <p:nvPr/>
        </p:nvSpPr>
        <p:spPr bwMode="auto">
          <a:xfrm>
            <a:off x="5486400" y="5410200"/>
            <a:ext cx="1184275" cy="52863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altLang="ja-JP" u="sng">
                <a:solidFill>
                  <a:srgbClr val="A50021"/>
                </a:solidFill>
              </a:rPr>
              <a:t>BESTGrid</a:t>
            </a:r>
          </a:p>
          <a:p>
            <a:pPr eaLnBrk="1" hangingPunct="1"/>
            <a:r>
              <a:rPr lang="en-US" altLang="ja-JP"/>
              <a:t>New Zealand</a:t>
            </a:r>
          </a:p>
        </p:txBody>
      </p:sp>
      <p:sp>
        <p:nvSpPr>
          <p:cNvPr id="2103" name="Line 83"/>
          <p:cNvSpPr>
            <a:spLocks noChangeShapeType="1"/>
          </p:cNvSpPr>
          <p:nvPr/>
        </p:nvSpPr>
        <p:spPr bwMode="auto">
          <a:xfrm flipH="1" flipV="1">
            <a:off x="5257800" y="5257800"/>
            <a:ext cx="228600" cy="152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2104" name="Text Box 86"/>
          <p:cNvSpPr txBox="1">
            <a:spLocks noChangeArrowheads="1"/>
          </p:cNvSpPr>
          <p:nvPr/>
        </p:nvSpPr>
        <p:spPr bwMode="auto">
          <a:xfrm>
            <a:off x="2438400" y="1295400"/>
            <a:ext cx="754063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altLang="ja-JP" u="sng">
                <a:solidFill>
                  <a:srgbClr val="A50021"/>
                </a:solidFill>
              </a:rPr>
              <a:t>CNIC</a:t>
            </a:r>
            <a:endParaRPr lang="en-US" altLang="ja-JP" u="sng">
              <a:solidFill>
                <a:srgbClr val="009900"/>
              </a:solidFill>
            </a:endParaRPr>
          </a:p>
          <a:p>
            <a:pPr eaLnBrk="1" hangingPunct="1"/>
            <a:r>
              <a:rPr lang="en-US" altLang="ja-JP"/>
              <a:t>China</a:t>
            </a:r>
          </a:p>
        </p:txBody>
      </p:sp>
      <p:sp>
        <p:nvSpPr>
          <p:cNvPr id="2105" name="Line 87"/>
          <p:cNvSpPr>
            <a:spLocks noChangeShapeType="1"/>
          </p:cNvSpPr>
          <p:nvPr/>
        </p:nvSpPr>
        <p:spPr bwMode="auto">
          <a:xfrm flipH="1" flipV="1">
            <a:off x="3200400" y="1905000"/>
            <a:ext cx="304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633944" name="AutoShape 88"/>
          <p:cNvSpPr>
            <a:spLocks noChangeArrowheads="1"/>
          </p:cNvSpPr>
          <p:nvPr/>
        </p:nvSpPr>
        <p:spPr bwMode="auto">
          <a:xfrm>
            <a:off x="4267200" y="50292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633945" name="AutoShape 89"/>
          <p:cNvSpPr>
            <a:spLocks noChangeArrowheads="1"/>
          </p:cNvSpPr>
          <p:nvPr/>
        </p:nvSpPr>
        <p:spPr bwMode="auto">
          <a:xfrm>
            <a:off x="3352800" y="2895600"/>
            <a:ext cx="228600" cy="228600"/>
          </a:xfrm>
          <a:prstGeom prst="star5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633952" name="AutoShape 96"/>
          <p:cNvSpPr>
            <a:spLocks noChangeArrowheads="1"/>
          </p:cNvSpPr>
          <p:nvPr/>
        </p:nvSpPr>
        <p:spPr bwMode="auto">
          <a:xfrm>
            <a:off x="3048000" y="22860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2109" name="Text Box 97"/>
          <p:cNvSpPr txBox="1">
            <a:spLocks noChangeArrowheads="1"/>
          </p:cNvSpPr>
          <p:nvPr/>
        </p:nvSpPr>
        <p:spPr bwMode="auto">
          <a:xfrm>
            <a:off x="1752600" y="1828800"/>
            <a:ext cx="603250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altLang="ja-JP" u="sng">
                <a:solidFill>
                  <a:srgbClr val="A50021"/>
                </a:solidFill>
              </a:rPr>
              <a:t>LZU</a:t>
            </a:r>
          </a:p>
          <a:p>
            <a:pPr eaLnBrk="1" hangingPunct="1"/>
            <a:r>
              <a:rPr lang="en-US" altLang="ja-JP"/>
              <a:t>China</a:t>
            </a:r>
          </a:p>
        </p:txBody>
      </p:sp>
      <p:sp>
        <p:nvSpPr>
          <p:cNvPr id="2110" name="Line 98"/>
          <p:cNvSpPr>
            <a:spLocks noChangeShapeType="1"/>
          </p:cNvSpPr>
          <p:nvPr/>
        </p:nvSpPr>
        <p:spPr bwMode="auto">
          <a:xfrm flipH="1" flipV="1">
            <a:off x="2362200" y="2133600"/>
            <a:ext cx="7620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633957" name="AutoShape 101"/>
          <p:cNvSpPr>
            <a:spLocks noChangeArrowheads="1"/>
          </p:cNvSpPr>
          <p:nvPr/>
        </p:nvSpPr>
        <p:spPr bwMode="auto">
          <a:xfrm>
            <a:off x="8610600" y="30480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2112" name="Text Box 102"/>
          <p:cNvSpPr txBox="1">
            <a:spLocks noChangeArrowheads="1"/>
          </p:cNvSpPr>
          <p:nvPr/>
        </p:nvSpPr>
        <p:spPr bwMode="auto">
          <a:xfrm>
            <a:off x="7924800" y="2286000"/>
            <a:ext cx="1219200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altLang="ja-JP" u="sng">
                <a:solidFill>
                  <a:srgbClr val="A50021"/>
                </a:solidFill>
              </a:rPr>
              <a:t>UPRM</a:t>
            </a:r>
          </a:p>
          <a:p>
            <a:pPr eaLnBrk="1" hangingPunct="1"/>
            <a:r>
              <a:rPr lang="en-US" altLang="ja-JP"/>
              <a:t>Puerto Rico</a:t>
            </a:r>
          </a:p>
        </p:txBody>
      </p:sp>
      <p:sp>
        <p:nvSpPr>
          <p:cNvPr id="2113" name="Line 104"/>
          <p:cNvSpPr>
            <a:spLocks noChangeShapeType="1"/>
          </p:cNvSpPr>
          <p:nvPr/>
        </p:nvSpPr>
        <p:spPr bwMode="auto">
          <a:xfrm flipH="1" flipV="1">
            <a:off x="8534400" y="2819400"/>
            <a:ext cx="152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pic>
        <p:nvPicPr>
          <p:cNvPr id="2114" name="Picture 13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5720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15" name="Picture 14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7526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16" name="Picture 14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2860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17" name="Picture 14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53340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18" name="Picture 14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54102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19" name="Picture 15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2192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20" name="Picture 15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8288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21" name="Picture 16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22" name="Picture 15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2192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23" name="Picture 15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2192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24" name="Picture 15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3622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25" name="Picture 15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6670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26" name="Picture 14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4196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27" name="Text Box 213"/>
          <p:cNvSpPr txBox="1">
            <a:spLocks noChangeArrowheads="1"/>
          </p:cNvSpPr>
          <p:nvPr/>
        </p:nvSpPr>
        <p:spPr bwMode="auto">
          <a:xfrm>
            <a:off x="762000" y="1066800"/>
            <a:ext cx="1096963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altLang="ja-JP" u="sng">
                <a:solidFill>
                  <a:srgbClr val="A50021"/>
                </a:solidFill>
              </a:rPr>
              <a:t>UZH</a:t>
            </a:r>
          </a:p>
          <a:p>
            <a:pPr eaLnBrk="1" hangingPunct="1"/>
            <a:r>
              <a:rPr lang="en-US" altLang="ja-JP"/>
              <a:t>Switzerland</a:t>
            </a:r>
          </a:p>
        </p:txBody>
      </p:sp>
      <p:sp>
        <p:nvSpPr>
          <p:cNvPr id="2128" name="Text Box 214"/>
          <p:cNvSpPr txBox="1">
            <a:spLocks noChangeArrowheads="1"/>
          </p:cNvSpPr>
          <p:nvPr/>
        </p:nvSpPr>
        <p:spPr bwMode="auto">
          <a:xfrm>
            <a:off x="1752600" y="1828800"/>
            <a:ext cx="603250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altLang="ja-JP" u="sng">
                <a:solidFill>
                  <a:srgbClr val="A50021"/>
                </a:solidFill>
              </a:rPr>
              <a:t>LZU</a:t>
            </a:r>
          </a:p>
          <a:p>
            <a:pPr eaLnBrk="1" hangingPunct="1"/>
            <a:r>
              <a:rPr lang="en-US" altLang="ja-JP"/>
              <a:t>China</a:t>
            </a:r>
          </a:p>
        </p:txBody>
      </p:sp>
      <p:pic>
        <p:nvPicPr>
          <p:cNvPr id="2129" name="Picture 2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7338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0" name="Picture 22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1" name="Picture 22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288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2" name="Picture 22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4478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3" name="Picture 2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9624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4" name="Picture 22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4102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5" name="Picture 22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8768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6" name="Picture 22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5146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7" name="Picture 23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7432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087" name="AutoShape 231"/>
          <p:cNvSpPr>
            <a:spLocks noChangeArrowheads="1"/>
          </p:cNvSpPr>
          <p:nvPr/>
        </p:nvSpPr>
        <p:spPr bwMode="auto">
          <a:xfrm>
            <a:off x="8382000" y="35052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2139" name="Text Box 232"/>
          <p:cNvSpPr txBox="1">
            <a:spLocks noChangeArrowheads="1"/>
          </p:cNvSpPr>
          <p:nvPr/>
        </p:nvSpPr>
        <p:spPr bwMode="auto">
          <a:xfrm>
            <a:off x="7239000" y="4267200"/>
            <a:ext cx="909638" cy="52863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altLang="ja-JP" u="sng">
                <a:solidFill>
                  <a:srgbClr val="009900"/>
                </a:solidFill>
              </a:rPr>
              <a:t>UValle</a:t>
            </a:r>
          </a:p>
          <a:p>
            <a:pPr eaLnBrk="1" hangingPunct="1"/>
            <a:r>
              <a:rPr lang="en-US" altLang="ja-JP"/>
              <a:t>Columbia</a:t>
            </a:r>
          </a:p>
        </p:txBody>
      </p:sp>
      <p:sp>
        <p:nvSpPr>
          <p:cNvPr id="2140" name="Line 233"/>
          <p:cNvSpPr>
            <a:spLocks noChangeShapeType="1"/>
          </p:cNvSpPr>
          <p:nvPr/>
        </p:nvSpPr>
        <p:spPr bwMode="auto">
          <a:xfrm flipV="1">
            <a:off x="7696200" y="3657600"/>
            <a:ext cx="762000" cy="6096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pic>
        <p:nvPicPr>
          <p:cNvPr id="2141" name="Picture 23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764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2" name="Picture 23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716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3" name="Picture 23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1148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093" name="AutoShape 237"/>
          <p:cNvSpPr>
            <a:spLocks noChangeArrowheads="1"/>
          </p:cNvSpPr>
          <p:nvPr/>
        </p:nvSpPr>
        <p:spPr bwMode="auto">
          <a:xfrm>
            <a:off x="3581400" y="3200400"/>
            <a:ext cx="228600" cy="228600"/>
          </a:xfrm>
          <a:prstGeom prst="star5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2145" name="Line 238"/>
          <p:cNvSpPr>
            <a:spLocks noChangeShapeType="1"/>
          </p:cNvSpPr>
          <p:nvPr/>
        </p:nvSpPr>
        <p:spPr bwMode="auto">
          <a:xfrm flipV="1">
            <a:off x="3733800" y="33528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2146" name="Text Box 239"/>
          <p:cNvSpPr txBox="1">
            <a:spLocks noChangeArrowheads="1"/>
          </p:cNvSpPr>
          <p:nvPr/>
        </p:nvSpPr>
        <p:spPr bwMode="auto">
          <a:xfrm>
            <a:off x="4105275" y="3200400"/>
            <a:ext cx="982663" cy="465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8" tIns="18288" rIns="18288" bIns="18288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altLang="ja-JP" u="sng">
                <a:solidFill>
                  <a:srgbClr val="00CC00"/>
                </a:solidFill>
              </a:rPr>
              <a:t>ASTI</a:t>
            </a:r>
          </a:p>
          <a:p>
            <a:pPr eaLnBrk="1" hangingPunct="1"/>
            <a:r>
              <a:rPr lang="en-US" altLang="ja-JP"/>
              <a:t>Philippines</a:t>
            </a:r>
          </a:p>
        </p:txBody>
      </p:sp>
    </p:spTree>
    <p:extLst>
      <p:ext uri="{BB962C8B-B14F-4D97-AF65-F5344CB8AC3E}">
        <p14:creationId xmlns:p14="http://schemas.microsoft.com/office/powerpoint/2010/main" val="232976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3528391"/>
          </a:xfrm>
        </p:spPr>
        <p:txBody>
          <a:bodyPr/>
          <a:lstStyle/>
          <a:p>
            <a:r>
              <a:rPr lang="en-US" sz="6600" dirty="0" smtClean="0">
                <a:solidFill>
                  <a:srgbClr val="C00000"/>
                </a:solidFill>
                <a:latin typeface="Lucida Calligraphy" pitchFamily="66" charset="0"/>
                <a:cs typeface="Browallia New" pitchFamily="34" charset="-34"/>
              </a:rPr>
              <a:t>Welcome Everyone</a:t>
            </a:r>
            <a:br>
              <a:rPr lang="en-US" sz="6600" dirty="0" smtClean="0">
                <a:solidFill>
                  <a:srgbClr val="C00000"/>
                </a:solidFill>
                <a:latin typeface="Lucida Calligraphy" pitchFamily="66" charset="0"/>
                <a:cs typeface="Browallia New" pitchFamily="34" charset="-34"/>
              </a:rPr>
            </a:br>
            <a:r>
              <a:rPr lang="en-US" sz="6600" dirty="0" smtClean="0">
                <a:solidFill>
                  <a:srgbClr val="C00000"/>
                </a:solidFill>
                <a:latin typeface="Lucida Calligraphy" pitchFamily="66" charset="0"/>
                <a:cs typeface="Browallia New" pitchFamily="34" charset="-34"/>
              </a:rPr>
              <a:t>To Get Involved</a:t>
            </a:r>
            <a:endParaRPr lang="en-US" sz="6600" dirty="0">
              <a:solidFill>
                <a:srgbClr val="C00000"/>
              </a:solidFill>
              <a:latin typeface="Lucida Calligraphy" pitchFamily="66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4661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Shifting Focus to Cloud</a:t>
            </a:r>
            <a:br>
              <a:rPr lang="en-US" dirty="0" smtClean="0"/>
            </a:br>
            <a:r>
              <a:rPr lang="en-US" sz="1800" dirty="0" smtClean="0">
                <a:hlinkClick r:id="rId2"/>
              </a:rPr>
              <a:t>http://goc.pragma-grid.net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Basic goals unchanged</a:t>
            </a:r>
          </a:p>
          <a:p>
            <a:pPr lvl="1"/>
            <a:r>
              <a:rPr lang="en-US" dirty="0" smtClean="0"/>
              <a:t>Distributed resources</a:t>
            </a:r>
          </a:p>
          <a:p>
            <a:pPr lvl="2"/>
            <a:r>
              <a:rPr lang="en-US" dirty="0" smtClean="0"/>
              <a:t>Data collection/storage, expertise, computing, …</a:t>
            </a:r>
          </a:p>
          <a:p>
            <a:pPr lvl="1"/>
            <a:r>
              <a:rPr lang="en-US" dirty="0" smtClean="0"/>
              <a:t>Needs </a:t>
            </a:r>
            <a:r>
              <a:rPr lang="en-US" dirty="0"/>
              <a:t>of sharing and </a:t>
            </a:r>
            <a:r>
              <a:rPr lang="en-US" dirty="0" smtClean="0"/>
              <a:t>collaborations</a:t>
            </a:r>
          </a:p>
          <a:p>
            <a:pPr lvl="1"/>
            <a:r>
              <a:rPr lang="en-US" dirty="0" smtClean="0"/>
              <a:t>Try to make easier for scientists to collaborate and use distributed resources</a:t>
            </a:r>
          </a:p>
          <a:p>
            <a:r>
              <a:rPr lang="en-US" dirty="0" smtClean="0"/>
              <a:t>Grid is still hard to use</a:t>
            </a:r>
          </a:p>
          <a:p>
            <a:pPr lvl="1"/>
            <a:r>
              <a:rPr lang="en-US" dirty="0" smtClean="0"/>
              <a:t>Main difficulty: provide software environments for users</a:t>
            </a:r>
          </a:p>
          <a:p>
            <a:r>
              <a:rPr lang="en-US" dirty="0" smtClean="0"/>
              <a:t>Cloud can be easier to use</a:t>
            </a:r>
          </a:p>
          <a:p>
            <a:pPr lvl="1"/>
            <a:r>
              <a:rPr lang="en-US" dirty="0" smtClean="0"/>
              <a:t>VM allow customize/maintain user environment</a:t>
            </a:r>
          </a:p>
          <a:p>
            <a:r>
              <a:rPr lang="en-US" dirty="0" smtClean="0"/>
              <a:t>But needs work</a:t>
            </a:r>
          </a:p>
          <a:p>
            <a:pPr lvl="1"/>
            <a:r>
              <a:rPr lang="en-US" dirty="0" smtClean="0"/>
              <a:t>How can users deploy VMs/VCs easily in a heterogeneous global cloud</a:t>
            </a:r>
          </a:p>
        </p:txBody>
      </p:sp>
    </p:spTree>
    <p:extLst>
      <p:ext uri="{BB962C8B-B14F-4D97-AF65-F5344CB8AC3E}">
        <p14:creationId xmlns:p14="http://schemas.microsoft.com/office/powerpoint/2010/main" val="150160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0" y="4763"/>
          <a:ext cx="9144000" cy="60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Bitmap Image" r:id="rId4" imgW="5858693" imgH="3228571" progId="Paint.Picture">
                  <p:embed/>
                </p:oleObj>
              </mc:Choice>
              <mc:Fallback>
                <p:oleObj name="Bitmap Image" r:id="rId4" imgW="5858693" imgH="322857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763"/>
                        <a:ext cx="9144000" cy="60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3860" name="AutoShape 4"/>
          <p:cNvSpPr>
            <a:spLocks noChangeArrowheads="1"/>
          </p:cNvSpPr>
          <p:nvPr/>
        </p:nvSpPr>
        <p:spPr bwMode="auto">
          <a:xfrm>
            <a:off x="2971800" y="31242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61" name="AutoShape 5"/>
          <p:cNvSpPr>
            <a:spLocks noChangeArrowheads="1"/>
          </p:cNvSpPr>
          <p:nvPr/>
        </p:nvSpPr>
        <p:spPr bwMode="auto">
          <a:xfrm>
            <a:off x="2362200" y="30480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62" name="AutoShape 6"/>
          <p:cNvSpPr>
            <a:spLocks noChangeArrowheads="1"/>
          </p:cNvSpPr>
          <p:nvPr/>
        </p:nvSpPr>
        <p:spPr bwMode="auto">
          <a:xfrm>
            <a:off x="3657600" y="1905000"/>
            <a:ext cx="228600" cy="228600"/>
          </a:xfrm>
          <a:prstGeom prst="star5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67" name="AutoShape 11"/>
          <p:cNvSpPr>
            <a:spLocks noChangeArrowheads="1"/>
          </p:cNvSpPr>
          <p:nvPr/>
        </p:nvSpPr>
        <p:spPr bwMode="auto">
          <a:xfrm>
            <a:off x="7162800" y="24384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68" name="AutoShape 12"/>
          <p:cNvSpPr>
            <a:spLocks noChangeArrowheads="1"/>
          </p:cNvSpPr>
          <p:nvPr/>
        </p:nvSpPr>
        <p:spPr bwMode="auto">
          <a:xfrm>
            <a:off x="8458200" y="5029200"/>
            <a:ext cx="228600" cy="228600"/>
          </a:xfrm>
          <a:prstGeom prst="star5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70" name="AutoShape 14"/>
          <p:cNvSpPr>
            <a:spLocks noChangeArrowheads="1"/>
          </p:cNvSpPr>
          <p:nvPr/>
        </p:nvSpPr>
        <p:spPr bwMode="auto">
          <a:xfrm>
            <a:off x="2971800" y="34290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71" name="Text Box 15"/>
          <p:cNvSpPr txBox="1">
            <a:spLocks noChangeArrowheads="1"/>
          </p:cNvSpPr>
          <p:nvPr/>
        </p:nvSpPr>
        <p:spPr bwMode="auto">
          <a:xfrm>
            <a:off x="2286000" y="349250"/>
            <a:ext cx="510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Calligraphy" pitchFamily="66" charset="0"/>
                <a:cs typeface="Arial" charset="0"/>
              </a:rPr>
              <a:t>PRAGMA Grid/Cloud</a:t>
            </a:r>
          </a:p>
        </p:txBody>
      </p:sp>
      <p:sp>
        <p:nvSpPr>
          <p:cNvPr id="633873" name="AutoShape 17"/>
          <p:cNvSpPr>
            <a:spLocks noChangeArrowheads="1"/>
          </p:cNvSpPr>
          <p:nvPr/>
        </p:nvSpPr>
        <p:spPr bwMode="auto">
          <a:xfrm>
            <a:off x="2362200" y="30480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74" name="AutoShape 18"/>
          <p:cNvSpPr>
            <a:spLocks noChangeArrowheads="1"/>
          </p:cNvSpPr>
          <p:nvPr/>
        </p:nvSpPr>
        <p:spPr bwMode="auto">
          <a:xfrm>
            <a:off x="381000" y="1905000"/>
            <a:ext cx="228600" cy="228600"/>
          </a:xfrm>
          <a:prstGeom prst="star5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75" name="AutoShape 19"/>
          <p:cNvSpPr>
            <a:spLocks noChangeArrowheads="1"/>
          </p:cNvSpPr>
          <p:nvPr/>
        </p:nvSpPr>
        <p:spPr bwMode="auto">
          <a:xfrm>
            <a:off x="3429000" y="22098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77" name="AutoShape 21"/>
          <p:cNvSpPr>
            <a:spLocks noChangeArrowheads="1"/>
          </p:cNvSpPr>
          <p:nvPr/>
        </p:nvSpPr>
        <p:spPr bwMode="auto">
          <a:xfrm>
            <a:off x="3581400" y="28194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79" name="AutoShape 23"/>
          <p:cNvSpPr>
            <a:spLocks noChangeArrowheads="1"/>
          </p:cNvSpPr>
          <p:nvPr/>
        </p:nvSpPr>
        <p:spPr bwMode="auto">
          <a:xfrm>
            <a:off x="4038600" y="23622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375" name="Text Box 30"/>
          <p:cNvSpPr txBox="1">
            <a:spLocks noChangeArrowheads="1"/>
          </p:cNvSpPr>
          <p:nvPr/>
        </p:nvSpPr>
        <p:spPr bwMode="auto">
          <a:xfrm>
            <a:off x="609600" y="6096000"/>
            <a:ext cx="8001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solidFill>
                  <a:srgbClr val="A50021"/>
                </a:solidFill>
                <a:cs typeface="Arial" charset="0"/>
              </a:rPr>
              <a:t>23 institutions </a:t>
            </a:r>
            <a:r>
              <a:rPr lang="en-US" dirty="0" smtClean="0">
                <a:cs typeface="Arial" charset="0"/>
              </a:rPr>
              <a:t>in 14 countries/regions</a:t>
            </a:r>
            <a:r>
              <a:rPr lang="en-US" dirty="0" smtClean="0">
                <a:solidFill>
                  <a:srgbClr val="A50021"/>
                </a:solidFill>
                <a:cs typeface="Arial" charset="0"/>
              </a:rPr>
              <a:t>,</a:t>
            </a:r>
            <a:r>
              <a:rPr lang="en-US" dirty="0" smtClean="0">
                <a:cs typeface="Arial" charset="0"/>
              </a:rPr>
              <a:t> </a:t>
            </a:r>
            <a:r>
              <a:rPr lang="en-US" dirty="0" smtClean="0">
                <a:solidFill>
                  <a:srgbClr val="4D4D4D"/>
                </a:solidFill>
                <a:cs typeface="Arial" charset="0"/>
              </a:rPr>
              <a:t>18 compute sites, </a:t>
            </a:r>
            <a:r>
              <a:rPr lang="en-US" dirty="0" smtClean="0">
                <a:solidFill>
                  <a:srgbClr val="FF9900"/>
                </a:solidFill>
                <a:cs typeface="Arial" charset="0"/>
              </a:rPr>
              <a:t>13 Cloud sites</a:t>
            </a:r>
          </a:p>
          <a:p>
            <a:pPr algn="ctr" eaLnBrk="1" hangingPunct="1">
              <a:defRPr/>
            </a:pPr>
            <a:r>
              <a:rPr lang="en-US" dirty="0" smtClean="0">
                <a:solidFill>
                  <a:schemeClr val="accent6"/>
                </a:solidFill>
                <a:cs typeface="Arial" charset="0"/>
              </a:rPr>
              <a:t>March 4, 2013</a:t>
            </a:r>
          </a:p>
        </p:txBody>
      </p:sp>
      <p:sp>
        <p:nvSpPr>
          <p:cNvPr id="633887" name="AutoShape 31"/>
          <p:cNvSpPr>
            <a:spLocks noChangeArrowheads="1"/>
          </p:cNvSpPr>
          <p:nvPr/>
        </p:nvSpPr>
        <p:spPr bwMode="auto">
          <a:xfrm>
            <a:off x="5105400" y="5105400"/>
            <a:ext cx="228600" cy="228600"/>
          </a:xfrm>
          <a:prstGeom prst="star5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377" name="Text Box 35"/>
          <p:cNvSpPr txBox="1">
            <a:spLocks noChangeArrowheads="1"/>
          </p:cNvSpPr>
          <p:nvPr/>
        </p:nvSpPr>
        <p:spPr bwMode="auto">
          <a:xfrm>
            <a:off x="762000" y="1066800"/>
            <a:ext cx="1096963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>
                <a:solidFill>
                  <a:srgbClr val="A50021"/>
                </a:solidFill>
              </a:rPr>
              <a:t>UZH</a:t>
            </a:r>
          </a:p>
          <a:p>
            <a:pPr eaLnBrk="1" hangingPunct="1"/>
            <a:r>
              <a:rPr lang="en-US"/>
              <a:t>Switzerland</a:t>
            </a:r>
          </a:p>
        </p:txBody>
      </p:sp>
      <p:sp>
        <p:nvSpPr>
          <p:cNvPr id="15378" name="Line 36"/>
          <p:cNvSpPr>
            <a:spLocks noChangeShapeType="1"/>
          </p:cNvSpPr>
          <p:nvPr/>
        </p:nvSpPr>
        <p:spPr bwMode="auto">
          <a:xfrm flipV="1">
            <a:off x="533400" y="160020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15379" name="Text Box 37"/>
          <p:cNvSpPr txBox="1">
            <a:spLocks noChangeArrowheads="1"/>
          </p:cNvSpPr>
          <p:nvPr/>
        </p:nvSpPr>
        <p:spPr bwMode="auto">
          <a:xfrm>
            <a:off x="1447800" y="3548063"/>
            <a:ext cx="995363" cy="52387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>
                <a:solidFill>
                  <a:srgbClr val="C00000"/>
                </a:solidFill>
              </a:rPr>
              <a:t>KU</a:t>
            </a:r>
          </a:p>
          <a:p>
            <a:pPr eaLnBrk="1" hangingPunct="1"/>
            <a:r>
              <a:rPr lang="en-US"/>
              <a:t>Thailand</a:t>
            </a:r>
          </a:p>
        </p:txBody>
      </p:sp>
      <p:sp>
        <p:nvSpPr>
          <p:cNvPr id="15380" name="Line 38"/>
          <p:cNvSpPr>
            <a:spLocks noChangeShapeType="1"/>
          </p:cNvSpPr>
          <p:nvPr/>
        </p:nvSpPr>
        <p:spPr bwMode="auto">
          <a:xfrm flipH="1">
            <a:off x="2438400" y="3276600"/>
            <a:ext cx="6096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15381" name="Text Box 39"/>
          <p:cNvSpPr txBox="1">
            <a:spLocks noChangeArrowheads="1"/>
          </p:cNvSpPr>
          <p:nvPr/>
        </p:nvSpPr>
        <p:spPr bwMode="auto">
          <a:xfrm>
            <a:off x="1143000" y="2743200"/>
            <a:ext cx="990600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>
                <a:solidFill>
                  <a:srgbClr val="A50021"/>
                </a:solidFill>
              </a:rPr>
              <a:t>UoHyd</a:t>
            </a:r>
          </a:p>
          <a:p>
            <a:pPr eaLnBrk="1" hangingPunct="1"/>
            <a:r>
              <a:rPr lang="en-US"/>
              <a:t>India</a:t>
            </a:r>
          </a:p>
        </p:txBody>
      </p:sp>
      <p:sp>
        <p:nvSpPr>
          <p:cNvPr id="15382" name="Line 40"/>
          <p:cNvSpPr>
            <a:spLocks noChangeShapeType="1"/>
          </p:cNvSpPr>
          <p:nvPr/>
        </p:nvSpPr>
        <p:spPr bwMode="auto">
          <a:xfrm>
            <a:off x="2057400" y="3048000"/>
            <a:ext cx="3810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15383" name="Text Box 41"/>
          <p:cNvSpPr txBox="1">
            <a:spLocks noChangeArrowheads="1"/>
          </p:cNvSpPr>
          <p:nvPr/>
        </p:nvSpPr>
        <p:spPr bwMode="auto">
          <a:xfrm>
            <a:off x="1524000" y="4343400"/>
            <a:ext cx="838200" cy="76041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>
                <a:solidFill>
                  <a:srgbClr val="A50021"/>
                </a:solidFill>
              </a:rPr>
              <a:t>MIMOS</a:t>
            </a:r>
          </a:p>
          <a:p>
            <a:pPr eaLnBrk="1" hangingPunct="1"/>
            <a:r>
              <a:rPr lang="en-US" u="sng">
                <a:solidFill>
                  <a:srgbClr val="A50021"/>
                </a:solidFill>
              </a:rPr>
              <a:t>UTM</a:t>
            </a:r>
          </a:p>
          <a:p>
            <a:pPr eaLnBrk="1" hangingPunct="1"/>
            <a:r>
              <a:rPr lang="en-US"/>
              <a:t>Malaysia</a:t>
            </a:r>
          </a:p>
        </p:txBody>
      </p:sp>
      <p:sp>
        <p:nvSpPr>
          <p:cNvPr id="15384" name="Line 42"/>
          <p:cNvSpPr>
            <a:spLocks noChangeShapeType="1"/>
          </p:cNvSpPr>
          <p:nvPr/>
        </p:nvSpPr>
        <p:spPr bwMode="auto">
          <a:xfrm flipV="1">
            <a:off x="2362200" y="3581400"/>
            <a:ext cx="6858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15385" name="Text Box 43"/>
          <p:cNvSpPr txBox="1">
            <a:spLocks noChangeArrowheads="1"/>
          </p:cNvSpPr>
          <p:nvPr/>
        </p:nvSpPr>
        <p:spPr bwMode="auto">
          <a:xfrm>
            <a:off x="2286000" y="2514600"/>
            <a:ext cx="962025" cy="484188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" tIns="18288" rIns="18288" bIns="18288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>
                <a:solidFill>
                  <a:srgbClr val="A50021"/>
                </a:solidFill>
              </a:rPr>
              <a:t>HKU</a:t>
            </a:r>
          </a:p>
          <a:p>
            <a:pPr eaLnBrk="1" hangingPunct="1"/>
            <a:r>
              <a:rPr lang="en-US"/>
              <a:t>HongKong</a:t>
            </a:r>
          </a:p>
        </p:txBody>
      </p:sp>
      <p:sp>
        <p:nvSpPr>
          <p:cNvPr id="15386" name="Line 44"/>
          <p:cNvSpPr>
            <a:spLocks noChangeShapeType="1"/>
          </p:cNvSpPr>
          <p:nvPr/>
        </p:nvSpPr>
        <p:spPr bwMode="auto">
          <a:xfrm flipH="1" flipV="1">
            <a:off x="3276600" y="2743200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15387" name="Text Box 45"/>
          <p:cNvSpPr txBox="1">
            <a:spLocks noChangeArrowheads="1"/>
          </p:cNvSpPr>
          <p:nvPr/>
        </p:nvSpPr>
        <p:spPr bwMode="auto">
          <a:xfrm>
            <a:off x="4430713" y="2447925"/>
            <a:ext cx="766762" cy="76041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>
                <a:solidFill>
                  <a:srgbClr val="A50021"/>
                </a:solidFill>
              </a:rPr>
              <a:t>ASGC</a:t>
            </a:r>
          </a:p>
          <a:p>
            <a:pPr eaLnBrk="1" hangingPunct="1"/>
            <a:r>
              <a:rPr lang="en-US" u="sng">
                <a:solidFill>
                  <a:srgbClr val="A50021"/>
                </a:solidFill>
              </a:rPr>
              <a:t>NCHC</a:t>
            </a:r>
          </a:p>
          <a:p>
            <a:pPr eaLnBrk="1" hangingPunct="1"/>
            <a:r>
              <a:rPr lang="en-US"/>
              <a:t>Taiwan</a:t>
            </a:r>
          </a:p>
        </p:txBody>
      </p:sp>
      <p:sp>
        <p:nvSpPr>
          <p:cNvPr id="15388" name="Line 46"/>
          <p:cNvSpPr>
            <a:spLocks noChangeShapeType="1"/>
          </p:cNvSpPr>
          <p:nvPr/>
        </p:nvSpPr>
        <p:spPr bwMode="auto">
          <a:xfrm flipV="1">
            <a:off x="3733800" y="2743200"/>
            <a:ext cx="685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15389" name="Text Box 49"/>
          <p:cNvSpPr txBox="1">
            <a:spLocks noChangeArrowheads="1"/>
          </p:cNvSpPr>
          <p:nvPr/>
        </p:nvSpPr>
        <p:spPr bwMode="auto">
          <a:xfrm>
            <a:off x="4876800" y="1219200"/>
            <a:ext cx="966788" cy="10080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>
                <a:solidFill>
                  <a:srgbClr val="A50021"/>
                </a:solidFill>
              </a:rPr>
              <a:t>AIST</a:t>
            </a:r>
          </a:p>
          <a:p>
            <a:pPr eaLnBrk="1" hangingPunct="1"/>
            <a:r>
              <a:rPr lang="en-US">
                <a:solidFill>
                  <a:srgbClr val="A50021"/>
                </a:solidFill>
              </a:rPr>
              <a:t>OsakaU</a:t>
            </a:r>
          </a:p>
          <a:p>
            <a:pPr eaLnBrk="1" hangingPunct="1"/>
            <a:r>
              <a:rPr lang="en-US" u="sng">
                <a:solidFill>
                  <a:srgbClr val="A50021"/>
                </a:solidFill>
              </a:rPr>
              <a:t>UTsukuba</a:t>
            </a:r>
            <a:endParaRPr lang="en-US" u="sng">
              <a:solidFill>
                <a:srgbClr val="009900"/>
              </a:solidFill>
            </a:endParaRPr>
          </a:p>
          <a:p>
            <a:pPr eaLnBrk="1" hangingPunct="1"/>
            <a:r>
              <a:rPr lang="en-US"/>
              <a:t>Japan</a:t>
            </a:r>
          </a:p>
        </p:txBody>
      </p:sp>
      <p:sp>
        <p:nvSpPr>
          <p:cNvPr id="15390" name="Line 50"/>
          <p:cNvSpPr>
            <a:spLocks noChangeShapeType="1"/>
          </p:cNvSpPr>
          <p:nvPr/>
        </p:nvSpPr>
        <p:spPr bwMode="auto">
          <a:xfrm flipV="1">
            <a:off x="4191000" y="1828800"/>
            <a:ext cx="685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15391" name="Text Box 53"/>
          <p:cNvSpPr txBox="1">
            <a:spLocks noChangeArrowheads="1"/>
          </p:cNvSpPr>
          <p:nvPr/>
        </p:nvSpPr>
        <p:spPr bwMode="auto">
          <a:xfrm>
            <a:off x="3957638" y="5410200"/>
            <a:ext cx="869950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>
                <a:solidFill>
                  <a:srgbClr val="A50021"/>
                </a:solidFill>
              </a:rPr>
              <a:t>MU</a:t>
            </a:r>
          </a:p>
          <a:p>
            <a:pPr eaLnBrk="1" hangingPunct="1"/>
            <a:r>
              <a:rPr lang="en-US"/>
              <a:t>Australia</a:t>
            </a:r>
          </a:p>
        </p:txBody>
      </p:sp>
      <p:sp>
        <p:nvSpPr>
          <p:cNvPr id="15392" name="Line 54"/>
          <p:cNvSpPr>
            <a:spLocks noChangeShapeType="1"/>
          </p:cNvSpPr>
          <p:nvPr/>
        </p:nvSpPr>
        <p:spPr bwMode="auto">
          <a:xfrm flipH="1" flipV="1">
            <a:off x="4419600" y="5181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15393" name="Text Box 59"/>
          <p:cNvSpPr txBox="1">
            <a:spLocks noChangeArrowheads="1"/>
          </p:cNvSpPr>
          <p:nvPr/>
        </p:nvSpPr>
        <p:spPr bwMode="auto">
          <a:xfrm>
            <a:off x="3352800" y="1219200"/>
            <a:ext cx="603250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>
                <a:solidFill>
                  <a:srgbClr val="A50021"/>
                </a:solidFill>
              </a:rPr>
              <a:t>JLU</a:t>
            </a:r>
          </a:p>
          <a:p>
            <a:pPr eaLnBrk="1" hangingPunct="1"/>
            <a:r>
              <a:rPr lang="en-US"/>
              <a:t>China</a:t>
            </a:r>
          </a:p>
        </p:txBody>
      </p:sp>
      <p:sp>
        <p:nvSpPr>
          <p:cNvPr id="15394" name="Line 60"/>
          <p:cNvSpPr>
            <a:spLocks noChangeShapeType="1"/>
          </p:cNvSpPr>
          <p:nvPr/>
        </p:nvSpPr>
        <p:spPr bwMode="auto">
          <a:xfrm flipH="1" flipV="1">
            <a:off x="3657600" y="1752600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15395" name="Text Box 61"/>
          <p:cNvSpPr txBox="1">
            <a:spLocks noChangeArrowheads="1"/>
          </p:cNvSpPr>
          <p:nvPr/>
        </p:nvSpPr>
        <p:spPr bwMode="auto">
          <a:xfrm>
            <a:off x="6130925" y="2032000"/>
            <a:ext cx="690563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>
                <a:solidFill>
                  <a:srgbClr val="A50021"/>
                </a:solidFill>
              </a:rPr>
              <a:t>UCSD</a:t>
            </a:r>
          </a:p>
          <a:p>
            <a:pPr eaLnBrk="1" hangingPunct="1"/>
            <a:r>
              <a:rPr lang="en-US"/>
              <a:t>USA</a:t>
            </a:r>
          </a:p>
        </p:txBody>
      </p:sp>
      <p:sp>
        <p:nvSpPr>
          <p:cNvPr id="15396" name="Line 62"/>
          <p:cNvSpPr>
            <a:spLocks noChangeShapeType="1"/>
          </p:cNvSpPr>
          <p:nvPr/>
        </p:nvSpPr>
        <p:spPr bwMode="auto">
          <a:xfrm>
            <a:off x="6832600" y="2300288"/>
            <a:ext cx="406400" cy="214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15397" name="Text Box 69"/>
          <p:cNvSpPr txBox="1">
            <a:spLocks noChangeArrowheads="1"/>
          </p:cNvSpPr>
          <p:nvPr/>
        </p:nvSpPr>
        <p:spPr bwMode="auto">
          <a:xfrm>
            <a:off x="7615238" y="5334000"/>
            <a:ext cx="673100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>
                <a:solidFill>
                  <a:srgbClr val="A50021"/>
                </a:solidFill>
              </a:rPr>
              <a:t>UChile</a:t>
            </a:r>
          </a:p>
          <a:p>
            <a:pPr eaLnBrk="1" hangingPunct="1"/>
            <a:r>
              <a:rPr lang="en-US"/>
              <a:t>Chile</a:t>
            </a:r>
          </a:p>
        </p:txBody>
      </p:sp>
      <p:sp>
        <p:nvSpPr>
          <p:cNvPr id="15398" name="Line 70"/>
          <p:cNvSpPr>
            <a:spLocks noChangeShapeType="1"/>
          </p:cNvSpPr>
          <p:nvPr/>
        </p:nvSpPr>
        <p:spPr bwMode="auto">
          <a:xfrm flipV="1">
            <a:off x="8229600" y="5181600"/>
            <a:ext cx="3048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15399" name="Text Box 82"/>
          <p:cNvSpPr txBox="1">
            <a:spLocks noChangeArrowheads="1"/>
          </p:cNvSpPr>
          <p:nvPr/>
        </p:nvSpPr>
        <p:spPr bwMode="auto">
          <a:xfrm>
            <a:off x="5486400" y="5410200"/>
            <a:ext cx="1184275" cy="52863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>
                <a:solidFill>
                  <a:srgbClr val="A50021"/>
                </a:solidFill>
              </a:rPr>
              <a:t>BESTGrid</a:t>
            </a:r>
          </a:p>
          <a:p>
            <a:pPr eaLnBrk="1" hangingPunct="1"/>
            <a:r>
              <a:rPr lang="en-US"/>
              <a:t>New Zealand</a:t>
            </a:r>
          </a:p>
        </p:txBody>
      </p:sp>
      <p:sp>
        <p:nvSpPr>
          <p:cNvPr id="15400" name="Text Box 86"/>
          <p:cNvSpPr txBox="1">
            <a:spLocks noChangeArrowheads="1"/>
          </p:cNvSpPr>
          <p:nvPr/>
        </p:nvSpPr>
        <p:spPr bwMode="auto">
          <a:xfrm>
            <a:off x="2438400" y="1295400"/>
            <a:ext cx="754063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>
                <a:solidFill>
                  <a:srgbClr val="A50021"/>
                </a:solidFill>
              </a:rPr>
              <a:t>CNIC</a:t>
            </a:r>
            <a:endParaRPr lang="en-US" u="sng">
              <a:solidFill>
                <a:srgbClr val="009900"/>
              </a:solidFill>
            </a:endParaRPr>
          </a:p>
          <a:p>
            <a:pPr eaLnBrk="1" hangingPunct="1"/>
            <a:r>
              <a:rPr lang="en-US"/>
              <a:t>China</a:t>
            </a:r>
          </a:p>
        </p:txBody>
      </p:sp>
      <p:sp>
        <p:nvSpPr>
          <p:cNvPr id="15401" name="Line 87"/>
          <p:cNvSpPr>
            <a:spLocks noChangeShapeType="1"/>
          </p:cNvSpPr>
          <p:nvPr/>
        </p:nvSpPr>
        <p:spPr bwMode="auto">
          <a:xfrm flipH="1" flipV="1">
            <a:off x="3124200" y="1828800"/>
            <a:ext cx="3810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633944" name="AutoShape 88"/>
          <p:cNvSpPr>
            <a:spLocks noChangeArrowheads="1"/>
          </p:cNvSpPr>
          <p:nvPr/>
        </p:nvSpPr>
        <p:spPr bwMode="auto">
          <a:xfrm>
            <a:off x="4267200" y="50292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952" name="AutoShape 96"/>
          <p:cNvSpPr>
            <a:spLocks noChangeArrowheads="1"/>
          </p:cNvSpPr>
          <p:nvPr/>
        </p:nvSpPr>
        <p:spPr bwMode="auto">
          <a:xfrm>
            <a:off x="3048000" y="22860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404" name="Text Box 97"/>
          <p:cNvSpPr txBox="1">
            <a:spLocks noChangeArrowheads="1"/>
          </p:cNvSpPr>
          <p:nvPr/>
        </p:nvSpPr>
        <p:spPr bwMode="auto">
          <a:xfrm>
            <a:off x="1752600" y="1828800"/>
            <a:ext cx="603250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>
                <a:solidFill>
                  <a:srgbClr val="A50021"/>
                </a:solidFill>
              </a:rPr>
              <a:t>LZU</a:t>
            </a:r>
          </a:p>
          <a:p>
            <a:pPr eaLnBrk="1" hangingPunct="1"/>
            <a:r>
              <a:rPr lang="en-US"/>
              <a:t>China</a:t>
            </a:r>
          </a:p>
        </p:txBody>
      </p:sp>
      <p:sp>
        <p:nvSpPr>
          <p:cNvPr id="15405" name="Line 98"/>
          <p:cNvSpPr>
            <a:spLocks noChangeShapeType="1"/>
          </p:cNvSpPr>
          <p:nvPr/>
        </p:nvSpPr>
        <p:spPr bwMode="auto">
          <a:xfrm flipH="1" flipV="1">
            <a:off x="2362200" y="2133600"/>
            <a:ext cx="7620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633957" name="AutoShape 101"/>
          <p:cNvSpPr>
            <a:spLocks noChangeArrowheads="1"/>
          </p:cNvSpPr>
          <p:nvPr/>
        </p:nvSpPr>
        <p:spPr bwMode="auto">
          <a:xfrm>
            <a:off x="8102600" y="22098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407" name="Line 104"/>
          <p:cNvSpPr>
            <a:spLocks noChangeShapeType="1"/>
          </p:cNvSpPr>
          <p:nvPr/>
        </p:nvSpPr>
        <p:spPr bwMode="auto">
          <a:xfrm flipH="1" flipV="1">
            <a:off x="8077200" y="2057400"/>
            <a:ext cx="106363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pic>
        <p:nvPicPr>
          <p:cNvPr id="15408" name="Picture 14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53340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09" name="Picture 14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54102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10" name="Picture 15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2192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11" name="Picture 15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8288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12" name="Picture 16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13" name="Picture 15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3" y="2373313"/>
            <a:ext cx="15398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14" name="Text Box 213"/>
          <p:cNvSpPr txBox="1">
            <a:spLocks noChangeArrowheads="1"/>
          </p:cNvSpPr>
          <p:nvPr/>
        </p:nvSpPr>
        <p:spPr bwMode="auto">
          <a:xfrm>
            <a:off x="762000" y="1066800"/>
            <a:ext cx="1096963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>
                <a:solidFill>
                  <a:srgbClr val="A50021"/>
                </a:solidFill>
              </a:rPr>
              <a:t>UZH</a:t>
            </a:r>
          </a:p>
          <a:p>
            <a:pPr eaLnBrk="1" hangingPunct="1"/>
            <a:r>
              <a:rPr lang="en-US"/>
              <a:t>Switzerland</a:t>
            </a:r>
          </a:p>
        </p:txBody>
      </p:sp>
      <p:sp>
        <p:nvSpPr>
          <p:cNvPr id="15415" name="Text Box 214"/>
          <p:cNvSpPr txBox="1">
            <a:spLocks noChangeArrowheads="1"/>
          </p:cNvSpPr>
          <p:nvPr/>
        </p:nvSpPr>
        <p:spPr bwMode="auto">
          <a:xfrm>
            <a:off x="1752600" y="1828800"/>
            <a:ext cx="603250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>
                <a:solidFill>
                  <a:srgbClr val="A50021"/>
                </a:solidFill>
              </a:rPr>
              <a:t>LZU</a:t>
            </a:r>
          </a:p>
          <a:p>
            <a:pPr eaLnBrk="1" hangingPunct="1"/>
            <a:r>
              <a:rPr lang="en-US"/>
              <a:t>China</a:t>
            </a:r>
          </a:p>
        </p:txBody>
      </p:sp>
      <p:pic>
        <p:nvPicPr>
          <p:cNvPr id="15416" name="Picture 22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17" name="Picture 22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288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18" name="Picture 22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4478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19" name="Picture 22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4102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20" name="Picture 22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5146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21" name="Picture 23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7432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22" name="Line 238"/>
          <p:cNvSpPr>
            <a:spLocks noChangeShapeType="1"/>
          </p:cNvSpPr>
          <p:nvPr/>
        </p:nvSpPr>
        <p:spPr bwMode="auto">
          <a:xfrm>
            <a:off x="3733800" y="3352800"/>
            <a:ext cx="371475" cy="3349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15423" name="Text Box 239"/>
          <p:cNvSpPr txBox="1">
            <a:spLocks noChangeArrowheads="1"/>
          </p:cNvSpPr>
          <p:nvPr/>
        </p:nvSpPr>
        <p:spPr bwMode="auto">
          <a:xfrm>
            <a:off x="4105275" y="3411538"/>
            <a:ext cx="982663" cy="465137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" tIns="18288" rIns="18288" bIns="18288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>
                <a:solidFill>
                  <a:srgbClr val="A50021"/>
                </a:solidFill>
              </a:rPr>
              <a:t>ASTI</a:t>
            </a:r>
          </a:p>
          <a:p>
            <a:pPr eaLnBrk="1" hangingPunct="1"/>
            <a:r>
              <a:rPr lang="en-US"/>
              <a:t>Philippines</a:t>
            </a:r>
          </a:p>
        </p:txBody>
      </p:sp>
      <p:sp>
        <p:nvSpPr>
          <p:cNvPr id="15424" name="Text Box 241"/>
          <p:cNvSpPr txBox="1">
            <a:spLocks noChangeArrowheads="1"/>
          </p:cNvSpPr>
          <p:nvPr/>
        </p:nvSpPr>
        <p:spPr bwMode="auto">
          <a:xfrm>
            <a:off x="7543800" y="1524000"/>
            <a:ext cx="858838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>
                <a:solidFill>
                  <a:srgbClr val="A50021"/>
                </a:solidFill>
              </a:rPr>
              <a:t>IndianaU</a:t>
            </a:r>
          </a:p>
          <a:p>
            <a:pPr eaLnBrk="1" hangingPunct="1"/>
            <a:r>
              <a:rPr lang="en-US"/>
              <a:t>USA</a:t>
            </a:r>
          </a:p>
        </p:txBody>
      </p:sp>
      <p:pic>
        <p:nvPicPr>
          <p:cNvPr id="15425" name="Picture 24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2192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26" name="Picture 243" descr="MC900432587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0668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27" name="Picture 24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288" y="2006600"/>
            <a:ext cx="15398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28" name="Picture 242" descr="MC900432587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100" y="17399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29" name="Picture 249" descr="MC900432587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2954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30" name="Picture 249" descr="MC900432587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88" y="16764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31" name="Picture 15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3400425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32" name="Picture 248" descr="MC900432587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400" y="3259138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33" name="Picture 15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436245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34" name="Picture 248" descr="MC900432587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00" y="4214813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35" name="Picture 248" descr="MC900432587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908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36" name="Picture 15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638" y="1514475"/>
            <a:ext cx="15398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37" name="Picture 242" descr="MC900432587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388" y="132397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38" name="Picture 22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313" y="1295400"/>
            <a:ext cx="15398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39" name="Picture 249" descr="MC900432587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109537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40" name="Line 66"/>
          <p:cNvSpPr>
            <a:spLocks noChangeShapeType="1"/>
          </p:cNvSpPr>
          <p:nvPr/>
        </p:nvSpPr>
        <p:spPr bwMode="auto">
          <a:xfrm>
            <a:off x="5259388" y="5257800"/>
            <a:ext cx="227012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pic>
        <p:nvPicPr>
          <p:cNvPr id="15441" name="Picture 249" descr="MC900432587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3241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42" name="Picture 249" descr="MC900432587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550" y="10287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43" name="Picture 13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3559175"/>
            <a:ext cx="15398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44" name="Picture 248" descr="MC900432587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88" y="33147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AutoShape 11"/>
          <p:cNvSpPr>
            <a:spLocks noChangeArrowheads="1"/>
          </p:cNvSpPr>
          <p:nvPr/>
        </p:nvSpPr>
        <p:spPr bwMode="auto">
          <a:xfrm>
            <a:off x="8183563" y="26035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446" name="Text Box 61"/>
          <p:cNvSpPr txBox="1">
            <a:spLocks noChangeArrowheads="1"/>
          </p:cNvSpPr>
          <p:nvPr/>
        </p:nvSpPr>
        <p:spPr bwMode="auto">
          <a:xfrm>
            <a:off x="7874000" y="3235325"/>
            <a:ext cx="528638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>
                <a:solidFill>
                  <a:srgbClr val="A50021"/>
                </a:solidFill>
              </a:rPr>
              <a:t>UFL</a:t>
            </a:r>
          </a:p>
          <a:p>
            <a:pPr eaLnBrk="1" hangingPunct="1"/>
            <a:r>
              <a:rPr lang="en-US"/>
              <a:t>USA</a:t>
            </a:r>
          </a:p>
        </p:txBody>
      </p:sp>
      <p:sp>
        <p:nvSpPr>
          <p:cNvPr id="15447" name="Line 62"/>
          <p:cNvSpPr>
            <a:spLocks noChangeShapeType="1"/>
          </p:cNvSpPr>
          <p:nvPr/>
        </p:nvSpPr>
        <p:spPr bwMode="auto">
          <a:xfrm flipV="1">
            <a:off x="8115300" y="2762250"/>
            <a:ext cx="127000" cy="473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pic>
        <p:nvPicPr>
          <p:cNvPr id="15448" name="Picture 15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188" y="2741613"/>
            <a:ext cx="1524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49" name="Picture 248" descr="MC900432587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088" y="25527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AutoShape 11"/>
          <p:cNvSpPr>
            <a:spLocks noChangeArrowheads="1"/>
          </p:cNvSpPr>
          <p:nvPr/>
        </p:nvSpPr>
        <p:spPr bwMode="auto">
          <a:xfrm>
            <a:off x="7835900" y="2227263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451" name="Text Box 61"/>
          <p:cNvSpPr txBox="1">
            <a:spLocks noChangeArrowheads="1"/>
          </p:cNvSpPr>
          <p:nvPr/>
        </p:nvSpPr>
        <p:spPr bwMode="auto">
          <a:xfrm>
            <a:off x="6973888" y="2832100"/>
            <a:ext cx="530225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>
                <a:solidFill>
                  <a:srgbClr val="A50021"/>
                </a:solidFill>
              </a:rPr>
              <a:t>KU</a:t>
            </a:r>
          </a:p>
          <a:p>
            <a:pPr eaLnBrk="1" hangingPunct="1"/>
            <a:r>
              <a:rPr lang="en-US"/>
              <a:t>USA</a:t>
            </a:r>
          </a:p>
        </p:txBody>
      </p:sp>
      <p:sp>
        <p:nvSpPr>
          <p:cNvPr id="15452" name="Line 62"/>
          <p:cNvSpPr>
            <a:spLocks noChangeShapeType="1"/>
          </p:cNvSpPr>
          <p:nvPr/>
        </p:nvSpPr>
        <p:spPr bwMode="auto">
          <a:xfrm flipV="1">
            <a:off x="7504113" y="2438400"/>
            <a:ext cx="446087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95" name="AutoShape 21"/>
          <p:cNvSpPr>
            <a:spLocks noChangeArrowheads="1"/>
          </p:cNvSpPr>
          <p:nvPr/>
        </p:nvSpPr>
        <p:spPr bwMode="auto">
          <a:xfrm>
            <a:off x="3327400" y="2897188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6" name="AutoShape 21"/>
          <p:cNvSpPr>
            <a:spLocks noChangeArrowheads="1"/>
          </p:cNvSpPr>
          <p:nvPr/>
        </p:nvSpPr>
        <p:spPr bwMode="auto">
          <a:xfrm>
            <a:off x="3619500" y="3190875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7" name="AutoShape 21"/>
          <p:cNvSpPr>
            <a:spLocks noChangeArrowheads="1"/>
          </p:cNvSpPr>
          <p:nvPr/>
        </p:nvSpPr>
        <p:spPr bwMode="auto">
          <a:xfrm>
            <a:off x="3124200" y="358775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456" name="Text Box 61"/>
          <p:cNvSpPr txBox="1">
            <a:spLocks noChangeArrowheads="1"/>
          </p:cNvSpPr>
          <p:nvPr/>
        </p:nvSpPr>
        <p:spPr bwMode="auto">
          <a:xfrm>
            <a:off x="2744788" y="4362450"/>
            <a:ext cx="1020762" cy="52387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>
                <a:solidFill>
                  <a:srgbClr val="A50021"/>
                </a:solidFill>
              </a:rPr>
              <a:t>NTU</a:t>
            </a:r>
          </a:p>
          <a:p>
            <a:pPr eaLnBrk="1" hangingPunct="1"/>
            <a:r>
              <a:rPr lang="en-US"/>
              <a:t>Singapore</a:t>
            </a:r>
          </a:p>
        </p:txBody>
      </p:sp>
      <p:sp>
        <p:nvSpPr>
          <p:cNvPr id="15457" name="Line 62"/>
          <p:cNvSpPr>
            <a:spLocks noChangeShapeType="1"/>
          </p:cNvSpPr>
          <p:nvPr/>
        </p:nvSpPr>
        <p:spPr bwMode="auto">
          <a:xfrm flipH="1" flipV="1">
            <a:off x="3248025" y="3773488"/>
            <a:ext cx="0" cy="588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2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784976" cy="406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PRAGMA Cloud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29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16" descr="C:\Users\zhengc\AppData\Local\Microsoft\Windows\Temporary Internet Files\Content.IE5\R04S2YF4\MC90043259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643" y="966921"/>
            <a:ext cx="1655868" cy="1177177"/>
          </a:xfrm>
          <a:prstGeom prst="rect">
            <a:avLst/>
          </a:prstGeom>
          <a:noFill/>
          <a:extLst/>
        </p:spPr>
      </p:pic>
      <p:pic>
        <p:nvPicPr>
          <p:cNvPr id="98" name="Picture 16" descr="C:\Users\zhengc\AppData\Local\Microsoft\Windows\Temporary Internet Files\Content.IE5\R04S2YF4\MC90043259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232" y="1184943"/>
            <a:ext cx="1655868" cy="1177177"/>
          </a:xfrm>
          <a:prstGeom prst="rect">
            <a:avLst/>
          </a:prstGeom>
          <a:noFill/>
          <a:extLst/>
        </p:spPr>
      </p:pic>
      <p:pic>
        <p:nvPicPr>
          <p:cNvPr id="8205" name="Picture 13" descr="C:\cygwin\home\zhengc\photos\work\osaka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799" y="2440598"/>
            <a:ext cx="495326" cy="54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7" name="Picture 15" descr="http://t1.gstatic.com/images?q=tbn:ANd9GcSgAzlstbJUyudU8h7FKDLVW0PEJLMZp1EmA1l-MQrWQNze-XlH3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381" y="849447"/>
            <a:ext cx="1028700" cy="685800"/>
          </a:xfrm>
          <a:prstGeom prst="rect">
            <a:avLst/>
          </a:prstGeom>
          <a:noFill/>
          <a:extLst/>
        </p:spPr>
      </p:pic>
      <p:pic>
        <p:nvPicPr>
          <p:cNvPr id="8202" name="Picture 10" descr="C:\cygwin\home\zhengc\photos\work\cnic_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473" y="4938971"/>
            <a:ext cx="673224" cy="67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t3.gstatic.com/images?q=tbn:ANd9GcSrBi3WKOwMRlZY_MJr87q71d_9_aXu7mur7teBDJt-JgLjpsH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413" y="926418"/>
            <a:ext cx="661376" cy="53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2" descr="data:image/jpg;base64,/9j/4AAQSkZJRgABAQAAAQABAAD/2wCEAAkGBhISERUSExQUFBUWFxYYGBIYFxkUHRsfGxYcHRoaGR4aHSYfHiUnHBUcIC8iIygpLS0sFR4xNTAqPCYrLy0BCQoKDgwOGg8PGiwgHyQpMDIpLCksLCwpMDEsLTUsLjAvNC8pLCwtLywpLCwsNCosLCwtKSk0KS8sLC0sNS8sLP/AABEIAGAAWAMBIgACEQEDEQH/xAAcAAACAgMBAQAAAAAAAAAAAAAABwUIAQQGAwL/xAA9EAACAQMBBQUEBggHAAAAAAABAgMABBESBgchMVEFEyJBYSNCcYEUMmJykbEzQ1JTgpKh0hUkc6KywtH/xAAZAQACAwEAAAAAAAAAAAAAAAAAAwECBQT/xAApEQACAgIABQEJAQAAAAAAAAAAAQIDBBEhMUFRgRITIjIzcZGx8PEF/9oADAMBAAIRAxEAPwB40UV4X16kMbSyMERAWZzwAA86APZmAGTwA864HaTfHZ25KQ5uZBw8Bwg+Lnn/AAg0utvN5Ut8zRRForbyTk0nrJ6fZ5dc1xdatGCtbs+wqVnYf2we9CK+PcyhYZ+OlM5Vx9gnzA5g/EendVWLsTZC/ucPbwSkAgrL+jAI5FWYjl1FOrs657ZWyKSQQvdDCpIZRpYY+s4A+sOg4H040jJx4Rl7jX02TGTfM2Nudv4ez0xwknYeCHP+5+i/1PlUBs9vttpcJdI1u37wHXH8zjUvzHzpcbRbG9qI7z3MMshY6nmXEvzOnJA+WAK5iuuvDqlDnt90Vc3stpb3KSKHRlZWGQykEEdQRzr0qtexu3dx2c/gJeEnx25PA9Sn7LevI+dWE7C7dhvIFnhbUjfIg+asPIjzFZ9+PKl913GRlskKKKK5iwUkN8W2Rmm+hRn2UR9pj3pOh9F/P4U29qO2Ba2k1x+7RiB1bko/mIqrryFiWY5YkknqSck/ia0cGr1NzfTkLsfQIomZgqgszEBVAySTwAA607thN0sUCrNeKss/AiM+JI/lyZvU8OnWobcnsmGLX8gzpJSEHr77/wBdI/ipw1bMyXv2cfJEI9WYC44VmiiswaFcTtruwt71WkjCw3HMSAYVj0kA5/eHEevKu2oq8Jyg9xZDWyqHaXZ0lvK8MylJEOGU/mOoI4g+ddNu02yNjdBXPsJiFkHkp5LJ8uR9D6Uwd8uyYmt/piD2sA8ePejzxz90nI9NVI81u1zjkVcfIhr0stuDRXKbr+3DddnRMxy8eYnPqnAH5rg0Vgzi4ScX0Hp7IzfZdFezQo/WTRqfgMt/1pDU89+MJNhGQCcXCcAM80ceXxpNL2FckZFvOR17qT+2tnCaVXkTPmMDY/e9FaW8Vs9s+mMY7xHBJ45LFSBzJ60x9n94FjeELFMA5/VP7N/kDz+WarZNEyHDBlPRgVP4EV81NmFXPiuDBTaLcUUjNht7ctuVhuy0sHISnxPH8fN1+PEevKnbb3aSIJEZWRhqDg5BB8wayrqJVPUhqkme1Qvb+2NnZD/MTKreUY8Tn4KONLnb3e+xLW9g2AMhrrnnqIv7/wAOtKmSQsxZiWZjksSWJPUk8TXVTguS3Ph+Ssp65Dd7c33QOjxR2skiurKTIwjBBGDwAY+fpSgArKKScAEnoASfwHGt0dhXOM/R7jHXuZP7a0q6oUrUeAptsaO4W7Oi6i8g0bgfFSD/AMRRXluItWV7ssGXAhXBBU58Z5Gs1jZfzn+9B0OQ3CKzRRXKXNXtDsuGdSk0aSKfddQ350rttNzC6WmsMgjibYnIP+mx5H7J4HqKbdFOrunW9xZDimVIdCCQQQQSCCMEEcwR5Gpi02uuo7OSySQiGQ5I8wPeVT5K3mP/AE0xN82xa6f8QiXBBAnA8weCyfEHAPoR0pRVuVzjdBS1/TnacWFMvYbdC1wqz3mqOM8VhHhdh1c+6D05/CvDdDsWLmY3Uy5ihYBVPJ5OfHqF4H4kdKelcmXlOL9EPJeEN8WR/ZOz9tbLpghjjH2VAJ+J5n5mpCiisltvixxgCis0VABRRRQAUUUUAavalgs8MkLjKyIyH+IYqqc8RQsrc0LKfipIP5VbaqqbRSKbq5Ixjvp8fztWp/nP4kKsLFbA9ki37Ot48YPdq7fefxH8/wCldDWr2UwMERHIxpj+UVtVmzbcm2MQUUUVUkKKKKAContraaC1KCUtl8nwoz6VUgNI+B4VBZQWP7VS1c/tLsobpgyzGLMbwyYQPridlLKMkaWynBuOMngaAPmTby1VJ5GMixwZ1SGNtLYfQe7OMNhxpwOPyrZj2ttmlEKsWdtJACk+Fo+81k+S6SMseGWA5moCbdnrlkZrhlR5FcpFGsRYK5ddbA4ZgdID6QdK4Oc5r5g3Yd2pKXTrL3Qt+90AkxCIxhGGrBx4WB8mT1IoAnrfbK1ezN6rkwA4LaTnOvR9XnzI+RzUDPe9iB2VoINQ73INuOPdzCJ8cOPjb8Mmt2Dd+iWlxaLPJ3cxVlLAO0ZVUHP3hmMHBx5io+bdUsmGkuC0g1MZBGF8bXQnZgNXAHimnJ4HnUqTXICXt9urEIQrMFQxoEEbD6zOq6RjiMwuOHLQaxDvEs27jjKv0jjGWidRguEVmyPCGZgATwORWpFu1iDwyGVi0KXKZ0gBu+d2UkZ5p3z4+95Vq2m6xU+iN3w1WgATTCFVvaKxLrqIJIBGepDDBFQBLpvBtSofE2CWCexf2gCM+qPA8QKxty6eVY7N3h2c7xxoZNc2kxo0TqzKyswkAI+phDluQ4dRWhYbuO7lEpnziRn0pEsanMUkeplVtOs99lnUDVoHAVKdkbILA9s/eajbWpthlQNQJQ6s54fo+X2jQB0NFFFAH//Z"/>
          <p:cNvSpPr>
            <a:spLocks noChangeAspect="1" noChangeArrowheads="1"/>
          </p:cNvSpPr>
          <p:nvPr/>
        </p:nvSpPr>
        <p:spPr bwMode="auto">
          <a:xfrm>
            <a:off x="63500" y="-446088"/>
            <a:ext cx="8382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208" name="Picture 16" descr="C:\Users\zhengc\AppData\Local\Microsoft\Windows\Temporary Internet Files\Content.IE5\R04S2YF4\MC90043259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769" y="2239420"/>
            <a:ext cx="3677878" cy="316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494516" y="11112"/>
            <a:ext cx="82076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lgerian" pitchFamily="82" charset="0"/>
              </a:rPr>
              <a:t>PRAGMA Heterogeneous Cloud</a:t>
            </a:r>
            <a:endParaRPr lang="en-US" sz="4000" b="1" dirty="0">
              <a:solidFill>
                <a:schemeClr val="tx2">
                  <a:lumMod val="60000"/>
                  <a:lumOff val="40000"/>
                </a:schemeClr>
              </a:solidFill>
              <a:latin typeface="Algerian" pitchFamily="82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788768" y="4277567"/>
            <a:ext cx="1797707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5875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AIST </a:t>
            </a:r>
            <a:r>
              <a:rPr lang="en-US" sz="1400" b="1" dirty="0" err="1" smtClean="0"/>
              <a:t>QuickQuake</a:t>
            </a:r>
            <a:endParaRPr lang="en-US" sz="14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415117" y="3206463"/>
            <a:ext cx="201153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AIST </a:t>
            </a:r>
            <a:r>
              <a:rPr lang="en-US" sz="1400" b="1" dirty="0" err="1" smtClean="0"/>
              <a:t>Geogrid</a:t>
            </a:r>
            <a:r>
              <a:rPr lang="en-US" sz="1400" b="1" dirty="0" smtClean="0"/>
              <a:t> + </a:t>
            </a:r>
            <a:r>
              <a:rPr lang="en-US" sz="1400" b="1" dirty="0" err="1" smtClean="0"/>
              <a:t>Bloss</a:t>
            </a:r>
            <a:endParaRPr lang="en-US" sz="14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087786" y="3941791"/>
            <a:ext cx="1401965" cy="307777"/>
          </a:xfrm>
          <a:prstGeom prst="rect">
            <a:avLst/>
          </a:prstGeom>
          <a:solidFill>
            <a:srgbClr val="F5FE9C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AIST </a:t>
            </a:r>
            <a:r>
              <a:rPr lang="en-US" sz="1400" b="1" dirty="0" err="1" smtClean="0"/>
              <a:t>Nyouga</a:t>
            </a:r>
            <a:endParaRPr lang="en-US" sz="14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3415115" y="3569541"/>
            <a:ext cx="1324609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NCHC </a:t>
            </a:r>
            <a:r>
              <a:rPr lang="en-US" sz="1400" b="1" dirty="0" err="1" smtClean="0"/>
              <a:t>FMotif</a:t>
            </a:r>
            <a:endParaRPr lang="en-US" sz="1400" b="1" dirty="0"/>
          </a:p>
        </p:txBody>
      </p:sp>
      <p:pic>
        <p:nvPicPr>
          <p:cNvPr id="7170" name="Picture 2" descr="C:\Users\zhengc\AppData\Local\Microsoft\Windows\Temporary Internet Files\Content.IE5\1DOAR0BJ\MC910217745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131" y="2640535"/>
            <a:ext cx="873189" cy="55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4289870" y="2957394"/>
            <a:ext cx="1136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vmdb.txt</a:t>
            </a:r>
            <a:endParaRPr lang="en-US" sz="1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461797" y="3924217"/>
            <a:ext cx="1580723" cy="307777"/>
          </a:xfrm>
          <a:prstGeom prst="rect">
            <a:avLst/>
          </a:prstGeom>
          <a:solidFill>
            <a:srgbClr val="00B0F0"/>
          </a:solidFill>
          <a:ln w="15875" cmpd="sng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UCSD BioApp5</a:t>
            </a:r>
            <a:endParaRPr lang="en-US" sz="1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816297" y="3564529"/>
            <a:ext cx="1041982" cy="307777"/>
          </a:xfrm>
          <a:prstGeom prst="rect">
            <a:avLst/>
          </a:prstGeom>
          <a:solidFill>
            <a:srgbClr val="FFC000"/>
          </a:solidFill>
          <a:ln w="15875" cmpd="sng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LZU Bio1</a:t>
            </a:r>
            <a:endParaRPr lang="en-US" sz="1400" b="1" dirty="0"/>
          </a:p>
        </p:txBody>
      </p:sp>
      <p:pic>
        <p:nvPicPr>
          <p:cNvPr id="67" name="Picture 16" descr="C:\Users\zhengc\AppData\Local\Microsoft\Windows\Temporary Internet Files\Content.IE5\R04S2YF4\MC90043259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90" y="1217698"/>
            <a:ext cx="1655868" cy="1177177"/>
          </a:xfrm>
          <a:prstGeom prst="rect">
            <a:avLst/>
          </a:prstGeom>
          <a:noFill/>
          <a:extLst/>
        </p:spPr>
      </p:pic>
      <p:pic>
        <p:nvPicPr>
          <p:cNvPr id="74" name="Picture 16" descr="C:\Users\zhengc\AppData\Local\Microsoft\Windows\Temporary Internet Files\Content.IE5\R04S2YF4\MC90043259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94" y="2451526"/>
            <a:ext cx="1655868" cy="1177177"/>
          </a:xfrm>
          <a:prstGeom prst="rect">
            <a:avLst/>
          </a:prstGeom>
          <a:noFill/>
          <a:extLst/>
        </p:spPr>
      </p:pic>
      <p:pic>
        <p:nvPicPr>
          <p:cNvPr id="80" name="Picture 16" descr="C:\Users\zhengc\AppData\Local\Microsoft\Windows\Temporary Internet Files\Content.IE5\R04S2YF4\MC90043259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94" y="3797036"/>
            <a:ext cx="1655868" cy="1177177"/>
          </a:xfrm>
          <a:prstGeom prst="rect">
            <a:avLst/>
          </a:prstGeom>
          <a:noFill/>
          <a:extLst/>
        </p:spPr>
      </p:pic>
      <p:pic>
        <p:nvPicPr>
          <p:cNvPr id="84" name="Picture 16" descr="C:\Users\zhengc\AppData\Local\Microsoft\Windows\Temporary Internet Files\Content.IE5\R04S2YF4\MC90043259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89" y="5212211"/>
            <a:ext cx="1655868" cy="1177177"/>
          </a:xfrm>
          <a:prstGeom prst="rect">
            <a:avLst/>
          </a:prstGeom>
          <a:noFill/>
          <a:extLst/>
        </p:spPr>
      </p:pic>
      <p:pic>
        <p:nvPicPr>
          <p:cNvPr id="86" name="Picture 16" descr="C:\Users\zhengc\AppData\Local\Microsoft\Windows\Temporary Internet Files\Content.IE5\R04S2YF4\MC90043259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153" y="5460429"/>
            <a:ext cx="1655868" cy="1177177"/>
          </a:xfrm>
          <a:prstGeom prst="rect">
            <a:avLst/>
          </a:prstGeom>
          <a:noFill/>
          <a:extLst/>
        </p:spPr>
      </p:pic>
      <p:pic>
        <p:nvPicPr>
          <p:cNvPr id="88" name="Picture 16" descr="C:\Users\zhengc\AppData\Local\Microsoft\Windows\Temporary Internet Files\Content.IE5\R04S2YF4\MC90043259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542" y="5460428"/>
            <a:ext cx="1655868" cy="1177177"/>
          </a:xfrm>
          <a:prstGeom prst="rect">
            <a:avLst/>
          </a:prstGeom>
          <a:noFill/>
          <a:extLst/>
        </p:spPr>
      </p:pic>
      <p:pic>
        <p:nvPicPr>
          <p:cNvPr id="90" name="Picture 16" descr="C:\Users\zhengc\AppData\Local\Microsoft\Windows\Temporary Internet Files\Content.IE5\R04S2YF4\MC90043259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289" y="5169416"/>
            <a:ext cx="1655868" cy="1177177"/>
          </a:xfrm>
          <a:prstGeom prst="rect">
            <a:avLst/>
          </a:prstGeom>
          <a:noFill/>
          <a:extLst/>
        </p:spPr>
      </p:pic>
      <p:pic>
        <p:nvPicPr>
          <p:cNvPr id="92" name="Picture 16" descr="C:\Users\zhengc\AppData\Local\Microsoft\Windows\Temporary Internet Files\Content.IE5\R04S2YF4\MC90043259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477" y="3797036"/>
            <a:ext cx="1655868" cy="1177177"/>
          </a:xfrm>
          <a:prstGeom prst="rect">
            <a:avLst/>
          </a:prstGeom>
          <a:noFill/>
          <a:extLst/>
        </p:spPr>
      </p:pic>
      <p:sp>
        <p:nvSpPr>
          <p:cNvPr id="93" name="TextBox 92"/>
          <p:cNvSpPr txBox="1"/>
          <p:nvPr/>
        </p:nvSpPr>
        <p:spPr>
          <a:xfrm>
            <a:off x="5100927" y="5787406"/>
            <a:ext cx="971099" cy="523220"/>
          </a:xfrm>
          <a:prstGeom prst="rect">
            <a:avLst/>
          </a:prstGeom>
          <a:gradFill>
            <a:gsLst>
              <a:gs pos="0">
                <a:srgbClr val="00B050"/>
              </a:gs>
              <a:gs pos="25000">
                <a:srgbClr val="66FF66"/>
              </a:gs>
              <a:gs pos="50000">
                <a:schemeClr val="bg1"/>
              </a:gs>
              <a:gs pos="75000">
                <a:srgbClr val="FFFF00"/>
              </a:gs>
              <a:gs pos="100000">
                <a:srgbClr val="FFC000"/>
              </a:gs>
            </a:gsLst>
            <a:lin ang="5400000" scaled="0"/>
          </a:gra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Eucalyptus</a:t>
            </a:r>
          </a:p>
          <a:p>
            <a:pPr algn="ctr"/>
            <a:r>
              <a:rPr lang="en-US" sz="1400" dirty="0" err="1" smtClean="0"/>
              <a:t>xen</a:t>
            </a:r>
            <a:endParaRPr lang="en-US" sz="1400" dirty="0"/>
          </a:p>
        </p:txBody>
      </p:sp>
      <p:pic>
        <p:nvPicPr>
          <p:cNvPr id="94" name="Picture 16" descr="C:\Users\zhengc\AppData\Local\Microsoft\Windows\Temporary Internet Files\Content.IE5\R04S2YF4\MC90043259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224" y="2392364"/>
            <a:ext cx="1655868" cy="1177177"/>
          </a:xfrm>
          <a:prstGeom prst="rect">
            <a:avLst/>
          </a:prstGeom>
          <a:noFill/>
          <a:extLst/>
        </p:spPr>
      </p:pic>
      <p:pic>
        <p:nvPicPr>
          <p:cNvPr id="102" name="Picture 16" descr="C:\Users\zhengc\AppData\Local\Microsoft\Windows\Temporary Internet Files\Content.IE5\R04S2YF4\MC90043259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263" y="946658"/>
            <a:ext cx="1655868" cy="1177177"/>
          </a:xfrm>
          <a:prstGeom prst="rect">
            <a:avLst/>
          </a:prstGeom>
          <a:noFill/>
          <a:extLst/>
        </p:spPr>
      </p:pic>
      <p:pic>
        <p:nvPicPr>
          <p:cNvPr id="8199" name="Picture 7" descr="C:\cygwin\home\zhengc\photos\work\nchc_logo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40" y="944693"/>
            <a:ext cx="694982" cy="51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encrypted-tbn0.gstatic.com/images?q=tbn:ANd9GcQPUd4eaLs0Tspkc85JVr96VHf98azPkn_2Bi0vZo9avh_-qowl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005" y="3643960"/>
            <a:ext cx="528269" cy="52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encrypted-tbn2.gstatic.com/images?q=tbn:ANd9GcQvmeD94xwVhYz_iSxIWXO7xk2kTCYFcxX7bODMvwDrD1cxcnnQ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492" y="5308602"/>
            <a:ext cx="514296" cy="51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s://encrypted-tbn1.gstatic.com/images?q=tbn:ANd9GcRNaXNsqQ0zr-E8YUW4KOf0P9rKKlVlNc36IAoRkF4bAA1pfnakrA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059" y="3577293"/>
            <a:ext cx="498014" cy="51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s://encrypted-tbn2.gstatic.com/images?q=tbn:ANd9GcT76KXoVUX7CavJlSDTaIAC0ZH98awLq5Y7MiEKzfaoG7HRCgF9G53W1EADlw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657" y="4999261"/>
            <a:ext cx="535500" cy="51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1405557" y="5518598"/>
            <a:ext cx="599331" cy="52322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25000">
                <a:schemeClr val="bg1">
                  <a:lumMod val="85000"/>
                </a:schemeClr>
              </a:gs>
              <a:gs pos="50000">
                <a:schemeClr val="bg1"/>
              </a:gs>
              <a:gs pos="75000">
                <a:srgbClr val="FFFF00"/>
              </a:gs>
              <a:gs pos="100000">
                <a:srgbClr val="FFC000"/>
              </a:gs>
            </a:gsLst>
            <a:lin ang="5400000" scaled="0"/>
          </a:gra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Rocks</a:t>
            </a:r>
          </a:p>
          <a:p>
            <a:pPr algn="ctr"/>
            <a:r>
              <a:rPr lang="en-US" sz="1400" dirty="0" err="1"/>
              <a:t>X</a:t>
            </a:r>
            <a:r>
              <a:rPr lang="en-US" sz="1400" dirty="0" err="1" smtClean="0"/>
              <a:t>en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1201862" y="4116471"/>
            <a:ext cx="599331" cy="52322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25000">
                <a:schemeClr val="bg1">
                  <a:lumMod val="85000"/>
                </a:schemeClr>
              </a:gs>
              <a:gs pos="50000">
                <a:schemeClr val="bg1"/>
              </a:gs>
              <a:gs pos="75000">
                <a:srgbClr val="FFFF00"/>
              </a:gs>
              <a:gs pos="100000">
                <a:srgbClr val="FFC000"/>
              </a:gs>
            </a:gsLst>
            <a:lin ang="5400000" scaled="0"/>
          </a:gra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Rocks</a:t>
            </a:r>
          </a:p>
          <a:p>
            <a:pPr algn="ctr"/>
            <a:r>
              <a:rPr lang="en-US" sz="1400" dirty="0" err="1"/>
              <a:t>X</a:t>
            </a:r>
            <a:r>
              <a:rPr lang="en-US" sz="1400" dirty="0" err="1" smtClean="0"/>
              <a:t>en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1222674" y="2778504"/>
            <a:ext cx="599331" cy="52322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25000">
                <a:schemeClr val="bg1">
                  <a:lumMod val="85000"/>
                </a:schemeClr>
              </a:gs>
              <a:gs pos="50000">
                <a:schemeClr val="bg1"/>
              </a:gs>
              <a:gs pos="75000">
                <a:srgbClr val="FFFF00"/>
              </a:gs>
              <a:gs pos="100000">
                <a:srgbClr val="FFC000"/>
              </a:gs>
            </a:gsLst>
            <a:lin ang="5400000" scaled="0"/>
          </a:gra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Rocks</a:t>
            </a:r>
          </a:p>
          <a:p>
            <a:pPr algn="ctr"/>
            <a:r>
              <a:rPr lang="en-US" sz="1400" dirty="0" err="1"/>
              <a:t>X</a:t>
            </a:r>
            <a:r>
              <a:rPr lang="en-US" sz="1400" dirty="0" err="1" smtClean="0"/>
              <a:t>en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6983181" y="1511921"/>
            <a:ext cx="599331" cy="52322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25000">
                <a:schemeClr val="bg1">
                  <a:lumMod val="85000"/>
                </a:schemeClr>
              </a:gs>
              <a:gs pos="50000">
                <a:schemeClr val="bg1"/>
              </a:gs>
              <a:gs pos="75000">
                <a:srgbClr val="FFFF00"/>
              </a:gs>
              <a:gs pos="100000">
                <a:srgbClr val="FFC000"/>
              </a:gs>
            </a:gsLst>
            <a:lin ang="5400000" scaled="0"/>
          </a:gra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Rocks</a:t>
            </a:r>
          </a:p>
          <a:p>
            <a:pPr algn="ctr"/>
            <a:r>
              <a:rPr lang="en-US" sz="1400" dirty="0" err="1"/>
              <a:t>X</a:t>
            </a:r>
            <a:r>
              <a:rPr lang="en-US" sz="1400" dirty="0" err="1" smtClean="0"/>
              <a:t>en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7193221" y="5496394"/>
            <a:ext cx="966355" cy="52322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5000">
                <a:schemeClr val="accent1">
                  <a:lumMod val="40000"/>
                  <a:lumOff val="60000"/>
                </a:schemeClr>
              </a:gs>
              <a:gs pos="50000">
                <a:schemeClr val="bg1"/>
              </a:gs>
              <a:gs pos="75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0"/>
          </a:gra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OpenStack</a:t>
            </a:r>
            <a:endParaRPr lang="en-US" sz="1400" dirty="0" smtClean="0"/>
          </a:p>
          <a:p>
            <a:pPr algn="ctr"/>
            <a:r>
              <a:rPr lang="en-US" sz="1400" dirty="0" smtClean="0"/>
              <a:t>KVM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7337745" y="4116471"/>
            <a:ext cx="599331" cy="52322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25000">
                <a:schemeClr val="bg1">
                  <a:lumMod val="85000"/>
                </a:schemeClr>
              </a:gs>
              <a:gs pos="50000">
                <a:schemeClr val="bg1"/>
              </a:gs>
              <a:gs pos="75000">
                <a:srgbClr val="FFFF00"/>
              </a:gs>
              <a:gs pos="100000">
                <a:srgbClr val="FFC000"/>
              </a:gs>
            </a:gsLst>
            <a:lin ang="5400000" scaled="0"/>
          </a:gra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Rocks</a:t>
            </a:r>
          </a:p>
          <a:p>
            <a:pPr algn="ctr"/>
            <a:r>
              <a:rPr lang="en-US" sz="1400" dirty="0" err="1"/>
              <a:t>X</a:t>
            </a:r>
            <a:r>
              <a:rPr lang="en-US" sz="1400" dirty="0" err="1" smtClean="0"/>
              <a:t>en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1119746" y="1509992"/>
            <a:ext cx="1104790" cy="523220"/>
          </a:xfrm>
          <a:prstGeom prst="rect">
            <a:avLst/>
          </a:prstGeom>
          <a:gradFill>
            <a:gsLst>
              <a:gs pos="0">
                <a:srgbClr val="FF9900"/>
              </a:gs>
              <a:gs pos="25000">
                <a:schemeClr val="accent6">
                  <a:lumMod val="60000"/>
                  <a:lumOff val="40000"/>
                </a:schemeClr>
              </a:gs>
              <a:gs pos="50000">
                <a:schemeClr val="bg1"/>
              </a:gs>
              <a:gs pos="75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0"/>
          </a:gra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OpenNebula</a:t>
            </a:r>
            <a:endParaRPr lang="en-US" sz="1400" dirty="0" smtClean="0"/>
          </a:p>
          <a:p>
            <a:pPr algn="ctr"/>
            <a:r>
              <a:rPr lang="en-US" sz="1400" dirty="0" smtClean="0"/>
              <a:t>KVM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2901692" y="1293899"/>
            <a:ext cx="1104790" cy="523220"/>
          </a:xfrm>
          <a:prstGeom prst="rect">
            <a:avLst/>
          </a:prstGeom>
          <a:gradFill>
            <a:gsLst>
              <a:gs pos="0">
                <a:srgbClr val="FF9900"/>
              </a:gs>
              <a:gs pos="25000">
                <a:schemeClr val="accent6">
                  <a:lumMod val="60000"/>
                  <a:lumOff val="40000"/>
                </a:schemeClr>
              </a:gs>
              <a:gs pos="50000">
                <a:schemeClr val="bg1"/>
              </a:gs>
              <a:gs pos="75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0"/>
          </a:gra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OpenNebula</a:t>
            </a:r>
            <a:endParaRPr lang="en-US" sz="1400" dirty="0" smtClean="0"/>
          </a:p>
          <a:p>
            <a:pPr algn="ctr"/>
            <a:r>
              <a:rPr lang="en-US" sz="1400" dirty="0" smtClean="0"/>
              <a:t>KVM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6990763" y="2719342"/>
            <a:ext cx="1104790" cy="523220"/>
          </a:xfrm>
          <a:prstGeom prst="rect">
            <a:avLst/>
          </a:prstGeom>
          <a:gradFill>
            <a:gsLst>
              <a:gs pos="0">
                <a:srgbClr val="FF9900"/>
              </a:gs>
              <a:gs pos="25000">
                <a:schemeClr val="accent6">
                  <a:lumMod val="60000"/>
                  <a:lumOff val="40000"/>
                </a:schemeClr>
              </a:gs>
              <a:gs pos="50000">
                <a:schemeClr val="bg1"/>
              </a:gs>
              <a:gs pos="75000">
                <a:srgbClr val="FFFF00"/>
              </a:gs>
              <a:gs pos="100000">
                <a:srgbClr val="FFC000"/>
              </a:gs>
            </a:gsLst>
            <a:lin ang="5400000" scaled="0"/>
          </a:gra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OpenNebula</a:t>
            </a:r>
            <a:endParaRPr lang="en-US" sz="1400" dirty="0" smtClean="0"/>
          </a:p>
          <a:p>
            <a:pPr algn="ctr"/>
            <a:r>
              <a:rPr lang="en-US" sz="1400" dirty="0" err="1" smtClean="0"/>
              <a:t>Xen</a:t>
            </a:r>
            <a:endParaRPr lang="en-US" sz="1400" dirty="0"/>
          </a:p>
        </p:txBody>
      </p:sp>
      <p:pic>
        <p:nvPicPr>
          <p:cNvPr id="7178" name="Picture 10" descr="https://encrypted-tbn3.gstatic.com/images?q=tbn:ANd9GcQ0GZUGt_6_pNnmeTHJtHEOfYPkxSZpGuXb78fK3tEhLxX8DgJFbA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657" y="2245802"/>
            <a:ext cx="641435" cy="42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https://encrypted-tbn0.gstatic.com/images?q=tbn:ANd9GcQV-HFE0_JRAZ6gjsydXNGIDqnafdCsdOQDMI_70xRglBaaPaql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302" y="5264644"/>
            <a:ext cx="520439" cy="52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3154421" y="5798118"/>
            <a:ext cx="599331" cy="52322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25000">
                <a:schemeClr val="bg1">
                  <a:lumMod val="85000"/>
                </a:schemeClr>
              </a:gs>
              <a:gs pos="50000">
                <a:schemeClr val="bg1"/>
              </a:gs>
              <a:gs pos="75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0"/>
          </a:gra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Rocks</a:t>
            </a:r>
          </a:p>
          <a:p>
            <a:pPr algn="ctr"/>
            <a:r>
              <a:rPr lang="en-US" sz="1400" dirty="0" smtClean="0"/>
              <a:t>KVM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4734213" y="1273637"/>
            <a:ext cx="599331" cy="52322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25000">
                <a:schemeClr val="bg1">
                  <a:lumMod val="85000"/>
                </a:schemeClr>
              </a:gs>
              <a:gs pos="50000">
                <a:schemeClr val="bg1"/>
              </a:gs>
              <a:gs pos="75000">
                <a:srgbClr val="FFFF00"/>
              </a:gs>
              <a:gs pos="100000">
                <a:srgbClr val="FFC000"/>
              </a:gs>
            </a:gsLst>
            <a:lin ang="5400000" scaled="0"/>
          </a:gra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Rocks</a:t>
            </a:r>
          </a:p>
          <a:p>
            <a:pPr algn="ctr"/>
            <a:r>
              <a:rPr lang="en-US" sz="1400" dirty="0" err="1"/>
              <a:t>X</a:t>
            </a:r>
            <a:r>
              <a:rPr lang="en-US" sz="1400" dirty="0" err="1" smtClean="0"/>
              <a:t>en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5333544" y="1272606"/>
            <a:ext cx="599331" cy="52322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25000">
                <a:schemeClr val="bg1">
                  <a:lumMod val="85000"/>
                </a:schemeClr>
              </a:gs>
              <a:gs pos="50000">
                <a:schemeClr val="bg1"/>
              </a:gs>
              <a:gs pos="75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0"/>
          </a:gra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Rocks</a:t>
            </a:r>
          </a:p>
          <a:p>
            <a:pPr algn="ctr"/>
            <a:r>
              <a:rPr lang="en-US" sz="1400" dirty="0" smtClean="0"/>
              <a:t>KVM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6610623" y="5496394"/>
            <a:ext cx="599331" cy="52322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25000">
                <a:schemeClr val="bg1">
                  <a:lumMod val="85000"/>
                </a:schemeClr>
              </a:gs>
              <a:gs pos="50000">
                <a:schemeClr val="bg1"/>
              </a:gs>
              <a:gs pos="75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0"/>
          </a:gra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Rocks</a:t>
            </a:r>
          </a:p>
          <a:p>
            <a:pPr algn="ctr"/>
            <a:r>
              <a:rPr lang="en-US" sz="1400" dirty="0" smtClean="0"/>
              <a:t>KVM</a:t>
            </a:r>
            <a:endParaRPr lang="en-US" sz="1400" dirty="0"/>
          </a:p>
        </p:txBody>
      </p:sp>
      <p:pic>
        <p:nvPicPr>
          <p:cNvPr id="7171" name="Picture 3" descr="C:\cygwin\home\zhengc\photos\work\UCSD.gi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807" y="811467"/>
            <a:ext cx="885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628547" y="2379989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6FF"/>
                </a:solidFill>
              </a:rPr>
              <a:t>Share VM and VC</a:t>
            </a:r>
            <a:endParaRPr lang="en-US" b="1" dirty="0">
              <a:solidFill>
                <a:srgbClr val="0066FF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12638" y="3144908"/>
            <a:ext cx="491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6FF"/>
                </a:solidFill>
              </a:rPr>
              <a:t>Able to deploy to </a:t>
            </a:r>
            <a:r>
              <a:rPr lang="en-US" b="1" dirty="0" err="1" smtClean="0">
                <a:solidFill>
                  <a:srgbClr val="0066FF"/>
                </a:solidFill>
              </a:rPr>
              <a:t>heterogenous</a:t>
            </a:r>
            <a:r>
              <a:rPr lang="en-US" b="1" dirty="0" smtClean="0">
                <a:solidFill>
                  <a:srgbClr val="0066FF"/>
                </a:solidFill>
              </a:rPr>
              <a:t> cloud sites</a:t>
            </a:r>
            <a:endParaRPr lang="en-US" b="1" dirty="0">
              <a:solidFill>
                <a:srgbClr val="0066FF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34822" y="3941791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6FF"/>
                </a:solidFill>
              </a:rPr>
              <a:t>Need a common file system</a:t>
            </a:r>
            <a:endParaRPr lang="en-US" b="1" dirty="0">
              <a:solidFill>
                <a:srgbClr val="0066FF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65709" y="4814595"/>
            <a:ext cx="1242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</a:rPr>
              <a:t>Gfarm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43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9" grpId="0" animBg="1"/>
      <p:bldP spid="78" grpId="0" animBg="1"/>
      <p:bldP spid="48" grpId="0"/>
      <p:bldP spid="51" grpId="0" animBg="1"/>
      <p:bldP spid="52" grpId="0" animBg="1"/>
      <p:bldP spid="5" grpId="0"/>
      <p:bldP spid="5" grpId="1"/>
      <p:bldP spid="53" grpId="0"/>
      <p:bldP spid="53" grpId="1"/>
      <p:bldP spid="59" grpId="0"/>
      <p:bldP spid="59" grpId="1"/>
      <p:bldP spid="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Gfarm</a:t>
            </a:r>
            <a:r>
              <a:rPr lang="en-US" dirty="0"/>
              <a:t/>
            </a:r>
            <a:br>
              <a:rPr lang="en-US" dirty="0"/>
            </a:br>
            <a:r>
              <a:rPr lang="en-US" sz="1800" b="0" dirty="0">
                <a:hlinkClick r:id="rId2"/>
              </a:rPr>
              <a:t>http://</a:t>
            </a:r>
            <a:r>
              <a:rPr lang="en-US" sz="1800" b="0" dirty="0" smtClean="0">
                <a:hlinkClick r:id="rId2"/>
              </a:rPr>
              <a:t>goc.pragma-grid.net/wiki/index.php/Gfarm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Distributed file system</a:t>
            </a:r>
          </a:p>
          <a:p>
            <a:r>
              <a:rPr lang="en-US" dirty="0" smtClean="0"/>
              <a:t>Developer – University of Tsukuba</a:t>
            </a:r>
          </a:p>
          <a:p>
            <a:r>
              <a:rPr lang="en-US" dirty="0" smtClean="0"/>
              <a:t>Used by PRAGMA Grid and some regional networks</a:t>
            </a:r>
          </a:p>
          <a:p>
            <a:r>
              <a:rPr lang="en-US" dirty="0" smtClean="0"/>
              <a:t>GSI authentication</a:t>
            </a:r>
          </a:p>
          <a:p>
            <a:r>
              <a:rPr lang="en-US" dirty="0" smtClean="0"/>
              <a:t>Meta-servers</a:t>
            </a:r>
          </a:p>
          <a:p>
            <a:r>
              <a:rPr lang="en-US" dirty="0" smtClean="0"/>
              <a:t>File servers</a:t>
            </a:r>
          </a:p>
          <a:p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4" name="tower"/>
          <p:cNvSpPr>
            <a:spLocks noEditPoints="1" noChangeArrowheads="1"/>
          </p:cNvSpPr>
          <p:nvPr/>
        </p:nvSpPr>
        <p:spPr bwMode="auto">
          <a:xfrm>
            <a:off x="3513268" y="4365104"/>
            <a:ext cx="360039" cy="648072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3252011" y="5157192"/>
            <a:ext cx="433422" cy="325380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ower"/>
          <p:cNvSpPr>
            <a:spLocks noEditPoints="1" noChangeArrowheads="1"/>
          </p:cNvSpPr>
          <p:nvPr/>
        </p:nvSpPr>
        <p:spPr bwMode="auto">
          <a:xfrm>
            <a:off x="2411760" y="5641376"/>
            <a:ext cx="288032" cy="45192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0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16" descr="C:\Users\zhengc\AppData\Local\Microsoft\Windows\Temporary Internet Files\Content.IE5\R04S2YF4\MC90043259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729" y="943799"/>
            <a:ext cx="1655868" cy="1177177"/>
          </a:xfrm>
          <a:prstGeom prst="rect">
            <a:avLst/>
          </a:prstGeom>
          <a:noFill/>
          <a:extLst/>
        </p:spPr>
      </p:pic>
      <p:pic>
        <p:nvPicPr>
          <p:cNvPr id="98" name="Picture 16" descr="C:\Users\zhengc\AppData\Local\Microsoft\Windows\Temporary Internet Files\Content.IE5\R04S2YF4\MC90043259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318" y="1161821"/>
            <a:ext cx="1655868" cy="1177177"/>
          </a:xfrm>
          <a:prstGeom prst="rect">
            <a:avLst/>
          </a:prstGeom>
          <a:noFill/>
          <a:extLst/>
        </p:spPr>
      </p:pic>
      <p:pic>
        <p:nvPicPr>
          <p:cNvPr id="8205" name="Picture 13" descr="C:\cygwin\home\zhengc\photos\work\osakau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885" y="2417476"/>
            <a:ext cx="495326" cy="54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7" name="Picture 15" descr="http://t1.gstatic.com/images?q=tbn:ANd9GcSgAzlstbJUyudU8h7FKDLVW0PEJLMZp1EmA1l-MQrWQNze-XlH3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7" y="826325"/>
            <a:ext cx="1028700" cy="685800"/>
          </a:xfrm>
          <a:prstGeom prst="rect">
            <a:avLst/>
          </a:prstGeom>
          <a:noFill/>
          <a:extLst/>
        </p:spPr>
      </p:pic>
      <p:pic>
        <p:nvPicPr>
          <p:cNvPr id="8202" name="Picture 10" descr="C:\cygwin\home\zhengc\photos\work\cnic_log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559" y="4915849"/>
            <a:ext cx="673224" cy="67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t3.gstatic.com/images?q=tbn:ANd9GcSrBi3WKOwMRlZY_MJr87q71d_9_aXu7mur7teBDJt-JgLjpsHP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499" y="903296"/>
            <a:ext cx="661376" cy="53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2" descr="data:image/jpg;base64,/9j/4AAQSkZJRgABAQAAAQABAAD/2wCEAAkGBhISERUSExQUFBUWFxYYGBIYFxkUHRsfGxYcHRoaGR4aHSYfHiUnHBUcIC8iIygpLS0sFR4xNTAqPCYrLy0BCQoKDgwOGg8PGiwgHyQpMDIpLCksLCwpMDEsLTUsLjAvNC8pLCwtLywpLCwsNCosLCwtKSk0KS8sLC0sNS8sLP/AABEIAGAAWAMBIgACEQEDEQH/xAAcAAACAgMBAQAAAAAAAAAAAAAABwUIAQQGAwL/xAA9EAACAQMBBQUEBggHAAAAAAABAgMABBESBgchMVEFEyJBYSNCcYEUMmJykbEzQ1JTgpKh0hUkc6KywtH/xAAZAQACAwEAAAAAAAAAAAAAAAAAAwECBQT/xAApEQACAgIABQEJAQAAAAAAAAAAAQIDBBEhMUFRgRITIjIzcZGx8PEF/9oADAMBAAIRAxEAPwB40UV4X16kMbSyMERAWZzwAA86APZmAGTwA864HaTfHZ25KQ5uZBw8Bwg+Lnn/AAg0utvN5Ut8zRRForbyTk0nrJ6fZ5dc1xdatGCtbs+wqVnYf2we9CK+PcyhYZ+OlM5Vx9gnzA5g/EendVWLsTZC/ucPbwSkAgrL+jAI5FWYjl1FOrs657ZWyKSQQvdDCpIZRpYY+s4A+sOg4H040jJx4Rl7jX02TGTfM2Nudv4ez0xwknYeCHP+5+i/1PlUBs9vttpcJdI1u37wHXH8zjUvzHzpcbRbG9qI7z3MMshY6nmXEvzOnJA+WAK5iuuvDqlDnt90Vc3stpb3KSKHRlZWGQykEEdQRzr0qtexu3dx2c/gJeEnx25PA9Sn7LevI+dWE7C7dhvIFnhbUjfIg+asPIjzFZ9+PKl913GRlskKKKK5iwUkN8W2Rmm+hRn2UR9pj3pOh9F/P4U29qO2Ba2k1x+7RiB1bko/mIqrryFiWY5YkknqSck/ia0cGr1NzfTkLsfQIomZgqgszEBVAySTwAA607thN0sUCrNeKss/AiM+JI/lyZvU8OnWobcnsmGLX8gzpJSEHr77/wBdI/ipw1bMyXv2cfJEI9WYC44VmiiswaFcTtruwt71WkjCw3HMSAYVj0kA5/eHEevKu2oq8Jyg9xZDWyqHaXZ0lvK8MylJEOGU/mOoI4g+ddNu02yNjdBXPsJiFkHkp5LJ8uR9D6Uwd8uyYmt/piD2sA8ePejzxz90nI9NVI81u1zjkVcfIhr0stuDRXKbr+3DddnRMxy8eYnPqnAH5rg0Vgzi4ScX0Hp7IzfZdFezQo/WTRqfgMt/1pDU89+MJNhGQCcXCcAM80ceXxpNL2FckZFvOR17qT+2tnCaVXkTPmMDY/e9FaW8Vs9s+mMY7xHBJ45LFSBzJ60x9n94FjeELFMA5/VP7N/kDz+WarZNEyHDBlPRgVP4EV81NmFXPiuDBTaLcUUjNht7ctuVhuy0sHISnxPH8fN1+PEevKnbb3aSIJEZWRhqDg5BB8wayrqJVPUhqkme1Qvb+2NnZD/MTKreUY8Tn4KONLnb3e+xLW9g2AMhrrnnqIv7/wAOtKmSQsxZiWZjksSWJPUk8TXVTguS3Ph+Ssp65Dd7c33QOjxR2skiurKTIwjBBGDwAY+fpSgArKKScAEnoASfwHGt0dhXOM/R7jHXuZP7a0q6oUrUeAptsaO4W7Oi6i8g0bgfFSD/AMRRXluItWV7ssGXAhXBBU58Z5Gs1jZfzn+9B0OQ3CKzRRXKXNXtDsuGdSk0aSKfddQ350rttNzC6WmsMgjibYnIP+mx5H7J4HqKbdFOrunW9xZDimVIdCCQQQQSCCMEEcwR5Gpi02uuo7OSySQiGQ5I8wPeVT5K3mP/AE0xN82xa6f8QiXBBAnA8weCyfEHAPoR0pRVuVzjdBS1/TnacWFMvYbdC1wqz3mqOM8VhHhdh1c+6D05/CvDdDsWLmY3Uy5ihYBVPJ5OfHqF4H4kdKelcmXlOL9EPJeEN8WR/ZOz9tbLpghjjH2VAJ+J5n5mpCiisltvixxgCis0VABRRRQAUUUUAavalgs8MkLjKyIyH+IYqqc8RQsrc0LKfipIP5VbaqqbRSKbq5Ixjvp8fztWp/nP4kKsLFbA9ki37Ot48YPdq7fefxH8/wCldDWr2UwMERHIxpj+UVtVmzbcm2MQUUUVUkKKKKAContraaC1KCUtl8nwoz6VUgNI+B4VBZQWP7VS1c/tLsobpgyzGLMbwyYQPridlLKMkaWynBuOMngaAPmTby1VJ5GMixwZ1SGNtLYfQe7OMNhxpwOPyrZj2ttmlEKsWdtJACk+Fo+81k+S6SMseGWA5moCbdnrlkZrhlR5FcpFGsRYK5ddbA4ZgdID6QdK4Oc5r5g3Yd2pKXTrL3Qt+90AkxCIxhGGrBx4WB8mT1IoAnrfbK1ezN6rkwA4LaTnOvR9XnzI+RzUDPe9iB2VoINQ73INuOPdzCJ8cOPjb8Mmt2Dd+iWlxaLPJ3cxVlLAO0ZVUHP3hmMHBx5io+bdUsmGkuC0g1MZBGF8bXQnZgNXAHimnJ4HnUqTXICXt9urEIQrMFQxoEEbD6zOq6RjiMwuOHLQaxDvEs27jjKv0jjGWidRguEVmyPCGZgATwORWpFu1iDwyGVi0KXKZ0gBu+d2UkZ5p3z4+95Vq2m6xU+iN3w1WgATTCFVvaKxLrqIJIBGepDDBFQBLpvBtSofE2CWCexf2gCM+qPA8QKxty6eVY7N3h2c7xxoZNc2kxo0TqzKyswkAI+phDluQ4dRWhYbuO7lEpnziRn0pEsanMUkeplVtOs99lnUDVoHAVKdkbILA9s/eajbWpthlQNQJQ6s54fo+X2jQB0NFFFAH//Z"/>
          <p:cNvSpPr>
            <a:spLocks noChangeAspect="1" noChangeArrowheads="1"/>
          </p:cNvSpPr>
          <p:nvPr/>
        </p:nvSpPr>
        <p:spPr bwMode="auto">
          <a:xfrm>
            <a:off x="63500" y="-446088"/>
            <a:ext cx="8382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208" name="Picture 16" descr="C:\Users\zhengc\AppData\Local\Microsoft\Windows\Temporary Internet Files\Content.IE5\R04S2YF4\MC90043259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855" y="2216298"/>
            <a:ext cx="3677878" cy="316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831999" y="-49744"/>
            <a:ext cx="737464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PRAGMA Cloud Storage – </a:t>
            </a:r>
            <a:r>
              <a:rPr lang="en-US" sz="3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Gfarm</a:t>
            </a:r>
            <a:endParaRPr lang="en-US" sz="36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  <a:p>
            <a:pPr algn="ctr"/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hlinkClick r:id="rId9"/>
              </a:rPr>
              <a:t>http://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hlinkClick r:id="rId9"/>
              </a:rPr>
              <a:t>goc.pragma-grid.net/wiki/index.php/Gfarm</a:t>
            </a:r>
            <a:endParaRPr lang="en-US" sz="16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  <a:p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pic>
        <p:nvPicPr>
          <p:cNvPr id="67" name="Picture 16" descr="C:\Users\zhengc\AppData\Local\Microsoft\Windows\Temporary Internet Files\Content.IE5\R04S2YF4\MC90043259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32" y="1169225"/>
            <a:ext cx="1655868" cy="1177177"/>
          </a:xfrm>
          <a:prstGeom prst="rect">
            <a:avLst/>
          </a:prstGeom>
          <a:noFill/>
          <a:extLst/>
        </p:spPr>
      </p:pic>
      <p:pic>
        <p:nvPicPr>
          <p:cNvPr id="74" name="Picture 16" descr="C:\Users\zhengc\AppData\Local\Microsoft\Windows\Temporary Internet Files\Content.IE5\R04S2YF4\MC90043259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80" y="2428404"/>
            <a:ext cx="1655868" cy="1177177"/>
          </a:xfrm>
          <a:prstGeom prst="rect">
            <a:avLst/>
          </a:prstGeom>
          <a:noFill/>
          <a:extLst/>
        </p:spPr>
      </p:pic>
      <p:pic>
        <p:nvPicPr>
          <p:cNvPr id="80" name="Picture 16" descr="C:\Users\zhengc\AppData\Local\Microsoft\Windows\Temporary Internet Files\Content.IE5\R04S2YF4\MC90043259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80" y="3773914"/>
            <a:ext cx="1655868" cy="1177177"/>
          </a:xfrm>
          <a:prstGeom prst="rect">
            <a:avLst/>
          </a:prstGeom>
          <a:noFill/>
          <a:extLst/>
        </p:spPr>
      </p:pic>
      <p:pic>
        <p:nvPicPr>
          <p:cNvPr id="84" name="Picture 16" descr="C:\Users\zhengc\AppData\Local\Microsoft\Windows\Temporary Internet Files\Content.IE5\R04S2YF4\MC90043259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75" y="5189089"/>
            <a:ext cx="1655868" cy="1177177"/>
          </a:xfrm>
          <a:prstGeom prst="rect">
            <a:avLst/>
          </a:prstGeom>
          <a:noFill/>
          <a:extLst/>
        </p:spPr>
      </p:pic>
      <p:pic>
        <p:nvPicPr>
          <p:cNvPr id="86" name="Picture 16" descr="C:\Users\zhengc\AppData\Local\Microsoft\Windows\Temporary Internet Files\Content.IE5\R04S2YF4\MC90043259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239" y="5437307"/>
            <a:ext cx="1655868" cy="1177177"/>
          </a:xfrm>
          <a:prstGeom prst="rect">
            <a:avLst/>
          </a:prstGeom>
          <a:noFill/>
          <a:extLst/>
        </p:spPr>
      </p:pic>
      <p:pic>
        <p:nvPicPr>
          <p:cNvPr id="88" name="Picture 16" descr="C:\Users\zhengc\AppData\Local\Microsoft\Windows\Temporary Internet Files\Content.IE5\R04S2YF4\MC90043259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628" y="5437306"/>
            <a:ext cx="1655868" cy="1177177"/>
          </a:xfrm>
          <a:prstGeom prst="rect">
            <a:avLst/>
          </a:prstGeom>
          <a:noFill/>
          <a:extLst/>
        </p:spPr>
      </p:pic>
      <p:pic>
        <p:nvPicPr>
          <p:cNvPr id="90" name="Picture 16" descr="C:\Users\zhengc\AppData\Local\Microsoft\Windows\Temporary Internet Files\Content.IE5\R04S2YF4\MC90043259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375" y="5146294"/>
            <a:ext cx="1655868" cy="1177177"/>
          </a:xfrm>
          <a:prstGeom prst="rect">
            <a:avLst/>
          </a:prstGeom>
          <a:noFill/>
          <a:extLst/>
        </p:spPr>
      </p:pic>
      <p:pic>
        <p:nvPicPr>
          <p:cNvPr id="92" name="Picture 16" descr="C:\Users\zhengc\AppData\Local\Microsoft\Windows\Temporary Internet Files\Content.IE5\R04S2YF4\MC90043259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563" y="3773914"/>
            <a:ext cx="1655868" cy="1177177"/>
          </a:xfrm>
          <a:prstGeom prst="rect">
            <a:avLst/>
          </a:prstGeom>
          <a:noFill/>
          <a:extLst/>
        </p:spPr>
      </p:pic>
      <p:pic>
        <p:nvPicPr>
          <p:cNvPr id="94" name="Picture 16" descr="C:\Users\zhengc\AppData\Local\Microsoft\Windows\Temporary Internet Files\Content.IE5\R04S2YF4\MC90043259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310" y="2369242"/>
            <a:ext cx="1655868" cy="1177177"/>
          </a:xfrm>
          <a:prstGeom prst="rect">
            <a:avLst/>
          </a:prstGeom>
          <a:noFill/>
          <a:extLst/>
        </p:spPr>
      </p:pic>
      <p:pic>
        <p:nvPicPr>
          <p:cNvPr id="102" name="Picture 16" descr="C:\Users\zhengc\AppData\Local\Microsoft\Windows\Temporary Internet Files\Content.IE5\R04S2YF4\MC90043259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166" y="937689"/>
            <a:ext cx="1655868" cy="1177177"/>
          </a:xfrm>
          <a:prstGeom prst="rect">
            <a:avLst/>
          </a:prstGeom>
          <a:noFill/>
          <a:extLst/>
        </p:spPr>
      </p:pic>
      <p:pic>
        <p:nvPicPr>
          <p:cNvPr id="8199" name="Picture 7" descr="C:\cygwin\home\zhengc\photos\work\nchc_logo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042" y="920626"/>
            <a:ext cx="694982" cy="51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encrypted-tbn0.gstatic.com/images?q=tbn:ANd9GcQPUd4eaLs0Tspkc85JVr96VHf98azPkn_2Bi0vZo9avh_-qowl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091" y="3620838"/>
            <a:ext cx="528269" cy="52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encrypted-tbn2.gstatic.com/images?q=tbn:ANd9GcQvmeD94xwVhYz_iSxIWXO7xk2kTCYFcxX7bODMvwDrD1cxcnnQ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248" y="5203266"/>
            <a:ext cx="514296" cy="51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s://encrypted-tbn1.gstatic.com/images?q=tbn:ANd9GcRNaXNsqQ0zr-E8YUW4KOf0P9rKKlVlNc36IAoRkF4bAA1pfnakrA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145" y="3554171"/>
            <a:ext cx="498014" cy="51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s://encrypted-tbn2.gstatic.com/images?q=tbn:ANd9GcT76KXoVUX7CavJlSDTaIAC0ZH98awLq5Y7MiEKzfaoG7HRCgF9G53W1EADlw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743" y="4976139"/>
            <a:ext cx="535500" cy="51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https://encrypted-tbn3.gstatic.com/images?q=tbn:ANd9GcQ0GZUGt_6_pNnmeTHJtHEOfYPkxSZpGuXb78fK3tEhLxX8DgJFbA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743" y="2222680"/>
            <a:ext cx="641435" cy="42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https://encrypted-tbn0.gstatic.com/images?q=tbn:ANd9GcQV-HFE0_JRAZ6gjsydXNGIDqnafdCsdOQDMI_70xRglBaaPaql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388" y="5241522"/>
            <a:ext cx="520439" cy="52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cygwin\home\zhengc\photos\work\ucsd_logo.gif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313" y="994027"/>
            <a:ext cx="1101523" cy="22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13548" y="4665869"/>
            <a:ext cx="1119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C00000"/>
                </a:solidFill>
              </a:rPr>
              <a:t>Gfarm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4051875" y="3233103"/>
            <a:ext cx="1311788" cy="839455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Can 112"/>
          <p:cNvSpPr/>
          <p:nvPr/>
        </p:nvSpPr>
        <p:spPr>
          <a:xfrm>
            <a:off x="5543562" y="1559119"/>
            <a:ext cx="605614" cy="397388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Can 113"/>
          <p:cNvSpPr/>
          <p:nvPr/>
        </p:nvSpPr>
        <p:spPr>
          <a:xfrm>
            <a:off x="7091502" y="1842709"/>
            <a:ext cx="605614" cy="397388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Can 114"/>
          <p:cNvSpPr/>
          <p:nvPr/>
        </p:nvSpPr>
        <p:spPr>
          <a:xfrm>
            <a:off x="3418100" y="1559119"/>
            <a:ext cx="605614" cy="397388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Can 115"/>
          <p:cNvSpPr/>
          <p:nvPr/>
        </p:nvSpPr>
        <p:spPr>
          <a:xfrm>
            <a:off x="1588662" y="3034409"/>
            <a:ext cx="605614" cy="397388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Can 116"/>
          <p:cNvSpPr/>
          <p:nvPr/>
        </p:nvSpPr>
        <p:spPr>
          <a:xfrm>
            <a:off x="3537578" y="5926083"/>
            <a:ext cx="605614" cy="397388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Can 117"/>
          <p:cNvSpPr/>
          <p:nvPr/>
        </p:nvSpPr>
        <p:spPr>
          <a:xfrm>
            <a:off x="1612301" y="5764284"/>
            <a:ext cx="605614" cy="397388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ower"/>
          <p:cNvSpPr>
            <a:spLocks noEditPoints="1" noChangeArrowheads="1"/>
          </p:cNvSpPr>
          <p:nvPr/>
        </p:nvSpPr>
        <p:spPr bwMode="auto">
          <a:xfrm>
            <a:off x="5043716" y="1063973"/>
            <a:ext cx="522461" cy="1027366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tower"/>
          <p:cNvSpPr>
            <a:spLocks noEditPoints="1" noChangeArrowheads="1"/>
          </p:cNvSpPr>
          <p:nvPr/>
        </p:nvSpPr>
        <p:spPr bwMode="auto">
          <a:xfrm>
            <a:off x="6718415" y="1508269"/>
            <a:ext cx="413631" cy="803874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tower"/>
          <p:cNvSpPr>
            <a:spLocks noEditPoints="1" noChangeArrowheads="1"/>
          </p:cNvSpPr>
          <p:nvPr/>
        </p:nvSpPr>
        <p:spPr bwMode="auto">
          <a:xfrm>
            <a:off x="7339297" y="2587763"/>
            <a:ext cx="347446" cy="740134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tower"/>
          <p:cNvSpPr>
            <a:spLocks noEditPoints="1" noChangeArrowheads="1"/>
          </p:cNvSpPr>
          <p:nvPr/>
        </p:nvSpPr>
        <p:spPr bwMode="auto">
          <a:xfrm>
            <a:off x="7381776" y="3925735"/>
            <a:ext cx="347446" cy="740134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tower"/>
          <p:cNvSpPr>
            <a:spLocks noEditPoints="1" noChangeArrowheads="1"/>
          </p:cNvSpPr>
          <p:nvPr/>
        </p:nvSpPr>
        <p:spPr bwMode="auto">
          <a:xfrm>
            <a:off x="7228043" y="5269264"/>
            <a:ext cx="347446" cy="740134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tower"/>
          <p:cNvSpPr>
            <a:spLocks noEditPoints="1" noChangeArrowheads="1"/>
          </p:cNvSpPr>
          <p:nvPr/>
        </p:nvSpPr>
        <p:spPr bwMode="auto">
          <a:xfrm>
            <a:off x="5359041" y="5542628"/>
            <a:ext cx="347446" cy="740134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tower"/>
          <p:cNvSpPr>
            <a:spLocks noEditPoints="1" noChangeArrowheads="1"/>
          </p:cNvSpPr>
          <p:nvPr/>
        </p:nvSpPr>
        <p:spPr bwMode="auto">
          <a:xfrm>
            <a:off x="3237450" y="5592911"/>
            <a:ext cx="347446" cy="740134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tower"/>
          <p:cNvSpPr>
            <a:spLocks noEditPoints="1" noChangeArrowheads="1"/>
          </p:cNvSpPr>
          <p:nvPr/>
        </p:nvSpPr>
        <p:spPr bwMode="auto">
          <a:xfrm>
            <a:off x="1314863" y="5421538"/>
            <a:ext cx="347446" cy="740134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tower"/>
          <p:cNvSpPr>
            <a:spLocks noEditPoints="1" noChangeArrowheads="1"/>
          </p:cNvSpPr>
          <p:nvPr/>
        </p:nvSpPr>
        <p:spPr bwMode="auto">
          <a:xfrm>
            <a:off x="1250242" y="2691663"/>
            <a:ext cx="347446" cy="740134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tower"/>
          <p:cNvSpPr>
            <a:spLocks noEditPoints="1" noChangeArrowheads="1"/>
          </p:cNvSpPr>
          <p:nvPr/>
        </p:nvSpPr>
        <p:spPr bwMode="auto">
          <a:xfrm>
            <a:off x="1215640" y="1312349"/>
            <a:ext cx="347446" cy="740134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tower"/>
          <p:cNvSpPr>
            <a:spLocks noEditPoints="1" noChangeArrowheads="1"/>
          </p:cNvSpPr>
          <p:nvPr/>
        </p:nvSpPr>
        <p:spPr bwMode="auto">
          <a:xfrm>
            <a:off x="3070654" y="1216400"/>
            <a:ext cx="347446" cy="740134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217915" y="3233103"/>
            <a:ext cx="1319663" cy="387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5999607" y="2246350"/>
            <a:ext cx="1429674" cy="788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3875897" y="4794491"/>
            <a:ext cx="267295" cy="1131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70550" y="4665869"/>
            <a:ext cx="1719428" cy="1111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>
            <a:off x="5363663" y="1948283"/>
            <a:ext cx="438089" cy="743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15" idx="3"/>
          </p:cNvCxnSpPr>
          <p:nvPr/>
        </p:nvCxnSpPr>
        <p:spPr>
          <a:xfrm>
            <a:off x="3720907" y="1956507"/>
            <a:ext cx="422285" cy="893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ower"/>
          <p:cNvSpPr>
            <a:spLocks noEditPoints="1" noChangeArrowheads="1"/>
          </p:cNvSpPr>
          <p:nvPr/>
        </p:nvSpPr>
        <p:spPr bwMode="auto">
          <a:xfrm>
            <a:off x="1313072" y="3937306"/>
            <a:ext cx="347446" cy="740134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84487" y="1999910"/>
            <a:ext cx="1272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metaserver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179171" y="3057638"/>
            <a:ext cx="1165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File server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764253" y="3700306"/>
            <a:ext cx="7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C</a:t>
            </a:r>
            <a:r>
              <a:rPr lang="en-US" b="1" dirty="0" smtClean="0">
                <a:solidFill>
                  <a:srgbClr val="FFC000"/>
                </a:solidFill>
              </a:rPr>
              <a:t>lient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07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標準デザイン">
  <a:themeElements>
    <a:clrScheme name="スパイス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3_標準デザイン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AGMA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alligraphy" pitchFamily="66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alligraphy" pitchFamily="66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9339</TotalTime>
  <Words>1737</Words>
  <Application>Microsoft Office PowerPoint</Application>
  <PresentationFormat>On-screen Show (4:3)</PresentationFormat>
  <Paragraphs>498</Paragraphs>
  <Slides>30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3_標準デザイン</vt:lpstr>
      <vt:lpstr>PRAGMA</vt:lpstr>
      <vt:lpstr>Photo Editor Photo</vt:lpstr>
      <vt:lpstr>Bitmap Image</vt:lpstr>
      <vt:lpstr>Building The PRAGMA International Cloud  2011-</vt:lpstr>
      <vt:lpstr>TOC</vt:lpstr>
      <vt:lpstr>PowerPoint Presentation</vt:lpstr>
      <vt:lpstr>Shifting Focus to Cloud http://goc.pragma-grid.net</vt:lpstr>
      <vt:lpstr>PowerPoint Presentation</vt:lpstr>
      <vt:lpstr>PRAGMA Cloud Resources</vt:lpstr>
      <vt:lpstr>PowerPoint Presentation</vt:lpstr>
      <vt:lpstr>Gfarm http://goc.pragma-grid.net/wiki/index.php/Gfarm</vt:lpstr>
      <vt:lpstr>PowerPoint Presentation</vt:lpstr>
      <vt:lpstr>Overall Strategy</vt:lpstr>
      <vt:lpstr>VM/VC Sharing Experiments</vt:lpstr>
      <vt:lpstr>Define Roles and Processes</vt:lpstr>
      <vt:lpstr>Implement Easy VM/VC deployment</vt:lpstr>
      <vt:lpstr>Design Interface Standards</vt:lpstr>
      <vt:lpstr>VM/VC Images Depository Standards </vt:lpstr>
      <vt:lpstr>VM/VC Database Standards</vt:lpstr>
      <vt:lpstr>VC Deployment Input http://goc.pragma-grid.net/wiki/index.php/Vc-in.xml  </vt:lpstr>
      <vt:lpstr>VC Deployment Output http://goc.pragma-grid.net/wiki/index.php/Vc-out.xml  </vt:lpstr>
      <vt:lpstr>VC Deployment Command-line Interface http://goc.pragma-grid.net/wiki/index.php/Vc-interface</vt:lpstr>
      <vt:lpstr>The Process</vt:lpstr>
      <vt:lpstr>Automated VM/VC Deployment Solutions</vt:lpstr>
      <vt:lpstr>Network Overlay Experiment http://goc.pragma-grid.net/wiki/index.php/Network_Overlay</vt:lpstr>
      <vt:lpstr>Openflow network environment</vt:lpstr>
      <vt:lpstr>Site Setup Example For Software OpenFlow http://goc.pragma-grid.net/wiki/index.php/Network_overlay_setup_at_UCSD</vt:lpstr>
      <vt:lpstr>OpenFlow Experiments In PRAGMA Cloud</vt:lpstr>
      <vt:lpstr>Another Network Overlay – ViNe Experiment http://goc.pragma-grid.net/pragma-doc/pragma23/posters/vine-Maur%c3%adcioTsugawa.pdf </vt:lpstr>
      <vt:lpstr>Building Infrastructure For Scientists http://goc.pragma-grid.net/wiki/index.php/Building_CI_For_Scientists  First case - Lifemapper</vt:lpstr>
      <vt:lpstr>Infrastructure for Lifemapper</vt:lpstr>
      <vt:lpstr>Build a Virtual Cluster for Lifemapper http://goc.pragma-grid.net/wiki/index.php/Lifemapper_VC</vt:lpstr>
      <vt:lpstr>Welcome Everyone To Get Involved</vt:lpstr>
    </vt:vector>
  </TitlesOfParts>
  <Company>AIST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PRAGMA19, Sep. 15 Resources breakout  Migration from Globus-based Grid to Cloud</dc:title>
  <dc:creator>Yoshio Tanaka</dc:creator>
  <cp:lastModifiedBy>zhengc</cp:lastModifiedBy>
  <cp:revision>404</cp:revision>
  <dcterms:created xsi:type="dcterms:W3CDTF">2010-09-14T14:17:02Z</dcterms:created>
  <dcterms:modified xsi:type="dcterms:W3CDTF">2013-03-16T20:58:48Z</dcterms:modified>
</cp:coreProperties>
</file>