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4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1" r:id="rId9"/>
    <p:sldId id="262" r:id="rId10"/>
    <p:sldId id="263" r:id="rId11"/>
    <p:sldId id="266" r:id="rId12"/>
    <p:sldId id="267" r:id="rId13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3483" autoAdjust="0"/>
  </p:normalViewPr>
  <p:slideViewPr>
    <p:cSldViewPr snapToGrid="0" showGuides="1">
      <p:cViewPr varScale="1">
        <p:scale>
          <a:sx n="62" d="100"/>
          <a:sy n="62" d="100"/>
        </p:scale>
        <p:origin x="1056" y="66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wee_000\Documents\Project%20docs\BW%20effect%20on%20mig%20time%20-%20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wee_000\Documents\Project%20docs\Experiment%20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b="1" dirty="0">
                <a:latin typeface="+mj-lt"/>
              </a:rPr>
              <a:t>Migration time </a:t>
            </a:r>
            <a:r>
              <a:rPr lang="en-US" sz="2400" b="1" dirty="0" smtClean="0">
                <a:latin typeface="+mj-lt"/>
              </a:rPr>
              <a:t>comparison</a:t>
            </a:r>
            <a:endParaRPr lang="en-US" sz="2400" b="1" dirty="0">
              <a:latin typeface="+mj-lt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th-TH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'Sim only'!$A$4</c:f>
              <c:strCache>
                <c:ptCount val="1"/>
                <c:pt idx="0">
                  <c:v>Offline</c:v>
                </c:pt>
              </c:strCache>
            </c:strRef>
          </c:tx>
          <c:spPr>
            <a:solidFill>
              <a:srgbClr val="92D050"/>
            </a:solidFill>
            <a:ln>
              <a:solidFill>
                <a:srgbClr val="92D050"/>
              </a:solidFill>
            </a:ln>
            <a:effectLst/>
          </c:spPr>
          <c:invertIfNegative val="0"/>
          <c:dLbls>
            <c:dLbl>
              <c:idx val="3"/>
              <c:layout>
                <c:manualLayout>
                  <c:x val="-4.2787594966561659E-3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-4.2787594966561659E-3"/>
                  <c:y val="-1.1844668243061994E-16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-1.2836278489968499E-2"/>
                  <c:y val="-1.1844668243061994E-16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th-TH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'Sim only'!$D$5:$D$10</c:f>
              <c:numCache>
                <c:formatCode>0%</c:formatCode>
                <c:ptCount val="6"/>
                <c:pt idx="0">
                  <c:v>0</c:v>
                </c:pt>
                <c:pt idx="1">
                  <c:v>0.2</c:v>
                </c:pt>
                <c:pt idx="2">
                  <c:v>0.4</c:v>
                </c:pt>
                <c:pt idx="3">
                  <c:v>0.6</c:v>
                </c:pt>
                <c:pt idx="4">
                  <c:v>0.8</c:v>
                </c:pt>
                <c:pt idx="5">
                  <c:v>1</c:v>
                </c:pt>
              </c:numCache>
            </c:numRef>
          </c:cat>
          <c:val>
            <c:numRef>
              <c:f>'Sim only'!$B$5:$B$10</c:f>
              <c:numCache>
                <c:formatCode>0.00</c:formatCode>
                <c:ptCount val="6"/>
                <c:pt idx="0">
                  <c:v>67.166729565893903</c:v>
                </c:pt>
                <c:pt idx="1">
                  <c:v>78.614253281940563</c:v>
                </c:pt>
                <c:pt idx="2">
                  <c:v>93.566535422409018</c:v>
                </c:pt>
                <c:pt idx="3">
                  <c:v>107.32808679593161</c:v>
                </c:pt>
                <c:pt idx="4">
                  <c:v>116.16779130643302</c:v>
                </c:pt>
                <c:pt idx="5">
                  <c:v>122.342099728061</c:v>
                </c:pt>
              </c:numCache>
            </c:numRef>
          </c:val>
        </c:ser>
        <c:ser>
          <c:idx val="1"/>
          <c:order val="1"/>
          <c:tx>
            <c:strRef>
              <c:f>'Sim only'!$A$12</c:f>
              <c:strCache>
                <c:ptCount val="1"/>
                <c:pt idx="0">
                  <c:v>Live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th-TH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'Sim only'!$D$5:$D$10</c:f>
              <c:numCache>
                <c:formatCode>0%</c:formatCode>
                <c:ptCount val="6"/>
                <c:pt idx="0">
                  <c:v>0</c:v>
                </c:pt>
                <c:pt idx="1">
                  <c:v>0.2</c:v>
                </c:pt>
                <c:pt idx="2">
                  <c:v>0.4</c:v>
                </c:pt>
                <c:pt idx="3">
                  <c:v>0.6</c:v>
                </c:pt>
                <c:pt idx="4">
                  <c:v>0.8</c:v>
                </c:pt>
                <c:pt idx="5">
                  <c:v>1</c:v>
                </c:pt>
              </c:numCache>
            </c:numRef>
          </c:cat>
          <c:val>
            <c:numRef>
              <c:f>'Sim only'!$B$13:$B$18</c:f>
              <c:numCache>
                <c:formatCode>0.00</c:formatCode>
                <c:ptCount val="6"/>
                <c:pt idx="0">
                  <c:v>150.71779858866003</c:v>
                </c:pt>
                <c:pt idx="1">
                  <c:v>190.74436231357862</c:v>
                </c:pt>
                <c:pt idx="2">
                  <c:v>235.35230346207118</c:v>
                </c:pt>
                <c:pt idx="3">
                  <c:v>251.92927555965781</c:v>
                </c:pt>
                <c:pt idx="4">
                  <c:v>288.56807041409968</c:v>
                </c:pt>
                <c:pt idx="5">
                  <c:v>361.94264994727956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-125656464"/>
        <c:axId val="-125655920"/>
      </c:barChart>
      <c:catAx>
        <c:axId val="-1256564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Network SD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th-TH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h-TH"/>
          </a:p>
        </c:txPr>
        <c:crossAx val="-125655920"/>
        <c:crosses val="autoZero"/>
        <c:auto val="1"/>
        <c:lblAlgn val="ctr"/>
        <c:lblOffset val="100"/>
        <c:noMultiLvlLbl val="0"/>
      </c:catAx>
      <c:valAx>
        <c:axId val="-1256559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Avg migration time (secs)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th-TH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h-TH"/>
          </a:p>
        </c:txPr>
        <c:crossAx val="-1256564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th-TH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th-TH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b="1" dirty="0">
                <a:solidFill>
                  <a:schemeClr val="tx1"/>
                </a:solidFill>
                <a:latin typeface="+mj-lt"/>
              </a:rPr>
              <a:t>Migrated critical</a:t>
            </a:r>
            <a:r>
              <a:rPr lang="en-US" sz="2400" b="1" baseline="0" dirty="0">
                <a:solidFill>
                  <a:schemeClr val="tx1"/>
                </a:solidFill>
                <a:latin typeface="+mj-lt"/>
              </a:rPr>
              <a:t> VM comparison</a:t>
            </a:r>
            <a:endParaRPr lang="en-US" sz="2400" b="1" dirty="0">
              <a:solidFill>
                <a:schemeClr val="tx1"/>
              </a:solidFill>
              <a:latin typeface="+mj-lt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th-TH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Priority based</c:v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th-TH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Mixed!$B$15:$K$15</c:f>
              <c:strCache>
                <c:ptCount val="10"/>
                <c:pt idx="0">
                  <c:v>#1</c:v>
                </c:pt>
                <c:pt idx="1">
                  <c:v>#2</c:v>
                </c:pt>
                <c:pt idx="2">
                  <c:v>#3</c:v>
                </c:pt>
                <c:pt idx="3">
                  <c:v>#4</c:v>
                </c:pt>
                <c:pt idx="4">
                  <c:v>#5</c:v>
                </c:pt>
                <c:pt idx="5">
                  <c:v>#6</c:v>
                </c:pt>
                <c:pt idx="6">
                  <c:v>#7</c:v>
                </c:pt>
                <c:pt idx="7">
                  <c:v>#8</c:v>
                </c:pt>
                <c:pt idx="8">
                  <c:v>#9</c:v>
                </c:pt>
                <c:pt idx="9">
                  <c:v>#10</c:v>
                </c:pt>
              </c:strCache>
            </c:strRef>
          </c:cat>
          <c:val>
            <c:numRef>
              <c:f>Mixed!$B$17:$K$17</c:f>
              <c:numCache>
                <c:formatCode>General</c:formatCode>
                <c:ptCount val="10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</c:numCache>
            </c:numRef>
          </c:val>
          <c:smooth val="0"/>
        </c:ser>
        <c:ser>
          <c:idx val="1"/>
          <c:order val="1"/>
          <c:tx>
            <c:v>FIFO</c:v>
          </c:tx>
          <c:spPr>
            <a:ln w="28575" cap="rnd">
              <a:solidFill>
                <a:schemeClr val="bg2">
                  <a:lumMod val="5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2">
                  <a:lumMod val="50000"/>
                </a:schemeClr>
              </a:solidFill>
              <a:ln w="9525">
                <a:solidFill>
                  <a:schemeClr val="bg2">
                    <a:lumMod val="50000"/>
                  </a:schemeClr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th-TH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Mixed!$B$15:$K$15</c:f>
              <c:strCache>
                <c:ptCount val="10"/>
                <c:pt idx="0">
                  <c:v>#1</c:v>
                </c:pt>
                <c:pt idx="1">
                  <c:v>#2</c:v>
                </c:pt>
                <c:pt idx="2">
                  <c:v>#3</c:v>
                </c:pt>
                <c:pt idx="3">
                  <c:v>#4</c:v>
                </c:pt>
                <c:pt idx="4">
                  <c:v>#5</c:v>
                </c:pt>
                <c:pt idx="5">
                  <c:v>#6</c:v>
                </c:pt>
                <c:pt idx="6">
                  <c:v>#7</c:v>
                </c:pt>
                <c:pt idx="7">
                  <c:v>#8</c:v>
                </c:pt>
                <c:pt idx="8">
                  <c:v>#9</c:v>
                </c:pt>
                <c:pt idx="9">
                  <c:v>#10</c:v>
                </c:pt>
              </c:strCache>
            </c:strRef>
          </c:cat>
          <c:val>
            <c:numRef>
              <c:f>Mixed!$B$19:$K$19</c:f>
              <c:numCache>
                <c:formatCode>0.00</c:formatCode>
                <c:ptCount val="10"/>
                <c:pt idx="0">
                  <c:v>42.857142857142854</c:v>
                </c:pt>
                <c:pt idx="1">
                  <c:v>36.363636363636367</c:v>
                </c:pt>
                <c:pt idx="2">
                  <c:v>34.42622950819672</c:v>
                </c:pt>
                <c:pt idx="3">
                  <c:v>33.035714285714285</c:v>
                </c:pt>
                <c:pt idx="4">
                  <c:v>34.645669291338585</c:v>
                </c:pt>
                <c:pt idx="5">
                  <c:v>34.745762711864408</c:v>
                </c:pt>
                <c:pt idx="6">
                  <c:v>38.135593220338983</c:v>
                </c:pt>
                <c:pt idx="7">
                  <c:v>31.782945736434108</c:v>
                </c:pt>
                <c:pt idx="8">
                  <c:v>32.231404958677686</c:v>
                </c:pt>
                <c:pt idx="9">
                  <c:v>32.258064516129032</c:v>
                </c:pt>
              </c:numCache>
            </c:numRef>
          </c:val>
          <c:smooth val="0"/>
        </c:ser>
        <c:ser>
          <c:idx val="2"/>
          <c:order val="2"/>
          <c:tx>
            <c:v>Differrence</c:v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th-TH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Mixed!$B$15:$K$15</c:f>
              <c:strCache>
                <c:ptCount val="10"/>
                <c:pt idx="0">
                  <c:v>#1</c:v>
                </c:pt>
                <c:pt idx="1">
                  <c:v>#2</c:v>
                </c:pt>
                <c:pt idx="2">
                  <c:v>#3</c:v>
                </c:pt>
                <c:pt idx="3">
                  <c:v>#4</c:v>
                </c:pt>
                <c:pt idx="4">
                  <c:v>#5</c:v>
                </c:pt>
                <c:pt idx="5">
                  <c:v>#6</c:v>
                </c:pt>
                <c:pt idx="6">
                  <c:v>#7</c:v>
                </c:pt>
                <c:pt idx="7">
                  <c:v>#8</c:v>
                </c:pt>
                <c:pt idx="8">
                  <c:v>#9</c:v>
                </c:pt>
                <c:pt idx="9">
                  <c:v>#10</c:v>
                </c:pt>
              </c:strCache>
            </c:strRef>
          </c:cat>
          <c:val>
            <c:numRef>
              <c:f>Mixed!$B$20:$K$20</c:f>
              <c:numCache>
                <c:formatCode>0.00</c:formatCode>
                <c:ptCount val="10"/>
                <c:pt idx="0">
                  <c:v>57.142857142857146</c:v>
                </c:pt>
                <c:pt idx="1">
                  <c:v>63.636363636363633</c:v>
                </c:pt>
                <c:pt idx="2">
                  <c:v>65.573770491803288</c:v>
                </c:pt>
                <c:pt idx="3">
                  <c:v>66.964285714285722</c:v>
                </c:pt>
                <c:pt idx="4">
                  <c:v>65.354330708661422</c:v>
                </c:pt>
                <c:pt idx="5">
                  <c:v>65.254237288135585</c:v>
                </c:pt>
                <c:pt idx="6">
                  <c:v>61.864406779661017</c:v>
                </c:pt>
                <c:pt idx="7">
                  <c:v>68.217054263565899</c:v>
                </c:pt>
                <c:pt idx="8">
                  <c:v>67.768595041322314</c:v>
                </c:pt>
                <c:pt idx="9">
                  <c:v>67.741935483870975</c:v>
                </c:pt>
              </c:numCache>
            </c:numRef>
          </c:val>
          <c:smooth val="0"/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-125662432"/>
        <c:axId val="-125661344"/>
      </c:lineChart>
      <c:catAx>
        <c:axId val="-1256624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Round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th-TH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h-TH"/>
          </a:p>
        </c:txPr>
        <c:crossAx val="-125661344"/>
        <c:crosses val="autoZero"/>
        <c:auto val="1"/>
        <c:lblAlgn val="ctr"/>
        <c:lblOffset val="100"/>
        <c:noMultiLvlLbl val="0"/>
      </c:catAx>
      <c:valAx>
        <c:axId val="-1256613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Proportion of migrated critical VMs</a:t>
                </a:r>
              </a:p>
              <a:p>
                <a:pPr>
                  <a:defRPr/>
                </a:pPr>
                <a:r>
                  <a:rPr lang="en-US"/>
                  <a:t>(%)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th-TH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h-TH"/>
          </a:p>
        </c:txPr>
        <c:crossAx val="-1256624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th-TH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th-TH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AA29EB-0DE4-45D2-B31E-9759A4111555}" type="datetimeFigureOut">
              <a:rPr lang="th-TH" smtClean="0"/>
              <a:t>09/04/58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D8EE7E-9AD8-4184-A5A2-FC51EFABE4E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81506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Greeting</a:t>
            </a:r>
          </a:p>
          <a:p>
            <a:r>
              <a:rPr lang="en-US" dirty="0" smtClean="0"/>
              <a:t>Introducing self</a:t>
            </a:r>
          </a:p>
          <a:p>
            <a:r>
              <a:rPr lang="en-US" dirty="0" smtClean="0"/>
              <a:t>Tell that you are going to talk about this topic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D8EE7E-9AD8-4184-A5A2-FC51EFABE4EA}" type="slidenum">
              <a:rPr lang="th-TH" smtClean="0"/>
              <a:t>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678545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  <a:r>
              <a:rPr lang="en-US" sz="18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Our current migration controller doesn’t seem good for network that is heavily dynamic. So we started looking for something to improve the controller.</a:t>
            </a:r>
          </a:p>
          <a:p>
            <a:pPr marL="285750" indent="-285750">
              <a:buFontTx/>
              <a:buChar char="-"/>
            </a:pPr>
            <a:r>
              <a: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found that closed-loop control system looks </a:t>
            </a:r>
            <a:r>
              <a: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promising, and we are looking</a:t>
            </a:r>
            <a:r>
              <a:rPr lang="en-US" sz="18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into it.</a:t>
            </a:r>
            <a:endParaRPr lang="en-US" sz="18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85750" indent="-285750">
              <a:buFontTx/>
              <a:buChar char="-"/>
            </a:pPr>
            <a:r>
              <a: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(Optional) Since it could potentially allow the migration to adapt to WAN, which is unstable.</a:t>
            </a:r>
            <a:endParaRPr lang="th-TH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D8EE7E-9AD8-4184-A5A2-FC51EFABE4EA}" type="slidenum">
              <a:rPr lang="th-TH" smtClean="0"/>
              <a:t>10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039631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you have any questions, please catch me at the poster.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D8EE7E-9AD8-4184-A5A2-FC51EFABE4EA}" type="slidenum">
              <a:rPr lang="th-TH" smtClean="0"/>
              <a:t>11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126409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The favoring of using virtual machines (VMs) instead of physical machines (PMs) is increasing</a:t>
            </a:r>
            <a:r>
              <a:rPr lang="en-US" baseline="0" dirty="0" smtClean="0"/>
              <a:t> so fast</a:t>
            </a:r>
            <a:r>
              <a:rPr lang="en-US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</a:t>
            </a:r>
            <a:r>
              <a:rPr lang="en-US" baseline="0" dirty="0" smtClean="0"/>
              <a:t> </a:t>
            </a:r>
            <a:r>
              <a:rPr lang="en-US" dirty="0" smtClean="0"/>
              <a:t>Migration helps keeping services on VM out from permanently down or losing data inside VMs.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D8EE7E-9AD8-4184-A5A2-FC51EFABE4EA}" type="slidenum">
              <a:rPr lang="th-TH" smtClean="0"/>
              <a:t>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27131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(Optional) Current method of inter-datacenter migration we have is physical moving.</a:t>
            </a:r>
          </a:p>
          <a:p>
            <a:pPr marL="285750" indent="-285750">
              <a:buFontTx/>
              <a:buChar char="-"/>
            </a:pPr>
            <a:r>
              <a:rPr lang="en-US" baseline="0" dirty="0" smtClean="0"/>
              <a:t>(Optional) While VM migration mechanisms is designed for LAN</a:t>
            </a:r>
          </a:p>
          <a:p>
            <a:pPr marL="285750" indent="-285750">
              <a:buFontTx/>
              <a:buChar char="-"/>
            </a:pPr>
            <a:r>
              <a:rPr lang="en-US" baseline="0" dirty="0" smtClean="0"/>
              <a:t>(Optional) Now we want to use those mechanisms on WAN.</a:t>
            </a:r>
          </a:p>
          <a:p>
            <a:pPr marL="285750" indent="-285750">
              <a:buFontTx/>
              <a:buChar char="-"/>
            </a:pPr>
            <a:r>
              <a:rPr lang="en-US" baseline="0" dirty="0" smtClean="0"/>
              <a:t>To enable an </a:t>
            </a:r>
            <a:r>
              <a:rPr lang="en-US" baseline="0" smtClean="0"/>
              <a:t>inter-datacenter VM migration</a:t>
            </a:r>
            <a:r>
              <a:rPr lang="en-US" baseline="0" dirty="0" smtClean="0"/>
              <a:t>, we have to do it over WAN.</a:t>
            </a:r>
          </a:p>
          <a:p>
            <a:pPr marL="285750" indent="-285750">
              <a:buFontTx/>
              <a:buChar char="-"/>
            </a:pPr>
            <a:r>
              <a:rPr lang="en-US" baseline="0" dirty="0" smtClean="0"/>
              <a:t>Which is usually unstable and hard to predict its throughput, so you cannot tell your users (customers) how long will your systems exactly go offline.</a:t>
            </a:r>
          </a:p>
          <a:p>
            <a:pPr marL="285750" indent="-285750">
              <a:buFontTx/>
              <a:buChar char="-"/>
            </a:pPr>
            <a:r>
              <a:rPr lang="en-US" baseline="0" dirty="0" smtClean="0"/>
              <a:t>Moreover, in some circumstances, such as disasters like flood or unscheduled site maintenances, there is time limitation involved.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So the efficient inter-datacenter migration is very important.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D8EE7E-9AD8-4184-A5A2-FC51EFABE4EA}" type="slidenum">
              <a:rPr lang="th-TH" smtClean="0"/>
              <a:t>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136847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To</a:t>
            </a:r>
            <a:r>
              <a:rPr lang="en-US" baseline="0" dirty="0" smtClean="0"/>
              <a:t> put it simply, to develop the efficient migration method.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D8EE7E-9AD8-4184-A5A2-FC51EFABE4EA}" type="slidenum">
              <a:rPr lang="th-TH" smtClean="0"/>
              <a:t>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348754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dirty="0" smtClean="0"/>
              <a:t>Because</a:t>
            </a:r>
            <a:r>
              <a:rPr lang="en-US" baseline="0" dirty="0" smtClean="0"/>
              <a:t> studying on real environment has so many factors that hard to control, such as network throughput.</a:t>
            </a:r>
          </a:p>
          <a:p>
            <a:pPr marL="285750" indent="-285750">
              <a:buFontTx/>
              <a:buChar char="-"/>
            </a:pPr>
            <a:r>
              <a:rPr lang="en-US" baseline="0" dirty="0" smtClean="0"/>
              <a:t>So we decided to design and develop the simulator, called </a:t>
            </a:r>
            <a:r>
              <a:rPr lang="en-US" baseline="0" dirty="0" err="1" smtClean="0"/>
              <a:t>VmigSim</a:t>
            </a:r>
            <a:r>
              <a:rPr lang="en-US" baseline="0" dirty="0" smtClean="0"/>
              <a:t>.</a:t>
            </a:r>
          </a:p>
          <a:p>
            <a: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It supports </a:t>
            </a:r>
            <a:r>
              <a:rPr lang="en-US" sz="18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</a:t>
            </a:r>
            <a:r>
              <a: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ross-datacenter VM migration simulations (with dynamic network bandwidth generator).</a:t>
            </a:r>
          </a:p>
          <a:p>
            <a:pPr marL="285750" indent="-285750">
              <a:buFontTx/>
              <a:buChar char="-"/>
            </a:pP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D8EE7E-9AD8-4184-A5A2-FC51EFABE4EA}" type="slidenum">
              <a:rPr lang="th-TH" smtClean="0"/>
              <a:t>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850580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Extends from </a:t>
            </a:r>
            <a:r>
              <a:rPr lang="en-US" sz="18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CloudSim</a:t>
            </a:r>
            <a:r>
              <a: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which is the</a:t>
            </a:r>
            <a:r>
              <a:rPr lang="en-US" sz="18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well-known cloud system simulation framework</a:t>
            </a:r>
            <a:r>
              <a: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</a:t>
            </a:r>
            <a:r>
              <a:rPr lang="en-US" sz="18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extends it by implementing some modules responsible for migration management and scheduling</a:t>
            </a:r>
            <a:endParaRPr lang="en-US" sz="18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85750" indent="-285750">
              <a:buFontTx/>
              <a:buChar char="-"/>
            </a:pP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D8EE7E-9AD8-4184-A5A2-FC51EFABE4EA}" type="slidenum">
              <a:rPr lang="th-TH" smtClean="0"/>
              <a:t>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81616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en-US" sz="18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for the ease of using and analyzing results, we also develop a web-based user interface</a:t>
            </a:r>
            <a:endParaRPr lang="en-US" sz="18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85750" indent="-285750">
              <a:buFontTx/>
              <a:buChar char="-"/>
            </a:pPr>
            <a:r>
              <a:rPr lang="en-US" dirty="0" smtClean="0"/>
              <a:t>Which displays the results in</a:t>
            </a:r>
            <a:r>
              <a:rPr lang="en-US" baseline="0" dirty="0" smtClean="0"/>
              <a:t> forms of both text, and graph.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D8EE7E-9AD8-4184-A5A2-FC51EFABE4EA}" type="slidenum">
              <a:rPr lang="th-TH" smtClean="0"/>
              <a:t>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55377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</a:t>
            </a:r>
            <a:r>
              <a:rPr lang="en-US" sz="18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VmigSim</a:t>
            </a:r>
            <a:r>
              <a: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considers the dynamic bandwidth and also enables inter-datacenter migrations, which don’t existed in </a:t>
            </a:r>
            <a:r>
              <a:rPr lang="en-US" sz="18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CloudSim</a:t>
            </a:r>
            <a:r>
              <a: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D8EE7E-9AD8-4184-A5A2-FC51EFABE4EA}" type="slidenum">
              <a:rPr lang="th-TH" smtClean="0"/>
              <a:t>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429194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  <a:r>
              <a:rPr lang="en-US" sz="18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priority-based scheduling increases the number of critical VMs that are successfully migrated for about 60% comparing with non-priority</a:t>
            </a:r>
            <a:r>
              <a:rPr lang="en-US" sz="18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considered</a:t>
            </a:r>
            <a:r>
              <a: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D8EE7E-9AD8-4184-A5A2-FC51EFABE4EA}" type="slidenum">
              <a:rPr lang="th-TH" smtClean="0"/>
              <a:t>9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42758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A8A26-7AE4-429B-8C33-4C57EF20406A}" type="datetimeFigureOut">
              <a:rPr lang="th-TH" smtClean="0"/>
              <a:t>09/04/58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B9D20-0BA7-4E06-A0B4-04EB3FCE2616}" type="slidenum">
              <a:rPr lang="th-TH" smtClean="0"/>
              <a:t>‹#›</a:t>
            </a:fld>
            <a:endParaRPr lang="th-TH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7219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A8A26-7AE4-429B-8C33-4C57EF20406A}" type="datetimeFigureOut">
              <a:rPr lang="th-TH" smtClean="0"/>
              <a:t>09/04/58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B9D20-0BA7-4E06-A0B4-04EB3FCE261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82555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A8A26-7AE4-429B-8C33-4C57EF20406A}" type="datetimeFigureOut">
              <a:rPr lang="th-TH" smtClean="0"/>
              <a:t>09/04/58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B9D20-0BA7-4E06-A0B4-04EB3FCE261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7497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A8A26-7AE4-429B-8C33-4C57EF20406A}" type="datetimeFigureOut">
              <a:rPr lang="th-TH" smtClean="0"/>
              <a:t>09/04/58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B9D20-0BA7-4E06-A0B4-04EB3FCE261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04026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A8A26-7AE4-429B-8C33-4C57EF20406A}" type="datetimeFigureOut">
              <a:rPr lang="th-TH" smtClean="0"/>
              <a:t>09/04/58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B9D20-0BA7-4E06-A0B4-04EB3FCE2616}" type="slidenum">
              <a:rPr lang="th-TH" smtClean="0"/>
              <a:t>‹#›</a:t>
            </a:fld>
            <a:endParaRPr lang="th-TH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754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A8A26-7AE4-429B-8C33-4C57EF20406A}" type="datetimeFigureOut">
              <a:rPr lang="th-TH" smtClean="0"/>
              <a:t>09/04/58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B9D20-0BA7-4E06-A0B4-04EB3FCE261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79837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A8A26-7AE4-429B-8C33-4C57EF20406A}" type="datetimeFigureOut">
              <a:rPr lang="th-TH" smtClean="0"/>
              <a:t>09/04/58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B9D20-0BA7-4E06-A0B4-04EB3FCE261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69381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A8A26-7AE4-429B-8C33-4C57EF20406A}" type="datetimeFigureOut">
              <a:rPr lang="th-TH" smtClean="0"/>
              <a:t>09/04/58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B9D20-0BA7-4E06-A0B4-04EB3FCE261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27662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A8A26-7AE4-429B-8C33-4C57EF20406A}" type="datetimeFigureOut">
              <a:rPr lang="th-TH" smtClean="0"/>
              <a:t>09/04/58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B9D20-0BA7-4E06-A0B4-04EB3FCE261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48380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D3A8A26-7AE4-429B-8C33-4C57EF20406A}" type="datetimeFigureOut">
              <a:rPr lang="th-TH" smtClean="0"/>
              <a:t>09/04/58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0CB9D20-0BA7-4E06-A0B4-04EB3FCE261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66705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A8A26-7AE4-429B-8C33-4C57EF20406A}" type="datetimeFigureOut">
              <a:rPr lang="th-TH" smtClean="0"/>
              <a:t>09/04/58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B9D20-0BA7-4E06-A0B4-04EB3FCE261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3428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D3A8A26-7AE4-429B-8C33-4C57EF20406A}" type="datetimeFigureOut">
              <a:rPr lang="th-TH" smtClean="0"/>
              <a:t>09/04/58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0CB9D20-0BA7-4E06-A0B4-04EB3FCE2616}" type="slidenum">
              <a:rPr lang="th-TH" smtClean="0"/>
              <a:t>‹#›</a:t>
            </a:fld>
            <a:endParaRPr lang="th-TH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3508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27" r:id="rId3"/>
    <p:sldLayoutId id="2147483828" r:id="rId4"/>
    <p:sldLayoutId id="2147483829" r:id="rId5"/>
    <p:sldLayoutId id="2147483830" r:id="rId6"/>
    <p:sldLayoutId id="2147483831" r:id="rId7"/>
    <p:sldLayoutId id="2147483832" r:id="rId8"/>
    <p:sldLayoutId id="2147483833" r:id="rId9"/>
    <p:sldLayoutId id="2147483834" r:id="rId10"/>
    <p:sldLayoutId id="214748383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7300" dirty="0" err="1" smtClean="0"/>
              <a:t>VmigSim</a:t>
            </a:r>
            <a:r>
              <a:rPr lang="en-US" sz="7300" dirty="0" smtClean="0"/>
              <a:t>: </a:t>
            </a:r>
            <a:r>
              <a:rPr lang="en-US" sz="7300" dirty="0"/>
              <a:t>Simulation </a:t>
            </a:r>
            <a:r>
              <a:rPr lang="en-US" sz="7300" dirty="0" smtClean="0"/>
              <a:t>study of time-limited VM migration scheduling in WANs</a:t>
            </a:r>
            <a:endParaRPr lang="th-TH" sz="73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65803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Ongoing &amp; future work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3000" dirty="0">
                <a:latin typeface="+mj-lt"/>
              </a:rPr>
              <a:t> </a:t>
            </a:r>
            <a:r>
              <a:rPr lang="en-US" sz="3000" dirty="0" smtClean="0">
                <a:latin typeface="+mj-lt"/>
              </a:rPr>
              <a:t>Close-loop </a:t>
            </a:r>
            <a:r>
              <a:rPr lang="en-US" sz="3000" dirty="0" smtClean="0">
                <a:latin typeface="+mj-lt"/>
              </a:rPr>
              <a:t>looks promising.</a:t>
            </a:r>
            <a:endParaRPr lang="th-TH" sz="3000" dirty="0">
              <a:latin typeface="+mj-l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819" y="2730984"/>
            <a:ext cx="10308861" cy="3246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55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th-TH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3802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 dirty="0"/>
          </a:p>
        </p:txBody>
      </p:sp>
      <p:pic>
        <p:nvPicPr>
          <p:cNvPr id="4" name="Picture 3" descr="C:\Users\tawee_000\Pictures\Picasa\บันทึกหน้าจอ\AVPageView 25102557 152315.bmp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487" y="3164114"/>
            <a:ext cx="3323772" cy="157188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1509487" y="4940234"/>
            <a:ext cx="18506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err="1" smtClean="0">
                <a:latin typeface="+mj-lt"/>
              </a:rPr>
              <a:t>CloudSim’s</a:t>
            </a:r>
            <a:r>
              <a:rPr lang="en-US" sz="1600" i="1" dirty="0" smtClean="0">
                <a:latin typeface="+mj-lt"/>
              </a:rPr>
              <a:t> structure</a:t>
            </a:r>
            <a:endParaRPr lang="th-TH" sz="1600" i="1" dirty="0">
              <a:latin typeface="+mj-lt"/>
            </a:endParaRPr>
          </a:p>
        </p:txBody>
      </p:sp>
      <p:pic>
        <p:nvPicPr>
          <p:cNvPr id="6" name="Picture 5" descr="C:\Users\tawee_000\Pictures\Picasa\บันทึกหน้าจอ\AVPageView 1022558 211033.bmp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0170" y="1843449"/>
            <a:ext cx="7848600" cy="278865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6151658" y="4660091"/>
            <a:ext cx="36856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>
                <a:latin typeface="+mj-lt"/>
              </a:rPr>
              <a:t>Image credit</a:t>
            </a:r>
            <a:r>
              <a:rPr lang="en-US" sz="1000" i="1" dirty="0" smtClean="0">
                <a:latin typeface="+mj-lt"/>
              </a:rPr>
              <a:t>: </a:t>
            </a:r>
            <a:r>
              <a:rPr lang="en-US" sz="1000" i="1" dirty="0" err="1" smtClean="0">
                <a:latin typeface="+mj-lt"/>
              </a:rPr>
              <a:t>Nise</a:t>
            </a:r>
            <a:r>
              <a:rPr lang="en-US" sz="1000" i="1" dirty="0">
                <a:latin typeface="+mj-lt"/>
              </a:rPr>
              <a:t>, N.S., Control Systems Engineering. 2011: p. 2-30</a:t>
            </a:r>
            <a:r>
              <a:rPr lang="en-US" sz="1000" i="1" dirty="0" smtClean="0">
                <a:latin typeface="+mj-lt"/>
              </a:rPr>
              <a:t>.</a:t>
            </a:r>
            <a:endParaRPr lang="th-TH" sz="1000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790631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does a migration?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5598000" cy="4023360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endParaRPr lang="en-US" sz="3000" dirty="0" smtClean="0">
              <a:latin typeface="+mj-lt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3000" dirty="0" smtClean="0">
                <a:latin typeface="+mj-lt"/>
              </a:rPr>
              <a:t> More and More VMs.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3000" dirty="0" smtClean="0">
                <a:latin typeface="+mj-lt"/>
              </a:rPr>
              <a:t> Migration keeps services running.</a:t>
            </a:r>
          </a:p>
          <a:p>
            <a:endParaRPr lang="th-TH" dirty="0"/>
          </a:p>
        </p:txBody>
      </p:sp>
      <p:pic>
        <p:nvPicPr>
          <p:cNvPr id="1026" name="Picture 2" descr="http://iliketowastemytime.com/sites/default/files/google-datacenter-servers-unreal-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2490" y="2031714"/>
            <a:ext cx="3706626" cy="2468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stitech.com/wp/wordpress/wp-content/uploads/2012/01/07-14Datacenter_lg-943x345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4436727"/>
            <a:ext cx="4075360" cy="1490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385302" y="6009559"/>
            <a:ext cx="3757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>
                <a:latin typeface="+mj-lt"/>
              </a:rPr>
              <a:t>Image credit: http://background-kid.com/data-center-wallpaper.html</a:t>
            </a:r>
            <a:endParaRPr lang="th-TH" sz="1000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7834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must a migration be efficient?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5597988" cy="4023360"/>
          </a:xfrm>
        </p:spPr>
        <p:txBody>
          <a:bodyPr/>
          <a:lstStyle/>
          <a:p>
            <a:endParaRPr lang="en-US" dirty="0" smtClean="0">
              <a:latin typeface="+mj-lt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3000" dirty="0" smtClean="0">
                <a:latin typeface="+mj-lt"/>
              </a:rPr>
              <a:t> Datacenters are mostly connected by WAN.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3000" dirty="0" smtClean="0">
                <a:latin typeface="+mj-lt"/>
              </a:rPr>
              <a:t> WAN is usually unstable.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3000" dirty="0">
                <a:latin typeface="+mj-lt"/>
              </a:rPr>
              <a:t> </a:t>
            </a:r>
            <a:r>
              <a:rPr lang="en-US" sz="3000" dirty="0" smtClean="0">
                <a:latin typeface="+mj-lt"/>
              </a:rPr>
              <a:t>Time limitation involved.</a:t>
            </a:r>
            <a:endParaRPr lang="th-TH" sz="3000" dirty="0">
              <a:latin typeface="+mj-lt"/>
            </a:endParaRPr>
          </a:p>
        </p:txBody>
      </p:sp>
      <p:pic>
        <p:nvPicPr>
          <p:cNvPr id="2050" name="Picture 2" descr="Screenshot 2014-11-08 11.00.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1010" y="1925100"/>
            <a:ext cx="3749357" cy="2808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5268" y="3944697"/>
            <a:ext cx="2904183" cy="211213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000304" y="4677598"/>
            <a:ext cx="17300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 smtClean="0">
                <a:latin typeface="+mj-lt"/>
              </a:rPr>
              <a:t>Image credit: http</a:t>
            </a:r>
            <a:r>
              <a:rPr lang="en-US" sz="1000" i="1" dirty="0">
                <a:latin typeface="+mj-lt"/>
              </a:rPr>
              <a:t>://www.slideshare.net/insideHPC/update-on-hpc-use-on-aws</a:t>
            </a:r>
            <a:endParaRPr lang="th-TH" sz="1000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9872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we exactly do?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023360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endParaRPr lang="en-US" sz="3000" dirty="0" smtClean="0">
              <a:latin typeface="+mj-lt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3000" dirty="0" smtClean="0">
                <a:latin typeface="+mj-lt"/>
              </a:rPr>
              <a:t> Study factors affecting the VM migration time.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3000" dirty="0" smtClean="0">
                <a:latin typeface="+mj-lt"/>
              </a:rPr>
              <a:t> Study various migration mechanisms and scheduling policies.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3000" dirty="0" smtClean="0">
                <a:latin typeface="+mj-lt"/>
              </a:rPr>
              <a:t> Design and develop efficient migration management mechanism.</a:t>
            </a:r>
            <a:endParaRPr lang="th-TH" sz="3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7522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VmigSim</a:t>
            </a:r>
            <a:endParaRPr lang="th-TH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515" y="2267938"/>
            <a:ext cx="6502401" cy="3601156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5598000" cy="4023360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3000" dirty="0" smtClean="0">
                <a:latin typeface="+mj-lt"/>
              </a:rPr>
              <a:t> Cross-datacenter VM migration Simulation.</a:t>
            </a:r>
            <a:endParaRPr lang="th-TH" sz="3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2021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VmigSim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5598000" cy="4023360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3000" dirty="0" smtClean="0">
                <a:latin typeface="+mj-lt"/>
              </a:rPr>
              <a:t> Extends </a:t>
            </a:r>
            <a:r>
              <a:rPr lang="en-US" sz="3000" dirty="0" err="1" smtClean="0">
                <a:latin typeface="+mj-lt"/>
              </a:rPr>
              <a:t>CloudSim</a:t>
            </a:r>
            <a:r>
              <a:rPr lang="en-US" sz="3000" dirty="0" smtClean="0">
                <a:latin typeface="+mj-lt"/>
              </a:rPr>
              <a:t>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0415" y="2307772"/>
            <a:ext cx="8271331" cy="3437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35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VmigSim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5598000" cy="4023360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3000" dirty="0" smtClean="0">
                <a:latin typeface="+mj-lt"/>
              </a:rPr>
              <a:t> Web-based graphical interface.</a:t>
            </a:r>
          </a:p>
          <a:p>
            <a:pPr>
              <a:buFont typeface="Courier New" panose="02070309020205020404" pitchFamily="49" charset="0"/>
              <a:buChar char="o"/>
            </a:pPr>
            <a:endParaRPr lang="th-TH" sz="3000" dirty="0"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225" y="3203464"/>
            <a:ext cx="5319032" cy="26656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5280" y="2067407"/>
            <a:ext cx="4930705" cy="272318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76248" y="4367002"/>
            <a:ext cx="10207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latin typeface="+mj-lt"/>
              </a:rPr>
              <a:t>Text result</a:t>
            </a:r>
            <a:endParaRPr lang="th-TH" sz="1600" i="1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160632" y="4868178"/>
            <a:ext cx="12025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latin typeface="+mj-lt"/>
              </a:rPr>
              <a:t>Graph result</a:t>
            </a:r>
            <a:endParaRPr lang="th-TH" sz="1600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92641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conclusions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4998720" cy="402336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000" dirty="0" err="1" smtClean="0">
                <a:latin typeface="+mj-lt"/>
              </a:rPr>
              <a:t>VmigSim</a:t>
            </a:r>
            <a:r>
              <a:rPr lang="en-US" sz="3000" dirty="0" smtClean="0">
                <a:latin typeface="+mj-lt"/>
              </a:rPr>
              <a:t> considers the dynamic bandwidth, while </a:t>
            </a:r>
            <a:r>
              <a:rPr lang="en-US" sz="3000" dirty="0" err="1" smtClean="0">
                <a:latin typeface="+mj-lt"/>
              </a:rPr>
              <a:t>CloudSim</a:t>
            </a:r>
            <a:r>
              <a:rPr lang="en-US" sz="3000" dirty="0" smtClean="0">
                <a:latin typeface="+mj-lt"/>
              </a:rPr>
              <a:t> does not.</a:t>
            </a: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3286501"/>
              </p:ext>
            </p:extLst>
          </p:nvPr>
        </p:nvGraphicFramePr>
        <p:xfrm>
          <a:off x="5481000" y="2291600"/>
          <a:ext cx="5936300" cy="3931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1615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conclusions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5000400" cy="402336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sz="3000" dirty="0" smtClean="0">
                <a:latin typeface="+mj-lt"/>
              </a:rPr>
              <a:t>The </a:t>
            </a:r>
            <a:r>
              <a:rPr lang="en-US" sz="3000" dirty="0">
                <a:latin typeface="+mj-lt"/>
              </a:rPr>
              <a:t>p</a:t>
            </a:r>
            <a:r>
              <a:rPr lang="en-US" sz="3000" dirty="0" smtClean="0">
                <a:latin typeface="+mj-lt"/>
              </a:rPr>
              <a:t>riority-based scheduling improves the number of critical VMs successfully migrated.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36" y="4234109"/>
            <a:ext cx="5967413" cy="1743359"/>
          </a:xfrm>
          <a:prstGeom prst="rect">
            <a:avLst/>
          </a:prstGeom>
        </p:spPr>
      </p:pic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3723053"/>
              </p:ext>
            </p:extLst>
          </p:nvPr>
        </p:nvGraphicFramePr>
        <p:xfrm>
          <a:off x="6368007" y="1988152"/>
          <a:ext cx="5524456" cy="28816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93492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435</TotalTime>
  <Words>597</Words>
  <Application>Microsoft Office PowerPoint</Application>
  <PresentationFormat>Widescreen</PresentationFormat>
  <Paragraphs>81</Paragraphs>
  <Slides>12</Slides>
  <Notes>11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Angsana New</vt:lpstr>
      <vt:lpstr>Calibri</vt:lpstr>
      <vt:lpstr>Calibri Light</vt:lpstr>
      <vt:lpstr>Cordia New</vt:lpstr>
      <vt:lpstr>Courier New</vt:lpstr>
      <vt:lpstr>Retrospect</vt:lpstr>
      <vt:lpstr> VmigSim: Simulation study of time-limited VM migration scheduling in WANs</vt:lpstr>
      <vt:lpstr>Why does a migration?</vt:lpstr>
      <vt:lpstr>Why must a migration be efficient?</vt:lpstr>
      <vt:lpstr>What do we exactly do?</vt:lpstr>
      <vt:lpstr>VmigSim</vt:lpstr>
      <vt:lpstr>VmigSim</vt:lpstr>
      <vt:lpstr>VmigSim</vt:lpstr>
      <vt:lpstr>Our conclusions</vt:lpstr>
      <vt:lpstr>Our conclusions</vt:lpstr>
      <vt:lpstr>Ongoing &amp; future work</vt:lpstr>
      <vt:lpstr>Thank you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 study of time-limited   VM migration scheduling in WANs VmigSim</dc:title>
  <dc:creator>ทวีศิลป์ วงศ์รัชตโภคัย</dc:creator>
  <cp:lastModifiedBy>ทวีศิลป์ วงศ์รัชตโภคัย</cp:lastModifiedBy>
  <cp:revision>45</cp:revision>
  <dcterms:created xsi:type="dcterms:W3CDTF">2015-04-05T13:28:36Z</dcterms:created>
  <dcterms:modified xsi:type="dcterms:W3CDTF">2015-04-09T02:58:34Z</dcterms:modified>
</cp:coreProperties>
</file>