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72" autoAdjust="0"/>
  </p:normalViewPr>
  <p:slideViewPr>
    <p:cSldViewPr>
      <p:cViewPr varScale="1">
        <p:scale>
          <a:sx n="54" d="100"/>
          <a:sy n="54" d="100"/>
        </p:scale>
        <p:origin x="-1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1477F-695F-42AD-A0FB-3DEDE1D16311}" type="datetimeFigureOut">
              <a:rPr lang="zh-CN" altLang="en-US" smtClean="0"/>
              <a:pPr/>
              <a:t>2013/3/22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E4BD9-1D17-47C1-A172-F8F3534757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It’s my honor and pleasure to have the</a:t>
            </a:r>
            <a:r>
              <a:rPr lang="en-US" altLang="zh-CN" baseline="0" dirty="0" smtClean="0"/>
              <a:t> invitation presentation here to invite all of our friends to attend PRAGMA25 workshop, the next workshop which will be held in BEIJING.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E4BD9-1D17-47C1-A172-F8F3534757C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leading institution for next-generation Internet research and applications in China, which also provides networking, supercomputing and information services for Chinese Academy of Sciences (CAS)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last ten years, CNIC got actively involved in PRAGMA activities by participation in workshops, contributing resources, hosting student and researcher exchanges.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E4BD9-1D17-47C1-A172-F8F3534757C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Let’s look back to 2004, as a founding member of PRAGMA, CNIC have honored to have the PRAGMA6 workshop</a:t>
            </a:r>
            <a:r>
              <a:rPr lang="en-US" altLang="zh-CN" baseline="0" dirty="0" smtClean="0"/>
              <a:t> at Beijing. We have good memories. At this moment,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E4BD9-1D17-47C1-A172-F8F3534757C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 will make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E4BD9-1D17-47C1-A172-F8F3534757C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</a:t>
            </a:r>
            <a:r>
              <a:rPr lang="en-US" altLang="zh-CN" baseline="0" dirty="0" smtClean="0"/>
              <a:t> believe all of our friends, old and newer also can find some valuable in fantastic Beijing. 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E4BD9-1D17-47C1-A172-F8F3534757C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 think lots of people have</a:t>
            </a:r>
            <a:r>
              <a:rPr lang="en-US" altLang="zh-CN" baseline="0" dirty="0" smtClean="0"/>
              <a:t> heard of Beijing’s fog. I think this autumn will be fantastic and away from fog because we have PRAGMA25…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E4BD9-1D17-47C1-A172-F8F3534757C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5" Type="http://schemas.openxmlformats.org/officeDocument/2006/relationships/image" Target="../media/image15.jpe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hyperlink" Target="http://escience2013.csp.escience.c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Invitation to Beijing</a:t>
            </a:r>
            <a:br>
              <a:rPr lang="en-US" altLang="zh-CN" dirty="0" smtClean="0"/>
            </a:br>
            <a:r>
              <a:rPr lang="en-US" altLang="zh-CN" dirty="0" smtClean="0"/>
              <a:t>PRAGMA25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Kai Nan, Kevin Dong, Peter Zhao</a:t>
            </a: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Computer Network Information Center (CNIC),</a:t>
            </a: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Chinese Academy of Sciences (CAS)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5" descr="cnic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486400"/>
            <a:ext cx="1528763" cy="1136650"/>
          </a:xfrm>
          <a:prstGeom prst="rect">
            <a:avLst/>
          </a:prstGeom>
          <a:noFill/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5334000"/>
            <a:ext cx="15240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PRAGMA25 </a:t>
            </a:r>
            <a:r>
              <a:rPr lang="en-US" altLang="zh-CN" dirty="0" smtClean="0"/>
              <a:t>Fall 2013 </a:t>
            </a:r>
            <a:r>
              <a:rPr lang="en-US" altLang="zh-CN" dirty="0" smtClean="0"/>
              <a:t>BEIJING, CHINA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October 16-18, 2013</a:t>
            </a:r>
          </a:p>
          <a:p>
            <a:r>
              <a:rPr lang="en-US" altLang="zh-CN" dirty="0" smtClean="0"/>
              <a:t>Computer Network Information Center(CNIC) Chinese Academy of Sciences</a:t>
            </a:r>
          </a:p>
          <a:p>
            <a:pPr lvl="1"/>
            <a:r>
              <a:rPr lang="en-US" altLang="zh-CN" dirty="0" smtClean="0"/>
              <a:t>A leading institute for next-generation internet research and applications in China, providing networking, supercomputing, and data information services for Chinese Academy of Sciences</a:t>
            </a:r>
          </a:p>
          <a:p>
            <a:endParaRPr lang="zh-CN" altLang="en-US" dirty="0"/>
          </a:p>
        </p:txBody>
      </p:sp>
      <p:pic>
        <p:nvPicPr>
          <p:cNvPr id="4" name="Picture 5" descr="cnic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066800"/>
            <a:ext cx="1528763" cy="1136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Look back to PRAGMA6 (2004@BEIJING)</a:t>
            </a:r>
            <a:endParaRPr lang="zh-CN" altLang="en-US" sz="3600" dirty="0"/>
          </a:p>
        </p:txBody>
      </p:sp>
      <p:pic>
        <p:nvPicPr>
          <p:cNvPr id="4" name="Picture 5" descr="pragma-logo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14800"/>
            <a:ext cx="3185028" cy="2466975"/>
          </a:xfrm>
          <a:prstGeom prst="rect">
            <a:avLst/>
          </a:prstGeom>
          <a:noFill/>
        </p:spPr>
      </p:pic>
      <p:pic>
        <p:nvPicPr>
          <p:cNvPr id="7" name="Picture 4" descr="index1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029200" y="3771900"/>
            <a:ext cx="4114800" cy="3086100"/>
          </a:xfrm>
          <a:prstGeom prst="rect">
            <a:avLst/>
          </a:prstGeom>
          <a:noFill/>
          <a:ln/>
        </p:spPr>
      </p:pic>
      <p:pic>
        <p:nvPicPr>
          <p:cNvPr id="8" name="Picture 1024" descr="change faces"/>
          <p:cNvPicPr>
            <a:picLocks noGrp="1" noChangeAspect="1" noChangeArrowheads="1" noCrop="1"/>
          </p:cNvPicPr>
          <p:nvPr>
            <p:ph sz="half" idx="4294967295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6553200" y="1676400"/>
            <a:ext cx="1370013" cy="1728787"/>
          </a:xfrm>
          <a:prstGeom prst="rect">
            <a:avLst/>
          </a:prstGeom>
          <a:noFill/>
          <a:ln/>
        </p:spPr>
      </p:pic>
      <p:pic>
        <p:nvPicPr>
          <p:cNvPr id="11266" name="Picture 2" descr="http://www.cnic.cas.cn/xw/gjhz/200405/W02009081963315813628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1524000"/>
            <a:ext cx="5029200" cy="25774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Venue@CNIC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Hall 505 &amp; 507</a:t>
            </a:r>
          </a:p>
          <a:p>
            <a:r>
              <a:rPr lang="en-US" altLang="zh-CN" dirty="0" smtClean="0"/>
              <a:t>Room 508/504/107</a:t>
            </a:r>
          </a:p>
          <a:p>
            <a:r>
              <a:rPr lang="en-US" altLang="zh-CN" dirty="0" smtClean="0"/>
              <a:t>VTC Room 510</a:t>
            </a:r>
          </a:p>
          <a:p>
            <a:r>
              <a:rPr lang="en-US" altLang="zh-CN" dirty="0" smtClean="0"/>
              <a:t>Multimedia Room 514</a:t>
            </a:r>
          </a:p>
        </p:txBody>
      </p:sp>
      <p:pic>
        <p:nvPicPr>
          <p:cNvPr id="24" name="Picture 23" descr="505.jpg"/>
          <p:cNvPicPr/>
          <p:nvPr/>
        </p:nvPicPr>
        <p:blipFill>
          <a:blip r:embed="rId2" cstate="email"/>
          <a:stretch>
            <a:fillRect/>
          </a:stretch>
        </p:blipFill>
        <p:spPr>
          <a:xfrm>
            <a:off x="5181600" y="1524000"/>
            <a:ext cx="3429000" cy="2514600"/>
          </a:xfrm>
          <a:prstGeom prst="rect">
            <a:avLst/>
          </a:prstGeom>
        </p:spPr>
      </p:pic>
      <p:pic>
        <p:nvPicPr>
          <p:cNvPr id="25" name="Picture 24" descr="508.jpg"/>
          <p:cNvPicPr/>
          <p:nvPr/>
        </p:nvPicPr>
        <p:blipFill>
          <a:blip r:embed="rId3" cstate="email"/>
          <a:stretch>
            <a:fillRect/>
          </a:stretch>
        </p:blipFill>
        <p:spPr>
          <a:xfrm>
            <a:off x="381000" y="4343400"/>
            <a:ext cx="2667000" cy="2057400"/>
          </a:xfrm>
          <a:prstGeom prst="rect">
            <a:avLst/>
          </a:prstGeom>
        </p:spPr>
      </p:pic>
      <p:pic>
        <p:nvPicPr>
          <p:cNvPr id="26" name="Picture 25" descr="507.jpg"/>
          <p:cNvPicPr/>
          <p:nvPr/>
        </p:nvPicPr>
        <p:blipFill>
          <a:blip r:embed="rId4" cstate="email"/>
          <a:stretch>
            <a:fillRect/>
          </a:stretch>
        </p:blipFill>
        <p:spPr>
          <a:xfrm>
            <a:off x="3276600" y="4343400"/>
            <a:ext cx="2743200" cy="2057400"/>
          </a:xfrm>
          <a:prstGeom prst="rect">
            <a:avLst/>
          </a:prstGeom>
        </p:spPr>
      </p:pic>
      <p:pic>
        <p:nvPicPr>
          <p:cNvPr id="9" name="Picture 8" descr="mainbuilding-bi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4337241"/>
            <a:ext cx="2844497" cy="2139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Accommodation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The Beijing Jade palace Hotel (5 </a:t>
            </a:r>
            <a:r>
              <a:rPr lang="en-US" altLang="zh-CN" sz="2800" dirty="0" err="1" smtClean="0"/>
              <a:t>mins</a:t>
            </a:r>
            <a:r>
              <a:rPr lang="en-US" altLang="zh-CN" sz="2800" dirty="0" smtClean="0"/>
              <a:t> walk to CNIC)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Hotels near IEEE 2013 e-Science conference (10 </a:t>
            </a:r>
            <a:r>
              <a:rPr lang="en-US" altLang="zh-CN" sz="2800" dirty="0" err="1" smtClean="0"/>
              <a:t>mins</a:t>
            </a:r>
            <a:r>
              <a:rPr lang="en-US" altLang="zh-CN" sz="2800" dirty="0" smtClean="0"/>
              <a:t> Taxi to CNIC)</a:t>
            </a:r>
          </a:p>
          <a:p>
            <a:pPr lvl="1"/>
            <a:r>
              <a:rPr lang="en-US" altLang="zh-CN" sz="2400" dirty="0" smtClean="0"/>
              <a:t>InterContinental Beijing </a:t>
            </a:r>
            <a:r>
              <a:rPr lang="en-US" altLang="zh-CN" sz="2400" dirty="0" err="1" smtClean="0"/>
              <a:t>Beichen</a:t>
            </a:r>
            <a:endParaRPr lang="zh-CN" altLang="zh-CN" sz="2400" dirty="0" smtClean="0"/>
          </a:p>
          <a:p>
            <a:pPr lvl="1"/>
            <a:r>
              <a:rPr lang="en-US" altLang="zh-CN" sz="2400" dirty="0" smtClean="0"/>
              <a:t>China National Convention Center Grand Hotel</a:t>
            </a:r>
            <a:endParaRPr lang="zh-CN" altLang="zh-CN" sz="2400" dirty="0" smtClean="0"/>
          </a:p>
          <a:p>
            <a:pPr lvl="1"/>
            <a:r>
              <a:rPr lang="en-US" altLang="zh-CN" sz="2400" dirty="0" smtClean="0"/>
              <a:t>Beijing Continental Grand Hotel</a:t>
            </a:r>
            <a:endParaRPr lang="zh-CN" altLang="zh-CN" sz="2400" dirty="0" smtClean="0"/>
          </a:p>
        </p:txBody>
      </p:sp>
      <p:pic>
        <p:nvPicPr>
          <p:cNvPr id="4" name="Picture 3" descr="http://www.jadepalace.com.cn/images/pic/index_01.gif"/>
          <p:cNvPicPr/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295400" y="2286000"/>
            <a:ext cx="3034701" cy="1286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www.jadepalace.com.cn/images/pic/bzf.jpg"/>
          <p:cNvPicPr/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638800" y="2286000"/>
            <a:ext cx="2069290" cy="129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Beijing Scenery – </a:t>
            </a:r>
            <a:r>
              <a:rPr lang="en-US" altLang="zh-CN" dirty="0" smtClean="0"/>
              <a:t>OCTOBER </a:t>
            </a:r>
            <a:r>
              <a:rPr lang="en-US" altLang="zh-CN" dirty="0" smtClean="0"/>
              <a:t>is </a:t>
            </a:r>
            <a:r>
              <a:rPr lang="en-US" altLang="zh-CN" dirty="0" smtClean="0"/>
              <a:t>the BEST</a:t>
            </a:r>
            <a:endParaRPr lang="zh-CN" altLang="en-US" dirty="0"/>
          </a:p>
        </p:txBody>
      </p:sp>
      <p:pic>
        <p:nvPicPr>
          <p:cNvPr id="6" name="Picture 16" descr="http://www.travellingsquirrel.com/attachments/Image/2008olympicgam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537683"/>
            <a:ext cx="1752600" cy="18671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8" descr="http://www.weekendhk.com/upload/travel/pic/20090118045844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461483"/>
            <a:ext cx="2286000" cy="18265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12" descr="http://img.chinaticket.com/playimg/201108/131312699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1461483"/>
            <a:ext cx="1371600" cy="19675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24" descr="http://www.ebeijing.gov.cn/Travel/Sightseeing/National_Centre_for_the_Performing_Arts/photo_gallery/W02008121152404997122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7000" y="1461483"/>
            <a:ext cx="2467668" cy="175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3" descr="forbidden city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3352800"/>
            <a:ext cx="2084651" cy="1600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20" descr="http://www.cnttr.com/attachments/2006/07/2006715_a80e85c8aca0155b2cd711a9b82ce2fd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1400" y="3352800"/>
            <a:ext cx="2098112" cy="16763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7" descr="temple of heave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72200" y="3276600"/>
            <a:ext cx="2133600" cy="17131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8" descr="summer palac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24600" y="5029200"/>
            <a:ext cx="2002744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4" descr="http://sc.sinaimg.cn/2011/0915/U6953P841DT20110915153722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90600" y="5029200"/>
            <a:ext cx="2057400" cy="16438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2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733800" y="5029200"/>
            <a:ext cx="1981200" cy="15972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Beijing - Food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All traditional food and dishes around China</a:t>
            </a:r>
          </a:p>
          <a:p>
            <a:pPr lvl="1"/>
            <a:r>
              <a:rPr lang="en-US" altLang="zh-CN" dirty="0" smtClean="0"/>
              <a:t>Spicy, Hot spot, …</a:t>
            </a:r>
          </a:p>
          <a:p>
            <a:r>
              <a:rPr lang="en-US" altLang="zh-CN" dirty="0" smtClean="0"/>
              <a:t>Beer/“Yellow</a:t>
            </a:r>
            <a:r>
              <a:rPr lang="en-US" altLang="zh-CN" dirty="0" smtClean="0"/>
              <a:t>” </a:t>
            </a:r>
            <a:r>
              <a:rPr lang="en-US" altLang="zh-CN" dirty="0" smtClean="0"/>
              <a:t>wine</a:t>
            </a:r>
          </a:p>
          <a:p>
            <a:pPr>
              <a:buNone/>
            </a:pPr>
            <a:r>
              <a:rPr lang="en-US" altLang="zh-CN" dirty="0" smtClean="0"/>
              <a:t>      &amp;Chinese alcohol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Foreign food</a:t>
            </a:r>
          </a:p>
          <a:p>
            <a:pPr lvl="1"/>
            <a:r>
              <a:rPr lang="en-US" altLang="zh-CN" dirty="0" smtClean="0"/>
              <a:t>Korean, Japanese, Western food…</a:t>
            </a:r>
          </a:p>
        </p:txBody>
      </p:sp>
      <p:pic>
        <p:nvPicPr>
          <p:cNvPr id="4" name="Picture 26" descr="http://i2.didaimg.com/static/team/2011/0924/20110924163851_6477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343400"/>
            <a:ext cx="3048001" cy="17859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32" descr="http://news.xinhuanet.com/world/2008-08/20/xin_2620805200921437159892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286000"/>
            <a:ext cx="1828800" cy="12001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34" descr="http://www.fjccc.com/uploads/allimg/20101011/4F_1011092K010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3962400"/>
            <a:ext cx="2057400" cy="15655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30" descr="http://www.gudumami.cn/img_uploading/shop/11/cs08345/menutab_130906632713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2362201"/>
            <a:ext cx="2133600" cy="17047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41910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5000" y="4038600"/>
            <a:ext cx="1371600" cy="1353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IEEE 2013 e-Science conference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will be held in 22~25, 2013, in Beijing</a:t>
            </a:r>
          </a:p>
          <a:p>
            <a:pPr lvl="1"/>
            <a:r>
              <a:rPr lang="en-US" altLang="zh-CN" dirty="0" smtClean="0">
                <a:hlinkClick r:id="rId2"/>
              </a:rPr>
              <a:t>http://escience2013.csp.escience.cn/</a:t>
            </a:r>
            <a:endParaRPr lang="en-US" altLang="zh-CN" dirty="0" smtClean="0"/>
          </a:p>
          <a:p>
            <a:r>
              <a:rPr lang="en-US" altLang="zh-CN" dirty="0" smtClean="0"/>
              <a:t>China National Convention Center </a:t>
            </a:r>
          </a:p>
          <a:p>
            <a:pPr lvl="1"/>
            <a:r>
              <a:rPr lang="en-US" altLang="zh-CN" dirty="0" smtClean="0"/>
              <a:t>&lt;10km </a:t>
            </a:r>
            <a:r>
              <a:rPr lang="en-US" altLang="zh-CN" dirty="0" smtClean="0"/>
              <a:t>to CNIC</a:t>
            </a:r>
          </a:p>
        </p:txBody>
      </p:sp>
      <p:pic>
        <p:nvPicPr>
          <p:cNvPr id="3074" name="Picture 2" descr="http://escience2013.csp.escience.cn/dct/sites/site94/bannerLoc/zhnfEEkUMdonkCh/images/tFaHiDpH_Left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191000"/>
            <a:ext cx="6934200" cy="19723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Gautami" pitchFamily="34" charset="0"/>
                <a:cs typeface="Gautami" pitchFamily="34" charset="0"/>
              </a:rPr>
              <a:t>ONE </a:t>
            </a:r>
            <a:r>
              <a:rPr lang="en-US" altLang="zh-CN" dirty="0" smtClean="0">
                <a:latin typeface="Gautami" pitchFamily="34" charset="0"/>
                <a:cs typeface="Gautami" pitchFamily="34" charset="0"/>
              </a:rPr>
              <a:t>MORE BEIJING!</a:t>
            </a:r>
            <a:endParaRPr lang="zh-CN" altLang="en-US" dirty="0">
              <a:latin typeface="Gautami" pitchFamily="34" charset="0"/>
              <a:cs typeface="Gautami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600200" y="4343400"/>
            <a:ext cx="594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21"/>
          <p:cNvSpPr txBox="1">
            <a:spLocks noChangeArrowheads="1"/>
          </p:cNvSpPr>
          <p:nvPr/>
        </p:nvSpPr>
        <p:spPr bwMode="auto">
          <a:xfrm>
            <a:off x="3048000" y="1219200"/>
            <a:ext cx="3048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欢迎您到北京</a:t>
            </a:r>
            <a:endParaRPr lang="zh-CN" altLang="en-US" sz="3600" dirty="0"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382</Words>
  <Application>Microsoft Office PowerPoint</Application>
  <PresentationFormat>On-screen Show (4:3)</PresentationFormat>
  <Paragraphs>54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Invitation to Beijing PRAGMA25</vt:lpstr>
      <vt:lpstr>PRAGMA25 Fall 2013 BEIJING, CHINA</vt:lpstr>
      <vt:lpstr>Look back to PRAGMA6 (2004@BEIJING)</vt:lpstr>
      <vt:lpstr>Venue@CNIC</vt:lpstr>
      <vt:lpstr>Accommodation</vt:lpstr>
      <vt:lpstr>Beijing Scenery – OCTOBER is the BEST</vt:lpstr>
      <vt:lpstr>Beijing - Food</vt:lpstr>
      <vt:lpstr>IEEE 2013 e-Science conference </vt:lpstr>
      <vt:lpstr>ONE MORE BEIJING!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Invitation to Beijing PRAGMA25</dc:title>
  <dc:creator>Kevin</dc:creator>
  <cp:lastModifiedBy>Kevin</cp:lastModifiedBy>
  <cp:revision>56</cp:revision>
  <dcterms:created xsi:type="dcterms:W3CDTF">2006-08-16T00:00:00Z</dcterms:created>
  <dcterms:modified xsi:type="dcterms:W3CDTF">2013-03-22T10:02:42Z</dcterms:modified>
</cp:coreProperties>
</file>