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2" r:id="rId11"/>
    <p:sldId id="268" r:id="rId12"/>
    <p:sldId id="270" r:id="rId13"/>
    <p:sldId id="273" r:id="rId14"/>
    <p:sldId id="274" r:id="rId15"/>
    <p:sldId id="271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abre\Dropbox\data\&#12473;&#12523;&#12540;&#12503;&#12483;&#12488;&#27604;&#3661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abre\Dropbox\data\ib-fusionio-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abre\Dropbox\data\ib-fusionio-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abre\Dropbox\data\ib-bw-2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xabre\Dropbox\data\ib-bw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78726383343028"/>
          <c:y val="5.87502289535397E-2"/>
          <c:w val="0.52570016730167235"/>
          <c:h val="0.69139277317535286"/>
        </c:manualLayout>
      </c:layout>
      <c:scatterChart>
        <c:scatterStyle val="smoothMarker"/>
        <c:varyColors val="0"/>
        <c:ser>
          <c:idx val="0"/>
          <c:order val="0"/>
          <c:tx>
            <c:v>10G Ether</c:v>
          </c:tx>
          <c:xVal>
            <c:numRef>
              <c:f>Sheet1!$C$2:$C$125</c:f>
              <c:numCache>
                <c:formatCode>General</c:formatCode>
                <c:ptCount val="1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12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21</c:v>
                </c:pt>
                <c:pt idx="11">
                  <c:v>24</c:v>
                </c:pt>
                <c:pt idx="12">
                  <c:v>27</c:v>
                </c:pt>
                <c:pt idx="13">
                  <c:v>29</c:v>
                </c:pt>
                <c:pt idx="14">
                  <c:v>32</c:v>
                </c:pt>
                <c:pt idx="15">
                  <c:v>35</c:v>
                </c:pt>
                <c:pt idx="16">
                  <c:v>45</c:v>
                </c:pt>
                <c:pt idx="17">
                  <c:v>48</c:v>
                </c:pt>
                <c:pt idx="18">
                  <c:v>51</c:v>
                </c:pt>
                <c:pt idx="19">
                  <c:v>61</c:v>
                </c:pt>
                <c:pt idx="20">
                  <c:v>64</c:v>
                </c:pt>
                <c:pt idx="21">
                  <c:v>67</c:v>
                </c:pt>
                <c:pt idx="22">
                  <c:v>93</c:v>
                </c:pt>
                <c:pt idx="23">
                  <c:v>96</c:v>
                </c:pt>
                <c:pt idx="24">
                  <c:v>99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189</c:v>
                </c:pt>
                <c:pt idx="29">
                  <c:v>192</c:v>
                </c:pt>
                <c:pt idx="30">
                  <c:v>195</c:v>
                </c:pt>
                <c:pt idx="31">
                  <c:v>253</c:v>
                </c:pt>
                <c:pt idx="32">
                  <c:v>256</c:v>
                </c:pt>
                <c:pt idx="33">
                  <c:v>259</c:v>
                </c:pt>
                <c:pt idx="34">
                  <c:v>381</c:v>
                </c:pt>
                <c:pt idx="35">
                  <c:v>384</c:v>
                </c:pt>
                <c:pt idx="36">
                  <c:v>387</c:v>
                </c:pt>
                <c:pt idx="37">
                  <c:v>509</c:v>
                </c:pt>
                <c:pt idx="38">
                  <c:v>512</c:v>
                </c:pt>
                <c:pt idx="39">
                  <c:v>515</c:v>
                </c:pt>
                <c:pt idx="40">
                  <c:v>765</c:v>
                </c:pt>
                <c:pt idx="41">
                  <c:v>768</c:v>
                </c:pt>
                <c:pt idx="42">
                  <c:v>771</c:v>
                </c:pt>
                <c:pt idx="43">
                  <c:v>1021</c:v>
                </c:pt>
                <c:pt idx="44">
                  <c:v>1024</c:v>
                </c:pt>
                <c:pt idx="45">
                  <c:v>1027</c:v>
                </c:pt>
                <c:pt idx="46">
                  <c:v>1533</c:v>
                </c:pt>
                <c:pt idx="47">
                  <c:v>1536</c:v>
                </c:pt>
                <c:pt idx="48">
                  <c:v>1539</c:v>
                </c:pt>
                <c:pt idx="49">
                  <c:v>2045</c:v>
                </c:pt>
                <c:pt idx="50">
                  <c:v>2048</c:v>
                </c:pt>
                <c:pt idx="51">
                  <c:v>2051</c:v>
                </c:pt>
                <c:pt idx="52">
                  <c:v>3069</c:v>
                </c:pt>
                <c:pt idx="53">
                  <c:v>3072</c:v>
                </c:pt>
                <c:pt idx="54">
                  <c:v>3075</c:v>
                </c:pt>
                <c:pt idx="55">
                  <c:v>4093</c:v>
                </c:pt>
                <c:pt idx="56">
                  <c:v>4096</c:v>
                </c:pt>
                <c:pt idx="57">
                  <c:v>4099</c:v>
                </c:pt>
                <c:pt idx="58">
                  <c:v>6141</c:v>
                </c:pt>
                <c:pt idx="59">
                  <c:v>6144</c:v>
                </c:pt>
                <c:pt idx="60">
                  <c:v>6147</c:v>
                </c:pt>
                <c:pt idx="61">
                  <c:v>8189</c:v>
                </c:pt>
                <c:pt idx="62">
                  <c:v>8192</c:v>
                </c:pt>
                <c:pt idx="63">
                  <c:v>8195</c:v>
                </c:pt>
                <c:pt idx="64">
                  <c:v>12285</c:v>
                </c:pt>
                <c:pt idx="65">
                  <c:v>12288</c:v>
                </c:pt>
                <c:pt idx="66">
                  <c:v>12291</c:v>
                </c:pt>
                <c:pt idx="67">
                  <c:v>16381</c:v>
                </c:pt>
                <c:pt idx="68">
                  <c:v>16384</c:v>
                </c:pt>
                <c:pt idx="69">
                  <c:v>16387</c:v>
                </c:pt>
                <c:pt idx="70">
                  <c:v>24573</c:v>
                </c:pt>
                <c:pt idx="71">
                  <c:v>24576</c:v>
                </c:pt>
                <c:pt idx="72">
                  <c:v>24579</c:v>
                </c:pt>
                <c:pt idx="73">
                  <c:v>32765</c:v>
                </c:pt>
                <c:pt idx="74">
                  <c:v>32768</c:v>
                </c:pt>
                <c:pt idx="75">
                  <c:v>32771</c:v>
                </c:pt>
                <c:pt idx="76">
                  <c:v>49149</c:v>
                </c:pt>
                <c:pt idx="77">
                  <c:v>49152</c:v>
                </c:pt>
                <c:pt idx="78">
                  <c:v>49155</c:v>
                </c:pt>
                <c:pt idx="79">
                  <c:v>65533</c:v>
                </c:pt>
                <c:pt idx="80">
                  <c:v>65536</c:v>
                </c:pt>
                <c:pt idx="81">
                  <c:v>65539</c:v>
                </c:pt>
                <c:pt idx="82">
                  <c:v>98301</c:v>
                </c:pt>
                <c:pt idx="83">
                  <c:v>98304</c:v>
                </c:pt>
                <c:pt idx="84">
                  <c:v>98307</c:v>
                </c:pt>
                <c:pt idx="85">
                  <c:v>131069</c:v>
                </c:pt>
                <c:pt idx="86">
                  <c:v>131072</c:v>
                </c:pt>
                <c:pt idx="87">
                  <c:v>131075</c:v>
                </c:pt>
                <c:pt idx="88">
                  <c:v>196605</c:v>
                </c:pt>
                <c:pt idx="89">
                  <c:v>196608</c:v>
                </c:pt>
                <c:pt idx="90">
                  <c:v>196611</c:v>
                </c:pt>
                <c:pt idx="91">
                  <c:v>262141</c:v>
                </c:pt>
                <c:pt idx="92">
                  <c:v>262144</c:v>
                </c:pt>
                <c:pt idx="93">
                  <c:v>262147</c:v>
                </c:pt>
                <c:pt idx="94">
                  <c:v>393213</c:v>
                </c:pt>
                <c:pt idx="95">
                  <c:v>393216</c:v>
                </c:pt>
                <c:pt idx="96">
                  <c:v>393219</c:v>
                </c:pt>
                <c:pt idx="97">
                  <c:v>524285</c:v>
                </c:pt>
                <c:pt idx="98">
                  <c:v>524288</c:v>
                </c:pt>
                <c:pt idx="99">
                  <c:v>524291</c:v>
                </c:pt>
                <c:pt idx="100">
                  <c:v>786429</c:v>
                </c:pt>
                <c:pt idx="101">
                  <c:v>786432</c:v>
                </c:pt>
                <c:pt idx="102">
                  <c:v>786435</c:v>
                </c:pt>
                <c:pt idx="103">
                  <c:v>1048573</c:v>
                </c:pt>
                <c:pt idx="104">
                  <c:v>1048576</c:v>
                </c:pt>
                <c:pt idx="105">
                  <c:v>1048579</c:v>
                </c:pt>
                <c:pt idx="106">
                  <c:v>1572861</c:v>
                </c:pt>
                <c:pt idx="107">
                  <c:v>1572864</c:v>
                </c:pt>
                <c:pt idx="108">
                  <c:v>1572867</c:v>
                </c:pt>
                <c:pt idx="109">
                  <c:v>2097149</c:v>
                </c:pt>
                <c:pt idx="110">
                  <c:v>2097152</c:v>
                </c:pt>
                <c:pt idx="111">
                  <c:v>2097155</c:v>
                </c:pt>
                <c:pt idx="112">
                  <c:v>3145725</c:v>
                </c:pt>
                <c:pt idx="113">
                  <c:v>3145728</c:v>
                </c:pt>
                <c:pt idx="114">
                  <c:v>3145731</c:v>
                </c:pt>
                <c:pt idx="115">
                  <c:v>4194301</c:v>
                </c:pt>
                <c:pt idx="116">
                  <c:v>4194304</c:v>
                </c:pt>
                <c:pt idx="117">
                  <c:v>4194307</c:v>
                </c:pt>
                <c:pt idx="118">
                  <c:v>6291453</c:v>
                </c:pt>
                <c:pt idx="119">
                  <c:v>6291456</c:v>
                </c:pt>
                <c:pt idx="120">
                  <c:v>6291459</c:v>
                </c:pt>
                <c:pt idx="121">
                  <c:v>8388605</c:v>
                </c:pt>
                <c:pt idx="122">
                  <c:v>8388608</c:v>
                </c:pt>
                <c:pt idx="123">
                  <c:v>8388611</c:v>
                </c:pt>
              </c:numCache>
            </c:numRef>
          </c:xVal>
          <c:yVal>
            <c:numRef>
              <c:f>Sheet1!$K$2:$K$125</c:f>
              <c:numCache>
                <c:formatCode>General</c:formatCode>
                <c:ptCount val="124"/>
                <c:pt idx="0">
                  <c:v>35.69</c:v>
                </c:pt>
                <c:pt idx="1">
                  <c:v>35.9</c:v>
                </c:pt>
                <c:pt idx="2">
                  <c:v>38.06</c:v>
                </c:pt>
                <c:pt idx="3">
                  <c:v>39.28</c:v>
                </c:pt>
                <c:pt idx="4">
                  <c:v>38.28</c:v>
                </c:pt>
                <c:pt idx="5">
                  <c:v>34.049999999999997</c:v>
                </c:pt>
                <c:pt idx="6">
                  <c:v>36.68</c:v>
                </c:pt>
                <c:pt idx="7">
                  <c:v>37.229999999999997</c:v>
                </c:pt>
                <c:pt idx="8">
                  <c:v>39.06</c:v>
                </c:pt>
                <c:pt idx="9">
                  <c:v>37.29</c:v>
                </c:pt>
                <c:pt idx="10">
                  <c:v>37.11</c:v>
                </c:pt>
                <c:pt idx="11">
                  <c:v>35.409999999999997</c:v>
                </c:pt>
                <c:pt idx="12">
                  <c:v>33.18</c:v>
                </c:pt>
                <c:pt idx="13">
                  <c:v>34.08</c:v>
                </c:pt>
                <c:pt idx="14">
                  <c:v>33.35</c:v>
                </c:pt>
                <c:pt idx="15">
                  <c:v>35.58</c:v>
                </c:pt>
                <c:pt idx="16">
                  <c:v>35.89</c:v>
                </c:pt>
                <c:pt idx="17">
                  <c:v>33.020000000000003</c:v>
                </c:pt>
                <c:pt idx="18">
                  <c:v>34.1</c:v>
                </c:pt>
                <c:pt idx="19">
                  <c:v>34.090000000000003</c:v>
                </c:pt>
                <c:pt idx="20">
                  <c:v>33.53</c:v>
                </c:pt>
                <c:pt idx="21">
                  <c:v>35.020000000000003</c:v>
                </c:pt>
                <c:pt idx="22">
                  <c:v>35.69</c:v>
                </c:pt>
                <c:pt idx="23">
                  <c:v>33.270000000000003</c:v>
                </c:pt>
                <c:pt idx="24">
                  <c:v>31.85</c:v>
                </c:pt>
                <c:pt idx="25">
                  <c:v>33.21</c:v>
                </c:pt>
                <c:pt idx="26">
                  <c:v>33.99</c:v>
                </c:pt>
                <c:pt idx="27">
                  <c:v>36.92</c:v>
                </c:pt>
                <c:pt idx="28">
                  <c:v>34.71</c:v>
                </c:pt>
                <c:pt idx="29">
                  <c:v>32.99</c:v>
                </c:pt>
                <c:pt idx="30">
                  <c:v>33.340000000000003</c:v>
                </c:pt>
                <c:pt idx="31">
                  <c:v>33.26</c:v>
                </c:pt>
                <c:pt idx="32">
                  <c:v>33.35</c:v>
                </c:pt>
                <c:pt idx="33">
                  <c:v>34.380000000000003</c:v>
                </c:pt>
                <c:pt idx="34">
                  <c:v>34.56</c:v>
                </c:pt>
                <c:pt idx="35">
                  <c:v>36.9</c:v>
                </c:pt>
                <c:pt idx="36">
                  <c:v>33.950000000000003</c:v>
                </c:pt>
                <c:pt idx="37">
                  <c:v>34.46</c:v>
                </c:pt>
                <c:pt idx="38">
                  <c:v>33.14</c:v>
                </c:pt>
                <c:pt idx="39">
                  <c:v>34.29</c:v>
                </c:pt>
                <c:pt idx="40">
                  <c:v>35.19</c:v>
                </c:pt>
                <c:pt idx="41">
                  <c:v>34.58</c:v>
                </c:pt>
                <c:pt idx="42">
                  <c:v>33.57</c:v>
                </c:pt>
                <c:pt idx="43">
                  <c:v>34.54</c:v>
                </c:pt>
                <c:pt idx="44">
                  <c:v>35.49</c:v>
                </c:pt>
                <c:pt idx="45">
                  <c:v>35.68</c:v>
                </c:pt>
                <c:pt idx="46">
                  <c:v>51.54</c:v>
                </c:pt>
                <c:pt idx="47">
                  <c:v>51.63</c:v>
                </c:pt>
                <c:pt idx="48">
                  <c:v>50.99</c:v>
                </c:pt>
                <c:pt idx="49">
                  <c:v>52.26</c:v>
                </c:pt>
                <c:pt idx="50">
                  <c:v>52.39</c:v>
                </c:pt>
                <c:pt idx="51">
                  <c:v>53.16</c:v>
                </c:pt>
                <c:pt idx="52">
                  <c:v>52.21</c:v>
                </c:pt>
                <c:pt idx="53">
                  <c:v>51.36</c:v>
                </c:pt>
                <c:pt idx="54">
                  <c:v>50.8</c:v>
                </c:pt>
                <c:pt idx="55">
                  <c:v>50.78</c:v>
                </c:pt>
                <c:pt idx="56">
                  <c:v>51.81</c:v>
                </c:pt>
                <c:pt idx="57">
                  <c:v>53.99</c:v>
                </c:pt>
                <c:pt idx="58">
                  <c:v>55.34</c:v>
                </c:pt>
                <c:pt idx="59">
                  <c:v>54.35</c:v>
                </c:pt>
                <c:pt idx="60">
                  <c:v>54.62</c:v>
                </c:pt>
                <c:pt idx="61">
                  <c:v>55.29</c:v>
                </c:pt>
                <c:pt idx="62">
                  <c:v>53.67</c:v>
                </c:pt>
                <c:pt idx="63">
                  <c:v>53.37</c:v>
                </c:pt>
                <c:pt idx="64">
                  <c:v>58.42</c:v>
                </c:pt>
                <c:pt idx="65">
                  <c:v>56.45</c:v>
                </c:pt>
                <c:pt idx="66">
                  <c:v>56.83</c:v>
                </c:pt>
                <c:pt idx="67">
                  <c:v>64.010000000000005</c:v>
                </c:pt>
                <c:pt idx="68">
                  <c:v>65.06</c:v>
                </c:pt>
                <c:pt idx="69">
                  <c:v>67.03</c:v>
                </c:pt>
                <c:pt idx="70">
                  <c:v>74.59</c:v>
                </c:pt>
                <c:pt idx="71">
                  <c:v>73.98</c:v>
                </c:pt>
                <c:pt idx="72">
                  <c:v>74.2</c:v>
                </c:pt>
                <c:pt idx="73">
                  <c:v>91.67</c:v>
                </c:pt>
                <c:pt idx="74">
                  <c:v>92.55</c:v>
                </c:pt>
                <c:pt idx="75">
                  <c:v>92.44</c:v>
                </c:pt>
                <c:pt idx="76">
                  <c:v>101.1</c:v>
                </c:pt>
                <c:pt idx="77">
                  <c:v>102.64</c:v>
                </c:pt>
                <c:pt idx="78">
                  <c:v>102.96</c:v>
                </c:pt>
                <c:pt idx="79">
                  <c:v>126.69</c:v>
                </c:pt>
                <c:pt idx="80">
                  <c:v>126.44</c:v>
                </c:pt>
                <c:pt idx="81">
                  <c:v>125.29</c:v>
                </c:pt>
                <c:pt idx="82">
                  <c:v>154.09</c:v>
                </c:pt>
                <c:pt idx="83">
                  <c:v>153.91</c:v>
                </c:pt>
                <c:pt idx="84">
                  <c:v>153.91999999999999</c:v>
                </c:pt>
                <c:pt idx="85">
                  <c:v>181.11</c:v>
                </c:pt>
                <c:pt idx="86">
                  <c:v>179.44</c:v>
                </c:pt>
                <c:pt idx="87">
                  <c:v>178.49</c:v>
                </c:pt>
                <c:pt idx="88">
                  <c:v>235.33</c:v>
                </c:pt>
                <c:pt idx="89">
                  <c:v>234.37</c:v>
                </c:pt>
                <c:pt idx="90">
                  <c:v>234.02</c:v>
                </c:pt>
                <c:pt idx="91">
                  <c:v>291.58999999999997</c:v>
                </c:pt>
                <c:pt idx="92">
                  <c:v>290.75</c:v>
                </c:pt>
                <c:pt idx="93">
                  <c:v>294.25</c:v>
                </c:pt>
                <c:pt idx="94">
                  <c:v>402.23</c:v>
                </c:pt>
                <c:pt idx="95">
                  <c:v>402.36</c:v>
                </c:pt>
                <c:pt idx="96">
                  <c:v>402.8</c:v>
                </c:pt>
                <c:pt idx="97">
                  <c:v>514.88</c:v>
                </c:pt>
                <c:pt idx="98">
                  <c:v>513.5</c:v>
                </c:pt>
                <c:pt idx="99">
                  <c:v>512.54999999999995</c:v>
                </c:pt>
                <c:pt idx="100">
                  <c:v>737.71</c:v>
                </c:pt>
                <c:pt idx="101">
                  <c:v>736.86</c:v>
                </c:pt>
                <c:pt idx="102">
                  <c:v>738.13</c:v>
                </c:pt>
                <c:pt idx="103">
                  <c:v>951.86</c:v>
                </c:pt>
                <c:pt idx="104">
                  <c:v>957.12</c:v>
                </c:pt>
                <c:pt idx="105">
                  <c:v>953.93</c:v>
                </c:pt>
                <c:pt idx="106">
                  <c:v>1402.15</c:v>
                </c:pt>
                <c:pt idx="107">
                  <c:v>1494.44</c:v>
                </c:pt>
                <c:pt idx="108">
                  <c:v>1494.71</c:v>
                </c:pt>
                <c:pt idx="109">
                  <c:v>1910.7</c:v>
                </c:pt>
                <c:pt idx="110">
                  <c:v>1958.94</c:v>
                </c:pt>
                <c:pt idx="111">
                  <c:v>1965.04</c:v>
                </c:pt>
                <c:pt idx="112">
                  <c:v>3029.34</c:v>
                </c:pt>
                <c:pt idx="113">
                  <c:v>2941.43</c:v>
                </c:pt>
                <c:pt idx="114">
                  <c:v>3009.21</c:v>
                </c:pt>
                <c:pt idx="115">
                  <c:v>4120.45</c:v>
                </c:pt>
                <c:pt idx="116">
                  <c:v>4185.16</c:v>
                </c:pt>
                <c:pt idx="117">
                  <c:v>3988.5</c:v>
                </c:pt>
                <c:pt idx="118">
                  <c:v>6169.95</c:v>
                </c:pt>
                <c:pt idx="119">
                  <c:v>6076.8</c:v>
                </c:pt>
                <c:pt idx="120">
                  <c:v>6105.65</c:v>
                </c:pt>
                <c:pt idx="121">
                  <c:v>8843.99</c:v>
                </c:pt>
                <c:pt idx="122">
                  <c:v>8763.81</c:v>
                </c:pt>
                <c:pt idx="123">
                  <c:v>8880.81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RDMA</c:v>
                </c:pt>
              </c:strCache>
            </c:strRef>
          </c:tx>
          <c:xVal>
            <c:numRef>
              <c:f>Sheet1!$O$3:$O$24</c:f>
              <c:numCache>
                <c:formatCode>General</c:formatCode>
                <c:ptCount val="2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</c:numCache>
            </c:numRef>
          </c:xVal>
          <c:yVal>
            <c:numRef>
              <c:f>Sheet1!$BA$3:$BA$25</c:f>
              <c:numCache>
                <c:formatCode>General</c:formatCode>
                <c:ptCount val="23"/>
                <c:pt idx="0">
                  <c:v>1.37</c:v>
                </c:pt>
                <c:pt idx="1">
                  <c:v>1.37</c:v>
                </c:pt>
                <c:pt idx="2">
                  <c:v>1.38</c:v>
                </c:pt>
                <c:pt idx="3">
                  <c:v>1.37</c:v>
                </c:pt>
                <c:pt idx="4">
                  <c:v>1.42</c:v>
                </c:pt>
                <c:pt idx="5">
                  <c:v>1.44</c:v>
                </c:pt>
                <c:pt idx="6">
                  <c:v>1.57</c:v>
                </c:pt>
                <c:pt idx="7">
                  <c:v>2.39</c:v>
                </c:pt>
                <c:pt idx="8">
                  <c:v>3.05</c:v>
                </c:pt>
                <c:pt idx="9">
                  <c:v>3.47</c:v>
                </c:pt>
                <c:pt idx="10">
                  <c:v>4.3099999999999996</c:v>
                </c:pt>
                <c:pt idx="11">
                  <c:v>4.93</c:v>
                </c:pt>
                <c:pt idx="12">
                  <c:v>6.1</c:v>
                </c:pt>
                <c:pt idx="13">
                  <c:v>8.6999999999999993</c:v>
                </c:pt>
                <c:pt idx="14">
                  <c:v>13.48</c:v>
                </c:pt>
                <c:pt idx="15">
                  <c:v>23.21</c:v>
                </c:pt>
                <c:pt idx="16">
                  <c:v>42.54</c:v>
                </c:pt>
                <c:pt idx="17">
                  <c:v>81.23</c:v>
                </c:pt>
                <c:pt idx="18">
                  <c:v>158.6</c:v>
                </c:pt>
                <c:pt idx="19">
                  <c:v>313.33</c:v>
                </c:pt>
                <c:pt idx="20">
                  <c:v>622.9</c:v>
                </c:pt>
                <c:pt idx="21">
                  <c:v>1242.6600000000001</c:v>
                </c:pt>
                <c:pt idx="22">
                  <c:v>2633.62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Sheet1!$V$1</c:f>
              <c:strCache>
                <c:ptCount val="1"/>
                <c:pt idx="0">
                  <c:v>IPoIB</c:v>
                </c:pt>
              </c:strCache>
            </c:strRef>
          </c:tx>
          <c:xVal>
            <c:numRef>
              <c:f>Sheet1!$X$2:$X$125</c:f>
              <c:numCache>
                <c:formatCode>General</c:formatCode>
                <c:ptCount val="1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12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21</c:v>
                </c:pt>
                <c:pt idx="11">
                  <c:v>24</c:v>
                </c:pt>
                <c:pt idx="12">
                  <c:v>27</c:v>
                </c:pt>
                <c:pt idx="13">
                  <c:v>29</c:v>
                </c:pt>
                <c:pt idx="14">
                  <c:v>32</c:v>
                </c:pt>
                <c:pt idx="15">
                  <c:v>35</c:v>
                </c:pt>
                <c:pt idx="16">
                  <c:v>45</c:v>
                </c:pt>
                <c:pt idx="17">
                  <c:v>48</c:v>
                </c:pt>
                <c:pt idx="18">
                  <c:v>51</c:v>
                </c:pt>
                <c:pt idx="19">
                  <c:v>61</c:v>
                </c:pt>
                <c:pt idx="20">
                  <c:v>64</c:v>
                </c:pt>
                <c:pt idx="21">
                  <c:v>67</c:v>
                </c:pt>
                <c:pt idx="22">
                  <c:v>93</c:v>
                </c:pt>
                <c:pt idx="23">
                  <c:v>96</c:v>
                </c:pt>
                <c:pt idx="24">
                  <c:v>99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189</c:v>
                </c:pt>
                <c:pt idx="29">
                  <c:v>192</c:v>
                </c:pt>
                <c:pt idx="30">
                  <c:v>195</c:v>
                </c:pt>
                <c:pt idx="31">
                  <c:v>253</c:v>
                </c:pt>
                <c:pt idx="32">
                  <c:v>256</c:v>
                </c:pt>
                <c:pt idx="33">
                  <c:v>259</c:v>
                </c:pt>
                <c:pt idx="34">
                  <c:v>381</c:v>
                </c:pt>
                <c:pt idx="35">
                  <c:v>384</c:v>
                </c:pt>
                <c:pt idx="36">
                  <c:v>387</c:v>
                </c:pt>
                <c:pt idx="37">
                  <c:v>509</c:v>
                </c:pt>
                <c:pt idx="38">
                  <c:v>512</c:v>
                </c:pt>
                <c:pt idx="39">
                  <c:v>515</c:v>
                </c:pt>
                <c:pt idx="40">
                  <c:v>765</c:v>
                </c:pt>
                <c:pt idx="41">
                  <c:v>768</c:v>
                </c:pt>
                <c:pt idx="42">
                  <c:v>771</c:v>
                </c:pt>
                <c:pt idx="43">
                  <c:v>1021</c:v>
                </c:pt>
                <c:pt idx="44">
                  <c:v>1024</c:v>
                </c:pt>
                <c:pt idx="45">
                  <c:v>1027</c:v>
                </c:pt>
                <c:pt idx="46">
                  <c:v>1533</c:v>
                </c:pt>
                <c:pt idx="47">
                  <c:v>1536</c:v>
                </c:pt>
                <c:pt idx="48">
                  <c:v>1539</c:v>
                </c:pt>
                <c:pt idx="49">
                  <c:v>2045</c:v>
                </c:pt>
                <c:pt idx="50">
                  <c:v>2048</c:v>
                </c:pt>
                <c:pt idx="51">
                  <c:v>2051</c:v>
                </c:pt>
                <c:pt idx="52">
                  <c:v>3069</c:v>
                </c:pt>
                <c:pt idx="53">
                  <c:v>3072</c:v>
                </c:pt>
                <c:pt idx="54">
                  <c:v>3075</c:v>
                </c:pt>
                <c:pt idx="55">
                  <c:v>4093</c:v>
                </c:pt>
                <c:pt idx="56">
                  <c:v>4096</c:v>
                </c:pt>
                <c:pt idx="57">
                  <c:v>4099</c:v>
                </c:pt>
                <c:pt idx="58">
                  <c:v>6141</c:v>
                </c:pt>
                <c:pt idx="59">
                  <c:v>6144</c:v>
                </c:pt>
                <c:pt idx="60">
                  <c:v>6147</c:v>
                </c:pt>
                <c:pt idx="61">
                  <c:v>8189</c:v>
                </c:pt>
                <c:pt idx="62">
                  <c:v>8192</c:v>
                </c:pt>
                <c:pt idx="63">
                  <c:v>8195</c:v>
                </c:pt>
                <c:pt idx="64">
                  <c:v>12285</c:v>
                </c:pt>
                <c:pt idx="65">
                  <c:v>12288</c:v>
                </c:pt>
                <c:pt idx="66">
                  <c:v>12291</c:v>
                </c:pt>
                <c:pt idx="67">
                  <c:v>16381</c:v>
                </c:pt>
                <c:pt idx="68">
                  <c:v>16384</c:v>
                </c:pt>
                <c:pt idx="69">
                  <c:v>16387</c:v>
                </c:pt>
                <c:pt idx="70">
                  <c:v>24573</c:v>
                </c:pt>
                <c:pt idx="71">
                  <c:v>24576</c:v>
                </c:pt>
                <c:pt idx="72">
                  <c:v>24579</c:v>
                </c:pt>
                <c:pt idx="73">
                  <c:v>32765</c:v>
                </c:pt>
                <c:pt idx="74">
                  <c:v>32768</c:v>
                </c:pt>
                <c:pt idx="75">
                  <c:v>32771</c:v>
                </c:pt>
                <c:pt idx="76">
                  <c:v>49149</c:v>
                </c:pt>
                <c:pt idx="77">
                  <c:v>49152</c:v>
                </c:pt>
                <c:pt idx="78">
                  <c:v>49155</c:v>
                </c:pt>
                <c:pt idx="79">
                  <c:v>65533</c:v>
                </c:pt>
                <c:pt idx="80">
                  <c:v>65536</c:v>
                </c:pt>
                <c:pt idx="81">
                  <c:v>65539</c:v>
                </c:pt>
                <c:pt idx="82">
                  <c:v>98301</c:v>
                </c:pt>
                <c:pt idx="83">
                  <c:v>98304</c:v>
                </c:pt>
                <c:pt idx="84">
                  <c:v>98307</c:v>
                </c:pt>
                <c:pt idx="85">
                  <c:v>131069</c:v>
                </c:pt>
                <c:pt idx="86">
                  <c:v>131072</c:v>
                </c:pt>
                <c:pt idx="87">
                  <c:v>131075</c:v>
                </c:pt>
                <c:pt idx="88">
                  <c:v>196605</c:v>
                </c:pt>
                <c:pt idx="89">
                  <c:v>196608</c:v>
                </c:pt>
                <c:pt idx="90">
                  <c:v>196611</c:v>
                </c:pt>
                <c:pt idx="91">
                  <c:v>262141</c:v>
                </c:pt>
                <c:pt idx="92">
                  <c:v>262144</c:v>
                </c:pt>
                <c:pt idx="93">
                  <c:v>262147</c:v>
                </c:pt>
                <c:pt idx="94">
                  <c:v>393213</c:v>
                </c:pt>
                <c:pt idx="95">
                  <c:v>393216</c:v>
                </c:pt>
                <c:pt idx="96">
                  <c:v>393219</c:v>
                </c:pt>
                <c:pt idx="97">
                  <c:v>524285</c:v>
                </c:pt>
                <c:pt idx="98">
                  <c:v>524288</c:v>
                </c:pt>
                <c:pt idx="99">
                  <c:v>524291</c:v>
                </c:pt>
                <c:pt idx="100">
                  <c:v>786429</c:v>
                </c:pt>
                <c:pt idx="101">
                  <c:v>786432</c:v>
                </c:pt>
                <c:pt idx="102">
                  <c:v>786435</c:v>
                </c:pt>
                <c:pt idx="103">
                  <c:v>1048573</c:v>
                </c:pt>
                <c:pt idx="104">
                  <c:v>1048576</c:v>
                </c:pt>
                <c:pt idx="105">
                  <c:v>1048579</c:v>
                </c:pt>
                <c:pt idx="106">
                  <c:v>1572861</c:v>
                </c:pt>
                <c:pt idx="107">
                  <c:v>1572864</c:v>
                </c:pt>
                <c:pt idx="108">
                  <c:v>1572867</c:v>
                </c:pt>
                <c:pt idx="109">
                  <c:v>2097149</c:v>
                </c:pt>
                <c:pt idx="110">
                  <c:v>2097152</c:v>
                </c:pt>
                <c:pt idx="111">
                  <c:v>2097155</c:v>
                </c:pt>
                <c:pt idx="112">
                  <c:v>3145725</c:v>
                </c:pt>
                <c:pt idx="113">
                  <c:v>3145728</c:v>
                </c:pt>
                <c:pt idx="114">
                  <c:v>3145731</c:v>
                </c:pt>
                <c:pt idx="115">
                  <c:v>4194301</c:v>
                </c:pt>
                <c:pt idx="116">
                  <c:v>4194304</c:v>
                </c:pt>
                <c:pt idx="117">
                  <c:v>4194307</c:v>
                </c:pt>
                <c:pt idx="118">
                  <c:v>6291453</c:v>
                </c:pt>
                <c:pt idx="119">
                  <c:v>6291456</c:v>
                </c:pt>
                <c:pt idx="120">
                  <c:v>6291459</c:v>
                </c:pt>
                <c:pt idx="121">
                  <c:v>8388605</c:v>
                </c:pt>
                <c:pt idx="122">
                  <c:v>8388608</c:v>
                </c:pt>
                <c:pt idx="123">
                  <c:v>8388611</c:v>
                </c:pt>
              </c:numCache>
            </c:numRef>
          </c:xVal>
          <c:yVal>
            <c:numRef>
              <c:f>Sheet1!$AF$2:$AF$125</c:f>
              <c:numCache>
                <c:formatCode>General</c:formatCode>
                <c:ptCount val="124"/>
                <c:pt idx="0">
                  <c:v>32.43</c:v>
                </c:pt>
                <c:pt idx="1">
                  <c:v>32.46</c:v>
                </c:pt>
                <c:pt idx="2">
                  <c:v>32.380000000000003</c:v>
                </c:pt>
                <c:pt idx="3">
                  <c:v>32.409999999999997</c:v>
                </c:pt>
                <c:pt idx="4">
                  <c:v>32.450000000000003</c:v>
                </c:pt>
                <c:pt idx="5">
                  <c:v>32.450000000000003</c:v>
                </c:pt>
                <c:pt idx="6">
                  <c:v>32.409999999999997</c:v>
                </c:pt>
                <c:pt idx="7">
                  <c:v>32.450000000000003</c:v>
                </c:pt>
                <c:pt idx="8">
                  <c:v>32.369999999999997</c:v>
                </c:pt>
                <c:pt idx="9">
                  <c:v>32.479999999999997</c:v>
                </c:pt>
                <c:pt idx="10">
                  <c:v>32.51</c:v>
                </c:pt>
                <c:pt idx="11">
                  <c:v>32.51</c:v>
                </c:pt>
                <c:pt idx="12">
                  <c:v>32.479999999999997</c:v>
                </c:pt>
                <c:pt idx="13">
                  <c:v>32.65</c:v>
                </c:pt>
                <c:pt idx="14">
                  <c:v>32.64</c:v>
                </c:pt>
                <c:pt idx="15">
                  <c:v>32.57</c:v>
                </c:pt>
                <c:pt idx="16">
                  <c:v>32.64</c:v>
                </c:pt>
                <c:pt idx="17">
                  <c:v>32.590000000000003</c:v>
                </c:pt>
                <c:pt idx="18">
                  <c:v>32.6</c:v>
                </c:pt>
                <c:pt idx="19">
                  <c:v>32.619999999999997</c:v>
                </c:pt>
                <c:pt idx="20">
                  <c:v>32.53</c:v>
                </c:pt>
                <c:pt idx="21">
                  <c:v>32.56</c:v>
                </c:pt>
                <c:pt idx="22">
                  <c:v>32.72</c:v>
                </c:pt>
                <c:pt idx="23">
                  <c:v>32.58</c:v>
                </c:pt>
                <c:pt idx="24">
                  <c:v>32.65</c:v>
                </c:pt>
                <c:pt idx="25">
                  <c:v>32.840000000000003</c:v>
                </c:pt>
                <c:pt idx="26">
                  <c:v>32.729999999999997</c:v>
                </c:pt>
                <c:pt idx="27">
                  <c:v>32.72</c:v>
                </c:pt>
                <c:pt idx="28">
                  <c:v>33.01</c:v>
                </c:pt>
                <c:pt idx="29">
                  <c:v>32.78</c:v>
                </c:pt>
                <c:pt idx="30">
                  <c:v>32.950000000000003</c:v>
                </c:pt>
                <c:pt idx="31">
                  <c:v>33.65</c:v>
                </c:pt>
                <c:pt idx="32">
                  <c:v>33.54</c:v>
                </c:pt>
                <c:pt idx="33">
                  <c:v>33.51</c:v>
                </c:pt>
                <c:pt idx="34">
                  <c:v>33.89</c:v>
                </c:pt>
                <c:pt idx="35">
                  <c:v>33.659999999999997</c:v>
                </c:pt>
                <c:pt idx="36">
                  <c:v>33.75</c:v>
                </c:pt>
                <c:pt idx="37">
                  <c:v>34.08</c:v>
                </c:pt>
                <c:pt idx="38">
                  <c:v>34.04</c:v>
                </c:pt>
                <c:pt idx="39">
                  <c:v>34.08</c:v>
                </c:pt>
                <c:pt idx="40">
                  <c:v>34.64</c:v>
                </c:pt>
                <c:pt idx="41">
                  <c:v>34.57</c:v>
                </c:pt>
                <c:pt idx="42">
                  <c:v>34.619999999999997</c:v>
                </c:pt>
                <c:pt idx="43">
                  <c:v>35.19</c:v>
                </c:pt>
                <c:pt idx="44">
                  <c:v>35.21</c:v>
                </c:pt>
                <c:pt idx="45">
                  <c:v>35.369999999999997</c:v>
                </c:pt>
                <c:pt idx="46">
                  <c:v>36.36</c:v>
                </c:pt>
                <c:pt idx="47">
                  <c:v>36.28</c:v>
                </c:pt>
                <c:pt idx="48">
                  <c:v>36.340000000000003</c:v>
                </c:pt>
                <c:pt idx="49">
                  <c:v>45.58</c:v>
                </c:pt>
                <c:pt idx="50">
                  <c:v>45.61</c:v>
                </c:pt>
                <c:pt idx="51">
                  <c:v>45.61</c:v>
                </c:pt>
                <c:pt idx="52">
                  <c:v>51.75</c:v>
                </c:pt>
                <c:pt idx="53">
                  <c:v>51.67</c:v>
                </c:pt>
                <c:pt idx="54">
                  <c:v>51.69</c:v>
                </c:pt>
                <c:pt idx="55">
                  <c:v>59.62</c:v>
                </c:pt>
                <c:pt idx="56">
                  <c:v>58.97</c:v>
                </c:pt>
                <c:pt idx="57">
                  <c:v>59.37</c:v>
                </c:pt>
                <c:pt idx="58">
                  <c:v>69.069999999999993</c:v>
                </c:pt>
                <c:pt idx="59">
                  <c:v>59.29</c:v>
                </c:pt>
                <c:pt idx="60">
                  <c:v>68.62</c:v>
                </c:pt>
                <c:pt idx="61">
                  <c:v>76.739999999999995</c:v>
                </c:pt>
                <c:pt idx="62">
                  <c:v>76.58</c:v>
                </c:pt>
                <c:pt idx="63">
                  <c:v>76.81</c:v>
                </c:pt>
                <c:pt idx="64">
                  <c:v>85.59</c:v>
                </c:pt>
                <c:pt idx="65">
                  <c:v>85.41</c:v>
                </c:pt>
                <c:pt idx="66">
                  <c:v>86.74</c:v>
                </c:pt>
                <c:pt idx="67">
                  <c:v>100.4</c:v>
                </c:pt>
                <c:pt idx="68">
                  <c:v>99.81</c:v>
                </c:pt>
                <c:pt idx="69">
                  <c:v>101.09</c:v>
                </c:pt>
                <c:pt idx="70">
                  <c:v>119.83</c:v>
                </c:pt>
                <c:pt idx="71">
                  <c:v>119.37</c:v>
                </c:pt>
                <c:pt idx="72">
                  <c:v>119.62</c:v>
                </c:pt>
                <c:pt idx="73">
                  <c:v>138.59</c:v>
                </c:pt>
                <c:pt idx="74">
                  <c:v>137.91</c:v>
                </c:pt>
                <c:pt idx="75">
                  <c:v>138.25</c:v>
                </c:pt>
                <c:pt idx="76">
                  <c:v>180.99</c:v>
                </c:pt>
                <c:pt idx="77">
                  <c:v>181.83</c:v>
                </c:pt>
                <c:pt idx="78">
                  <c:v>181.72</c:v>
                </c:pt>
                <c:pt idx="79">
                  <c:v>215.43</c:v>
                </c:pt>
                <c:pt idx="80">
                  <c:v>214.38</c:v>
                </c:pt>
                <c:pt idx="81">
                  <c:v>217.34</c:v>
                </c:pt>
                <c:pt idx="82">
                  <c:v>278.64</c:v>
                </c:pt>
                <c:pt idx="83">
                  <c:v>280.29000000000002</c:v>
                </c:pt>
                <c:pt idx="84">
                  <c:v>281.08</c:v>
                </c:pt>
                <c:pt idx="85">
                  <c:v>346.13</c:v>
                </c:pt>
                <c:pt idx="86">
                  <c:v>346.46</c:v>
                </c:pt>
                <c:pt idx="87">
                  <c:v>347.39</c:v>
                </c:pt>
                <c:pt idx="88">
                  <c:v>480.45</c:v>
                </c:pt>
                <c:pt idx="89">
                  <c:v>481</c:v>
                </c:pt>
                <c:pt idx="90">
                  <c:v>478.55</c:v>
                </c:pt>
                <c:pt idx="91">
                  <c:v>601.45000000000005</c:v>
                </c:pt>
                <c:pt idx="92">
                  <c:v>599.49</c:v>
                </c:pt>
                <c:pt idx="93">
                  <c:v>601.46</c:v>
                </c:pt>
                <c:pt idx="94">
                  <c:v>878.64</c:v>
                </c:pt>
                <c:pt idx="95">
                  <c:v>878.08</c:v>
                </c:pt>
                <c:pt idx="96">
                  <c:v>878.81</c:v>
                </c:pt>
                <c:pt idx="97">
                  <c:v>1141.5</c:v>
                </c:pt>
                <c:pt idx="98">
                  <c:v>1140.25</c:v>
                </c:pt>
                <c:pt idx="99">
                  <c:v>1142.04</c:v>
                </c:pt>
                <c:pt idx="100">
                  <c:v>1663.12</c:v>
                </c:pt>
                <c:pt idx="101">
                  <c:v>1664.14</c:v>
                </c:pt>
                <c:pt idx="102">
                  <c:v>1684.54</c:v>
                </c:pt>
                <c:pt idx="103">
                  <c:v>2214.2600000000002</c:v>
                </c:pt>
                <c:pt idx="104">
                  <c:v>2208.9299999999998</c:v>
                </c:pt>
                <c:pt idx="105">
                  <c:v>2208.25</c:v>
                </c:pt>
                <c:pt idx="106">
                  <c:v>3283.09</c:v>
                </c:pt>
                <c:pt idx="107">
                  <c:v>3273.85</c:v>
                </c:pt>
                <c:pt idx="108">
                  <c:v>3271.73</c:v>
                </c:pt>
                <c:pt idx="109">
                  <c:v>4428.46</c:v>
                </c:pt>
                <c:pt idx="110">
                  <c:v>4393.82</c:v>
                </c:pt>
                <c:pt idx="111">
                  <c:v>4407.6899999999996</c:v>
                </c:pt>
                <c:pt idx="112">
                  <c:v>6665</c:v>
                </c:pt>
                <c:pt idx="113">
                  <c:v>6628.55</c:v>
                </c:pt>
                <c:pt idx="114">
                  <c:v>6619.55</c:v>
                </c:pt>
                <c:pt idx="115">
                  <c:v>9108.2999999999993</c:v>
                </c:pt>
                <c:pt idx="116">
                  <c:v>9092.5</c:v>
                </c:pt>
                <c:pt idx="117">
                  <c:v>9079.41</c:v>
                </c:pt>
                <c:pt idx="118">
                  <c:v>14039.3</c:v>
                </c:pt>
                <c:pt idx="119">
                  <c:v>13978.87</c:v>
                </c:pt>
                <c:pt idx="120">
                  <c:v>13925.85</c:v>
                </c:pt>
                <c:pt idx="121">
                  <c:v>18632.689999999999</c:v>
                </c:pt>
                <c:pt idx="122">
                  <c:v>18736.16</c:v>
                </c:pt>
                <c:pt idx="123">
                  <c:v>18846.669999999998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Sheet1!$AI$1</c:f>
              <c:strCache>
                <c:ptCount val="1"/>
                <c:pt idx="0">
                  <c:v>SDP</c:v>
                </c:pt>
              </c:strCache>
            </c:strRef>
          </c:tx>
          <c:xVal>
            <c:numRef>
              <c:f>Sheet1!$AK$2:$AK$125</c:f>
              <c:numCache>
                <c:formatCode>General</c:formatCode>
                <c:ptCount val="1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12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21</c:v>
                </c:pt>
                <c:pt idx="11">
                  <c:v>24</c:v>
                </c:pt>
                <c:pt idx="12">
                  <c:v>27</c:v>
                </c:pt>
                <c:pt idx="13">
                  <c:v>29</c:v>
                </c:pt>
                <c:pt idx="14">
                  <c:v>32</c:v>
                </c:pt>
                <c:pt idx="15">
                  <c:v>35</c:v>
                </c:pt>
                <c:pt idx="16">
                  <c:v>45</c:v>
                </c:pt>
                <c:pt idx="17">
                  <c:v>48</c:v>
                </c:pt>
                <c:pt idx="18">
                  <c:v>51</c:v>
                </c:pt>
                <c:pt idx="19">
                  <c:v>61</c:v>
                </c:pt>
                <c:pt idx="20">
                  <c:v>64</c:v>
                </c:pt>
                <c:pt idx="21">
                  <c:v>67</c:v>
                </c:pt>
                <c:pt idx="22">
                  <c:v>93</c:v>
                </c:pt>
                <c:pt idx="23">
                  <c:v>96</c:v>
                </c:pt>
                <c:pt idx="24">
                  <c:v>99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189</c:v>
                </c:pt>
                <c:pt idx="29">
                  <c:v>192</c:v>
                </c:pt>
                <c:pt idx="30">
                  <c:v>195</c:v>
                </c:pt>
                <c:pt idx="31">
                  <c:v>253</c:v>
                </c:pt>
                <c:pt idx="32">
                  <c:v>256</c:v>
                </c:pt>
                <c:pt idx="33">
                  <c:v>259</c:v>
                </c:pt>
                <c:pt idx="34">
                  <c:v>381</c:v>
                </c:pt>
                <c:pt idx="35">
                  <c:v>384</c:v>
                </c:pt>
                <c:pt idx="36">
                  <c:v>387</c:v>
                </c:pt>
                <c:pt idx="37">
                  <c:v>509</c:v>
                </c:pt>
                <c:pt idx="38">
                  <c:v>512</c:v>
                </c:pt>
                <c:pt idx="39">
                  <c:v>515</c:v>
                </c:pt>
                <c:pt idx="40">
                  <c:v>765</c:v>
                </c:pt>
                <c:pt idx="41">
                  <c:v>768</c:v>
                </c:pt>
                <c:pt idx="42">
                  <c:v>771</c:v>
                </c:pt>
                <c:pt idx="43">
                  <c:v>1021</c:v>
                </c:pt>
                <c:pt idx="44">
                  <c:v>1024</c:v>
                </c:pt>
                <c:pt idx="45">
                  <c:v>1027</c:v>
                </c:pt>
                <c:pt idx="46">
                  <c:v>1533</c:v>
                </c:pt>
                <c:pt idx="47">
                  <c:v>1536</c:v>
                </c:pt>
                <c:pt idx="48">
                  <c:v>1539</c:v>
                </c:pt>
                <c:pt idx="49">
                  <c:v>2045</c:v>
                </c:pt>
                <c:pt idx="50">
                  <c:v>2048</c:v>
                </c:pt>
                <c:pt idx="51">
                  <c:v>2051</c:v>
                </c:pt>
                <c:pt idx="52">
                  <c:v>3069</c:v>
                </c:pt>
                <c:pt idx="53">
                  <c:v>3072</c:v>
                </c:pt>
                <c:pt idx="54">
                  <c:v>3075</c:v>
                </c:pt>
                <c:pt idx="55">
                  <c:v>4093</c:v>
                </c:pt>
                <c:pt idx="56">
                  <c:v>4096</c:v>
                </c:pt>
                <c:pt idx="57">
                  <c:v>4099</c:v>
                </c:pt>
                <c:pt idx="58">
                  <c:v>6141</c:v>
                </c:pt>
                <c:pt idx="59">
                  <c:v>6144</c:v>
                </c:pt>
                <c:pt idx="60">
                  <c:v>6147</c:v>
                </c:pt>
                <c:pt idx="61">
                  <c:v>8189</c:v>
                </c:pt>
                <c:pt idx="62">
                  <c:v>8192</c:v>
                </c:pt>
                <c:pt idx="63">
                  <c:v>8195</c:v>
                </c:pt>
                <c:pt idx="64">
                  <c:v>12285</c:v>
                </c:pt>
                <c:pt idx="65">
                  <c:v>12288</c:v>
                </c:pt>
                <c:pt idx="66">
                  <c:v>12291</c:v>
                </c:pt>
                <c:pt idx="67">
                  <c:v>16381</c:v>
                </c:pt>
                <c:pt idx="68">
                  <c:v>16384</c:v>
                </c:pt>
                <c:pt idx="69">
                  <c:v>16387</c:v>
                </c:pt>
                <c:pt idx="70">
                  <c:v>24573</c:v>
                </c:pt>
                <c:pt idx="71">
                  <c:v>24576</c:v>
                </c:pt>
                <c:pt idx="72">
                  <c:v>24579</c:v>
                </c:pt>
                <c:pt idx="73">
                  <c:v>32765</c:v>
                </c:pt>
                <c:pt idx="74">
                  <c:v>32768</c:v>
                </c:pt>
                <c:pt idx="75">
                  <c:v>32771</c:v>
                </c:pt>
                <c:pt idx="76">
                  <c:v>49149</c:v>
                </c:pt>
                <c:pt idx="77">
                  <c:v>49152</c:v>
                </c:pt>
                <c:pt idx="78">
                  <c:v>49155</c:v>
                </c:pt>
                <c:pt idx="79">
                  <c:v>65533</c:v>
                </c:pt>
                <c:pt idx="80">
                  <c:v>65536</c:v>
                </c:pt>
                <c:pt idx="81">
                  <c:v>65539</c:v>
                </c:pt>
                <c:pt idx="82">
                  <c:v>98301</c:v>
                </c:pt>
                <c:pt idx="83">
                  <c:v>98304</c:v>
                </c:pt>
                <c:pt idx="84">
                  <c:v>98307</c:v>
                </c:pt>
                <c:pt idx="85">
                  <c:v>131069</c:v>
                </c:pt>
                <c:pt idx="86">
                  <c:v>131072</c:v>
                </c:pt>
                <c:pt idx="87">
                  <c:v>131075</c:v>
                </c:pt>
                <c:pt idx="88">
                  <c:v>196605</c:v>
                </c:pt>
                <c:pt idx="89">
                  <c:v>196608</c:v>
                </c:pt>
                <c:pt idx="90">
                  <c:v>196611</c:v>
                </c:pt>
                <c:pt idx="91">
                  <c:v>262141</c:v>
                </c:pt>
                <c:pt idx="92">
                  <c:v>262144</c:v>
                </c:pt>
                <c:pt idx="93">
                  <c:v>262147</c:v>
                </c:pt>
                <c:pt idx="94">
                  <c:v>393213</c:v>
                </c:pt>
                <c:pt idx="95">
                  <c:v>393216</c:v>
                </c:pt>
                <c:pt idx="96">
                  <c:v>393219</c:v>
                </c:pt>
                <c:pt idx="97">
                  <c:v>524285</c:v>
                </c:pt>
                <c:pt idx="98">
                  <c:v>524288</c:v>
                </c:pt>
                <c:pt idx="99">
                  <c:v>524291</c:v>
                </c:pt>
                <c:pt idx="100">
                  <c:v>786429</c:v>
                </c:pt>
                <c:pt idx="101">
                  <c:v>786432</c:v>
                </c:pt>
                <c:pt idx="102">
                  <c:v>786435</c:v>
                </c:pt>
                <c:pt idx="103">
                  <c:v>1048573</c:v>
                </c:pt>
                <c:pt idx="104">
                  <c:v>1048576</c:v>
                </c:pt>
                <c:pt idx="105">
                  <c:v>1048579</c:v>
                </c:pt>
                <c:pt idx="106">
                  <c:v>1572861</c:v>
                </c:pt>
                <c:pt idx="107">
                  <c:v>1572864</c:v>
                </c:pt>
                <c:pt idx="108">
                  <c:v>1572867</c:v>
                </c:pt>
                <c:pt idx="109">
                  <c:v>2097149</c:v>
                </c:pt>
                <c:pt idx="110">
                  <c:v>2097152</c:v>
                </c:pt>
                <c:pt idx="111">
                  <c:v>2097155</c:v>
                </c:pt>
                <c:pt idx="112">
                  <c:v>3145725</c:v>
                </c:pt>
                <c:pt idx="113">
                  <c:v>3145728</c:v>
                </c:pt>
                <c:pt idx="114">
                  <c:v>3145731</c:v>
                </c:pt>
                <c:pt idx="115">
                  <c:v>4194301</c:v>
                </c:pt>
                <c:pt idx="116">
                  <c:v>4194304</c:v>
                </c:pt>
                <c:pt idx="117">
                  <c:v>4194307</c:v>
                </c:pt>
                <c:pt idx="118">
                  <c:v>6291453</c:v>
                </c:pt>
                <c:pt idx="119">
                  <c:v>6291456</c:v>
                </c:pt>
                <c:pt idx="120">
                  <c:v>6291459</c:v>
                </c:pt>
                <c:pt idx="121">
                  <c:v>8388605</c:v>
                </c:pt>
                <c:pt idx="122">
                  <c:v>8388608</c:v>
                </c:pt>
                <c:pt idx="123">
                  <c:v>8388611</c:v>
                </c:pt>
              </c:numCache>
            </c:numRef>
          </c:xVal>
          <c:yVal>
            <c:numRef>
              <c:f>Sheet1!$AS$2:$AS$125</c:f>
              <c:numCache>
                <c:formatCode>General</c:formatCode>
                <c:ptCount val="124"/>
                <c:pt idx="0">
                  <c:v>4.42</c:v>
                </c:pt>
                <c:pt idx="1">
                  <c:v>4.3899999999999997</c:v>
                </c:pt>
                <c:pt idx="2">
                  <c:v>4.4000000000000004</c:v>
                </c:pt>
                <c:pt idx="3">
                  <c:v>4.47</c:v>
                </c:pt>
                <c:pt idx="4">
                  <c:v>4.4800000000000004</c:v>
                </c:pt>
                <c:pt idx="5">
                  <c:v>4.41</c:v>
                </c:pt>
                <c:pt idx="6">
                  <c:v>4.47</c:v>
                </c:pt>
                <c:pt idx="7">
                  <c:v>4.5</c:v>
                </c:pt>
                <c:pt idx="8">
                  <c:v>4.41</c:v>
                </c:pt>
                <c:pt idx="9">
                  <c:v>4.45</c:v>
                </c:pt>
                <c:pt idx="10">
                  <c:v>4.5</c:v>
                </c:pt>
                <c:pt idx="11">
                  <c:v>4.43</c:v>
                </c:pt>
                <c:pt idx="12">
                  <c:v>4.46</c:v>
                </c:pt>
                <c:pt idx="13">
                  <c:v>4.55</c:v>
                </c:pt>
                <c:pt idx="14">
                  <c:v>4.5199999999999996</c:v>
                </c:pt>
                <c:pt idx="15">
                  <c:v>4.55</c:v>
                </c:pt>
                <c:pt idx="16">
                  <c:v>4.57</c:v>
                </c:pt>
                <c:pt idx="17">
                  <c:v>4.49</c:v>
                </c:pt>
                <c:pt idx="18">
                  <c:v>4.5999999999999996</c:v>
                </c:pt>
                <c:pt idx="19">
                  <c:v>4.6100000000000003</c:v>
                </c:pt>
                <c:pt idx="20">
                  <c:v>4.58</c:v>
                </c:pt>
                <c:pt idx="21">
                  <c:v>4.6100000000000003</c:v>
                </c:pt>
                <c:pt idx="22">
                  <c:v>4.79</c:v>
                </c:pt>
                <c:pt idx="23">
                  <c:v>4.66</c:v>
                </c:pt>
                <c:pt idx="24">
                  <c:v>4.7</c:v>
                </c:pt>
                <c:pt idx="25">
                  <c:v>4.87</c:v>
                </c:pt>
                <c:pt idx="26">
                  <c:v>4.78</c:v>
                </c:pt>
                <c:pt idx="27">
                  <c:v>4.8099999999999996</c:v>
                </c:pt>
                <c:pt idx="28">
                  <c:v>5.03</c:v>
                </c:pt>
                <c:pt idx="29">
                  <c:v>4.99</c:v>
                </c:pt>
                <c:pt idx="30">
                  <c:v>5.59</c:v>
                </c:pt>
                <c:pt idx="31">
                  <c:v>6.07</c:v>
                </c:pt>
                <c:pt idx="32">
                  <c:v>6.02</c:v>
                </c:pt>
                <c:pt idx="33">
                  <c:v>6.03</c:v>
                </c:pt>
                <c:pt idx="34">
                  <c:v>6.2</c:v>
                </c:pt>
                <c:pt idx="35">
                  <c:v>6.17</c:v>
                </c:pt>
                <c:pt idx="36">
                  <c:v>6.17</c:v>
                </c:pt>
                <c:pt idx="37">
                  <c:v>6.46</c:v>
                </c:pt>
                <c:pt idx="38">
                  <c:v>6.41</c:v>
                </c:pt>
                <c:pt idx="39">
                  <c:v>6.45</c:v>
                </c:pt>
                <c:pt idx="40">
                  <c:v>6.86</c:v>
                </c:pt>
                <c:pt idx="41">
                  <c:v>6.8</c:v>
                </c:pt>
                <c:pt idx="42">
                  <c:v>6.84</c:v>
                </c:pt>
                <c:pt idx="43">
                  <c:v>7.4</c:v>
                </c:pt>
                <c:pt idx="44">
                  <c:v>7.35</c:v>
                </c:pt>
                <c:pt idx="45">
                  <c:v>7.37</c:v>
                </c:pt>
                <c:pt idx="46">
                  <c:v>8.65</c:v>
                </c:pt>
                <c:pt idx="47">
                  <c:v>8.57</c:v>
                </c:pt>
                <c:pt idx="48">
                  <c:v>8.65</c:v>
                </c:pt>
                <c:pt idx="49">
                  <c:v>9.35</c:v>
                </c:pt>
                <c:pt idx="50">
                  <c:v>9.2899999999999991</c:v>
                </c:pt>
                <c:pt idx="51">
                  <c:v>9.34</c:v>
                </c:pt>
                <c:pt idx="52">
                  <c:v>9.89</c:v>
                </c:pt>
                <c:pt idx="53">
                  <c:v>9.81</c:v>
                </c:pt>
                <c:pt idx="54">
                  <c:v>9.84</c:v>
                </c:pt>
                <c:pt idx="55">
                  <c:v>10.56</c:v>
                </c:pt>
                <c:pt idx="56">
                  <c:v>10.52</c:v>
                </c:pt>
                <c:pt idx="57">
                  <c:v>10.63</c:v>
                </c:pt>
                <c:pt idx="58">
                  <c:v>12.11</c:v>
                </c:pt>
                <c:pt idx="59">
                  <c:v>12.08</c:v>
                </c:pt>
                <c:pt idx="60">
                  <c:v>12.08</c:v>
                </c:pt>
                <c:pt idx="61">
                  <c:v>13.67</c:v>
                </c:pt>
                <c:pt idx="62">
                  <c:v>13.62</c:v>
                </c:pt>
                <c:pt idx="63">
                  <c:v>13.65</c:v>
                </c:pt>
                <c:pt idx="64">
                  <c:v>16.38</c:v>
                </c:pt>
                <c:pt idx="65">
                  <c:v>16.329999999999998</c:v>
                </c:pt>
                <c:pt idx="66">
                  <c:v>16.440000000000001</c:v>
                </c:pt>
                <c:pt idx="67">
                  <c:v>19.43</c:v>
                </c:pt>
                <c:pt idx="68">
                  <c:v>19.38</c:v>
                </c:pt>
                <c:pt idx="69">
                  <c:v>19.420000000000002</c:v>
                </c:pt>
                <c:pt idx="70">
                  <c:v>25.32</c:v>
                </c:pt>
                <c:pt idx="71">
                  <c:v>25.27</c:v>
                </c:pt>
                <c:pt idx="72">
                  <c:v>25.31</c:v>
                </c:pt>
                <c:pt idx="73">
                  <c:v>31.17</c:v>
                </c:pt>
                <c:pt idx="74">
                  <c:v>31.14</c:v>
                </c:pt>
                <c:pt idx="75">
                  <c:v>33.14</c:v>
                </c:pt>
                <c:pt idx="76">
                  <c:v>39.9</c:v>
                </c:pt>
                <c:pt idx="77">
                  <c:v>39.869999999999997</c:v>
                </c:pt>
                <c:pt idx="78">
                  <c:v>40.1</c:v>
                </c:pt>
                <c:pt idx="79">
                  <c:v>48.42</c:v>
                </c:pt>
                <c:pt idx="80">
                  <c:v>48.33</c:v>
                </c:pt>
                <c:pt idx="81">
                  <c:v>50.09</c:v>
                </c:pt>
                <c:pt idx="82">
                  <c:v>66.88</c:v>
                </c:pt>
                <c:pt idx="83">
                  <c:v>67.849999999999994</c:v>
                </c:pt>
                <c:pt idx="84">
                  <c:v>68.42</c:v>
                </c:pt>
                <c:pt idx="85">
                  <c:v>85.14</c:v>
                </c:pt>
                <c:pt idx="86">
                  <c:v>84.8</c:v>
                </c:pt>
                <c:pt idx="87">
                  <c:v>86.35</c:v>
                </c:pt>
                <c:pt idx="88">
                  <c:v>120.84</c:v>
                </c:pt>
                <c:pt idx="89">
                  <c:v>120.82</c:v>
                </c:pt>
                <c:pt idx="90">
                  <c:v>121.19</c:v>
                </c:pt>
                <c:pt idx="91">
                  <c:v>156.12</c:v>
                </c:pt>
                <c:pt idx="92">
                  <c:v>156.09</c:v>
                </c:pt>
                <c:pt idx="93">
                  <c:v>156.03</c:v>
                </c:pt>
                <c:pt idx="94">
                  <c:v>226.58</c:v>
                </c:pt>
                <c:pt idx="95">
                  <c:v>226.52</c:v>
                </c:pt>
                <c:pt idx="96">
                  <c:v>228.17</c:v>
                </c:pt>
                <c:pt idx="97">
                  <c:v>296.74</c:v>
                </c:pt>
                <c:pt idx="98">
                  <c:v>296.58999999999997</c:v>
                </c:pt>
                <c:pt idx="99">
                  <c:v>298.51</c:v>
                </c:pt>
                <c:pt idx="100">
                  <c:v>437.78</c:v>
                </c:pt>
                <c:pt idx="101">
                  <c:v>437.75</c:v>
                </c:pt>
                <c:pt idx="102">
                  <c:v>438.99</c:v>
                </c:pt>
                <c:pt idx="103">
                  <c:v>578.79</c:v>
                </c:pt>
                <c:pt idx="104">
                  <c:v>578.91999999999996</c:v>
                </c:pt>
                <c:pt idx="105">
                  <c:v>580.52</c:v>
                </c:pt>
                <c:pt idx="106">
                  <c:v>860.75</c:v>
                </c:pt>
                <c:pt idx="107">
                  <c:v>860.57</c:v>
                </c:pt>
                <c:pt idx="108">
                  <c:v>861.36</c:v>
                </c:pt>
                <c:pt idx="109">
                  <c:v>1145.8</c:v>
                </c:pt>
                <c:pt idx="110">
                  <c:v>1145.8800000000001</c:v>
                </c:pt>
                <c:pt idx="111">
                  <c:v>1146.74</c:v>
                </c:pt>
                <c:pt idx="112">
                  <c:v>1730.41</c:v>
                </c:pt>
                <c:pt idx="113">
                  <c:v>1733.3</c:v>
                </c:pt>
                <c:pt idx="114">
                  <c:v>1736.51</c:v>
                </c:pt>
                <c:pt idx="115">
                  <c:v>2325.79</c:v>
                </c:pt>
                <c:pt idx="116">
                  <c:v>2334.69</c:v>
                </c:pt>
                <c:pt idx="117">
                  <c:v>2336.67</c:v>
                </c:pt>
                <c:pt idx="118">
                  <c:v>3587.07</c:v>
                </c:pt>
                <c:pt idx="119">
                  <c:v>3605.98</c:v>
                </c:pt>
                <c:pt idx="120">
                  <c:v>3610.11</c:v>
                </c:pt>
                <c:pt idx="121">
                  <c:v>4922.2299999999996</c:v>
                </c:pt>
                <c:pt idx="122">
                  <c:v>4949.1499999999996</c:v>
                </c:pt>
                <c:pt idx="123">
                  <c:v>4951.2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00000"/>
        <c:axId val="35600576"/>
      </c:scatterChart>
      <c:valAx>
        <c:axId val="35600000"/>
        <c:scaling>
          <c:logBase val="1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Transfer size [bytes]</a:t>
                </a:r>
                <a:endParaRPr lang="ja-JP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600576"/>
        <c:crosses val="autoZero"/>
        <c:crossBetween val="midCat"/>
      </c:valAx>
      <c:valAx>
        <c:axId val="35600576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</a:t>
                </a:r>
                <a:r>
                  <a:rPr lang="en-US" dirty="0" smtClean="0"/>
                  <a:t>[us]</a:t>
                </a:r>
                <a:endParaRPr lang="ja-JP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6000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Sequential RDMA (Fio)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Fio!$B$4</c:f>
              <c:strCache>
                <c:ptCount val="1"/>
                <c:pt idx="0">
                  <c:v>RDMA</c:v>
                </c:pt>
              </c:strCache>
            </c:strRef>
          </c:tx>
          <c:invertIfNegative val="0"/>
          <c:cat>
            <c:numRef>
              <c:f>Fio!$A$5:$A$17</c:f>
              <c:numCache>
                <c:formatCode>General</c:formatCode>
                <c:ptCount val="13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</c:numCache>
            </c:numRef>
          </c:cat>
          <c:val>
            <c:numRef>
              <c:f>Fio!$B$5:$B$17</c:f>
              <c:numCache>
                <c:formatCode>General</c:formatCode>
                <c:ptCount val="13"/>
                <c:pt idx="0">
                  <c:v>130.7368993631332</c:v>
                </c:pt>
                <c:pt idx="1">
                  <c:v>240.0159643430971</c:v>
                </c:pt>
                <c:pt idx="2">
                  <c:v>404.62131677665582</c:v>
                </c:pt>
                <c:pt idx="3">
                  <c:v>509.86135468145397</c:v>
                </c:pt>
                <c:pt idx="4">
                  <c:v>603.11166451972554</c:v>
                </c:pt>
                <c:pt idx="5">
                  <c:v>586.6134551740173</c:v>
                </c:pt>
                <c:pt idx="6">
                  <c:v>600.56035682903541</c:v>
                </c:pt>
                <c:pt idx="7">
                  <c:v>627.35718434253704</c:v>
                </c:pt>
                <c:pt idx="8">
                  <c:v>460.97255643326537</c:v>
                </c:pt>
                <c:pt idx="9">
                  <c:v>474.70291808436741</c:v>
                </c:pt>
                <c:pt idx="10">
                  <c:v>473.92739793263058</c:v>
                </c:pt>
                <c:pt idx="11">
                  <c:v>484.9721389663037</c:v>
                </c:pt>
                <c:pt idx="12">
                  <c:v>487.16615708087562</c:v>
                </c:pt>
              </c:numCache>
            </c:numRef>
          </c:val>
        </c:ser>
        <c:ser>
          <c:idx val="0"/>
          <c:order val="1"/>
          <c:tx>
            <c:strRef>
              <c:f>Fio!$G$4</c:f>
              <c:strCache>
                <c:ptCount val="1"/>
                <c:pt idx="0">
                  <c:v>Local Fio</c:v>
                </c:pt>
              </c:strCache>
            </c:strRef>
          </c:tx>
          <c:invertIfNegative val="0"/>
          <c:val>
            <c:numRef>
              <c:f>Fio!$G$5:$G$17</c:f>
              <c:numCache>
                <c:formatCode>General</c:formatCode>
                <c:ptCount val="13"/>
                <c:pt idx="0">
                  <c:v>740.52132200000005</c:v>
                </c:pt>
                <c:pt idx="1">
                  <c:v>742.74441400000001</c:v>
                </c:pt>
                <c:pt idx="2">
                  <c:v>756.495722</c:v>
                </c:pt>
                <c:pt idx="3">
                  <c:v>749.416921</c:v>
                </c:pt>
                <c:pt idx="4">
                  <c:v>761.26139000000001</c:v>
                </c:pt>
                <c:pt idx="5">
                  <c:v>741.82975699999997</c:v>
                </c:pt>
                <c:pt idx="6">
                  <c:v>760.42458199999999</c:v>
                </c:pt>
                <c:pt idx="7">
                  <c:v>744.31661699999995</c:v>
                </c:pt>
                <c:pt idx="8">
                  <c:v>760.74561600000004</c:v>
                </c:pt>
                <c:pt idx="9">
                  <c:v>739.64295300000003</c:v>
                </c:pt>
                <c:pt idx="10">
                  <c:v>759.93150500000002</c:v>
                </c:pt>
                <c:pt idx="11">
                  <c:v>745.17511400000001</c:v>
                </c:pt>
                <c:pt idx="12">
                  <c:v>760.21047499999997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549568"/>
        <c:axId val="35601728"/>
      </c:barChart>
      <c:catAx>
        <c:axId val="45549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RDMA size [KB]</a:t>
                </a:r>
                <a:endParaRPr lang="ja-JP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601728"/>
        <c:crosses val="autoZero"/>
        <c:auto val="1"/>
        <c:lblAlgn val="ctr"/>
        <c:lblOffset val="100"/>
        <c:noMultiLvlLbl val="0"/>
      </c:catAx>
      <c:valAx>
        <c:axId val="35601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Throughput [MB/s]</a:t>
                </a:r>
                <a:endParaRPr lang="ja-JP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549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Fio!$O$69</c:f>
              <c:strCache>
                <c:ptCount val="1"/>
                <c:pt idx="0">
                  <c:v>RDMA</c:v>
                </c:pt>
              </c:strCache>
            </c:strRef>
          </c:tx>
          <c:invertIfNegative val="0"/>
          <c:cat>
            <c:numRef>
              <c:f>Fio!$N$70:$N$75</c:f>
              <c:numCache>
                <c:formatCode>General</c:formatCode>
                <c:ptCount val="6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5">
                  <c:v>65536</c:v>
                </c:pt>
              </c:numCache>
            </c:numRef>
          </c:cat>
          <c:val>
            <c:numRef>
              <c:f>Fio!$O$70:$O$75</c:f>
              <c:numCache>
                <c:formatCode>General</c:formatCode>
                <c:ptCount val="6"/>
                <c:pt idx="0">
                  <c:v>12722.791211417214</c:v>
                </c:pt>
                <c:pt idx="1">
                  <c:v>11980.110552220069</c:v>
                </c:pt>
                <c:pt idx="2">
                  <c:v>10283.782720924628</c:v>
                </c:pt>
                <c:pt idx="3">
                  <c:v>8205.5598257951606</c:v>
                </c:pt>
                <c:pt idx="4">
                  <c:v>5950.666016483121</c:v>
                </c:pt>
                <c:pt idx="5">
                  <c:v>3477.9330658231647</c:v>
                </c:pt>
              </c:numCache>
            </c:numRef>
          </c:val>
        </c:ser>
        <c:ser>
          <c:idx val="2"/>
          <c:order val="1"/>
          <c:tx>
            <c:strRef>
              <c:f>Fio!$P$69</c:f>
              <c:strCache>
                <c:ptCount val="1"/>
                <c:pt idx="0">
                  <c:v>Fio Local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Fio!$N$70:$N$75</c:f>
              <c:numCache>
                <c:formatCode>General</c:formatCode>
                <c:ptCount val="6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5">
                  <c:v>65536</c:v>
                </c:pt>
              </c:numCache>
            </c:numRef>
          </c:cat>
          <c:val>
            <c:numRef>
              <c:f>Fio!$P$70:$P$75</c:f>
              <c:numCache>
                <c:formatCode>General</c:formatCode>
                <c:ptCount val="6"/>
                <c:pt idx="0">
                  <c:v>15961.087679</c:v>
                </c:pt>
                <c:pt idx="1">
                  <c:v>15060.339714</c:v>
                </c:pt>
                <c:pt idx="2">
                  <c:v>12942.542475</c:v>
                </c:pt>
                <c:pt idx="3">
                  <c:v>10289.565661000001</c:v>
                </c:pt>
                <c:pt idx="4">
                  <c:v>7581.2267030000003</c:v>
                </c:pt>
                <c:pt idx="5">
                  <c:v>6099.9407030000002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626880"/>
        <c:axId val="84859648"/>
      </c:barChart>
      <c:catAx>
        <c:axId val="45626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Read size [byte]</a:t>
                </a:r>
                <a:endParaRPr lang="ja-JP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859648"/>
        <c:crosses val="autoZero"/>
        <c:auto val="1"/>
        <c:lblAlgn val="ctr"/>
        <c:lblOffset val="100"/>
        <c:noMultiLvlLbl val="0"/>
      </c:catAx>
      <c:valAx>
        <c:axId val="84859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IOPS</a:t>
                </a:r>
                <a:endParaRPr lang="ja-JP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626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Sheet1!$P$21</c:f>
              <c:strCache>
                <c:ptCount val="1"/>
                <c:pt idx="0">
                  <c:v>集中無し</c:v>
                </c:pt>
              </c:strCache>
            </c:strRef>
          </c:tx>
          <c:invertIfNegative val="0"/>
          <c:cat>
            <c:strRef>
              <c:f>Sheet1!$L$22:$L$25</c:f>
              <c:strCache>
                <c:ptCount val="4"/>
                <c:pt idx="0">
                  <c:v>node0</c:v>
                </c:pt>
                <c:pt idx="1">
                  <c:v>node1</c:v>
                </c:pt>
                <c:pt idx="2">
                  <c:v>node2</c:v>
                </c:pt>
                <c:pt idx="3">
                  <c:v>node3</c:v>
                </c:pt>
              </c:strCache>
            </c:strRef>
          </c:cat>
          <c:val>
            <c:numRef>
              <c:f>Sheet1!$P$22:$P$25</c:f>
              <c:numCache>
                <c:formatCode>0</c:formatCode>
                <c:ptCount val="4"/>
                <c:pt idx="0">
                  <c:v>3473.3333333333335</c:v>
                </c:pt>
                <c:pt idx="1">
                  <c:v>3381.2666666666669</c:v>
                </c:pt>
                <c:pt idx="2">
                  <c:v>3351.7333333333336</c:v>
                </c:pt>
                <c:pt idx="3">
                  <c:v>3322.7333333333336</c:v>
                </c:pt>
              </c:numCache>
            </c:numRef>
          </c:val>
        </c:ser>
        <c:ser>
          <c:idx val="1"/>
          <c:order val="1"/>
          <c:tx>
            <c:strRef>
              <c:f>Sheet1!$Q$21</c:f>
              <c:strCache>
                <c:ptCount val="1"/>
                <c:pt idx="0">
                  <c:v>集中発生</c:v>
                </c:pt>
              </c:strCache>
            </c:strRef>
          </c:tx>
          <c:invertIfNegative val="0"/>
          <c:cat>
            <c:strRef>
              <c:f>Sheet1!$L$22:$L$25</c:f>
              <c:strCache>
                <c:ptCount val="4"/>
                <c:pt idx="0">
                  <c:v>node0</c:v>
                </c:pt>
                <c:pt idx="1">
                  <c:v>node1</c:v>
                </c:pt>
                <c:pt idx="2">
                  <c:v>node2</c:v>
                </c:pt>
                <c:pt idx="3">
                  <c:v>node3</c:v>
                </c:pt>
              </c:strCache>
            </c:strRef>
          </c:cat>
          <c:val>
            <c:numRef>
              <c:f>Sheet1!$Q$22:$Q$25</c:f>
              <c:numCache>
                <c:formatCode>0</c:formatCode>
                <c:ptCount val="4"/>
                <c:pt idx="0">
                  <c:v>2645.0666666666666</c:v>
                </c:pt>
                <c:pt idx="1">
                  <c:v>2616.1333333333332</c:v>
                </c:pt>
                <c:pt idx="2">
                  <c:v>2605.7333333333331</c:v>
                </c:pt>
                <c:pt idx="3">
                  <c:v>2612.6666666666665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895744"/>
        <c:axId val="35751040"/>
      </c:barChart>
      <c:catAx>
        <c:axId val="44895744"/>
        <c:scaling>
          <c:orientation val="minMax"/>
        </c:scaling>
        <c:delete val="0"/>
        <c:axPos val="b"/>
        <c:majorTickMark val="out"/>
        <c:minorTickMark val="none"/>
        <c:tickLblPos val="nextTo"/>
        <c:crossAx val="35751040"/>
        <c:crosses val="autoZero"/>
        <c:auto val="1"/>
        <c:lblAlgn val="ctr"/>
        <c:lblOffset val="100"/>
        <c:noMultiLvlLbl val="0"/>
      </c:catAx>
      <c:valAx>
        <c:axId val="357510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Throughput [MB/s]</a:t>
                </a:r>
                <a:endParaRPr lang="ja-JP" dirty="0"/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44895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3"/>
          <c:order val="2"/>
          <c:tx>
            <c:strRef>
              <c:f>Sheet1!$O$11</c:f>
              <c:strCache>
                <c:ptCount val="1"/>
                <c:pt idx="0">
                  <c:v>Case2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2.1195828594174539E-3"/>
                  <c:y val="-4.56848618148555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Sheet1!$D$12:$D$15</c:f>
              <c:strCache>
                <c:ptCount val="4"/>
                <c:pt idx="0">
                  <c:v>node0</c:v>
                </c:pt>
                <c:pt idx="1">
                  <c:v>node1</c:v>
                </c:pt>
                <c:pt idx="2">
                  <c:v>node2</c:v>
                </c:pt>
                <c:pt idx="3">
                  <c:v>node3</c:v>
                </c:pt>
              </c:strCache>
            </c:strRef>
          </c:cat>
          <c:val>
            <c:numRef>
              <c:f>Sheet1!$O$12:$O$15</c:f>
              <c:numCache>
                <c:formatCode>0</c:formatCode>
                <c:ptCount val="4"/>
                <c:pt idx="0">
                  <c:v>3381.7333333333336</c:v>
                </c:pt>
                <c:pt idx="1">
                  <c:v>3397.8666666666663</c:v>
                </c:pt>
                <c:pt idx="2">
                  <c:v>2968.6</c:v>
                </c:pt>
                <c:pt idx="3">
                  <c:v>3010.7999999999997</c:v>
                </c:pt>
              </c:numCache>
            </c:numRef>
          </c:val>
        </c:ser>
        <c:ser>
          <c:idx val="0"/>
          <c:order val="0"/>
          <c:tx>
            <c:strRef>
              <c:f>Sheet1!$P$21</c:f>
              <c:strCache>
                <c:ptCount val="1"/>
                <c:pt idx="0">
                  <c:v>集中無し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6.3587485782522456E-3"/>
                  <c:y val="-2.93688397381214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Sheet1!$L$22:$L$25</c:f>
              <c:strCache>
                <c:ptCount val="4"/>
                <c:pt idx="0">
                  <c:v>node0</c:v>
                </c:pt>
                <c:pt idx="1">
                  <c:v>node1</c:v>
                </c:pt>
                <c:pt idx="2">
                  <c:v>node2</c:v>
                </c:pt>
                <c:pt idx="3">
                  <c:v>node3</c:v>
                </c:pt>
              </c:strCache>
            </c:strRef>
          </c:cat>
          <c:val>
            <c:numRef>
              <c:f>Sheet1!$P$22:$P$25</c:f>
              <c:numCache>
                <c:formatCode>0</c:formatCode>
                <c:ptCount val="4"/>
                <c:pt idx="0">
                  <c:v>3473.3333333333335</c:v>
                </c:pt>
                <c:pt idx="1">
                  <c:v>3381.2666666666669</c:v>
                </c:pt>
                <c:pt idx="2">
                  <c:v>3351.7333333333336</c:v>
                </c:pt>
                <c:pt idx="3">
                  <c:v>3322.7333333333336</c:v>
                </c:pt>
              </c:numCache>
            </c:numRef>
          </c:val>
        </c:ser>
        <c:ser>
          <c:idx val="1"/>
          <c:order val="1"/>
          <c:tx>
            <c:strRef>
              <c:f>Sheet1!$Q$21</c:f>
              <c:strCache>
                <c:ptCount val="1"/>
                <c:pt idx="0">
                  <c:v>集中発生</c:v>
                </c:pt>
              </c:strCache>
            </c:strRef>
          </c:tx>
          <c:invertIfNegative val="0"/>
          <c:cat>
            <c:strRef>
              <c:f>Sheet1!$L$22:$L$25</c:f>
              <c:strCache>
                <c:ptCount val="4"/>
                <c:pt idx="0">
                  <c:v>node0</c:v>
                </c:pt>
                <c:pt idx="1">
                  <c:v>node1</c:v>
                </c:pt>
                <c:pt idx="2">
                  <c:v>node2</c:v>
                </c:pt>
                <c:pt idx="3">
                  <c:v>node3</c:v>
                </c:pt>
              </c:strCache>
            </c:strRef>
          </c:cat>
          <c:val>
            <c:numRef>
              <c:f>Sheet1!$Q$22:$Q$25</c:f>
              <c:numCache>
                <c:formatCode>0</c:formatCode>
                <c:ptCount val="4"/>
                <c:pt idx="0">
                  <c:v>2645.0666666666666</c:v>
                </c:pt>
                <c:pt idx="1">
                  <c:v>2616.1333333333332</c:v>
                </c:pt>
                <c:pt idx="2">
                  <c:v>2605.7333333333331</c:v>
                </c:pt>
                <c:pt idx="3">
                  <c:v>2612.6666666666665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932608"/>
        <c:axId val="35753344"/>
      </c:barChart>
      <c:catAx>
        <c:axId val="44932608"/>
        <c:scaling>
          <c:orientation val="minMax"/>
        </c:scaling>
        <c:delete val="0"/>
        <c:axPos val="b"/>
        <c:majorTickMark val="out"/>
        <c:minorTickMark val="none"/>
        <c:tickLblPos val="nextTo"/>
        <c:crossAx val="35753344"/>
        <c:crosses val="autoZero"/>
        <c:auto val="1"/>
        <c:lblAlgn val="ctr"/>
        <c:lblOffset val="100"/>
        <c:noMultiLvlLbl val="0"/>
      </c:catAx>
      <c:valAx>
        <c:axId val="357533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Throughput [MB/s]</a:t>
                </a:r>
                <a:endParaRPr lang="ja-JP" dirty="0"/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44932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0.15623</cdr:x>
      <cdr:y>0.17242</cdr:y>
    </cdr:from>
    <cdr:to>
      <cdr:x>0.19229</cdr:x>
      <cdr:y>0.33893</cdr:y>
    </cdr:to>
    <cdr:sp macro="" textlink="">
      <cdr:nvSpPr>
        <cdr:cNvPr id="2" name="左中かっこ 1"/>
        <cdr:cNvSpPr/>
      </cdr:nvSpPr>
      <cdr:spPr>
        <a:xfrm xmlns:a="http://schemas.openxmlformats.org/drawingml/2006/main">
          <a:off x="936104" y="671021"/>
          <a:ext cx="216024" cy="648072"/>
        </a:xfrm>
        <a:prstGeom xmlns:a="http://schemas.openxmlformats.org/drawingml/2006/main" prst="leftBrace">
          <a:avLst/>
        </a:prstGeom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 dirty="0"/>
        </a:p>
      </cdr:txBody>
    </cdr:sp>
  </cdr:relSizeAnchor>
  <cdr:relSizeAnchor xmlns:cdr="http://schemas.openxmlformats.org/drawingml/2006/chartDrawing">
    <cdr:from>
      <cdr:x>0.76914</cdr:x>
      <cdr:y>0.26493</cdr:y>
    </cdr:from>
    <cdr:to>
      <cdr:x>0.8052</cdr:x>
      <cdr:y>0.33893</cdr:y>
    </cdr:to>
    <cdr:sp macro="" textlink="">
      <cdr:nvSpPr>
        <cdr:cNvPr id="4" name="右中かっこ 3"/>
        <cdr:cNvSpPr/>
      </cdr:nvSpPr>
      <cdr:spPr>
        <a:xfrm xmlns:a="http://schemas.openxmlformats.org/drawingml/2006/main">
          <a:off x="4608512" y="1031061"/>
          <a:ext cx="216024" cy="288032"/>
        </a:xfrm>
        <a:prstGeom xmlns:a="http://schemas.openxmlformats.org/drawingml/2006/main" prst="rightBrace">
          <a:avLst/>
        </a:prstGeom>
      </cdr:spPr>
      <cdr:style>
        <a:lnRef xmlns:a="http://schemas.openxmlformats.org/drawingml/2006/main" idx="3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8DAA9-4D3D-473E-A4C4-19511B21A310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B1CF5-43BC-4E29-B5E8-6DC8990B36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58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Verbs</a:t>
            </a:r>
            <a:r>
              <a:rPr kumimoji="1" lang="en-US" altLang="ja-JP" baseline="0" dirty="0" smtClean="0"/>
              <a:t> API</a:t>
            </a:r>
            <a:r>
              <a:rPr kumimoji="1" lang="ja-JP" altLang="en-US" baseline="0" dirty="0" smtClean="0"/>
              <a:t>を使うと早いか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ja-JP" altLang="en-US" baseline="0" dirty="0" smtClean="0"/>
              <a:t>通るレイヤーが少ない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IPoIB</a:t>
            </a:r>
            <a:r>
              <a:rPr kumimoji="1" lang="ja-JP" altLang="en-US" baseline="0" dirty="0" smtClean="0"/>
              <a:t>はカーネルの</a:t>
            </a:r>
            <a:r>
              <a:rPr kumimoji="1" lang="en-US" altLang="ja-JP" baseline="0" dirty="0" smtClean="0"/>
              <a:t>TCP/IP</a:t>
            </a:r>
            <a:r>
              <a:rPr kumimoji="1" lang="ja-JP" altLang="en-US" baseline="0" dirty="0" smtClean="0"/>
              <a:t>も通る．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一方，</a:t>
            </a:r>
            <a:r>
              <a:rPr kumimoji="1" lang="en-US" altLang="ja-JP" baseline="0" dirty="0" smtClean="0"/>
              <a:t>SDP</a:t>
            </a:r>
            <a:r>
              <a:rPr kumimoji="1" lang="ja-JP" altLang="en-US" baseline="0" dirty="0" smtClean="0"/>
              <a:t>は再送制御などを</a:t>
            </a:r>
            <a:r>
              <a:rPr kumimoji="1" lang="en-US" altLang="ja-JP" baseline="0" dirty="0" smtClean="0"/>
              <a:t>Infiniband</a:t>
            </a:r>
            <a:r>
              <a:rPr kumimoji="1" lang="ja-JP" altLang="en-US" baseline="0" dirty="0" smtClean="0"/>
              <a:t>のハードウェア（</a:t>
            </a:r>
            <a:r>
              <a:rPr kumimoji="1" lang="en-US" altLang="ja-JP" baseline="0" dirty="0" smtClean="0"/>
              <a:t>HCA</a:t>
            </a:r>
            <a:r>
              <a:rPr kumimoji="1" lang="ja-JP" altLang="en-US" baseline="0" dirty="0" smtClean="0"/>
              <a:t>）に任せるので，その分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オーバーヘッドが減る．だが，依然としてソケットレイヤーを通る．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VerbsAPI</a:t>
            </a:r>
            <a:r>
              <a:rPr kumimoji="1" lang="ja-JP" altLang="en-US" baseline="0" dirty="0" smtClean="0"/>
              <a:t>を使うと，</a:t>
            </a:r>
            <a:r>
              <a:rPr kumimoji="1" lang="en-US" altLang="ja-JP" baseline="0" dirty="0" smtClean="0"/>
              <a:t>TCP</a:t>
            </a:r>
            <a:r>
              <a:rPr kumimoji="1" lang="ja-JP" altLang="en-US" baseline="0" dirty="0" smtClean="0"/>
              <a:t>などの制御やソケットレイヤーを通らずに，ダイレクトに通信が行なえるため</a:t>
            </a:r>
            <a:endParaRPr kumimoji="1" lang="en-US" altLang="ja-JP" baseline="0" dirty="0" smtClean="0"/>
          </a:p>
          <a:p>
            <a:r>
              <a:rPr kumimoji="1" lang="ja-JP" altLang="en-US" baseline="0" dirty="0" smtClean="0"/>
              <a:t>圧倒的な低レイテンシを実現できる．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82159-7D31-49D1-9951-44DE22C5298B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2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82159-7D31-49D1-9951-44DE22C5298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007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今話した内容は</a:t>
            </a:r>
            <a:r>
              <a:rPr kumimoji="1" lang="en-US" altLang="ja-JP" dirty="0" smtClean="0"/>
              <a:t>RAID</a:t>
            </a:r>
            <a:r>
              <a:rPr kumimoji="1" lang="ja-JP" altLang="en-US" dirty="0" smtClean="0"/>
              <a:t>にも共通しているが，異なるのは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12B9-8B02-440C-BAA3-F1CB06DAAC6B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05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505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3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50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92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7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981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8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063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87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195E-E84B-4AC2-B12F-4B7A4FAA0CDD}" type="datetimeFigureOut">
              <a:rPr kumimoji="1" lang="ja-JP" altLang="en-US" smtClean="0"/>
              <a:t>2013/3/20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7B99-0D6F-43AD-A91F-9B46A56B51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1028" name="Picture 4" descr="大学校章桐のマーク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" y="21824"/>
            <a:ext cx="410496" cy="41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7655325" y="105070"/>
            <a:ext cx="145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i="1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HPCS Lab.</a:t>
            </a:r>
            <a:endParaRPr kumimoji="1" lang="ja-JP" altLang="en-US" sz="1400" i="1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1 つの角を切り取った四角形 9"/>
          <p:cNvSpPr/>
          <p:nvPr/>
        </p:nvSpPr>
        <p:spPr>
          <a:xfrm flipH="1">
            <a:off x="107504" y="116632"/>
            <a:ext cx="8928992" cy="6624736"/>
          </a:xfrm>
          <a:prstGeom prst="snip1Rect">
            <a:avLst>
              <a:gd name="adj" fmla="val 871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8028384" y="332656"/>
            <a:ext cx="10081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8532440" y="378405"/>
            <a:ext cx="5040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8910482" y="424155"/>
            <a:ext cx="1260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8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High Throughput, Low </a:t>
            </a:r>
            <a:r>
              <a:rPr lang="en-US" altLang="ja-JP" dirty="0" smtClean="0"/>
              <a:t>latency and    Reliable Remote File Access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u="sng" dirty="0" smtClean="0"/>
              <a:t>Hiroki Ohtsuji </a:t>
            </a:r>
            <a:r>
              <a:rPr lang="en-US" altLang="ja-JP" dirty="0" smtClean="0"/>
              <a:t>and Osamu Tatebe</a:t>
            </a:r>
          </a:p>
          <a:p>
            <a:r>
              <a:rPr kumimoji="1" lang="en-US" altLang="ja-JP" dirty="0" smtClean="0"/>
              <a:t>University of Tsukuba, Japan </a:t>
            </a:r>
          </a:p>
          <a:p>
            <a:r>
              <a:rPr kumimoji="1" lang="en-US" altLang="ja-JP" dirty="0" smtClean="0"/>
              <a:t>/ JST CREST</a:t>
            </a:r>
          </a:p>
        </p:txBody>
      </p:sp>
    </p:spTree>
    <p:extLst>
      <p:ext uri="{BB962C8B-B14F-4D97-AF65-F5344CB8AC3E}">
        <p14:creationId xmlns:p14="http://schemas.microsoft.com/office/powerpoint/2010/main" val="796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Congestion avoidance by using redundant data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Concentration of access</a:t>
            </a:r>
          </a:p>
          <a:p>
            <a:pPr lvl="1"/>
            <a:r>
              <a:rPr lang="en-US" altLang="ja-JP" dirty="0" smtClean="0"/>
              <a:t>There are hotspots (files) on the storage node</a:t>
            </a:r>
            <a:endParaRPr lang="en-US" altLang="ja-JP" dirty="0"/>
          </a:p>
          <a:p>
            <a:r>
              <a:rPr lang="en-US" altLang="ja-JP" dirty="0" smtClean="0"/>
              <a:t>Redundant data</a:t>
            </a:r>
          </a:p>
          <a:p>
            <a:pPr lvl="1"/>
            <a:r>
              <a:rPr lang="en-US" altLang="ja-JP" dirty="0" smtClean="0"/>
              <a:t>Fault tolerance</a:t>
            </a:r>
          </a:p>
          <a:p>
            <a:pPr lvl="1"/>
            <a:r>
              <a:rPr lang="en-US" altLang="ja-JP" dirty="0" smtClean="0"/>
              <a:t>Can be use to avoid congestion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1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Redundant data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Basic structure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88603" y="3613556"/>
            <a:ext cx="576064" cy="630274"/>
            <a:chOff x="2987824" y="1052736"/>
            <a:chExt cx="1152128" cy="1242342"/>
          </a:xfrm>
        </p:grpSpPr>
        <p:sp>
          <p:nvSpPr>
            <p:cNvPr id="6" name="正方形/長方形 5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1389785" y="317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124707" y="3613556"/>
            <a:ext cx="576064" cy="630274"/>
            <a:chOff x="2987824" y="1052736"/>
            <a:chExt cx="1152128" cy="1242342"/>
          </a:xfrm>
        </p:grpSpPr>
        <p:sp>
          <p:nvSpPr>
            <p:cNvPr id="11" name="正方形/長方形 10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2253881" y="317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3060811" y="3613556"/>
            <a:ext cx="576064" cy="630274"/>
            <a:chOff x="2987824" y="1052736"/>
            <a:chExt cx="1152128" cy="1242342"/>
          </a:xfrm>
        </p:grpSpPr>
        <p:sp>
          <p:nvSpPr>
            <p:cNvPr id="16" name="正方形/長方形 15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3117977" y="317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server"/>
          <p:cNvSpPr>
            <a:spLocks noEditPoints="1" noChangeArrowheads="1"/>
          </p:cNvSpPr>
          <p:nvPr/>
        </p:nvSpPr>
        <p:spPr bwMode="auto">
          <a:xfrm>
            <a:off x="2037857" y="4981708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21" name="直線矢印コネクタ 20"/>
          <p:cNvCxnSpPr>
            <a:stCxn id="20" idx="1"/>
            <a:endCxn id="8" idx="4"/>
          </p:cNvCxnSpPr>
          <p:nvPr/>
        </p:nvCxnSpPr>
        <p:spPr>
          <a:xfrm flipH="1" flipV="1">
            <a:off x="1476635" y="4243830"/>
            <a:ext cx="921262" cy="73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1"/>
            <a:endCxn id="13" idx="4"/>
          </p:cNvCxnSpPr>
          <p:nvPr/>
        </p:nvCxnSpPr>
        <p:spPr>
          <a:xfrm flipV="1">
            <a:off x="2397897" y="4243830"/>
            <a:ext cx="14842" cy="73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66912" y="2771636"/>
            <a:ext cx="35431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File1	d</a:t>
            </a:r>
            <a:r>
              <a:rPr kumimoji="1" lang="en-US" altLang="ja-JP" baseline="-25000" dirty="0" smtClean="0"/>
              <a:t>0	</a:t>
            </a:r>
            <a:r>
              <a:rPr lang="en-US" altLang="ja-JP" dirty="0" smtClean="0"/>
              <a:t>d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	p</a:t>
            </a:r>
            <a:r>
              <a:rPr lang="en-US" altLang="ja-JP" baseline="-25000" dirty="0" smtClean="0"/>
              <a:t>0</a:t>
            </a:r>
            <a:r>
              <a:rPr kumimoji="1" lang="en-US" altLang="ja-JP" dirty="0" smtClean="0"/>
              <a:t>    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6330" y="3613556"/>
            <a:ext cx="576064" cy="630274"/>
            <a:chOff x="2987824" y="1052736"/>
            <a:chExt cx="1152128" cy="1242342"/>
          </a:xfrm>
        </p:grpSpPr>
        <p:sp>
          <p:nvSpPr>
            <p:cNvPr id="25" name="正方形/長方形 24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5767512" y="317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6502434" y="3613556"/>
            <a:ext cx="576064" cy="630274"/>
            <a:chOff x="2987824" y="1052736"/>
            <a:chExt cx="1152128" cy="1242342"/>
          </a:xfrm>
        </p:grpSpPr>
        <p:sp>
          <p:nvSpPr>
            <p:cNvPr id="30" name="正方形/長方形 29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6631608" y="317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7438538" y="3613556"/>
            <a:ext cx="576064" cy="630274"/>
            <a:chOff x="2987824" y="1052736"/>
            <a:chExt cx="1152128" cy="1242342"/>
          </a:xfrm>
        </p:grpSpPr>
        <p:sp>
          <p:nvSpPr>
            <p:cNvPr id="35" name="正方形/長方形 34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7495704" y="317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9" name="server"/>
          <p:cNvSpPr>
            <a:spLocks noEditPoints="1" noChangeArrowheads="1"/>
          </p:cNvSpPr>
          <p:nvPr/>
        </p:nvSpPr>
        <p:spPr bwMode="auto">
          <a:xfrm>
            <a:off x="6415584" y="4981708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40" name="直線矢印コネクタ 39"/>
          <p:cNvCxnSpPr>
            <a:stCxn id="39" idx="1"/>
            <a:endCxn id="37" idx="4"/>
          </p:cNvCxnSpPr>
          <p:nvPr/>
        </p:nvCxnSpPr>
        <p:spPr>
          <a:xfrm flipV="1">
            <a:off x="6775624" y="4243830"/>
            <a:ext cx="950946" cy="73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9" idx="1"/>
            <a:endCxn id="32" idx="4"/>
          </p:cNvCxnSpPr>
          <p:nvPr/>
        </p:nvCxnSpPr>
        <p:spPr>
          <a:xfrm flipV="1">
            <a:off x="6775624" y="4243830"/>
            <a:ext cx="14842" cy="73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744639" y="2771636"/>
            <a:ext cx="35431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File1	d</a:t>
            </a:r>
            <a:r>
              <a:rPr kumimoji="1" lang="en-US" altLang="ja-JP" baseline="-25000" dirty="0" smtClean="0"/>
              <a:t>0	</a:t>
            </a:r>
            <a:r>
              <a:rPr lang="en-US" altLang="ja-JP" dirty="0" smtClean="0"/>
              <a:t>d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	p</a:t>
            </a:r>
            <a:r>
              <a:rPr lang="en-US" altLang="ja-JP" baseline="-25000" dirty="0" smtClean="0"/>
              <a:t>0</a:t>
            </a:r>
            <a:r>
              <a:rPr kumimoji="1" lang="en-US" altLang="ja-JP" dirty="0" smtClean="0"/>
              <a:t>    </a:t>
            </a:r>
            <a:endParaRPr kumimoji="1" lang="ja-JP" altLang="en-US" dirty="0"/>
          </a:p>
        </p:txBody>
      </p:sp>
      <p:sp>
        <p:nvSpPr>
          <p:cNvPr id="43" name="乗算記号 42"/>
          <p:cNvSpPr/>
          <p:nvPr/>
        </p:nvSpPr>
        <p:spPr>
          <a:xfrm>
            <a:off x="5134282" y="3172747"/>
            <a:ext cx="1368152" cy="1440160"/>
          </a:xfrm>
          <a:prstGeom prst="mathMultiply">
            <a:avLst>
              <a:gd name="adj1" fmla="val 109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142394" y="5939988"/>
            <a:ext cx="1407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 xor p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 = d</a:t>
            </a:r>
            <a:r>
              <a:rPr kumimoji="1" lang="en-US" altLang="ja-JP" baseline="-25000" dirty="0" smtClean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2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RAID: connected with SCSI / SATA</a:t>
            </a:r>
          </a:p>
          <a:p>
            <a:r>
              <a:rPr lang="ja-JP" altLang="en-US" dirty="0" smtClean="0"/>
              <a:t>→</a:t>
            </a:r>
            <a:r>
              <a:rPr lang="en-US" altLang="ja-JP" dirty="0" smtClean="0"/>
              <a:t>connected with network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1763688" y="2708920"/>
            <a:ext cx="2009706" cy="2614235"/>
            <a:chOff x="1763688" y="2708920"/>
            <a:chExt cx="2009706" cy="2614235"/>
          </a:xfrm>
        </p:grpSpPr>
        <p:pic>
          <p:nvPicPr>
            <p:cNvPr id="5" name="Picture 2" descr="C:\Users\xabre\AppData\Local\Microsoft\Windows\Temporary Internet Files\Content.IE5\CNBAWK3T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393" y="2708920"/>
              <a:ext cx="864035" cy="1197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2484179" y="4683647"/>
              <a:ext cx="576064" cy="630274"/>
              <a:chOff x="2987824" y="1052736"/>
              <a:chExt cx="1152128" cy="124234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763688" y="4688264"/>
              <a:ext cx="576064" cy="630274"/>
              <a:chOff x="2987824" y="1052736"/>
              <a:chExt cx="1152128" cy="1242342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3197330" y="4692881"/>
              <a:ext cx="576064" cy="630274"/>
              <a:chOff x="2987824" y="1052736"/>
              <a:chExt cx="1152128" cy="1242342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18" name="直線矢印コネクタ 17"/>
            <p:cNvCxnSpPr>
              <a:stCxn id="5" idx="2"/>
              <a:endCxn id="12" idx="0"/>
            </p:cNvCxnSpPr>
            <p:nvPr/>
          </p:nvCxnSpPr>
          <p:spPr>
            <a:xfrm flipH="1">
              <a:off x="2051720" y="3906347"/>
              <a:ext cx="751691" cy="7819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5" idx="2"/>
              <a:endCxn id="8" idx="0"/>
            </p:cNvCxnSpPr>
            <p:nvPr/>
          </p:nvCxnSpPr>
          <p:spPr>
            <a:xfrm flipH="1">
              <a:off x="2772211" y="3906347"/>
              <a:ext cx="31200" cy="777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5" idx="2"/>
              <a:endCxn id="16" idx="0"/>
            </p:cNvCxnSpPr>
            <p:nvPr/>
          </p:nvCxnSpPr>
          <p:spPr>
            <a:xfrm>
              <a:off x="2803411" y="3906347"/>
              <a:ext cx="681951" cy="786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162524" y="4114948"/>
              <a:ext cx="1219373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SCSI / SATA</a:t>
              </a:r>
              <a:endParaRPr kumimoji="1" lang="ja-JP" altLang="en-US" dirty="0"/>
            </a:p>
          </p:txBody>
        </p:sp>
      </p:grpSp>
      <p:pic>
        <p:nvPicPr>
          <p:cNvPr id="22" name="Picture 2" descr="C:\Users\xabre\AppData\Local\Microsoft\Windows\Temporary Internet Files\Content.IE5\CNBAWK3T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112" y="2735629"/>
            <a:ext cx="864035" cy="11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>
            <a:off x="4622683" y="5749284"/>
            <a:ext cx="309342" cy="289872"/>
            <a:chOff x="2987824" y="1052736"/>
            <a:chExt cx="1152128" cy="1242342"/>
          </a:xfrm>
        </p:grpSpPr>
        <p:sp>
          <p:nvSpPr>
            <p:cNvPr id="24" name="正方形/長方形 23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27" name="直線矢印コネクタ 26"/>
          <p:cNvCxnSpPr>
            <a:stCxn id="30" idx="1"/>
            <a:endCxn id="29" idx="0"/>
          </p:cNvCxnSpPr>
          <p:nvPr/>
        </p:nvCxnSpPr>
        <p:spPr>
          <a:xfrm flipH="1">
            <a:off x="4493459" y="4675046"/>
            <a:ext cx="663619" cy="527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2"/>
            <a:endCxn id="30" idx="0"/>
          </p:cNvCxnSpPr>
          <p:nvPr/>
        </p:nvCxnSpPr>
        <p:spPr>
          <a:xfrm>
            <a:off x="5625130" y="3933056"/>
            <a:ext cx="0" cy="403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xabre\AppData\Local\Microsoft\Windows\Temporary Internet Files\Content.IE5\CNBAWK3T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42" y="5202657"/>
            <a:ext cx="576033" cy="7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xabre\AppData\Local\Microsoft\Windows\Temporary Internet Files\Content.IE5\WBJVM6CI\MC9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78" y="4336916"/>
            <a:ext cx="936104" cy="67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グループ化 30"/>
          <p:cNvGrpSpPr/>
          <p:nvPr/>
        </p:nvGrpSpPr>
        <p:grpSpPr>
          <a:xfrm>
            <a:off x="5754369" y="6019448"/>
            <a:ext cx="309342" cy="289872"/>
            <a:chOff x="2987824" y="1052736"/>
            <a:chExt cx="1152128" cy="1242342"/>
          </a:xfrm>
        </p:grpSpPr>
        <p:sp>
          <p:nvSpPr>
            <p:cNvPr id="32" name="正方形/長方形 31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5" name="直線矢印コネクタ 34"/>
          <p:cNvCxnSpPr>
            <a:stCxn id="30" idx="2"/>
            <a:endCxn id="36" idx="0"/>
          </p:cNvCxnSpPr>
          <p:nvPr/>
        </p:nvCxnSpPr>
        <p:spPr>
          <a:xfrm>
            <a:off x="5625130" y="5013176"/>
            <a:ext cx="15" cy="459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xabre\AppData\Local\Microsoft\Windows\Temporary Internet Files\Content.IE5\CNBAWK3T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28" y="5472821"/>
            <a:ext cx="576033" cy="7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グループ化 36"/>
          <p:cNvGrpSpPr/>
          <p:nvPr/>
        </p:nvGrpSpPr>
        <p:grpSpPr>
          <a:xfrm>
            <a:off x="6978505" y="5775827"/>
            <a:ext cx="309342" cy="289872"/>
            <a:chOff x="2987824" y="1052736"/>
            <a:chExt cx="1152128" cy="1242342"/>
          </a:xfrm>
        </p:grpSpPr>
        <p:sp>
          <p:nvSpPr>
            <p:cNvPr id="38" name="正方形/長方形 37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41" name="直線矢印コネクタ 40"/>
          <p:cNvCxnSpPr>
            <a:stCxn id="30" idx="3"/>
            <a:endCxn id="42" idx="0"/>
          </p:cNvCxnSpPr>
          <p:nvPr/>
        </p:nvCxnSpPr>
        <p:spPr>
          <a:xfrm>
            <a:off x="6093182" y="4675046"/>
            <a:ext cx="756099" cy="554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xabre\AppData\Local\Microsoft\Windows\Temporary Internet Files\Content.IE5\CNBAWK3T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64" y="5229200"/>
            <a:ext cx="576033" cy="7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5193112" y="4748783"/>
            <a:ext cx="994055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Network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275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Performance deterioration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914434" y="3118792"/>
            <a:ext cx="576064" cy="630274"/>
            <a:chOff x="2987824" y="1052736"/>
            <a:chExt cx="1152128" cy="1242342"/>
          </a:xfrm>
        </p:grpSpPr>
        <p:sp>
          <p:nvSpPr>
            <p:cNvPr id="6" name="正方形/長方形 5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1115616" y="2677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850538" y="3118792"/>
            <a:ext cx="576064" cy="630274"/>
            <a:chOff x="2987824" y="1052736"/>
            <a:chExt cx="1152128" cy="1242342"/>
          </a:xfrm>
        </p:grpSpPr>
        <p:sp>
          <p:nvSpPr>
            <p:cNvPr id="11" name="正方形/長方形 10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979712" y="2677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2786642" y="3118792"/>
            <a:ext cx="576064" cy="630274"/>
            <a:chOff x="2987824" y="1052736"/>
            <a:chExt cx="1152128" cy="1242342"/>
          </a:xfrm>
        </p:grpSpPr>
        <p:sp>
          <p:nvSpPr>
            <p:cNvPr id="16" name="正方形/長方形 15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843808" y="2677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server"/>
          <p:cNvSpPr>
            <a:spLocks noEditPoints="1" noChangeArrowheads="1"/>
          </p:cNvSpPr>
          <p:nvPr/>
        </p:nvSpPr>
        <p:spPr bwMode="auto">
          <a:xfrm>
            <a:off x="395536" y="520702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server"/>
          <p:cNvSpPr>
            <a:spLocks noEditPoints="1" noChangeArrowheads="1"/>
          </p:cNvSpPr>
          <p:nvPr/>
        </p:nvSpPr>
        <p:spPr bwMode="auto">
          <a:xfrm>
            <a:off x="1457500" y="520702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server"/>
          <p:cNvSpPr>
            <a:spLocks noEditPoints="1" noChangeArrowheads="1"/>
          </p:cNvSpPr>
          <p:nvPr/>
        </p:nvSpPr>
        <p:spPr bwMode="auto">
          <a:xfrm>
            <a:off x="2472438" y="520702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3" name="server"/>
          <p:cNvSpPr>
            <a:spLocks noEditPoints="1" noChangeArrowheads="1"/>
          </p:cNvSpPr>
          <p:nvPr/>
        </p:nvSpPr>
        <p:spPr bwMode="auto">
          <a:xfrm>
            <a:off x="3534402" y="520702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24" name="直線矢印コネクタ 23"/>
          <p:cNvCxnSpPr>
            <a:stCxn id="20" idx="1"/>
            <a:endCxn id="8" idx="4"/>
          </p:cNvCxnSpPr>
          <p:nvPr/>
        </p:nvCxnSpPr>
        <p:spPr>
          <a:xfrm flipV="1">
            <a:off x="755576" y="3749066"/>
            <a:ext cx="446890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2" idx="1"/>
            <a:endCxn id="13" idx="5"/>
          </p:cNvCxnSpPr>
          <p:nvPr/>
        </p:nvCxnSpPr>
        <p:spPr>
          <a:xfrm flipH="1" flipV="1">
            <a:off x="2342239" y="3722316"/>
            <a:ext cx="490239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0" idx="1"/>
            <a:endCxn id="13" idx="3"/>
          </p:cNvCxnSpPr>
          <p:nvPr/>
        </p:nvCxnSpPr>
        <p:spPr>
          <a:xfrm flipV="1">
            <a:off x="755576" y="3722316"/>
            <a:ext cx="1179325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1"/>
            <a:endCxn id="8" idx="5"/>
          </p:cNvCxnSpPr>
          <p:nvPr/>
        </p:nvCxnSpPr>
        <p:spPr>
          <a:xfrm flipH="1" flipV="1">
            <a:off x="1406135" y="3722316"/>
            <a:ext cx="411405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1"/>
            <a:endCxn id="18" idx="3"/>
          </p:cNvCxnSpPr>
          <p:nvPr/>
        </p:nvCxnSpPr>
        <p:spPr>
          <a:xfrm flipV="1">
            <a:off x="2832478" y="3722316"/>
            <a:ext cx="38527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3" idx="1"/>
            <a:endCxn id="13" idx="6"/>
          </p:cNvCxnSpPr>
          <p:nvPr/>
        </p:nvCxnSpPr>
        <p:spPr>
          <a:xfrm flipH="1" flipV="1">
            <a:off x="2426602" y="3657737"/>
            <a:ext cx="1467840" cy="15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3" idx="1"/>
            <a:endCxn id="18" idx="4"/>
          </p:cNvCxnSpPr>
          <p:nvPr/>
        </p:nvCxnSpPr>
        <p:spPr>
          <a:xfrm flipH="1" flipV="1">
            <a:off x="3074674" y="3749066"/>
            <a:ext cx="819768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1" idx="1"/>
            <a:endCxn id="13" idx="4"/>
          </p:cNvCxnSpPr>
          <p:nvPr/>
        </p:nvCxnSpPr>
        <p:spPr>
          <a:xfrm flipV="1">
            <a:off x="1817540" y="3749066"/>
            <a:ext cx="321030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92743" y="1772816"/>
            <a:ext cx="43352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File1	</a:t>
            </a:r>
            <a:r>
              <a:rPr kumimoji="1" lang="en-US" altLang="ja-JP" b="1" dirty="0" smtClean="0"/>
              <a:t>d</a:t>
            </a:r>
            <a:r>
              <a:rPr kumimoji="1" lang="en-US" altLang="ja-JP" b="1" baseline="-25000" dirty="0" smtClean="0"/>
              <a:t>0</a:t>
            </a:r>
            <a:r>
              <a:rPr kumimoji="1" lang="en-US" altLang="ja-JP" baseline="-25000" dirty="0" smtClean="0"/>
              <a:t>	</a:t>
            </a:r>
            <a:r>
              <a:rPr lang="en-US" altLang="ja-JP" b="1" dirty="0" smtClean="0"/>
              <a:t>d</a:t>
            </a:r>
            <a:r>
              <a:rPr lang="en-US" altLang="ja-JP" b="1" baseline="-25000" dirty="0" smtClean="0"/>
              <a:t>1</a:t>
            </a:r>
            <a:r>
              <a:rPr lang="en-US" altLang="ja-JP" dirty="0" smtClean="0"/>
              <a:t>	</a:t>
            </a:r>
            <a:r>
              <a:rPr lang="en-US" altLang="ja-JP" i="1" dirty="0" smtClean="0"/>
              <a:t>p</a:t>
            </a:r>
            <a:r>
              <a:rPr lang="en-US" altLang="ja-JP" i="1" baseline="-25000" dirty="0" smtClean="0"/>
              <a:t>0</a:t>
            </a:r>
            <a:r>
              <a:rPr lang="en-US" altLang="ja-JP" baseline="-25000" dirty="0" smtClean="0"/>
              <a:t>	</a:t>
            </a:r>
            <a:r>
              <a:rPr kumimoji="1" lang="en-US" altLang="ja-JP" dirty="0" smtClean="0"/>
              <a:t>      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743" y="2204864"/>
            <a:ext cx="43352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File2	</a:t>
            </a:r>
            <a:r>
              <a:rPr lang="en-US" altLang="ja-JP" dirty="0"/>
              <a:t> </a:t>
            </a:r>
            <a:r>
              <a:rPr lang="en-US" altLang="ja-JP" dirty="0" smtClean="0"/>
              <a:t>	</a:t>
            </a:r>
            <a:r>
              <a:rPr lang="en-US" altLang="ja-JP" dirty="0"/>
              <a:t> </a:t>
            </a:r>
            <a:r>
              <a:rPr lang="en-US" altLang="ja-JP" b="1" dirty="0"/>
              <a:t>d</a:t>
            </a:r>
            <a:r>
              <a:rPr lang="en-US" altLang="ja-JP" b="1" baseline="-25000" dirty="0"/>
              <a:t>0</a:t>
            </a:r>
            <a:r>
              <a:rPr lang="en-US" altLang="ja-JP" baseline="-25000" dirty="0"/>
              <a:t>	</a:t>
            </a:r>
            <a:r>
              <a:rPr lang="en-US" altLang="ja-JP" b="1" dirty="0"/>
              <a:t>d</a:t>
            </a:r>
            <a:r>
              <a:rPr lang="en-US" altLang="ja-JP" b="1" baseline="-25000" dirty="0"/>
              <a:t>1</a:t>
            </a:r>
            <a:r>
              <a:rPr lang="en-US" altLang="ja-JP" dirty="0"/>
              <a:t>	</a:t>
            </a:r>
            <a:r>
              <a:rPr lang="en-US" altLang="ja-JP" i="1" dirty="0"/>
              <a:t>p</a:t>
            </a:r>
            <a:r>
              <a:rPr lang="en-US" altLang="ja-JP" i="1" baseline="-25000" dirty="0"/>
              <a:t>0</a:t>
            </a:r>
            <a:endParaRPr kumimoji="1" lang="ja-JP" altLang="en-US" i="1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3707904" y="3124262"/>
            <a:ext cx="576064" cy="630274"/>
            <a:chOff x="2987824" y="1052736"/>
            <a:chExt cx="1152128" cy="1242342"/>
          </a:xfrm>
        </p:grpSpPr>
        <p:sp>
          <p:nvSpPr>
            <p:cNvPr id="35" name="正方形/長方形 34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3765070" y="2682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69914" y="586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92868" y="586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86138" y="586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66258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5496" y="3669004"/>
            <a:ext cx="122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Storage  nodes</a:t>
            </a:r>
            <a:endParaRPr kumimoji="1" lang="ja-JP" altLang="en-US" sz="1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79512" y="4941168"/>
            <a:ext cx="122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Clients</a:t>
            </a:r>
            <a:endParaRPr kumimoji="1" lang="ja-JP" altLang="en-US" sz="1200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5522946" y="3118792"/>
            <a:ext cx="576064" cy="630274"/>
            <a:chOff x="2987824" y="1052736"/>
            <a:chExt cx="1152128" cy="1242342"/>
          </a:xfrm>
        </p:grpSpPr>
        <p:sp>
          <p:nvSpPr>
            <p:cNvPr id="47" name="正方形/長方形 46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5724128" y="2677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6459050" y="3118792"/>
            <a:ext cx="576064" cy="630274"/>
            <a:chOff x="2987824" y="1052736"/>
            <a:chExt cx="1152128" cy="1242342"/>
          </a:xfrm>
        </p:grpSpPr>
        <p:sp>
          <p:nvSpPr>
            <p:cNvPr id="52" name="正方形/長方形 51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5" name="テキスト ボックス 54"/>
          <p:cNvSpPr txBox="1"/>
          <p:nvPr/>
        </p:nvSpPr>
        <p:spPr>
          <a:xfrm>
            <a:off x="6588224" y="2677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7395154" y="3118792"/>
            <a:ext cx="576064" cy="630274"/>
            <a:chOff x="2987824" y="1052736"/>
            <a:chExt cx="1152128" cy="1242342"/>
          </a:xfrm>
        </p:grpSpPr>
        <p:sp>
          <p:nvSpPr>
            <p:cNvPr id="57" name="正方形/長方形 56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0" name="テキスト ボックス 59"/>
          <p:cNvSpPr txBox="1"/>
          <p:nvPr/>
        </p:nvSpPr>
        <p:spPr>
          <a:xfrm>
            <a:off x="7452320" y="2677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61" name="server"/>
          <p:cNvSpPr>
            <a:spLocks noEditPoints="1" noChangeArrowheads="1"/>
          </p:cNvSpPr>
          <p:nvPr/>
        </p:nvSpPr>
        <p:spPr bwMode="auto">
          <a:xfrm>
            <a:off x="5004048" y="520702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2" name="server"/>
          <p:cNvSpPr>
            <a:spLocks noEditPoints="1" noChangeArrowheads="1"/>
          </p:cNvSpPr>
          <p:nvPr/>
        </p:nvSpPr>
        <p:spPr bwMode="auto">
          <a:xfrm>
            <a:off x="6066012" y="520702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3" name="server"/>
          <p:cNvSpPr>
            <a:spLocks noEditPoints="1" noChangeArrowheads="1"/>
          </p:cNvSpPr>
          <p:nvPr/>
        </p:nvSpPr>
        <p:spPr bwMode="auto">
          <a:xfrm>
            <a:off x="7080950" y="520702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4" name="server"/>
          <p:cNvSpPr>
            <a:spLocks noEditPoints="1" noChangeArrowheads="1"/>
          </p:cNvSpPr>
          <p:nvPr/>
        </p:nvSpPr>
        <p:spPr bwMode="auto">
          <a:xfrm>
            <a:off x="8142914" y="520702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65" name="直線矢印コネクタ 64"/>
          <p:cNvCxnSpPr>
            <a:stCxn id="61" idx="1"/>
            <a:endCxn id="49" idx="4"/>
          </p:cNvCxnSpPr>
          <p:nvPr/>
        </p:nvCxnSpPr>
        <p:spPr>
          <a:xfrm flipV="1">
            <a:off x="5364088" y="3749066"/>
            <a:ext cx="446890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63" idx="1"/>
            <a:endCxn id="59" idx="3"/>
          </p:cNvCxnSpPr>
          <p:nvPr/>
        </p:nvCxnSpPr>
        <p:spPr>
          <a:xfrm flipV="1">
            <a:off x="7440990" y="3722316"/>
            <a:ext cx="38527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1" idx="1"/>
            <a:endCxn id="54" idx="3"/>
          </p:cNvCxnSpPr>
          <p:nvPr/>
        </p:nvCxnSpPr>
        <p:spPr>
          <a:xfrm flipV="1">
            <a:off x="5364088" y="3722316"/>
            <a:ext cx="1179325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62" idx="1"/>
            <a:endCxn id="49" idx="5"/>
          </p:cNvCxnSpPr>
          <p:nvPr/>
        </p:nvCxnSpPr>
        <p:spPr>
          <a:xfrm flipH="1" flipV="1">
            <a:off x="6014647" y="3722316"/>
            <a:ext cx="411405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3" idx="1"/>
            <a:endCxn id="78" idx="3"/>
          </p:cNvCxnSpPr>
          <p:nvPr/>
        </p:nvCxnSpPr>
        <p:spPr>
          <a:xfrm flipV="1">
            <a:off x="7440990" y="3727786"/>
            <a:ext cx="959789" cy="147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64" idx="1"/>
            <a:endCxn id="78" idx="5"/>
          </p:cNvCxnSpPr>
          <p:nvPr/>
        </p:nvCxnSpPr>
        <p:spPr>
          <a:xfrm flipV="1">
            <a:off x="8502954" y="3727786"/>
            <a:ext cx="305163" cy="147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64" idx="1"/>
            <a:endCxn id="59" idx="4"/>
          </p:cNvCxnSpPr>
          <p:nvPr/>
        </p:nvCxnSpPr>
        <p:spPr>
          <a:xfrm flipH="1" flipV="1">
            <a:off x="7683186" y="3749066"/>
            <a:ext cx="819768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2" idx="1"/>
            <a:endCxn id="54" idx="4"/>
          </p:cNvCxnSpPr>
          <p:nvPr/>
        </p:nvCxnSpPr>
        <p:spPr>
          <a:xfrm flipV="1">
            <a:off x="6426052" y="3749066"/>
            <a:ext cx="321030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701255" y="1772816"/>
            <a:ext cx="43352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File1	</a:t>
            </a:r>
            <a:r>
              <a:rPr kumimoji="1" lang="en-US" altLang="ja-JP" b="1" dirty="0" smtClean="0"/>
              <a:t>d</a:t>
            </a:r>
            <a:r>
              <a:rPr kumimoji="1" lang="en-US" altLang="ja-JP" b="1" baseline="-25000" dirty="0" smtClean="0"/>
              <a:t>0</a:t>
            </a:r>
            <a:r>
              <a:rPr kumimoji="1" lang="en-US" altLang="ja-JP" baseline="-25000" dirty="0" smtClean="0"/>
              <a:t>	</a:t>
            </a:r>
            <a:r>
              <a:rPr lang="en-US" altLang="ja-JP" b="1" dirty="0" smtClean="0"/>
              <a:t>d</a:t>
            </a:r>
            <a:r>
              <a:rPr lang="en-US" altLang="ja-JP" b="1" baseline="-25000" dirty="0" smtClean="0"/>
              <a:t>1</a:t>
            </a:r>
            <a:r>
              <a:rPr lang="en-US" altLang="ja-JP" dirty="0" smtClean="0"/>
              <a:t>	</a:t>
            </a:r>
            <a:r>
              <a:rPr lang="en-US" altLang="ja-JP" i="1" dirty="0" smtClean="0"/>
              <a:t>p</a:t>
            </a:r>
            <a:r>
              <a:rPr lang="en-US" altLang="ja-JP" i="1" baseline="-25000" dirty="0" smtClean="0"/>
              <a:t>0</a:t>
            </a:r>
            <a:r>
              <a:rPr lang="en-US" altLang="ja-JP" baseline="-25000" dirty="0" smtClean="0"/>
              <a:t>	</a:t>
            </a:r>
            <a:r>
              <a:rPr kumimoji="1" lang="en-US" altLang="ja-JP" dirty="0" smtClean="0"/>
              <a:t>      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01255" y="2204864"/>
            <a:ext cx="43352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File2	</a:t>
            </a:r>
            <a:r>
              <a:rPr lang="en-US" altLang="ja-JP" dirty="0"/>
              <a:t> </a:t>
            </a:r>
            <a:r>
              <a:rPr lang="en-US" altLang="ja-JP" dirty="0" smtClean="0"/>
              <a:t>	</a:t>
            </a:r>
            <a:r>
              <a:rPr lang="en-US" altLang="ja-JP" dirty="0"/>
              <a:t> </a:t>
            </a:r>
            <a:r>
              <a:rPr lang="en-US" altLang="ja-JP" i="1" dirty="0"/>
              <a:t>p</a:t>
            </a:r>
            <a:r>
              <a:rPr lang="en-US" altLang="ja-JP" i="1" baseline="-25000" dirty="0" smtClean="0"/>
              <a:t>0</a:t>
            </a:r>
            <a:r>
              <a:rPr lang="en-US" altLang="ja-JP" baseline="-25000" dirty="0"/>
              <a:t>	</a:t>
            </a:r>
            <a:r>
              <a:rPr lang="en-US" altLang="ja-JP" b="1" dirty="0" smtClean="0"/>
              <a:t>d</a:t>
            </a:r>
            <a:r>
              <a:rPr lang="en-US" altLang="ja-JP" b="1" baseline="-25000" dirty="0"/>
              <a:t>0</a:t>
            </a:r>
            <a:r>
              <a:rPr lang="en-US" altLang="ja-JP" dirty="0"/>
              <a:t>	</a:t>
            </a:r>
            <a:r>
              <a:rPr lang="en-US" altLang="ja-JP" b="1" dirty="0"/>
              <a:t>d</a:t>
            </a:r>
            <a:r>
              <a:rPr lang="en-US" altLang="ja-JP" b="1" baseline="-25000" dirty="0" smtClean="0"/>
              <a:t>1</a:t>
            </a:r>
            <a:endParaRPr kumimoji="1" lang="ja-JP" altLang="en-US" b="1" dirty="0"/>
          </a:p>
        </p:txBody>
      </p:sp>
      <p:grpSp>
        <p:nvGrpSpPr>
          <p:cNvPr id="75" name="グループ化 74"/>
          <p:cNvGrpSpPr/>
          <p:nvPr/>
        </p:nvGrpSpPr>
        <p:grpSpPr>
          <a:xfrm>
            <a:off x="8316416" y="3124262"/>
            <a:ext cx="576064" cy="630274"/>
            <a:chOff x="2987824" y="1052736"/>
            <a:chExt cx="1152128" cy="1242342"/>
          </a:xfrm>
        </p:grpSpPr>
        <p:sp>
          <p:nvSpPr>
            <p:cNvPr id="76" name="正方形/長方形 75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8373582" y="2682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78426" y="586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301380" y="586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94650" y="586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374770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44008" y="3669004"/>
            <a:ext cx="122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Storage  nodes</a:t>
            </a:r>
            <a:endParaRPr kumimoji="1" lang="ja-JP" altLang="en-US" sz="12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788024" y="4941168"/>
            <a:ext cx="122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Clients</a:t>
            </a:r>
            <a:endParaRPr kumimoji="1" lang="ja-JP" altLang="en-US" sz="1200" dirty="0"/>
          </a:p>
        </p:txBody>
      </p:sp>
      <p:sp>
        <p:nvSpPr>
          <p:cNvPr id="88" name="正方形/長方形 87"/>
          <p:cNvSpPr/>
          <p:nvPr/>
        </p:nvSpPr>
        <p:spPr>
          <a:xfrm>
            <a:off x="35496" y="1628800"/>
            <a:ext cx="4464496" cy="47525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4624749" y="1628800"/>
            <a:ext cx="4464496" cy="47525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3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Performance deterioration(cont’d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69905" y="61156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Clients</a:t>
            </a:r>
            <a:endParaRPr kumimoji="1" lang="ja-JP" altLang="en-US" u="sng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96136" y="6194443"/>
            <a:ext cx="2888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RAM Disk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16GB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Sequential</a:t>
            </a:r>
            <a:endParaRPr kumimoji="1" lang="ja-JP" altLang="en-US" dirty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18105"/>
              </p:ext>
            </p:extLst>
          </p:nvPr>
        </p:nvGraphicFramePr>
        <p:xfrm>
          <a:off x="1619672" y="2564903"/>
          <a:ext cx="5760640" cy="3550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16216" y="4005064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 congestion</a:t>
            </a:r>
          </a:p>
          <a:p>
            <a:r>
              <a:rPr kumimoji="1" lang="en-US" altLang="ja-JP" dirty="0" smtClean="0"/>
              <a:t>w/ congestion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9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Congestion avoidance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3214740" y="3164872"/>
            <a:ext cx="576064" cy="630274"/>
            <a:chOff x="2987824" y="1052736"/>
            <a:chExt cx="1152128" cy="1242342"/>
          </a:xfrm>
        </p:grpSpPr>
        <p:sp>
          <p:nvSpPr>
            <p:cNvPr id="6" name="正方形/長方形 5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3415922" y="2723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4150844" y="3164872"/>
            <a:ext cx="576064" cy="630274"/>
            <a:chOff x="2987824" y="1052736"/>
            <a:chExt cx="1152128" cy="1242342"/>
          </a:xfrm>
        </p:grpSpPr>
        <p:sp>
          <p:nvSpPr>
            <p:cNvPr id="11" name="正方形/長方形 10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4280018" y="2723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086948" y="3164872"/>
            <a:ext cx="576064" cy="630274"/>
            <a:chOff x="2987824" y="1052736"/>
            <a:chExt cx="1152128" cy="1242342"/>
          </a:xfrm>
        </p:grpSpPr>
        <p:sp>
          <p:nvSpPr>
            <p:cNvPr id="16" name="正方形/長方形 15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5144114" y="2723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server"/>
          <p:cNvSpPr>
            <a:spLocks noEditPoints="1" noChangeArrowheads="1"/>
          </p:cNvSpPr>
          <p:nvPr/>
        </p:nvSpPr>
        <p:spPr bwMode="auto">
          <a:xfrm>
            <a:off x="2695842" y="525310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1" name="server"/>
          <p:cNvSpPr>
            <a:spLocks noEditPoints="1" noChangeArrowheads="1"/>
          </p:cNvSpPr>
          <p:nvPr/>
        </p:nvSpPr>
        <p:spPr bwMode="auto">
          <a:xfrm>
            <a:off x="3757806" y="525310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server"/>
          <p:cNvSpPr>
            <a:spLocks noEditPoints="1" noChangeArrowheads="1"/>
          </p:cNvSpPr>
          <p:nvPr/>
        </p:nvSpPr>
        <p:spPr bwMode="auto">
          <a:xfrm>
            <a:off x="4772744" y="525310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3" name="server"/>
          <p:cNvSpPr>
            <a:spLocks noEditPoints="1" noChangeArrowheads="1"/>
          </p:cNvSpPr>
          <p:nvPr/>
        </p:nvSpPr>
        <p:spPr bwMode="auto">
          <a:xfrm>
            <a:off x="5834708" y="5253104"/>
            <a:ext cx="720080" cy="67024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24" name="直線矢印コネクタ 23"/>
          <p:cNvCxnSpPr>
            <a:stCxn id="20" idx="1"/>
            <a:endCxn id="8" idx="4"/>
          </p:cNvCxnSpPr>
          <p:nvPr/>
        </p:nvCxnSpPr>
        <p:spPr>
          <a:xfrm flipV="1">
            <a:off x="3055882" y="3795146"/>
            <a:ext cx="446890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2" idx="1"/>
            <a:endCxn id="37" idx="4"/>
          </p:cNvCxnSpPr>
          <p:nvPr/>
        </p:nvCxnSpPr>
        <p:spPr>
          <a:xfrm flipV="1">
            <a:off x="5132784" y="3800616"/>
            <a:ext cx="1163458" cy="1452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0" idx="1"/>
            <a:endCxn id="13" idx="3"/>
          </p:cNvCxnSpPr>
          <p:nvPr/>
        </p:nvCxnSpPr>
        <p:spPr>
          <a:xfrm flipV="1">
            <a:off x="3055882" y="3768396"/>
            <a:ext cx="1179325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1"/>
            <a:endCxn id="8" idx="5"/>
          </p:cNvCxnSpPr>
          <p:nvPr/>
        </p:nvCxnSpPr>
        <p:spPr>
          <a:xfrm flipH="1" flipV="1">
            <a:off x="3706441" y="3768396"/>
            <a:ext cx="411405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1"/>
            <a:endCxn id="18" idx="3"/>
          </p:cNvCxnSpPr>
          <p:nvPr/>
        </p:nvCxnSpPr>
        <p:spPr>
          <a:xfrm flipV="1">
            <a:off x="5132784" y="3768396"/>
            <a:ext cx="38527" cy="1484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3" idx="1"/>
            <a:endCxn id="37" idx="5"/>
          </p:cNvCxnSpPr>
          <p:nvPr/>
        </p:nvCxnSpPr>
        <p:spPr>
          <a:xfrm flipV="1">
            <a:off x="6194748" y="3773866"/>
            <a:ext cx="305163" cy="147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3" idx="1"/>
            <a:endCxn id="18" idx="4"/>
          </p:cNvCxnSpPr>
          <p:nvPr/>
        </p:nvCxnSpPr>
        <p:spPr>
          <a:xfrm flipH="1" flipV="1">
            <a:off x="5374980" y="3795146"/>
            <a:ext cx="819768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1" idx="1"/>
            <a:endCxn id="13" idx="4"/>
          </p:cNvCxnSpPr>
          <p:nvPr/>
        </p:nvCxnSpPr>
        <p:spPr>
          <a:xfrm flipV="1">
            <a:off x="4117846" y="3795146"/>
            <a:ext cx="321030" cy="1457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393049" y="1818896"/>
            <a:ext cx="43352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File1	d</a:t>
            </a:r>
            <a:r>
              <a:rPr kumimoji="1" lang="en-US" altLang="ja-JP" baseline="-25000" dirty="0" smtClean="0"/>
              <a:t>0	</a:t>
            </a:r>
            <a:r>
              <a:rPr lang="en-US" altLang="ja-JP" dirty="0" smtClean="0"/>
              <a:t>d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	p</a:t>
            </a:r>
            <a:r>
              <a:rPr lang="en-US" altLang="ja-JP" baseline="-25000" dirty="0" smtClean="0"/>
              <a:t>0	</a:t>
            </a:r>
            <a:r>
              <a:rPr kumimoji="1" lang="en-US" altLang="ja-JP" dirty="0" smtClean="0"/>
              <a:t>      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93049" y="2250944"/>
            <a:ext cx="43352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File2	</a:t>
            </a:r>
            <a:r>
              <a:rPr lang="en-US" altLang="ja-JP" dirty="0"/>
              <a:t> </a:t>
            </a:r>
            <a:r>
              <a:rPr lang="en-US" altLang="ja-JP" dirty="0" smtClean="0"/>
              <a:t>	</a:t>
            </a:r>
            <a:r>
              <a:rPr lang="en-US" altLang="ja-JP" dirty="0"/>
              <a:t> d</a:t>
            </a:r>
            <a:r>
              <a:rPr lang="en-US" altLang="ja-JP" baseline="-25000" dirty="0"/>
              <a:t>0	</a:t>
            </a:r>
            <a:r>
              <a:rPr lang="en-US" altLang="ja-JP" dirty="0"/>
              <a:t>d</a:t>
            </a:r>
            <a:r>
              <a:rPr lang="en-US" altLang="ja-JP" baseline="-25000" dirty="0"/>
              <a:t>1</a:t>
            </a:r>
            <a:r>
              <a:rPr lang="en-US" altLang="ja-JP" dirty="0"/>
              <a:t>	p</a:t>
            </a:r>
            <a:r>
              <a:rPr lang="en-US" altLang="ja-JP" baseline="-25000" dirty="0"/>
              <a:t>0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6008210" y="3170342"/>
            <a:ext cx="576064" cy="630274"/>
            <a:chOff x="2987824" y="1052736"/>
            <a:chExt cx="1152128" cy="1242342"/>
          </a:xfrm>
        </p:grpSpPr>
        <p:sp>
          <p:nvSpPr>
            <p:cNvPr id="35" name="正方形/長方形 34"/>
            <p:cNvSpPr/>
            <p:nvPr/>
          </p:nvSpPr>
          <p:spPr>
            <a:xfrm>
              <a:off x="2987824" y="1250962"/>
              <a:ext cx="115212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987824" y="1052736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987824" y="1935038"/>
              <a:ext cx="115212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6065376" y="2729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70220" y="5908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93174" y="5908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86444" y="5908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66564" y="591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479818" y="4987248"/>
            <a:ext cx="122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Clients</a:t>
            </a:r>
            <a:endParaRPr kumimoji="1" lang="ja-JP" altLang="en-US" sz="1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335802" y="3715084"/>
            <a:ext cx="122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Storage  nodes</a:t>
            </a:r>
            <a:endParaRPr kumimoji="1" lang="ja-JP" altLang="en-US" sz="1200" dirty="0"/>
          </a:p>
        </p:txBody>
      </p:sp>
      <p:cxnSp>
        <p:nvCxnSpPr>
          <p:cNvPr id="46" name="直線矢印コネクタ 45"/>
          <p:cNvCxnSpPr>
            <a:stCxn id="22" idx="1"/>
            <a:endCxn id="13" idx="5"/>
          </p:cNvCxnSpPr>
          <p:nvPr/>
        </p:nvCxnSpPr>
        <p:spPr>
          <a:xfrm flipH="1" flipV="1">
            <a:off x="4642545" y="3768396"/>
            <a:ext cx="490239" cy="148470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23" idx="1"/>
            <a:endCxn id="13" idx="6"/>
          </p:cNvCxnSpPr>
          <p:nvPr/>
        </p:nvCxnSpPr>
        <p:spPr>
          <a:xfrm flipH="1" flipV="1">
            <a:off x="4726908" y="3703817"/>
            <a:ext cx="1467840" cy="154928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Performance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Compare the cases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F160628D-A575-4B9C-B85F-E300E34B27F7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228184" y="6094575"/>
            <a:ext cx="1800200" cy="648072"/>
          </a:xfrm>
          <a:prstGeom prst="wedgeRoundRectCallout">
            <a:avLst>
              <a:gd name="adj1" fmla="val -111165"/>
              <a:gd name="adj2" fmla="val -57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復号あり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6228184" y="6103585"/>
            <a:ext cx="1800200" cy="648072"/>
          </a:xfrm>
          <a:prstGeom prst="wedgeRoundRectCallout">
            <a:avLst>
              <a:gd name="adj1" fmla="val -52680"/>
              <a:gd name="adj2" fmla="val -72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w/ decode</a:t>
            </a:r>
            <a:endParaRPr kumimoji="1" lang="ja-JP" altLang="en-US" dirty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852718"/>
              </p:ext>
            </p:extLst>
          </p:nvPr>
        </p:nvGraphicFramePr>
        <p:xfrm>
          <a:off x="1547664" y="2259566"/>
          <a:ext cx="5991745" cy="389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588224" y="3713383"/>
            <a:ext cx="2232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Congestion avoided</a:t>
            </a:r>
            <a:endParaRPr kumimoji="1" lang="en-US" altLang="ja-JP" dirty="0" smtClean="0"/>
          </a:p>
        </p:txBody>
      </p:sp>
      <p:sp>
        <p:nvSpPr>
          <p:cNvPr id="5" name="四角形吹き出し 4"/>
          <p:cNvSpPr/>
          <p:nvPr/>
        </p:nvSpPr>
        <p:spPr>
          <a:xfrm>
            <a:off x="395536" y="2610886"/>
            <a:ext cx="1080120" cy="396044"/>
          </a:xfrm>
          <a:prstGeom prst="wedgeRectCallout">
            <a:avLst>
              <a:gd name="adj1" fmla="val 142891"/>
              <a:gd name="adj2" fmla="val 1038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+28%</a:t>
            </a:r>
            <a:endParaRPr kumimoji="1" lang="ja-JP" altLang="en-US" sz="1400" dirty="0"/>
          </a:p>
        </p:txBody>
      </p:sp>
      <p:sp>
        <p:nvSpPr>
          <p:cNvPr id="11" name="四角形吹き出し 10"/>
          <p:cNvSpPr/>
          <p:nvPr/>
        </p:nvSpPr>
        <p:spPr>
          <a:xfrm>
            <a:off x="7740352" y="2636308"/>
            <a:ext cx="1080120" cy="396044"/>
          </a:xfrm>
          <a:prstGeom prst="wedgeRectCallout">
            <a:avLst>
              <a:gd name="adj1" fmla="val -175771"/>
              <a:gd name="adj2" fmla="val 1583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+15%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605828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Clients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661221" y="6103585"/>
            <a:ext cx="1800200" cy="648072"/>
          </a:xfrm>
          <a:prstGeom prst="wedgeRoundRectCallout">
            <a:avLst>
              <a:gd name="adj1" fmla="val 115828"/>
              <a:gd name="adj2" fmla="val -58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復号あり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659800" y="6103585"/>
            <a:ext cx="1800200" cy="648072"/>
          </a:xfrm>
          <a:prstGeom prst="wedgeRoundRectCallout">
            <a:avLst>
              <a:gd name="adj1" fmla="val 61809"/>
              <a:gd name="adj2" fmla="val -72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Rebuild the striped data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88224" y="4066766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 congestion</a:t>
            </a:r>
          </a:p>
          <a:p>
            <a:r>
              <a:rPr kumimoji="1" lang="en-US" altLang="ja-JP" dirty="0" smtClean="0"/>
              <a:t>w/ congestion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7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Stephen </a:t>
            </a:r>
            <a:r>
              <a:rPr lang="en-US" altLang="ja-JP" dirty="0"/>
              <a:t>C. Simms et al, Wide Area Filesystem Performance using Lustre on the TeraGrid, 2007.</a:t>
            </a:r>
          </a:p>
          <a:p>
            <a:r>
              <a:rPr lang="en-US" altLang="ja-JP" dirty="0" smtClean="0"/>
              <a:t>Wu</a:t>
            </a:r>
            <a:r>
              <a:rPr lang="en-US" altLang="ja-JP" dirty="0"/>
              <a:t>, J., Wyckoff, P. and Panda, D.: PVFS over InfiniBand: Design and Performance Evaluation</a:t>
            </a:r>
          </a:p>
          <a:p>
            <a:r>
              <a:rPr lang="en-US" altLang="ja-JP" dirty="0" smtClean="0"/>
              <a:t>Erasure </a:t>
            </a:r>
            <a:r>
              <a:rPr lang="en-US" altLang="ja-JP" dirty="0"/>
              <a:t>Coding in Windows Azure Storage, USENIX ATC ‘12</a:t>
            </a:r>
          </a:p>
          <a:p>
            <a:pPr lvl="1"/>
            <a:r>
              <a:rPr lang="en-US" altLang="ja-JP" dirty="0" smtClean="0"/>
              <a:t>Shorten the latency by using redundant data</a:t>
            </a:r>
          </a:p>
          <a:p>
            <a:r>
              <a:rPr lang="en-US" altLang="ja-JP" dirty="0" smtClean="0"/>
              <a:t>HDFS RAID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0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Conclusion </a:t>
            </a:r>
            <a:r>
              <a:rPr lang="en-US" altLang="ja-JP" dirty="0"/>
              <a:t>and 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Remote file access with Infiniband RDMA</a:t>
            </a:r>
          </a:p>
          <a:p>
            <a:r>
              <a:rPr kumimoji="1" lang="en-US" altLang="ja-JP" dirty="0" smtClean="0"/>
              <a:t>Congestion avoidance</a:t>
            </a:r>
          </a:p>
          <a:p>
            <a:r>
              <a:rPr kumimoji="1" lang="en-US" altLang="ja-JP" dirty="0" smtClean="0"/>
              <a:t>Future work</a:t>
            </a:r>
          </a:p>
          <a:p>
            <a:pPr lvl="1"/>
            <a:r>
              <a:rPr kumimoji="1" lang="en-US" altLang="ja-JP" dirty="0" smtClean="0"/>
              <a:t>How to detect the congestion</a:t>
            </a:r>
          </a:p>
          <a:p>
            <a:pPr lvl="1"/>
            <a:r>
              <a:rPr lang="en-US" altLang="ja-JP" dirty="0" smtClean="0"/>
              <a:t>Writing of data(in progress)</a:t>
            </a:r>
          </a:p>
          <a:p>
            <a:pPr lvl="2"/>
            <a:r>
              <a:rPr kumimoji="1" lang="en-US" altLang="ja-JP" dirty="0" smtClean="0"/>
              <a:t>w/o performance degradation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504494" y="4525016"/>
            <a:ext cx="2061770" cy="1792582"/>
            <a:chOff x="3134065" y="1340768"/>
            <a:chExt cx="3450209" cy="2999743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214740" y="1782108"/>
              <a:ext cx="576064" cy="630274"/>
              <a:chOff x="2987824" y="1052736"/>
              <a:chExt cx="1152128" cy="1242342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sp>
          <p:nvSpPr>
            <p:cNvPr id="7" name="テキスト ボックス 6"/>
            <p:cNvSpPr txBox="1"/>
            <p:nvPr/>
          </p:nvSpPr>
          <p:spPr>
            <a:xfrm>
              <a:off x="3415922" y="1340768"/>
              <a:ext cx="393295" cy="438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0</a:t>
              </a:r>
              <a:endParaRPr kumimoji="1" lang="ja-JP" altLang="en-US" sz="1400" dirty="0"/>
            </a:p>
          </p:txBody>
        </p:sp>
        <p:grpSp>
          <p:nvGrpSpPr>
            <p:cNvPr id="8" name="グループ化 7"/>
            <p:cNvGrpSpPr/>
            <p:nvPr/>
          </p:nvGrpSpPr>
          <p:grpSpPr>
            <a:xfrm>
              <a:off x="4150844" y="1782108"/>
              <a:ext cx="576064" cy="630274"/>
              <a:chOff x="2987824" y="1052736"/>
              <a:chExt cx="1152128" cy="124234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4280018" y="1340768"/>
              <a:ext cx="393295" cy="438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1</a:t>
              </a:r>
              <a:endParaRPr kumimoji="1" lang="ja-JP" altLang="en-US" sz="1400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5086948" y="1782108"/>
              <a:ext cx="576064" cy="630274"/>
              <a:chOff x="2987824" y="1052736"/>
              <a:chExt cx="1152128" cy="1242342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5144114" y="1340768"/>
              <a:ext cx="393295" cy="438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2</a:t>
              </a:r>
              <a:endParaRPr kumimoji="1" lang="ja-JP" altLang="en-US" sz="1400" dirty="0"/>
            </a:p>
          </p:txBody>
        </p:sp>
        <p:sp>
          <p:nvSpPr>
            <p:cNvPr id="12" name="server"/>
            <p:cNvSpPr>
              <a:spLocks noEditPoints="1" noChangeArrowheads="1"/>
            </p:cNvSpPr>
            <p:nvPr/>
          </p:nvSpPr>
          <p:spPr bwMode="auto">
            <a:xfrm>
              <a:off x="4654900" y="3521443"/>
              <a:ext cx="720080" cy="67024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dirty="0"/>
            </a:p>
          </p:txBody>
        </p:sp>
        <p:cxnSp>
          <p:nvCxnSpPr>
            <p:cNvPr id="13" name="直線矢印コネクタ 12"/>
            <p:cNvCxnSpPr>
              <a:stCxn id="12" idx="1"/>
              <a:endCxn id="32" idx="5"/>
            </p:cNvCxnSpPr>
            <p:nvPr/>
          </p:nvCxnSpPr>
          <p:spPr>
            <a:xfrm flipH="1" flipV="1">
              <a:off x="3706441" y="2385632"/>
              <a:ext cx="1308499" cy="11358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12" idx="1"/>
              <a:endCxn id="26" idx="4"/>
            </p:cNvCxnSpPr>
            <p:nvPr/>
          </p:nvCxnSpPr>
          <p:spPr>
            <a:xfrm flipV="1">
              <a:off x="5014940" y="2412382"/>
              <a:ext cx="360040" cy="11090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12" idx="1"/>
              <a:endCxn id="29" idx="4"/>
            </p:cNvCxnSpPr>
            <p:nvPr/>
          </p:nvCxnSpPr>
          <p:spPr>
            <a:xfrm flipH="1" flipV="1">
              <a:off x="4438876" y="2412382"/>
              <a:ext cx="576064" cy="1109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2" idx="1"/>
              <a:endCxn id="23" idx="3"/>
            </p:cNvCxnSpPr>
            <p:nvPr/>
          </p:nvCxnSpPr>
          <p:spPr>
            <a:xfrm flipV="1">
              <a:off x="5014940" y="2391102"/>
              <a:ext cx="1077633" cy="11303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/>
            <p:cNvGrpSpPr/>
            <p:nvPr/>
          </p:nvGrpSpPr>
          <p:grpSpPr>
            <a:xfrm>
              <a:off x="6008210" y="1787578"/>
              <a:ext cx="576064" cy="630274"/>
              <a:chOff x="2987824" y="1052736"/>
              <a:chExt cx="1152128" cy="1242342"/>
            </a:xfrm>
          </p:grpSpPr>
          <p:sp>
            <p:nvSpPr>
              <p:cNvPr id="21" name="正方形/長方形 20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sp>
          <p:nvSpPr>
            <p:cNvPr id="18" name="テキスト ボックス 17"/>
            <p:cNvSpPr txBox="1"/>
            <p:nvPr/>
          </p:nvSpPr>
          <p:spPr>
            <a:xfrm>
              <a:off x="6065376" y="1346238"/>
              <a:ext cx="393295" cy="438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3</a:t>
              </a:r>
              <a:endParaRPr kumimoji="1" lang="ja-JP" altLang="en-US" sz="14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3747379" y="3915603"/>
              <a:ext cx="839294" cy="42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smtClean="0"/>
                <a:t>Client</a:t>
              </a:r>
              <a:endParaRPr kumimoji="1" lang="ja-JP" altLang="en-US" sz="105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134065" y="2662618"/>
              <a:ext cx="1226624" cy="61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smtClean="0"/>
                <a:t>Storage  nodes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7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 and 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204482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Data-intensive computing is a one of the most important issue in many areas</a:t>
            </a:r>
          </a:p>
          <a:p>
            <a:r>
              <a:rPr lang="en-US" altLang="ja-JP" dirty="0" smtClean="0"/>
              <a:t>Storage systems for Exa-byte</a:t>
            </a:r>
            <a:r>
              <a:rPr lang="en-US" altLang="ja-JP" dirty="0"/>
              <a:t> (10</a:t>
            </a:r>
            <a:r>
              <a:rPr lang="en-US" altLang="ja-JP" baseline="30000" dirty="0"/>
              <a:t>18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/>
          </a:p>
          <a:p>
            <a:pPr marL="457200" lvl="1" indent="0" algn="ctr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4050298" y="3929294"/>
            <a:ext cx="1047632" cy="795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153734" y="5229200"/>
            <a:ext cx="684076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US" altLang="ja-JP" sz="2400" dirty="0" smtClean="0"/>
              <a:t>Need a fast and reliable remote file access system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35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Motivation and Background(cont’d)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Data sharing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Distributed file system</a:t>
            </a:r>
          </a:p>
          <a:p>
            <a:pPr lvl="1"/>
            <a:r>
              <a:rPr lang="en-US" altLang="ja-JP" dirty="0" smtClean="0"/>
              <a:t>Clients access the data via Network</a:t>
            </a:r>
          </a:p>
          <a:p>
            <a:r>
              <a:rPr lang="en-US" altLang="ja-JP" dirty="0" smtClean="0"/>
              <a:t>Bottlenecks</a:t>
            </a:r>
          </a:p>
          <a:p>
            <a:pPr lvl="1"/>
            <a:r>
              <a:rPr lang="en-US" altLang="ja-JP" dirty="0" smtClean="0"/>
              <a:t>Wide-area network</a:t>
            </a:r>
          </a:p>
          <a:p>
            <a:pPr lvl="2"/>
            <a:r>
              <a:rPr lang="en-US" altLang="ja-JP" dirty="0" smtClean="0"/>
              <a:t>Long latency</a:t>
            </a:r>
          </a:p>
          <a:p>
            <a:pPr lvl="1"/>
            <a:r>
              <a:rPr lang="en-US" altLang="ja-JP" dirty="0" smtClean="0"/>
              <a:t>Storage cluster</a:t>
            </a:r>
          </a:p>
          <a:p>
            <a:pPr lvl="2"/>
            <a:r>
              <a:rPr lang="en-US" altLang="ja-JP" dirty="0" smtClean="0"/>
              <a:t>Overhead of network</a:t>
            </a:r>
          </a:p>
          <a:p>
            <a:r>
              <a:rPr lang="en-US" altLang="ja-JP" dirty="0" smtClean="0"/>
              <a:t>Fault tolerance</a:t>
            </a:r>
          </a:p>
          <a:p>
            <a:pPr lvl="1"/>
            <a:r>
              <a:rPr lang="en-US" altLang="ja-JP" dirty="0" smtClean="0"/>
              <a:t>Suggestion: Congestion avoidance</a:t>
            </a:r>
          </a:p>
          <a:p>
            <a:pPr marL="457200" lvl="1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580178" y="2949508"/>
            <a:ext cx="3202197" cy="1708261"/>
            <a:chOff x="2195736" y="2687532"/>
            <a:chExt cx="7025138" cy="3747668"/>
          </a:xfrm>
        </p:grpSpPr>
        <p:sp>
          <p:nvSpPr>
            <p:cNvPr id="6" name="円/楕円 5"/>
            <p:cNvSpPr/>
            <p:nvPr/>
          </p:nvSpPr>
          <p:spPr>
            <a:xfrm rot="20741228">
              <a:off x="2195736" y="4005064"/>
              <a:ext cx="4392488" cy="1800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2688984" y="4149080"/>
              <a:ext cx="576064" cy="630274"/>
              <a:chOff x="2987824" y="1052736"/>
              <a:chExt cx="1152128" cy="1242342"/>
            </a:xfrm>
          </p:grpSpPr>
          <p:sp>
            <p:nvSpPr>
              <p:cNvPr id="48" name="正方形/長方形 47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3828806" y="3701464"/>
              <a:ext cx="576064" cy="630274"/>
              <a:chOff x="2987824" y="1052736"/>
              <a:chExt cx="1152128" cy="1242342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5220072" y="3621188"/>
              <a:ext cx="576064" cy="630274"/>
              <a:chOff x="2987824" y="1052736"/>
              <a:chExt cx="1152128" cy="1242342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084168" y="4468834"/>
              <a:ext cx="576064" cy="630274"/>
              <a:chOff x="2987824" y="1052736"/>
              <a:chExt cx="1152128" cy="124234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941481" y="5229200"/>
              <a:ext cx="576064" cy="630274"/>
              <a:chOff x="2987824" y="1052736"/>
              <a:chExt cx="1152128" cy="1242342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3811553" y="5544337"/>
              <a:ext cx="576064" cy="630274"/>
              <a:chOff x="2987824" y="1052736"/>
              <a:chExt cx="1152128" cy="1242342"/>
            </a:xfrm>
          </p:grpSpPr>
          <p:sp>
            <p:nvSpPr>
              <p:cNvPr id="33" name="正方形/長方形 32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34" name="円/楕円 33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35" name="円/楕円 34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2400952" y="5482560"/>
              <a:ext cx="576064" cy="630274"/>
              <a:chOff x="2987824" y="1052736"/>
              <a:chExt cx="1152128" cy="1242342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sp>
          <p:nvSpPr>
            <p:cNvPr id="14" name="server"/>
            <p:cNvSpPr>
              <a:spLocks noEditPoints="1" noChangeArrowheads="1"/>
            </p:cNvSpPr>
            <p:nvPr/>
          </p:nvSpPr>
          <p:spPr bwMode="auto">
            <a:xfrm>
              <a:off x="3631709" y="4352901"/>
              <a:ext cx="720080" cy="67024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dirty="0"/>
            </a:p>
          </p:txBody>
        </p:sp>
        <p:sp>
          <p:nvSpPr>
            <p:cNvPr id="15" name="server"/>
            <p:cNvSpPr>
              <a:spLocks noEditPoints="1" noChangeArrowheads="1"/>
            </p:cNvSpPr>
            <p:nvPr/>
          </p:nvSpPr>
          <p:spPr bwMode="auto">
            <a:xfrm>
              <a:off x="4751613" y="4352901"/>
              <a:ext cx="720080" cy="67024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dirty="0"/>
            </a:p>
          </p:txBody>
        </p:sp>
        <p:sp>
          <p:nvSpPr>
            <p:cNvPr id="16" name="server"/>
            <p:cNvSpPr>
              <a:spLocks noEditPoints="1" noChangeArrowheads="1"/>
            </p:cNvSpPr>
            <p:nvPr/>
          </p:nvSpPr>
          <p:spPr bwMode="auto">
            <a:xfrm>
              <a:off x="5881981" y="5384141"/>
              <a:ext cx="288032" cy="268099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 dirty="0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5879871" y="5818419"/>
              <a:ext cx="292252" cy="319754"/>
              <a:chOff x="2987824" y="1052736"/>
              <a:chExt cx="1152128" cy="124234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2987824" y="1250962"/>
                <a:ext cx="1152128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2987824" y="1052736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987824" y="1935038"/>
                <a:ext cx="1152128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sp>
          <p:nvSpPr>
            <p:cNvPr id="18" name="テキスト ボックス 17"/>
            <p:cNvSpPr txBox="1"/>
            <p:nvPr/>
          </p:nvSpPr>
          <p:spPr>
            <a:xfrm>
              <a:off x="6241804" y="5321415"/>
              <a:ext cx="2979070" cy="639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Meta data server</a:t>
              </a:r>
              <a:endParaRPr kumimoji="1" lang="ja-JP" altLang="en-US" sz="14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241806" y="5795971"/>
              <a:ext cx="2393510" cy="639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Storage node</a:t>
              </a:r>
              <a:endParaRPr kumimoji="1" lang="ja-JP" altLang="en-US" sz="1400" dirty="0"/>
            </a:p>
          </p:txBody>
        </p:sp>
        <p:pic>
          <p:nvPicPr>
            <p:cNvPr id="20" name="Picture 2" descr="C:\Users\xabre\AppData\Local\Microsoft\Windows\Temporary Internet Files\Content.IE5\H6Q9N0UG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840" y="2687532"/>
              <a:ext cx="707680" cy="980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直線矢印コネクタ 20"/>
            <p:cNvCxnSpPr>
              <a:stCxn id="20" idx="3"/>
              <a:endCxn id="14" idx="0"/>
            </p:cNvCxnSpPr>
            <p:nvPr/>
          </p:nvCxnSpPr>
          <p:spPr>
            <a:xfrm>
              <a:off x="3029520" y="3177904"/>
              <a:ext cx="602189" cy="11749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0" idx="3"/>
              <a:endCxn id="46" idx="1"/>
            </p:cNvCxnSpPr>
            <p:nvPr/>
          </p:nvCxnSpPr>
          <p:spPr>
            <a:xfrm>
              <a:off x="3029520" y="3177904"/>
              <a:ext cx="883649" cy="550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0" idx="3"/>
              <a:endCxn id="43" idx="2"/>
            </p:cNvCxnSpPr>
            <p:nvPr/>
          </p:nvCxnSpPr>
          <p:spPr>
            <a:xfrm>
              <a:off x="3029520" y="3177904"/>
              <a:ext cx="2190552" cy="5346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20" idx="2"/>
              <a:endCxn id="49" idx="1"/>
            </p:cNvCxnSpPr>
            <p:nvPr/>
          </p:nvCxnSpPr>
          <p:spPr>
            <a:xfrm>
              <a:off x="2675680" y="3668275"/>
              <a:ext cx="97667" cy="507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4" idx="3"/>
              <a:endCxn id="15" idx="7"/>
            </p:cNvCxnSpPr>
            <p:nvPr/>
          </p:nvCxnSpPr>
          <p:spPr>
            <a:xfrm>
              <a:off x="4351789" y="4688025"/>
              <a:ext cx="39982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3085573" y="2780927"/>
              <a:ext cx="1262343" cy="639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Client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69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 smtClean="0"/>
              <a:t>Remote file access with RDMA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Latency of Ethernet is at least 50 microseconds</a:t>
            </a:r>
          </a:p>
          <a:p>
            <a:pPr lvl="1"/>
            <a:r>
              <a:rPr lang="en-US" altLang="ja-JP" dirty="0" smtClean="0"/>
              <a:t>Overhead of software</a:t>
            </a:r>
          </a:p>
          <a:p>
            <a:pPr lvl="1"/>
            <a:r>
              <a:rPr lang="en-US" altLang="ja-JP" dirty="0" smtClean="0"/>
              <a:t>Protocol</a:t>
            </a:r>
          </a:p>
          <a:p>
            <a:pPr lvl="1"/>
            <a:r>
              <a:rPr lang="en-US" altLang="ja-JP" dirty="0" smtClean="0"/>
              <a:t>Memory copy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Flash memory based storage devices</a:t>
            </a:r>
          </a:p>
          <a:p>
            <a:pPr lvl="1"/>
            <a:r>
              <a:rPr lang="en-US" altLang="ja-JP" dirty="0" smtClean="0"/>
              <a:t>25μs</a:t>
            </a:r>
            <a:r>
              <a:rPr lang="ja-JP" altLang="en-US" dirty="0"/>
              <a:t> </a:t>
            </a:r>
            <a:r>
              <a:rPr lang="en-US" altLang="ja-JP" dirty="0" smtClean="0"/>
              <a:t>latency (e.g. Fusion-io ioDrive), (HDD=5ms)</a:t>
            </a:r>
          </a:p>
          <a:p>
            <a:pPr lvl="2"/>
            <a:r>
              <a:rPr lang="en-US" altLang="ja-JP" dirty="0" smtClean="0"/>
              <a:t>Network becomes a bottleneck of the system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628D-A575-4B9C-B85F-E300E34B27F7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579209"/>
              </p:ext>
            </p:extLst>
          </p:nvPr>
        </p:nvGraphicFramePr>
        <p:xfrm>
          <a:off x="4572000" y="1988840"/>
          <a:ext cx="439248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87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Usage of Infiniband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IP over IB</a:t>
            </a:r>
          </a:p>
          <a:p>
            <a:pPr lvl="1"/>
            <a:r>
              <a:rPr lang="en-US" altLang="ja-JP" dirty="0" smtClean="0"/>
              <a:t>Use the IP Protocol stack of operating systems</a:t>
            </a:r>
          </a:p>
          <a:p>
            <a:pPr lvl="2"/>
            <a:r>
              <a:rPr lang="en-US" altLang="ja-JP" dirty="0" smtClean="0"/>
              <a:t>Pros</a:t>
            </a:r>
          </a:p>
          <a:p>
            <a:pPr lvl="3"/>
            <a:r>
              <a:rPr lang="en-US" altLang="ja-JP" dirty="0" smtClean="0"/>
              <a:t>Can use as a network adapter </a:t>
            </a:r>
          </a:p>
          <a:p>
            <a:pPr lvl="2"/>
            <a:r>
              <a:rPr lang="en-US" altLang="ja-JP" dirty="0" smtClean="0"/>
              <a:t>Cons</a:t>
            </a:r>
          </a:p>
          <a:p>
            <a:pPr lvl="3"/>
            <a:r>
              <a:rPr lang="en-US" altLang="ja-JP" dirty="0" smtClean="0"/>
              <a:t>Inefficient</a:t>
            </a:r>
          </a:p>
          <a:p>
            <a:r>
              <a:rPr lang="en-US" altLang="ja-JP" dirty="0" smtClean="0"/>
              <a:t>SDP (Socket Direct Protocol)</a:t>
            </a:r>
          </a:p>
          <a:p>
            <a:pPr lvl="1"/>
            <a:r>
              <a:rPr lang="en-US" altLang="ja-JP" dirty="0" smtClean="0"/>
              <a:t>Pros</a:t>
            </a:r>
          </a:p>
          <a:p>
            <a:pPr lvl="2"/>
            <a:r>
              <a:rPr lang="en-US" altLang="ja-JP" dirty="0" smtClean="0"/>
              <a:t>Easy to use</a:t>
            </a:r>
          </a:p>
          <a:p>
            <a:pPr lvl="3"/>
            <a:r>
              <a:rPr lang="en-US" altLang="ja-JP" dirty="0" smtClean="0"/>
              <a:t>Specify the LD_PRELOAD</a:t>
            </a:r>
          </a:p>
          <a:p>
            <a:pPr lvl="2"/>
            <a:r>
              <a:rPr lang="en-US" altLang="ja-JP" dirty="0" smtClean="0"/>
              <a:t>Cons</a:t>
            </a:r>
          </a:p>
          <a:p>
            <a:pPr lvl="3"/>
            <a:r>
              <a:rPr lang="en-US" altLang="ja-JP" dirty="0" smtClean="0"/>
              <a:t>Performance</a:t>
            </a:r>
          </a:p>
          <a:p>
            <a:r>
              <a:rPr kumimoji="1" lang="en-US" altLang="ja-JP" dirty="0" smtClean="0"/>
              <a:t>RDMA (Verbs API)</a:t>
            </a:r>
          </a:p>
          <a:p>
            <a:pPr lvl="1"/>
            <a:r>
              <a:rPr lang="en-US" altLang="ja-JP" dirty="0" smtClean="0"/>
              <a:t>Pros</a:t>
            </a:r>
          </a:p>
          <a:p>
            <a:pPr lvl="2"/>
            <a:r>
              <a:rPr kumimoji="1" lang="en-US" altLang="ja-JP" dirty="0" smtClean="0"/>
              <a:t>Low-latency</a:t>
            </a:r>
          </a:p>
          <a:p>
            <a:pPr lvl="1"/>
            <a:r>
              <a:rPr lang="en-US" altLang="ja-JP" dirty="0" smtClean="0"/>
              <a:t>Cons</a:t>
            </a:r>
          </a:p>
          <a:p>
            <a:pPr lvl="2"/>
            <a:r>
              <a:rPr kumimoji="1" lang="en-US" altLang="ja-JP" dirty="0" smtClean="0"/>
              <a:t>No compatibility with socket APIs</a:t>
            </a:r>
          </a:p>
        </p:txBody>
      </p:sp>
      <p:sp>
        <p:nvSpPr>
          <p:cNvPr id="6" name="下矢印 5"/>
          <p:cNvSpPr/>
          <p:nvPr/>
        </p:nvSpPr>
        <p:spPr>
          <a:xfrm>
            <a:off x="6372200" y="1988840"/>
            <a:ext cx="1152128" cy="41764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/>
              <a:t>Performance</a:t>
            </a:r>
            <a:endParaRPr kumimoji="1" lang="ja-JP" altLang="en-US" dirty="0"/>
          </a:p>
        </p:txBody>
      </p:sp>
      <p:sp>
        <p:nvSpPr>
          <p:cNvPr id="7" name="上矢印 6"/>
          <p:cNvSpPr/>
          <p:nvPr/>
        </p:nvSpPr>
        <p:spPr>
          <a:xfrm>
            <a:off x="7668344" y="1988840"/>
            <a:ext cx="1152128" cy="41764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/>
              <a:t>Implementation cost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9A-3189-475C-B2B2-21A9846C9873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88224" y="551723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better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48364" y="220486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better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7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Structure of OFED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C:\Users\xabre\Pictures\tmp\mlnx_of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1556792"/>
            <a:ext cx="7869237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リーフォーム 3"/>
          <p:cNvSpPr/>
          <p:nvPr/>
        </p:nvSpPr>
        <p:spPr>
          <a:xfrm>
            <a:off x="4324573" y="2045842"/>
            <a:ext cx="43031" cy="4169385"/>
          </a:xfrm>
          <a:custGeom>
            <a:avLst/>
            <a:gdLst>
              <a:gd name="connsiteX0" fmla="*/ 43031 w 43031"/>
              <a:gd name="connsiteY0" fmla="*/ 0 h 4169385"/>
              <a:gd name="connsiteX1" fmla="*/ 21515 w 43031"/>
              <a:gd name="connsiteY1" fmla="*/ 3894268 h 4169385"/>
              <a:gd name="connsiteX2" fmla="*/ 0 w 43031"/>
              <a:gd name="connsiteY2" fmla="*/ 3539266 h 416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1" h="4169385">
                <a:moveTo>
                  <a:pt x="43031" y="0"/>
                </a:moveTo>
                <a:cubicBezTo>
                  <a:pt x="35859" y="1652195"/>
                  <a:pt x="28687" y="3304390"/>
                  <a:pt x="21515" y="3894268"/>
                </a:cubicBezTo>
                <a:cubicBezTo>
                  <a:pt x="14343" y="4484146"/>
                  <a:pt x="7171" y="4011706"/>
                  <a:pt x="0" y="3539266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 5"/>
          <p:cNvSpPr/>
          <p:nvPr/>
        </p:nvSpPr>
        <p:spPr>
          <a:xfrm>
            <a:off x="2931261" y="2119256"/>
            <a:ext cx="1070584" cy="4118056"/>
          </a:xfrm>
          <a:custGeom>
            <a:avLst/>
            <a:gdLst>
              <a:gd name="connsiteX0" fmla="*/ 1070584 w 1070584"/>
              <a:gd name="connsiteY0" fmla="*/ 0 h 3491226"/>
              <a:gd name="connsiteX1" fmla="*/ 263760 w 1070584"/>
              <a:gd name="connsiteY1" fmla="*/ 645459 h 3491226"/>
              <a:gd name="connsiteX2" fmla="*/ 80880 w 1070584"/>
              <a:gd name="connsiteY2" fmla="*/ 1344706 h 3491226"/>
              <a:gd name="connsiteX3" fmla="*/ 5577 w 1070584"/>
              <a:gd name="connsiteY3" fmla="*/ 3367144 h 3491226"/>
              <a:gd name="connsiteX4" fmla="*/ 5577 w 1070584"/>
              <a:gd name="connsiteY4" fmla="*/ 3281083 h 3491226"/>
              <a:gd name="connsiteX5" fmla="*/ 5577 w 1070584"/>
              <a:gd name="connsiteY5" fmla="*/ 3270325 h 3491226"/>
              <a:gd name="connsiteX6" fmla="*/ 37850 w 1070584"/>
              <a:gd name="connsiteY6" fmla="*/ 3377902 h 349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0584" h="3491226">
                <a:moveTo>
                  <a:pt x="1070584" y="0"/>
                </a:moveTo>
                <a:cubicBezTo>
                  <a:pt x="749647" y="210670"/>
                  <a:pt x="428711" y="421341"/>
                  <a:pt x="263760" y="645459"/>
                </a:cubicBezTo>
                <a:cubicBezTo>
                  <a:pt x="98809" y="869577"/>
                  <a:pt x="123910" y="891092"/>
                  <a:pt x="80880" y="1344706"/>
                </a:cubicBezTo>
                <a:cubicBezTo>
                  <a:pt x="37849" y="1798320"/>
                  <a:pt x="18127" y="3044415"/>
                  <a:pt x="5577" y="3367144"/>
                </a:cubicBezTo>
                <a:cubicBezTo>
                  <a:pt x="-6973" y="3689873"/>
                  <a:pt x="5577" y="3281083"/>
                  <a:pt x="5577" y="3281083"/>
                </a:cubicBezTo>
                <a:cubicBezTo>
                  <a:pt x="5577" y="3264947"/>
                  <a:pt x="198" y="3254188"/>
                  <a:pt x="5577" y="3270325"/>
                </a:cubicBezTo>
                <a:cubicBezTo>
                  <a:pt x="10956" y="3286462"/>
                  <a:pt x="24403" y="3332182"/>
                  <a:pt x="37850" y="3377902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9752" y="6381328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 smtClean="0"/>
              <a:t>Verbs API</a:t>
            </a:r>
            <a:endParaRPr kumimoji="1" lang="ja-JP" altLang="en-US" b="1" u="sng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24866" y="626651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SDP</a:t>
            </a:r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4915623" y="2090052"/>
            <a:ext cx="520471" cy="4176464"/>
          </a:xfrm>
          <a:custGeom>
            <a:avLst/>
            <a:gdLst>
              <a:gd name="connsiteX0" fmla="*/ 430926 w 430926"/>
              <a:gd name="connsiteY0" fmla="*/ 0 h 3958814"/>
              <a:gd name="connsiteX1" fmla="*/ 161984 w 430926"/>
              <a:gd name="connsiteY1" fmla="*/ 774551 h 3958814"/>
              <a:gd name="connsiteX2" fmla="*/ 11377 w 430926"/>
              <a:gd name="connsiteY2" fmla="*/ 1925619 h 3958814"/>
              <a:gd name="connsiteX3" fmla="*/ 22135 w 430926"/>
              <a:gd name="connsiteY3" fmla="*/ 3958814 h 395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26" h="3958814">
                <a:moveTo>
                  <a:pt x="430926" y="0"/>
                </a:moveTo>
                <a:cubicBezTo>
                  <a:pt x="331417" y="226807"/>
                  <a:pt x="231909" y="453615"/>
                  <a:pt x="161984" y="774551"/>
                </a:cubicBezTo>
                <a:cubicBezTo>
                  <a:pt x="92059" y="1095487"/>
                  <a:pt x="34685" y="1394909"/>
                  <a:pt x="11377" y="1925619"/>
                </a:cubicBezTo>
                <a:cubicBezTo>
                  <a:pt x="-11931" y="2456329"/>
                  <a:pt x="5102" y="3207571"/>
                  <a:pt x="22135" y="395881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84340" y="6272081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IPoIB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98689" y="6434090"/>
            <a:ext cx="279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©Mellanox document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74590" y="1165170"/>
            <a:ext cx="384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OFED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Drive and </a:t>
            </a:r>
            <a:r>
              <a:rPr lang="en-US" altLang="ja-JP" dirty="0" smtClean="0"/>
              <a:t>libraries for </a:t>
            </a:r>
            <a:r>
              <a:rPr kumimoji="1" lang="en-US" altLang="ja-JP" dirty="0" smtClean="0"/>
              <a:t>Infiniband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9A-3189-475C-B2B2-21A9846C987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7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Remote file access with RDMA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Architecture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1089573" y="2211706"/>
            <a:ext cx="6779937" cy="3269639"/>
            <a:chOff x="1876283" y="3242255"/>
            <a:chExt cx="5375379" cy="2592288"/>
          </a:xfrm>
        </p:grpSpPr>
        <p:sp>
          <p:nvSpPr>
            <p:cNvPr id="19" name="正方形/長方形 18"/>
            <p:cNvSpPr/>
            <p:nvPr/>
          </p:nvSpPr>
          <p:spPr>
            <a:xfrm>
              <a:off x="5211361" y="4423662"/>
              <a:ext cx="943537" cy="3307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Memory</a:t>
              </a:r>
              <a:endParaRPr kumimoji="1" lang="ja-JP" altLang="en-US" sz="2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876283" y="3242255"/>
              <a:ext cx="2351042" cy="259228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876283" y="3247849"/>
              <a:ext cx="623666" cy="317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Client</a:t>
              </a:r>
              <a:endParaRPr kumimoji="1" lang="ja-JP" altLang="en-US" sz="20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900619" y="3247402"/>
              <a:ext cx="2351043" cy="258714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090602" y="3262780"/>
              <a:ext cx="677552" cy="317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Server</a:t>
              </a:r>
              <a:endParaRPr kumimoji="1" lang="ja-JP" altLang="en-US" sz="2000" dirty="0"/>
            </a:p>
          </p:txBody>
        </p:sp>
        <p:sp>
          <p:nvSpPr>
            <p:cNvPr id="24" name="1 つの角を切り取った四角形 23"/>
            <p:cNvSpPr/>
            <p:nvPr/>
          </p:nvSpPr>
          <p:spPr>
            <a:xfrm>
              <a:off x="5339560" y="3665431"/>
              <a:ext cx="1246090" cy="80963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/>
                <a:t>S</a:t>
              </a:r>
              <a:r>
                <a:rPr kumimoji="1" lang="en-US" altLang="ja-JP" sz="2000" dirty="0" smtClean="0"/>
                <a:t>erver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116499" y="4898439"/>
              <a:ext cx="1016368" cy="575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Storage</a:t>
              </a:r>
              <a:endParaRPr kumimoji="1" lang="ja-JP" altLang="en-US" sz="2000" dirty="0"/>
            </a:p>
          </p:txBody>
        </p:sp>
        <p:sp>
          <p:nvSpPr>
            <p:cNvPr id="26" name="上下矢印 25"/>
            <p:cNvSpPr/>
            <p:nvPr/>
          </p:nvSpPr>
          <p:spPr>
            <a:xfrm>
              <a:off x="6357702" y="4475063"/>
              <a:ext cx="216024" cy="42337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27" name="左右矢印 26"/>
            <p:cNvSpPr/>
            <p:nvPr/>
          </p:nvSpPr>
          <p:spPr>
            <a:xfrm>
              <a:off x="3674850" y="3665431"/>
              <a:ext cx="1664710" cy="490288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Infiniband</a:t>
              </a:r>
              <a:endParaRPr kumimoji="1" lang="en-US" altLang="ja-JP" sz="2400" dirty="0" smtClean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300560" y="4423662"/>
              <a:ext cx="943537" cy="3307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Memory</a:t>
              </a:r>
              <a:endParaRPr kumimoji="1" lang="ja-JP" altLang="en-US" sz="2000" dirty="0"/>
            </a:p>
          </p:txBody>
        </p:sp>
        <p:sp>
          <p:nvSpPr>
            <p:cNvPr id="29" name="1 つの角を切り取った四角形 28"/>
            <p:cNvSpPr/>
            <p:nvPr/>
          </p:nvSpPr>
          <p:spPr>
            <a:xfrm>
              <a:off x="2428759" y="3665431"/>
              <a:ext cx="1246090" cy="80963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/>
                <a:t>Client</a:t>
              </a:r>
              <a:endParaRPr kumimoji="1" lang="en-US" altLang="ja-JP" sz="2000" dirty="0" smtClean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002934" y="5186278"/>
              <a:ext cx="1161820" cy="575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Application</a:t>
              </a:r>
              <a:endParaRPr kumimoji="1" lang="ja-JP" altLang="en-US" sz="2000" dirty="0"/>
            </a:p>
          </p:txBody>
        </p:sp>
        <p:sp>
          <p:nvSpPr>
            <p:cNvPr id="31" name="上下矢印 30"/>
            <p:cNvSpPr/>
            <p:nvPr/>
          </p:nvSpPr>
          <p:spPr>
            <a:xfrm>
              <a:off x="2786986" y="4754423"/>
              <a:ext cx="264818" cy="41598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181635" y="4228991"/>
              <a:ext cx="620463" cy="29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RDMA</a:t>
              </a:r>
              <a:endParaRPr kumimoji="1" lang="ja-JP" altLang="en-US" dirty="0"/>
            </a:p>
          </p:txBody>
        </p:sp>
        <p:sp>
          <p:nvSpPr>
            <p:cNvPr id="33" name="左大かっこ 32"/>
            <p:cNvSpPr/>
            <p:nvPr/>
          </p:nvSpPr>
          <p:spPr>
            <a:xfrm rot="5400000">
              <a:off x="4159004" y="3248570"/>
              <a:ext cx="316182" cy="2268621"/>
            </a:xfrm>
            <a:prstGeom prst="leftBracket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6" name="上下矢印 35"/>
            <p:cNvSpPr/>
            <p:nvPr/>
          </p:nvSpPr>
          <p:spPr>
            <a:xfrm>
              <a:off x="6046886" y="4589043"/>
              <a:ext cx="216024" cy="30939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5872837" y="1340768"/>
            <a:ext cx="268791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Infiniband </a:t>
            </a:r>
            <a:r>
              <a:rPr lang="en-US" altLang="ja-JP" dirty="0" smtClean="0"/>
              <a:t>FDR (54.3Gbps)</a:t>
            </a:r>
            <a:endParaRPr kumimoji="1" lang="en-US" altLang="ja-JP" dirty="0" smtClean="0"/>
          </a:p>
          <a:p>
            <a:r>
              <a:rPr lang="en-US" altLang="ja-JP" dirty="0" smtClean="0"/>
              <a:t>Storage:</a:t>
            </a:r>
            <a:r>
              <a:rPr kumimoji="1" lang="en-US" altLang="ja-JP" dirty="0"/>
              <a:t>	</a:t>
            </a:r>
            <a:r>
              <a:rPr kumimoji="1" lang="en-US" altLang="ja-JP" dirty="0" smtClean="0"/>
              <a:t>Fusion-io</a:t>
            </a:r>
            <a:r>
              <a:rPr lang="en-US" altLang="ja-JP" dirty="0"/>
              <a:t> </a:t>
            </a:r>
            <a:r>
              <a:rPr kumimoji="1" lang="en-US" altLang="ja-JP" dirty="0" smtClean="0"/>
              <a:t>ioDrive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9A-3189-475C-B2B2-21A9846C9873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61136" y="3173972"/>
            <a:ext cx="3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RC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34377" y="5941233"/>
            <a:ext cx="466037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Low overhead remote file access with Verbs API</a:t>
            </a:r>
            <a:endParaRPr kumimoji="1" lang="ja-JP" altLang="en-US" dirty="0"/>
          </a:p>
        </p:txBody>
      </p:sp>
      <p:sp>
        <p:nvSpPr>
          <p:cNvPr id="7" name="雲形吹き出し 6"/>
          <p:cNvSpPr/>
          <p:nvPr/>
        </p:nvSpPr>
        <p:spPr>
          <a:xfrm>
            <a:off x="7668344" y="2299772"/>
            <a:ext cx="1368152" cy="891367"/>
          </a:xfrm>
          <a:prstGeom prst="cloudCallout">
            <a:avLst>
              <a:gd name="adj1" fmla="val -81993"/>
              <a:gd name="adj2" fmla="val 3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CPU bypass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Preliminary Evaluation: Throughput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 client accesses the file on the file server via Infiniband w/ Verbs API</a:t>
            </a:r>
            <a:endParaRPr lang="en-US" altLang="ja-JP" dirty="0"/>
          </a:p>
          <a:p>
            <a:pPr lvl="1"/>
            <a:r>
              <a:rPr lang="en-US" altLang="ja-JP" dirty="0" smtClean="0"/>
              <a:t>Sequential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08304" y="460261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(Verbs API)</a:t>
            </a:r>
            <a:endParaRPr kumimoji="1" lang="ja-JP" altLang="en-US" sz="16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9A-3189-475C-B2B2-21A9846C9873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924158"/>
              </p:ext>
            </p:extLst>
          </p:nvPr>
        </p:nvGraphicFramePr>
        <p:xfrm>
          <a:off x="1547664" y="2924944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59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Preliminary Evaluation of IOPS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Stride access from 2KB-64KB (seek 1MB)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25561" y="436510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(Verbs API)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304" y="622802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Stride = 1MB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9A-3189-475C-B2B2-21A9846C9873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554359"/>
              </p:ext>
            </p:extLst>
          </p:nvPr>
        </p:nvGraphicFramePr>
        <p:xfrm>
          <a:off x="1403648" y="2852936"/>
          <a:ext cx="576064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0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ukuba-hp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tsukuba-hpcs</Template>
  <TotalTime>90</TotalTime>
  <Words>681</Words>
  <Application>Microsoft Office PowerPoint</Application>
  <PresentationFormat>画面に合わせる (4:3)</PresentationFormat>
  <Paragraphs>219</Paragraphs>
  <Slides>18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tsukuba-hpcs</vt:lpstr>
      <vt:lpstr>High Throughput, Low latency and    Reliable Remote File Access</vt:lpstr>
      <vt:lpstr>Motivation and Background</vt:lpstr>
      <vt:lpstr>Motivation and Background(cont’d)</vt:lpstr>
      <vt:lpstr>Remote file access with RDMA</vt:lpstr>
      <vt:lpstr>Usage of Infiniband</vt:lpstr>
      <vt:lpstr>Structure of OFED</vt:lpstr>
      <vt:lpstr>Remote file access with RDMA</vt:lpstr>
      <vt:lpstr>Preliminary Evaluation: Throughput</vt:lpstr>
      <vt:lpstr>Preliminary Evaluation of IOPS</vt:lpstr>
      <vt:lpstr>Congestion avoidance by using redundant data</vt:lpstr>
      <vt:lpstr>Redundant data</vt:lpstr>
      <vt:lpstr>PowerPoint プレゼンテーション</vt:lpstr>
      <vt:lpstr>Performance deterioration</vt:lpstr>
      <vt:lpstr>Performance deterioration(cont’d)</vt:lpstr>
      <vt:lpstr>Congestion avoidance</vt:lpstr>
      <vt:lpstr>Performance evaluation</vt:lpstr>
      <vt:lpstr>Related work</vt:lpstr>
      <vt:lpstr>Conclusion and Future work</vt:lpstr>
    </vt:vector>
  </TitlesOfParts>
  <Company>(null)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latency, High Throughput and Reliable Remote File Access</dc:title>
  <dc:creator>(null)</dc:creator>
  <cp:lastModifiedBy>(null)</cp:lastModifiedBy>
  <cp:revision>11</cp:revision>
  <dcterms:created xsi:type="dcterms:W3CDTF">2013-03-20T07:15:24Z</dcterms:created>
  <dcterms:modified xsi:type="dcterms:W3CDTF">2013-03-20T10:22:21Z</dcterms:modified>
</cp:coreProperties>
</file>