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83" r:id="rId2"/>
    <p:sldId id="257" r:id="rId3"/>
    <p:sldId id="285" r:id="rId4"/>
    <p:sldId id="288" r:id="rId5"/>
    <p:sldId id="270" r:id="rId6"/>
    <p:sldId id="269" r:id="rId7"/>
    <p:sldId id="271" r:id="rId8"/>
    <p:sldId id="273" r:id="rId9"/>
    <p:sldId id="274" r:id="rId10"/>
    <p:sldId id="275" r:id="rId11"/>
    <p:sldId id="276" r:id="rId12"/>
    <p:sldId id="289" r:id="rId13"/>
    <p:sldId id="290" r:id="rId14"/>
    <p:sldId id="266" r:id="rId1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96" autoAdjust="0"/>
    <p:restoredTop sz="85833" autoAdjust="0"/>
  </p:normalViewPr>
  <p:slideViewPr>
    <p:cSldViewPr>
      <p:cViewPr varScale="1">
        <p:scale>
          <a:sx n="63" d="100"/>
          <a:sy n="63" d="100"/>
        </p:scale>
        <p:origin x="138" y="66"/>
      </p:cViewPr>
      <p:guideLst>
        <p:guide orient="horz" pos="2160"/>
        <p:guide pos="2880"/>
      </p:guideLst>
    </p:cSldViewPr>
  </p:slideViewPr>
  <p:outlineViewPr>
    <p:cViewPr>
      <p:scale>
        <a:sx n="33" d="100"/>
        <a:sy n="33" d="100"/>
      </p:scale>
      <p:origin x="0" y="-11514"/>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06A857-A978-4C2E-9BA1-4FDF54CD5BA1}" type="datetimeFigureOut">
              <a:rPr kumimoji="1" lang="ja-JP" altLang="en-US" smtClean="0"/>
              <a:t>2015/4/8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699C02-C56E-47EF-B63F-61EA4C637C17}" type="slidenum">
              <a:rPr kumimoji="1" lang="ja-JP" altLang="en-US" smtClean="0"/>
              <a:t>‹#›</a:t>
            </a:fld>
            <a:endParaRPr kumimoji="1" lang="ja-JP" altLang="en-US"/>
          </a:p>
        </p:txBody>
      </p:sp>
    </p:spTree>
    <p:extLst>
      <p:ext uri="{BB962C8B-B14F-4D97-AF65-F5344CB8AC3E}">
        <p14:creationId xmlns:p14="http://schemas.microsoft.com/office/powerpoint/2010/main" val="98803729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smtClean="0"/>
              <a:t>Today</a:t>
            </a:r>
            <a:r>
              <a:rPr lang="en-US" altLang="ja-JP" baseline="0" dirty="0" smtClean="0"/>
              <a:t>, I would like to demonstration the multi-tenancy mechanism in PRAGMA-ENT.</a:t>
            </a:r>
            <a:endParaRPr lang="en-US" dirty="0"/>
          </a:p>
        </p:txBody>
      </p:sp>
      <p:sp>
        <p:nvSpPr>
          <p:cNvPr id="4" name="Slide Number Placeholder 3"/>
          <p:cNvSpPr>
            <a:spLocks noGrp="1"/>
          </p:cNvSpPr>
          <p:nvPr>
            <p:ph type="sldNum" sz="quarter" idx="10"/>
          </p:nvPr>
        </p:nvSpPr>
        <p:spPr/>
        <p:txBody>
          <a:bodyPr/>
          <a:lstStyle/>
          <a:p>
            <a:fld id="{72887B88-1219-47F4-A899-BE5DCD68C524}" type="slidenum">
              <a:rPr lang="en-US" smtClean="0"/>
              <a:t>1</a:t>
            </a:fld>
            <a:endParaRPr lang="en-US"/>
          </a:p>
        </p:txBody>
      </p:sp>
    </p:spTree>
    <p:extLst>
      <p:ext uri="{BB962C8B-B14F-4D97-AF65-F5344CB8AC3E}">
        <p14:creationId xmlns:p14="http://schemas.microsoft.com/office/powerpoint/2010/main" val="2414269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The problem is that</a:t>
            </a:r>
            <a:r>
              <a:rPr kumimoji="1" lang="en-US" altLang="ja-JP" baseline="0" dirty="0" smtClean="0"/>
              <a:t> the single proxy architecture has a single point of failure because the single proxy manages the header translation for all switches and virtual </a:t>
            </a:r>
            <a:r>
              <a:rPr kumimoji="1" lang="en-US" altLang="ja-JP" baseline="0" dirty="0" err="1" smtClean="0"/>
              <a:t>OpenFlow</a:t>
            </a:r>
            <a:r>
              <a:rPr kumimoji="1" lang="en-US" altLang="ja-JP" baseline="0" dirty="0" smtClean="0"/>
              <a:t> networks. When the single proxy crashes, it affects whole the virtual </a:t>
            </a:r>
            <a:r>
              <a:rPr kumimoji="1" lang="en-US" altLang="ja-JP" baseline="0" dirty="0" err="1" smtClean="0"/>
              <a:t>OpenFlow</a:t>
            </a:r>
            <a:r>
              <a:rPr kumimoji="1" lang="en-US" altLang="ja-JP" baseline="0" dirty="0" smtClean="0"/>
              <a:t> networks.</a:t>
            </a:r>
            <a:endParaRPr kumimoji="1" lang="ja-JP" altLang="en-US" dirty="0"/>
          </a:p>
        </p:txBody>
      </p:sp>
      <p:sp>
        <p:nvSpPr>
          <p:cNvPr id="4" name="スライド番号プレースホルダー 3"/>
          <p:cNvSpPr>
            <a:spLocks noGrp="1"/>
          </p:cNvSpPr>
          <p:nvPr>
            <p:ph type="sldNum" sz="quarter" idx="10"/>
          </p:nvPr>
        </p:nvSpPr>
        <p:spPr/>
        <p:txBody>
          <a:bodyPr/>
          <a:lstStyle/>
          <a:p>
            <a:fld id="{2560A903-08A9-4C7A-9CF2-30400C5D5C03}" type="slidenum">
              <a:rPr kumimoji="1" lang="ja-JP" altLang="en-US" smtClean="0"/>
              <a:t>10</a:t>
            </a:fld>
            <a:endParaRPr kumimoji="1" lang="ja-JP" altLang="en-US" dirty="0"/>
          </a:p>
        </p:txBody>
      </p:sp>
    </p:spTree>
    <p:extLst>
      <p:ext uri="{BB962C8B-B14F-4D97-AF65-F5344CB8AC3E}">
        <p14:creationId xmlns:p14="http://schemas.microsoft.com/office/powerpoint/2010/main" val="1303983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Our approach</a:t>
            </a:r>
            <a:r>
              <a:rPr kumimoji="1" lang="en-US" altLang="ja-JP" baseline="0" dirty="0" smtClean="0"/>
              <a:t> is using </a:t>
            </a:r>
            <a:r>
              <a:rPr kumimoji="1" lang="en-US" altLang="ja-JP" baseline="0" dirty="0" err="1" smtClean="0"/>
              <a:t>AutoVFlow</a:t>
            </a:r>
            <a:r>
              <a:rPr kumimoji="1" lang="en-US" altLang="ja-JP" baseline="0" dirty="0" smtClean="0"/>
              <a:t>. </a:t>
            </a:r>
            <a:r>
              <a:rPr kumimoji="1" lang="en-US" altLang="ja-JP" baseline="0" dirty="0" err="1" smtClean="0"/>
              <a:t>AutoVFlow</a:t>
            </a:r>
            <a:r>
              <a:rPr kumimoji="1" lang="en-US" altLang="ja-JP" baseline="0" dirty="0" smtClean="0"/>
              <a:t> autonomously federates and virtualizes multi-domain physical </a:t>
            </a:r>
            <a:r>
              <a:rPr kumimoji="1" lang="en-US" altLang="ja-JP" baseline="0" dirty="0" err="1" smtClean="0"/>
              <a:t>OpenFlow</a:t>
            </a:r>
            <a:r>
              <a:rPr kumimoji="1" lang="en-US" altLang="ja-JP" baseline="0" dirty="0" smtClean="0"/>
              <a:t> networks.</a:t>
            </a:r>
          </a:p>
          <a:p>
            <a:endParaRPr kumimoji="1" lang="en-US" altLang="ja-JP" baseline="0" dirty="0" smtClean="0"/>
          </a:p>
          <a:p>
            <a:r>
              <a:rPr kumimoji="1" lang="en-US" altLang="ja-JP" baseline="0" dirty="0" smtClean="0"/>
              <a:t>Each proxy autonomously manages the translation of header addresses in the physical and the virtual </a:t>
            </a:r>
            <a:r>
              <a:rPr kumimoji="1" lang="en-US" altLang="ja-JP" baseline="0" dirty="0" err="1" smtClean="0"/>
              <a:t>OpenFlow</a:t>
            </a:r>
            <a:r>
              <a:rPr kumimoji="1" lang="en-US" altLang="ja-JP" baseline="0" dirty="0" smtClean="0"/>
              <a:t> networks. So, the proxies may translate virtual header addresses to different physical addresses. However, the </a:t>
            </a:r>
            <a:r>
              <a:rPr kumimoji="1" lang="en-US" altLang="ja-JP" baseline="0" dirty="0" err="1" smtClean="0"/>
              <a:t>OpenFlow</a:t>
            </a:r>
            <a:r>
              <a:rPr kumimoji="1" lang="en-US" altLang="ja-JP" baseline="0" dirty="0" smtClean="0"/>
              <a:t> controller of the virtual </a:t>
            </a:r>
            <a:r>
              <a:rPr kumimoji="1" lang="en-US" altLang="ja-JP" baseline="0" dirty="0" err="1" smtClean="0"/>
              <a:t>OpenFlow</a:t>
            </a:r>
            <a:r>
              <a:rPr kumimoji="1" lang="en-US" altLang="ja-JP" baseline="0" dirty="0" smtClean="0"/>
              <a:t> network does not need to care about the difference because the proxies transparently modify the physical header address of data packets to be understood by the peer proxy.</a:t>
            </a:r>
          </a:p>
        </p:txBody>
      </p:sp>
      <p:sp>
        <p:nvSpPr>
          <p:cNvPr id="4" name="スライド番号プレースホルダー 3"/>
          <p:cNvSpPr>
            <a:spLocks noGrp="1"/>
          </p:cNvSpPr>
          <p:nvPr>
            <p:ph type="sldNum" sz="quarter" idx="10"/>
          </p:nvPr>
        </p:nvSpPr>
        <p:spPr/>
        <p:txBody>
          <a:bodyPr/>
          <a:lstStyle/>
          <a:p>
            <a:fld id="{72887B88-1219-47F4-A899-BE5DCD68C524}" type="slidenum">
              <a:rPr lang="en-US" smtClean="0"/>
              <a:t>11</a:t>
            </a:fld>
            <a:endParaRPr lang="en-US"/>
          </a:p>
        </p:txBody>
      </p:sp>
    </p:spTree>
    <p:extLst>
      <p:ext uri="{BB962C8B-B14F-4D97-AF65-F5344CB8AC3E}">
        <p14:creationId xmlns:p14="http://schemas.microsoft.com/office/powerpoint/2010/main" val="3852834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Settings</a:t>
            </a:r>
          </a:p>
          <a:p>
            <a:pPr lvl="1"/>
            <a:r>
              <a:rPr lang="en-US" altLang="ja-JP" dirty="0" smtClean="0"/>
              <a:t>(Figure of network topology)</a:t>
            </a:r>
          </a:p>
          <a:p>
            <a:pPr lvl="1"/>
            <a:r>
              <a:rPr kumimoji="1" lang="en-US" altLang="ja-JP" dirty="0" smtClean="0"/>
              <a:t>3 different domain infrastructures</a:t>
            </a:r>
          </a:p>
          <a:p>
            <a:pPr lvl="1"/>
            <a:r>
              <a:rPr kumimoji="1" lang="en-US" altLang="ja-JP" dirty="0" smtClean="0"/>
              <a:t>2 virtual </a:t>
            </a:r>
            <a:r>
              <a:rPr kumimoji="1" lang="en-US" altLang="ja-JP" dirty="0" err="1" smtClean="0"/>
              <a:t>OpenFlow</a:t>
            </a:r>
            <a:r>
              <a:rPr kumimoji="1" lang="en-US" altLang="ja-JP" dirty="0" smtClean="0"/>
              <a:t> networks over the infrastructures</a:t>
            </a:r>
          </a:p>
          <a:p>
            <a:r>
              <a:rPr kumimoji="1" lang="en-US" altLang="ja-JP" dirty="0" smtClean="0"/>
              <a:t>Demonstration</a:t>
            </a:r>
          </a:p>
          <a:p>
            <a:pPr lvl="1"/>
            <a:r>
              <a:rPr lang="en-US" altLang="ja-JP" dirty="0" smtClean="0"/>
              <a:t>Hosts in the virtual </a:t>
            </a:r>
            <a:r>
              <a:rPr lang="en-US" altLang="ja-JP" dirty="0" err="1" smtClean="0"/>
              <a:t>OpenFlow</a:t>
            </a:r>
            <a:r>
              <a:rPr lang="en-US" altLang="ja-JP" dirty="0" smtClean="0"/>
              <a:t> networks communicate using the same addresses concurrently.</a:t>
            </a:r>
          </a:p>
          <a:p>
            <a:pPr lvl="1"/>
            <a:r>
              <a:rPr kumimoji="1" lang="en-US" altLang="ja-JP" dirty="0" smtClean="0"/>
              <a:t>However, the traffic does not interfere each other.</a:t>
            </a:r>
          </a:p>
          <a:p>
            <a:endParaRPr kumimoji="1" lang="ja-JP" altLang="en-US" dirty="0"/>
          </a:p>
        </p:txBody>
      </p:sp>
      <p:sp>
        <p:nvSpPr>
          <p:cNvPr id="4" name="スライド番号プレースホルダー 3"/>
          <p:cNvSpPr>
            <a:spLocks noGrp="1"/>
          </p:cNvSpPr>
          <p:nvPr>
            <p:ph type="sldNum" sz="quarter" idx="10"/>
          </p:nvPr>
        </p:nvSpPr>
        <p:spPr/>
        <p:txBody>
          <a:bodyPr/>
          <a:lstStyle/>
          <a:p>
            <a:fld id="{2A699C02-C56E-47EF-B63F-61EA4C637C17}" type="slidenum">
              <a:rPr kumimoji="1" lang="ja-JP" altLang="en-US" smtClean="0"/>
              <a:t>12</a:t>
            </a:fld>
            <a:endParaRPr kumimoji="1" lang="ja-JP" altLang="en-US"/>
          </a:p>
        </p:txBody>
      </p:sp>
    </p:spTree>
    <p:extLst>
      <p:ext uri="{BB962C8B-B14F-4D97-AF65-F5344CB8AC3E}">
        <p14:creationId xmlns:p14="http://schemas.microsoft.com/office/powerpoint/2010/main" val="40025818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Setting</a:t>
            </a:r>
          </a:p>
          <a:p>
            <a:pPr lvl="1"/>
            <a:r>
              <a:rPr lang="en-US" altLang="ja-JP" dirty="0" smtClean="0"/>
              <a:t>(Figure of network topology)</a:t>
            </a:r>
            <a:endParaRPr kumimoji="1" lang="en-US" altLang="ja-JP" dirty="0" smtClean="0"/>
          </a:p>
          <a:p>
            <a:pPr lvl="1"/>
            <a:r>
              <a:rPr kumimoji="1" lang="en-US" altLang="ja-JP" dirty="0" smtClean="0"/>
              <a:t>3 multi-domain infrastructures</a:t>
            </a:r>
          </a:p>
          <a:p>
            <a:pPr lvl="1"/>
            <a:r>
              <a:rPr lang="en-US" altLang="ja-JP" dirty="0" smtClean="0"/>
              <a:t>Two virtual </a:t>
            </a:r>
            <a:r>
              <a:rPr lang="en-US" altLang="ja-JP" dirty="0" err="1" smtClean="0"/>
              <a:t>OpenFlow</a:t>
            </a:r>
            <a:r>
              <a:rPr lang="en-US" altLang="ja-JP" dirty="0" smtClean="0"/>
              <a:t> networks over the </a:t>
            </a:r>
            <a:r>
              <a:rPr lang="en-US" altLang="ja-JP" dirty="0" err="1" smtClean="0"/>
              <a:t>infrastructrues</a:t>
            </a:r>
            <a:endParaRPr lang="en-US" altLang="ja-JP" dirty="0" smtClean="0"/>
          </a:p>
          <a:p>
            <a:r>
              <a:rPr kumimoji="1" lang="en-US" altLang="ja-JP" dirty="0" smtClean="0"/>
              <a:t>Demonstration</a:t>
            </a:r>
          </a:p>
          <a:p>
            <a:pPr lvl="1"/>
            <a:r>
              <a:rPr lang="en-US" altLang="ja-JP" dirty="0" smtClean="0"/>
              <a:t>Crash one of </a:t>
            </a:r>
            <a:r>
              <a:rPr lang="en-US" altLang="ja-JP" dirty="0" err="1" smtClean="0"/>
              <a:t>AutoVFlow</a:t>
            </a:r>
            <a:r>
              <a:rPr lang="en-US" altLang="ja-JP" dirty="0" smtClean="0"/>
              <a:t> proxies</a:t>
            </a:r>
          </a:p>
          <a:p>
            <a:pPr lvl="1"/>
            <a:r>
              <a:rPr kumimoji="1" lang="en-US" altLang="ja-JP" dirty="0" smtClean="0"/>
              <a:t>Virtual </a:t>
            </a:r>
            <a:r>
              <a:rPr kumimoji="1" lang="en-US" altLang="ja-JP" dirty="0" err="1" smtClean="0"/>
              <a:t>OpenFlow</a:t>
            </a:r>
            <a:r>
              <a:rPr kumimoji="1" lang="en-US" altLang="ja-JP" dirty="0" smtClean="0"/>
              <a:t> switches provided by the crashed </a:t>
            </a:r>
            <a:r>
              <a:rPr kumimoji="1" lang="en-US" altLang="ja-JP" dirty="0" err="1" smtClean="0"/>
              <a:t>AutoVFlow</a:t>
            </a:r>
            <a:r>
              <a:rPr kumimoji="1" lang="en-US" altLang="ja-JP" dirty="0" smtClean="0"/>
              <a:t> disappears</a:t>
            </a:r>
          </a:p>
          <a:p>
            <a:pPr lvl="1"/>
            <a:r>
              <a:rPr lang="en-US" altLang="ja-JP" dirty="0" smtClean="0"/>
              <a:t>The communication still survives using the remaining virtual </a:t>
            </a:r>
            <a:r>
              <a:rPr lang="en-US" altLang="ja-JP" dirty="0" err="1" smtClean="0"/>
              <a:t>OpenFlow</a:t>
            </a:r>
            <a:r>
              <a:rPr lang="en-US" altLang="ja-JP" dirty="0" smtClean="0"/>
              <a:t> switches.</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2A699C02-C56E-47EF-B63F-61EA4C637C17}" type="slidenum">
              <a:rPr kumimoji="1" lang="ja-JP" altLang="en-US" smtClean="0"/>
              <a:t>13</a:t>
            </a:fld>
            <a:endParaRPr kumimoji="1" lang="ja-JP" altLang="en-US"/>
          </a:p>
        </p:txBody>
      </p:sp>
    </p:spTree>
    <p:extLst>
      <p:ext uri="{BB962C8B-B14F-4D97-AF65-F5344CB8AC3E}">
        <p14:creationId xmlns:p14="http://schemas.microsoft.com/office/powerpoint/2010/main" val="30449580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A699C02-C56E-47EF-B63F-61EA4C637C17}" type="slidenum">
              <a:rPr kumimoji="1" lang="ja-JP" altLang="en-US" smtClean="0"/>
              <a:t>14</a:t>
            </a:fld>
            <a:endParaRPr kumimoji="1" lang="ja-JP" altLang="en-US"/>
          </a:p>
        </p:txBody>
      </p:sp>
    </p:spTree>
    <p:extLst>
      <p:ext uri="{BB962C8B-B14F-4D97-AF65-F5344CB8AC3E}">
        <p14:creationId xmlns:p14="http://schemas.microsoft.com/office/powerpoint/2010/main" val="3749495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First</a:t>
            </a:r>
            <a:r>
              <a:rPr kumimoji="1" lang="ja-JP" altLang="en-US" baseline="0" dirty="0" smtClean="0"/>
              <a:t> </a:t>
            </a:r>
            <a:r>
              <a:rPr kumimoji="1" lang="en-US" altLang="ja-JP" baseline="0" dirty="0" smtClean="0"/>
              <a:t>of all, I gratefully acknowledge these co-developers of </a:t>
            </a:r>
            <a:r>
              <a:rPr kumimoji="1" lang="en-US" altLang="ja-JP" baseline="0" dirty="0" err="1" smtClean="0"/>
              <a:t>AutoVFlow</a:t>
            </a:r>
            <a:r>
              <a:rPr kumimoji="1" lang="en-US" altLang="ja-JP" baseline="0" dirty="0" smtClean="0"/>
              <a:t>, Backbone network providers of PRAGMA-ENT, and participants of PRAGMA-ENT.</a:t>
            </a:r>
          </a:p>
        </p:txBody>
      </p:sp>
      <p:sp>
        <p:nvSpPr>
          <p:cNvPr id="4" name="スライド番号プレースホルダー 3"/>
          <p:cNvSpPr>
            <a:spLocks noGrp="1"/>
          </p:cNvSpPr>
          <p:nvPr>
            <p:ph type="sldNum" sz="quarter" idx="10"/>
          </p:nvPr>
        </p:nvSpPr>
        <p:spPr/>
        <p:txBody>
          <a:bodyPr/>
          <a:lstStyle/>
          <a:p>
            <a:fld id="{2A699C02-C56E-47EF-B63F-61EA4C637C17}" type="slidenum">
              <a:rPr kumimoji="1" lang="ja-JP" altLang="en-US" smtClean="0"/>
              <a:t>2</a:t>
            </a:fld>
            <a:endParaRPr kumimoji="1" lang="ja-JP" altLang="en-US"/>
          </a:p>
        </p:txBody>
      </p:sp>
    </p:spTree>
    <p:extLst>
      <p:ext uri="{BB962C8B-B14F-4D97-AF65-F5344CB8AC3E}">
        <p14:creationId xmlns:p14="http://schemas.microsoft.com/office/powerpoint/2010/main" val="144025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PRAGMA-ENT is an Experimental Network </a:t>
            </a:r>
            <a:r>
              <a:rPr kumimoji="1" lang="en-US" altLang="ja-JP" dirty="0" err="1" smtClean="0"/>
              <a:t>Testbed</a:t>
            </a:r>
            <a:r>
              <a:rPr kumimoji="1" lang="en-US" altLang="ja-JP" baseline="0" dirty="0" smtClean="0"/>
              <a:t> for PRAGMA researchers. Participants of Pragma-ENT provide computer resources to Pragma researchers through the networks.</a:t>
            </a:r>
          </a:p>
          <a:p>
            <a:endParaRPr kumimoji="1" lang="en-US" altLang="ja-JP" baseline="0" dirty="0" smtClean="0"/>
          </a:p>
          <a:p>
            <a:r>
              <a:rPr kumimoji="1" lang="en-US" altLang="ja-JP" baseline="0" dirty="0" smtClean="0"/>
              <a:t>The goal of PRAGMA-ENT is to build a </a:t>
            </a:r>
            <a:r>
              <a:rPr kumimoji="1" lang="en-US" altLang="ja-JP" baseline="0" dirty="0" err="1" smtClean="0"/>
              <a:t>testbed</a:t>
            </a:r>
            <a:r>
              <a:rPr kumimoji="1" lang="en-US" altLang="ja-JP" baseline="0" dirty="0" smtClean="0"/>
              <a:t> to explore for use by PRAGMA researchers and to facilitate collaborations of Pragma researchers.</a:t>
            </a:r>
          </a:p>
        </p:txBody>
      </p:sp>
      <p:sp>
        <p:nvSpPr>
          <p:cNvPr id="4" name="スライド番号プレースホルダー 3"/>
          <p:cNvSpPr>
            <a:spLocks noGrp="1"/>
          </p:cNvSpPr>
          <p:nvPr>
            <p:ph type="sldNum" sz="quarter" idx="10"/>
          </p:nvPr>
        </p:nvSpPr>
        <p:spPr/>
        <p:txBody>
          <a:bodyPr/>
          <a:lstStyle/>
          <a:p>
            <a:fld id="{2A699C02-C56E-47EF-B63F-61EA4C637C17}" type="slidenum">
              <a:rPr kumimoji="1" lang="ja-JP" altLang="en-US" smtClean="0"/>
              <a:t>3</a:t>
            </a:fld>
            <a:endParaRPr kumimoji="1" lang="ja-JP" altLang="en-US"/>
          </a:p>
        </p:txBody>
      </p:sp>
    </p:spTree>
    <p:extLst>
      <p:ext uri="{BB962C8B-B14F-4D97-AF65-F5344CB8AC3E}">
        <p14:creationId xmlns:p14="http://schemas.microsoft.com/office/powerpoint/2010/main" val="2414477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PragmaENT</a:t>
            </a:r>
            <a:r>
              <a:rPr kumimoji="1" lang="en-US" altLang="ja-JP" baseline="0" dirty="0" smtClean="0"/>
              <a:t> will provide the virtual environment of clusters and </a:t>
            </a:r>
            <a:r>
              <a:rPr kumimoji="1" lang="en-US" altLang="ja-JP" baseline="0" dirty="0" err="1" smtClean="0"/>
              <a:t>OpenFlow</a:t>
            </a:r>
            <a:r>
              <a:rPr kumimoji="1" lang="en-US" altLang="ja-JP" baseline="0" dirty="0" smtClean="0"/>
              <a:t> networks to the experimenters.</a:t>
            </a:r>
            <a:endParaRPr kumimoji="1" lang="en-US" altLang="ja-JP" baseline="0" dirty="0"/>
          </a:p>
          <a:p>
            <a:r>
              <a:rPr kumimoji="1" lang="en-US" altLang="ja-JP" baseline="0" dirty="0" smtClean="0"/>
              <a:t>In the physical view, clusters of multiple sites of Pragma researchers are connected through the network. These physical resources are virtualized for every experimenters. In the virtual view, there is an exclusive multi-site clusters and </a:t>
            </a:r>
            <a:r>
              <a:rPr kumimoji="1" lang="en-US" altLang="ja-JP" baseline="0" dirty="0" err="1" smtClean="0"/>
              <a:t>OpenFlow</a:t>
            </a:r>
            <a:r>
              <a:rPr kumimoji="1" lang="en-US" altLang="ja-JP" baseline="0" dirty="0" smtClean="0"/>
              <a:t>-enabled networks.</a:t>
            </a:r>
          </a:p>
        </p:txBody>
      </p:sp>
      <p:sp>
        <p:nvSpPr>
          <p:cNvPr id="4" name="スライド番号プレースホルダー 3"/>
          <p:cNvSpPr>
            <a:spLocks noGrp="1"/>
          </p:cNvSpPr>
          <p:nvPr>
            <p:ph type="sldNum" sz="quarter" idx="10"/>
          </p:nvPr>
        </p:nvSpPr>
        <p:spPr/>
        <p:txBody>
          <a:bodyPr/>
          <a:lstStyle/>
          <a:p>
            <a:fld id="{50C49D16-6305-4CFC-92D2-02D9FAFBF3CA}" type="slidenum">
              <a:rPr kumimoji="1" lang="ja-JP" altLang="en-US" smtClean="0"/>
              <a:t>4</a:t>
            </a:fld>
            <a:endParaRPr kumimoji="1" lang="ja-JP" altLang="en-US"/>
          </a:p>
        </p:txBody>
      </p:sp>
    </p:spTree>
    <p:extLst>
      <p:ext uri="{BB962C8B-B14F-4D97-AF65-F5344CB8AC3E}">
        <p14:creationId xmlns:p14="http://schemas.microsoft.com/office/powerpoint/2010/main" val="3457156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One</a:t>
            </a:r>
            <a:r>
              <a:rPr kumimoji="1" lang="en-US" altLang="ja-JP" baseline="0" dirty="0" smtClean="0"/>
              <a:t> feature of PRAGMA-ENT is a distributed resource management. Site administrators are responsible for their own compute clusters and </a:t>
            </a:r>
            <a:r>
              <a:rPr kumimoji="1" lang="en-US" altLang="ja-JP" baseline="0" dirty="0" err="1" smtClean="0"/>
              <a:t>OpenFlow</a:t>
            </a:r>
            <a:r>
              <a:rPr kumimoji="1" lang="en-US" altLang="ja-JP" baseline="0" dirty="0" smtClean="0"/>
              <a:t> switches. There is no super-administrator who manages all resources. The distributed management encourages site administrators to provide resources with minimum costs. The question is </a:t>
            </a:r>
            <a:r>
              <a:rPr kumimoji="1" lang="en-US" altLang="ja-JP" baseline="0" dirty="0" smtClean="0">
                <a:solidFill>
                  <a:srgbClr val="FF0000"/>
                </a:solidFill>
              </a:rPr>
              <a:t>h</a:t>
            </a:r>
            <a:r>
              <a:rPr lang="en-US" altLang="ja-JP" dirty="0" smtClean="0">
                <a:solidFill>
                  <a:srgbClr val="FF0000"/>
                </a:solidFill>
              </a:rPr>
              <a:t>ow to federate </a:t>
            </a:r>
            <a:r>
              <a:rPr lang="en-US" altLang="ja-JP" dirty="0" smtClean="0"/>
              <a:t>multi-domain networks</a:t>
            </a:r>
            <a:r>
              <a:rPr kumimoji="1" lang="en-US" altLang="ja-JP" dirty="0" smtClean="0"/>
              <a:t>.</a:t>
            </a:r>
          </a:p>
        </p:txBody>
      </p:sp>
      <p:sp>
        <p:nvSpPr>
          <p:cNvPr id="4" name="スライド番号プレースホルダー 3"/>
          <p:cNvSpPr>
            <a:spLocks noGrp="1"/>
          </p:cNvSpPr>
          <p:nvPr>
            <p:ph type="sldNum" sz="quarter" idx="10"/>
          </p:nvPr>
        </p:nvSpPr>
        <p:spPr/>
        <p:txBody>
          <a:bodyPr/>
          <a:lstStyle/>
          <a:p>
            <a:fld id="{72887B88-1219-47F4-A899-BE5DCD68C524}" type="slidenum">
              <a:rPr lang="en-US" smtClean="0"/>
              <a:t>5</a:t>
            </a:fld>
            <a:endParaRPr lang="en-US"/>
          </a:p>
        </p:txBody>
      </p:sp>
    </p:spTree>
    <p:extLst>
      <p:ext uri="{BB962C8B-B14F-4D97-AF65-F5344CB8AC3E}">
        <p14:creationId xmlns:p14="http://schemas.microsoft.com/office/powerpoint/2010/main" val="3821504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This is the PRAGMA-ENT</a:t>
            </a:r>
            <a:r>
              <a:rPr kumimoji="1" lang="en-US" altLang="ja-JP" baseline="0" dirty="0" smtClean="0"/>
              <a:t> L2 backbone. These sites are connected by L2 network providers, TWAREN, RISE, JGN-X, PACIFIC WAVE, Internet2, and Florida Lambda Rail with VLAN configurations. </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smtClean="0"/>
              <a:t>Basically, the L2 network providers provides layer 2 links by allocating the VLAN IDs. VLAN allocation is a popular way to provide virtual links. However, in the experience, VLAN allocation </a:t>
            </a:r>
            <a:r>
              <a:rPr lang="en-US" altLang="ja-JP" dirty="0" smtClean="0"/>
              <a:t>requires extensive human resources and the ticket resolution time.</a:t>
            </a:r>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baseline="0" dirty="0" smtClean="0"/>
              <a:t>So the question, here,  is h</a:t>
            </a:r>
            <a:r>
              <a:rPr lang="en-US" altLang="ja-JP" dirty="0" smtClean="0"/>
              <a:t>ow to realize network virtualization </a:t>
            </a:r>
            <a:r>
              <a:rPr lang="en-US" altLang="ja-JP" dirty="0" smtClean="0">
                <a:solidFill>
                  <a:srgbClr val="FF0000"/>
                </a:solidFill>
              </a:rPr>
              <a:t>without many VLAN configurations.</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15851C3D-E8DF-436C-AC3F-113491735A69}" type="slidenum">
              <a:rPr kumimoji="1" lang="ja-JP" altLang="en-US" smtClean="0"/>
              <a:t>6</a:t>
            </a:fld>
            <a:endParaRPr kumimoji="1" lang="ja-JP" altLang="en-US"/>
          </a:p>
        </p:txBody>
      </p:sp>
    </p:spTree>
    <p:extLst>
      <p:ext uri="{BB962C8B-B14F-4D97-AF65-F5344CB8AC3E}">
        <p14:creationId xmlns:p14="http://schemas.microsoft.com/office/powerpoint/2010/main" val="2108825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ja-JP" dirty="0" smtClean="0"/>
              <a:t>Within</a:t>
            </a:r>
            <a:r>
              <a:rPr lang="en-US" altLang="ja-JP" baseline="0" dirty="0" smtClean="0"/>
              <a:t> existing </a:t>
            </a:r>
            <a:r>
              <a:rPr lang="en-US" altLang="ja-JP" baseline="0" dirty="0" err="1" smtClean="0"/>
              <a:t>OpenFlow</a:t>
            </a:r>
            <a:r>
              <a:rPr lang="en-US" altLang="ja-JP" baseline="0" dirty="0" smtClean="0"/>
              <a:t> network virtualization techniques, </a:t>
            </a:r>
            <a:r>
              <a:rPr lang="en-US" altLang="ja-JP" dirty="0" err="1" smtClean="0"/>
              <a:t>FlowSpace</a:t>
            </a:r>
            <a:r>
              <a:rPr lang="en-US" altLang="ja-JP" baseline="0" dirty="0" smtClean="0"/>
              <a:t> firewall is an open source software. </a:t>
            </a:r>
            <a:r>
              <a:rPr lang="en-US" altLang="ja-JP" baseline="0" dirty="0" err="1" smtClean="0"/>
              <a:t>Howerver</a:t>
            </a:r>
            <a:r>
              <a:rPr lang="en-US" altLang="ja-JP" baseline="0" dirty="0" smtClean="0"/>
              <a:t>, because </a:t>
            </a:r>
            <a:r>
              <a:rPr lang="en-US" altLang="ja-JP" baseline="0" dirty="0" err="1" smtClean="0"/>
              <a:t>FlowSpace</a:t>
            </a:r>
            <a:r>
              <a:rPr lang="en-US" altLang="ja-JP" baseline="0" dirty="0" smtClean="0"/>
              <a:t> Firewall is a VLAN-based virtualization method, VLAN configuration for each virtual </a:t>
            </a:r>
            <a:r>
              <a:rPr lang="en-US" altLang="ja-JP" baseline="0" dirty="0" err="1" smtClean="0"/>
              <a:t>OpenFlow</a:t>
            </a:r>
            <a:r>
              <a:rPr lang="en-US" altLang="ja-JP" baseline="0" dirty="0" smtClean="0"/>
              <a:t> network is necessary. So, it is not suitable for network virtualization in  PRAGMA-ENT.</a:t>
            </a:r>
            <a:endParaRPr lang="en-US" altLang="ja-JP" dirty="0" smtClean="0"/>
          </a:p>
        </p:txBody>
      </p:sp>
      <p:sp>
        <p:nvSpPr>
          <p:cNvPr id="4" name="スライド番号プレースホルダー 3"/>
          <p:cNvSpPr>
            <a:spLocks noGrp="1"/>
          </p:cNvSpPr>
          <p:nvPr>
            <p:ph type="sldNum" sz="quarter" idx="10"/>
          </p:nvPr>
        </p:nvSpPr>
        <p:spPr/>
        <p:txBody>
          <a:bodyPr/>
          <a:lstStyle/>
          <a:p>
            <a:fld id="{522FE0B3-F7BD-418D-AD8A-5493DF0298E1}" type="slidenum">
              <a:rPr kumimoji="1" lang="ja-JP" altLang="en-US" smtClean="0"/>
              <a:t>7</a:t>
            </a:fld>
            <a:endParaRPr kumimoji="1" lang="ja-JP" altLang="en-US" dirty="0"/>
          </a:p>
        </p:txBody>
      </p:sp>
    </p:spTree>
    <p:extLst>
      <p:ext uri="{BB962C8B-B14F-4D97-AF65-F5344CB8AC3E}">
        <p14:creationId xmlns:p14="http://schemas.microsoft.com/office/powerpoint/2010/main" val="264490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ja-JP" dirty="0" smtClean="0"/>
              <a:t>Another technique, </a:t>
            </a:r>
            <a:r>
              <a:rPr lang="en-US" altLang="ja-JP" dirty="0" err="1" smtClean="0"/>
              <a:t>FlowVisor</a:t>
            </a:r>
            <a:r>
              <a:rPr lang="en-US" altLang="ja-JP" baseline="0" dirty="0" smtClean="0"/>
              <a:t>, is a virtualization method based on the flow space division. Because the flow space can be divided by any header fields. So VLAN configuration for each tenant is not necessary. The problem is that intermediation of the flow space division is necessary when tenants want to use same header address, for example </a:t>
            </a:r>
            <a:r>
              <a:rPr lang="en-US" altLang="ja-JP" baseline="0" dirty="0" err="1" smtClean="0"/>
              <a:t>destionation</a:t>
            </a:r>
            <a:r>
              <a:rPr lang="en-US" altLang="ja-JP" baseline="0" dirty="0" smtClean="0"/>
              <a:t> TCP port number 80.</a:t>
            </a:r>
            <a:endParaRPr lang="en-US" altLang="ja-JP" dirty="0" smtClean="0"/>
          </a:p>
        </p:txBody>
      </p:sp>
      <p:sp>
        <p:nvSpPr>
          <p:cNvPr id="4" name="スライド番号プレースホルダー 3"/>
          <p:cNvSpPr>
            <a:spLocks noGrp="1"/>
          </p:cNvSpPr>
          <p:nvPr>
            <p:ph type="sldNum" sz="quarter" idx="10"/>
          </p:nvPr>
        </p:nvSpPr>
        <p:spPr/>
        <p:txBody>
          <a:bodyPr/>
          <a:lstStyle/>
          <a:p>
            <a:fld id="{522FE0B3-F7BD-418D-AD8A-5493DF0298E1}" type="slidenum">
              <a:rPr kumimoji="1" lang="ja-JP" altLang="en-US" smtClean="0"/>
              <a:t>8</a:t>
            </a:fld>
            <a:endParaRPr kumimoji="1" lang="ja-JP" altLang="en-US" dirty="0"/>
          </a:p>
        </p:txBody>
      </p:sp>
    </p:spTree>
    <p:extLst>
      <p:ext uri="{BB962C8B-B14F-4D97-AF65-F5344CB8AC3E}">
        <p14:creationId xmlns:p14="http://schemas.microsoft.com/office/powerpoint/2010/main" val="3566837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aseline="0" dirty="0" err="1" smtClean="0"/>
              <a:t>OpenVirteX</a:t>
            </a:r>
            <a:r>
              <a:rPr kumimoji="1" lang="en-US" altLang="ja-JP" baseline="0" dirty="0" smtClean="0"/>
              <a:t> enables the flow space virtualization. So different tenants can use the overlapped header address. </a:t>
            </a:r>
          </a:p>
          <a:p>
            <a:endParaRPr kumimoji="1" lang="en-US" altLang="ja-JP" baseline="0" dirty="0" smtClean="0"/>
          </a:p>
          <a:p>
            <a:r>
              <a:rPr kumimoji="1" lang="en-US" altLang="ja-JP" baseline="0" dirty="0" smtClean="0"/>
              <a:t>A single proxy between controllers of the tenants and the substrate </a:t>
            </a:r>
            <a:r>
              <a:rPr kumimoji="1" lang="en-US" altLang="ja-JP" baseline="0" dirty="0" err="1" smtClean="0"/>
              <a:t>OpenFlow</a:t>
            </a:r>
            <a:r>
              <a:rPr kumimoji="1" lang="en-US" altLang="ja-JP" baseline="0" dirty="0" smtClean="0"/>
              <a:t> network, translate </a:t>
            </a:r>
            <a:r>
              <a:rPr kumimoji="1" lang="en-US" altLang="ja-JP" baseline="0" dirty="0" err="1" smtClean="0"/>
              <a:t>OpenFlow</a:t>
            </a:r>
            <a:r>
              <a:rPr kumimoji="1" lang="en-US" altLang="ja-JP" baseline="0" dirty="0" smtClean="0"/>
              <a:t> protocol messages and data packet headers from end-hosts at ingress and </a:t>
            </a:r>
            <a:r>
              <a:rPr kumimoji="1" lang="en-US" altLang="ja-JP" baseline="0" dirty="0" err="1" smtClean="0"/>
              <a:t>esgress</a:t>
            </a:r>
            <a:r>
              <a:rPr kumimoji="1" lang="en-US" altLang="ja-JP" baseline="0" dirty="0" smtClean="0"/>
              <a:t> switch ports. For translation, the proxy manages the header address mapping table for virtual and physical </a:t>
            </a:r>
            <a:r>
              <a:rPr kumimoji="1" lang="en-US" altLang="ja-JP" baseline="0" dirty="0" err="1" smtClean="0"/>
              <a:t>OpenFlow</a:t>
            </a:r>
            <a:r>
              <a:rPr kumimoji="1" lang="en-US" altLang="ja-JP" baseline="0" dirty="0" smtClean="0"/>
              <a:t> networks. Transparently, the flow space is divided for the tenants in the substrate network for the isolation. </a:t>
            </a:r>
          </a:p>
          <a:p>
            <a:endParaRPr kumimoji="1" lang="en-US" altLang="ja-JP" baseline="0" dirty="0" smtClean="0"/>
          </a:p>
          <a:p>
            <a:r>
              <a:rPr kumimoji="1" lang="en-US" altLang="ja-JP" baseline="0" dirty="0" smtClean="0"/>
              <a:t>Tenants do not need to agree the flow space division. So tenant can join every time without mediation.</a:t>
            </a:r>
            <a:endParaRPr kumimoji="1" lang="ja-JP" altLang="en-US" dirty="0"/>
          </a:p>
        </p:txBody>
      </p:sp>
      <p:sp>
        <p:nvSpPr>
          <p:cNvPr id="4" name="スライド番号プレースホルダー 3"/>
          <p:cNvSpPr>
            <a:spLocks noGrp="1"/>
          </p:cNvSpPr>
          <p:nvPr>
            <p:ph type="sldNum" sz="quarter" idx="10"/>
          </p:nvPr>
        </p:nvSpPr>
        <p:spPr/>
        <p:txBody>
          <a:bodyPr/>
          <a:lstStyle/>
          <a:p>
            <a:fld id="{2560A903-08A9-4C7A-9CF2-30400C5D5C03}" type="slidenum">
              <a:rPr kumimoji="1" lang="ja-JP" altLang="en-US" smtClean="0"/>
              <a:t>9</a:t>
            </a:fld>
            <a:endParaRPr kumimoji="1" lang="ja-JP" altLang="en-US" dirty="0"/>
          </a:p>
        </p:txBody>
      </p:sp>
    </p:spTree>
    <p:extLst>
      <p:ext uri="{BB962C8B-B14F-4D97-AF65-F5344CB8AC3E}">
        <p14:creationId xmlns:p14="http://schemas.microsoft.com/office/powerpoint/2010/main" val="155996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D5803106-9F10-4958-A154-84FDDEDDF65F}" type="datetime1">
              <a:rPr kumimoji="1" lang="ja-JP" altLang="en-US" smtClean="0"/>
              <a:t>2015/4/8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C5111E9F-0B15-4F7A-A835-C3758603AB46}" type="datetime1">
              <a:rPr kumimoji="1" lang="ja-JP" altLang="en-US" smtClean="0"/>
              <a:t>2015/4/8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5668890B-1562-4E49-BFA0-232076D67665}" type="datetime1">
              <a:rPr kumimoji="1" lang="ja-JP" altLang="en-US" smtClean="0"/>
              <a:t>2015/4/8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9A003FEB-9A23-4BFB-872C-A8191F9559A1}" type="datetime1">
              <a:rPr kumimoji="1" lang="ja-JP" altLang="en-US" smtClean="0"/>
              <a:t>2015/4/8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5DFAB749-AAD4-494A-B1AC-3ED6676B49DC}" type="datetime1">
              <a:rPr kumimoji="1" lang="ja-JP" altLang="en-US" smtClean="0"/>
              <a:t>2015/4/8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88269B47-369F-4B34-95D3-B6804129AAC7}" type="datetime1">
              <a:rPr kumimoji="1" lang="ja-JP" altLang="en-US" smtClean="0"/>
              <a:t>2015/4/8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860DBC34-5D9A-424A-8ACE-51FABDA50D30}" type="datetime1">
              <a:rPr kumimoji="1" lang="ja-JP" altLang="en-US" smtClean="0"/>
              <a:t>2015/4/8</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E62B3110-1762-4F25-B7D8-9B9067419ECE}" type="datetime1">
              <a:rPr kumimoji="1" lang="ja-JP" altLang="en-US" smtClean="0"/>
              <a:t>2015/4/8</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0F044EC4-08E3-4B0D-A34A-37131B43DE40}" type="datetime1">
              <a:rPr kumimoji="1" lang="ja-JP" altLang="en-US" smtClean="0"/>
              <a:t>2015/4/8</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077E0F66-B069-4BD5-964C-AFC2FF16A034}" type="datetime1">
              <a:rPr kumimoji="1" lang="ja-JP" altLang="en-US" smtClean="0"/>
              <a:t>2015/4/8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D36159C9-B63E-4AFD-BA15-B31A1D9A940E}" type="datetime1">
              <a:rPr kumimoji="1" lang="ja-JP" altLang="en-US" smtClean="0"/>
              <a:t>2015/4/8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3B31D7-10EA-4F2E-94D5-D2A01A17F182}" type="datetime1">
              <a:rPr kumimoji="1" lang="ja-JP" altLang="en-US" smtClean="0"/>
              <a:t>2015/4/8</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image" Target="../media/image25.WMF"/><Relationship Id="rId7"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0.WMF"/><Relationship Id="rId5" Type="http://schemas.openxmlformats.org/officeDocument/2006/relationships/image" Target="../media/image27.WMF"/><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gif"/><Relationship Id="rId13" Type="http://schemas.openxmlformats.org/officeDocument/2006/relationships/image" Target="../media/image13.jpeg"/><Relationship Id="rId3" Type="http://schemas.openxmlformats.org/officeDocument/2006/relationships/image" Target="../media/image3.jpeg"/><Relationship Id="rId7" Type="http://schemas.openxmlformats.org/officeDocument/2006/relationships/image" Target="../media/image7.gif"/><Relationship Id="rId12"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emf"/><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pn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6.png"/><Relationship Id="rId18" Type="http://schemas.openxmlformats.org/officeDocument/2006/relationships/image" Target="../media/image13.jpeg"/><Relationship Id="rId3" Type="http://schemas.openxmlformats.org/officeDocument/2006/relationships/image" Target="../media/image16.png"/><Relationship Id="rId7" Type="http://schemas.openxmlformats.org/officeDocument/2006/relationships/image" Target="../media/image9.png"/><Relationship Id="rId12" Type="http://schemas.openxmlformats.org/officeDocument/2006/relationships/image" Target="../media/image5.png"/><Relationship Id="rId17" Type="http://schemas.openxmlformats.org/officeDocument/2006/relationships/image" Target="../media/image7.gif"/><Relationship Id="rId2" Type="http://schemas.openxmlformats.org/officeDocument/2006/relationships/notesSlide" Target="../notesSlides/notesSlide3.xml"/><Relationship Id="rId16"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3.jpeg"/><Relationship Id="rId5" Type="http://schemas.openxmlformats.org/officeDocument/2006/relationships/image" Target="../media/image18.png"/><Relationship Id="rId15" Type="http://schemas.openxmlformats.org/officeDocument/2006/relationships/image" Target="../media/image14.png"/><Relationship Id="rId10" Type="http://schemas.openxmlformats.org/officeDocument/2006/relationships/image" Target="../media/image21.jpeg"/><Relationship Id="rId19" Type="http://schemas.openxmlformats.org/officeDocument/2006/relationships/image" Target="../media/image8.gif"/><Relationship Id="rId4" Type="http://schemas.openxmlformats.org/officeDocument/2006/relationships/image" Target="../media/image17.png"/><Relationship Id="rId9" Type="http://schemas.openxmlformats.org/officeDocument/2006/relationships/image" Target="../media/image20.png"/><Relationship Id="rId1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3.jpeg"/><Relationship Id="rId3" Type="http://schemas.openxmlformats.org/officeDocument/2006/relationships/image" Target="../media/image3.jpeg"/><Relationship Id="rId7" Type="http://schemas.openxmlformats.org/officeDocument/2006/relationships/image" Target="../media/image7.gif"/><Relationship Id="rId12"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2.jpeg"/><Relationship Id="rId5" Type="http://schemas.openxmlformats.org/officeDocument/2006/relationships/image" Target="../media/image5.png"/><Relationship Id="rId10" Type="http://schemas.openxmlformats.org/officeDocument/2006/relationships/image" Target="../media/image11.png"/><Relationship Id="rId4" Type="http://schemas.openxmlformats.org/officeDocument/2006/relationships/image" Target="../media/image4.jpeg"/><Relationship Id="rId9" Type="http://schemas.openxmlformats.org/officeDocument/2006/relationships/image" Target="../media/image10.png"/><Relationship Id="rId14" Type="http://schemas.openxmlformats.org/officeDocument/2006/relationships/image" Target="../media/image8.gif"/></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5.WMF"/></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5.WMF"/></Relationships>
</file>

<file path=ppt/slides/_rels/slide9.xml.rels><?xml version="1.0" encoding="UTF-8" standalone="yes"?>
<Relationships xmlns="http://schemas.openxmlformats.org/package/2006/relationships"><Relationship Id="rId3" Type="http://schemas.openxmlformats.org/officeDocument/2006/relationships/image" Target="../media/image25.WMF"/><Relationship Id="rId7" Type="http://schemas.openxmlformats.org/officeDocument/2006/relationships/image" Target="../media/image29.W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WMF"/><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67000"/>
            <a:ext cx="7772400" cy="1470025"/>
          </a:xfrm>
        </p:spPr>
        <p:txBody>
          <a:bodyPr/>
          <a:lstStyle/>
          <a:p>
            <a:r>
              <a:rPr lang="en-US" dirty="0" smtClean="0"/>
              <a:t>Multi-tenancy in PRAGMA-ENT using </a:t>
            </a:r>
            <a:r>
              <a:rPr lang="en-US" dirty="0" err="1" smtClean="0"/>
              <a:t>AutoVFlow</a:t>
            </a:r>
            <a:endParaRPr lang="en-US" dirty="0"/>
          </a:p>
        </p:txBody>
      </p:sp>
      <p:sp>
        <p:nvSpPr>
          <p:cNvPr id="3" name="Subtitle 2"/>
          <p:cNvSpPr>
            <a:spLocks noGrp="1"/>
          </p:cNvSpPr>
          <p:nvPr>
            <p:ph type="subTitle" idx="1"/>
          </p:nvPr>
        </p:nvSpPr>
        <p:spPr>
          <a:xfrm>
            <a:off x="1295400" y="6019800"/>
            <a:ext cx="6400800" cy="685800"/>
          </a:xfrm>
        </p:spPr>
        <p:txBody>
          <a:bodyPr/>
          <a:lstStyle/>
          <a:p>
            <a:r>
              <a:rPr lang="en-US" dirty="0" smtClean="0"/>
              <a:t>2015 April 8</a:t>
            </a:r>
            <a:endParaRPr lang="en-US" dirty="0"/>
          </a:p>
        </p:txBody>
      </p:sp>
      <p:pic>
        <p:nvPicPr>
          <p:cNvPr id="10242" name="Picture 2" descr="C:\Users\adm-local\Desktop\header-index-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9144000" cy="1366242"/>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descr="C:\Users\adm-local\Desktop\bg-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676400"/>
            <a:ext cx="4419600" cy="121357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042164" y="6488668"/>
            <a:ext cx="2907271" cy="369332"/>
          </a:xfrm>
          <a:prstGeom prst="rect">
            <a:avLst/>
          </a:prstGeom>
        </p:spPr>
        <p:txBody>
          <a:bodyPr wrap="none">
            <a:spAutoFit/>
          </a:bodyPr>
          <a:lstStyle/>
          <a:p>
            <a:r>
              <a:rPr lang="en-US" dirty="0" smtClean="0"/>
              <a:t>Pre-workshop in PRAGMA 28</a:t>
            </a:r>
            <a:endParaRPr lang="en-US" dirty="0"/>
          </a:p>
        </p:txBody>
      </p:sp>
      <p:sp>
        <p:nvSpPr>
          <p:cNvPr id="9" name="Rectangle 8"/>
          <p:cNvSpPr/>
          <p:nvPr/>
        </p:nvSpPr>
        <p:spPr>
          <a:xfrm>
            <a:off x="2374700" y="4406205"/>
            <a:ext cx="5016700" cy="1384995"/>
          </a:xfrm>
          <a:prstGeom prst="rect">
            <a:avLst/>
          </a:prstGeom>
        </p:spPr>
        <p:txBody>
          <a:bodyPr wrap="square">
            <a:spAutoFit/>
          </a:bodyPr>
          <a:lstStyle/>
          <a:p>
            <a:r>
              <a:rPr lang="en-US" altLang="ja-JP" sz="2800" b="1" dirty="0"/>
              <a:t>Hiroaki Yamanaka (NICT, Japan)</a:t>
            </a:r>
            <a:endParaRPr lang="en-US" altLang="ja-JP" sz="2800" dirty="0"/>
          </a:p>
          <a:p>
            <a:r>
              <a:rPr lang="en-US" altLang="ja-JP" sz="2800" b="1" dirty="0" err="1"/>
              <a:t>Kohei</a:t>
            </a:r>
            <a:r>
              <a:rPr lang="en-US" altLang="ja-JP" sz="2800" b="1" dirty="0"/>
              <a:t> Ichikawa (NAIST, Japan</a:t>
            </a:r>
            <a:r>
              <a:rPr lang="en-US" altLang="ja-JP" sz="2800" b="1" dirty="0" smtClean="0"/>
              <a:t>)</a:t>
            </a:r>
            <a:endParaRPr lang="en-US" sz="2800" b="1" dirty="0" smtClean="0"/>
          </a:p>
          <a:p>
            <a:r>
              <a:rPr lang="en-US" sz="2800" b="1" dirty="0" err="1" smtClean="0"/>
              <a:t>Maurício</a:t>
            </a:r>
            <a:r>
              <a:rPr lang="en-US" sz="2800" b="1" dirty="0" smtClean="0"/>
              <a:t> </a:t>
            </a:r>
            <a:r>
              <a:rPr lang="en-US" sz="2800" b="1" dirty="0" err="1" smtClean="0"/>
              <a:t>Tsugawa</a:t>
            </a:r>
            <a:r>
              <a:rPr lang="en-US" sz="2800" b="1" dirty="0" smtClean="0"/>
              <a:t> (UF, USA)</a:t>
            </a:r>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a:t>
            </a:fld>
            <a:endParaRPr kumimoji="1" lang="ja-JP" altLang="en-US"/>
          </a:p>
        </p:txBody>
      </p:sp>
    </p:spTree>
    <p:extLst>
      <p:ext uri="{BB962C8B-B14F-4D97-AF65-F5344CB8AC3E}">
        <p14:creationId xmlns:p14="http://schemas.microsoft.com/office/powerpoint/2010/main" val="33994360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雲形吹き出し 83"/>
          <p:cNvSpPr/>
          <p:nvPr/>
        </p:nvSpPr>
        <p:spPr>
          <a:xfrm>
            <a:off x="6226380" y="5323853"/>
            <a:ext cx="1486899" cy="919712"/>
          </a:xfrm>
          <a:prstGeom prst="cloudCallout">
            <a:avLst>
              <a:gd name="adj1" fmla="val -23396"/>
              <a:gd name="adj2" fmla="val 44096"/>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dirty="0"/>
          </a:p>
        </p:txBody>
      </p:sp>
      <p:sp>
        <p:nvSpPr>
          <p:cNvPr id="83" name="雲形吹き出し 82"/>
          <p:cNvSpPr/>
          <p:nvPr/>
        </p:nvSpPr>
        <p:spPr>
          <a:xfrm>
            <a:off x="4058499" y="5332622"/>
            <a:ext cx="1949045" cy="919712"/>
          </a:xfrm>
          <a:prstGeom prst="cloudCallout">
            <a:avLst>
              <a:gd name="adj1" fmla="val -23396"/>
              <a:gd name="adj2" fmla="val 44096"/>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dirty="0"/>
          </a:p>
        </p:txBody>
      </p:sp>
      <p:sp>
        <p:nvSpPr>
          <p:cNvPr id="2" name="タイトル 1"/>
          <p:cNvSpPr>
            <a:spLocks noGrp="1"/>
          </p:cNvSpPr>
          <p:nvPr>
            <p:ph type="title"/>
          </p:nvPr>
        </p:nvSpPr>
        <p:spPr/>
        <p:txBody>
          <a:bodyPr>
            <a:normAutofit fontScale="90000"/>
          </a:bodyPr>
          <a:lstStyle/>
          <a:p>
            <a:r>
              <a:rPr lang="en-US" altLang="ja-JP" dirty="0" smtClean="0"/>
              <a:t>Virtualization over Multi-domain Networks</a:t>
            </a:r>
            <a:endParaRPr lang="ja-JP" altLang="en-US" dirty="0"/>
          </a:p>
        </p:txBody>
      </p:sp>
      <p:sp>
        <p:nvSpPr>
          <p:cNvPr id="3" name="コンテンツ プレースホルダー 2"/>
          <p:cNvSpPr>
            <a:spLocks noGrp="1"/>
          </p:cNvSpPr>
          <p:nvPr>
            <p:ph idx="1"/>
          </p:nvPr>
        </p:nvSpPr>
        <p:spPr>
          <a:xfrm>
            <a:off x="457200" y="1628800"/>
            <a:ext cx="8229600" cy="1712471"/>
          </a:xfrm>
        </p:spPr>
        <p:txBody>
          <a:bodyPr>
            <a:normAutofit fontScale="70000" lnSpcReduction="20000"/>
          </a:bodyPr>
          <a:lstStyle/>
          <a:p>
            <a:pPr>
              <a:lnSpc>
                <a:spcPct val="120000"/>
              </a:lnSpc>
            </a:pPr>
            <a:r>
              <a:rPr lang="en-US" altLang="ja-JP" dirty="0" smtClean="0"/>
              <a:t>The single proxy architecture</a:t>
            </a:r>
          </a:p>
          <a:p>
            <a:pPr lvl="1">
              <a:lnSpc>
                <a:spcPct val="120000"/>
              </a:lnSpc>
            </a:pPr>
            <a:r>
              <a:rPr lang="en-US" altLang="ja-JP" dirty="0" smtClean="0"/>
              <a:t>Most of the existing techniques</a:t>
            </a:r>
          </a:p>
          <a:p>
            <a:pPr>
              <a:lnSpc>
                <a:spcPct val="120000"/>
              </a:lnSpc>
            </a:pPr>
            <a:r>
              <a:rPr lang="en-US" altLang="ja-JP" dirty="0" smtClean="0"/>
              <a:t>The single proxy has </a:t>
            </a:r>
            <a:r>
              <a:rPr lang="en-US" altLang="ja-JP" dirty="0" smtClean="0">
                <a:solidFill>
                  <a:srgbClr val="FF0000"/>
                </a:solidFill>
              </a:rPr>
              <a:t>huge responsibility for all virtual networks </a:t>
            </a:r>
          </a:p>
          <a:p>
            <a:pPr lvl="1">
              <a:lnSpc>
                <a:spcPct val="120000"/>
              </a:lnSpc>
            </a:pPr>
            <a:r>
              <a:rPr lang="en-US" altLang="ja-JP" dirty="0" smtClean="0"/>
              <a:t>When the proxy is failure, it </a:t>
            </a:r>
            <a:r>
              <a:rPr lang="en-US" altLang="ja-JP" dirty="0" smtClean="0">
                <a:solidFill>
                  <a:srgbClr val="FF0000"/>
                </a:solidFill>
              </a:rPr>
              <a:t>affects all virtual networks.</a:t>
            </a:r>
            <a:endParaRPr lang="ja-JP" altLang="ja-JP" dirty="0" smtClean="0">
              <a:solidFill>
                <a:srgbClr val="FF0000"/>
              </a:solidFill>
            </a:endParaRPr>
          </a:p>
        </p:txBody>
      </p:sp>
      <p:sp>
        <p:nvSpPr>
          <p:cNvPr id="8" name="スライド番号プレースホルダー 7"/>
          <p:cNvSpPr>
            <a:spLocks noGrp="1"/>
          </p:cNvSpPr>
          <p:nvPr>
            <p:ph type="sldNum" sz="quarter" idx="12"/>
          </p:nvPr>
        </p:nvSpPr>
        <p:spPr/>
        <p:txBody>
          <a:bodyPr/>
          <a:lstStyle/>
          <a:p>
            <a:fld id="{D2D8002D-B5B0-4BAC-B1F6-782DDCCE6D9C}" type="slidenum">
              <a:rPr lang="ja-JP" altLang="en-US" smtClean="0"/>
              <a:pPr/>
              <a:t>10</a:t>
            </a:fld>
            <a:endParaRPr lang="ja-JP" altLang="en-US" dirty="0"/>
          </a:p>
        </p:txBody>
      </p:sp>
      <p:sp>
        <p:nvSpPr>
          <p:cNvPr id="38" name="雲形吹き出し 37"/>
          <p:cNvSpPr/>
          <p:nvPr/>
        </p:nvSpPr>
        <p:spPr>
          <a:xfrm>
            <a:off x="2060840" y="5420395"/>
            <a:ext cx="1949045" cy="919712"/>
          </a:xfrm>
          <a:prstGeom prst="cloudCallout">
            <a:avLst>
              <a:gd name="adj1" fmla="val -23396"/>
              <a:gd name="adj2" fmla="val 44096"/>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pic>
        <p:nvPicPr>
          <p:cNvPr id="39" name="図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28995" y="5480235"/>
            <a:ext cx="614388" cy="443480"/>
          </a:xfrm>
          <a:prstGeom prst="rect">
            <a:avLst/>
          </a:prstGeom>
        </p:spPr>
      </p:pic>
      <p:pic>
        <p:nvPicPr>
          <p:cNvPr id="40" name="図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18473" y="5409791"/>
            <a:ext cx="614388" cy="443480"/>
          </a:xfrm>
          <a:prstGeom prst="rect">
            <a:avLst/>
          </a:prstGeom>
        </p:spPr>
      </p:pic>
      <p:pic>
        <p:nvPicPr>
          <p:cNvPr id="41" name="図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35722" y="5888149"/>
            <a:ext cx="614388" cy="443480"/>
          </a:xfrm>
          <a:prstGeom prst="rect">
            <a:avLst/>
          </a:prstGeom>
        </p:spPr>
      </p:pic>
      <p:pic>
        <p:nvPicPr>
          <p:cNvPr id="42" name="図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9754" y="5922665"/>
            <a:ext cx="614388" cy="443480"/>
          </a:xfrm>
          <a:prstGeom prst="rect">
            <a:avLst/>
          </a:prstGeom>
        </p:spPr>
      </p:pic>
      <p:pic>
        <p:nvPicPr>
          <p:cNvPr id="43" name="図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13991" y="5808854"/>
            <a:ext cx="614388" cy="443480"/>
          </a:xfrm>
          <a:prstGeom prst="rect">
            <a:avLst/>
          </a:prstGeom>
        </p:spPr>
      </p:pic>
      <p:pic>
        <p:nvPicPr>
          <p:cNvPr id="44" name="図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78879" y="5475377"/>
            <a:ext cx="614388" cy="443480"/>
          </a:xfrm>
          <a:prstGeom prst="rect">
            <a:avLst/>
          </a:prstGeom>
        </p:spPr>
      </p:pic>
      <p:pic>
        <p:nvPicPr>
          <p:cNvPr id="45" name="図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65832" y="5638630"/>
            <a:ext cx="614388" cy="443480"/>
          </a:xfrm>
          <a:prstGeom prst="rect">
            <a:avLst/>
          </a:prstGeom>
        </p:spPr>
      </p:pic>
      <p:pic>
        <p:nvPicPr>
          <p:cNvPr id="46" name="図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22249" y="5822685"/>
            <a:ext cx="614388" cy="443480"/>
          </a:xfrm>
          <a:prstGeom prst="rect">
            <a:avLst/>
          </a:prstGeom>
        </p:spPr>
      </p:pic>
      <p:sp>
        <p:nvSpPr>
          <p:cNvPr id="47" name="円/楕円 46"/>
          <p:cNvSpPr/>
          <p:nvPr/>
        </p:nvSpPr>
        <p:spPr>
          <a:xfrm>
            <a:off x="2063728" y="3674763"/>
            <a:ext cx="2035888" cy="68252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dirty="0"/>
          </a:p>
        </p:txBody>
      </p:sp>
      <p:pic>
        <p:nvPicPr>
          <p:cNvPr id="48" name="図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1811" y="3682888"/>
            <a:ext cx="492698" cy="355641"/>
          </a:xfrm>
          <a:prstGeom prst="rect">
            <a:avLst/>
          </a:prstGeom>
        </p:spPr>
      </p:pic>
      <p:pic>
        <p:nvPicPr>
          <p:cNvPr id="49" name="図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63043" y="3953959"/>
            <a:ext cx="492698" cy="355641"/>
          </a:xfrm>
          <a:prstGeom prst="rect">
            <a:avLst/>
          </a:prstGeom>
        </p:spPr>
      </p:pic>
      <p:pic>
        <p:nvPicPr>
          <p:cNvPr id="50" name="図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14920" y="3645024"/>
            <a:ext cx="492698" cy="355641"/>
          </a:xfrm>
          <a:prstGeom prst="rect">
            <a:avLst/>
          </a:prstGeom>
        </p:spPr>
      </p:pic>
      <p:pic>
        <p:nvPicPr>
          <p:cNvPr id="51" name="図 5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00073" y="3928576"/>
            <a:ext cx="492698" cy="355641"/>
          </a:xfrm>
          <a:prstGeom prst="rect">
            <a:avLst/>
          </a:prstGeom>
        </p:spPr>
      </p:pic>
      <p:sp>
        <p:nvSpPr>
          <p:cNvPr id="52" name="円/楕円 51"/>
          <p:cNvSpPr/>
          <p:nvPr/>
        </p:nvSpPr>
        <p:spPr>
          <a:xfrm>
            <a:off x="5561444" y="3610880"/>
            <a:ext cx="2067352" cy="66555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p>
        </p:txBody>
      </p:sp>
      <p:pic>
        <p:nvPicPr>
          <p:cNvPr id="53" name="図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9527" y="3610880"/>
            <a:ext cx="480450" cy="346800"/>
          </a:xfrm>
          <a:prstGeom prst="rect">
            <a:avLst/>
          </a:prstGeom>
        </p:spPr>
      </p:pic>
      <p:pic>
        <p:nvPicPr>
          <p:cNvPr id="54" name="図 5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60759" y="3881951"/>
            <a:ext cx="480450" cy="346800"/>
          </a:xfrm>
          <a:prstGeom prst="rect">
            <a:avLst/>
          </a:prstGeom>
        </p:spPr>
      </p:pic>
      <p:pic>
        <p:nvPicPr>
          <p:cNvPr id="55" name="図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12636" y="3573016"/>
            <a:ext cx="480450" cy="346800"/>
          </a:xfrm>
          <a:prstGeom prst="rect">
            <a:avLst/>
          </a:prstGeom>
        </p:spPr>
      </p:pic>
      <p:pic>
        <p:nvPicPr>
          <p:cNvPr id="56" name="図 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97789" y="3856568"/>
            <a:ext cx="480450" cy="346800"/>
          </a:xfrm>
          <a:prstGeom prst="rect">
            <a:avLst/>
          </a:prstGeom>
        </p:spPr>
      </p:pic>
      <p:pic>
        <p:nvPicPr>
          <p:cNvPr id="57" name="図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4856" y="4589571"/>
            <a:ext cx="539095" cy="539095"/>
          </a:xfrm>
          <a:prstGeom prst="rect">
            <a:avLst/>
          </a:prstGeom>
        </p:spPr>
      </p:pic>
      <p:sp>
        <p:nvSpPr>
          <p:cNvPr id="58" name="テキスト ボックス 57"/>
          <p:cNvSpPr txBox="1"/>
          <p:nvPr/>
        </p:nvSpPr>
        <p:spPr>
          <a:xfrm>
            <a:off x="3619492" y="4692625"/>
            <a:ext cx="950453" cy="323165"/>
          </a:xfrm>
          <a:prstGeom prst="rect">
            <a:avLst/>
          </a:prstGeom>
          <a:noFill/>
        </p:spPr>
        <p:txBody>
          <a:bodyPr wrap="none" rtlCol="0">
            <a:spAutoFit/>
          </a:bodyPr>
          <a:lstStyle/>
          <a:p>
            <a:r>
              <a:rPr kumimoji="1" lang="en-US" altLang="ja-JP" sz="1500" dirty="0" smtClean="0"/>
              <a:t>The proxy</a:t>
            </a:r>
            <a:endParaRPr kumimoji="1" lang="ja-JP" altLang="en-US" sz="1500" dirty="0"/>
          </a:p>
        </p:txBody>
      </p:sp>
      <p:sp>
        <p:nvSpPr>
          <p:cNvPr id="59" name="テキスト ボックス 58"/>
          <p:cNvSpPr txBox="1"/>
          <p:nvPr/>
        </p:nvSpPr>
        <p:spPr>
          <a:xfrm>
            <a:off x="179512" y="5420118"/>
            <a:ext cx="1817574" cy="553998"/>
          </a:xfrm>
          <a:prstGeom prst="rect">
            <a:avLst/>
          </a:prstGeom>
          <a:noFill/>
        </p:spPr>
        <p:txBody>
          <a:bodyPr wrap="square" rtlCol="0">
            <a:spAutoFit/>
          </a:bodyPr>
          <a:lstStyle/>
          <a:p>
            <a:r>
              <a:rPr kumimoji="1" lang="en-US" altLang="ja-JP" sz="1500" dirty="0" smtClean="0"/>
              <a:t>Substrate </a:t>
            </a:r>
          </a:p>
          <a:p>
            <a:r>
              <a:rPr kumimoji="1" lang="en-US" altLang="ja-JP" sz="1500" dirty="0" smtClean="0"/>
              <a:t>OpenFlow networks</a:t>
            </a:r>
            <a:endParaRPr kumimoji="1" lang="ja-JP" altLang="en-US" sz="1500" dirty="0"/>
          </a:p>
        </p:txBody>
      </p:sp>
      <p:cxnSp>
        <p:nvCxnSpPr>
          <p:cNvPr id="61" name="直線コネクタ 60"/>
          <p:cNvCxnSpPr>
            <a:stCxn id="57" idx="2"/>
            <a:endCxn id="40" idx="0"/>
          </p:cNvCxnSpPr>
          <p:nvPr/>
        </p:nvCxnSpPr>
        <p:spPr>
          <a:xfrm flipH="1">
            <a:off x="3525667" y="5128666"/>
            <a:ext cx="1318737" cy="28112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a:stCxn id="57" idx="2"/>
            <a:endCxn id="41" idx="0"/>
          </p:cNvCxnSpPr>
          <p:nvPr/>
        </p:nvCxnSpPr>
        <p:spPr>
          <a:xfrm flipH="1">
            <a:off x="3142916" y="5128666"/>
            <a:ext cx="1701488" cy="75948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3" name="直線コネクタ 62"/>
          <p:cNvCxnSpPr>
            <a:stCxn id="57" idx="2"/>
            <a:endCxn id="39" idx="0"/>
          </p:cNvCxnSpPr>
          <p:nvPr/>
        </p:nvCxnSpPr>
        <p:spPr>
          <a:xfrm>
            <a:off x="4844404" y="5128666"/>
            <a:ext cx="91785" cy="35156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a:stCxn id="57" idx="2"/>
            <a:endCxn id="42" idx="0"/>
          </p:cNvCxnSpPr>
          <p:nvPr/>
        </p:nvCxnSpPr>
        <p:spPr>
          <a:xfrm flipH="1">
            <a:off x="4736948" y="5128666"/>
            <a:ext cx="107456" cy="79399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a:stCxn id="57" idx="2"/>
            <a:endCxn id="43" idx="0"/>
          </p:cNvCxnSpPr>
          <p:nvPr/>
        </p:nvCxnSpPr>
        <p:spPr>
          <a:xfrm>
            <a:off x="4844404" y="5128666"/>
            <a:ext cx="776781" cy="6801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a:stCxn id="57" idx="2"/>
            <a:endCxn id="44" idx="0"/>
          </p:cNvCxnSpPr>
          <p:nvPr/>
        </p:nvCxnSpPr>
        <p:spPr>
          <a:xfrm>
            <a:off x="4844404" y="5128666"/>
            <a:ext cx="2141669" cy="34671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a:stCxn id="57" idx="2"/>
            <a:endCxn id="46" idx="1"/>
          </p:cNvCxnSpPr>
          <p:nvPr/>
        </p:nvCxnSpPr>
        <p:spPr>
          <a:xfrm>
            <a:off x="4844404" y="5128666"/>
            <a:ext cx="1977845" cy="915759"/>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68" name="図 6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68789" y="4087062"/>
            <a:ext cx="329102" cy="456367"/>
          </a:xfrm>
          <a:prstGeom prst="rect">
            <a:avLst/>
          </a:prstGeom>
        </p:spPr>
      </p:pic>
      <p:pic>
        <p:nvPicPr>
          <p:cNvPr id="69" name="図 6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58270" y="4067946"/>
            <a:ext cx="329102" cy="456367"/>
          </a:xfrm>
          <a:prstGeom prst="rect">
            <a:avLst/>
          </a:prstGeom>
        </p:spPr>
      </p:pic>
      <p:cxnSp>
        <p:nvCxnSpPr>
          <p:cNvPr id="70" name="直線コネクタ 69"/>
          <p:cNvCxnSpPr>
            <a:stCxn id="57" idx="0"/>
            <a:endCxn id="68" idx="3"/>
          </p:cNvCxnSpPr>
          <p:nvPr/>
        </p:nvCxnSpPr>
        <p:spPr>
          <a:xfrm flipH="1" flipV="1">
            <a:off x="4297891" y="4315246"/>
            <a:ext cx="546513" cy="27432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a:stCxn id="69" idx="1"/>
            <a:endCxn id="57" idx="0"/>
          </p:cNvCxnSpPr>
          <p:nvPr/>
        </p:nvCxnSpPr>
        <p:spPr>
          <a:xfrm flipH="1">
            <a:off x="4844404" y="4296130"/>
            <a:ext cx="613866" cy="29344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2" name="テキスト ボックス 71"/>
          <p:cNvSpPr txBox="1"/>
          <p:nvPr/>
        </p:nvSpPr>
        <p:spPr>
          <a:xfrm>
            <a:off x="1764585" y="4432847"/>
            <a:ext cx="2394823" cy="323165"/>
          </a:xfrm>
          <a:prstGeom prst="rect">
            <a:avLst/>
          </a:prstGeom>
          <a:noFill/>
        </p:spPr>
        <p:txBody>
          <a:bodyPr wrap="none" rtlCol="0">
            <a:spAutoFit/>
          </a:bodyPr>
          <a:lstStyle/>
          <a:p>
            <a:r>
              <a:rPr kumimoji="1" lang="en-US" altLang="ja-JP" sz="1500" dirty="0" smtClean="0"/>
              <a:t>Virtual OpenFlow network α</a:t>
            </a:r>
            <a:endParaRPr kumimoji="1" lang="ja-JP" altLang="en-US" sz="1500" dirty="0"/>
          </a:p>
        </p:txBody>
      </p:sp>
      <p:sp>
        <p:nvSpPr>
          <p:cNvPr id="73" name="テキスト ボックス 72"/>
          <p:cNvSpPr txBox="1"/>
          <p:nvPr/>
        </p:nvSpPr>
        <p:spPr>
          <a:xfrm>
            <a:off x="5889760" y="4439352"/>
            <a:ext cx="2387577" cy="323165"/>
          </a:xfrm>
          <a:prstGeom prst="rect">
            <a:avLst/>
          </a:prstGeom>
          <a:noFill/>
        </p:spPr>
        <p:txBody>
          <a:bodyPr wrap="none" rtlCol="0">
            <a:spAutoFit/>
          </a:bodyPr>
          <a:lstStyle/>
          <a:p>
            <a:r>
              <a:rPr kumimoji="1" lang="en-US" altLang="ja-JP" sz="1500" dirty="0" smtClean="0"/>
              <a:t>Virtual OpenFlow </a:t>
            </a:r>
            <a:r>
              <a:rPr kumimoji="1" lang="en-US" altLang="ja-JP" sz="1500" dirty="0" err="1" smtClean="0"/>
              <a:t>netowrk</a:t>
            </a:r>
            <a:r>
              <a:rPr kumimoji="1" lang="en-US" altLang="ja-JP" sz="1500" dirty="0" smtClean="0"/>
              <a:t> β</a:t>
            </a:r>
            <a:endParaRPr kumimoji="1" lang="ja-JP" altLang="en-US" sz="1500" dirty="0"/>
          </a:p>
        </p:txBody>
      </p:sp>
      <p:sp>
        <p:nvSpPr>
          <p:cNvPr id="74" name="テキスト ボックス 73"/>
          <p:cNvSpPr txBox="1"/>
          <p:nvPr/>
        </p:nvSpPr>
        <p:spPr>
          <a:xfrm>
            <a:off x="182537" y="3860708"/>
            <a:ext cx="1766592" cy="553998"/>
          </a:xfrm>
          <a:prstGeom prst="rect">
            <a:avLst/>
          </a:prstGeom>
          <a:noFill/>
        </p:spPr>
        <p:txBody>
          <a:bodyPr wrap="square" rtlCol="0">
            <a:spAutoFit/>
          </a:bodyPr>
          <a:lstStyle/>
          <a:p>
            <a:r>
              <a:rPr kumimoji="1" lang="en-US" altLang="ja-JP" sz="1500" dirty="0" smtClean="0"/>
              <a:t>Virtual </a:t>
            </a:r>
          </a:p>
          <a:p>
            <a:r>
              <a:rPr kumimoji="1" lang="en-US" altLang="ja-JP" sz="1500" dirty="0" smtClean="0"/>
              <a:t>OpenFlow networks</a:t>
            </a:r>
            <a:endParaRPr kumimoji="1" lang="ja-JP" altLang="en-US" sz="1500" dirty="0"/>
          </a:p>
        </p:txBody>
      </p:sp>
      <p:sp>
        <p:nvSpPr>
          <p:cNvPr id="75" name="フリーフォーム 74"/>
          <p:cNvSpPr/>
          <p:nvPr/>
        </p:nvSpPr>
        <p:spPr>
          <a:xfrm>
            <a:off x="3083640" y="5398069"/>
            <a:ext cx="4303640" cy="624544"/>
          </a:xfrm>
          <a:custGeom>
            <a:avLst/>
            <a:gdLst>
              <a:gd name="connsiteX0" fmla="*/ 0 w 3962400"/>
              <a:gd name="connsiteY0" fmla="*/ 159272 h 507160"/>
              <a:gd name="connsiteX1" fmla="*/ 808382 w 3962400"/>
              <a:gd name="connsiteY1" fmla="*/ 225533 h 507160"/>
              <a:gd name="connsiteX2" fmla="*/ 2226365 w 3962400"/>
              <a:gd name="connsiteY2" fmla="*/ 503829 h 507160"/>
              <a:gd name="connsiteX3" fmla="*/ 3299791 w 3962400"/>
              <a:gd name="connsiteY3" fmla="*/ 13498 h 507160"/>
              <a:gd name="connsiteX4" fmla="*/ 3962400 w 3962400"/>
              <a:gd name="connsiteY4" fmla="*/ 185777 h 507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2400" h="507160">
                <a:moveTo>
                  <a:pt x="0" y="159272"/>
                </a:moveTo>
                <a:cubicBezTo>
                  <a:pt x="218660" y="163689"/>
                  <a:pt x="437321" y="168107"/>
                  <a:pt x="808382" y="225533"/>
                </a:cubicBezTo>
                <a:cubicBezTo>
                  <a:pt x="1179443" y="282959"/>
                  <a:pt x="1811130" y="539168"/>
                  <a:pt x="2226365" y="503829"/>
                </a:cubicBezTo>
                <a:cubicBezTo>
                  <a:pt x="2641600" y="468490"/>
                  <a:pt x="3010452" y="66507"/>
                  <a:pt x="3299791" y="13498"/>
                </a:cubicBezTo>
                <a:cubicBezTo>
                  <a:pt x="3589130" y="-39511"/>
                  <a:pt x="3775765" y="73133"/>
                  <a:pt x="3962400" y="185777"/>
                </a:cubicBezTo>
              </a:path>
            </a:pathLst>
          </a:custGeom>
          <a:ln>
            <a:tailEnd type="triangle" w="lg" len="lg"/>
          </a:ln>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dirty="0"/>
          </a:p>
        </p:txBody>
      </p:sp>
      <p:sp>
        <p:nvSpPr>
          <p:cNvPr id="76" name="フリーフォーム 75"/>
          <p:cNvSpPr/>
          <p:nvPr/>
        </p:nvSpPr>
        <p:spPr>
          <a:xfrm>
            <a:off x="2936467" y="5508622"/>
            <a:ext cx="4356800" cy="607384"/>
          </a:xfrm>
          <a:custGeom>
            <a:avLst/>
            <a:gdLst>
              <a:gd name="connsiteX0" fmla="*/ 0 w 3962400"/>
              <a:gd name="connsiteY0" fmla="*/ 159272 h 507160"/>
              <a:gd name="connsiteX1" fmla="*/ 808382 w 3962400"/>
              <a:gd name="connsiteY1" fmla="*/ 225533 h 507160"/>
              <a:gd name="connsiteX2" fmla="*/ 2226365 w 3962400"/>
              <a:gd name="connsiteY2" fmla="*/ 503829 h 507160"/>
              <a:gd name="connsiteX3" fmla="*/ 3299791 w 3962400"/>
              <a:gd name="connsiteY3" fmla="*/ 13498 h 507160"/>
              <a:gd name="connsiteX4" fmla="*/ 3962400 w 3962400"/>
              <a:gd name="connsiteY4" fmla="*/ 185777 h 507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2400" h="507160">
                <a:moveTo>
                  <a:pt x="0" y="159272"/>
                </a:moveTo>
                <a:cubicBezTo>
                  <a:pt x="218660" y="163689"/>
                  <a:pt x="437321" y="168107"/>
                  <a:pt x="808382" y="225533"/>
                </a:cubicBezTo>
                <a:cubicBezTo>
                  <a:pt x="1179443" y="282959"/>
                  <a:pt x="1811130" y="539168"/>
                  <a:pt x="2226365" y="503829"/>
                </a:cubicBezTo>
                <a:cubicBezTo>
                  <a:pt x="2641600" y="468490"/>
                  <a:pt x="3010452" y="66507"/>
                  <a:pt x="3299791" y="13498"/>
                </a:cubicBezTo>
                <a:cubicBezTo>
                  <a:pt x="3589130" y="-39511"/>
                  <a:pt x="3775765" y="73133"/>
                  <a:pt x="3962400" y="185777"/>
                </a:cubicBezTo>
              </a:path>
            </a:pathLst>
          </a:custGeom>
          <a:ln>
            <a:tailEnd type="triangle" w="lg" len="lg"/>
          </a:ln>
        </p:spPr>
        <p:style>
          <a:lnRef idx="3">
            <a:schemeClr val="accent2"/>
          </a:lnRef>
          <a:fillRef idx="0">
            <a:schemeClr val="accent2"/>
          </a:fillRef>
          <a:effectRef idx="2">
            <a:schemeClr val="accent2"/>
          </a:effectRef>
          <a:fontRef idx="minor">
            <a:schemeClr val="tx1"/>
          </a:fontRef>
        </p:style>
        <p:txBody>
          <a:bodyPr rtlCol="0" anchor="ctr"/>
          <a:lstStyle/>
          <a:p>
            <a:pPr algn="ctr"/>
            <a:endParaRPr kumimoji="1" lang="ja-JP" altLang="en-US" dirty="0"/>
          </a:p>
        </p:txBody>
      </p:sp>
      <p:sp>
        <p:nvSpPr>
          <p:cNvPr id="77" name="フリーフォーム 76"/>
          <p:cNvSpPr/>
          <p:nvPr/>
        </p:nvSpPr>
        <p:spPr>
          <a:xfrm>
            <a:off x="2056089" y="3781219"/>
            <a:ext cx="2275385" cy="214272"/>
          </a:xfrm>
          <a:custGeom>
            <a:avLst/>
            <a:gdLst>
              <a:gd name="connsiteX0" fmla="*/ 0 w 1709531"/>
              <a:gd name="connsiteY0" fmla="*/ 212035 h 214272"/>
              <a:gd name="connsiteX1" fmla="*/ 357809 w 1709531"/>
              <a:gd name="connsiteY1" fmla="*/ 0 h 214272"/>
              <a:gd name="connsiteX2" fmla="*/ 1179444 w 1709531"/>
              <a:gd name="connsiteY2" fmla="*/ 212035 h 214272"/>
              <a:gd name="connsiteX3" fmla="*/ 1709531 w 1709531"/>
              <a:gd name="connsiteY3" fmla="*/ 92765 h 214272"/>
            </a:gdLst>
            <a:ahLst/>
            <a:cxnLst>
              <a:cxn ang="0">
                <a:pos x="connsiteX0" y="connsiteY0"/>
              </a:cxn>
              <a:cxn ang="0">
                <a:pos x="connsiteX1" y="connsiteY1"/>
              </a:cxn>
              <a:cxn ang="0">
                <a:pos x="connsiteX2" y="connsiteY2"/>
              </a:cxn>
              <a:cxn ang="0">
                <a:pos x="connsiteX3" y="connsiteY3"/>
              </a:cxn>
            </a:cxnLst>
            <a:rect l="l" t="t" r="r" b="b"/>
            <a:pathLst>
              <a:path w="1709531" h="214272">
                <a:moveTo>
                  <a:pt x="0" y="212035"/>
                </a:moveTo>
                <a:cubicBezTo>
                  <a:pt x="80617" y="106017"/>
                  <a:pt x="161235" y="0"/>
                  <a:pt x="357809" y="0"/>
                </a:cubicBezTo>
                <a:cubicBezTo>
                  <a:pt x="554383" y="0"/>
                  <a:pt x="954157" y="196574"/>
                  <a:pt x="1179444" y="212035"/>
                </a:cubicBezTo>
                <a:cubicBezTo>
                  <a:pt x="1404731" y="227496"/>
                  <a:pt x="1557131" y="160130"/>
                  <a:pt x="1709531" y="92765"/>
                </a:cubicBezTo>
              </a:path>
            </a:pathLst>
          </a:custGeom>
          <a:ln>
            <a:tailEnd type="triangle" w="lg" len="lg"/>
          </a:ln>
        </p:spPr>
        <p:style>
          <a:lnRef idx="3">
            <a:schemeClr val="accent3"/>
          </a:lnRef>
          <a:fillRef idx="0">
            <a:schemeClr val="accent3"/>
          </a:fillRef>
          <a:effectRef idx="2">
            <a:schemeClr val="accent3"/>
          </a:effectRef>
          <a:fontRef idx="minor">
            <a:schemeClr val="tx1"/>
          </a:fontRef>
        </p:style>
        <p:txBody>
          <a:bodyPr rtlCol="0" anchor="ctr"/>
          <a:lstStyle/>
          <a:p>
            <a:pPr algn="ctr"/>
            <a:endParaRPr kumimoji="1" lang="ja-JP" altLang="en-US" dirty="0"/>
          </a:p>
        </p:txBody>
      </p:sp>
      <p:sp>
        <p:nvSpPr>
          <p:cNvPr id="78" name="フリーフォーム 77"/>
          <p:cNvSpPr/>
          <p:nvPr/>
        </p:nvSpPr>
        <p:spPr>
          <a:xfrm>
            <a:off x="5485777" y="3734529"/>
            <a:ext cx="2275385" cy="214272"/>
          </a:xfrm>
          <a:custGeom>
            <a:avLst/>
            <a:gdLst>
              <a:gd name="connsiteX0" fmla="*/ 0 w 1709531"/>
              <a:gd name="connsiteY0" fmla="*/ 212035 h 214272"/>
              <a:gd name="connsiteX1" fmla="*/ 357809 w 1709531"/>
              <a:gd name="connsiteY1" fmla="*/ 0 h 214272"/>
              <a:gd name="connsiteX2" fmla="*/ 1179444 w 1709531"/>
              <a:gd name="connsiteY2" fmla="*/ 212035 h 214272"/>
              <a:gd name="connsiteX3" fmla="*/ 1709531 w 1709531"/>
              <a:gd name="connsiteY3" fmla="*/ 92765 h 214272"/>
            </a:gdLst>
            <a:ahLst/>
            <a:cxnLst>
              <a:cxn ang="0">
                <a:pos x="connsiteX0" y="connsiteY0"/>
              </a:cxn>
              <a:cxn ang="0">
                <a:pos x="connsiteX1" y="connsiteY1"/>
              </a:cxn>
              <a:cxn ang="0">
                <a:pos x="connsiteX2" y="connsiteY2"/>
              </a:cxn>
              <a:cxn ang="0">
                <a:pos x="connsiteX3" y="connsiteY3"/>
              </a:cxn>
            </a:cxnLst>
            <a:rect l="l" t="t" r="r" b="b"/>
            <a:pathLst>
              <a:path w="1709531" h="214272">
                <a:moveTo>
                  <a:pt x="0" y="212035"/>
                </a:moveTo>
                <a:cubicBezTo>
                  <a:pt x="80617" y="106017"/>
                  <a:pt x="161235" y="0"/>
                  <a:pt x="357809" y="0"/>
                </a:cubicBezTo>
                <a:cubicBezTo>
                  <a:pt x="554383" y="0"/>
                  <a:pt x="954157" y="196574"/>
                  <a:pt x="1179444" y="212035"/>
                </a:cubicBezTo>
                <a:cubicBezTo>
                  <a:pt x="1404731" y="227496"/>
                  <a:pt x="1557131" y="160130"/>
                  <a:pt x="1709531" y="92765"/>
                </a:cubicBezTo>
              </a:path>
            </a:pathLst>
          </a:custGeom>
          <a:ln>
            <a:tailEnd type="triangle" w="lg" len="lg"/>
          </a:ln>
        </p:spPr>
        <p:style>
          <a:lnRef idx="3">
            <a:schemeClr val="accent3"/>
          </a:lnRef>
          <a:fillRef idx="0">
            <a:schemeClr val="accent3"/>
          </a:fillRef>
          <a:effectRef idx="2">
            <a:schemeClr val="accent3"/>
          </a:effectRef>
          <a:fontRef idx="minor">
            <a:schemeClr val="tx1"/>
          </a:fontRef>
        </p:style>
        <p:txBody>
          <a:bodyPr rtlCol="0" anchor="ctr"/>
          <a:lstStyle/>
          <a:p>
            <a:pPr algn="ctr"/>
            <a:endParaRPr kumimoji="1" lang="ja-JP" altLang="en-US" dirty="0"/>
          </a:p>
        </p:txBody>
      </p:sp>
      <p:sp>
        <p:nvSpPr>
          <p:cNvPr id="92" name="禁止 91"/>
          <p:cNvSpPr/>
          <p:nvPr/>
        </p:nvSpPr>
        <p:spPr>
          <a:xfrm>
            <a:off x="4798684" y="4650780"/>
            <a:ext cx="589253" cy="568031"/>
          </a:xfrm>
          <a:prstGeom prst="noSmoking">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a:solidFill>
                <a:schemeClr val="tx1"/>
              </a:solidFill>
            </a:endParaRPr>
          </a:p>
        </p:txBody>
      </p:sp>
      <p:pic>
        <p:nvPicPr>
          <p:cNvPr id="100" name="図 9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45666" y="5657905"/>
            <a:ext cx="642105" cy="745378"/>
          </a:xfrm>
          <a:prstGeom prst="rect">
            <a:avLst/>
          </a:prstGeom>
          <a:solidFill>
            <a:schemeClr val="bg1"/>
          </a:solidFill>
        </p:spPr>
      </p:pic>
      <p:pic>
        <p:nvPicPr>
          <p:cNvPr id="101" name="図 10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88143" y="5731320"/>
            <a:ext cx="642105" cy="745378"/>
          </a:xfrm>
          <a:prstGeom prst="rect">
            <a:avLst/>
          </a:prstGeom>
          <a:solidFill>
            <a:schemeClr val="bg1"/>
          </a:solidFill>
        </p:spPr>
      </p:pic>
      <p:pic>
        <p:nvPicPr>
          <p:cNvPr id="102" name="図 10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202792" y="5811045"/>
            <a:ext cx="642105" cy="745378"/>
          </a:xfrm>
          <a:prstGeom prst="rect">
            <a:avLst/>
          </a:prstGeom>
          <a:solidFill>
            <a:schemeClr val="bg1"/>
          </a:solidFill>
        </p:spPr>
      </p:pic>
      <p:sp>
        <p:nvSpPr>
          <p:cNvPr id="103" name="テキスト ボックス 102"/>
          <p:cNvSpPr txBox="1"/>
          <p:nvPr/>
        </p:nvSpPr>
        <p:spPr>
          <a:xfrm>
            <a:off x="2246564" y="6329240"/>
            <a:ext cx="1415580" cy="323165"/>
          </a:xfrm>
          <a:prstGeom prst="rect">
            <a:avLst/>
          </a:prstGeom>
          <a:noFill/>
        </p:spPr>
        <p:txBody>
          <a:bodyPr wrap="none" rtlCol="0">
            <a:spAutoFit/>
          </a:bodyPr>
          <a:lstStyle/>
          <a:p>
            <a:r>
              <a:rPr kumimoji="1" lang="en-US" altLang="ja-JP" sz="1500" dirty="0" smtClean="0"/>
              <a:t>Administrator A</a:t>
            </a:r>
            <a:endParaRPr kumimoji="1" lang="ja-JP" altLang="en-US" sz="1500" dirty="0"/>
          </a:p>
        </p:txBody>
      </p:sp>
      <p:sp>
        <p:nvSpPr>
          <p:cNvPr id="104" name="テキスト ボックス 103"/>
          <p:cNvSpPr txBox="1"/>
          <p:nvPr/>
        </p:nvSpPr>
        <p:spPr>
          <a:xfrm>
            <a:off x="4460491" y="6323915"/>
            <a:ext cx="1415580" cy="323165"/>
          </a:xfrm>
          <a:prstGeom prst="rect">
            <a:avLst/>
          </a:prstGeom>
          <a:noFill/>
        </p:spPr>
        <p:txBody>
          <a:bodyPr wrap="none" rtlCol="0">
            <a:spAutoFit/>
          </a:bodyPr>
          <a:lstStyle/>
          <a:p>
            <a:r>
              <a:rPr kumimoji="1" lang="en-US" altLang="ja-JP" sz="1500" dirty="0" smtClean="0"/>
              <a:t>Administrator B</a:t>
            </a:r>
            <a:endParaRPr kumimoji="1" lang="ja-JP" altLang="en-US" sz="1500" dirty="0"/>
          </a:p>
        </p:txBody>
      </p:sp>
      <p:sp>
        <p:nvSpPr>
          <p:cNvPr id="105" name="テキスト ボックス 104"/>
          <p:cNvSpPr txBox="1"/>
          <p:nvPr/>
        </p:nvSpPr>
        <p:spPr>
          <a:xfrm>
            <a:off x="6659436" y="6332058"/>
            <a:ext cx="1415580" cy="323165"/>
          </a:xfrm>
          <a:prstGeom prst="rect">
            <a:avLst/>
          </a:prstGeom>
          <a:noFill/>
        </p:spPr>
        <p:txBody>
          <a:bodyPr wrap="none" rtlCol="0">
            <a:spAutoFit/>
          </a:bodyPr>
          <a:lstStyle/>
          <a:p>
            <a:r>
              <a:rPr kumimoji="1" lang="en-US" altLang="ja-JP" sz="1500" dirty="0" smtClean="0"/>
              <a:t>Administrator C</a:t>
            </a:r>
            <a:endParaRPr kumimoji="1" lang="ja-JP" altLang="en-US" sz="1500" dirty="0"/>
          </a:p>
        </p:txBody>
      </p:sp>
      <p:pic>
        <p:nvPicPr>
          <p:cNvPr id="79" name="図 7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06819" y="5211469"/>
            <a:ext cx="438067" cy="438067"/>
          </a:xfrm>
          <a:prstGeom prst="rect">
            <a:avLst/>
          </a:prstGeom>
        </p:spPr>
      </p:pic>
      <p:pic>
        <p:nvPicPr>
          <p:cNvPr id="80" name="図 7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550505" y="5702802"/>
            <a:ext cx="475456" cy="458689"/>
          </a:xfrm>
          <a:prstGeom prst="rect">
            <a:avLst/>
          </a:prstGeom>
        </p:spPr>
      </p:pic>
      <p:cxnSp>
        <p:nvCxnSpPr>
          <p:cNvPr id="60" name="直線コネクタ 59"/>
          <p:cNvCxnSpPr>
            <a:stCxn id="57" idx="2"/>
            <a:endCxn id="45" idx="0"/>
          </p:cNvCxnSpPr>
          <p:nvPr/>
        </p:nvCxnSpPr>
        <p:spPr>
          <a:xfrm flipH="1">
            <a:off x="2473026" y="5128666"/>
            <a:ext cx="2371378" cy="509964"/>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81" name="図 8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393884" y="5352103"/>
            <a:ext cx="438067" cy="438067"/>
          </a:xfrm>
          <a:prstGeom prst="rect">
            <a:avLst/>
          </a:prstGeom>
        </p:spPr>
      </p:pic>
      <p:pic>
        <p:nvPicPr>
          <p:cNvPr id="82" name="図 8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302667" y="5636875"/>
            <a:ext cx="475456" cy="458689"/>
          </a:xfrm>
          <a:prstGeom prst="rect">
            <a:avLst/>
          </a:prstGeom>
        </p:spPr>
      </p:pic>
      <p:pic>
        <p:nvPicPr>
          <p:cNvPr id="85" name="図 8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078137" y="3726495"/>
            <a:ext cx="475456" cy="458689"/>
          </a:xfrm>
          <a:prstGeom prst="rect">
            <a:avLst/>
          </a:prstGeom>
        </p:spPr>
      </p:pic>
      <p:pic>
        <p:nvPicPr>
          <p:cNvPr id="86" name="図 8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631802" y="3695891"/>
            <a:ext cx="475456" cy="458689"/>
          </a:xfrm>
          <a:prstGeom prst="rect">
            <a:avLst/>
          </a:prstGeom>
        </p:spPr>
      </p:pic>
      <p:pic>
        <p:nvPicPr>
          <p:cNvPr id="87" name="図 8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44389" y="3596091"/>
            <a:ext cx="438067" cy="438067"/>
          </a:xfrm>
          <a:prstGeom prst="rect">
            <a:avLst/>
          </a:prstGeom>
        </p:spPr>
      </p:pic>
      <p:pic>
        <p:nvPicPr>
          <p:cNvPr id="88" name="図 8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260459" y="3669321"/>
            <a:ext cx="438067" cy="438067"/>
          </a:xfrm>
          <a:prstGeom prst="rect">
            <a:avLst/>
          </a:prstGeom>
        </p:spPr>
      </p:pic>
      <p:sp>
        <p:nvSpPr>
          <p:cNvPr id="93" name="禁止 92"/>
          <p:cNvSpPr/>
          <p:nvPr/>
        </p:nvSpPr>
        <p:spPr>
          <a:xfrm>
            <a:off x="2571898" y="3489909"/>
            <a:ext cx="1043899" cy="914819"/>
          </a:xfrm>
          <a:prstGeom prst="noSmoking">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a:solidFill>
                <a:schemeClr val="tx1"/>
              </a:solidFill>
            </a:endParaRPr>
          </a:p>
        </p:txBody>
      </p:sp>
      <p:sp>
        <p:nvSpPr>
          <p:cNvPr id="94" name="禁止 93"/>
          <p:cNvSpPr/>
          <p:nvPr/>
        </p:nvSpPr>
        <p:spPr>
          <a:xfrm>
            <a:off x="6123811" y="3459059"/>
            <a:ext cx="1043899" cy="914819"/>
          </a:xfrm>
          <a:prstGeom prst="noSmoking">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dirty="0">
              <a:solidFill>
                <a:schemeClr val="tx1"/>
              </a:solidFill>
            </a:endParaRPr>
          </a:p>
        </p:txBody>
      </p:sp>
    </p:spTree>
    <p:extLst>
      <p:ext uri="{BB962C8B-B14F-4D97-AF65-F5344CB8AC3E}">
        <p14:creationId xmlns:p14="http://schemas.microsoft.com/office/powerpoint/2010/main" val="2593731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blinds(horizontal)">
                                      <p:cBhvr>
                                        <p:cTn id="7" dur="500"/>
                                        <p:tgtEl>
                                          <p:spTgt spid="9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3"/>
                                        </p:tgtEl>
                                        <p:attrNameLst>
                                          <p:attrName>style.visibility</p:attrName>
                                        </p:attrNameLst>
                                      </p:cBhvr>
                                      <p:to>
                                        <p:strVal val="visible"/>
                                      </p:to>
                                    </p:set>
                                    <p:animEffect transition="in" filter="blinds(horizontal)">
                                      <p:cBhvr>
                                        <p:cTn id="12" dur="500"/>
                                        <p:tgtEl>
                                          <p:spTgt spid="9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4"/>
                                        </p:tgtEl>
                                        <p:attrNameLst>
                                          <p:attrName>style.visibility</p:attrName>
                                        </p:attrNameLst>
                                      </p:cBhvr>
                                      <p:to>
                                        <p:strVal val="visible"/>
                                      </p:to>
                                    </p:set>
                                    <p:animEffect transition="in" filter="blinds(horizontal)">
                                      <p:cBhvr>
                                        <p:cTn id="15" dur="500"/>
                                        <p:tgtEl>
                                          <p:spTgt spid="94"/>
                                        </p:tgtEl>
                                      </p:cBhvr>
                                    </p:animEffect>
                                  </p:childTnLst>
                                </p:cTn>
                              </p:par>
                              <p:par>
                                <p:cTn id="16" presetID="3" presetClass="entr" presetSubtype="10" fill="hold" nodeType="withEffect">
                                  <p:stCondLst>
                                    <p:cond delay="0"/>
                                  </p:stCondLst>
                                  <p:childTnLst>
                                    <p:set>
                                      <p:cBhvr>
                                        <p:cTn id="17" dur="1" fill="hold">
                                          <p:stCondLst>
                                            <p:cond delay="0"/>
                                          </p:stCondLst>
                                        </p:cTn>
                                        <p:tgtEl>
                                          <p:spTgt spid="100"/>
                                        </p:tgtEl>
                                        <p:attrNameLst>
                                          <p:attrName>style.visibility</p:attrName>
                                        </p:attrNameLst>
                                      </p:cBhvr>
                                      <p:to>
                                        <p:strVal val="visible"/>
                                      </p:to>
                                    </p:set>
                                    <p:animEffect transition="in" filter="blinds(horizontal)">
                                      <p:cBhvr>
                                        <p:cTn id="18" dur="500"/>
                                        <p:tgtEl>
                                          <p:spTgt spid="100"/>
                                        </p:tgtEl>
                                      </p:cBhvr>
                                    </p:animEffect>
                                  </p:childTnLst>
                                </p:cTn>
                              </p:par>
                              <p:par>
                                <p:cTn id="19" presetID="3" presetClass="entr" presetSubtype="10" fill="hold" nodeType="withEffect">
                                  <p:stCondLst>
                                    <p:cond delay="0"/>
                                  </p:stCondLst>
                                  <p:childTnLst>
                                    <p:set>
                                      <p:cBhvr>
                                        <p:cTn id="20" dur="1" fill="hold">
                                          <p:stCondLst>
                                            <p:cond delay="0"/>
                                          </p:stCondLst>
                                        </p:cTn>
                                        <p:tgtEl>
                                          <p:spTgt spid="101"/>
                                        </p:tgtEl>
                                        <p:attrNameLst>
                                          <p:attrName>style.visibility</p:attrName>
                                        </p:attrNameLst>
                                      </p:cBhvr>
                                      <p:to>
                                        <p:strVal val="visible"/>
                                      </p:to>
                                    </p:set>
                                    <p:animEffect transition="in" filter="blinds(horizontal)">
                                      <p:cBhvr>
                                        <p:cTn id="21" dur="500"/>
                                        <p:tgtEl>
                                          <p:spTgt spid="101"/>
                                        </p:tgtEl>
                                      </p:cBhvr>
                                    </p:animEffect>
                                  </p:childTnLst>
                                </p:cTn>
                              </p:par>
                              <p:par>
                                <p:cTn id="22" presetID="3" presetClass="entr" presetSubtype="10" fill="hold" nodeType="withEffect">
                                  <p:stCondLst>
                                    <p:cond delay="0"/>
                                  </p:stCondLst>
                                  <p:childTnLst>
                                    <p:set>
                                      <p:cBhvr>
                                        <p:cTn id="23" dur="1" fill="hold">
                                          <p:stCondLst>
                                            <p:cond delay="0"/>
                                          </p:stCondLst>
                                        </p:cTn>
                                        <p:tgtEl>
                                          <p:spTgt spid="102"/>
                                        </p:tgtEl>
                                        <p:attrNameLst>
                                          <p:attrName>style.visibility</p:attrName>
                                        </p:attrNameLst>
                                      </p:cBhvr>
                                      <p:to>
                                        <p:strVal val="visible"/>
                                      </p:to>
                                    </p:set>
                                    <p:animEffect transition="in" filter="blinds(horizontal)">
                                      <p:cBhvr>
                                        <p:cTn id="24"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93" grpId="0" animBg="1"/>
      <p:bldP spid="9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AutoVFlow</a:t>
            </a:r>
            <a:r>
              <a:rPr lang="en-US" dirty="0" smtClean="0"/>
              <a:t> Approach</a:t>
            </a:r>
            <a:endParaRPr lang="en-US" dirty="0"/>
          </a:p>
        </p:txBody>
      </p:sp>
      <p:sp>
        <p:nvSpPr>
          <p:cNvPr id="3" name="Content Placeholder 2"/>
          <p:cNvSpPr>
            <a:spLocks noGrp="1"/>
          </p:cNvSpPr>
          <p:nvPr>
            <p:ph idx="1"/>
          </p:nvPr>
        </p:nvSpPr>
        <p:spPr>
          <a:xfrm>
            <a:off x="457200" y="4978006"/>
            <a:ext cx="8229600" cy="1480082"/>
          </a:xfrm>
        </p:spPr>
        <p:txBody>
          <a:bodyPr>
            <a:normAutofit fontScale="70000" lnSpcReduction="20000"/>
          </a:bodyPr>
          <a:lstStyle/>
          <a:p>
            <a:pPr>
              <a:lnSpc>
                <a:spcPct val="120000"/>
              </a:lnSpc>
            </a:pPr>
            <a:r>
              <a:rPr lang="en-US" altLang="ja-JP" dirty="0" smtClean="0"/>
              <a:t>Features:</a:t>
            </a:r>
            <a:endParaRPr lang="en-US" altLang="ja-JP" dirty="0"/>
          </a:p>
          <a:p>
            <a:pPr lvl="1">
              <a:lnSpc>
                <a:spcPct val="120000"/>
              </a:lnSpc>
            </a:pPr>
            <a:r>
              <a:rPr lang="en-US" altLang="ja-JP" dirty="0" smtClean="0">
                <a:solidFill>
                  <a:srgbClr val="FF0000"/>
                </a:solidFill>
              </a:rPr>
              <a:t>Flow space virtualization</a:t>
            </a:r>
            <a:endParaRPr lang="en-US" altLang="ja-JP" dirty="0" smtClean="0"/>
          </a:p>
          <a:p>
            <a:pPr lvl="1">
              <a:lnSpc>
                <a:spcPct val="120000"/>
              </a:lnSpc>
            </a:pPr>
            <a:r>
              <a:rPr lang="en-US" altLang="ja-JP" dirty="0" smtClean="0">
                <a:solidFill>
                  <a:srgbClr val="FF0000"/>
                </a:solidFill>
              </a:rPr>
              <a:t>Autonomous federation </a:t>
            </a:r>
            <a:r>
              <a:rPr lang="en-US" altLang="ja-JP" dirty="0">
                <a:solidFill>
                  <a:srgbClr val="FF0000"/>
                </a:solidFill>
              </a:rPr>
              <a:t>of </a:t>
            </a:r>
            <a:r>
              <a:rPr lang="en-US" altLang="ja-JP" dirty="0" smtClean="0">
                <a:solidFill>
                  <a:srgbClr val="FF0000"/>
                </a:solidFill>
              </a:rPr>
              <a:t>multi-domain</a:t>
            </a:r>
            <a:r>
              <a:rPr lang="en-US" altLang="ja-JP" dirty="0" smtClean="0"/>
              <a:t> physical </a:t>
            </a:r>
            <a:r>
              <a:rPr lang="en-US" altLang="ja-JP" dirty="0" err="1" smtClean="0"/>
              <a:t>OpenFlow</a:t>
            </a:r>
            <a:r>
              <a:rPr lang="en-US" altLang="ja-JP" dirty="0" smtClean="0"/>
              <a:t> networks</a:t>
            </a:r>
          </a:p>
          <a:p>
            <a:pPr lvl="2">
              <a:lnSpc>
                <a:spcPct val="120000"/>
              </a:lnSpc>
            </a:pPr>
            <a:r>
              <a:rPr lang="en-US" altLang="ja-JP" dirty="0" smtClean="0"/>
              <a:t>Information </a:t>
            </a:r>
            <a:r>
              <a:rPr lang="en-US" altLang="ja-JP" dirty="0"/>
              <a:t>exchange between domains for header address </a:t>
            </a:r>
            <a:r>
              <a:rPr lang="en-US" altLang="ja-JP" dirty="0" smtClean="0"/>
              <a:t>virtualization</a:t>
            </a:r>
          </a:p>
        </p:txBody>
      </p:sp>
      <p:pic>
        <p:nvPicPr>
          <p:cNvPr id="4" name="図 223"/>
          <p:cNvPicPr>
            <a:picLocks noChangeAspect="1"/>
          </p:cNvPicPr>
          <p:nvPr/>
        </p:nvPicPr>
        <p:blipFill>
          <a:blip r:embed="rId3"/>
          <a:stretch>
            <a:fillRect/>
          </a:stretch>
        </p:blipFill>
        <p:spPr>
          <a:xfrm>
            <a:off x="971599" y="1628800"/>
            <a:ext cx="7475069" cy="3425849"/>
          </a:xfrm>
          <a:prstGeom prst="rect">
            <a:avLst/>
          </a:prstGeom>
        </p:spPr>
      </p:pic>
      <p:sp>
        <p:nvSpPr>
          <p:cNvPr id="5" name="スライド番号プレースホルダー 4"/>
          <p:cNvSpPr>
            <a:spLocks noGrp="1"/>
          </p:cNvSpPr>
          <p:nvPr>
            <p:ph type="sldNum" sz="quarter" idx="12"/>
          </p:nvPr>
        </p:nvSpPr>
        <p:spPr/>
        <p:txBody>
          <a:bodyPr/>
          <a:lstStyle/>
          <a:p>
            <a:fld id="{D2D8002D-B5B0-4BAC-B1F6-782DDCCE6D9C}" type="slidenum">
              <a:rPr kumimoji="1" lang="ja-JP" altLang="en-US" smtClean="0"/>
              <a:t>11</a:t>
            </a:fld>
            <a:endParaRPr kumimoji="1" lang="ja-JP" altLang="en-US"/>
          </a:p>
        </p:txBody>
      </p:sp>
      <p:sp>
        <p:nvSpPr>
          <p:cNvPr id="6" name="テキスト ボックス 5"/>
          <p:cNvSpPr txBox="1"/>
          <p:nvPr/>
        </p:nvSpPr>
        <p:spPr>
          <a:xfrm>
            <a:off x="457200" y="1228280"/>
            <a:ext cx="6429902" cy="369332"/>
          </a:xfrm>
          <a:prstGeom prst="rect">
            <a:avLst/>
          </a:prstGeom>
          <a:noFill/>
        </p:spPr>
        <p:txBody>
          <a:bodyPr wrap="none" rtlCol="0">
            <a:spAutoFit/>
          </a:bodyPr>
          <a:lstStyle/>
          <a:p>
            <a:pPr marL="285750" indent="-285750">
              <a:buFont typeface="Arial" panose="020B0604020202020204" pitchFamily="34" charset="0"/>
              <a:buChar char="•"/>
            </a:pPr>
            <a:r>
              <a:rPr kumimoji="1" lang="en-US" altLang="ja-JP" dirty="0" err="1" smtClean="0"/>
              <a:t>AutoVFlow</a:t>
            </a:r>
            <a:r>
              <a:rPr lang="en-US" altLang="ja-JP" dirty="0" smtClean="0"/>
              <a:t>: Autonomous Virtualization of </a:t>
            </a:r>
            <a:r>
              <a:rPr lang="en-US" altLang="ja-JP" dirty="0" err="1" smtClean="0"/>
              <a:t>OpenFlow</a:t>
            </a:r>
            <a:r>
              <a:rPr lang="en-US" altLang="ja-JP" dirty="0" smtClean="0"/>
              <a:t> networks</a:t>
            </a:r>
            <a:endParaRPr kumimoji="1" lang="ja-JP" altLang="en-US" dirty="0"/>
          </a:p>
        </p:txBody>
      </p:sp>
      <p:sp>
        <p:nvSpPr>
          <p:cNvPr id="7" name="フリーフォーム 6"/>
          <p:cNvSpPr/>
          <p:nvPr/>
        </p:nvSpPr>
        <p:spPr>
          <a:xfrm>
            <a:off x="2836190" y="1672231"/>
            <a:ext cx="3533613" cy="451037"/>
          </a:xfrm>
          <a:custGeom>
            <a:avLst/>
            <a:gdLst>
              <a:gd name="connsiteX0" fmla="*/ 0 w 3533613"/>
              <a:gd name="connsiteY0" fmla="*/ 451037 h 451037"/>
              <a:gd name="connsiteX1" fmla="*/ 743918 w 3533613"/>
              <a:gd name="connsiteY1" fmla="*/ 63579 h 451037"/>
              <a:gd name="connsiteX2" fmla="*/ 1503335 w 3533613"/>
              <a:gd name="connsiteY2" fmla="*/ 373545 h 451037"/>
              <a:gd name="connsiteX3" fmla="*/ 2433234 w 3533613"/>
              <a:gd name="connsiteY3" fmla="*/ 280555 h 451037"/>
              <a:gd name="connsiteX4" fmla="*/ 3099661 w 3533613"/>
              <a:gd name="connsiteY4" fmla="*/ 1586 h 451037"/>
              <a:gd name="connsiteX5" fmla="*/ 3533613 w 3533613"/>
              <a:gd name="connsiteY5" fmla="*/ 187566 h 451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3613" h="451037">
                <a:moveTo>
                  <a:pt x="0" y="451037"/>
                </a:moveTo>
                <a:cubicBezTo>
                  <a:pt x="246681" y="263765"/>
                  <a:pt x="493362" y="76494"/>
                  <a:pt x="743918" y="63579"/>
                </a:cubicBezTo>
                <a:cubicBezTo>
                  <a:pt x="994474" y="50664"/>
                  <a:pt x="1221782" y="337382"/>
                  <a:pt x="1503335" y="373545"/>
                </a:cubicBezTo>
                <a:cubicBezTo>
                  <a:pt x="1784888" y="409708"/>
                  <a:pt x="2167180" y="342548"/>
                  <a:pt x="2433234" y="280555"/>
                </a:cubicBezTo>
                <a:cubicBezTo>
                  <a:pt x="2699288" y="218562"/>
                  <a:pt x="2916265" y="17084"/>
                  <a:pt x="3099661" y="1586"/>
                </a:cubicBezTo>
                <a:cubicBezTo>
                  <a:pt x="3283057" y="-13912"/>
                  <a:pt x="3408335" y="86827"/>
                  <a:pt x="3533613" y="187566"/>
                </a:cubicBezTo>
              </a:path>
            </a:pathLst>
          </a:custGeom>
          <a:noFill/>
          <a:ln>
            <a:solidFill>
              <a:srgbClr val="FF0000"/>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フリーフォーム 7"/>
          <p:cNvSpPr/>
          <p:nvPr/>
        </p:nvSpPr>
        <p:spPr>
          <a:xfrm>
            <a:off x="1983783" y="3794706"/>
            <a:ext cx="1007390" cy="420833"/>
          </a:xfrm>
          <a:custGeom>
            <a:avLst/>
            <a:gdLst>
              <a:gd name="connsiteX0" fmla="*/ 0 w 1007390"/>
              <a:gd name="connsiteY0" fmla="*/ 420833 h 420833"/>
              <a:gd name="connsiteX1" fmla="*/ 619932 w 1007390"/>
              <a:gd name="connsiteY1" fmla="*/ 2379 h 420833"/>
              <a:gd name="connsiteX2" fmla="*/ 1007390 w 1007390"/>
              <a:gd name="connsiteY2" fmla="*/ 281348 h 420833"/>
            </a:gdLst>
            <a:ahLst/>
            <a:cxnLst>
              <a:cxn ang="0">
                <a:pos x="connsiteX0" y="connsiteY0"/>
              </a:cxn>
              <a:cxn ang="0">
                <a:pos x="connsiteX1" y="connsiteY1"/>
              </a:cxn>
              <a:cxn ang="0">
                <a:pos x="connsiteX2" y="connsiteY2"/>
              </a:cxn>
            </a:cxnLst>
            <a:rect l="l" t="t" r="r" b="b"/>
            <a:pathLst>
              <a:path w="1007390" h="420833">
                <a:moveTo>
                  <a:pt x="0" y="420833"/>
                </a:moveTo>
                <a:cubicBezTo>
                  <a:pt x="226017" y="223230"/>
                  <a:pt x="452034" y="25627"/>
                  <a:pt x="619932" y="2379"/>
                </a:cubicBezTo>
                <a:cubicBezTo>
                  <a:pt x="787830" y="-20869"/>
                  <a:pt x="897610" y="130239"/>
                  <a:pt x="1007390" y="281348"/>
                </a:cubicBezTo>
              </a:path>
            </a:pathLst>
          </a:custGeom>
          <a:noFill/>
          <a:ln>
            <a:solidFill>
              <a:srgbClr val="FFFF00"/>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フリーフォーム 8"/>
          <p:cNvSpPr/>
          <p:nvPr/>
        </p:nvSpPr>
        <p:spPr>
          <a:xfrm>
            <a:off x="4029559" y="4045058"/>
            <a:ext cx="1022888" cy="325764"/>
          </a:xfrm>
          <a:custGeom>
            <a:avLst/>
            <a:gdLst>
              <a:gd name="connsiteX0" fmla="*/ 0 w 1022888"/>
              <a:gd name="connsiteY0" fmla="*/ 0 h 325764"/>
              <a:gd name="connsiteX1" fmla="*/ 449451 w 1022888"/>
              <a:gd name="connsiteY1" fmla="*/ 325464 h 325764"/>
              <a:gd name="connsiteX2" fmla="*/ 1022888 w 1022888"/>
              <a:gd name="connsiteY2" fmla="*/ 46495 h 325764"/>
            </a:gdLst>
            <a:ahLst/>
            <a:cxnLst>
              <a:cxn ang="0">
                <a:pos x="connsiteX0" y="connsiteY0"/>
              </a:cxn>
              <a:cxn ang="0">
                <a:pos x="connsiteX1" y="connsiteY1"/>
              </a:cxn>
              <a:cxn ang="0">
                <a:pos x="connsiteX2" y="connsiteY2"/>
              </a:cxn>
            </a:cxnLst>
            <a:rect l="l" t="t" r="r" b="b"/>
            <a:pathLst>
              <a:path w="1022888" h="325764">
                <a:moveTo>
                  <a:pt x="0" y="0"/>
                </a:moveTo>
                <a:cubicBezTo>
                  <a:pt x="139485" y="158857"/>
                  <a:pt x="278970" y="317715"/>
                  <a:pt x="449451" y="325464"/>
                </a:cubicBezTo>
                <a:cubicBezTo>
                  <a:pt x="619932" y="333213"/>
                  <a:pt x="821410" y="189854"/>
                  <a:pt x="1022888" y="46495"/>
                </a:cubicBezTo>
              </a:path>
            </a:pathLst>
          </a:custGeom>
          <a:noFill/>
          <a:ln>
            <a:solidFill>
              <a:schemeClr val="accent6"/>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リーフォーム 9"/>
          <p:cNvSpPr/>
          <p:nvPr/>
        </p:nvSpPr>
        <p:spPr>
          <a:xfrm>
            <a:off x="6323308" y="3812583"/>
            <a:ext cx="774916" cy="232475"/>
          </a:xfrm>
          <a:custGeom>
            <a:avLst/>
            <a:gdLst>
              <a:gd name="connsiteX0" fmla="*/ 0 w 774916"/>
              <a:gd name="connsiteY0" fmla="*/ 232475 h 232475"/>
              <a:gd name="connsiteX1" fmla="*/ 402956 w 774916"/>
              <a:gd name="connsiteY1" fmla="*/ 0 h 232475"/>
              <a:gd name="connsiteX2" fmla="*/ 774916 w 774916"/>
              <a:gd name="connsiteY2" fmla="*/ 232475 h 232475"/>
            </a:gdLst>
            <a:ahLst/>
            <a:cxnLst>
              <a:cxn ang="0">
                <a:pos x="connsiteX0" y="connsiteY0"/>
              </a:cxn>
              <a:cxn ang="0">
                <a:pos x="connsiteX1" y="connsiteY1"/>
              </a:cxn>
              <a:cxn ang="0">
                <a:pos x="connsiteX2" y="connsiteY2"/>
              </a:cxn>
            </a:cxnLst>
            <a:rect l="l" t="t" r="r" b="b"/>
            <a:pathLst>
              <a:path w="774916" h="232475">
                <a:moveTo>
                  <a:pt x="0" y="232475"/>
                </a:moveTo>
                <a:cubicBezTo>
                  <a:pt x="136901" y="116237"/>
                  <a:pt x="273803" y="0"/>
                  <a:pt x="402956" y="0"/>
                </a:cubicBezTo>
                <a:cubicBezTo>
                  <a:pt x="532109" y="0"/>
                  <a:pt x="653512" y="116237"/>
                  <a:pt x="774916" y="232475"/>
                </a:cubicBezTo>
              </a:path>
            </a:pathLst>
          </a:custGeom>
          <a:noFill/>
          <a:ln>
            <a:solidFill>
              <a:srgbClr val="C00000"/>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10"/>
          <p:cNvSpPr/>
          <p:nvPr/>
        </p:nvSpPr>
        <p:spPr>
          <a:xfrm>
            <a:off x="3006671" y="4014061"/>
            <a:ext cx="991892" cy="30997"/>
          </a:xfrm>
          <a:custGeom>
            <a:avLst/>
            <a:gdLst>
              <a:gd name="connsiteX0" fmla="*/ 0 w 991892"/>
              <a:gd name="connsiteY0" fmla="*/ 0 h 30997"/>
              <a:gd name="connsiteX1" fmla="*/ 991892 w 991892"/>
              <a:gd name="connsiteY1" fmla="*/ 30997 h 30997"/>
            </a:gdLst>
            <a:ahLst/>
            <a:cxnLst>
              <a:cxn ang="0">
                <a:pos x="connsiteX0" y="connsiteY0"/>
              </a:cxn>
              <a:cxn ang="0">
                <a:pos x="connsiteX1" y="connsiteY1"/>
              </a:cxn>
            </a:cxnLst>
            <a:rect l="l" t="t" r="r" b="b"/>
            <a:pathLst>
              <a:path w="991892" h="30997">
                <a:moveTo>
                  <a:pt x="0" y="0"/>
                </a:moveTo>
                <a:lnTo>
                  <a:pt x="991892" y="30997"/>
                </a:lnTo>
              </a:path>
            </a:pathLst>
          </a:custGeom>
          <a:ln>
            <a:tailEnd type="arrow" w="lg" len="lg"/>
          </a:ln>
        </p:spPr>
        <p:style>
          <a:lnRef idx="2">
            <a:schemeClr val="accent6"/>
          </a:lnRef>
          <a:fillRef idx="0">
            <a:schemeClr val="accent6"/>
          </a:fillRef>
          <a:effectRef idx="1">
            <a:schemeClr val="accent6"/>
          </a:effectRef>
          <a:fontRef idx="minor">
            <a:schemeClr val="tx1"/>
          </a:fontRef>
        </p:style>
        <p:txBody>
          <a:bodyPr rtlCol="0" anchor="ctr"/>
          <a:lstStyle/>
          <a:p>
            <a:pPr algn="ctr"/>
            <a:endParaRPr kumimoji="1" lang="ja-JP" altLang="en-US"/>
          </a:p>
        </p:txBody>
      </p:sp>
      <p:sp>
        <p:nvSpPr>
          <p:cNvPr id="14" name="フリーフォーム 13"/>
          <p:cNvSpPr/>
          <p:nvPr/>
        </p:nvSpPr>
        <p:spPr>
          <a:xfrm>
            <a:off x="5036949" y="4014061"/>
            <a:ext cx="1146875" cy="61993"/>
          </a:xfrm>
          <a:custGeom>
            <a:avLst/>
            <a:gdLst>
              <a:gd name="connsiteX0" fmla="*/ 0 w 1146875"/>
              <a:gd name="connsiteY0" fmla="*/ 61993 h 61993"/>
              <a:gd name="connsiteX1" fmla="*/ 1146875 w 1146875"/>
              <a:gd name="connsiteY1" fmla="*/ 0 h 61993"/>
            </a:gdLst>
            <a:ahLst/>
            <a:cxnLst>
              <a:cxn ang="0">
                <a:pos x="connsiteX0" y="connsiteY0"/>
              </a:cxn>
              <a:cxn ang="0">
                <a:pos x="connsiteX1" y="connsiteY1"/>
              </a:cxn>
            </a:cxnLst>
            <a:rect l="l" t="t" r="r" b="b"/>
            <a:pathLst>
              <a:path w="1146875" h="61993">
                <a:moveTo>
                  <a:pt x="0" y="61993"/>
                </a:moveTo>
                <a:lnTo>
                  <a:pt x="1146875" y="0"/>
                </a:lnTo>
              </a:path>
            </a:pathLst>
          </a:custGeom>
          <a:noFill/>
          <a:ln>
            <a:solidFill>
              <a:srgbClr val="C00000"/>
            </a:solidFill>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3006671" y="3254504"/>
            <a:ext cx="1022888" cy="435648"/>
          </a:xfrm>
          <a:prstGeom prst="rect">
            <a:avLst/>
          </a:prstGeom>
          <a:noFill/>
          <a:ln>
            <a:solidFill>
              <a:schemeClr val="accent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16" name="正方形/長方形 15"/>
          <p:cNvSpPr/>
          <p:nvPr/>
        </p:nvSpPr>
        <p:spPr>
          <a:xfrm>
            <a:off x="5160936" y="3282750"/>
            <a:ext cx="1022888" cy="435648"/>
          </a:xfrm>
          <a:prstGeom prst="rect">
            <a:avLst/>
          </a:prstGeom>
          <a:noFill/>
          <a:ln>
            <a:solidFill>
              <a:schemeClr val="accent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75529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childTnLst>
                          </p:cTn>
                        </p:par>
                        <p:par>
                          <p:cTn id="17" fill="hold">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linds(horizontal)">
                                      <p:cBhvr>
                                        <p:cTn id="25" dur="500"/>
                                        <p:tgtEl>
                                          <p:spTgt spid="16"/>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linds(horizontal)">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blinds(horizontal)">
                                      <p:cBhvr>
                                        <p:cTn id="33" dur="500"/>
                                        <p:tgtEl>
                                          <p:spTgt spid="14"/>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blinds(horizontal)">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4" grpId="0" animBg="1"/>
      <p:bldP spid="15" grpId="0" animBg="1"/>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雲形吹き出し 6"/>
          <p:cNvSpPr/>
          <p:nvPr/>
        </p:nvSpPr>
        <p:spPr>
          <a:xfrm>
            <a:off x="1847732" y="4689529"/>
            <a:ext cx="2397590" cy="757409"/>
          </a:xfrm>
          <a:prstGeom prst="cloudCallout">
            <a:avLst>
              <a:gd name="adj1" fmla="val -14474"/>
              <a:gd name="adj2" fmla="val 37902"/>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en-US" altLang="ja-JP" dirty="0" smtClean="0"/>
              <a:t>Demonstration 1</a:t>
            </a:r>
            <a:endParaRPr kumimoji="1" lang="ja-JP" altLang="en-US" dirty="0"/>
          </a:p>
        </p:txBody>
      </p:sp>
      <p:sp>
        <p:nvSpPr>
          <p:cNvPr id="3" name="コンテンツ プレースホルダー 2"/>
          <p:cNvSpPr>
            <a:spLocks noGrp="1"/>
          </p:cNvSpPr>
          <p:nvPr>
            <p:ph idx="1"/>
          </p:nvPr>
        </p:nvSpPr>
        <p:spPr>
          <a:xfrm>
            <a:off x="457200" y="1600201"/>
            <a:ext cx="8229600" cy="768157"/>
          </a:xfrm>
        </p:spPr>
        <p:txBody>
          <a:bodyPr>
            <a:normAutofit fontScale="85000" lnSpcReduction="20000"/>
          </a:bodyPr>
          <a:lstStyle/>
          <a:p>
            <a:r>
              <a:rPr lang="en-US" altLang="ja-JP" dirty="0"/>
              <a:t>Virtualization over </a:t>
            </a:r>
            <a:r>
              <a:rPr lang="en-US" altLang="ja-JP" dirty="0" smtClean="0"/>
              <a:t>multi-domain physical </a:t>
            </a:r>
            <a:r>
              <a:rPr lang="en-US" altLang="ja-JP" dirty="0" err="1" smtClean="0"/>
              <a:t>OpenFlow</a:t>
            </a:r>
            <a:r>
              <a:rPr lang="en-US" altLang="ja-JP" dirty="0" smtClean="0"/>
              <a:t> networks</a:t>
            </a:r>
            <a:endParaRPr lang="en-US" altLang="ja-JP" dirty="0"/>
          </a:p>
          <a:p>
            <a:pPr marL="0" indent="0">
              <a:buNone/>
            </a:pPr>
            <a:endParaRPr kumimoji="1" lang="ja-JP" altLang="en-US" dirty="0"/>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9392" y="4821275"/>
            <a:ext cx="570682" cy="411932"/>
          </a:xfrm>
          <a:prstGeom prst="rect">
            <a:avLst/>
          </a:prstGeom>
        </p:spPr>
      </p:pic>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94448" y="4770772"/>
            <a:ext cx="570682" cy="411932"/>
          </a:xfrm>
          <a:prstGeom prst="rect">
            <a:avLst/>
          </a:prstGeom>
        </p:spPr>
      </p:pic>
      <p:sp>
        <p:nvSpPr>
          <p:cNvPr id="8" name="テキスト ボックス 7"/>
          <p:cNvSpPr txBox="1"/>
          <p:nvPr/>
        </p:nvSpPr>
        <p:spPr>
          <a:xfrm>
            <a:off x="2223361" y="5614613"/>
            <a:ext cx="1507144" cy="369332"/>
          </a:xfrm>
          <a:prstGeom prst="rect">
            <a:avLst/>
          </a:prstGeom>
          <a:noFill/>
        </p:spPr>
        <p:txBody>
          <a:bodyPr wrap="none" rtlCol="0">
            <a:spAutoFit/>
          </a:bodyPr>
          <a:lstStyle/>
          <a:p>
            <a:r>
              <a:rPr kumimoji="1" lang="en-US" altLang="ja-JP" dirty="0" smtClean="0"/>
              <a:t>NAIST domain</a:t>
            </a:r>
            <a:endParaRPr kumimoji="1" lang="ja-JP" altLang="en-US" dirty="0"/>
          </a:p>
        </p:txBody>
      </p:sp>
      <p:sp>
        <p:nvSpPr>
          <p:cNvPr id="9" name="雲形吹き出し 8"/>
          <p:cNvSpPr/>
          <p:nvPr/>
        </p:nvSpPr>
        <p:spPr>
          <a:xfrm>
            <a:off x="5921675" y="4844713"/>
            <a:ext cx="1235336" cy="688554"/>
          </a:xfrm>
          <a:prstGeom prst="cloudCallout">
            <a:avLst>
              <a:gd name="adj1" fmla="val -14474"/>
              <a:gd name="adj2" fmla="val 37902"/>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pic>
        <p:nvPicPr>
          <p:cNvPr id="11" name="図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31138" y="5000054"/>
            <a:ext cx="577129" cy="411932"/>
          </a:xfrm>
          <a:prstGeom prst="rect">
            <a:avLst/>
          </a:prstGeom>
        </p:spPr>
      </p:pic>
      <p:sp>
        <p:nvSpPr>
          <p:cNvPr id="13" name="テキスト ボックス 12"/>
          <p:cNvSpPr txBox="1"/>
          <p:nvPr/>
        </p:nvSpPr>
        <p:spPr>
          <a:xfrm>
            <a:off x="5954554" y="5701741"/>
            <a:ext cx="1204176" cy="369332"/>
          </a:xfrm>
          <a:prstGeom prst="rect">
            <a:avLst/>
          </a:prstGeom>
          <a:noFill/>
        </p:spPr>
        <p:txBody>
          <a:bodyPr wrap="none" rtlCol="0">
            <a:spAutoFit/>
          </a:bodyPr>
          <a:lstStyle/>
          <a:p>
            <a:r>
              <a:rPr kumimoji="1" lang="en-US" altLang="ja-JP" dirty="0" smtClean="0"/>
              <a:t>UF domain</a:t>
            </a:r>
            <a:endParaRPr kumimoji="1" lang="ja-JP" altLang="en-US" dirty="0"/>
          </a:p>
        </p:txBody>
      </p:sp>
      <p:sp>
        <p:nvSpPr>
          <p:cNvPr id="19" name="雲形吹き出し 18"/>
          <p:cNvSpPr/>
          <p:nvPr/>
        </p:nvSpPr>
        <p:spPr>
          <a:xfrm>
            <a:off x="4476563" y="5291026"/>
            <a:ext cx="1110487" cy="757409"/>
          </a:xfrm>
          <a:prstGeom prst="cloudCallout">
            <a:avLst>
              <a:gd name="adj1" fmla="val -14474"/>
              <a:gd name="adj2" fmla="val 37902"/>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pic>
        <p:nvPicPr>
          <p:cNvPr id="21" name="図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0502" y="5480794"/>
            <a:ext cx="570682" cy="411932"/>
          </a:xfrm>
          <a:prstGeom prst="rect">
            <a:avLst/>
          </a:prstGeom>
        </p:spPr>
      </p:pic>
      <p:sp>
        <p:nvSpPr>
          <p:cNvPr id="23" name="テキスト ボックス 22"/>
          <p:cNvSpPr txBox="1"/>
          <p:nvPr/>
        </p:nvSpPr>
        <p:spPr>
          <a:xfrm>
            <a:off x="4296669" y="6084004"/>
            <a:ext cx="1470274" cy="369332"/>
          </a:xfrm>
          <a:prstGeom prst="rect">
            <a:avLst/>
          </a:prstGeom>
          <a:noFill/>
        </p:spPr>
        <p:txBody>
          <a:bodyPr wrap="none" rtlCol="0">
            <a:spAutoFit/>
          </a:bodyPr>
          <a:lstStyle/>
          <a:p>
            <a:r>
              <a:rPr kumimoji="1" lang="en-US" altLang="ja-JP" dirty="0" smtClean="0"/>
              <a:t>UCSD domain</a:t>
            </a:r>
            <a:endParaRPr kumimoji="1" lang="ja-JP" altLang="en-US" dirty="0"/>
          </a:p>
        </p:txBody>
      </p:sp>
      <p:cxnSp>
        <p:nvCxnSpPr>
          <p:cNvPr id="25" name="直線コネクタ 24"/>
          <p:cNvCxnSpPr>
            <a:stCxn id="11" idx="1"/>
            <a:endCxn id="21" idx="3"/>
          </p:cNvCxnSpPr>
          <p:nvPr/>
        </p:nvCxnSpPr>
        <p:spPr>
          <a:xfrm flipH="1">
            <a:off x="5301184" y="5206020"/>
            <a:ext cx="929954" cy="480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p:cNvCxnSpPr>
            <a:stCxn id="11" idx="1"/>
            <a:endCxn id="6" idx="3"/>
          </p:cNvCxnSpPr>
          <p:nvPr/>
        </p:nvCxnSpPr>
        <p:spPr>
          <a:xfrm flipH="1" flipV="1">
            <a:off x="4065130" y="4976738"/>
            <a:ext cx="2166008" cy="2292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p:cNvCxnSpPr>
            <a:stCxn id="21" idx="1"/>
            <a:endCxn id="6" idx="3"/>
          </p:cNvCxnSpPr>
          <p:nvPr/>
        </p:nvCxnSpPr>
        <p:spPr>
          <a:xfrm flipH="1" flipV="1">
            <a:off x="4065130" y="4976738"/>
            <a:ext cx="665372" cy="7100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6" idx="1"/>
            <a:endCxn id="4" idx="3"/>
          </p:cNvCxnSpPr>
          <p:nvPr/>
        </p:nvCxnSpPr>
        <p:spPr>
          <a:xfrm flipH="1">
            <a:off x="2560074" y="4976738"/>
            <a:ext cx="934374" cy="50503"/>
          </a:xfrm>
          <a:prstGeom prst="line">
            <a:avLst/>
          </a:prstGeom>
        </p:spPr>
        <p:style>
          <a:lnRef idx="1">
            <a:schemeClr val="accent1"/>
          </a:lnRef>
          <a:fillRef idx="0">
            <a:schemeClr val="accent1"/>
          </a:fillRef>
          <a:effectRef idx="0">
            <a:schemeClr val="accent1"/>
          </a:effectRef>
          <a:fontRef idx="minor">
            <a:schemeClr val="tx1"/>
          </a:fontRef>
        </p:style>
      </p:cxnSp>
      <p:pic>
        <p:nvPicPr>
          <p:cNvPr id="37" name="Picture 2" descr="C:\Users\yamanaka\AppData\Local\Microsoft\Windows\Temporary Internet Files\Content.IE5\3A65IW1V\MC900434845[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78280" y="4430445"/>
            <a:ext cx="546293" cy="546293"/>
          </a:xfrm>
          <a:prstGeom prst="rect">
            <a:avLst/>
          </a:prstGeom>
          <a:extLst/>
        </p:spPr>
        <p:style>
          <a:lnRef idx="2">
            <a:schemeClr val="accent2"/>
          </a:lnRef>
          <a:fillRef idx="1">
            <a:schemeClr val="lt1"/>
          </a:fillRef>
          <a:effectRef idx="0">
            <a:schemeClr val="accent2"/>
          </a:effectRef>
          <a:fontRef idx="minor">
            <a:schemeClr val="dk1"/>
          </a:fontRef>
        </p:style>
      </p:pic>
      <p:pic>
        <p:nvPicPr>
          <p:cNvPr id="38" name="Picture 2" descr="C:\Users\yamanaka\AppData\Local\Microsoft\Windows\Temporary Internet Files\Content.IE5\3A65IW1V\MC900434845[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61514" y="5159729"/>
            <a:ext cx="546293" cy="546293"/>
          </a:xfrm>
          <a:prstGeom prst="rect">
            <a:avLst/>
          </a:prstGeom>
          <a:extLst/>
        </p:spPr>
        <p:style>
          <a:lnRef idx="2">
            <a:schemeClr val="accent3"/>
          </a:lnRef>
          <a:fillRef idx="1">
            <a:schemeClr val="lt1"/>
          </a:fillRef>
          <a:effectRef idx="0">
            <a:schemeClr val="accent3"/>
          </a:effectRef>
          <a:fontRef idx="minor">
            <a:schemeClr val="dk1"/>
          </a:fontRef>
        </p:style>
      </p:pic>
      <p:cxnSp>
        <p:nvCxnSpPr>
          <p:cNvPr id="40" name="直線コネクタ 39"/>
          <p:cNvCxnSpPr>
            <a:stCxn id="37" idx="3"/>
            <a:endCxn id="4" idx="0"/>
          </p:cNvCxnSpPr>
          <p:nvPr/>
        </p:nvCxnSpPr>
        <p:spPr>
          <a:xfrm>
            <a:off x="1924573" y="4703592"/>
            <a:ext cx="350160" cy="117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コネクタ 40"/>
          <p:cNvCxnSpPr>
            <a:stCxn id="38" idx="3"/>
            <a:endCxn id="4" idx="2"/>
          </p:cNvCxnSpPr>
          <p:nvPr/>
        </p:nvCxnSpPr>
        <p:spPr>
          <a:xfrm flipV="1">
            <a:off x="2107807" y="5233207"/>
            <a:ext cx="166926" cy="199669"/>
          </a:xfrm>
          <a:prstGeom prst="line">
            <a:avLst/>
          </a:prstGeom>
        </p:spPr>
        <p:style>
          <a:lnRef idx="1">
            <a:schemeClr val="accent1"/>
          </a:lnRef>
          <a:fillRef idx="0">
            <a:schemeClr val="accent1"/>
          </a:fillRef>
          <a:effectRef idx="0">
            <a:schemeClr val="accent1"/>
          </a:effectRef>
          <a:fontRef idx="minor">
            <a:schemeClr val="tx1"/>
          </a:fontRef>
        </p:style>
      </p:cxnSp>
      <p:pic>
        <p:nvPicPr>
          <p:cNvPr id="44" name="Picture 2" descr="C:\Users\yamanaka\AppData\Local\Microsoft\Windows\Temporary Internet Files\Content.IE5\3A65IW1V\MC900434845[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35961" y="4726907"/>
            <a:ext cx="546293" cy="546293"/>
          </a:xfrm>
          <a:prstGeom prst="rect">
            <a:avLst/>
          </a:prstGeom>
          <a:extLst/>
        </p:spPr>
        <p:style>
          <a:lnRef idx="2">
            <a:schemeClr val="accent2"/>
          </a:lnRef>
          <a:fillRef idx="1">
            <a:schemeClr val="lt1"/>
          </a:fillRef>
          <a:effectRef idx="0">
            <a:schemeClr val="accent2"/>
          </a:effectRef>
          <a:fontRef idx="minor">
            <a:schemeClr val="dk1"/>
          </a:fontRef>
        </p:style>
      </p:pic>
      <p:cxnSp>
        <p:nvCxnSpPr>
          <p:cNvPr id="45" name="直線コネクタ 44"/>
          <p:cNvCxnSpPr>
            <a:stCxn id="44" idx="1"/>
            <a:endCxn id="11" idx="3"/>
          </p:cNvCxnSpPr>
          <p:nvPr/>
        </p:nvCxnSpPr>
        <p:spPr>
          <a:xfrm flipH="1">
            <a:off x="6808267" y="5000054"/>
            <a:ext cx="427694" cy="205966"/>
          </a:xfrm>
          <a:prstGeom prst="line">
            <a:avLst/>
          </a:prstGeom>
        </p:spPr>
        <p:style>
          <a:lnRef idx="1">
            <a:schemeClr val="accent1"/>
          </a:lnRef>
          <a:fillRef idx="0">
            <a:schemeClr val="accent1"/>
          </a:fillRef>
          <a:effectRef idx="0">
            <a:schemeClr val="accent1"/>
          </a:effectRef>
          <a:fontRef idx="minor">
            <a:schemeClr val="tx1"/>
          </a:fontRef>
        </p:style>
      </p:cxnSp>
      <p:pic>
        <p:nvPicPr>
          <p:cNvPr id="49" name="Picture 2" descr="C:\Users\yamanaka\AppData\Local\Microsoft\Windows\Temporary Internet Files\Content.IE5\3A65IW1V\MC900434845[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35961" y="5439380"/>
            <a:ext cx="546293" cy="546293"/>
          </a:xfrm>
          <a:prstGeom prst="rect">
            <a:avLst/>
          </a:prstGeom>
          <a:extLst/>
        </p:spPr>
        <p:style>
          <a:lnRef idx="2">
            <a:schemeClr val="accent3"/>
          </a:lnRef>
          <a:fillRef idx="1">
            <a:schemeClr val="lt1"/>
          </a:fillRef>
          <a:effectRef idx="0">
            <a:schemeClr val="accent3"/>
          </a:effectRef>
          <a:fontRef idx="minor">
            <a:schemeClr val="dk1"/>
          </a:fontRef>
        </p:style>
      </p:pic>
      <p:cxnSp>
        <p:nvCxnSpPr>
          <p:cNvPr id="50" name="直線コネクタ 49"/>
          <p:cNvCxnSpPr>
            <a:stCxn id="49" idx="1"/>
          </p:cNvCxnSpPr>
          <p:nvPr/>
        </p:nvCxnSpPr>
        <p:spPr>
          <a:xfrm flipH="1" flipV="1">
            <a:off x="6642571" y="5405667"/>
            <a:ext cx="593390" cy="306860"/>
          </a:xfrm>
          <a:prstGeom prst="line">
            <a:avLst/>
          </a:prstGeom>
        </p:spPr>
        <p:style>
          <a:lnRef idx="1">
            <a:schemeClr val="accent1"/>
          </a:lnRef>
          <a:fillRef idx="0">
            <a:schemeClr val="accent1"/>
          </a:fillRef>
          <a:effectRef idx="0">
            <a:schemeClr val="accent1"/>
          </a:effectRef>
          <a:fontRef idx="minor">
            <a:schemeClr val="tx1"/>
          </a:fontRef>
        </p:style>
      </p:cxnSp>
      <p:sp>
        <p:nvSpPr>
          <p:cNvPr id="53" name="テキスト ボックス 52"/>
          <p:cNvSpPr txBox="1"/>
          <p:nvPr/>
        </p:nvSpPr>
        <p:spPr>
          <a:xfrm>
            <a:off x="107504" y="4558911"/>
            <a:ext cx="1321837" cy="369332"/>
          </a:xfrm>
          <a:prstGeom prst="rect">
            <a:avLst/>
          </a:prstGeom>
          <a:noFill/>
        </p:spPr>
        <p:txBody>
          <a:bodyPr wrap="none" rtlCol="0">
            <a:spAutoFit/>
          </a:bodyPr>
          <a:lstStyle/>
          <a:p>
            <a:r>
              <a:rPr kumimoji="1" lang="en-US" altLang="ja-JP" dirty="0" smtClean="0"/>
              <a:t>End-host A1</a:t>
            </a:r>
            <a:endParaRPr kumimoji="1" lang="ja-JP" altLang="en-US" dirty="0"/>
          </a:p>
        </p:txBody>
      </p:sp>
      <p:sp>
        <p:nvSpPr>
          <p:cNvPr id="54" name="テキスト ボックス 53"/>
          <p:cNvSpPr txBox="1"/>
          <p:nvPr/>
        </p:nvSpPr>
        <p:spPr>
          <a:xfrm>
            <a:off x="196377" y="5331749"/>
            <a:ext cx="1313821" cy="369332"/>
          </a:xfrm>
          <a:prstGeom prst="rect">
            <a:avLst/>
          </a:prstGeom>
          <a:noFill/>
        </p:spPr>
        <p:txBody>
          <a:bodyPr wrap="none" rtlCol="0">
            <a:spAutoFit/>
          </a:bodyPr>
          <a:lstStyle/>
          <a:p>
            <a:r>
              <a:rPr kumimoji="1" lang="en-US" altLang="ja-JP" dirty="0" smtClean="0"/>
              <a:t>End-host B1</a:t>
            </a:r>
            <a:endParaRPr kumimoji="1" lang="ja-JP" altLang="en-US" dirty="0"/>
          </a:p>
        </p:txBody>
      </p:sp>
      <p:sp>
        <p:nvSpPr>
          <p:cNvPr id="55" name="テキスト ボックス 54"/>
          <p:cNvSpPr txBox="1"/>
          <p:nvPr/>
        </p:nvSpPr>
        <p:spPr>
          <a:xfrm>
            <a:off x="7682706" y="4762433"/>
            <a:ext cx="1321837" cy="369332"/>
          </a:xfrm>
          <a:prstGeom prst="rect">
            <a:avLst/>
          </a:prstGeom>
          <a:noFill/>
        </p:spPr>
        <p:txBody>
          <a:bodyPr wrap="none" rtlCol="0">
            <a:spAutoFit/>
          </a:bodyPr>
          <a:lstStyle/>
          <a:p>
            <a:r>
              <a:rPr kumimoji="1" lang="en-US" altLang="ja-JP" dirty="0" smtClean="0"/>
              <a:t>End-host A2</a:t>
            </a:r>
            <a:endParaRPr kumimoji="1" lang="ja-JP" altLang="en-US" dirty="0"/>
          </a:p>
        </p:txBody>
      </p:sp>
      <p:sp>
        <p:nvSpPr>
          <p:cNvPr id="56" name="テキスト ボックス 55"/>
          <p:cNvSpPr txBox="1"/>
          <p:nvPr/>
        </p:nvSpPr>
        <p:spPr>
          <a:xfrm>
            <a:off x="7684946" y="5519311"/>
            <a:ext cx="1313821" cy="369332"/>
          </a:xfrm>
          <a:prstGeom prst="rect">
            <a:avLst/>
          </a:prstGeom>
          <a:noFill/>
        </p:spPr>
        <p:txBody>
          <a:bodyPr wrap="none" rtlCol="0">
            <a:spAutoFit/>
          </a:bodyPr>
          <a:lstStyle/>
          <a:p>
            <a:r>
              <a:rPr kumimoji="1" lang="en-US" altLang="ja-JP" dirty="0" smtClean="0"/>
              <a:t>End-host B2</a:t>
            </a:r>
            <a:endParaRPr kumimoji="1" lang="ja-JP" altLang="en-US" dirty="0"/>
          </a:p>
        </p:txBody>
      </p:sp>
      <p:cxnSp>
        <p:nvCxnSpPr>
          <p:cNvPr id="58" name="直線コネクタ 57"/>
          <p:cNvCxnSpPr/>
          <p:nvPr/>
        </p:nvCxnSpPr>
        <p:spPr>
          <a:xfrm flipV="1">
            <a:off x="548866" y="4155405"/>
            <a:ext cx="8363272" cy="1821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0" name="雲形吹き出し 59"/>
          <p:cNvSpPr/>
          <p:nvPr/>
        </p:nvSpPr>
        <p:spPr>
          <a:xfrm>
            <a:off x="1070154" y="2842830"/>
            <a:ext cx="2397590" cy="833150"/>
          </a:xfrm>
          <a:prstGeom prst="cloudCallout">
            <a:avLst>
              <a:gd name="adj1" fmla="val -14474"/>
              <a:gd name="adj2" fmla="val 37902"/>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pic>
        <p:nvPicPr>
          <p:cNvPr id="62" name="図 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8139" y="3003462"/>
            <a:ext cx="570682" cy="411932"/>
          </a:xfrm>
          <a:prstGeom prst="rect">
            <a:avLst/>
          </a:prstGeom>
        </p:spPr>
      </p:pic>
      <p:pic>
        <p:nvPicPr>
          <p:cNvPr id="63" name="図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11473" y="2915134"/>
            <a:ext cx="570682" cy="411932"/>
          </a:xfrm>
          <a:prstGeom prst="rect">
            <a:avLst/>
          </a:prstGeom>
        </p:spPr>
      </p:pic>
      <p:pic>
        <p:nvPicPr>
          <p:cNvPr id="64" name="図 6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8572" y="2928722"/>
            <a:ext cx="577129" cy="411932"/>
          </a:xfrm>
          <a:prstGeom prst="rect">
            <a:avLst/>
          </a:prstGeom>
        </p:spPr>
      </p:pic>
      <p:cxnSp>
        <p:nvCxnSpPr>
          <p:cNvPr id="65" name="直線コネクタ 64"/>
          <p:cNvCxnSpPr>
            <a:stCxn id="64" idx="1"/>
            <a:endCxn id="69" idx="0"/>
          </p:cNvCxnSpPr>
          <p:nvPr/>
        </p:nvCxnSpPr>
        <p:spPr>
          <a:xfrm flipH="1">
            <a:off x="2512163" y="3134688"/>
            <a:ext cx="306409" cy="229721"/>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線コネクタ 65"/>
          <p:cNvCxnSpPr>
            <a:stCxn id="64" idx="1"/>
            <a:endCxn id="63" idx="3"/>
          </p:cNvCxnSpPr>
          <p:nvPr/>
        </p:nvCxnSpPr>
        <p:spPr>
          <a:xfrm flipH="1" flipV="1">
            <a:off x="2382155" y="3121100"/>
            <a:ext cx="436417" cy="13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線コネクタ 66"/>
          <p:cNvCxnSpPr>
            <a:stCxn id="69" idx="0"/>
            <a:endCxn id="63" idx="3"/>
          </p:cNvCxnSpPr>
          <p:nvPr/>
        </p:nvCxnSpPr>
        <p:spPr>
          <a:xfrm flipH="1" flipV="1">
            <a:off x="2382155" y="3121100"/>
            <a:ext cx="130008" cy="2433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線コネクタ 67"/>
          <p:cNvCxnSpPr>
            <a:stCxn id="63" idx="1"/>
            <a:endCxn id="62" idx="3"/>
          </p:cNvCxnSpPr>
          <p:nvPr/>
        </p:nvCxnSpPr>
        <p:spPr>
          <a:xfrm flipH="1">
            <a:off x="1758821" y="3121100"/>
            <a:ext cx="52652" cy="88328"/>
          </a:xfrm>
          <a:prstGeom prst="line">
            <a:avLst/>
          </a:prstGeom>
        </p:spPr>
        <p:style>
          <a:lnRef idx="1">
            <a:schemeClr val="accent1"/>
          </a:lnRef>
          <a:fillRef idx="0">
            <a:schemeClr val="accent1"/>
          </a:fillRef>
          <a:effectRef idx="0">
            <a:schemeClr val="accent1"/>
          </a:effectRef>
          <a:fontRef idx="minor">
            <a:schemeClr val="tx1"/>
          </a:fontRef>
        </p:style>
      </p:cxnSp>
      <p:pic>
        <p:nvPicPr>
          <p:cNvPr id="69" name="図 6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6822" y="3364409"/>
            <a:ext cx="570682" cy="411932"/>
          </a:xfrm>
          <a:prstGeom prst="rect">
            <a:avLst/>
          </a:prstGeom>
        </p:spPr>
      </p:pic>
      <p:pic>
        <p:nvPicPr>
          <p:cNvPr id="85" name="Picture 2" descr="C:\Users\yamanaka\AppData\Local\Microsoft\Windows\Temporary Internet Files\Content.IE5\3A65IW1V\MC900434845[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868" y="2805998"/>
            <a:ext cx="546293" cy="546293"/>
          </a:xfrm>
          <a:prstGeom prst="rect">
            <a:avLst/>
          </a:prstGeom>
          <a:extLst/>
        </p:spPr>
        <p:style>
          <a:lnRef idx="2">
            <a:schemeClr val="accent2"/>
          </a:lnRef>
          <a:fillRef idx="1">
            <a:schemeClr val="lt1"/>
          </a:fillRef>
          <a:effectRef idx="0">
            <a:schemeClr val="accent2"/>
          </a:effectRef>
          <a:fontRef idx="minor">
            <a:schemeClr val="dk1"/>
          </a:fontRef>
        </p:style>
      </p:pic>
      <p:pic>
        <p:nvPicPr>
          <p:cNvPr id="86" name="Picture 2" descr="C:\Users\yamanaka\AppData\Local\Microsoft\Windows\Temporary Internet Files\Content.IE5\3A65IW1V\MC900434845[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29351" y="2936282"/>
            <a:ext cx="546293" cy="546293"/>
          </a:xfrm>
          <a:prstGeom prst="rect">
            <a:avLst/>
          </a:prstGeom>
          <a:extLst/>
        </p:spPr>
        <p:style>
          <a:lnRef idx="2">
            <a:schemeClr val="accent2"/>
          </a:lnRef>
          <a:fillRef idx="1">
            <a:schemeClr val="lt1"/>
          </a:fillRef>
          <a:effectRef idx="0">
            <a:schemeClr val="accent2"/>
          </a:effectRef>
          <a:fontRef idx="minor">
            <a:schemeClr val="dk1"/>
          </a:fontRef>
        </p:style>
      </p:pic>
      <p:sp>
        <p:nvSpPr>
          <p:cNvPr id="87" name="テキスト ボックス 86"/>
          <p:cNvSpPr txBox="1"/>
          <p:nvPr/>
        </p:nvSpPr>
        <p:spPr>
          <a:xfrm>
            <a:off x="35496" y="3368246"/>
            <a:ext cx="1321837" cy="369332"/>
          </a:xfrm>
          <a:prstGeom prst="rect">
            <a:avLst/>
          </a:prstGeom>
          <a:noFill/>
        </p:spPr>
        <p:txBody>
          <a:bodyPr wrap="none" rtlCol="0">
            <a:spAutoFit/>
          </a:bodyPr>
          <a:lstStyle/>
          <a:p>
            <a:r>
              <a:rPr kumimoji="1" lang="en-US" altLang="ja-JP" dirty="0" smtClean="0"/>
              <a:t>End-host A1</a:t>
            </a:r>
            <a:endParaRPr kumimoji="1" lang="ja-JP" altLang="en-US" dirty="0"/>
          </a:p>
        </p:txBody>
      </p:sp>
      <p:sp>
        <p:nvSpPr>
          <p:cNvPr id="88" name="テキスト ボックス 87"/>
          <p:cNvSpPr txBox="1"/>
          <p:nvPr/>
        </p:nvSpPr>
        <p:spPr>
          <a:xfrm>
            <a:off x="3312927" y="3516531"/>
            <a:ext cx="1321837" cy="369332"/>
          </a:xfrm>
          <a:prstGeom prst="rect">
            <a:avLst/>
          </a:prstGeom>
          <a:noFill/>
        </p:spPr>
        <p:txBody>
          <a:bodyPr wrap="none" rtlCol="0">
            <a:spAutoFit/>
          </a:bodyPr>
          <a:lstStyle/>
          <a:p>
            <a:r>
              <a:rPr kumimoji="1" lang="en-US" altLang="ja-JP" dirty="0" smtClean="0"/>
              <a:t>End-host A2</a:t>
            </a:r>
            <a:endParaRPr kumimoji="1" lang="ja-JP" altLang="en-US" dirty="0"/>
          </a:p>
        </p:txBody>
      </p:sp>
      <p:cxnSp>
        <p:nvCxnSpPr>
          <p:cNvPr id="89" name="直線コネクタ 88"/>
          <p:cNvCxnSpPr>
            <a:stCxn id="62" idx="1"/>
            <a:endCxn id="85" idx="3"/>
          </p:cNvCxnSpPr>
          <p:nvPr/>
        </p:nvCxnSpPr>
        <p:spPr>
          <a:xfrm flipH="1" flipV="1">
            <a:off x="1011161" y="3079145"/>
            <a:ext cx="176978" cy="130283"/>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直線コネクタ 91"/>
          <p:cNvCxnSpPr>
            <a:stCxn id="86" idx="1"/>
            <a:endCxn id="64" idx="3"/>
          </p:cNvCxnSpPr>
          <p:nvPr/>
        </p:nvCxnSpPr>
        <p:spPr>
          <a:xfrm flipH="1" flipV="1">
            <a:off x="3395701" y="3134688"/>
            <a:ext cx="333650" cy="74741"/>
          </a:xfrm>
          <a:prstGeom prst="line">
            <a:avLst/>
          </a:prstGeom>
        </p:spPr>
        <p:style>
          <a:lnRef idx="1">
            <a:schemeClr val="accent1"/>
          </a:lnRef>
          <a:fillRef idx="0">
            <a:schemeClr val="accent1"/>
          </a:fillRef>
          <a:effectRef idx="0">
            <a:schemeClr val="accent1"/>
          </a:effectRef>
          <a:fontRef idx="minor">
            <a:schemeClr val="tx1"/>
          </a:fontRef>
        </p:style>
      </p:cxnSp>
      <p:sp>
        <p:nvSpPr>
          <p:cNvPr id="101" name="テキスト ボックス 100"/>
          <p:cNvSpPr txBox="1"/>
          <p:nvPr/>
        </p:nvSpPr>
        <p:spPr>
          <a:xfrm>
            <a:off x="1042853" y="2403927"/>
            <a:ext cx="2841419" cy="369332"/>
          </a:xfrm>
          <a:prstGeom prst="rect">
            <a:avLst/>
          </a:prstGeom>
          <a:noFill/>
        </p:spPr>
        <p:txBody>
          <a:bodyPr wrap="none" rtlCol="0">
            <a:spAutoFit/>
          </a:bodyPr>
          <a:lstStyle/>
          <a:p>
            <a:r>
              <a:rPr kumimoji="1" lang="en-US" altLang="ja-JP" dirty="0" smtClean="0"/>
              <a:t>Virtual </a:t>
            </a:r>
            <a:r>
              <a:rPr kumimoji="1" lang="en-US" altLang="ja-JP" dirty="0" err="1" smtClean="0"/>
              <a:t>OpenFlow</a:t>
            </a:r>
            <a:r>
              <a:rPr kumimoji="1" lang="en-US" altLang="ja-JP" dirty="0" smtClean="0"/>
              <a:t> network A</a:t>
            </a:r>
            <a:endParaRPr kumimoji="1" lang="ja-JP" altLang="en-US" dirty="0"/>
          </a:p>
        </p:txBody>
      </p:sp>
      <p:sp>
        <p:nvSpPr>
          <p:cNvPr id="126" name="雲形吹き出し 125"/>
          <p:cNvSpPr/>
          <p:nvPr/>
        </p:nvSpPr>
        <p:spPr>
          <a:xfrm>
            <a:off x="5621923" y="2980163"/>
            <a:ext cx="2397590" cy="833150"/>
          </a:xfrm>
          <a:prstGeom prst="cloudCallout">
            <a:avLst>
              <a:gd name="adj1" fmla="val -14474"/>
              <a:gd name="adj2" fmla="val 37902"/>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pic>
        <p:nvPicPr>
          <p:cNvPr id="127" name="図 1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39908" y="3140795"/>
            <a:ext cx="570682" cy="411932"/>
          </a:xfrm>
          <a:prstGeom prst="rect">
            <a:avLst/>
          </a:prstGeom>
        </p:spPr>
      </p:pic>
      <p:pic>
        <p:nvPicPr>
          <p:cNvPr id="128" name="図 1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3242" y="3052467"/>
            <a:ext cx="570682" cy="411932"/>
          </a:xfrm>
          <a:prstGeom prst="rect">
            <a:avLst/>
          </a:prstGeom>
        </p:spPr>
      </p:pic>
      <p:pic>
        <p:nvPicPr>
          <p:cNvPr id="129" name="図 1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70341" y="3066055"/>
            <a:ext cx="577129" cy="411932"/>
          </a:xfrm>
          <a:prstGeom prst="rect">
            <a:avLst/>
          </a:prstGeom>
        </p:spPr>
      </p:pic>
      <p:cxnSp>
        <p:nvCxnSpPr>
          <p:cNvPr id="130" name="直線コネクタ 129"/>
          <p:cNvCxnSpPr>
            <a:stCxn id="129" idx="1"/>
            <a:endCxn id="134" idx="0"/>
          </p:cNvCxnSpPr>
          <p:nvPr/>
        </p:nvCxnSpPr>
        <p:spPr>
          <a:xfrm flipH="1">
            <a:off x="7063932" y="3272021"/>
            <a:ext cx="306409" cy="2297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直線コネクタ 130"/>
          <p:cNvCxnSpPr>
            <a:stCxn id="129" idx="1"/>
            <a:endCxn id="128" idx="3"/>
          </p:cNvCxnSpPr>
          <p:nvPr/>
        </p:nvCxnSpPr>
        <p:spPr>
          <a:xfrm flipH="1" flipV="1">
            <a:off x="6933924" y="3258433"/>
            <a:ext cx="436417" cy="13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直線コネクタ 131"/>
          <p:cNvCxnSpPr>
            <a:stCxn id="134" idx="0"/>
            <a:endCxn id="128" idx="3"/>
          </p:cNvCxnSpPr>
          <p:nvPr/>
        </p:nvCxnSpPr>
        <p:spPr>
          <a:xfrm flipH="1" flipV="1">
            <a:off x="6933924" y="3258433"/>
            <a:ext cx="130008" cy="2433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直線コネクタ 132"/>
          <p:cNvCxnSpPr>
            <a:stCxn id="128" idx="1"/>
            <a:endCxn id="127" idx="3"/>
          </p:cNvCxnSpPr>
          <p:nvPr/>
        </p:nvCxnSpPr>
        <p:spPr>
          <a:xfrm flipH="1">
            <a:off x="6310590" y="3258433"/>
            <a:ext cx="52652" cy="88328"/>
          </a:xfrm>
          <a:prstGeom prst="line">
            <a:avLst/>
          </a:prstGeom>
        </p:spPr>
        <p:style>
          <a:lnRef idx="1">
            <a:schemeClr val="accent1"/>
          </a:lnRef>
          <a:fillRef idx="0">
            <a:schemeClr val="accent1"/>
          </a:fillRef>
          <a:effectRef idx="0">
            <a:schemeClr val="accent1"/>
          </a:effectRef>
          <a:fontRef idx="minor">
            <a:schemeClr val="tx1"/>
          </a:fontRef>
        </p:style>
      </p:cxnSp>
      <p:pic>
        <p:nvPicPr>
          <p:cNvPr id="134" name="図 1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8591" y="3501742"/>
            <a:ext cx="570682" cy="411932"/>
          </a:xfrm>
          <a:prstGeom prst="rect">
            <a:avLst/>
          </a:prstGeom>
        </p:spPr>
      </p:pic>
      <p:pic>
        <p:nvPicPr>
          <p:cNvPr id="135" name="Picture 2" descr="C:\Users\yamanaka\AppData\Local\Microsoft\Windows\Temporary Internet Files\Content.IE5\3A65IW1V\MC900434845[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16637" y="2943331"/>
            <a:ext cx="546293" cy="546293"/>
          </a:xfrm>
          <a:prstGeom prst="rect">
            <a:avLst/>
          </a:prstGeom>
          <a:extLst/>
        </p:spPr>
        <p:style>
          <a:lnRef idx="2">
            <a:schemeClr val="accent3"/>
          </a:lnRef>
          <a:fillRef idx="1">
            <a:schemeClr val="lt1"/>
          </a:fillRef>
          <a:effectRef idx="0">
            <a:schemeClr val="accent3"/>
          </a:effectRef>
          <a:fontRef idx="minor">
            <a:schemeClr val="dk1"/>
          </a:fontRef>
        </p:style>
      </p:pic>
      <p:pic>
        <p:nvPicPr>
          <p:cNvPr id="136" name="Picture 2" descr="C:\Users\yamanaka\AppData\Local\Microsoft\Windows\Temporary Internet Files\Content.IE5\3A65IW1V\MC900434845[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81120" y="3073615"/>
            <a:ext cx="546293" cy="546293"/>
          </a:xfrm>
          <a:prstGeom prst="rect">
            <a:avLst/>
          </a:prstGeom>
          <a:extLst/>
        </p:spPr>
        <p:style>
          <a:lnRef idx="2">
            <a:schemeClr val="accent3"/>
          </a:lnRef>
          <a:fillRef idx="1">
            <a:schemeClr val="lt1"/>
          </a:fillRef>
          <a:effectRef idx="0">
            <a:schemeClr val="accent3"/>
          </a:effectRef>
          <a:fontRef idx="minor">
            <a:schemeClr val="dk1"/>
          </a:fontRef>
        </p:style>
      </p:pic>
      <p:sp>
        <p:nvSpPr>
          <p:cNvPr id="137" name="テキスト ボックス 136"/>
          <p:cNvSpPr txBox="1"/>
          <p:nvPr/>
        </p:nvSpPr>
        <p:spPr>
          <a:xfrm>
            <a:off x="4586308" y="3599717"/>
            <a:ext cx="1313821" cy="369332"/>
          </a:xfrm>
          <a:prstGeom prst="rect">
            <a:avLst/>
          </a:prstGeom>
          <a:noFill/>
        </p:spPr>
        <p:txBody>
          <a:bodyPr wrap="none" rtlCol="0">
            <a:spAutoFit/>
          </a:bodyPr>
          <a:lstStyle/>
          <a:p>
            <a:r>
              <a:rPr kumimoji="1" lang="en-US" altLang="ja-JP" dirty="0" smtClean="0"/>
              <a:t>End-host B1</a:t>
            </a:r>
            <a:endParaRPr kumimoji="1" lang="ja-JP" altLang="en-US" dirty="0"/>
          </a:p>
        </p:txBody>
      </p:sp>
      <p:sp>
        <p:nvSpPr>
          <p:cNvPr id="138" name="テキスト ボックス 137"/>
          <p:cNvSpPr txBox="1"/>
          <p:nvPr/>
        </p:nvSpPr>
        <p:spPr>
          <a:xfrm>
            <a:off x="7864696" y="3653864"/>
            <a:ext cx="1313821" cy="369332"/>
          </a:xfrm>
          <a:prstGeom prst="rect">
            <a:avLst/>
          </a:prstGeom>
          <a:noFill/>
        </p:spPr>
        <p:txBody>
          <a:bodyPr wrap="none" rtlCol="0">
            <a:spAutoFit/>
          </a:bodyPr>
          <a:lstStyle/>
          <a:p>
            <a:r>
              <a:rPr kumimoji="1" lang="en-US" altLang="ja-JP" dirty="0" smtClean="0"/>
              <a:t>End-host B2</a:t>
            </a:r>
            <a:endParaRPr kumimoji="1" lang="ja-JP" altLang="en-US" dirty="0"/>
          </a:p>
        </p:txBody>
      </p:sp>
      <p:cxnSp>
        <p:nvCxnSpPr>
          <p:cNvPr id="139" name="直線コネクタ 138"/>
          <p:cNvCxnSpPr>
            <a:stCxn id="127" idx="1"/>
            <a:endCxn id="135" idx="3"/>
          </p:cNvCxnSpPr>
          <p:nvPr/>
        </p:nvCxnSpPr>
        <p:spPr>
          <a:xfrm flipH="1" flipV="1">
            <a:off x="5562930" y="3216478"/>
            <a:ext cx="176978" cy="1302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直線コネクタ 139"/>
          <p:cNvCxnSpPr>
            <a:stCxn id="136" idx="1"/>
            <a:endCxn id="129" idx="3"/>
          </p:cNvCxnSpPr>
          <p:nvPr/>
        </p:nvCxnSpPr>
        <p:spPr>
          <a:xfrm flipH="1" flipV="1">
            <a:off x="7947470" y="3272021"/>
            <a:ext cx="333650" cy="74741"/>
          </a:xfrm>
          <a:prstGeom prst="line">
            <a:avLst/>
          </a:prstGeom>
        </p:spPr>
        <p:style>
          <a:lnRef idx="1">
            <a:schemeClr val="accent1"/>
          </a:lnRef>
          <a:fillRef idx="0">
            <a:schemeClr val="accent1"/>
          </a:fillRef>
          <a:effectRef idx="0">
            <a:schemeClr val="accent1"/>
          </a:effectRef>
          <a:fontRef idx="minor">
            <a:schemeClr val="tx1"/>
          </a:fontRef>
        </p:style>
      </p:cxnSp>
      <p:sp>
        <p:nvSpPr>
          <p:cNvPr id="141" name="テキスト ボックス 140"/>
          <p:cNvSpPr txBox="1"/>
          <p:nvPr/>
        </p:nvSpPr>
        <p:spPr>
          <a:xfrm>
            <a:off x="5594622" y="2541260"/>
            <a:ext cx="2833404" cy="369332"/>
          </a:xfrm>
          <a:prstGeom prst="rect">
            <a:avLst/>
          </a:prstGeom>
          <a:noFill/>
        </p:spPr>
        <p:txBody>
          <a:bodyPr wrap="none" rtlCol="0">
            <a:spAutoFit/>
          </a:bodyPr>
          <a:lstStyle/>
          <a:p>
            <a:r>
              <a:rPr kumimoji="1" lang="en-US" altLang="ja-JP" dirty="0" smtClean="0"/>
              <a:t>Virtual </a:t>
            </a:r>
            <a:r>
              <a:rPr kumimoji="1" lang="en-US" altLang="ja-JP" dirty="0" err="1" smtClean="0"/>
              <a:t>OpenFlow</a:t>
            </a:r>
            <a:r>
              <a:rPr kumimoji="1" lang="en-US" altLang="ja-JP" dirty="0" smtClean="0"/>
              <a:t> network B</a:t>
            </a:r>
            <a:endParaRPr kumimoji="1" lang="ja-JP" altLang="en-US" dirty="0"/>
          </a:p>
        </p:txBody>
      </p:sp>
      <p:sp>
        <p:nvSpPr>
          <p:cNvPr id="142" name="フリーフォーム 141"/>
          <p:cNvSpPr/>
          <p:nvPr/>
        </p:nvSpPr>
        <p:spPr>
          <a:xfrm>
            <a:off x="1102659" y="2924944"/>
            <a:ext cx="2608729" cy="430357"/>
          </a:xfrm>
          <a:custGeom>
            <a:avLst/>
            <a:gdLst>
              <a:gd name="connsiteX0" fmla="*/ 0 w 2608729"/>
              <a:gd name="connsiteY0" fmla="*/ 0 h 430357"/>
              <a:gd name="connsiteX1" fmla="*/ 457200 w 2608729"/>
              <a:gd name="connsiteY1" fmla="*/ 174812 h 430357"/>
              <a:gd name="connsiteX2" fmla="*/ 1021976 w 2608729"/>
              <a:gd name="connsiteY2" fmla="*/ 53788 h 430357"/>
              <a:gd name="connsiteX3" fmla="*/ 1438835 w 2608729"/>
              <a:gd name="connsiteY3" fmla="*/ 430306 h 430357"/>
              <a:gd name="connsiteX4" fmla="*/ 2070847 w 2608729"/>
              <a:gd name="connsiteY4" fmla="*/ 80683 h 430357"/>
              <a:gd name="connsiteX5" fmla="*/ 2608729 w 2608729"/>
              <a:gd name="connsiteY5" fmla="*/ 40341 h 43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8729" h="430357">
                <a:moveTo>
                  <a:pt x="0" y="0"/>
                </a:moveTo>
                <a:cubicBezTo>
                  <a:pt x="143435" y="82923"/>
                  <a:pt x="286871" y="165847"/>
                  <a:pt x="457200" y="174812"/>
                </a:cubicBezTo>
                <a:cubicBezTo>
                  <a:pt x="627529" y="183777"/>
                  <a:pt x="858370" y="11206"/>
                  <a:pt x="1021976" y="53788"/>
                </a:cubicBezTo>
                <a:cubicBezTo>
                  <a:pt x="1185582" y="96370"/>
                  <a:pt x="1264023" y="425824"/>
                  <a:pt x="1438835" y="430306"/>
                </a:cubicBezTo>
                <a:cubicBezTo>
                  <a:pt x="1613647" y="434788"/>
                  <a:pt x="1875865" y="145677"/>
                  <a:pt x="2070847" y="80683"/>
                </a:cubicBezTo>
                <a:cubicBezTo>
                  <a:pt x="2265829" y="15689"/>
                  <a:pt x="2437279" y="28015"/>
                  <a:pt x="2608729" y="40341"/>
                </a:cubicBezTo>
              </a:path>
            </a:pathLst>
          </a:custGeom>
          <a:ln>
            <a:solidFill>
              <a:schemeClr val="accent4"/>
            </a:solidFill>
            <a:prstDash val="dash"/>
            <a:headEnd type="none"/>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143" name="フリーフォーム 142"/>
          <p:cNvSpPr/>
          <p:nvPr/>
        </p:nvSpPr>
        <p:spPr>
          <a:xfrm>
            <a:off x="5600958" y="3126281"/>
            <a:ext cx="2608729" cy="520732"/>
          </a:xfrm>
          <a:custGeom>
            <a:avLst/>
            <a:gdLst>
              <a:gd name="connsiteX0" fmla="*/ 0 w 2608729"/>
              <a:gd name="connsiteY0" fmla="*/ 0 h 430357"/>
              <a:gd name="connsiteX1" fmla="*/ 457200 w 2608729"/>
              <a:gd name="connsiteY1" fmla="*/ 174812 h 430357"/>
              <a:gd name="connsiteX2" fmla="*/ 1021976 w 2608729"/>
              <a:gd name="connsiteY2" fmla="*/ 53788 h 430357"/>
              <a:gd name="connsiteX3" fmla="*/ 1438835 w 2608729"/>
              <a:gd name="connsiteY3" fmla="*/ 430306 h 430357"/>
              <a:gd name="connsiteX4" fmla="*/ 2070847 w 2608729"/>
              <a:gd name="connsiteY4" fmla="*/ 80683 h 430357"/>
              <a:gd name="connsiteX5" fmla="*/ 2608729 w 2608729"/>
              <a:gd name="connsiteY5" fmla="*/ 40341 h 43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8729" h="430357">
                <a:moveTo>
                  <a:pt x="0" y="0"/>
                </a:moveTo>
                <a:cubicBezTo>
                  <a:pt x="143435" y="82923"/>
                  <a:pt x="286871" y="165847"/>
                  <a:pt x="457200" y="174812"/>
                </a:cubicBezTo>
                <a:cubicBezTo>
                  <a:pt x="627529" y="183777"/>
                  <a:pt x="858370" y="11206"/>
                  <a:pt x="1021976" y="53788"/>
                </a:cubicBezTo>
                <a:cubicBezTo>
                  <a:pt x="1185582" y="96370"/>
                  <a:pt x="1264023" y="425824"/>
                  <a:pt x="1438835" y="430306"/>
                </a:cubicBezTo>
                <a:cubicBezTo>
                  <a:pt x="1613647" y="434788"/>
                  <a:pt x="1875865" y="145677"/>
                  <a:pt x="2070847" y="80683"/>
                </a:cubicBezTo>
                <a:cubicBezTo>
                  <a:pt x="2265829" y="15689"/>
                  <a:pt x="2437279" y="28015"/>
                  <a:pt x="2608729" y="40341"/>
                </a:cubicBezTo>
              </a:path>
            </a:pathLst>
          </a:custGeom>
          <a:ln>
            <a:solidFill>
              <a:schemeClr val="accent4"/>
            </a:solidFill>
            <a:prstDash val="dash"/>
            <a:headEnd type="none"/>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145" name="フリーフォーム 144"/>
          <p:cNvSpPr/>
          <p:nvPr/>
        </p:nvSpPr>
        <p:spPr>
          <a:xfrm>
            <a:off x="2003612" y="4638364"/>
            <a:ext cx="2164976" cy="251000"/>
          </a:xfrm>
          <a:custGeom>
            <a:avLst/>
            <a:gdLst>
              <a:gd name="connsiteX0" fmla="*/ 0 w 2164976"/>
              <a:gd name="connsiteY0" fmla="*/ 0 h 251000"/>
              <a:gd name="connsiteX1" fmla="*/ 564776 w 2164976"/>
              <a:gd name="connsiteY1" fmla="*/ 242047 h 251000"/>
              <a:gd name="connsiteX2" fmla="*/ 1896035 w 2164976"/>
              <a:gd name="connsiteY2" fmla="*/ 201706 h 251000"/>
              <a:gd name="connsiteX3" fmla="*/ 2164976 w 2164976"/>
              <a:gd name="connsiteY3" fmla="*/ 228600 h 251000"/>
            </a:gdLst>
            <a:ahLst/>
            <a:cxnLst>
              <a:cxn ang="0">
                <a:pos x="connsiteX0" y="connsiteY0"/>
              </a:cxn>
              <a:cxn ang="0">
                <a:pos x="connsiteX1" y="connsiteY1"/>
              </a:cxn>
              <a:cxn ang="0">
                <a:pos x="connsiteX2" y="connsiteY2"/>
              </a:cxn>
              <a:cxn ang="0">
                <a:pos x="connsiteX3" y="connsiteY3"/>
              </a:cxn>
            </a:cxnLst>
            <a:rect l="l" t="t" r="r" b="b"/>
            <a:pathLst>
              <a:path w="2164976" h="251000">
                <a:moveTo>
                  <a:pt x="0" y="0"/>
                </a:moveTo>
                <a:cubicBezTo>
                  <a:pt x="124385" y="104214"/>
                  <a:pt x="248770" y="208429"/>
                  <a:pt x="564776" y="242047"/>
                </a:cubicBezTo>
                <a:cubicBezTo>
                  <a:pt x="880782" y="275665"/>
                  <a:pt x="1629335" y="203947"/>
                  <a:pt x="1896035" y="201706"/>
                </a:cubicBezTo>
                <a:cubicBezTo>
                  <a:pt x="2162735" y="199465"/>
                  <a:pt x="2163855" y="214032"/>
                  <a:pt x="2164976" y="228600"/>
                </a:cubicBezTo>
              </a:path>
            </a:pathLst>
          </a:custGeom>
          <a:ln>
            <a:prstDash val="dash"/>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146" name="フリーフォーム 145"/>
          <p:cNvSpPr/>
          <p:nvPr/>
        </p:nvSpPr>
        <p:spPr>
          <a:xfrm>
            <a:off x="4200041" y="4898417"/>
            <a:ext cx="1363851" cy="730141"/>
          </a:xfrm>
          <a:custGeom>
            <a:avLst/>
            <a:gdLst>
              <a:gd name="connsiteX0" fmla="*/ 0 w 1363851"/>
              <a:gd name="connsiteY0" fmla="*/ 0 h 730141"/>
              <a:gd name="connsiteX1" fmla="*/ 573437 w 1363851"/>
              <a:gd name="connsiteY1" fmla="*/ 681925 h 730141"/>
              <a:gd name="connsiteX2" fmla="*/ 1363851 w 1363851"/>
              <a:gd name="connsiteY2" fmla="*/ 619932 h 730141"/>
            </a:gdLst>
            <a:ahLst/>
            <a:cxnLst>
              <a:cxn ang="0">
                <a:pos x="connsiteX0" y="connsiteY0"/>
              </a:cxn>
              <a:cxn ang="0">
                <a:pos x="connsiteX1" y="connsiteY1"/>
              </a:cxn>
              <a:cxn ang="0">
                <a:pos x="connsiteX2" y="connsiteY2"/>
              </a:cxn>
            </a:cxnLst>
            <a:rect l="l" t="t" r="r" b="b"/>
            <a:pathLst>
              <a:path w="1363851" h="730141">
                <a:moveTo>
                  <a:pt x="0" y="0"/>
                </a:moveTo>
                <a:cubicBezTo>
                  <a:pt x="173064" y="289301"/>
                  <a:pt x="346129" y="578603"/>
                  <a:pt x="573437" y="681925"/>
                </a:cubicBezTo>
                <a:cubicBezTo>
                  <a:pt x="800745" y="785247"/>
                  <a:pt x="1082298" y="702589"/>
                  <a:pt x="1363851" y="619932"/>
                </a:cubicBezTo>
              </a:path>
            </a:pathLst>
          </a:custGeom>
          <a:ln>
            <a:prstDash val="lgDashDotDot"/>
            <a:tailEnd type="arrow" w="lg" len="lg"/>
          </a:ln>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147" name="フリーフォーム 146"/>
          <p:cNvSpPr/>
          <p:nvPr/>
        </p:nvSpPr>
        <p:spPr>
          <a:xfrm>
            <a:off x="5610386" y="4882918"/>
            <a:ext cx="1596326" cy="604434"/>
          </a:xfrm>
          <a:custGeom>
            <a:avLst/>
            <a:gdLst>
              <a:gd name="connsiteX0" fmla="*/ 0 w 1596326"/>
              <a:gd name="connsiteY0" fmla="*/ 604434 h 604434"/>
              <a:gd name="connsiteX1" fmla="*/ 898902 w 1596326"/>
              <a:gd name="connsiteY1" fmla="*/ 139485 h 604434"/>
              <a:gd name="connsiteX2" fmla="*/ 1224367 w 1596326"/>
              <a:gd name="connsiteY2" fmla="*/ 232475 h 604434"/>
              <a:gd name="connsiteX3" fmla="*/ 1596326 w 1596326"/>
              <a:gd name="connsiteY3" fmla="*/ 0 h 604434"/>
            </a:gdLst>
            <a:ahLst/>
            <a:cxnLst>
              <a:cxn ang="0">
                <a:pos x="connsiteX0" y="connsiteY0"/>
              </a:cxn>
              <a:cxn ang="0">
                <a:pos x="connsiteX1" y="connsiteY1"/>
              </a:cxn>
              <a:cxn ang="0">
                <a:pos x="connsiteX2" y="connsiteY2"/>
              </a:cxn>
              <a:cxn ang="0">
                <a:pos x="connsiteX3" y="connsiteY3"/>
              </a:cxn>
            </a:cxnLst>
            <a:rect l="l" t="t" r="r" b="b"/>
            <a:pathLst>
              <a:path w="1596326" h="604434">
                <a:moveTo>
                  <a:pt x="0" y="604434"/>
                </a:moveTo>
                <a:cubicBezTo>
                  <a:pt x="347420" y="402956"/>
                  <a:pt x="694841" y="201478"/>
                  <a:pt x="898902" y="139485"/>
                </a:cubicBezTo>
                <a:cubicBezTo>
                  <a:pt x="1102963" y="77492"/>
                  <a:pt x="1108130" y="255722"/>
                  <a:pt x="1224367" y="232475"/>
                </a:cubicBezTo>
                <a:cubicBezTo>
                  <a:pt x="1340604" y="209228"/>
                  <a:pt x="1468465" y="104614"/>
                  <a:pt x="1596326" y="0"/>
                </a:cubicBezTo>
              </a:path>
            </a:pathLst>
          </a:custGeom>
          <a:ln>
            <a:prstDash val="sysDot"/>
            <a:tailEnd type="arrow" w="lg" len="lg"/>
          </a:ln>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149" name="フリーフォーム 148"/>
          <p:cNvSpPr/>
          <p:nvPr/>
        </p:nvSpPr>
        <p:spPr>
          <a:xfrm>
            <a:off x="4162759" y="5254040"/>
            <a:ext cx="1363851" cy="730141"/>
          </a:xfrm>
          <a:custGeom>
            <a:avLst/>
            <a:gdLst>
              <a:gd name="connsiteX0" fmla="*/ 0 w 1363851"/>
              <a:gd name="connsiteY0" fmla="*/ 0 h 730141"/>
              <a:gd name="connsiteX1" fmla="*/ 573437 w 1363851"/>
              <a:gd name="connsiteY1" fmla="*/ 681925 h 730141"/>
              <a:gd name="connsiteX2" fmla="*/ 1363851 w 1363851"/>
              <a:gd name="connsiteY2" fmla="*/ 619932 h 730141"/>
            </a:gdLst>
            <a:ahLst/>
            <a:cxnLst>
              <a:cxn ang="0">
                <a:pos x="connsiteX0" y="connsiteY0"/>
              </a:cxn>
              <a:cxn ang="0">
                <a:pos x="connsiteX1" y="connsiteY1"/>
              </a:cxn>
              <a:cxn ang="0">
                <a:pos x="connsiteX2" y="connsiteY2"/>
              </a:cxn>
            </a:cxnLst>
            <a:rect l="l" t="t" r="r" b="b"/>
            <a:pathLst>
              <a:path w="1363851" h="730141">
                <a:moveTo>
                  <a:pt x="0" y="0"/>
                </a:moveTo>
                <a:cubicBezTo>
                  <a:pt x="173064" y="289301"/>
                  <a:pt x="346129" y="578603"/>
                  <a:pt x="573437" y="681925"/>
                </a:cubicBezTo>
                <a:cubicBezTo>
                  <a:pt x="800745" y="785247"/>
                  <a:pt x="1082298" y="702589"/>
                  <a:pt x="1363851" y="619932"/>
                </a:cubicBezTo>
              </a:path>
            </a:pathLst>
          </a:custGeom>
          <a:ln>
            <a:solidFill>
              <a:schemeClr val="accent3"/>
            </a:solidFill>
            <a:prstDash val="lgDashDotDot"/>
            <a:tailEnd type="arrow" w="lg" len="lg"/>
          </a:ln>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151" name="フリーフォーム 150"/>
          <p:cNvSpPr/>
          <p:nvPr/>
        </p:nvSpPr>
        <p:spPr>
          <a:xfrm>
            <a:off x="2178424" y="5105063"/>
            <a:ext cx="1990164" cy="340161"/>
          </a:xfrm>
          <a:custGeom>
            <a:avLst/>
            <a:gdLst>
              <a:gd name="connsiteX0" fmla="*/ 0 w 1990164"/>
              <a:gd name="connsiteY0" fmla="*/ 498029 h 498029"/>
              <a:gd name="connsiteX1" fmla="*/ 416858 w 1990164"/>
              <a:gd name="connsiteY1" fmla="*/ 161853 h 498029"/>
              <a:gd name="connsiteX2" fmla="*/ 1640541 w 1990164"/>
              <a:gd name="connsiteY2" fmla="*/ 488 h 498029"/>
              <a:gd name="connsiteX3" fmla="*/ 1990164 w 1990164"/>
              <a:gd name="connsiteY3" fmla="*/ 121512 h 498029"/>
            </a:gdLst>
            <a:ahLst/>
            <a:cxnLst>
              <a:cxn ang="0">
                <a:pos x="connsiteX0" y="connsiteY0"/>
              </a:cxn>
              <a:cxn ang="0">
                <a:pos x="connsiteX1" y="connsiteY1"/>
              </a:cxn>
              <a:cxn ang="0">
                <a:pos x="connsiteX2" y="connsiteY2"/>
              </a:cxn>
              <a:cxn ang="0">
                <a:pos x="connsiteX3" y="connsiteY3"/>
              </a:cxn>
            </a:cxnLst>
            <a:rect l="l" t="t" r="r" b="b"/>
            <a:pathLst>
              <a:path w="1990164" h="498029">
                <a:moveTo>
                  <a:pt x="0" y="498029"/>
                </a:moveTo>
                <a:cubicBezTo>
                  <a:pt x="71717" y="371402"/>
                  <a:pt x="143435" y="244776"/>
                  <a:pt x="416858" y="161853"/>
                </a:cubicBezTo>
                <a:cubicBezTo>
                  <a:pt x="690281" y="78930"/>
                  <a:pt x="1378323" y="7211"/>
                  <a:pt x="1640541" y="488"/>
                </a:cubicBezTo>
                <a:cubicBezTo>
                  <a:pt x="1902759" y="-6235"/>
                  <a:pt x="1946461" y="57638"/>
                  <a:pt x="1990164" y="121512"/>
                </a:cubicBezTo>
              </a:path>
            </a:pathLst>
          </a:custGeom>
          <a:ln>
            <a:prstDash val="dash"/>
            <a:tailEnd type="arrow" w="lg" len="lg"/>
          </a:ln>
        </p:spPr>
        <p:style>
          <a:lnRef idx="2">
            <a:schemeClr val="accent3"/>
          </a:lnRef>
          <a:fillRef idx="0">
            <a:schemeClr val="accent3"/>
          </a:fillRef>
          <a:effectRef idx="1">
            <a:schemeClr val="accent3"/>
          </a:effectRef>
          <a:fontRef idx="minor">
            <a:schemeClr val="tx1"/>
          </a:fontRef>
        </p:style>
        <p:txBody>
          <a:bodyPr rtlCol="0" anchor="ctr"/>
          <a:lstStyle/>
          <a:p>
            <a:pPr algn="ctr"/>
            <a:endParaRPr kumimoji="1" lang="ja-JP" altLang="en-US"/>
          </a:p>
        </p:txBody>
      </p:sp>
      <p:sp>
        <p:nvSpPr>
          <p:cNvPr id="152" name="フリーフォーム 151"/>
          <p:cNvSpPr/>
          <p:nvPr/>
        </p:nvSpPr>
        <p:spPr>
          <a:xfrm>
            <a:off x="5593976" y="5328582"/>
            <a:ext cx="1559859" cy="493123"/>
          </a:xfrm>
          <a:custGeom>
            <a:avLst/>
            <a:gdLst>
              <a:gd name="connsiteX0" fmla="*/ 0 w 1559859"/>
              <a:gd name="connsiteY0" fmla="*/ 493123 h 493123"/>
              <a:gd name="connsiteX1" fmla="*/ 793377 w 1559859"/>
              <a:gd name="connsiteY1" fmla="*/ 9029 h 493123"/>
              <a:gd name="connsiteX2" fmla="*/ 1559859 w 1559859"/>
              <a:gd name="connsiteY2" fmla="*/ 224182 h 493123"/>
            </a:gdLst>
            <a:ahLst/>
            <a:cxnLst>
              <a:cxn ang="0">
                <a:pos x="connsiteX0" y="connsiteY0"/>
              </a:cxn>
              <a:cxn ang="0">
                <a:pos x="connsiteX1" y="connsiteY1"/>
              </a:cxn>
              <a:cxn ang="0">
                <a:pos x="connsiteX2" y="connsiteY2"/>
              </a:cxn>
            </a:cxnLst>
            <a:rect l="l" t="t" r="r" b="b"/>
            <a:pathLst>
              <a:path w="1559859" h="493123">
                <a:moveTo>
                  <a:pt x="0" y="493123"/>
                </a:moveTo>
                <a:cubicBezTo>
                  <a:pt x="266700" y="273488"/>
                  <a:pt x="533400" y="53853"/>
                  <a:pt x="793377" y="9029"/>
                </a:cubicBezTo>
                <a:cubicBezTo>
                  <a:pt x="1053354" y="-35795"/>
                  <a:pt x="1306606" y="94193"/>
                  <a:pt x="1559859" y="224182"/>
                </a:cubicBezTo>
              </a:path>
            </a:pathLst>
          </a:custGeom>
          <a:noFill/>
          <a:ln>
            <a:solidFill>
              <a:schemeClr val="accent3"/>
            </a:solidFill>
            <a:prstDash val="sysDot"/>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p:cNvSpPr>
            <a:spLocks noGrp="1"/>
          </p:cNvSpPr>
          <p:nvPr>
            <p:ph type="sldNum" sz="quarter" idx="12"/>
          </p:nvPr>
        </p:nvSpPr>
        <p:spPr/>
        <p:txBody>
          <a:bodyPr/>
          <a:lstStyle/>
          <a:p>
            <a:fld id="{D2D8002D-B5B0-4BAC-B1F6-782DDCCE6D9C}" type="slidenum">
              <a:rPr kumimoji="1" lang="ja-JP" altLang="en-US" smtClean="0"/>
              <a:t>12</a:t>
            </a:fld>
            <a:endParaRPr kumimoji="1" lang="ja-JP" altLang="en-US"/>
          </a:p>
        </p:txBody>
      </p:sp>
    </p:spTree>
    <p:extLst>
      <p:ext uri="{BB962C8B-B14F-4D97-AF65-F5344CB8AC3E}">
        <p14:creationId xmlns:p14="http://schemas.microsoft.com/office/powerpoint/2010/main" val="1175976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2"/>
                                        </p:tgtEl>
                                        <p:attrNameLst>
                                          <p:attrName>style.visibility</p:attrName>
                                        </p:attrNameLst>
                                      </p:cBhvr>
                                      <p:to>
                                        <p:strVal val="visible"/>
                                      </p:to>
                                    </p:set>
                                    <p:animEffect transition="in" filter="blinds(horizontal)">
                                      <p:cBhvr>
                                        <p:cTn id="7" dur="500"/>
                                        <p:tgtEl>
                                          <p:spTgt spid="14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5"/>
                                        </p:tgtEl>
                                        <p:attrNameLst>
                                          <p:attrName>style.visibility</p:attrName>
                                        </p:attrNameLst>
                                      </p:cBhvr>
                                      <p:to>
                                        <p:strVal val="visible"/>
                                      </p:to>
                                    </p:set>
                                    <p:animEffect transition="in" filter="blinds(horizontal)">
                                      <p:cBhvr>
                                        <p:cTn id="10" dur="500"/>
                                        <p:tgtEl>
                                          <p:spTgt spid="14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6"/>
                                        </p:tgtEl>
                                        <p:attrNameLst>
                                          <p:attrName>style.visibility</p:attrName>
                                        </p:attrNameLst>
                                      </p:cBhvr>
                                      <p:to>
                                        <p:strVal val="visible"/>
                                      </p:to>
                                    </p:set>
                                    <p:animEffect transition="in" filter="blinds(horizontal)">
                                      <p:cBhvr>
                                        <p:cTn id="13" dur="500"/>
                                        <p:tgtEl>
                                          <p:spTgt spid="14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47"/>
                                        </p:tgtEl>
                                        <p:attrNameLst>
                                          <p:attrName>style.visibility</p:attrName>
                                        </p:attrNameLst>
                                      </p:cBhvr>
                                      <p:to>
                                        <p:strVal val="visible"/>
                                      </p:to>
                                    </p:set>
                                    <p:animEffect transition="in" filter="blinds(horizontal)">
                                      <p:cBhvr>
                                        <p:cTn id="16" dur="500"/>
                                        <p:tgtEl>
                                          <p:spTgt spid="147"/>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143"/>
                                        </p:tgtEl>
                                        <p:attrNameLst>
                                          <p:attrName>style.visibility</p:attrName>
                                        </p:attrNameLst>
                                      </p:cBhvr>
                                      <p:to>
                                        <p:strVal val="visible"/>
                                      </p:to>
                                    </p:set>
                                    <p:animEffect transition="in" filter="checkerboard(across)">
                                      <p:cBhvr>
                                        <p:cTn id="21" dur="500"/>
                                        <p:tgtEl>
                                          <p:spTgt spid="143"/>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149"/>
                                        </p:tgtEl>
                                        <p:attrNameLst>
                                          <p:attrName>style.visibility</p:attrName>
                                        </p:attrNameLst>
                                      </p:cBhvr>
                                      <p:to>
                                        <p:strVal val="visible"/>
                                      </p:to>
                                    </p:set>
                                    <p:animEffect transition="in" filter="checkerboard(across)">
                                      <p:cBhvr>
                                        <p:cTn id="24" dur="500"/>
                                        <p:tgtEl>
                                          <p:spTgt spid="149"/>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152"/>
                                        </p:tgtEl>
                                        <p:attrNameLst>
                                          <p:attrName>style.visibility</p:attrName>
                                        </p:attrNameLst>
                                      </p:cBhvr>
                                      <p:to>
                                        <p:strVal val="visible"/>
                                      </p:to>
                                    </p:set>
                                    <p:animEffect transition="in" filter="checkerboard(across)">
                                      <p:cBhvr>
                                        <p:cTn id="27" dur="500"/>
                                        <p:tgtEl>
                                          <p:spTgt spid="152"/>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51"/>
                                        </p:tgtEl>
                                        <p:attrNameLst>
                                          <p:attrName>style.visibility</p:attrName>
                                        </p:attrNameLst>
                                      </p:cBhvr>
                                      <p:to>
                                        <p:strVal val="visible"/>
                                      </p:to>
                                    </p:set>
                                    <p:animEffect transition="in" filter="blinds(horizontal)">
                                      <p:cBhvr>
                                        <p:cTn id="30" dur="5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p:bldP spid="143" grpId="0" animBg="1"/>
      <p:bldP spid="145" grpId="0" animBg="1"/>
      <p:bldP spid="146" grpId="0" animBg="1"/>
      <p:bldP spid="147" grpId="0" animBg="1"/>
      <p:bldP spid="149" grpId="0" animBg="1"/>
      <p:bldP spid="151" grpId="0" animBg="1"/>
      <p:bldP spid="15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雲形吹き出し 6"/>
          <p:cNvSpPr/>
          <p:nvPr/>
        </p:nvSpPr>
        <p:spPr>
          <a:xfrm>
            <a:off x="1847732" y="4905553"/>
            <a:ext cx="2397590" cy="757409"/>
          </a:xfrm>
          <a:prstGeom prst="cloudCallout">
            <a:avLst>
              <a:gd name="adj1" fmla="val -14474"/>
              <a:gd name="adj2" fmla="val 37902"/>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en-US" altLang="ja-JP" smtClean="0"/>
              <a:t>Demonstration 2</a:t>
            </a:r>
            <a:endParaRPr lang="ja-JP" altLang="en-US" dirty="0"/>
          </a:p>
        </p:txBody>
      </p:sp>
      <p:sp>
        <p:nvSpPr>
          <p:cNvPr id="3" name="コンテンツ プレースホルダー 2"/>
          <p:cNvSpPr>
            <a:spLocks noGrp="1"/>
          </p:cNvSpPr>
          <p:nvPr>
            <p:ph idx="1"/>
          </p:nvPr>
        </p:nvSpPr>
        <p:spPr>
          <a:xfrm>
            <a:off x="457200" y="1600201"/>
            <a:ext cx="8229600" cy="841860"/>
          </a:xfrm>
        </p:spPr>
        <p:txBody>
          <a:bodyPr>
            <a:normAutofit fontScale="92500" lnSpcReduction="20000"/>
          </a:bodyPr>
          <a:lstStyle/>
          <a:p>
            <a:r>
              <a:rPr lang="en-US" altLang="ja-JP" dirty="0" smtClean="0"/>
              <a:t>Autonomous federation of multi-domain physical </a:t>
            </a:r>
            <a:r>
              <a:rPr lang="en-US" altLang="ja-JP" dirty="0" err="1" smtClean="0"/>
              <a:t>OpenFlow</a:t>
            </a:r>
            <a:r>
              <a:rPr lang="en-US" altLang="ja-JP" dirty="0" smtClean="0"/>
              <a:t> networks</a:t>
            </a:r>
            <a:endParaRPr lang="ja-JP" altLang="en-US" dirty="0"/>
          </a:p>
        </p:txBody>
      </p:sp>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9392" y="5037299"/>
            <a:ext cx="570682" cy="411932"/>
          </a:xfrm>
          <a:prstGeom prst="rect">
            <a:avLst/>
          </a:prstGeom>
        </p:spPr>
      </p:pic>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94448" y="4986796"/>
            <a:ext cx="570682" cy="411932"/>
          </a:xfrm>
          <a:prstGeom prst="rect">
            <a:avLst/>
          </a:prstGeom>
        </p:spPr>
      </p:pic>
      <p:sp>
        <p:nvSpPr>
          <p:cNvPr id="8" name="テキスト ボックス 7"/>
          <p:cNvSpPr txBox="1"/>
          <p:nvPr/>
        </p:nvSpPr>
        <p:spPr>
          <a:xfrm>
            <a:off x="2223361" y="5830637"/>
            <a:ext cx="1507144" cy="369332"/>
          </a:xfrm>
          <a:prstGeom prst="rect">
            <a:avLst/>
          </a:prstGeom>
          <a:noFill/>
        </p:spPr>
        <p:txBody>
          <a:bodyPr wrap="none" rtlCol="0">
            <a:spAutoFit/>
          </a:bodyPr>
          <a:lstStyle/>
          <a:p>
            <a:r>
              <a:rPr kumimoji="1" lang="en-US" altLang="ja-JP" dirty="0" smtClean="0"/>
              <a:t>NAIST domain</a:t>
            </a:r>
            <a:endParaRPr kumimoji="1" lang="ja-JP" altLang="en-US" dirty="0"/>
          </a:p>
        </p:txBody>
      </p:sp>
      <p:sp>
        <p:nvSpPr>
          <p:cNvPr id="9" name="雲形吹き出し 8"/>
          <p:cNvSpPr/>
          <p:nvPr/>
        </p:nvSpPr>
        <p:spPr>
          <a:xfrm>
            <a:off x="5921675" y="5060737"/>
            <a:ext cx="1235336" cy="688554"/>
          </a:xfrm>
          <a:prstGeom prst="cloudCallout">
            <a:avLst>
              <a:gd name="adj1" fmla="val -14474"/>
              <a:gd name="adj2" fmla="val 37902"/>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pic>
        <p:nvPicPr>
          <p:cNvPr id="11" name="図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31138" y="5216078"/>
            <a:ext cx="577129" cy="411932"/>
          </a:xfrm>
          <a:prstGeom prst="rect">
            <a:avLst/>
          </a:prstGeom>
        </p:spPr>
      </p:pic>
      <p:sp>
        <p:nvSpPr>
          <p:cNvPr id="13" name="テキスト ボックス 12"/>
          <p:cNvSpPr txBox="1"/>
          <p:nvPr/>
        </p:nvSpPr>
        <p:spPr>
          <a:xfrm>
            <a:off x="5954554" y="5917765"/>
            <a:ext cx="1204176" cy="369332"/>
          </a:xfrm>
          <a:prstGeom prst="rect">
            <a:avLst/>
          </a:prstGeom>
          <a:noFill/>
        </p:spPr>
        <p:txBody>
          <a:bodyPr wrap="none" rtlCol="0">
            <a:spAutoFit/>
          </a:bodyPr>
          <a:lstStyle/>
          <a:p>
            <a:r>
              <a:rPr kumimoji="1" lang="en-US" altLang="ja-JP" dirty="0" smtClean="0"/>
              <a:t>UF domain</a:t>
            </a:r>
            <a:endParaRPr kumimoji="1" lang="ja-JP" altLang="en-US" dirty="0"/>
          </a:p>
        </p:txBody>
      </p:sp>
      <p:sp>
        <p:nvSpPr>
          <p:cNvPr id="19" name="雲形吹き出し 18"/>
          <p:cNvSpPr/>
          <p:nvPr/>
        </p:nvSpPr>
        <p:spPr>
          <a:xfrm>
            <a:off x="4476563" y="5507050"/>
            <a:ext cx="1110487" cy="757409"/>
          </a:xfrm>
          <a:prstGeom prst="cloudCallout">
            <a:avLst>
              <a:gd name="adj1" fmla="val -14474"/>
              <a:gd name="adj2" fmla="val 37902"/>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pic>
        <p:nvPicPr>
          <p:cNvPr id="21" name="図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30502" y="5696818"/>
            <a:ext cx="570682" cy="411932"/>
          </a:xfrm>
          <a:prstGeom prst="rect">
            <a:avLst/>
          </a:prstGeom>
        </p:spPr>
      </p:pic>
      <p:sp>
        <p:nvSpPr>
          <p:cNvPr id="23" name="テキスト ボックス 22"/>
          <p:cNvSpPr txBox="1"/>
          <p:nvPr/>
        </p:nvSpPr>
        <p:spPr>
          <a:xfrm>
            <a:off x="4296669" y="6300028"/>
            <a:ext cx="1470274" cy="369332"/>
          </a:xfrm>
          <a:prstGeom prst="rect">
            <a:avLst/>
          </a:prstGeom>
          <a:noFill/>
        </p:spPr>
        <p:txBody>
          <a:bodyPr wrap="none" rtlCol="0">
            <a:spAutoFit/>
          </a:bodyPr>
          <a:lstStyle/>
          <a:p>
            <a:r>
              <a:rPr kumimoji="1" lang="en-US" altLang="ja-JP" dirty="0" smtClean="0"/>
              <a:t>UCSD domain</a:t>
            </a:r>
            <a:endParaRPr kumimoji="1" lang="ja-JP" altLang="en-US" dirty="0"/>
          </a:p>
        </p:txBody>
      </p:sp>
      <p:cxnSp>
        <p:nvCxnSpPr>
          <p:cNvPr id="25" name="直線コネクタ 24"/>
          <p:cNvCxnSpPr>
            <a:stCxn id="11" idx="1"/>
            <a:endCxn id="21" idx="3"/>
          </p:cNvCxnSpPr>
          <p:nvPr/>
        </p:nvCxnSpPr>
        <p:spPr>
          <a:xfrm flipH="1">
            <a:off x="5301184" y="5422044"/>
            <a:ext cx="929954" cy="480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コネクタ 26"/>
          <p:cNvCxnSpPr>
            <a:stCxn id="11" idx="1"/>
            <a:endCxn id="6" idx="3"/>
          </p:cNvCxnSpPr>
          <p:nvPr/>
        </p:nvCxnSpPr>
        <p:spPr>
          <a:xfrm flipH="1" flipV="1">
            <a:off x="4065130" y="5192762"/>
            <a:ext cx="2166008" cy="2292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コネクタ 29"/>
          <p:cNvCxnSpPr>
            <a:stCxn id="21" idx="1"/>
            <a:endCxn id="6" idx="3"/>
          </p:cNvCxnSpPr>
          <p:nvPr/>
        </p:nvCxnSpPr>
        <p:spPr>
          <a:xfrm flipH="1" flipV="1">
            <a:off x="4065130" y="5192762"/>
            <a:ext cx="665372" cy="7100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6" idx="1"/>
            <a:endCxn id="4" idx="3"/>
          </p:cNvCxnSpPr>
          <p:nvPr/>
        </p:nvCxnSpPr>
        <p:spPr>
          <a:xfrm flipH="1">
            <a:off x="2560074" y="5192762"/>
            <a:ext cx="934374" cy="50503"/>
          </a:xfrm>
          <a:prstGeom prst="line">
            <a:avLst/>
          </a:prstGeom>
        </p:spPr>
        <p:style>
          <a:lnRef idx="1">
            <a:schemeClr val="accent1"/>
          </a:lnRef>
          <a:fillRef idx="0">
            <a:schemeClr val="accent1"/>
          </a:fillRef>
          <a:effectRef idx="0">
            <a:schemeClr val="accent1"/>
          </a:effectRef>
          <a:fontRef idx="minor">
            <a:schemeClr val="tx1"/>
          </a:fontRef>
        </p:style>
      </p:cxnSp>
      <p:pic>
        <p:nvPicPr>
          <p:cNvPr id="37" name="Picture 2" descr="C:\Users\yamanaka\AppData\Local\Microsoft\Windows\Temporary Internet Files\Content.IE5\3A65IW1V\MC900434845[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78280" y="4646469"/>
            <a:ext cx="546293" cy="546293"/>
          </a:xfrm>
          <a:prstGeom prst="rect">
            <a:avLst/>
          </a:prstGeom>
          <a:extLst/>
        </p:spPr>
        <p:style>
          <a:lnRef idx="2">
            <a:schemeClr val="accent2"/>
          </a:lnRef>
          <a:fillRef idx="1">
            <a:schemeClr val="lt1"/>
          </a:fillRef>
          <a:effectRef idx="0">
            <a:schemeClr val="accent2"/>
          </a:effectRef>
          <a:fontRef idx="minor">
            <a:schemeClr val="dk1"/>
          </a:fontRef>
        </p:style>
      </p:pic>
      <p:pic>
        <p:nvPicPr>
          <p:cNvPr id="38" name="Picture 2" descr="C:\Users\yamanaka\AppData\Local\Microsoft\Windows\Temporary Internet Files\Content.IE5\3A65IW1V\MC900434845[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61514" y="5375753"/>
            <a:ext cx="546293" cy="546293"/>
          </a:xfrm>
          <a:prstGeom prst="rect">
            <a:avLst/>
          </a:prstGeom>
          <a:extLst/>
        </p:spPr>
        <p:style>
          <a:lnRef idx="2">
            <a:schemeClr val="accent3"/>
          </a:lnRef>
          <a:fillRef idx="1">
            <a:schemeClr val="lt1"/>
          </a:fillRef>
          <a:effectRef idx="0">
            <a:schemeClr val="accent3"/>
          </a:effectRef>
          <a:fontRef idx="minor">
            <a:schemeClr val="dk1"/>
          </a:fontRef>
        </p:style>
      </p:pic>
      <p:cxnSp>
        <p:nvCxnSpPr>
          <p:cNvPr id="40" name="直線コネクタ 39"/>
          <p:cNvCxnSpPr>
            <a:stCxn id="37" idx="3"/>
            <a:endCxn id="4" idx="0"/>
          </p:cNvCxnSpPr>
          <p:nvPr/>
        </p:nvCxnSpPr>
        <p:spPr>
          <a:xfrm>
            <a:off x="1924573" y="4919616"/>
            <a:ext cx="350160" cy="117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コネクタ 40"/>
          <p:cNvCxnSpPr>
            <a:stCxn id="38" idx="3"/>
            <a:endCxn id="4" idx="2"/>
          </p:cNvCxnSpPr>
          <p:nvPr/>
        </p:nvCxnSpPr>
        <p:spPr>
          <a:xfrm flipV="1">
            <a:off x="2107807" y="5449231"/>
            <a:ext cx="166926" cy="199669"/>
          </a:xfrm>
          <a:prstGeom prst="line">
            <a:avLst/>
          </a:prstGeom>
        </p:spPr>
        <p:style>
          <a:lnRef idx="1">
            <a:schemeClr val="accent1"/>
          </a:lnRef>
          <a:fillRef idx="0">
            <a:schemeClr val="accent1"/>
          </a:fillRef>
          <a:effectRef idx="0">
            <a:schemeClr val="accent1"/>
          </a:effectRef>
          <a:fontRef idx="minor">
            <a:schemeClr val="tx1"/>
          </a:fontRef>
        </p:style>
      </p:cxnSp>
      <p:pic>
        <p:nvPicPr>
          <p:cNvPr id="44" name="Picture 2" descr="C:\Users\yamanaka\AppData\Local\Microsoft\Windows\Temporary Internet Files\Content.IE5\3A65IW1V\MC900434845[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35961" y="4942931"/>
            <a:ext cx="546293" cy="546293"/>
          </a:xfrm>
          <a:prstGeom prst="rect">
            <a:avLst/>
          </a:prstGeom>
          <a:extLst/>
        </p:spPr>
        <p:style>
          <a:lnRef idx="2">
            <a:schemeClr val="accent2"/>
          </a:lnRef>
          <a:fillRef idx="1">
            <a:schemeClr val="lt1"/>
          </a:fillRef>
          <a:effectRef idx="0">
            <a:schemeClr val="accent2"/>
          </a:effectRef>
          <a:fontRef idx="minor">
            <a:schemeClr val="dk1"/>
          </a:fontRef>
        </p:style>
      </p:pic>
      <p:cxnSp>
        <p:nvCxnSpPr>
          <p:cNvPr id="45" name="直線コネクタ 44"/>
          <p:cNvCxnSpPr>
            <a:stCxn id="44" idx="1"/>
            <a:endCxn id="11" idx="3"/>
          </p:cNvCxnSpPr>
          <p:nvPr/>
        </p:nvCxnSpPr>
        <p:spPr>
          <a:xfrm flipH="1">
            <a:off x="6808267" y="5216078"/>
            <a:ext cx="427694" cy="205966"/>
          </a:xfrm>
          <a:prstGeom prst="line">
            <a:avLst/>
          </a:prstGeom>
        </p:spPr>
        <p:style>
          <a:lnRef idx="1">
            <a:schemeClr val="accent1"/>
          </a:lnRef>
          <a:fillRef idx="0">
            <a:schemeClr val="accent1"/>
          </a:fillRef>
          <a:effectRef idx="0">
            <a:schemeClr val="accent1"/>
          </a:effectRef>
          <a:fontRef idx="minor">
            <a:schemeClr val="tx1"/>
          </a:fontRef>
        </p:style>
      </p:cxnSp>
      <p:pic>
        <p:nvPicPr>
          <p:cNvPr id="49" name="Picture 2" descr="C:\Users\yamanaka\AppData\Local\Microsoft\Windows\Temporary Internet Files\Content.IE5\3A65IW1V\MC900434845[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35961" y="5655404"/>
            <a:ext cx="546293" cy="546293"/>
          </a:xfrm>
          <a:prstGeom prst="rect">
            <a:avLst/>
          </a:prstGeom>
          <a:extLst/>
        </p:spPr>
        <p:style>
          <a:lnRef idx="2">
            <a:schemeClr val="accent3"/>
          </a:lnRef>
          <a:fillRef idx="1">
            <a:schemeClr val="lt1"/>
          </a:fillRef>
          <a:effectRef idx="0">
            <a:schemeClr val="accent3"/>
          </a:effectRef>
          <a:fontRef idx="minor">
            <a:schemeClr val="dk1"/>
          </a:fontRef>
        </p:style>
      </p:pic>
      <p:cxnSp>
        <p:nvCxnSpPr>
          <p:cNvPr id="50" name="直線コネクタ 49"/>
          <p:cNvCxnSpPr>
            <a:stCxn id="49" idx="1"/>
          </p:cNvCxnSpPr>
          <p:nvPr/>
        </p:nvCxnSpPr>
        <p:spPr>
          <a:xfrm flipH="1" flipV="1">
            <a:off x="6642571" y="5621691"/>
            <a:ext cx="593390" cy="306860"/>
          </a:xfrm>
          <a:prstGeom prst="line">
            <a:avLst/>
          </a:prstGeom>
        </p:spPr>
        <p:style>
          <a:lnRef idx="1">
            <a:schemeClr val="accent1"/>
          </a:lnRef>
          <a:fillRef idx="0">
            <a:schemeClr val="accent1"/>
          </a:fillRef>
          <a:effectRef idx="0">
            <a:schemeClr val="accent1"/>
          </a:effectRef>
          <a:fontRef idx="minor">
            <a:schemeClr val="tx1"/>
          </a:fontRef>
        </p:style>
      </p:cxnSp>
      <p:sp>
        <p:nvSpPr>
          <p:cNvPr id="53" name="テキスト ボックス 52"/>
          <p:cNvSpPr txBox="1"/>
          <p:nvPr/>
        </p:nvSpPr>
        <p:spPr>
          <a:xfrm>
            <a:off x="107504" y="4774935"/>
            <a:ext cx="1321837" cy="369332"/>
          </a:xfrm>
          <a:prstGeom prst="rect">
            <a:avLst/>
          </a:prstGeom>
          <a:noFill/>
        </p:spPr>
        <p:txBody>
          <a:bodyPr wrap="none" rtlCol="0">
            <a:spAutoFit/>
          </a:bodyPr>
          <a:lstStyle/>
          <a:p>
            <a:r>
              <a:rPr kumimoji="1" lang="en-US" altLang="ja-JP" dirty="0" smtClean="0"/>
              <a:t>End-host A1</a:t>
            </a:r>
            <a:endParaRPr kumimoji="1" lang="ja-JP" altLang="en-US" dirty="0"/>
          </a:p>
        </p:txBody>
      </p:sp>
      <p:sp>
        <p:nvSpPr>
          <p:cNvPr id="54" name="テキスト ボックス 53"/>
          <p:cNvSpPr txBox="1"/>
          <p:nvPr/>
        </p:nvSpPr>
        <p:spPr>
          <a:xfrm>
            <a:off x="196377" y="5547773"/>
            <a:ext cx="1313821" cy="369332"/>
          </a:xfrm>
          <a:prstGeom prst="rect">
            <a:avLst/>
          </a:prstGeom>
          <a:noFill/>
        </p:spPr>
        <p:txBody>
          <a:bodyPr wrap="none" rtlCol="0">
            <a:spAutoFit/>
          </a:bodyPr>
          <a:lstStyle/>
          <a:p>
            <a:r>
              <a:rPr kumimoji="1" lang="en-US" altLang="ja-JP" dirty="0" smtClean="0"/>
              <a:t>End-host B1</a:t>
            </a:r>
            <a:endParaRPr kumimoji="1" lang="ja-JP" altLang="en-US" dirty="0"/>
          </a:p>
        </p:txBody>
      </p:sp>
      <p:sp>
        <p:nvSpPr>
          <p:cNvPr id="55" name="テキスト ボックス 54"/>
          <p:cNvSpPr txBox="1"/>
          <p:nvPr/>
        </p:nvSpPr>
        <p:spPr>
          <a:xfrm>
            <a:off x="7682706" y="4978457"/>
            <a:ext cx="1321837" cy="369332"/>
          </a:xfrm>
          <a:prstGeom prst="rect">
            <a:avLst/>
          </a:prstGeom>
          <a:noFill/>
        </p:spPr>
        <p:txBody>
          <a:bodyPr wrap="none" rtlCol="0">
            <a:spAutoFit/>
          </a:bodyPr>
          <a:lstStyle/>
          <a:p>
            <a:r>
              <a:rPr kumimoji="1" lang="en-US" altLang="ja-JP" dirty="0" smtClean="0"/>
              <a:t>End-host A2</a:t>
            </a:r>
            <a:endParaRPr kumimoji="1" lang="ja-JP" altLang="en-US" dirty="0"/>
          </a:p>
        </p:txBody>
      </p:sp>
      <p:sp>
        <p:nvSpPr>
          <p:cNvPr id="56" name="テキスト ボックス 55"/>
          <p:cNvSpPr txBox="1"/>
          <p:nvPr/>
        </p:nvSpPr>
        <p:spPr>
          <a:xfrm>
            <a:off x="7684946" y="5735335"/>
            <a:ext cx="1313821" cy="369332"/>
          </a:xfrm>
          <a:prstGeom prst="rect">
            <a:avLst/>
          </a:prstGeom>
          <a:noFill/>
        </p:spPr>
        <p:txBody>
          <a:bodyPr wrap="none" rtlCol="0">
            <a:spAutoFit/>
          </a:bodyPr>
          <a:lstStyle/>
          <a:p>
            <a:r>
              <a:rPr kumimoji="1" lang="en-US" altLang="ja-JP" dirty="0" smtClean="0"/>
              <a:t>End-host B2</a:t>
            </a:r>
            <a:endParaRPr kumimoji="1" lang="ja-JP" altLang="en-US" dirty="0"/>
          </a:p>
        </p:txBody>
      </p:sp>
      <p:cxnSp>
        <p:nvCxnSpPr>
          <p:cNvPr id="58" name="直線コネクタ 57"/>
          <p:cNvCxnSpPr/>
          <p:nvPr/>
        </p:nvCxnSpPr>
        <p:spPr>
          <a:xfrm flipV="1">
            <a:off x="548866" y="4371429"/>
            <a:ext cx="8363272" cy="1821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0" name="雲形吹き出し 59"/>
          <p:cNvSpPr/>
          <p:nvPr/>
        </p:nvSpPr>
        <p:spPr>
          <a:xfrm>
            <a:off x="1070154" y="3058854"/>
            <a:ext cx="2397590" cy="833150"/>
          </a:xfrm>
          <a:prstGeom prst="cloudCallout">
            <a:avLst>
              <a:gd name="adj1" fmla="val -14474"/>
              <a:gd name="adj2" fmla="val 37902"/>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pic>
        <p:nvPicPr>
          <p:cNvPr id="62" name="図 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8139" y="3219486"/>
            <a:ext cx="570682" cy="411932"/>
          </a:xfrm>
          <a:prstGeom prst="rect">
            <a:avLst/>
          </a:prstGeom>
        </p:spPr>
      </p:pic>
      <p:pic>
        <p:nvPicPr>
          <p:cNvPr id="63" name="図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11473" y="3131158"/>
            <a:ext cx="570682" cy="411932"/>
          </a:xfrm>
          <a:prstGeom prst="rect">
            <a:avLst/>
          </a:prstGeom>
        </p:spPr>
      </p:pic>
      <p:pic>
        <p:nvPicPr>
          <p:cNvPr id="64" name="図 6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8572" y="3144746"/>
            <a:ext cx="577129" cy="411932"/>
          </a:xfrm>
          <a:prstGeom prst="rect">
            <a:avLst/>
          </a:prstGeom>
        </p:spPr>
      </p:pic>
      <p:cxnSp>
        <p:nvCxnSpPr>
          <p:cNvPr id="65" name="直線コネクタ 64"/>
          <p:cNvCxnSpPr>
            <a:stCxn id="64" idx="1"/>
            <a:endCxn id="69" idx="0"/>
          </p:cNvCxnSpPr>
          <p:nvPr/>
        </p:nvCxnSpPr>
        <p:spPr>
          <a:xfrm flipH="1">
            <a:off x="2512163" y="3350712"/>
            <a:ext cx="306409" cy="229721"/>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線コネクタ 65"/>
          <p:cNvCxnSpPr>
            <a:stCxn id="64" idx="1"/>
            <a:endCxn id="63" idx="3"/>
          </p:cNvCxnSpPr>
          <p:nvPr/>
        </p:nvCxnSpPr>
        <p:spPr>
          <a:xfrm flipH="1" flipV="1">
            <a:off x="2382155" y="3337124"/>
            <a:ext cx="436417" cy="13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線コネクタ 66"/>
          <p:cNvCxnSpPr>
            <a:stCxn id="69" idx="0"/>
            <a:endCxn id="63" idx="3"/>
          </p:cNvCxnSpPr>
          <p:nvPr/>
        </p:nvCxnSpPr>
        <p:spPr>
          <a:xfrm flipH="1" flipV="1">
            <a:off x="2382155" y="3337124"/>
            <a:ext cx="130008" cy="2433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線コネクタ 67"/>
          <p:cNvCxnSpPr>
            <a:stCxn id="63" idx="1"/>
            <a:endCxn id="62" idx="3"/>
          </p:cNvCxnSpPr>
          <p:nvPr/>
        </p:nvCxnSpPr>
        <p:spPr>
          <a:xfrm flipH="1">
            <a:off x="1758821" y="3337124"/>
            <a:ext cx="52652" cy="88328"/>
          </a:xfrm>
          <a:prstGeom prst="line">
            <a:avLst/>
          </a:prstGeom>
        </p:spPr>
        <p:style>
          <a:lnRef idx="1">
            <a:schemeClr val="accent1"/>
          </a:lnRef>
          <a:fillRef idx="0">
            <a:schemeClr val="accent1"/>
          </a:fillRef>
          <a:effectRef idx="0">
            <a:schemeClr val="accent1"/>
          </a:effectRef>
          <a:fontRef idx="minor">
            <a:schemeClr val="tx1"/>
          </a:fontRef>
        </p:style>
      </p:cxnSp>
      <p:pic>
        <p:nvPicPr>
          <p:cNvPr id="69" name="図 6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6822" y="3580433"/>
            <a:ext cx="570682" cy="411932"/>
          </a:xfrm>
          <a:prstGeom prst="rect">
            <a:avLst/>
          </a:prstGeom>
        </p:spPr>
      </p:pic>
      <p:pic>
        <p:nvPicPr>
          <p:cNvPr id="85" name="Picture 2" descr="C:\Users\yamanaka\AppData\Local\Microsoft\Windows\Temporary Internet Files\Content.IE5\3A65IW1V\MC900434845[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868" y="3022022"/>
            <a:ext cx="546293" cy="546293"/>
          </a:xfrm>
          <a:prstGeom prst="rect">
            <a:avLst/>
          </a:prstGeom>
          <a:extLst/>
        </p:spPr>
        <p:style>
          <a:lnRef idx="2">
            <a:schemeClr val="accent2"/>
          </a:lnRef>
          <a:fillRef idx="1">
            <a:schemeClr val="lt1"/>
          </a:fillRef>
          <a:effectRef idx="0">
            <a:schemeClr val="accent2"/>
          </a:effectRef>
          <a:fontRef idx="minor">
            <a:schemeClr val="dk1"/>
          </a:fontRef>
        </p:style>
      </p:pic>
      <p:pic>
        <p:nvPicPr>
          <p:cNvPr id="86" name="Picture 2" descr="C:\Users\yamanaka\AppData\Local\Microsoft\Windows\Temporary Internet Files\Content.IE5\3A65IW1V\MC900434845[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29351" y="3152306"/>
            <a:ext cx="546293" cy="546293"/>
          </a:xfrm>
          <a:prstGeom prst="rect">
            <a:avLst/>
          </a:prstGeom>
          <a:extLst/>
        </p:spPr>
        <p:style>
          <a:lnRef idx="2">
            <a:schemeClr val="accent2"/>
          </a:lnRef>
          <a:fillRef idx="1">
            <a:schemeClr val="lt1"/>
          </a:fillRef>
          <a:effectRef idx="0">
            <a:schemeClr val="accent2"/>
          </a:effectRef>
          <a:fontRef idx="minor">
            <a:schemeClr val="dk1"/>
          </a:fontRef>
        </p:style>
      </p:pic>
      <p:sp>
        <p:nvSpPr>
          <p:cNvPr id="87" name="テキスト ボックス 86"/>
          <p:cNvSpPr txBox="1"/>
          <p:nvPr/>
        </p:nvSpPr>
        <p:spPr>
          <a:xfrm>
            <a:off x="35496" y="3584270"/>
            <a:ext cx="1321837" cy="369332"/>
          </a:xfrm>
          <a:prstGeom prst="rect">
            <a:avLst/>
          </a:prstGeom>
          <a:noFill/>
        </p:spPr>
        <p:txBody>
          <a:bodyPr wrap="none" rtlCol="0">
            <a:spAutoFit/>
          </a:bodyPr>
          <a:lstStyle/>
          <a:p>
            <a:r>
              <a:rPr kumimoji="1" lang="en-US" altLang="ja-JP" dirty="0" smtClean="0"/>
              <a:t>End-host A1</a:t>
            </a:r>
            <a:endParaRPr kumimoji="1" lang="ja-JP" altLang="en-US" dirty="0"/>
          </a:p>
        </p:txBody>
      </p:sp>
      <p:sp>
        <p:nvSpPr>
          <p:cNvPr id="88" name="テキスト ボックス 87"/>
          <p:cNvSpPr txBox="1"/>
          <p:nvPr/>
        </p:nvSpPr>
        <p:spPr>
          <a:xfrm>
            <a:off x="3312927" y="3732555"/>
            <a:ext cx="1321837" cy="369332"/>
          </a:xfrm>
          <a:prstGeom prst="rect">
            <a:avLst/>
          </a:prstGeom>
          <a:noFill/>
        </p:spPr>
        <p:txBody>
          <a:bodyPr wrap="none" rtlCol="0">
            <a:spAutoFit/>
          </a:bodyPr>
          <a:lstStyle/>
          <a:p>
            <a:r>
              <a:rPr kumimoji="1" lang="en-US" altLang="ja-JP" dirty="0" smtClean="0"/>
              <a:t>End-host A2</a:t>
            </a:r>
            <a:endParaRPr kumimoji="1" lang="ja-JP" altLang="en-US" dirty="0"/>
          </a:p>
        </p:txBody>
      </p:sp>
      <p:cxnSp>
        <p:nvCxnSpPr>
          <p:cNvPr id="89" name="直線コネクタ 88"/>
          <p:cNvCxnSpPr>
            <a:stCxn id="62" idx="1"/>
            <a:endCxn id="85" idx="3"/>
          </p:cNvCxnSpPr>
          <p:nvPr/>
        </p:nvCxnSpPr>
        <p:spPr>
          <a:xfrm flipH="1" flipV="1">
            <a:off x="1011161" y="3295169"/>
            <a:ext cx="176978" cy="130283"/>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直線コネクタ 91"/>
          <p:cNvCxnSpPr>
            <a:stCxn id="86" idx="1"/>
            <a:endCxn id="64" idx="3"/>
          </p:cNvCxnSpPr>
          <p:nvPr/>
        </p:nvCxnSpPr>
        <p:spPr>
          <a:xfrm flipH="1" flipV="1">
            <a:off x="3395701" y="3350712"/>
            <a:ext cx="333650" cy="74741"/>
          </a:xfrm>
          <a:prstGeom prst="line">
            <a:avLst/>
          </a:prstGeom>
        </p:spPr>
        <p:style>
          <a:lnRef idx="1">
            <a:schemeClr val="accent1"/>
          </a:lnRef>
          <a:fillRef idx="0">
            <a:schemeClr val="accent1"/>
          </a:fillRef>
          <a:effectRef idx="0">
            <a:schemeClr val="accent1"/>
          </a:effectRef>
          <a:fontRef idx="minor">
            <a:schemeClr val="tx1"/>
          </a:fontRef>
        </p:style>
      </p:cxnSp>
      <p:sp>
        <p:nvSpPr>
          <p:cNvPr id="101" name="テキスト ボックス 100"/>
          <p:cNvSpPr txBox="1"/>
          <p:nvPr/>
        </p:nvSpPr>
        <p:spPr>
          <a:xfrm>
            <a:off x="1042853" y="2619951"/>
            <a:ext cx="2841419" cy="369332"/>
          </a:xfrm>
          <a:prstGeom prst="rect">
            <a:avLst/>
          </a:prstGeom>
          <a:noFill/>
        </p:spPr>
        <p:txBody>
          <a:bodyPr wrap="none" rtlCol="0">
            <a:spAutoFit/>
          </a:bodyPr>
          <a:lstStyle/>
          <a:p>
            <a:r>
              <a:rPr kumimoji="1" lang="en-US" altLang="ja-JP" dirty="0" smtClean="0"/>
              <a:t>Virtual </a:t>
            </a:r>
            <a:r>
              <a:rPr kumimoji="1" lang="en-US" altLang="ja-JP" dirty="0" err="1" smtClean="0"/>
              <a:t>OpenFlow</a:t>
            </a:r>
            <a:r>
              <a:rPr kumimoji="1" lang="en-US" altLang="ja-JP" dirty="0" smtClean="0"/>
              <a:t> network A</a:t>
            </a:r>
            <a:endParaRPr kumimoji="1" lang="ja-JP" altLang="en-US" dirty="0"/>
          </a:p>
        </p:txBody>
      </p:sp>
      <p:sp>
        <p:nvSpPr>
          <p:cNvPr id="126" name="雲形吹き出し 125"/>
          <p:cNvSpPr/>
          <p:nvPr/>
        </p:nvSpPr>
        <p:spPr>
          <a:xfrm>
            <a:off x="5621923" y="3196187"/>
            <a:ext cx="2397590" cy="833150"/>
          </a:xfrm>
          <a:prstGeom prst="cloudCallout">
            <a:avLst>
              <a:gd name="adj1" fmla="val -14474"/>
              <a:gd name="adj2" fmla="val 37902"/>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a:p>
        </p:txBody>
      </p:sp>
      <p:pic>
        <p:nvPicPr>
          <p:cNvPr id="127" name="図 1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39908" y="3356819"/>
            <a:ext cx="570682" cy="411932"/>
          </a:xfrm>
          <a:prstGeom prst="rect">
            <a:avLst/>
          </a:prstGeom>
        </p:spPr>
      </p:pic>
      <p:pic>
        <p:nvPicPr>
          <p:cNvPr id="128" name="図 1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3242" y="3268491"/>
            <a:ext cx="570682" cy="411932"/>
          </a:xfrm>
          <a:prstGeom prst="rect">
            <a:avLst/>
          </a:prstGeom>
        </p:spPr>
      </p:pic>
      <p:pic>
        <p:nvPicPr>
          <p:cNvPr id="129" name="図 1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70341" y="3282079"/>
            <a:ext cx="577129" cy="411932"/>
          </a:xfrm>
          <a:prstGeom prst="rect">
            <a:avLst/>
          </a:prstGeom>
        </p:spPr>
      </p:pic>
      <p:cxnSp>
        <p:nvCxnSpPr>
          <p:cNvPr id="130" name="直線コネクタ 129"/>
          <p:cNvCxnSpPr>
            <a:stCxn id="129" idx="1"/>
            <a:endCxn id="134" idx="0"/>
          </p:cNvCxnSpPr>
          <p:nvPr/>
        </p:nvCxnSpPr>
        <p:spPr>
          <a:xfrm flipH="1">
            <a:off x="7063932" y="3488045"/>
            <a:ext cx="306409" cy="2297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直線コネクタ 130"/>
          <p:cNvCxnSpPr>
            <a:stCxn id="129" idx="1"/>
            <a:endCxn id="128" idx="3"/>
          </p:cNvCxnSpPr>
          <p:nvPr/>
        </p:nvCxnSpPr>
        <p:spPr>
          <a:xfrm flipH="1" flipV="1">
            <a:off x="6933924" y="3474457"/>
            <a:ext cx="436417" cy="13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直線コネクタ 131"/>
          <p:cNvCxnSpPr>
            <a:stCxn id="134" idx="0"/>
            <a:endCxn id="128" idx="3"/>
          </p:cNvCxnSpPr>
          <p:nvPr/>
        </p:nvCxnSpPr>
        <p:spPr>
          <a:xfrm flipH="1" flipV="1">
            <a:off x="6933924" y="3474457"/>
            <a:ext cx="130008" cy="2433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直線コネクタ 132"/>
          <p:cNvCxnSpPr>
            <a:stCxn id="128" idx="1"/>
            <a:endCxn id="127" idx="3"/>
          </p:cNvCxnSpPr>
          <p:nvPr/>
        </p:nvCxnSpPr>
        <p:spPr>
          <a:xfrm flipH="1">
            <a:off x="6310590" y="3474457"/>
            <a:ext cx="52652" cy="88328"/>
          </a:xfrm>
          <a:prstGeom prst="line">
            <a:avLst/>
          </a:prstGeom>
        </p:spPr>
        <p:style>
          <a:lnRef idx="1">
            <a:schemeClr val="accent1"/>
          </a:lnRef>
          <a:fillRef idx="0">
            <a:schemeClr val="accent1"/>
          </a:fillRef>
          <a:effectRef idx="0">
            <a:schemeClr val="accent1"/>
          </a:effectRef>
          <a:fontRef idx="minor">
            <a:schemeClr val="tx1"/>
          </a:fontRef>
        </p:style>
      </p:cxnSp>
      <p:pic>
        <p:nvPicPr>
          <p:cNvPr id="134" name="図 1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8591" y="3717766"/>
            <a:ext cx="570682" cy="411932"/>
          </a:xfrm>
          <a:prstGeom prst="rect">
            <a:avLst/>
          </a:prstGeom>
        </p:spPr>
      </p:pic>
      <p:pic>
        <p:nvPicPr>
          <p:cNvPr id="135" name="Picture 2" descr="C:\Users\yamanaka\AppData\Local\Microsoft\Windows\Temporary Internet Files\Content.IE5\3A65IW1V\MC900434845[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16637" y="3159355"/>
            <a:ext cx="546293" cy="546293"/>
          </a:xfrm>
          <a:prstGeom prst="rect">
            <a:avLst/>
          </a:prstGeom>
          <a:extLst/>
        </p:spPr>
        <p:style>
          <a:lnRef idx="2">
            <a:schemeClr val="accent3"/>
          </a:lnRef>
          <a:fillRef idx="1">
            <a:schemeClr val="lt1"/>
          </a:fillRef>
          <a:effectRef idx="0">
            <a:schemeClr val="accent3"/>
          </a:effectRef>
          <a:fontRef idx="minor">
            <a:schemeClr val="dk1"/>
          </a:fontRef>
        </p:style>
      </p:pic>
      <p:pic>
        <p:nvPicPr>
          <p:cNvPr id="136" name="Picture 2" descr="C:\Users\yamanaka\AppData\Local\Microsoft\Windows\Temporary Internet Files\Content.IE5\3A65IW1V\MC900434845[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81120" y="3289639"/>
            <a:ext cx="546293" cy="546293"/>
          </a:xfrm>
          <a:prstGeom prst="rect">
            <a:avLst/>
          </a:prstGeom>
          <a:extLst/>
        </p:spPr>
        <p:style>
          <a:lnRef idx="2">
            <a:schemeClr val="accent3"/>
          </a:lnRef>
          <a:fillRef idx="1">
            <a:schemeClr val="lt1"/>
          </a:fillRef>
          <a:effectRef idx="0">
            <a:schemeClr val="accent3"/>
          </a:effectRef>
          <a:fontRef idx="minor">
            <a:schemeClr val="dk1"/>
          </a:fontRef>
        </p:style>
      </p:pic>
      <p:sp>
        <p:nvSpPr>
          <p:cNvPr id="137" name="テキスト ボックス 136"/>
          <p:cNvSpPr txBox="1"/>
          <p:nvPr/>
        </p:nvSpPr>
        <p:spPr>
          <a:xfrm>
            <a:off x="4586308" y="3815741"/>
            <a:ext cx="1313821" cy="369332"/>
          </a:xfrm>
          <a:prstGeom prst="rect">
            <a:avLst/>
          </a:prstGeom>
          <a:noFill/>
        </p:spPr>
        <p:txBody>
          <a:bodyPr wrap="none" rtlCol="0">
            <a:spAutoFit/>
          </a:bodyPr>
          <a:lstStyle/>
          <a:p>
            <a:r>
              <a:rPr kumimoji="1" lang="en-US" altLang="ja-JP" dirty="0" smtClean="0"/>
              <a:t>End-host B1</a:t>
            </a:r>
            <a:endParaRPr kumimoji="1" lang="ja-JP" altLang="en-US" dirty="0"/>
          </a:p>
        </p:txBody>
      </p:sp>
      <p:sp>
        <p:nvSpPr>
          <p:cNvPr id="138" name="テキスト ボックス 137"/>
          <p:cNvSpPr txBox="1"/>
          <p:nvPr/>
        </p:nvSpPr>
        <p:spPr>
          <a:xfrm>
            <a:off x="7864696" y="3869888"/>
            <a:ext cx="1313821" cy="369332"/>
          </a:xfrm>
          <a:prstGeom prst="rect">
            <a:avLst/>
          </a:prstGeom>
          <a:noFill/>
        </p:spPr>
        <p:txBody>
          <a:bodyPr wrap="none" rtlCol="0">
            <a:spAutoFit/>
          </a:bodyPr>
          <a:lstStyle/>
          <a:p>
            <a:r>
              <a:rPr kumimoji="1" lang="en-US" altLang="ja-JP" dirty="0" smtClean="0"/>
              <a:t>End-host B2</a:t>
            </a:r>
            <a:endParaRPr kumimoji="1" lang="ja-JP" altLang="en-US" dirty="0"/>
          </a:p>
        </p:txBody>
      </p:sp>
      <p:cxnSp>
        <p:nvCxnSpPr>
          <p:cNvPr id="139" name="直線コネクタ 138"/>
          <p:cNvCxnSpPr>
            <a:stCxn id="127" idx="1"/>
            <a:endCxn id="135" idx="3"/>
          </p:cNvCxnSpPr>
          <p:nvPr/>
        </p:nvCxnSpPr>
        <p:spPr>
          <a:xfrm flipH="1" flipV="1">
            <a:off x="5562930" y="3432502"/>
            <a:ext cx="176978" cy="1302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直線コネクタ 139"/>
          <p:cNvCxnSpPr>
            <a:stCxn id="136" idx="1"/>
            <a:endCxn id="129" idx="3"/>
          </p:cNvCxnSpPr>
          <p:nvPr/>
        </p:nvCxnSpPr>
        <p:spPr>
          <a:xfrm flipH="1" flipV="1">
            <a:off x="7947470" y="3488045"/>
            <a:ext cx="333650" cy="74741"/>
          </a:xfrm>
          <a:prstGeom prst="line">
            <a:avLst/>
          </a:prstGeom>
        </p:spPr>
        <p:style>
          <a:lnRef idx="1">
            <a:schemeClr val="accent1"/>
          </a:lnRef>
          <a:fillRef idx="0">
            <a:schemeClr val="accent1"/>
          </a:fillRef>
          <a:effectRef idx="0">
            <a:schemeClr val="accent1"/>
          </a:effectRef>
          <a:fontRef idx="minor">
            <a:schemeClr val="tx1"/>
          </a:fontRef>
        </p:style>
      </p:cxnSp>
      <p:sp>
        <p:nvSpPr>
          <p:cNvPr id="141" name="テキスト ボックス 140"/>
          <p:cNvSpPr txBox="1"/>
          <p:nvPr/>
        </p:nvSpPr>
        <p:spPr>
          <a:xfrm>
            <a:off x="5594622" y="2757284"/>
            <a:ext cx="2833404" cy="369332"/>
          </a:xfrm>
          <a:prstGeom prst="rect">
            <a:avLst/>
          </a:prstGeom>
          <a:noFill/>
        </p:spPr>
        <p:txBody>
          <a:bodyPr wrap="none" rtlCol="0">
            <a:spAutoFit/>
          </a:bodyPr>
          <a:lstStyle/>
          <a:p>
            <a:r>
              <a:rPr kumimoji="1" lang="en-US" altLang="ja-JP" dirty="0" smtClean="0"/>
              <a:t>Virtual </a:t>
            </a:r>
            <a:r>
              <a:rPr kumimoji="1" lang="en-US" altLang="ja-JP" dirty="0" err="1" smtClean="0"/>
              <a:t>OpenFlow</a:t>
            </a:r>
            <a:r>
              <a:rPr kumimoji="1" lang="en-US" altLang="ja-JP" dirty="0" smtClean="0"/>
              <a:t> network B</a:t>
            </a:r>
            <a:endParaRPr kumimoji="1" lang="ja-JP" altLang="en-US" dirty="0"/>
          </a:p>
        </p:txBody>
      </p:sp>
      <p:sp>
        <p:nvSpPr>
          <p:cNvPr id="142" name="フリーフォーム 141"/>
          <p:cNvSpPr/>
          <p:nvPr/>
        </p:nvSpPr>
        <p:spPr>
          <a:xfrm>
            <a:off x="1102659" y="3140968"/>
            <a:ext cx="2608729" cy="430357"/>
          </a:xfrm>
          <a:custGeom>
            <a:avLst/>
            <a:gdLst>
              <a:gd name="connsiteX0" fmla="*/ 0 w 2608729"/>
              <a:gd name="connsiteY0" fmla="*/ 0 h 430357"/>
              <a:gd name="connsiteX1" fmla="*/ 457200 w 2608729"/>
              <a:gd name="connsiteY1" fmla="*/ 174812 h 430357"/>
              <a:gd name="connsiteX2" fmla="*/ 1021976 w 2608729"/>
              <a:gd name="connsiteY2" fmla="*/ 53788 h 430357"/>
              <a:gd name="connsiteX3" fmla="*/ 1438835 w 2608729"/>
              <a:gd name="connsiteY3" fmla="*/ 430306 h 430357"/>
              <a:gd name="connsiteX4" fmla="*/ 2070847 w 2608729"/>
              <a:gd name="connsiteY4" fmla="*/ 80683 h 430357"/>
              <a:gd name="connsiteX5" fmla="*/ 2608729 w 2608729"/>
              <a:gd name="connsiteY5" fmla="*/ 40341 h 43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8729" h="430357">
                <a:moveTo>
                  <a:pt x="0" y="0"/>
                </a:moveTo>
                <a:cubicBezTo>
                  <a:pt x="143435" y="82923"/>
                  <a:pt x="286871" y="165847"/>
                  <a:pt x="457200" y="174812"/>
                </a:cubicBezTo>
                <a:cubicBezTo>
                  <a:pt x="627529" y="183777"/>
                  <a:pt x="858370" y="11206"/>
                  <a:pt x="1021976" y="53788"/>
                </a:cubicBezTo>
                <a:cubicBezTo>
                  <a:pt x="1185582" y="96370"/>
                  <a:pt x="1264023" y="425824"/>
                  <a:pt x="1438835" y="430306"/>
                </a:cubicBezTo>
                <a:cubicBezTo>
                  <a:pt x="1613647" y="434788"/>
                  <a:pt x="1875865" y="145677"/>
                  <a:pt x="2070847" y="80683"/>
                </a:cubicBezTo>
                <a:cubicBezTo>
                  <a:pt x="2265829" y="15689"/>
                  <a:pt x="2437279" y="28015"/>
                  <a:pt x="2608729" y="40341"/>
                </a:cubicBezTo>
              </a:path>
            </a:pathLst>
          </a:custGeom>
          <a:ln>
            <a:solidFill>
              <a:schemeClr val="accent4"/>
            </a:solidFill>
            <a:prstDash val="dash"/>
            <a:headEnd type="none"/>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143" name="フリーフォーム 142"/>
          <p:cNvSpPr/>
          <p:nvPr/>
        </p:nvSpPr>
        <p:spPr>
          <a:xfrm>
            <a:off x="5600958" y="3342305"/>
            <a:ext cx="2608729" cy="520732"/>
          </a:xfrm>
          <a:custGeom>
            <a:avLst/>
            <a:gdLst>
              <a:gd name="connsiteX0" fmla="*/ 0 w 2608729"/>
              <a:gd name="connsiteY0" fmla="*/ 0 h 430357"/>
              <a:gd name="connsiteX1" fmla="*/ 457200 w 2608729"/>
              <a:gd name="connsiteY1" fmla="*/ 174812 h 430357"/>
              <a:gd name="connsiteX2" fmla="*/ 1021976 w 2608729"/>
              <a:gd name="connsiteY2" fmla="*/ 53788 h 430357"/>
              <a:gd name="connsiteX3" fmla="*/ 1438835 w 2608729"/>
              <a:gd name="connsiteY3" fmla="*/ 430306 h 430357"/>
              <a:gd name="connsiteX4" fmla="*/ 2070847 w 2608729"/>
              <a:gd name="connsiteY4" fmla="*/ 80683 h 430357"/>
              <a:gd name="connsiteX5" fmla="*/ 2608729 w 2608729"/>
              <a:gd name="connsiteY5" fmla="*/ 40341 h 43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8729" h="430357">
                <a:moveTo>
                  <a:pt x="0" y="0"/>
                </a:moveTo>
                <a:cubicBezTo>
                  <a:pt x="143435" y="82923"/>
                  <a:pt x="286871" y="165847"/>
                  <a:pt x="457200" y="174812"/>
                </a:cubicBezTo>
                <a:cubicBezTo>
                  <a:pt x="627529" y="183777"/>
                  <a:pt x="858370" y="11206"/>
                  <a:pt x="1021976" y="53788"/>
                </a:cubicBezTo>
                <a:cubicBezTo>
                  <a:pt x="1185582" y="96370"/>
                  <a:pt x="1264023" y="425824"/>
                  <a:pt x="1438835" y="430306"/>
                </a:cubicBezTo>
                <a:cubicBezTo>
                  <a:pt x="1613647" y="434788"/>
                  <a:pt x="1875865" y="145677"/>
                  <a:pt x="2070847" y="80683"/>
                </a:cubicBezTo>
                <a:cubicBezTo>
                  <a:pt x="2265829" y="15689"/>
                  <a:pt x="2437279" y="28015"/>
                  <a:pt x="2608729" y="40341"/>
                </a:cubicBezTo>
              </a:path>
            </a:pathLst>
          </a:custGeom>
          <a:ln>
            <a:solidFill>
              <a:schemeClr val="accent4"/>
            </a:solidFill>
            <a:prstDash val="dash"/>
            <a:headEnd type="none"/>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145" name="フリーフォーム 144"/>
          <p:cNvSpPr/>
          <p:nvPr/>
        </p:nvSpPr>
        <p:spPr>
          <a:xfrm>
            <a:off x="2003612" y="4854388"/>
            <a:ext cx="2164976" cy="251000"/>
          </a:xfrm>
          <a:custGeom>
            <a:avLst/>
            <a:gdLst>
              <a:gd name="connsiteX0" fmla="*/ 0 w 2164976"/>
              <a:gd name="connsiteY0" fmla="*/ 0 h 251000"/>
              <a:gd name="connsiteX1" fmla="*/ 564776 w 2164976"/>
              <a:gd name="connsiteY1" fmla="*/ 242047 h 251000"/>
              <a:gd name="connsiteX2" fmla="*/ 1896035 w 2164976"/>
              <a:gd name="connsiteY2" fmla="*/ 201706 h 251000"/>
              <a:gd name="connsiteX3" fmla="*/ 2164976 w 2164976"/>
              <a:gd name="connsiteY3" fmla="*/ 228600 h 251000"/>
            </a:gdLst>
            <a:ahLst/>
            <a:cxnLst>
              <a:cxn ang="0">
                <a:pos x="connsiteX0" y="connsiteY0"/>
              </a:cxn>
              <a:cxn ang="0">
                <a:pos x="connsiteX1" y="connsiteY1"/>
              </a:cxn>
              <a:cxn ang="0">
                <a:pos x="connsiteX2" y="connsiteY2"/>
              </a:cxn>
              <a:cxn ang="0">
                <a:pos x="connsiteX3" y="connsiteY3"/>
              </a:cxn>
            </a:cxnLst>
            <a:rect l="l" t="t" r="r" b="b"/>
            <a:pathLst>
              <a:path w="2164976" h="251000">
                <a:moveTo>
                  <a:pt x="0" y="0"/>
                </a:moveTo>
                <a:cubicBezTo>
                  <a:pt x="124385" y="104214"/>
                  <a:pt x="248770" y="208429"/>
                  <a:pt x="564776" y="242047"/>
                </a:cubicBezTo>
                <a:cubicBezTo>
                  <a:pt x="880782" y="275665"/>
                  <a:pt x="1629335" y="203947"/>
                  <a:pt x="1896035" y="201706"/>
                </a:cubicBezTo>
                <a:cubicBezTo>
                  <a:pt x="2162735" y="199465"/>
                  <a:pt x="2163855" y="214032"/>
                  <a:pt x="2164976" y="228600"/>
                </a:cubicBezTo>
              </a:path>
            </a:pathLst>
          </a:custGeom>
          <a:ln>
            <a:prstDash val="dash"/>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b="1">
              <a:ln w="22225">
                <a:solidFill>
                  <a:schemeClr val="accent2"/>
                </a:solidFill>
                <a:prstDash val="solid"/>
              </a:ln>
              <a:solidFill>
                <a:schemeClr val="accent2">
                  <a:lumMod val="40000"/>
                  <a:lumOff val="60000"/>
                </a:schemeClr>
              </a:solidFill>
            </a:endParaRPr>
          </a:p>
        </p:txBody>
      </p:sp>
      <p:sp>
        <p:nvSpPr>
          <p:cNvPr id="146" name="フリーフォーム 145"/>
          <p:cNvSpPr/>
          <p:nvPr/>
        </p:nvSpPr>
        <p:spPr>
          <a:xfrm>
            <a:off x="4200041" y="5114441"/>
            <a:ext cx="1363851" cy="730141"/>
          </a:xfrm>
          <a:custGeom>
            <a:avLst/>
            <a:gdLst>
              <a:gd name="connsiteX0" fmla="*/ 0 w 1363851"/>
              <a:gd name="connsiteY0" fmla="*/ 0 h 730141"/>
              <a:gd name="connsiteX1" fmla="*/ 573437 w 1363851"/>
              <a:gd name="connsiteY1" fmla="*/ 681925 h 730141"/>
              <a:gd name="connsiteX2" fmla="*/ 1363851 w 1363851"/>
              <a:gd name="connsiteY2" fmla="*/ 619932 h 730141"/>
            </a:gdLst>
            <a:ahLst/>
            <a:cxnLst>
              <a:cxn ang="0">
                <a:pos x="connsiteX0" y="connsiteY0"/>
              </a:cxn>
              <a:cxn ang="0">
                <a:pos x="connsiteX1" y="connsiteY1"/>
              </a:cxn>
              <a:cxn ang="0">
                <a:pos x="connsiteX2" y="connsiteY2"/>
              </a:cxn>
            </a:cxnLst>
            <a:rect l="l" t="t" r="r" b="b"/>
            <a:pathLst>
              <a:path w="1363851" h="730141">
                <a:moveTo>
                  <a:pt x="0" y="0"/>
                </a:moveTo>
                <a:cubicBezTo>
                  <a:pt x="173064" y="289301"/>
                  <a:pt x="346129" y="578603"/>
                  <a:pt x="573437" y="681925"/>
                </a:cubicBezTo>
                <a:cubicBezTo>
                  <a:pt x="800745" y="785247"/>
                  <a:pt x="1082298" y="702589"/>
                  <a:pt x="1363851" y="619932"/>
                </a:cubicBezTo>
              </a:path>
            </a:pathLst>
          </a:custGeom>
          <a:ln>
            <a:prstDash val="lgDashDotDot"/>
            <a:tailEnd type="arrow" w="lg" len="lg"/>
          </a:ln>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147" name="フリーフォーム 146"/>
          <p:cNvSpPr/>
          <p:nvPr/>
        </p:nvSpPr>
        <p:spPr>
          <a:xfrm>
            <a:off x="5610386" y="5098942"/>
            <a:ext cx="1596326" cy="604434"/>
          </a:xfrm>
          <a:custGeom>
            <a:avLst/>
            <a:gdLst>
              <a:gd name="connsiteX0" fmla="*/ 0 w 1596326"/>
              <a:gd name="connsiteY0" fmla="*/ 604434 h 604434"/>
              <a:gd name="connsiteX1" fmla="*/ 898902 w 1596326"/>
              <a:gd name="connsiteY1" fmla="*/ 139485 h 604434"/>
              <a:gd name="connsiteX2" fmla="*/ 1224367 w 1596326"/>
              <a:gd name="connsiteY2" fmla="*/ 232475 h 604434"/>
              <a:gd name="connsiteX3" fmla="*/ 1596326 w 1596326"/>
              <a:gd name="connsiteY3" fmla="*/ 0 h 604434"/>
            </a:gdLst>
            <a:ahLst/>
            <a:cxnLst>
              <a:cxn ang="0">
                <a:pos x="connsiteX0" y="connsiteY0"/>
              </a:cxn>
              <a:cxn ang="0">
                <a:pos x="connsiteX1" y="connsiteY1"/>
              </a:cxn>
              <a:cxn ang="0">
                <a:pos x="connsiteX2" y="connsiteY2"/>
              </a:cxn>
              <a:cxn ang="0">
                <a:pos x="connsiteX3" y="connsiteY3"/>
              </a:cxn>
            </a:cxnLst>
            <a:rect l="l" t="t" r="r" b="b"/>
            <a:pathLst>
              <a:path w="1596326" h="604434">
                <a:moveTo>
                  <a:pt x="0" y="604434"/>
                </a:moveTo>
                <a:cubicBezTo>
                  <a:pt x="347420" y="402956"/>
                  <a:pt x="694841" y="201478"/>
                  <a:pt x="898902" y="139485"/>
                </a:cubicBezTo>
                <a:cubicBezTo>
                  <a:pt x="1102963" y="77492"/>
                  <a:pt x="1108130" y="255722"/>
                  <a:pt x="1224367" y="232475"/>
                </a:cubicBezTo>
                <a:cubicBezTo>
                  <a:pt x="1340604" y="209228"/>
                  <a:pt x="1468465" y="104614"/>
                  <a:pt x="1596326" y="0"/>
                </a:cubicBezTo>
              </a:path>
            </a:pathLst>
          </a:custGeom>
          <a:ln>
            <a:prstDash val="sysDot"/>
            <a:tailEnd type="arrow" w="lg" len="lg"/>
          </a:ln>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149" name="フリーフォーム 148"/>
          <p:cNvSpPr/>
          <p:nvPr/>
        </p:nvSpPr>
        <p:spPr>
          <a:xfrm>
            <a:off x="4162759" y="5470064"/>
            <a:ext cx="1363851" cy="730141"/>
          </a:xfrm>
          <a:custGeom>
            <a:avLst/>
            <a:gdLst>
              <a:gd name="connsiteX0" fmla="*/ 0 w 1363851"/>
              <a:gd name="connsiteY0" fmla="*/ 0 h 730141"/>
              <a:gd name="connsiteX1" fmla="*/ 573437 w 1363851"/>
              <a:gd name="connsiteY1" fmla="*/ 681925 h 730141"/>
              <a:gd name="connsiteX2" fmla="*/ 1363851 w 1363851"/>
              <a:gd name="connsiteY2" fmla="*/ 619932 h 730141"/>
            </a:gdLst>
            <a:ahLst/>
            <a:cxnLst>
              <a:cxn ang="0">
                <a:pos x="connsiteX0" y="connsiteY0"/>
              </a:cxn>
              <a:cxn ang="0">
                <a:pos x="connsiteX1" y="connsiteY1"/>
              </a:cxn>
              <a:cxn ang="0">
                <a:pos x="connsiteX2" y="connsiteY2"/>
              </a:cxn>
            </a:cxnLst>
            <a:rect l="l" t="t" r="r" b="b"/>
            <a:pathLst>
              <a:path w="1363851" h="730141">
                <a:moveTo>
                  <a:pt x="0" y="0"/>
                </a:moveTo>
                <a:cubicBezTo>
                  <a:pt x="173064" y="289301"/>
                  <a:pt x="346129" y="578603"/>
                  <a:pt x="573437" y="681925"/>
                </a:cubicBezTo>
                <a:cubicBezTo>
                  <a:pt x="800745" y="785247"/>
                  <a:pt x="1082298" y="702589"/>
                  <a:pt x="1363851" y="619932"/>
                </a:cubicBezTo>
              </a:path>
            </a:pathLst>
          </a:custGeom>
          <a:ln>
            <a:solidFill>
              <a:schemeClr val="accent3"/>
            </a:solidFill>
            <a:prstDash val="lgDashDotDot"/>
            <a:tailEnd type="arrow" w="lg" len="lg"/>
          </a:ln>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a:p>
        </p:txBody>
      </p:sp>
      <p:sp>
        <p:nvSpPr>
          <p:cNvPr id="151" name="フリーフォーム 150"/>
          <p:cNvSpPr/>
          <p:nvPr/>
        </p:nvSpPr>
        <p:spPr>
          <a:xfrm>
            <a:off x="2178424" y="5321087"/>
            <a:ext cx="1990164" cy="340161"/>
          </a:xfrm>
          <a:custGeom>
            <a:avLst/>
            <a:gdLst>
              <a:gd name="connsiteX0" fmla="*/ 0 w 1990164"/>
              <a:gd name="connsiteY0" fmla="*/ 498029 h 498029"/>
              <a:gd name="connsiteX1" fmla="*/ 416858 w 1990164"/>
              <a:gd name="connsiteY1" fmla="*/ 161853 h 498029"/>
              <a:gd name="connsiteX2" fmla="*/ 1640541 w 1990164"/>
              <a:gd name="connsiteY2" fmla="*/ 488 h 498029"/>
              <a:gd name="connsiteX3" fmla="*/ 1990164 w 1990164"/>
              <a:gd name="connsiteY3" fmla="*/ 121512 h 498029"/>
            </a:gdLst>
            <a:ahLst/>
            <a:cxnLst>
              <a:cxn ang="0">
                <a:pos x="connsiteX0" y="connsiteY0"/>
              </a:cxn>
              <a:cxn ang="0">
                <a:pos x="connsiteX1" y="connsiteY1"/>
              </a:cxn>
              <a:cxn ang="0">
                <a:pos x="connsiteX2" y="connsiteY2"/>
              </a:cxn>
              <a:cxn ang="0">
                <a:pos x="connsiteX3" y="connsiteY3"/>
              </a:cxn>
            </a:cxnLst>
            <a:rect l="l" t="t" r="r" b="b"/>
            <a:pathLst>
              <a:path w="1990164" h="498029">
                <a:moveTo>
                  <a:pt x="0" y="498029"/>
                </a:moveTo>
                <a:cubicBezTo>
                  <a:pt x="71717" y="371402"/>
                  <a:pt x="143435" y="244776"/>
                  <a:pt x="416858" y="161853"/>
                </a:cubicBezTo>
                <a:cubicBezTo>
                  <a:pt x="690281" y="78930"/>
                  <a:pt x="1378323" y="7211"/>
                  <a:pt x="1640541" y="488"/>
                </a:cubicBezTo>
                <a:cubicBezTo>
                  <a:pt x="1902759" y="-6235"/>
                  <a:pt x="1946461" y="57638"/>
                  <a:pt x="1990164" y="121512"/>
                </a:cubicBezTo>
              </a:path>
            </a:pathLst>
          </a:custGeom>
          <a:ln>
            <a:prstDash val="dash"/>
            <a:tailEnd type="arrow" w="lg" len="lg"/>
          </a:ln>
        </p:spPr>
        <p:style>
          <a:lnRef idx="2">
            <a:schemeClr val="accent3"/>
          </a:lnRef>
          <a:fillRef idx="0">
            <a:schemeClr val="accent3"/>
          </a:fillRef>
          <a:effectRef idx="1">
            <a:schemeClr val="accent3"/>
          </a:effectRef>
          <a:fontRef idx="minor">
            <a:schemeClr val="tx1"/>
          </a:fontRef>
        </p:style>
        <p:txBody>
          <a:bodyPr rtlCol="0" anchor="ctr"/>
          <a:lstStyle/>
          <a:p>
            <a:pPr algn="ctr"/>
            <a:endParaRPr kumimoji="1" lang="ja-JP" altLang="en-US"/>
          </a:p>
        </p:txBody>
      </p:sp>
      <p:sp>
        <p:nvSpPr>
          <p:cNvPr id="152" name="フリーフォーム 151"/>
          <p:cNvSpPr/>
          <p:nvPr/>
        </p:nvSpPr>
        <p:spPr>
          <a:xfrm>
            <a:off x="5593976" y="5544606"/>
            <a:ext cx="1559859" cy="493123"/>
          </a:xfrm>
          <a:custGeom>
            <a:avLst/>
            <a:gdLst>
              <a:gd name="connsiteX0" fmla="*/ 0 w 1559859"/>
              <a:gd name="connsiteY0" fmla="*/ 493123 h 493123"/>
              <a:gd name="connsiteX1" fmla="*/ 793377 w 1559859"/>
              <a:gd name="connsiteY1" fmla="*/ 9029 h 493123"/>
              <a:gd name="connsiteX2" fmla="*/ 1559859 w 1559859"/>
              <a:gd name="connsiteY2" fmla="*/ 224182 h 493123"/>
            </a:gdLst>
            <a:ahLst/>
            <a:cxnLst>
              <a:cxn ang="0">
                <a:pos x="connsiteX0" y="connsiteY0"/>
              </a:cxn>
              <a:cxn ang="0">
                <a:pos x="connsiteX1" y="connsiteY1"/>
              </a:cxn>
              <a:cxn ang="0">
                <a:pos x="connsiteX2" y="connsiteY2"/>
              </a:cxn>
            </a:cxnLst>
            <a:rect l="l" t="t" r="r" b="b"/>
            <a:pathLst>
              <a:path w="1559859" h="493123">
                <a:moveTo>
                  <a:pt x="0" y="493123"/>
                </a:moveTo>
                <a:cubicBezTo>
                  <a:pt x="266700" y="273488"/>
                  <a:pt x="533400" y="53853"/>
                  <a:pt x="793377" y="9029"/>
                </a:cubicBezTo>
                <a:cubicBezTo>
                  <a:pt x="1053354" y="-35795"/>
                  <a:pt x="1306606" y="94193"/>
                  <a:pt x="1559859" y="224182"/>
                </a:cubicBezTo>
              </a:path>
            </a:pathLst>
          </a:custGeom>
          <a:noFill/>
          <a:ln>
            <a:solidFill>
              <a:schemeClr val="accent3"/>
            </a:solidFill>
            <a:prstDash val="sysDot"/>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禁止 11"/>
          <p:cNvSpPr/>
          <p:nvPr/>
        </p:nvSpPr>
        <p:spPr>
          <a:xfrm>
            <a:off x="4411132" y="5514750"/>
            <a:ext cx="755703" cy="755703"/>
          </a:xfrm>
          <a:prstGeom prst="noSmoking">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solidFill>
                <a:schemeClr val="tx1"/>
              </a:solidFill>
            </a:endParaRPr>
          </a:p>
        </p:txBody>
      </p:sp>
      <p:sp>
        <p:nvSpPr>
          <p:cNvPr id="74" name="禁止 73"/>
          <p:cNvSpPr/>
          <p:nvPr/>
        </p:nvSpPr>
        <p:spPr>
          <a:xfrm>
            <a:off x="2141995" y="3588722"/>
            <a:ext cx="387795" cy="387795"/>
          </a:xfrm>
          <a:prstGeom prst="noSmoking">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solidFill>
                <a:schemeClr val="tx1"/>
              </a:solidFill>
            </a:endParaRPr>
          </a:p>
        </p:txBody>
      </p:sp>
      <p:sp>
        <p:nvSpPr>
          <p:cNvPr id="75" name="禁止 74"/>
          <p:cNvSpPr/>
          <p:nvPr/>
        </p:nvSpPr>
        <p:spPr>
          <a:xfrm>
            <a:off x="6721014" y="3687692"/>
            <a:ext cx="387795" cy="387795"/>
          </a:xfrm>
          <a:prstGeom prst="noSmoking">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solidFill>
                <a:schemeClr val="tx1"/>
              </a:solidFill>
            </a:endParaRPr>
          </a:p>
        </p:txBody>
      </p:sp>
      <p:sp>
        <p:nvSpPr>
          <p:cNvPr id="14" name="フリーフォーム 13"/>
          <p:cNvSpPr/>
          <p:nvPr/>
        </p:nvSpPr>
        <p:spPr>
          <a:xfrm>
            <a:off x="1100380" y="3237293"/>
            <a:ext cx="2526223" cy="342850"/>
          </a:xfrm>
          <a:custGeom>
            <a:avLst/>
            <a:gdLst>
              <a:gd name="connsiteX0" fmla="*/ 0 w 2526223"/>
              <a:gd name="connsiteY0" fmla="*/ 63846 h 342850"/>
              <a:gd name="connsiteX1" fmla="*/ 526942 w 2526223"/>
              <a:gd name="connsiteY1" fmla="*/ 342815 h 342850"/>
              <a:gd name="connsiteX2" fmla="*/ 1053884 w 2526223"/>
              <a:gd name="connsiteY2" fmla="*/ 48348 h 342850"/>
              <a:gd name="connsiteX3" fmla="*/ 1921789 w 2526223"/>
              <a:gd name="connsiteY3" fmla="*/ 1853 h 342850"/>
              <a:gd name="connsiteX4" fmla="*/ 2526223 w 2526223"/>
              <a:gd name="connsiteY4" fmla="*/ 63846 h 342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223" h="342850">
                <a:moveTo>
                  <a:pt x="0" y="63846"/>
                </a:moveTo>
                <a:cubicBezTo>
                  <a:pt x="175647" y="204622"/>
                  <a:pt x="351295" y="345398"/>
                  <a:pt x="526942" y="342815"/>
                </a:cubicBezTo>
                <a:cubicBezTo>
                  <a:pt x="702589" y="340232"/>
                  <a:pt x="821410" y="105175"/>
                  <a:pt x="1053884" y="48348"/>
                </a:cubicBezTo>
                <a:cubicBezTo>
                  <a:pt x="1286358" y="-8479"/>
                  <a:pt x="1676399" y="-730"/>
                  <a:pt x="1921789" y="1853"/>
                </a:cubicBezTo>
                <a:cubicBezTo>
                  <a:pt x="2167179" y="4436"/>
                  <a:pt x="2346701" y="34141"/>
                  <a:pt x="2526223" y="63846"/>
                </a:cubicBezTo>
              </a:path>
            </a:pathLst>
          </a:custGeom>
          <a:ln>
            <a:prstDash val="dash"/>
            <a:tailEnd type="arrow" w="lg" len="lg"/>
          </a:ln>
        </p:spPr>
        <p:style>
          <a:lnRef idx="2">
            <a:schemeClr val="accent4"/>
          </a:lnRef>
          <a:fillRef idx="0">
            <a:schemeClr val="accent4"/>
          </a:fillRef>
          <a:effectRef idx="1">
            <a:schemeClr val="accent4"/>
          </a:effectRef>
          <a:fontRef idx="minor">
            <a:schemeClr val="tx1"/>
          </a:fontRef>
        </p:style>
        <p:txBody>
          <a:bodyPr rtlCol="0" anchor="ctr"/>
          <a:lstStyle/>
          <a:p>
            <a:pPr algn="ctr"/>
            <a:endParaRPr kumimoji="1" lang="ja-JP" altLang="en-US" b="1">
              <a:ln w="22225">
                <a:solidFill>
                  <a:schemeClr val="accent2"/>
                </a:solidFill>
                <a:prstDash val="solid"/>
              </a:ln>
              <a:solidFill>
                <a:schemeClr val="accent2">
                  <a:lumMod val="40000"/>
                  <a:lumOff val="60000"/>
                </a:schemeClr>
              </a:solidFill>
            </a:endParaRPr>
          </a:p>
        </p:txBody>
      </p:sp>
      <p:sp>
        <p:nvSpPr>
          <p:cNvPr id="77" name="フリーフォーム 76"/>
          <p:cNvSpPr/>
          <p:nvPr/>
        </p:nvSpPr>
        <p:spPr>
          <a:xfrm>
            <a:off x="5669538" y="3501008"/>
            <a:ext cx="2526223" cy="342850"/>
          </a:xfrm>
          <a:custGeom>
            <a:avLst/>
            <a:gdLst>
              <a:gd name="connsiteX0" fmla="*/ 0 w 2526223"/>
              <a:gd name="connsiteY0" fmla="*/ 63846 h 342850"/>
              <a:gd name="connsiteX1" fmla="*/ 526942 w 2526223"/>
              <a:gd name="connsiteY1" fmla="*/ 342815 h 342850"/>
              <a:gd name="connsiteX2" fmla="*/ 1053884 w 2526223"/>
              <a:gd name="connsiteY2" fmla="*/ 48348 h 342850"/>
              <a:gd name="connsiteX3" fmla="*/ 1921789 w 2526223"/>
              <a:gd name="connsiteY3" fmla="*/ 1853 h 342850"/>
              <a:gd name="connsiteX4" fmla="*/ 2526223 w 2526223"/>
              <a:gd name="connsiteY4" fmla="*/ 63846 h 342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6223" h="342850">
                <a:moveTo>
                  <a:pt x="0" y="63846"/>
                </a:moveTo>
                <a:cubicBezTo>
                  <a:pt x="175647" y="204622"/>
                  <a:pt x="351295" y="345398"/>
                  <a:pt x="526942" y="342815"/>
                </a:cubicBezTo>
                <a:cubicBezTo>
                  <a:pt x="702589" y="340232"/>
                  <a:pt x="821410" y="105175"/>
                  <a:pt x="1053884" y="48348"/>
                </a:cubicBezTo>
                <a:cubicBezTo>
                  <a:pt x="1286358" y="-8479"/>
                  <a:pt x="1676399" y="-730"/>
                  <a:pt x="1921789" y="1853"/>
                </a:cubicBezTo>
                <a:cubicBezTo>
                  <a:pt x="2167179" y="4436"/>
                  <a:pt x="2346701" y="34141"/>
                  <a:pt x="2526223" y="63846"/>
                </a:cubicBezTo>
              </a:path>
            </a:pathLst>
          </a:custGeom>
          <a:ln>
            <a:prstDash val="dash"/>
            <a:tailEnd type="arrow" w="lg" len="lg"/>
          </a:ln>
        </p:spPr>
        <p:style>
          <a:lnRef idx="2">
            <a:schemeClr val="accent4"/>
          </a:lnRef>
          <a:fillRef idx="0">
            <a:schemeClr val="accent4"/>
          </a:fillRef>
          <a:effectRef idx="1">
            <a:schemeClr val="accent4"/>
          </a:effectRef>
          <a:fontRef idx="minor">
            <a:schemeClr val="tx1"/>
          </a:fontRef>
        </p:style>
        <p:txBody>
          <a:bodyPr rtlCol="0" anchor="ctr"/>
          <a:lstStyle/>
          <a:p>
            <a:pPr algn="ctr"/>
            <a:endParaRPr kumimoji="1" lang="ja-JP" altLang="en-US"/>
          </a:p>
        </p:txBody>
      </p:sp>
      <p:sp>
        <p:nvSpPr>
          <p:cNvPr id="15" name="フリーフォーム 14"/>
          <p:cNvSpPr/>
          <p:nvPr/>
        </p:nvSpPr>
        <p:spPr>
          <a:xfrm>
            <a:off x="4277532" y="5005953"/>
            <a:ext cx="2851688" cy="473448"/>
          </a:xfrm>
          <a:custGeom>
            <a:avLst/>
            <a:gdLst>
              <a:gd name="connsiteX0" fmla="*/ 0 w 2851688"/>
              <a:gd name="connsiteY0" fmla="*/ 0 h 473448"/>
              <a:gd name="connsiteX1" fmla="*/ 2216258 w 2851688"/>
              <a:gd name="connsiteY1" fmla="*/ 449450 h 473448"/>
              <a:gd name="connsiteX2" fmla="*/ 2851688 w 2851688"/>
              <a:gd name="connsiteY2" fmla="*/ 371959 h 473448"/>
            </a:gdLst>
            <a:ahLst/>
            <a:cxnLst>
              <a:cxn ang="0">
                <a:pos x="connsiteX0" y="connsiteY0"/>
              </a:cxn>
              <a:cxn ang="0">
                <a:pos x="connsiteX1" y="connsiteY1"/>
              </a:cxn>
              <a:cxn ang="0">
                <a:pos x="connsiteX2" y="connsiteY2"/>
              </a:cxn>
            </a:cxnLst>
            <a:rect l="l" t="t" r="r" b="b"/>
            <a:pathLst>
              <a:path w="2851688" h="473448">
                <a:moveTo>
                  <a:pt x="0" y="0"/>
                </a:moveTo>
                <a:cubicBezTo>
                  <a:pt x="870488" y="193728"/>
                  <a:pt x="1740977" y="387457"/>
                  <a:pt x="2216258" y="449450"/>
                </a:cubicBezTo>
                <a:cubicBezTo>
                  <a:pt x="2691539" y="511443"/>
                  <a:pt x="2771613" y="441701"/>
                  <a:pt x="2851688" y="371959"/>
                </a:cubicBezTo>
              </a:path>
            </a:pathLst>
          </a:custGeom>
          <a:ln>
            <a:prstDash val="sysDot"/>
            <a:tailEnd type="arrow" w="lg" len="lg"/>
          </a:ln>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ja-JP" altLang="en-US" b="1">
              <a:ln w="22225">
                <a:solidFill>
                  <a:schemeClr val="accent2"/>
                </a:solidFill>
                <a:prstDash val="solid"/>
              </a:ln>
              <a:solidFill>
                <a:schemeClr val="accent2">
                  <a:lumMod val="40000"/>
                  <a:lumOff val="60000"/>
                </a:schemeClr>
              </a:solidFill>
            </a:endParaRPr>
          </a:p>
        </p:txBody>
      </p:sp>
      <p:sp>
        <p:nvSpPr>
          <p:cNvPr id="17" name="フリーフォーム 16"/>
          <p:cNvSpPr/>
          <p:nvPr/>
        </p:nvSpPr>
        <p:spPr>
          <a:xfrm>
            <a:off x="4215539" y="5408908"/>
            <a:ext cx="2898183" cy="495946"/>
          </a:xfrm>
          <a:custGeom>
            <a:avLst/>
            <a:gdLst>
              <a:gd name="connsiteX0" fmla="*/ 0 w 2898183"/>
              <a:gd name="connsiteY0" fmla="*/ 0 h 495946"/>
              <a:gd name="connsiteX1" fmla="*/ 2045776 w 2898183"/>
              <a:gd name="connsiteY1" fmla="*/ 201478 h 495946"/>
              <a:gd name="connsiteX2" fmla="*/ 2898183 w 2898183"/>
              <a:gd name="connsiteY2" fmla="*/ 495946 h 495946"/>
            </a:gdLst>
            <a:ahLst/>
            <a:cxnLst>
              <a:cxn ang="0">
                <a:pos x="connsiteX0" y="connsiteY0"/>
              </a:cxn>
              <a:cxn ang="0">
                <a:pos x="connsiteX1" y="connsiteY1"/>
              </a:cxn>
              <a:cxn ang="0">
                <a:pos x="connsiteX2" y="connsiteY2"/>
              </a:cxn>
            </a:cxnLst>
            <a:rect l="l" t="t" r="r" b="b"/>
            <a:pathLst>
              <a:path w="2898183" h="495946">
                <a:moveTo>
                  <a:pt x="0" y="0"/>
                </a:moveTo>
                <a:cubicBezTo>
                  <a:pt x="781373" y="59410"/>
                  <a:pt x="1562746" y="118820"/>
                  <a:pt x="2045776" y="201478"/>
                </a:cubicBezTo>
                <a:cubicBezTo>
                  <a:pt x="2528806" y="284136"/>
                  <a:pt x="2713494" y="390041"/>
                  <a:pt x="2898183" y="495946"/>
                </a:cubicBezTo>
              </a:path>
            </a:pathLst>
          </a:custGeom>
          <a:ln>
            <a:prstDash val="sysDot"/>
            <a:tailEnd type="arrow" w="lg" len="lg"/>
          </a:ln>
        </p:spPr>
        <p:style>
          <a:lnRef idx="2">
            <a:schemeClr val="accent3"/>
          </a:lnRef>
          <a:fillRef idx="0">
            <a:schemeClr val="accent3"/>
          </a:fillRef>
          <a:effectRef idx="1">
            <a:schemeClr val="accent3"/>
          </a:effectRef>
          <a:fontRef idx="minor">
            <a:schemeClr val="tx1"/>
          </a:fontRef>
        </p:style>
        <p:txBody>
          <a:bodyPr rtlCol="0" anchor="ctr"/>
          <a:lstStyle/>
          <a:p>
            <a:pPr algn="ctr"/>
            <a:endParaRPr kumimoji="1" lang="ja-JP" altLang="en-US"/>
          </a:p>
        </p:txBody>
      </p:sp>
      <p:sp>
        <p:nvSpPr>
          <p:cNvPr id="5" name="スライド番号プレースホルダー 4"/>
          <p:cNvSpPr>
            <a:spLocks noGrp="1"/>
          </p:cNvSpPr>
          <p:nvPr>
            <p:ph type="sldNum" sz="quarter" idx="12"/>
          </p:nvPr>
        </p:nvSpPr>
        <p:spPr/>
        <p:txBody>
          <a:bodyPr/>
          <a:lstStyle/>
          <a:p>
            <a:fld id="{D2D8002D-B5B0-4BAC-B1F6-782DDCCE6D9C}" type="slidenum">
              <a:rPr kumimoji="1" lang="ja-JP" altLang="en-US" smtClean="0"/>
              <a:t>13</a:t>
            </a:fld>
            <a:endParaRPr kumimoji="1" lang="ja-JP" altLang="en-US"/>
          </a:p>
        </p:txBody>
      </p:sp>
    </p:spTree>
    <p:extLst>
      <p:ext uri="{BB962C8B-B14F-4D97-AF65-F5344CB8AC3E}">
        <p14:creationId xmlns:p14="http://schemas.microsoft.com/office/powerpoint/2010/main" val="3840456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4"/>
                                        </p:tgtEl>
                                        <p:attrNameLst>
                                          <p:attrName>style.visibility</p:attrName>
                                        </p:attrNameLst>
                                      </p:cBhvr>
                                      <p:to>
                                        <p:strVal val="visible"/>
                                      </p:to>
                                    </p:set>
                                    <p:animEffect transition="in" filter="blinds(horizontal)">
                                      <p:cBhvr>
                                        <p:cTn id="12" dur="500"/>
                                        <p:tgtEl>
                                          <p:spTgt spid="7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5"/>
                                        </p:tgtEl>
                                        <p:attrNameLst>
                                          <p:attrName>style.visibility</p:attrName>
                                        </p:attrNameLst>
                                      </p:cBhvr>
                                      <p:to>
                                        <p:strVal val="visible"/>
                                      </p:to>
                                    </p:set>
                                    <p:animEffect transition="in" filter="blinds(horizontal)">
                                      <p:cBhvr>
                                        <p:cTn id="15" dur="500"/>
                                        <p:tgtEl>
                                          <p:spTgt spid="7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xit" presetSubtype="10" fill="hold" grpId="0" nodeType="clickEffect">
                                  <p:stCondLst>
                                    <p:cond delay="0"/>
                                  </p:stCondLst>
                                  <p:childTnLst>
                                    <p:animEffect transition="out" filter="blinds(horizontal)">
                                      <p:cBhvr>
                                        <p:cTn id="19" dur="500"/>
                                        <p:tgtEl>
                                          <p:spTgt spid="142"/>
                                        </p:tgtEl>
                                      </p:cBhvr>
                                    </p:animEffect>
                                    <p:set>
                                      <p:cBhvr>
                                        <p:cTn id="20" dur="1" fill="hold">
                                          <p:stCondLst>
                                            <p:cond delay="499"/>
                                          </p:stCondLst>
                                        </p:cTn>
                                        <p:tgtEl>
                                          <p:spTgt spid="142"/>
                                        </p:tgtEl>
                                        <p:attrNameLst>
                                          <p:attrName>style.visibility</p:attrName>
                                        </p:attrNameLst>
                                      </p:cBhvr>
                                      <p:to>
                                        <p:strVal val="hidden"/>
                                      </p:to>
                                    </p:set>
                                  </p:childTnLst>
                                </p:cTn>
                              </p:par>
                              <p:par>
                                <p:cTn id="21" presetID="3" presetClass="exit" presetSubtype="10" fill="hold" grpId="0" nodeType="withEffect">
                                  <p:stCondLst>
                                    <p:cond delay="0"/>
                                  </p:stCondLst>
                                  <p:childTnLst>
                                    <p:animEffect transition="out" filter="blinds(horizontal)">
                                      <p:cBhvr>
                                        <p:cTn id="22" dur="500"/>
                                        <p:tgtEl>
                                          <p:spTgt spid="143"/>
                                        </p:tgtEl>
                                      </p:cBhvr>
                                    </p:animEffect>
                                    <p:set>
                                      <p:cBhvr>
                                        <p:cTn id="23" dur="1" fill="hold">
                                          <p:stCondLst>
                                            <p:cond delay="499"/>
                                          </p:stCondLst>
                                        </p:cTn>
                                        <p:tgtEl>
                                          <p:spTgt spid="143"/>
                                        </p:tgtEl>
                                        <p:attrNameLst>
                                          <p:attrName>style.visibility</p:attrName>
                                        </p:attrNameLst>
                                      </p:cBhvr>
                                      <p:to>
                                        <p:strVal val="hidden"/>
                                      </p:to>
                                    </p:set>
                                  </p:childTnLst>
                                </p:cTn>
                              </p:par>
                              <p:par>
                                <p:cTn id="24" presetID="3" presetClass="exit" presetSubtype="10" fill="hold" grpId="0" nodeType="withEffect">
                                  <p:stCondLst>
                                    <p:cond delay="0"/>
                                  </p:stCondLst>
                                  <p:childTnLst>
                                    <p:animEffect transition="out" filter="blinds(horizontal)">
                                      <p:cBhvr>
                                        <p:cTn id="25" dur="500"/>
                                        <p:tgtEl>
                                          <p:spTgt spid="145"/>
                                        </p:tgtEl>
                                      </p:cBhvr>
                                    </p:animEffect>
                                    <p:set>
                                      <p:cBhvr>
                                        <p:cTn id="26" dur="1" fill="hold">
                                          <p:stCondLst>
                                            <p:cond delay="499"/>
                                          </p:stCondLst>
                                        </p:cTn>
                                        <p:tgtEl>
                                          <p:spTgt spid="145"/>
                                        </p:tgtEl>
                                        <p:attrNameLst>
                                          <p:attrName>style.visibility</p:attrName>
                                        </p:attrNameLst>
                                      </p:cBhvr>
                                      <p:to>
                                        <p:strVal val="hidden"/>
                                      </p:to>
                                    </p:set>
                                  </p:childTnLst>
                                </p:cTn>
                              </p:par>
                              <p:par>
                                <p:cTn id="27" presetID="3" presetClass="exit" presetSubtype="10" fill="hold" grpId="0" nodeType="withEffect">
                                  <p:stCondLst>
                                    <p:cond delay="0"/>
                                  </p:stCondLst>
                                  <p:childTnLst>
                                    <p:animEffect transition="out" filter="blinds(horizontal)">
                                      <p:cBhvr>
                                        <p:cTn id="28" dur="500"/>
                                        <p:tgtEl>
                                          <p:spTgt spid="151"/>
                                        </p:tgtEl>
                                      </p:cBhvr>
                                    </p:animEffect>
                                    <p:set>
                                      <p:cBhvr>
                                        <p:cTn id="29" dur="1" fill="hold">
                                          <p:stCondLst>
                                            <p:cond delay="499"/>
                                          </p:stCondLst>
                                        </p:cTn>
                                        <p:tgtEl>
                                          <p:spTgt spid="151"/>
                                        </p:tgtEl>
                                        <p:attrNameLst>
                                          <p:attrName>style.visibility</p:attrName>
                                        </p:attrNameLst>
                                      </p:cBhvr>
                                      <p:to>
                                        <p:strVal val="hidden"/>
                                      </p:to>
                                    </p:set>
                                  </p:childTnLst>
                                </p:cTn>
                              </p:par>
                              <p:par>
                                <p:cTn id="30" presetID="3" presetClass="exit" presetSubtype="10" fill="hold" grpId="0" nodeType="withEffect">
                                  <p:stCondLst>
                                    <p:cond delay="0"/>
                                  </p:stCondLst>
                                  <p:childTnLst>
                                    <p:animEffect transition="out" filter="blinds(horizontal)">
                                      <p:cBhvr>
                                        <p:cTn id="31" dur="500"/>
                                        <p:tgtEl>
                                          <p:spTgt spid="146"/>
                                        </p:tgtEl>
                                      </p:cBhvr>
                                    </p:animEffect>
                                    <p:set>
                                      <p:cBhvr>
                                        <p:cTn id="32" dur="1" fill="hold">
                                          <p:stCondLst>
                                            <p:cond delay="499"/>
                                          </p:stCondLst>
                                        </p:cTn>
                                        <p:tgtEl>
                                          <p:spTgt spid="146"/>
                                        </p:tgtEl>
                                        <p:attrNameLst>
                                          <p:attrName>style.visibility</p:attrName>
                                        </p:attrNameLst>
                                      </p:cBhvr>
                                      <p:to>
                                        <p:strVal val="hidden"/>
                                      </p:to>
                                    </p:set>
                                  </p:childTnLst>
                                </p:cTn>
                              </p:par>
                              <p:par>
                                <p:cTn id="33" presetID="3" presetClass="exit" presetSubtype="10" fill="hold" grpId="0" nodeType="withEffect">
                                  <p:stCondLst>
                                    <p:cond delay="0"/>
                                  </p:stCondLst>
                                  <p:childTnLst>
                                    <p:animEffect transition="out" filter="blinds(horizontal)">
                                      <p:cBhvr>
                                        <p:cTn id="34" dur="500"/>
                                        <p:tgtEl>
                                          <p:spTgt spid="149"/>
                                        </p:tgtEl>
                                      </p:cBhvr>
                                    </p:animEffect>
                                    <p:set>
                                      <p:cBhvr>
                                        <p:cTn id="35" dur="1" fill="hold">
                                          <p:stCondLst>
                                            <p:cond delay="499"/>
                                          </p:stCondLst>
                                        </p:cTn>
                                        <p:tgtEl>
                                          <p:spTgt spid="149"/>
                                        </p:tgtEl>
                                        <p:attrNameLst>
                                          <p:attrName>style.visibility</p:attrName>
                                        </p:attrNameLst>
                                      </p:cBhvr>
                                      <p:to>
                                        <p:strVal val="hidden"/>
                                      </p:to>
                                    </p:set>
                                  </p:childTnLst>
                                </p:cTn>
                              </p:par>
                              <p:par>
                                <p:cTn id="36" presetID="3" presetClass="exit" presetSubtype="10" fill="hold" grpId="0" nodeType="withEffect">
                                  <p:stCondLst>
                                    <p:cond delay="0"/>
                                  </p:stCondLst>
                                  <p:childTnLst>
                                    <p:animEffect transition="out" filter="blinds(horizontal)">
                                      <p:cBhvr>
                                        <p:cTn id="37" dur="500"/>
                                        <p:tgtEl>
                                          <p:spTgt spid="147"/>
                                        </p:tgtEl>
                                      </p:cBhvr>
                                    </p:animEffect>
                                    <p:set>
                                      <p:cBhvr>
                                        <p:cTn id="38" dur="1" fill="hold">
                                          <p:stCondLst>
                                            <p:cond delay="499"/>
                                          </p:stCondLst>
                                        </p:cTn>
                                        <p:tgtEl>
                                          <p:spTgt spid="147"/>
                                        </p:tgtEl>
                                        <p:attrNameLst>
                                          <p:attrName>style.visibility</p:attrName>
                                        </p:attrNameLst>
                                      </p:cBhvr>
                                      <p:to>
                                        <p:strVal val="hidden"/>
                                      </p:to>
                                    </p:set>
                                  </p:childTnLst>
                                </p:cTn>
                              </p:par>
                              <p:par>
                                <p:cTn id="39" presetID="3" presetClass="exit" presetSubtype="10" fill="hold" grpId="0" nodeType="withEffect">
                                  <p:stCondLst>
                                    <p:cond delay="0"/>
                                  </p:stCondLst>
                                  <p:childTnLst>
                                    <p:animEffect transition="out" filter="blinds(horizontal)">
                                      <p:cBhvr>
                                        <p:cTn id="40" dur="500"/>
                                        <p:tgtEl>
                                          <p:spTgt spid="152"/>
                                        </p:tgtEl>
                                      </p:cBhvr>
                                    </p:animEffect>
                                    <p:set>
                                      <p:cBhvr>
                                        <p:cTn id="41" dur="1" fill="hold">
                                          <p:stCondLst>
                                            <p:cond delay="499"/>
                                          </p:stCondLst>
                                        </p:cTn>
                                        <p:tgtEl>
                                          <p:spTgt spid="152"/>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blinds(horizontal)">
                                      <p:cBhvr>
                                        <p:cTn id="46" dur="500"/>
                                        <p:tgtEl>
                                          <p:spTgt spid="14"/>
                                        </p:tgtEl>
                                      </p:cBhvr>
                                    </p:animEffect>
                                  </p:childTnLst>
                                </p:cTn>
                              </p:par>
                              <p:par>
                                <p:cTn id="47" presetID="3" presetClass="entr" presetSubtype="10" fill="hold" grpId="1" nodeType="withEffect">
                                  <p:stCondLst>
                                    <p:cond delay="0"/>
                                  </p:stCondLst>
                                  <p:childTnLst>
                                    <p:set>
                                      <p:cBhvr>
                                        <p:cTn id="48" dur="1" fill="hold">
                                          <p:stCondLst>
                                            <p:cond delay="0"/>
                                          </p:stCondLst>
                                        </p:cTn>
                                        <p:tgtEl>
                                          <p:spTgt spid="145"/>
                                        </p:tgtEl>
                                        <p:attrNameLst>
                                          <p:attrName>style.visibility</p:attrName>
                                        </p:attrNameLst>
                                      </p:cBhvr>
                                      <p:to>
                                        <p:strVal val="visible"/>
                                      </p:to>
                                    </p:set>
                                    <p:animEffect transition="in" filter="blinds(horizontal)">
                                      <p:cBhvr>
                                        <p:cTn id="49" dur="500"/>
                                        <p:tgtEl>
                                          <p:spTgt spid="145"/>
                                        </p:tgtEl>
                                      </p:cBhvr>
                                    </p:animEffect>
                                  </p:childTnLst>
                                </p:cTn>
                              </p:par>
                              <p:par>
                                <p:cTn id="50" presetID="3" presetClass="entr" presetSubtype="10" fill="hold" grpId="1"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blinds(horizontal)">
                                      <p:cBhvr>
                                        <p:cTn id="52" dur="500"/>
                                        <p:tgtEl>
                                          <p:spTgt spid="14"/>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blinds(horizontal)">
                                      <p:cBhvr>
                                        <p:cTn id="55" dur="500"/>
                                        <p:tgtEl>
                                          <p:spTgt spid="15"/>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1" nodeType="clickEffect">
                                  <p:stCondLst>
                                    <p:cond delay="0"/>
                                  </p:stCondLst>
                                  <p:childTnLst>
                                    <p:set>
                                      <p:cBhvr>
                                        <p:cTn id="59" dur="1" fill="hold">
                                          <p:stCondLst>
                                            <p:cond delay="0"/>
                                          </p:stCondLst>
                                        </p:cTn>
                                        <p:tgtEl>
                                          <p:spTgt spid="151"/>
                                        </p:tgtEl>
                                        <p:attrNameLst>
                                          <p:attrName>style.visibility</p:attrName>
                                        </p:attrNameLst>
                                      </p:cBhvr>
                                      <p:to>
                                        <p:strVal val="visible"/>
                                      </p:to>
                                    </p:set>
                                    <p:animEffect transition="in" filter="blinds(horizontal)">
                                      <p:cBhvr>
                                        <p:cTn id="60" dur="500"/>
                                        <p:tgtEl>
                                          <p:spTgt spid="151"/>
                                        </p:tgtEl>
                                      </p:cBhvr>
                                    </p:animEffect>
                                  </p:childTnLst>
                                </p:cTn>
                              </p:par>
                              <p:par>
                                <p:cTn id="61" presetID="3" presetClass="entr" presetSubtype="10" fill="hold" grpId="1" nodeType="withEffect">
                                  <p:stCondLst>
                                    <p:cond delay="0"/>
                                  </p:stCondLst>
                                  <p:childTnLst>
                                    <p:set>
                                      <p:cBhvr>
                                        <p:cTn id="62" dur="1" fill="hold">
                                          <p:stCondLst>
                                            <p:cond delay="0"/>
                                          </p:stCondLst>
                                        </p:cTn>
                                        <p:tgtEl>
                                          <p:spTgt spid="77"/>
                                        </p:tgtEl>
                                        <p:attrNameLst>
                                          <p:attrName>style.visibility</p:attrName>
                                        </p:attrNameLst>
                                      </p:cBhvr>
                                      <p:to>
                                        <p:strVal val="visible"/>
                                      </p:to>
                                    </p:set>
                                    <p:animEffect transition="in" filter="blinds(horizontal)">
                                      <p:cBhvr>
                                        <p:cTn id="63" dur="500"/>
                                        <p:tgtEl>
                                          <p:spTgt spid="77"/>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blinds(horizontal)">
                                      <p:cBhvr>
                                        <p:cTn id="6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p:bldP spid="143" grpId="0" animBg="1"/>
      <p:bldP spid="145" grpId="0" animBg="1"/>
      <p:bldP spid="145" grpId="1" animBg="1"/>
      <p:bldP spid="146" grpId="0" animBg="1"/>
      <p:bldP spid="147" grpId="0" animBg="1"/>
      <p:bldP spid="149" grpId="0" animBg="1"/>
      <p:bldP spid="151" grpId="0" animBg="1"/>
      <p:bldP spid="151" grpId="1" animBg="1"/>
      <p:bldP spid="152" grpId="0" animBg="1"/>
      <p:bldP spid="12" grpId="0" animBg="1"/>
      <p:bldP spid="74" grpId="0" animBg="1"/>
      <p:bldP spid="75" grpId="0" animBg="1"/>
      <p:bldP spid="14" grpId="0" animBg="1"/>
      <p:bldP spid="14" grpId="1" animBg="1"/>
      <p:bldP spid="77" grpId="1" animBg="1"/>
      <p:bldP spid="15" grpId="0" animBg="1"/>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Conclusion</a:t>
            </a:r>
            <a:endParaRPr kumimoji="1" lang="ja-JP" altLang="en-US" dirty="0"/>
          </a:p>
        </p:txBody>
      </p:sp>
      <p:sp>
        <p:nvSpPr>
          <p:cNvPr id="3" name="コンテンツ プレースホルダー 2"/>
          <p:cNvSpPr>
            <a:spLocks noGrp="1"/>
          </p:cNvSpPr>
          <p:nvPr>
            <p:ph idx="1"/>
          </p:nvPr>
        </p:nvSpPr>
        <p:spPr/>
        <p:txBody>
          <a:bodyPr>
            <a:normAutofit fontScale="85000" lnSpcReduction="20000"/>
          </a:bodyPr>
          <a:lstStyle/>
          <a:p>
            <a:pPr>
              <a:lnSpc>
                <a:spcPct val="120000"/>
              </a:lnSpc>
            </a:pPr>
            <a:r>
              <a:rPr lang="en-US" altLang="ja-JP" dirty="0" err="1" smtClean="0"/>
              <a:t>OpenFlow</a:t>
            </a:r>
            <a:r>
              <a:rPr lang="en-US" altLang="ja-JP" dirty="0" smtClean="0"/>
              <a:t> network </a:t>
            </a:r>
            <a:r>
              <a:rPr lang="en-US" altLang="ja-JP" dirty="0"/>
              <a:t>v</a:t>
            </a:r>
            <a:r>
              <a:rPr kumimoji="1" lang="en-US" altLang="ja-JP" dirty="0" smtClean="0"/>
              <a:t>irtualization in PRAGMA-ENT</a:t>
            </a:r>
          </a:p>
          <a:p>
            <a:pPr lvl="1">
              <a:lnSpc>
                <a:spcPct val="120000"/>
              </a:lnSpc>
            </a:pPr>
            <a:r>
              <a:rPr lang="en-US" altLang="ja-JP" dirty="0" smtClean="0"/>
              <a:t>No VLAN configurations per tenant</a:t>
            </a:r>
          </a:p>
          <a:p>
            <a:pPr lvl="1">
              <a:lnSpc>
                <a:spcPct val="120000"/>
              </a:lnSpc>
            </a:pPr>
            <a:r>
              <a:rPr lang="en-US" altLang="ja-JP" dirty="0" smtClean="0"/>
              <a:t>No super administrator for all resources</a:t>
            </a:r>
          </a:p>
          <a:p>
            <a:pPr>
              <a:lnSpc>
                <a:spcPct val="120000"/>
              </a:lnSpc>
            </a:pPr>
            <a:r>
              <a:rPr lang="en-US" altLang="ja-JP" dirty="0" err="1" smtClean="0"/>
              <a:t>AutoVFlow</a:t>
            </a:r>
            <a:r>
              <a:rPr lang="en-US" altLang="ja-JP" dirty="0" smtClean="0"/>
              <a:t> is suitable for PRAGMA-ENT.</a:t>
            </a:r>
          </a:p>
          <a:p>
            <a:pPr lvl="1">
              <a:lnSpc>
                <a:spcPct val="120000"/>
              </a:lnSpc>
            </a:pPr>
            <a:r>
              <a:rPr lang="en-US" altLang="ja-JP" dirty="0" smtClean="0"/>
              <a:t>Autonomous federation and virtualization of multi-domain physical </a:t>
            </a:r>
            <a:r>
              <a:rPr lang="en-US" altLang="ja-JP" dirty="0" err="1" smtClean="0"/>
              <a:t>OpenFlow</a:t>
            </a:r>
            <a:r>
              <a:rPr lang="en-US" altLang="ja-JP" dirty="0" smtClean="0"/>
              <a:t> networks</a:t>
            </a:r>
          </a:p>
          <a:p>
            <a:pPr>
              <a:lnSpc>
                <a:spcPct val="120000"/>
              </a:lnSpc>
            </a:pPr>
            <a:r>
              <a:rPr kumimoji="1" lang="en-US" altLang="ja-JP" dirty="0" smtClean="0"/>
              <a:t>Demonstration</a:t>
            </a:r>
          </a:p>
          <a:p>
            <a:pPr lvl="1">
              <a:lnSpc>
                <a:spcPct val="120000"/>
              </a:lnSpc>
            </a:pPr>
            <a:r>
              <a:rPr lang="en-US" altLang="ja-JP" dirty="0" smtClean="0"/>
              <a:t>Virtual </a:t>
            </a:r>
            <a:r>
              <a:rPr lang="en-US" altLang="ja-JP" dirty="0" err="1" smtClean="0"/>
              <a:t>OpenFlow</a:t>
            </a:r>
            <a:r>
              <a:rPr lang="en-US" altLang="ja-JP" dirty="0" smtClean="0"/>
              <a:t> networks over multi-domain physical </a:t>
            </a:r>
            <a:r>
              <a:rPr lang="en-US" altLang="ja-JP" dirty="0" err="1" smtClean="0"/>
              <a:t>OpenFlow</a:t>
            </a:r>
            <a:r>
              <a:rPr lang="en-US" altLang="ja-JP" dirty="0" smtClean="0"/>
              <a:t> networks</a:t>
            </a:r>
          </a:p>
          <a:p>
            <a:pPr lvl="1">
              <a:lnSpc>
                <a:spcPct val="120000"/>
              </a:lnSpc>
            </a:pPr>
            <a:r>
              <a:rPr kumimoji="1" lang="en-US" altLang="ja-JP" dirty="0" smtClean="0"/>
              <a:t>Autonomy of virtualization</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14</a:t>
            </a:fld>
            <a:endParaRPr kumimoji="1" lang="ja-JP" altLang="en-US"/>
          </a:p>
        </p:txBody>
      </p:sp>
    </p:spTree>
    <p:extLst>
      <p:ext uri="{BB962C8B-B14F-4D97-AF65-F5344CB8AC3E}">
        <p14:creationId xmlns:p14="http://schemas.microsoft.com/office/powerpoint/2010/main" val="36159462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Acknowledgement</a:t>
            </a:r>
            <a:endParaRPr kumimoji="1" lang="ja-JP" altLang="en-US" dirty="0"/>
          </a:p>
        </p:txBody>
      </p:sp>
      <p:sp>
        <p:nvSpPr>
          <p:cNvPr id="3" name="コンテンツ プレースホルダー 2"/>
          <p:cNvSpPr>
            <a:spLocks noGrp="1"/>
          </p:cNvSpPr>
          <p:nvPr>
            <p:ph idx="1"/>
          </p:nvPr>
        </p:nvSpPr>
        <p:spPr>
          <a:xfrm>
            <a:off x="457200" y="1600201"/>
            <a:ext cx="8229600" cy="3281396"/>
          </a:xfrm>
        </p:spPr>
        <p:txBody>
          <a:bodyPr>
            <a:normAutofit fontScale="55000" lnSpcReduction="20000"/>
          </a:bodyPr>
          <a:lstStyle/>
          <a:p>
            <a:pPr>
              <a:lnSpc>
                <a:spcPct val="120000"/>
              </a:lnSpc>
            </a:pPr>
            <a:r>
              <a:rPr kumimoji="1" lang="en-US" altLang="ja-JP" dirty="0" smtClean="0"/>
              <a:t>Co-developers of </a:t>
            </a:r>
            <a:r>
              <a:rPr kumimoji="1" lang="en-US" altLang="ja-JP" dirty="0" err="1" smtClean="0"/>
              <a:t>AutoVFlow</a:t>
            </a:r>
            <a:endParaRPr kumimoji="1" lang="en-US" altLang="ja-JP" dirty="0" smtClean="0"/>
          </a:p>
          <a:p>
            <a:pPr lvl="1">
              <a:lnSpc>
                <a:spcPct val="120000"/>
              </a:lnSpc>
            </a:pPr>
            <a:r>
              <a:rPr lang="en-US" altLang="ja-JP" dirty="0" err="1" smtClean="0"/>
              <a:t>Eiji</a:t>
            </a:r>
            <a:r>
              <a:rPr lang="en-US" altLang="ja-JP" dirty="0" smtClean="0"/>
              <a:t> Kawai</a:t>
            </a:r>
          </a:p>
          <a:p>
            <a:pPr lvl="1">
              <a:lnSpc>
                <a:spcPct val="120000"/>
              </a:lnSpc>
            </a:pPr>
            <a:r>
              <a:rPr lang="en-US" altLang="ja-JP" dirty="0" smtClean="0"/>
              <a:t>Shuji Ishii</a:t>
            </a:r>
          </a:p>
          <a:p>
            <a:pPr lvl="1">
              <a:lnSpc>
                <a:spcPct val="120000"/>
              </a:lnSpc>
            </a:pPr>
            <a:r>
              <a:rPr kumimoji="1" lang="en-US" altLang="ja-JP" dirty="0" smtClean="0"/>
              <a:t>Shinji </a:t>
            </a:r>
            <a:r>
              <a:rPr kumimoji="1" lang="en-US" altLang="ja-JP" dirty="0" err="1" smtClean="0"/>
              <a:t>Shimojo</a:t>
            </a:r>
            <a:endParaRPr lang="en-US" altLang="ja-JP" dirty="0" smtClean="0"/>
          </a:p>
          <a:p>
            <a:pPr>
              <a:lnSpc>
                <a:spcPct val="120000"/>
              </a:lnSpc>
            </a:pPr>
            <a:r>
              <a:rPr lang="en-US" altLang="ja-JP" dirty="0" smtClean="0"/>
              <a:t>Backbone network providers</a:t>
            </a:r>
            <a:endParaRPr kumimoji="1" lang="en-US" altLang="ja-JP" dirty="0" smtClean="0"/>
          </a:p>
          <a:p>
            <a:pPr lvl="1">
              <a:lnSpc>
                <a:spcPct val="120000"/>
              </a:lnSpc>
            </a:pPr>
            <a:endParaRPr lang="en-US" altLang="ja-JP" dirty="0" smtClean="0"/>
          </a:p>
          <a:p>
            <a:pPr lvl="1">
              <a:lnSpc>
                <a:spcPct val="120000"/>
              </a:lnSpc>
            </a:pPr>
            <a:endParaRPr lang="en-US" altLang="ja-JP" dirty="0" smtClean="0"/>
          </a:p>
          <a:p>
            <a:pPr lvl="1">
              <a:lnSpc>
                <a:spcPct val="120000"/>
              </a:lnSpc>
            </a:pPr>
            <a:endParaRPr lang="en-US" altLang="ja-JP" dirty="0" smtClean="0"/>
          </a:p>
          <a:p>
            <a:pPr marL="457200" lvl="1" indent="0">
              <a:lnSpc>
                <a:spcPct val="120000"/>
              </a:lnSpc>
              <a:buNone/>
            </a:pPr>
            <a:endParaRPr kumimoji="1" lang="en-US" altLang="ja-JP" dirty="0" smtClean="0"/>
          </a:p>
          <a:p>
            <a:pPr lvl="3">
              <a:lnSpc>
                <a:spcPct val="120000"/>
              </a:lnSpc>
            </a:pPr>
            <a:endParaRPr lang="en-US" altLang="ja-JP" dirty="0" smtClean="0"/>
          </a:p>
          <a:p>
            <a:pPr>
              <a:lnSpc>
                <a:spcPct val="120000"/>
              </a:lnSpc>
            </a:pPr>
            <a:r>
              <a:rPr lang="en-US" altLang="ja-JP" dirty="0" smtClean="0"/>
              <a:t>Participants of PRAGMA-ENT</a:t>
            </a:r>
            <a:endParaRPr kumimoji="1" lang="en-US" altLang="ja-JP" dirty="0" smtClean="0"/>
          </a:p>
        </p:txBody>
      </p:sp>
      <p:pic>
        <p:nvPicPr>
          <p:cNvPr id="4" name="Picture 7" descr="C:\Users\adm-local\Desktop\fl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4290" y="3697943"/>
            <a:ext cx="1473025" cy="66716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C:\Users\adm-local\Desktop\internet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49840" y="3215992"/>
            <a:ext cx="1268970" cy="9763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C:\Users\adm-local\Desktop\PacWaveLogo_300x30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15616" y="3286311"/>
            <a:ext cx="819481" cy="762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9" descr="C:\Users\adm-local\Desktop\JGN-X_banner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70715" y="3391269"/>
            <a:ext cx="1810883" cy="49663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adm-local\Desktop\twaren.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35653" y="3012593"/>
            <a:ext cx="1927860" cy="588112"/>
          </a:xfrm>
          <a:prstGeom prst="rect">
            <a:avLst/>
          </a:prstGeom>
          <a:noFill/>
          <a:extLst>
            <a:ext uri="{909E8E84-426E-40DD-AFC4-6F175D3DCCD1}">
              <a14:hiddenFill xmlns:a14="http://schemas.microsoft.com/office/drawing/2010/main">
                <a:solidFill>
                  <a:srgbClr val="FFFFFF"/>
                </a:solidFill>
              </a14:hiddenFill>
            </a:ext>
          </a:extLst>
        </p:spPr>
      </p:pic>
      <p:pic>
        <p:nvPicPr>
          <p:cNvPr id="9" name="コンテンツ プレースホルダー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bwMode="auto">
          <a:xfrm>
            <a:off x="3650081" y="3208439"/>
            <a:ext cx="818100" cy="10095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図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86385" y="4907099"/>
            <a:ext cx="1646579" cy="321976"/>
          </a:xfrm>
          <a:prstGeom prst="rect">
            <a:avLst/>
          </a:prstGeom>
          <a:noFill/>
          <a:ln>
            <a:noFill/>
          </a:ln>
        </p:spPr>
      </p:pic>
      <p:pic>
        <p:nvPicPr>
          <p:cNvPr id="11" name="Picture 4" descr="C:\Users\adm-local\Desktop\UCSD.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042566" y="4881597"/>
            <a:ext cx="1985818" cy="372980"/>
          </a:xfrm>
          <a:prstGeom prst="rect">
            <a:avLst/>
          </a:prstGeom>
          <a:noFill/>
          <a:extLst>
            <a:ext uri="{909E8E84-426E-40DD-AFC4-6F175D3DCCD1}">
              <a14:hiddenFill xmlns:a14="http://schemas.microsoft.com/office/drawing/2010/main">
                <a:solidFill>
                  <a:srgbClr val="FFFFFF"/>
                </a:solidFill>
              </a14:hiddenFill>
            </a:ext>
          </a:extLst>
        </p:spPr>
      </p:pic>
      <p:pic>
        <p:nvPicPr>
          <p:cNvPr id="12" name="図 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057328" y="5502450"/>
            <a:ext cx="1293867" cy="813347"/>
          </a:xfrm>
          <a:prstGeom prst="rect">
            <a:avLst/>
          </a:prstGeom>
        </p:spPr>
      </p:pic>
      <p:pic>
        <p:nvPicPr>
          <p:cNvPr id="13" name="Picture 3" descr="C:\Users\adm-local\Desktop\naist_logo.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38841" y="4808661"/>
            <a:ext cx="1363775" cy="483374"/>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5" name="Picture 3" descr="C:\Users\adm-local\Desktop\narlabs.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88485" y="5581573"/>
            <a:ext cx="1809897" cy="74748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C:\Users\adm-local\Desktop\logo_osaka-u.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518208" y="5757885"/>
            <a:ext cx="1476834" cy="394858"/>
          </a:xfrm>
          <a:prstGeom prst="rect">
            <a:avLst/>
          </a:prstGeom>
          <a:noFill/>
          <a:extLst>
            <a:ext uri="{909E8E84-426E-40DD-AFC4-6F175D3DCCD1}">
              <a14:hiddenFill xmlns:a14="http://schemas.microsoft.com/office/drawing/2010/main">
                <a:solidFill>
                  <a:srgbClr val="FFFFFF"/>
                </a:solidFill>
              </a14:hiddenFill>
            </a:ext>
          </a:extLst>
        </p:spPr>
      </p:pic>
      <p:sp>
        <p:nvSpPr>
          <p:cNvPr id="16" name="正方形/長方形 15"/>
          <p:cNvSpPr/>
          <p:nvPr/>
        </p:nvSpPr>
        <p:spPr>
          <a:xfrm>
            <a:off x="571876" y="4712332"/>
            <a:ext cx="9144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スライド番号プレースホルダー 16"/>
          <p:cNvSpPr>
            <a:spLocks noGrp="1"/>
          </p:cNvSpPr>
          <p:nvPr>
            <p:ph type="sldNum" sz="quarter" idx="12"/>
          </p:nvPr>
        </p:nvSpPr>
        <p:spPr/>
        <p:txBody>
          <a:bodyPr/>
          <a:lstStyle/>
          <a:p>
            <a:fld id="{D2D8002D-B5B0-4BAC-B1F6-782DDCCE6D9C}" type="slidenum">
              <a:rPr kumimoji="1" lang="ja-JP" altLang="en-US" smtClean="0"/>
              <a:t>2</a:t>
            </a:fld>
            <a:endParaRPr kumimoji="1" lang="ja-JP" altLang="en-US"/>
          </a:p>
        </p:txBody>
      </p:sp>
      <p:pic>
        <p:nvPicPr>
          <p:cNvPr id="18" name="図 17"/>
          <p:cNvPicPr>
            <a:picLocks noChangeAspect="1"/>
          </p:cNvPicPr>
          <p:nvPr/>
        </p:nvPicPr>
        <p:blipFill>
          <a:blip r:embed="rId15"/>
          <a:stretch>
            <a:fillRect/>
          </a:stretch>
        </p:blipFill>
        <p:spPr>
          <a:xfrm>
            <a:off x="3399074" y="1993782"/>
            <a:ext cx="971641" cy="645786"/>
          </a:xfrm>
          <a:prstGeom prst="rect">
            <a:avLst/>
          </a:prstGeom>
        </p:spPr>
      </p:pic>
    </p:spTree>
    <p:extLst>
      <p:ext uri="{BB962C8B-B14F-4D97-AF65-F5344CB8AC3E}">
        <p14:creationId xmlns:p14="http://schemas.microsoft.com/office/powerpoint/2010/main" val="30537298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PRAGMA-ENT </a:t>
            </a:r>
            <a:br>
              <a:rPr lang="en-US" dirty="0" smtClean="0"/>
            </a:br>
            <a:r>
              <a:rPr lang="en-US" dirty="0" smtClean="0"/>
              <a:t>(Experimental Network </a:t>
            </a:r>
            <a:r>
              <a:rPr lang="en-US" dirty="0" err="1" smtClean="0"/>
              <a:t>Testbed</a:t>
            </a:r>
            <a:r>
              <a:rPr lang="en-US" dirty="0" smtClean="0"/>
              <a:t>)</a:t>
            </a:r>
            <a:endParaRPr lang="en-US" dirty="0"/>
          </a:p>
        </p:txBody>
      </p:sp>
      <p:sp>
        <p:nvSpPr>
          <p:cNvPr id="4" name="Content Placeholder 3"/>
          <p:cNvSpPr>
            <a:spLocks noGrp="1"/>
          </p:cNvSpPr>
          <p:nvPr>
            <p:ph idx="1"/>
          </p:nvPr>
        </p:nvSpPr>
        <p:spPr>
          <a:xfrm>
            <a:off x="457200" y="1564436"/>
            <a:ext cx="7772400" cy="1639810"/>
          </a:xfrm>
        </p:spPr>
        <p:txBody>
          <a:bodyPr>
            <a:normAutofit fontScale="70000" lnSpcReduction="20000"/>
          </a:bodyPr>
          <a:lstStyle/>
          <a:p>
            <a:r>
              <a:rPr lang="en-US" dirty="0" smtClean="0"/>
              <a:t>Conceived in October 2013</a:t>
            </a:r>
          </a:p>
          <a:p>
            <a:r>
              <a:rPr lang="en-US" dirty="0" smtClean="0"/>
              <a:t>Goals</a:t>
            </a:r>
          </a:p>
          <a:p>
            <a:pPr lvl="1"/>
            <a:r>
              <a:rPr lang="en-US" dirty="0" smtClean="0"/>
              <a:t>Build a </a:t>
            </a:r>
            <a:r>
              <a:rPr lang="en-US" dirty="0" err="1" smtClean="0"/>
              <a:t>testbed</a:t>
            </a:r>
            <a:r>
              <a:rPr lang="en-US" dirty="0" smtClean="0"/>
              <a:t> to explore for use by PRAGMA researchers</a:t>
            </a:r>
          </a:p>
          <a:p>
            <a:pPr lvl="1"/>
            <a:r>
              <a:rPr lang="en-US" dirty="0" smtClean="0"/>
              <a:t>Facilitate collaborations as demonstrated by use of </a:t>
            </a:r>
            <a:r>
              <a:rPr lang="en-US" dirty="0" err="1" smtClean="0"/>
              <a:t>testbed</a:t>
            </a:r>
            <a:r>
              <a:rPr lang="en-US" dirty="0" smtClean="0"/>
              <a:t> in papers and presentations</a:t>
            </a:r>
            <a:endParaRPr lang="en-US" dirty="0"/>
          </a:p>
        </p:txBody>
      </p:sp>
      <p:pic>
        <p:nvPicPr>
          <p:cNvPr id="1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163" y="3277757"/>
            <a:ext cx="3227338" cy="34417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10"/>
          <p:cNvPicPr>
            <a:picLocks noChangeAspect="1"/>
          </p:cNvPicPr>
          <p:nvPr/>
        </p:nvPicPr>
        <p:blipFill rotWithShape="1">
          <a:blip r:embed="rId4"/>
          <a:srcRect l="56332"/>
          <a:stretch/>
        </p:blipFill>
        <p:spPr>
          <a:xfrm>
            <a:off x="3975073" y="3200400"/>
            <a:ext cx="4864127" cy="3441794"/>
          </a:xfrm>
          <a:prstGeom prst="rect">
            <a:avLst/>
          </a:prstGeom>
        </p:spPr>
      </p:pic>
      <p:pic>
        <p:nvPicPr>
          <p:cNvPr id="12" name="Picture 4"/>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07867" y="3347198"/>
            <a:ext cx="633646" cy="7370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12"/>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77943" y="4236572"/>
            <a:ext cx="640925" cy="410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12"/>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73998" y="4097592"/>
            <a:ext cx="640925" cy="410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図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66812" y="4707679"/>
            <a:ext cx="1152056" cy="225275"/>
          </a:xfrm>
          <a:prstGeom prst="rect">
            <a:avLst/>
          </a:prstGeom>
          <a:noFill/>
          <a:ln>
            <a:noFill/>
          </a:ln>
        </p:spPr>
      </p:pic>
      <p:pic>
        <p:nvPicPr>
          <p:cNvPr id="16" name="Picture 4" descr="C:\Users\adm-local\Desktop\UCSD.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663628" y="4128129"/>
            <a:ext cx="1184334" cy="22244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5"/>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18394" y="3278586"/>
            <a:ext cx="696670" cy="6813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6" descr="C:\Users\adm-local\Desktop\internet2.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169855" y="4105131"/>
            <a:ext cx="713040" cy="54860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7" descr="C:\Users\adm-local\Desktop\flr.gif"/>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26375" y="3657341"/>
            <a:ext cx="972030" cy="44025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C:\Users\adm-local\Desktop\PacWaveLogo_300x300.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500385" y="4578799"/>
            <a:ext cx="600825" cy="55868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9" descr="C:\Users\adm-local\Desktop\JGN-X_banner2.pn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20814" y="4011735"/>
            <a:ext cx="1201031" cy="32938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5"/>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86487" y="3658022"/>
            <a:ext cx="696670" cy="6813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5"/>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01511" y="4135169"/>
            <a:ext cx="696670" cy="6813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Arc 23"/>
          <p:cNvSpPr/>
          <p:nvPr/>
        </p:nvSpPr>
        <p:spPr>
          <a:xfrm>
            <a:off x="3550501" y="3593426"/>
            <a:ext cx="3619354" cy="1479826"/>
          </a:xfrm>
          <a:prstGeom prst="arc">
            <a:avLst>
              <a:gd name="adj1" fmla="val 5122040"/>
              <a:gd name="adj2" fmla="val 10802682"/>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Arc 24"/>
          <p:cNvSpPr/>
          <p:nvPr/>
        </p:nvSpPr>
        <p:spPr>
          <a:xfrm>
            <a:off x="4923006" y="4333339"/>
            <a:ext cx="2603369" cy="757314"/>
          </a:xfrm>
          <a:prstGeom prst="arc">
            <a:avLst>
              <a:gd name="adj1" fmla="val 6719"/>
              <a:gd name="adj2" fmla="val 542983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7" name="図 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406069" y="3389625"/>
            <a:ext cx="972102" cy="611079"/>
          </a:xfrm>
          <a:prstGeom prst="rect">
            <a:avLst/>
          </a:prstGeom>
        </p:spPr>
      </p:pic>
      <p:pic>
        <p:nvPicPr>
          <p:cNvPr id="28" name="Picture 2" descr="C:\Users\adm-local\Desktop\logo_osaka-u.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326570" y="4316424"/>
            <a:ext cx="1220524" cy="326329"/>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3" descr="C:\Users\adm-local\Desktop\naist_logo.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52818" y="3879601"/>
            <a:ext cx="1127086" cy="399483"/>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C:\Users\adm-local\Desktop\twaren.gif"/>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315064" y="4920836"/>
            <a:ext cx="1145662" cy="34949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 descr="C:\Users\adm-local\Desktop\narlabs.jp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34822" y="5270331"/>
            <a:ext cx="1750110" cy="72279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5"/>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47976" y="4816483"/>
            <a:ext cx="696670" cy="6813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Arc 32"/>
          <p:cNvSpPr/>
          <p:nvPr/>
        </p:nvSpPr>
        <p:spPr>
          <a:xfrm>
            <a:off x="1618394" y="4998654"/>
            <a:ext cx="3815728" cy="158486"/>
          </a:xfrm>
          <a:prstGeom prst="arc">
            <a:avLst>
              <a:gd name="adj1" fmla="val 20974"/>
              <a:gd name="adj2" fmla="val 5472656"/>
            </a:avLst>
          </a:prstGeom>
          <a:ln w="25400" cmpd="sng">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3</a:t>
            </a:fld>
            <a:endParaRPr kumimoji="1" lang="ja-JP" altLang="en-US"/>
          </a:p>
        </p:txBody>
      </p:sp>
      <p:pic>
        <p:nvPicPr>
          <p:cNvPr id="34" name="コンテンツ プレースホルダー 3"/>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bwMode="auto">
          <a:xfrm>
            <a:off x="3828753" y="4216801"/>
            <a:ext cx="419814" cy="518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1596443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What </a:t>
            </a:r>
            <a:r>
              <a:rPr kumimoji="1" lang="en-US" altLang="ja-JP" baseline="0" dirty="0" smtClean="0"/>
              <a:t>PRAGMA-ENT provides</a:t>
            </a:r>
            <a:endParaRPr kumimoji="1" lang="ja-JP" altLang="en-US" dirty="0"/>
          </a:p>
        </p:txBody>
      </p:sp>
      <p:sp>
        <p:nvSpPr>
          <p:cNvPr id="3" name="コンテンツ プレースホルダー 2"/>
          <p:cNvSpPr>
            <a:spLocks noGrp="1"/>
          </p:cNvSpPr>
          <p:nvPr>
            <p:ph idx="1"/>
          </p:nvPr>
        </p:nvSpPr>
        <p:spPr>
          <a:xfrm>
            <a:off x="457200" y="1417639"/>
            <a:ext cx="8229600" cy="1291281"/>
          </a:xfrm>
        </p:spPr>
        <p:txBody>
          <a:bodyPr>
            <a:normAutofit fontScale="62500" lnSpcReduction="20000"/>
          </a:bodyPr>
          <a:lstStyle/>
          <a:p>
            <a:pPr>
              <a:lnSpc>
                <a:spcPct val="110000"/>
              </a:lnSpc>
            </a:pPr>
            <a:r>
              <a:rPr kumimoji="1" lang="en-US" altLang="ja-JP" baseline="0" dirty="0" smtClean="0">
                <a:solidFill>
                  <a:srgbClr val="FF0000"/>
                </a:solidFill>
              </a:rPr>
              <a:t>Multi-site </a:t>
            </a:r>
            <a:r>
              <a:rPr kumimoji="1" lang="en-US" altLang="ja-JP" dirty="0" smtClean="0">
                <a:solidFill>
                  <a:srgbClr val="FF0000"/>
                </a:solidFill>
              </a:rPr>
              <a:t>virtual clusters </a:t>
            </a:r>
            <a:r>
              <a:rPr kumimoji="1" lang="en-US" altLang="ja-JP" dirty="0" smtClean="0"/>
              <a:t>to experimenters</a:t>
            </a:r>
            <a:endParaRPr lang="en-US" altLang="ja-JP" dirty="0" smtClean="0">
              <a:solidFill>
                <a:srgbClr val="FF0000"/>
              </a:solidFill>
            </a:endParaRPr>
          </a:p>
          <a:p>
            <a:pPr lvl="1">
              <a:lnSpc>
                <a:spcPct val="110000"/>
              </a:lnSpc>
            </a:pPr>
            <a:r>
              <a:rPr lang="en-US" altLang="ja-JP" dirty="0" smtClean="0">
                <a:solidFill>
                  <a:srgbClr val="FF0000"/>
                </a:solidFill>
              </a:rPr>
              <a:t>Virtual machines</a:t>
            </a:r>
          </a:p>
          <a:p>
            <a:pPr lvl="1">
              <a:lnSpc>
                <a:spcPct val="110000"/>
              </a:lnSpc>
            </a:pPr>
            <a:r>
              <a:rPr lang="en-US" altLang="ja-JP" dirty="0" smtClean="0">
                <a:solidFill>
                  <a:srgbClr val="FF0000"/>
                </a:solidFill>
              </a:rPr>
              <a:t>Software Defined Networking (SDN)</a:t>
            </a:r>
            <a:r>
              <a:rPr kumimoji="1" lang="en-US" altLang="ja-JP" baseline="0" dirty="0" smtClean="0">
                <a:solidFill>
                  <a:srgbClr val="FF0000"/>
                </a:solidFill>
              </a:rPr>
              <a:t>-enabled</a:t>
            </a:r>
            <a:r>
              <a:rPr kumimoji="1" lang="en-US" altLang="ja-JP" baseline="0" dirty="0" smtClean="0"/>
              <a:t> </a:t>
            </a:r>
            <a:r>
              <a:rPr kumimoji="1" lang="en-US" altLang="ja-JP" baseline="0" dirty="0" smtClean="0">
                <a:solidFill>
                  <a:srgbClr val="FF0000"/>
                </a:solidFill>
              </a:rPr>
              <a:t>network </a:t>
            </a:r>
            <a:r>
              <a:rPr kumimoji="1" lang="en-US" altLang="ja-JP" baseline="0" dirty="0" smtClean="0"/>
              <a:t>which you can control as you like using</a:t>
            </a:r>
            <a:r>
              <a:rPr kumimoji="1" lang="en-US" altLang="ja-JP" dirty="0" smtClean="0"/>
              <a:t> </a:t>
            </a:r>
            <a:r>
              <a:rPr kumimoji="1" lang="en-US" altLang="ja-JP" dirty="0" err="1" smtClean="0"/>
              <a:t>OpenFlow</a:t>
            </a:r>
            <a:endParaRPr kumimoji="1" lang="en-US" altLang="ja-JP" baseline="0" dirty="0" smtClean="0"/>
          </a:p>
          <a:p>
            <a:pPr lvl="1">
              <a:lnSpc>
                <a:spcPct val="110000"/>
              </a:lnSpc>
            </a:pPr>
            <a:endParaRPr kumimoji="1" lang="en-US" altLang="ja-JP" baseline="0" dirty="0" smtClean="0"/>
          </a:p>
        </p:txBody>
      </p:sp>
      <p:sp>
        <p:nvSpPr>
          <p:cNvPr id="5" name="スライド番号プレースホルダー 4"/>
          <p:cNvSpPr>
            <a:spLocks noGrp="1"/>
          </p:cNvSpPr>
          <p:nvPr>
            <p:ph type="sldNum" sz="quarter" idx="12"/>
          </p:nvPr>
        </p:nvSpPr>
        <p:spPr/>
        <p:txBody>
          <a:bodyPr/>
          <a:lstStyle/>
          <a:p>
            <a:fld id="{D2D8002D-B5B0-4BAC-B1F6-782DDCCE6D9C}" type="slidenum">
              <a:rPr kumimoji="1" lang="ja-JP" altLang="en-US" smtClean="0"/>
              <a:t>4</a:t>
            </a:fld>
            <a:endParaRPr kumimoji="1" lang="ja-JP" altLang="en-US"/>
          </a:p>
        </p:txBody>
      </p:sp>
      <p:pic>
        <p:nvPicPr>
          <p:cNvPr id="6" name="図 5"/>
          <p:cNvPicPr>
            <a:picLocks noChangeAspect="1"/>
          </p:cNvPicPr>
          <p:nvPr/>
        </p:nvPicPr>
        <p:blipFill>
          <a:blip r:embed="rId3"/>
          <a:stretch>
            <a:fillRect/>
          </a:stretch>
        </p:blipFill>
        <p:spPr>
          <a:xfrm>
            <a:off x="1343362" y="2570153"/>
            <a:ext cx="6457274" cy="4243223"/>
          </a:xfrm>
          <a:prstGeom prst="rect">
            <a:avLst/>
          </a:prstGeom>
        </p:spPr>
      </p:pic>
    </p:spTree>
    <p:extLst>
      <p:ext uri="{BB962C8B-B14F-4D97-AF65-F5344CB8AC3E}">
        <p14:creationId xmlns:p14="http://schemas.microsoft.com/office/powerpoint/2010/main" val="4131346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ENT Management</a:t>
            </a:r>
            <a:endParaRPr lang="en-US" dirty="0"/>
          </a:p>
        </p:txBody>
      </p:sp>
      <p:pic>
        <p:nvPicPr>
          <p:cNvPr id="4" name="図 10"/>
          <p:cNvPicPr>
            <a:picLocks noGrp="1" noChangeAspect="1"/>
          </p:cNvPicPr>
          <p:nvPr>
            <p:ph idx="1"/>
          </p:nvPr>
        </p:nvPicPr>
        <p:blipFill>
          <a:blip r:embed="rId3"/>
          <a:stretch>
            <a:fillRect/>
          </a:stretch>
        </p:blipFill>
        <p:spPr>
          <a:xfrm>
            <a:off x="457200" y="1447800"/>
            <a:ext cx="8229600" cy="3763160"/>
          </a:xfrm>
          <a:prstGeom prst="rect">
            <a:avLst/>
          </a:prstGeom>
        </p:spPr>
      </p:pic>
      <p:sp>
        <p:nvSpPr>
          <p:cNvPr id="6" name="Content Placeholder 2"/>
          <p:cNvSpPr txBox="1">
            <a:spLocks/>
          </p:cNvSpPr>
          <p:nvPr/>
        </p:nvSpPr>
        <p:spPr>
          <a:xfrm>
            <a:off x="457200" y="5257800"/>
            <a:ext cx="8229600" cy="1219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No super-administrator</a:t>
            </a:r>
          </a:p>
          <a:p>
            <a:r>
              <a:rPr lang="en-US" dirty="0" smtClean="0">
                <a:solidFill>
                  <a:srgbClr val="FF0000"/>
                </a:solidFill>
              </a:rPr>
              <a:t>How to federate </a:t>
            </a:r>
            <a:r>
              <a:rPr lang="en-US" dirty="0" smtClean="0"/>
              <a:t>multi-domain networks</a:t>
            </a:r>
            <a:endParaRPr lang="en-US" dirty="0"/>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5</a:t>
            </a:fld>
            <a:endParaRPr kumimoji="1" lang="ja-JP" altLang="en-US"/>
          </a:p>
        </p:txBody>
      </p:sp>
    </p:spTree>
    <p:extLst>
      <p:ext uri="{BB962C8B-B14F-4D97-AF65-F5344CB8AC3E}">
        <p14:creationId xmlns:p14="http://schemas.microsoft.com/office/powerpoint/2010/main" val="33541274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PRAGMA-ENT L2 backbone</a:t>
            </a:r>
            <a:endParaRPr lang="en-US" dirty="0"/>
          </a:p>
        </p:txBody>
      </p:sp>
      <p:sp>
        <p:nvSpPr>
          <p:cNvPr id="15" name="コンテンツ プレースホルダー 14"/>
          <p:cNvSpPr>
            <a:spLocks noGrp="1"/>
          </p:cNvSpPr>
          <p:nvPr>
            <p:ph idx="1"/>
          </p:nvPr>
        </p:nvSpPr>
        <p:spPr>
          <a:xfrm>
            <a:off x="457200" y="5518290"/>
            <a:ext cx="8229600" cy="875831"/>
          </a:xfrm>
        </p:spPr>
        <p:txBody>
          <a:bodyPr>
            <a:normAutofit fontScale="77500" lnSpcReduction="20000"/>
          </a:bodyPr>
          <a:lstStyle/>
          <a:p>
            <a:pPr>
              <a:lnSpc>
                <a:spcPct val="120000"/>
              </a:lnSpc>
            </a:pPr>
            <a:r>
              <a:rPr lang="en-US" altLang="ja-JP" dirty="0" smtClean="0"/>
              <a:t>How to realize network virtualization </a:t>
            </a:r>
            <a:r>
              <a:rPr lang="en-US" altLang="ja-JP" dirty="0" smtClean="0">
                <a:solidFill>
                  <a:srgbClr val="FF0000"/>
                </a:solidFill>
              </a:rPr>
              <a:t>without many VLAN configurations</a:t>
            </a:r>
            <a:endParaRPr lang="en-US" altLang="ja-JP" dirty="0" smtClean="0"/>
          </a:p>
        </p:txBody>
      </p:sp>
      <p:pic>
        <p:nvPicPr>
          <p:cNvPr id="4" name="Picture 7" descr="C:\Users\adm-local\Desktop\fl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2895" y="2651834"/>
            <a:ext cx="1339114" cy="6065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C:\Users\adm-local\Desktop\internet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66028" y="1803387"/>
            <a:ext cx="1395867" cy="107395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C:\Users\adm-local\Desktop\PacWaveLogo_300x300.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81320" y="1353344"/>
            <a:ext cx="901429" cy="838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9" descr="C:\Users\adm-local\Desktop\JGN-X_banner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42019" y="2329598"/>
            <a:ext cx="1236857" cy="3392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adm-local\Desktop\twaren.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7695" y="2191544"/>
            <a:ext cx="1752600" cy="534647"/>
          </a:xfrm>
          <a:prstGeom prst="rect">
            <a:avLst/>
          </a:prstGeom>
          <a:noFill/>
          <a:extLst>
            <a:ext uri="{909E8E84-426E-40DD-AFC4-6F175D3DCCD1}">
              <a14:hiddenFill xmlns:a14="http://schemas.microsoft.com/office/drawing/2010/main">
                <a:solidFill>
                  <a:srgbClr val="FFFFFF"/>
                </a:solidFill>
              </a14:hiddenFill>
            </a:ext>
          </a:extLst>
        </p:spPr>
      </p:pic>
      <p:pic>
        <p:nvPicPr>
          <p:cNvPr id="9" name="図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47695" y="4934744"/>
            <a:ext cx="1360809" cy="266095"/>
          </a:xfrm>
          <a:prstGeom prst="rect">
            <a:avLst/>
          </a:prstGeom>
          <a:noFill/>
          <a:ln>
            <a:noFill/>
          </a:ln>
        </p:spPr>
      </p:pic>
      <p:pic>
        <p:nvPicPr>
          <p:cNvPr id="10" name="Picture 4" descr="C:\Users\adm-local\Desktop\UCSD.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954123" y="4893772"/>
            <a:ext cx="1641172" cy="308248"/>
          </a:xfrm>
          <a:prstGeom prst="rect">
            <a:avLst/>
          </a:prstGeom>
          <a:noFill/>
          <a:extLst>
            <a:ext uri="{909E8E84-426E-40DD-AFC4-6F175D3DCCD1}">
              <a14:hiddenFill xmlns:a14="http://schemas.microsoft.com/office/drawing/2010/main">
                <a:solidFill>
                  <a:srgbClr val="FFFFFF"/>
                </a:solidFill>
              </a14:hiddenFill>
            </a:ext>
          </a:extLst>
        </p:spPr>
      </p:pic>
      <p:pic>
        <p:nvPicPr>
          <p:cNvPr id="11" name="図 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89593" y="4704665"/>
            <a:ext cx="972102" cy="611079"/>
          </a:xfrm>
          <a:prstGeom prst="rect">
            <a:avLst/>
          </a:prstGeom>
        </p:spPr>
      </p:pic>
      <p:pic>
        <p:nvPicPr>
          <p:cNvPr id="12" name="Picture 3" descr="C:\Users\adm-local\Desktop\naist_logo.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39209" y="4858544"/>
            <a:ext cx="1127086" cy="39948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C:\Users\adm-local\Desktop\logo_osaka-u.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499295" y="4913215"/>
            <a:ext cx="1220524" cy="32632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adm-local\Desktop\narlabs.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292" y="4754150"/>
            <a:ext cx="1359803" cy="561594"/>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Connector 15"/>
          <p:cNvCxnSpPr>
            <a:stCxn id="14" idx="0"/>
          </p:cNvCxnSpPr>
          <p:nvPr/>
        </p:nvCxnSpPr>
        <p:spPr>
          <a:xfrm flipH="1" flipV="1">
            <a:off x="743193" y="2877344"/>
            <a:ext cx="1" cy="187680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2261297" y="2877344"/>
            <a:ext cx="380998" cy="2006432"/>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3039209" y="2877344"/>
            <a:ext cx="563544" cy="19756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3480495" y="2726191"/>
            <a:ext cx="1295402" cy="1978474"/>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6604695" y="2827859"/>
            <a:ext cx="1" cy="187680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flipV="1">
            <a:off x="8428099" y="3410744"/>
            <a:ext cx="7759" cy="1485424"/>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17499" y="1505744"/>
            <a:ext cx="3220196" cy="652346"/>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2870897" y="1772444"/>
            <a:ext cx="1066798" cy="5010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087072" y="1604584"/>
            <a:ext cx="867051" cy="282892"/>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061895" y="2259125"/>
            <a:ext cx="867051" cy="282892"/>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5" name="テキスト ボックス 80"/>
          <p:cNvSpPr txBox="1"/>
          <p:nvPr/>
        </p:nvSpPr>
        <p:spPr>
          <a:xfrm>
            <a:off x="8461878" y="3639344"/>
            <a:ext cx="505522" cy="261610"/>
          </a:xfrm>
          <a:prstGeom prst="rect">
            <a:avLst/>
          </a:prstGeom>
          <a:noFill/>
        </p:spPr>
        <p:txBody>
          <a:bodyPr wrap="square" rtlCol="0">
            <a:spAutoFit/>
          </a:bodyPr>
          <a:lstStyle/>
          <a:p>
            <a:r>
              <a:rPr kumimoji="1" lang="en-US" altLang="ja-JP" sz="1100" b="1" dirty="0" smtClean="0">
                <a:solidFill>
                  <a:schemeClr val="accent6"/>
                </a:solidFill>
                <a:latin typeface="Arial" panose="020B0604020202020204" pitchFamily="34" charset="0"/>
                <a:cs typeface="Arial" panose="020B0604020202020204" pitchFamily="34" charset="0"/>
              </a:rPr>
              <a:t>1404</a:t>
            </a:r>
          </a:p>
        </p:txBody>
      </p:sp>
      <p:sp>
        <p:nvSpPr>
          <p:cNvPr id="36" name="テキスト ボックス 80"/>
          <p:cNvSpPr txBox="1"/>
          <p:nvPr/>
        </p:nvSpPr>
        <p:spPr>
          <a:xfrm>
            <a:off x="7138095" y="1779720"/>
            <a:ext cx="505522" cy="261610"/>
          </a:xfrm>
          <a:prstGeom prst="rect">
            <a:avLst/>
          </a:prstGeom>
          <a:noFill/>
        </p:spPr>
        <p:txBody>
          <a:bodyPr wrap="square" rtlCol="0">
            <a:spAutoFit/>
          </a:bodyPr>
          <a:lstStyle/>
          <a:p>
            <a:r>
              <a:rPr kumimoji="1" lang="en-US" altLang="ja-JP" sz="1100" b="1" dirty="0" smtClean="0">
                <a:solidFill>
                  <a:schemeClr val="accent6"/>
                </a:solidFill>
                <a:latin typeface="Arial" panose="020B0604020202020204" pitchFamily="34" charset="0"/>
                <a:cs typeface="Arial" panose="020B0604020202020204" pitchFamily="34" charset="0"/>
              </a:rPr>
              <a:t>1404</a:t>
            </a:r>
          </a:p>
        </p:txBody>
      </p:sp>
      <p:sp>
        <p:nvSpPr>
          <p:cNvPr id="37" name="テキスト ボックス 80"/>
          <p:cNvSpPr txBox="1"/>
          <p:nvPr/>
        </p:nvSpPr>
        <p:spPr>
          <a:xfrm>
            <a:off x="6701339" y="3639344"/>
            <a:ext cx="505522" cy="261610"/>
          </a:xfrm>
          <a:prstGeom prst="rect">
            <a:avLst/>
          </a:prstGeom>
          <a:noFill/>
        </p:spPr>
        <p:txBody>
          <a:bodyPr wrap="square" rtlCol="0">
            <a:spAutoFit/>
          </a:bodyPr>
          <a:lstStyle/>
          <a:p>
            <a:r>
              <a:rPr kumimoji="1" lang="en-US" altLang="ja-JP" sz="1100" b="1" dirty="0" smtClean="0">
                <a:solidFill>
                  <a:schemeClr val="accent6"/>
                </a:solidFill>
                <a:latin typeface="Arial" panose="020B0604020202020204" pitchFamily="34" charset="0"/>
                <a:cs typeface="Arial" panose="020B0604020202020204" pitchFamily="34" charset="0"/>
              </a:rPr>
              <a:t>3714</a:t>
            </a:r>
          </a:p>
        </p:txBody>
      </p:sp>
      <p:sp>
        <p:nvSpPr>
          <p:cNvPr id="38" name="テキスト ボックス 80"/>
          <p:cNvSpPr txBox="1"/>
          <p:nvPr/>
        </p:nvSpPr>
        <p:spPr>
          <a:xfrm>
            <a:off x="8461373" y="3922549"/>
            <a:ext cx="505522" cy="261610"/>
          </a:xfrm>
          <a:prstGeom prst="rect">
            <a:avLst/>
          </a:prstGeom>
          <a:noFill/>
        </p:spPr>
        <p:txBody>
          <a:bodyPr wrap="square" rtlCol="0">
            <a:spAutoFit/>
          </a:bodyPr>
          <a:lstStyle/>
          <a:p>
            <a:r>
              <a:rPr kumimoji="1" lang="en-US" altLang="ja-JP" sz="1100" b="1" dirty="0" smtClean="0">
                <a:solidFill>
                  <a:schemeClr val="accent5"/>
                </a:solidFill>
                <a:latin typeface="Arial" panose="020B0604020202020204" pitchFamily="34" charset="0"/>
                <a:cs typeface="Arial" panose="020B0604020202020204" pitchFamily="34" charset="0"/>
              </a:rPr>
              <a:t>1405</a:t>
            </a:r>
          </a:p>
        </p:txBody>
      </p:sp>
      <p:sp>
        <p:nvSpPr>
          <p:cNvPr id="39" name="テキスト ボックス 80"/>
          <p:cNvSpPr txBox="1"/>
          <p:nvPr/>
        </p:nvSpPr>
        <p:spPr>
          <a:xfrm>
            <a:off x="7138095" y="2006134"/>
            <a:ext cx="505522" cy="261610"/>
          </a:xfrm>
          <a:prstGeom prst="rect">
            <a:avLst/>
          </a:prstGeom>
          <a:noFill/>
        </p:spPr>
        <p:txBody>
          <a:bodyPr wrap="square" rtlCol="0">
            <a:spAutoFit/>
          </a:bodyPr>
          <a:lstStyle/>
          <a:p>
            <a:r>
              <a:rPr kumimoji="1" lang="en-US" altLang="ja-JP" sz="1100" b="1" dirty="0" smtClean="0">
                <a:solidFill>
                  <a:schemeClr val="accent5"/>
                </a:solidFill>
                <a:latin typeface="Arial" panose="020B0604020202020204" pitchFamily="34" charset="0"/>
                <a:cs typeface="Arial" panose="020B0604020202020204" pitchFamily="34" charset="0"/>
              </a:rPr>
              <a:t>1405</a:t>
            </a:r>
          </a:p>
        </p:txBody>
      </p:sp>
      <p:sp>
        <p:nvSpPr>
          <p:cNvPr id="40" name="テキスト ボックス 80"/>
          <p:cNvSpPr txBox="1"/>
          <p:nvPr/>
        </p:nvSpPr>
        <p:spPr>
          <a:xfrm>
            <a:off x="5413373" y="1124744"/>
            <a:ext cx="1191322" cy="261610"/>
          </a:xfrm>
          <a:prstGeom prst="rect">
            <a:avLst/>
          </a:prstGeom>
          <a:noFill/>
        </p:spPr>
        <p:txBody>
          <a:bodyPr wrap="square" rtlCol="0">
            <a:spAutoFit/>
          </a:bodyPr>
          <a:lstStyle/>
          <a:p>
            <a:r>
              <a:rPr kumimoji="1" lang="en-US" altLang="ja-JP" sz="1100" b="1" dirty="0" smtClean="0">
                <a:solidFill>
                  <a:schemeClr val="accent5"/>
                </a:solidFill>
                <a:latin typeface="Arial" panose="020B0604020202020204" pitchFamily="34" charset="0"/>
                <a:cs typeface="Arial" panose="020B0604020202020204" pitchFamily="34" charset="0"/>
              </a:rPr>
              <a:t>VLAN 866</a:t>
            </a:r>
          </a:p>
        </p:txBody>
      </p:sp>
      <p:sp>
        <p:nvSpPr>
          <p:cNvPr id="41" name="テキスト ボックス 80"/>
          <p:cNvSpPr txBox="1"/>
          <p:nvPr/>
        </p:nvSpPr>
        <p:spPr>
          <a:xfrm>
            <a:off x="6708773" y="3944144"/>
            <a:ext cx="505522" cy="261610"/>
          </a:xfrm>
          <a:prstGeom prst="rect">
            <a:avLst/>
          </a:prstGeom>
          <a:noFill/>
        </p:spPr>
        <p:txBody>
          <a:bodyPr wrap="square" rtlCol="0">
            <a:spAutoFit/>
          </a:bodyPr>
          <a:lstStyle/>
          <a:p>
            <a:r>
              <a:rPr kumimoji="1" lang="en-US" altLang="ja-JP" sz="1100" b="1" dirty="0" smtClean="0">
                <a:solidFill>
                  <a:schemeClr val="accent3"/>
                </a:solidFill>
                <a:latin typeface="Arial" panose="020B0604020202020204" pitchFamily="34" charset="0"/>
                <a:cs typeface="Arial" panose="020B0604020202020204" pitchFamily="34" charset="0"/>
              </a:rPr>
              <a:t>3799</a:t>
            </a:r>
          </a:p>
        </p:txBody>
      </p:sp>
      <p:sp>
        <p:nvSpPr>
          <p:cNvPr id="42" name="テキスト ボックス 80"/>
          <p:cNvSpPr txBox="1"/>
          <p:nvPr/>
        </p:nvSpPr>
        <p:spPr>
          <a:xfrm>
            <a:off x="5407713" y="1353344"/>
            <a:ext cx="977034" cy="261610"/>
          </a:xfrm>
          <a:prstGeom prst="rect">
            <a:avLst/>
          </a:prstGeom>
          <a:noFill/>
        </p:spPr>
        <p:txBody>
          <a:bodyPr wrap="square" rtlCol="0">
            <a:spAutoFit/>
          </a:bodyPr>
          <a:lstStyle/>
          <a:p>
            <a:r>
              <a:rPr kumimoji="1" lang="en-US" altLang="ja-JP" sz="1100" b="1" dirty="0" smtClean="0">
                <a:solidFill>
                  <a:schemeClr val="accent3"/>
                </a:solidFill>
                <a:latin typeface="Arial" panose="020B0604020202020204" pitchFamily="34" charset="0"/>
                <a:cs typeface="Arial" panose="020B0604020202020204" pitchFamily="34" charset="0"/>
              </a:rPr>
              <a:t>VLAN 867</a:t>
            </a:r>
          </a:p>
        </p:txBody>
      </p:sp>
      <p:sp>
        <p:nvSpPr>
          <p:cNvPr id="43" name="テキスト ボックス 80"/>
          <p:cNvSpPr txBox="1"/>
          <p:nvPr/>
        </p:nvSpPr>
        <p:spPr>
          <a:xfrm>
            <a:off x="3480495" y="1997515"/>
            <a:ext cx="505522" cy="261610"/>
          </a:xfrm>
          <a:prstGeom prst="rect">
            <a:avLst/>
          </a:prstGeom>
          <a:noFill/>
        </p:spPr>
        <p:txBody>
          <a:bodyPr wrap="square" rtlCol="0">
            <a:spAutoFit/>
          </a:bodyPr>
          <a:lstStyle/>
          <a:p>
            <a:r>
              <a:rPr kumimoji="1" lang="en-US" altLang="ja-JP" sz="1100" b="1" dirty="0" smtClean="0">
                <a:solidFill>
                  <a:schemeClr val="accent5"/>
                </a:solidFill>
                <a:latin typeface="Arial" panose="020B0604020202020204" pitchFamily="34" charset="0"/>
                <a:cs typeface="Arial" panose="020B0604020202020204" pitchFamily="34" charset="0"/>
              </a:rPr>
              <a:t>866</a:t>
            </a:r>
          </a:p>
        </p:txBody>
      </p:sp>
      <p:sp>
        <p:nvSpPr>
          <p:cNvPr id="44" name="テキスト ボックス 80"/>
          <p:cNvSpPr txBox="1"/>
          <p:nvPr/>
        </p:nvSpPr>
        <p:spPr>
          <a:xfrm>
            <a:off x="3474835" y="2226115"/>
            <a:ext cx="505522" cy="261610"/>
          </a:xfrm>
          <a:prstGeom prst="rect">
            <a:avLst/>
          </a:prstGeom>
          <a:noFill/>
        </p:spPr>
        <p:txBody>
          <a:bodyPr wrap="square" rtlCol="0">
            <a:spAutoFit/>
          </a:bodyPr>
          <a:lstStyle/>
          <a:p>
            <a:r>
              <a:rPr kumimoji="1" lang="en-US" altLang="ja-JP" sz="1100" b="1" dirty="0" smtClean="0">
                <a:solidFill>
                  <a:schemeClr val="accent3"/>
                </a:solidFill>
                <a:latin typeface="Arial" panose="020B0604020202020204" pitchFamily="34" charset="0"/>
                <a:cs typeface="Arial" panose="020B0604020202020204" pitchFamily="34" charset="0"/>
              </a:rPr>
              <a:t>867</a:t>
            </a:r>
          </a:p>
        </p:txBody>
      </p:sp>
      <p:sp>
        <p:nvSpPr>
          <p:cNvPr id="45" name="テキスト ボックス 80"/>
          <p:cNvSpPr txBox="1"/>
          <p:nvPr/>
        </p:nvSpPr>
        <p:spPr>
          <a:xfrm>
            <a:off x="4410651" y="3601654"/>
            <a:ext cx="505522" cy="261610"/>
          </a:xfrm>
          <a:prstGeom prst="rect">
            <a:avLst/>
          </a:prstGeom>
          <a:noFill/>
        </p:spPr>
        <p:txBody>
          <a:bodyPr wrap="square" rtlCol="0">
            <a:spAutoFit/>
          </a:bodyPr>
          <a:lstStyle/>
          <a:p>
            <a:r>
              <a:rPr kumimoji="1" lang="en-US" altLang="ja-JP" sz="1100" b="1" dirty="0" smtClean="0">
                <a:solidFill>
                  <a:schemeClr val="accent2"/>
                </a:solidFill>
                <a:latin typeface="Arial" panose="020B0604020202020204" pitchFamily="34" charset="0"/>
                <a:cs typeface="Arial" panose="020B0604020202020204" pitchFamily="34" charset="0"/>
              </a:rPr>
              <a:t>2039</a:t>
            </a:r>
          </a:p>
        </p:txBody>
      </p:sp>
      <p:sp>
        <p:nvSpPr>
          <p:cNvPr id="46" name="テキスト ボックス 80"/>
          <p:cNvSpPr txBox="1"/>
          <p:nvPr/>
        </p:nvSpPr>
        <p:spPr>
          <a:xfrm>
            <a:off x="3404296" y="3663335"/>
            <a:ext cx="505522" cy="261610"/>
          </a:xfrm>
          <a:prstGeom prst="rect">
            <a:avLst/>
          </a:prstGeom>
          <a:noFill/>
        </p:spPr>
        <p:txBody>
          <a:bodyPr wrap="square" rtlCol="0">
            <a:spAutoFit/>
          </a:bodyPr>
          <a:lstStyle/>
          <a:p>
            <a:r>
              <a:rPr kumimoji="1" lang="en-US" altLang="ja-JP" sz="1100" b="1" dirty="0" smtClean="0">
                <a:solidFill>
                  <a:schemeClr val="accent2"/>
                </a:solidFill>
                <a:latin typeface="Arial" panose="020B0604020202020204" pitchFamily="34" charset="0"/>
                <a:cs typeface="Arial" panose="020B0604020202020204" pitchFamily="34" charset="0"/>
              </a:rPr>
              <a:t>1087</a:t>
            </a:r>
          </a:p>
        </p:txBody>
      </p:sp>
      <p:sp>
        <p:nvSpPr>
          <p:cNvPr id="47" name="テキスト ボックス 80"/>
          <p:cNvSpPr txBox="1"/>
          <p:nvPr/>
        </p:nvSpPr>
        <p:spPr>
          <a:xfrm>
            <a:off x="2539263" y="3728584"/>
            <a:ext cx="505522" cy="261610"/>
          </a:xfrm>
          <a:prstGeom prst="rect">
            <a:avLst/>
          </a:prstGeom>
          <a:noFill/>
        </p:spPr>
        <p:txBody>
          <a:bodyPr wrap="square" rtlCol="0">
            <a:spAutoFit/>
          </a:bodyPr>
          <a:lstStyle/>
          <a:p>
            <a:r>
              <a:rPr kumimoji="1" lang="en-US" altLang="ja-JP" sz="1100" b="1" dirty="0" smtClean="0">
                <a:solidFill>
                  <a:schemeClr val="accent2"/>
                </a:solidFill>
                <a:latin typeface="Arial" panose="020B0604020202020204" pitchFamily="34" charset="0"/>
                <a:cs typeface="Arial" panose="020B0604020202020204" pitchFamily="34" charset="0"/>
              </a:rPr>
              <a:t>1086</a:t>
            </a:r>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6</a:t>
            </a:fld>
            <a:endParaRPr kumimoji="1" lang="ja-JP" altLang="en-US"/>
          </a:p>
        </p:txBody>
      </p:sp>
      <p:pic>
        <p:nvPicPr>
          <p:cNvPr id="48" name="コンテンツ プレースホルダー 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bwMode="auto">
          <a:xfrm>
            <a:off x="1972671" y="2129358"/>
            <a:ext cx="614650" cy="7584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365966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 descr="C:\Users\yamanaka\AppData\Local\Microsoft\Windows\Temporary Internet Files\Content.IE5\3A65IW1V\MC900434845[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1611" y="4394875"/>
            <a:ext cx="546293" cy="54629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C:\Users\yamanaka\AppData\Local\Microsoft\Windows\Temporary Internet Files\Content.IE5\3A65IW1V\MC900434845[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41081" y="4379989"/>
            <a:ext cx="546293" cy="546293"/>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a:xfrm>
            <a:off x="457200" y="238111"/>
            <a:ext cx="8229600" cy="1143000"/>
          </a:xfrm>
        </p:spPr>
        <p:txBody>
          <a:bodyPr/>
          <a:lstStyle/>
          <a:p>
            <a:r>
              <a:rPr kumimoji="1" lang="en-US" altLang="ja-JP" dirty="0" err="1" smtClean="0"/>
              <a:t>FlowSpace</a:t>
            </a:r>
            <a:r>
              <a:rPr kumimoji="1" lang="en-US" altLang="ja-JP" dirty="0" smtClean="0"/>
              <a:t> Firewall</a:t>
            </a:r>
            <a:endParaRPr kumimoji="1" lang="ja-JP" altLang="en-US" dirty="0"/>
          </a:p>
        </p:txBody>
      </p:sp>
      <p:sp>
        <p:nvSpPr>
          <p:cNvPr id="3" name="コンテンツ プレースホルダー 2"/>
          <p:cNvSpPr>
            <a:spLocks noGrp="1"/>
          </p:cNvSpPr>
          <p:nvPr>
            <p:ph idx="1"/>
          </p:nvPr>
        </p:nvSpPr>
        <p:spPr>
          <a:xfrm>
            <a:off x="457200" y="1388554"/>
            <a:ext cx="8229600" cy="1656112"/>
          </a:xfrm>
        </p:spPr>
        <p:txBody>
          <a:bodyPr>
            <a:normAutofit/>
          </a:bodyPr>
          <a:lstStyle/>
          <a:p>
            <a:r>
              <a:rPr lang="en-US" altLang="ja-JP" dirty="0">
                <a:solidFill>
                  <a:srgbClr val="FF0000"/>
                </a:solidFill>
              </a:rPr>
              <a:t>VLAN-based</a:t>
            </a:r>
            <a:r>
              <a:rPr lang="en-US" altLang="ja-JP" dirty="0"/>
              <a:t> </a:t>
            </a:r>
            <a:r>
              <a:rPr lang="en-US" altLang="ja-JP" dirty="0" err="1" smtClean="0"/>
              <a:t>OpenFlow</a:t>
            </a:r>
            <a:r>
              <a:rPr lang="en-US" altLang="ja-JP" dirty="0" smtClean="0"/>
              <a:t> network virtualization</a:t>
            </a:r>
            <a:endParaRPr lang="en-US" altLang="ja-JP" dirty="0"/>
          </a:p>
          <a:p>
            <a:pPr lvl="1"/>
            <a:r>
              <a:rPr lang="en-US" altLang="ja-JP" dirty="0" smtClean="0">
                <a:solidFill>
                  <a:srgbClr val="FF0000"/>
                </a:solidFill>
              </a:rPr>
              <a:t>VLAN configurations per tenant </a:t>
            </a:r>
            <a:r>
              <a:rPr lang="en-US" altLang="ja-JP" dirty="0" smtClean="0"/>
              <a:t>in L2 backbone networks</a:t>
            </a:r>
            <a:r>
              <a:rPr lang="en-US" altLang="ja-JP" dirty="0" smtClean="0">
                <a:solidFill>
                  <a:srgbClr val="FF0000"/>
                </a:solidFill>
              </a:rPr>
              <a:t> </a:t>
            </a:r>
            <a:r>
              <a:rPr lang="en-US" altLang="ja-JP" dirty="0" smtClean="0"/>
              <a:t>are required.</a:t>
            </a:r>
          </a:p>
        </p:txBody>
      </p:sp>
      <p:sp>
        <p:nvSpPr>
          <p:cNvPr id="4" name="雲形吹き出し 3"/>
          <p:cNvSpPr/>
          <p:nvPr/>
        </p:nvSpPr>
        <p:spPr>
          <a:xfrm>
            <a:off x="5218860" y="3403323"/>
            <a:ext cx="3025548" cy="1048675"/>
          </a:xfrm>
          <a:prstGeom prst="cloudCallout">
            <a:avLst>
              <a:gd name="adj1" fmla="val -37499"/>
              <a:gd name="adj2" fmla="val 56744"/>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dirty="0"/>
          </a:p>
        </p:txBody>
      </p:sp>
      <p:pic>
        <p:nvPicPr>
          <p:cNvPr id="5" name="Picture 2" descr="C:\Users\yamanaka\AppData\Local\Microsoft\Windows\Temporary Internet Files\Content.IE5\3A65IW1V\MC900428991[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40515" y="3693563"/>
            <a:ext cx="388449" cy="28039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yamanaka\AppData\Local\Microsoft\Windows\Temporary Internet Files\Content.IE5\3A65IW1V\MC900428991[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03135" y="3500491"/>
            <a:ext cx="388449" cy="2803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yamanaka\AppData\Local\Microsoft\Windows\Temporary Internet Files\Content.IE5\3A65IW1V\MC900428991[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33437" y="3919963"/>
            <a:ext cx="388449" cy="28039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線コネクタ 7"/>
          <p:cNvCxnSpPr/>
          <p:nvPr/>
        </p:nvCxnSpPr>
        <p:spPr>
          <a:xfrm>
            <a:off x="5868144" y="3881600"/>
            <a:ext cx="1704473" cy="22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コネクタ 8"/>
          <p:cNvCxnSpPr>
            <a:stCxn id="5" idx="3"/>
            <a:endCxn id="6" idx="1"/>
          </p:cNvCxnSpPr>
          <p:nvPr/>
        </p:nvCxnSpPr>
        <p:spPr>
          <a:xfrm flipV="1">
            <a:off x="5828964" y="3640687"/>
            <a:ext cx="874171" cy="193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7" idx="0"/>
            <a:endCxn id="6" idx="3"/>
          </p:cNvCxnSpPr>
          <p:nvPr/>
        </p:nvCxnSpPr>
        <p:spPr>
          <a:xfrm flipH="1" flipV="1">
            <a:off x="7091584" y="3640687"/>
            <a:ext cx="636078" cy="279276"/>
          </a:xfrm>
          <a:prstGeom prst="line">
            <a:avLst/>
          </a:prstGeom>
        </p:spPr>
        <p:style>
          <a:lnRef idx="1">
            <a:schemeClr val="accent1"/>
          </a:lnRef>
          <a:fillRef idx="0">
            <a:schemeClr val="accent1"/>
          </a:fillRef>
          <a:effectRef idx="0">
            <a:schemeClr val="accent1"/>
          </a:effectRef>
          <a:fontRef idx="minor">
            <a:schemeClr val="tx1"/>
          </a:fontRef>
        </p:style>
      </p:cxnSp>
      <p:sp>
        <p:nvSpPr>
          <p:cNvPr id="13" name="雲形吹き出し 12"/>
          <p:cNvSpPr/>
          <p:nvPr/>
        </p:nvSpPr>
        <p:spPr>
          <a:xfrm>
            <a:off x="1115616" y="3416424"/>
            <a:ext cx="3025548" cy="1061251"/>
          </a:xfrm>
          <a:prstGeom prst="cloudCallout">
            <a:avLst>
              <a:gd name="adj1" fmla="val 21509"/>
              <a:gd name="adj2" fmla="val 55103"/>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pic>
        <p:nvPicPr>
          <p:cNvPr id="14" name="Picture 2" descr="C:\Users\yamanaka\AppData\Local\Microsoft\Windows\Temporary Internet Files\Content.IE5\3A65IW1V\MC900428991[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37271" y="3719240"/>
            <a:ext cx="388449" cy="28039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yamanaka\AppData\Local\Microsoft\Windows\Temporary Internet Files\Content.IE5\3A65IW1V\MC900428991[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99891" y="3526168"/>
            <a:ext cx="388449" cy="28039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C:\Users\yamanaka\AppData\Local\Microsoft\Windows\Temporary Internet Files\Content.IE5\3A65IW1V\MC900428991[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30193" y="3945640"/>
            <a:ext cx="388449" cy="28039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直線コネクタ 16"/>
          <p:cNvCxnSpPr/>
          <p:nvPr/>
        </p:nvCxnSpPr>
        <p:spPr>
          <a:xfrm>
            <a:off x="1764900" y="3907277"/>
            <a:ext cx="1704473" cy="22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14" idx="3"/>
            <a:endCxn id="15" idx="1"/>
          </p:cNvCxnSpPr>
          <p:nvPr/>
        </p:nvCxnSpPr>
        <p:spPr>
          <a:xfrm flipV="1">
            <a:off x="1725720" y="3666364"/>
            <a:ext cx="874171" cy="193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線コネクタ 18"/>
          <p:cNvCxnSpPr>
            <a:stCxn id="16" idx="0"/>
            <a:endCxn id="15" idx="3"/>
          </p:cNvCxnSpPr>
          <p:nvPr/>
        </p:nvCxnSpPr>
        <p:spPr>
          <a:xfrm flipH="1" flipV="1">
            <a:off x="2988340" y="3666364"/>
            <a:ext cx="636078" cy="279276"/>
          </a:xfrm>
          <a:prstGeom prst="line">
            <a:avLst/>
          </a:prstGeom>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1282624" y="3092562"/>
            <a:ext cx="2772490" cy="369332"/>
          </a:xfrm>
          <a:prstGeom prst="rect">
            <a:avLst/>
          </a:prstGeom>
          <a:noFill/>
        </p:spPr>
        <p:txBody>
          <a:bodyPr wrap="none" rtlCol="0">
            <a:spAutoFit/>
          </a:bodyPr>
          <a:lstStyle/>
          <a:p>
            <a:r>
              <a:rPr kumimoji="1" lang="en-US" altLang="ja-JP" dirty="0" smtClean="0"/>
              <a:t>Virtual </a:t>
            </a:r>
            <a:r>
              <a:rPr kumimoji="1" lang="en-US" altLang="ja-JP" dirty="0" err="1" smtClean="0"/>
              <a:t>OpenFlow</a:t>
            </a:r>
            <a:r>
              <a:rPr kumimoji="1" lang="en-US" altLang="ja-JP" dirty="0" smtClean="0"/>
              <a:t> network1</a:t>
            </a:r>
            <a:endParaRPr kumimoji="1" lang="ja-JP" altLang="en-US" dirty="0"/>
          </a:p>
        </p:txBody>
      </p:sp>
      <p:sp>
        <p:nvSpPr>
          <p:cNvPr id="22" name="テキスト ボックス 21"/>
          <p:cNvSpPr txBox="1"/>
          <p:nvPr/>
        </p:nvSpPr>
        <p:spPr>
          <a:xfrm>
            <a:off x="5490994" y="4380847"/>
            <a:ext cx="1331640" cy="553998"/>
          </a:xfrm>
          <a:prstGeom prst="rect">
            <a:avLst/>
          </a:prstGeom>
          <a:noFill/>
        </p:spPr>
        <p:txBody>
          <a:bodyPr wrap="square" rtlCol="0">
            <a:spAutoFit/>
          </a:bodyPr>
          <a:lstStyle/>
          <a:p>
            <a:pPr algn="ctr"/>
            <a:r>
              <a:rPr lang="en-US" altLang="ja-JP" sz="1500" dirty="0" smtClean="0"/>
              <a:t>Tenant  controller 2</a:t>
            </a:r>
            <a:endParaRPr kumimoji="1" lang="ja-JP" altLang="en-US" sz="1500" dirty="0"/>
          </a:p>
        </p:txBody>
      </p:sp>
      <p:sp>
        <p:nvSpPr>
          <p:cNvPr id="24" name="テキスト ボックス 23"/>
          <p:cNvSpPr txBox="1"/>
          <p:nvPr/>
        </p:nvSpPr>
        <p:spPr>
          <a:xfrm>
            <a:off x="3384376" y="4436150"/>
            <a:ext cx="1331640" cy="553998"/>
          </a:xfrm>
          <a:prstGeom prst="rect">
            <a:avLst/>
          </a:prstGeom>
          <a:noFill/>
        </p:spPr>
        <p:txBody>
          <a:bodyPr wrap="square" rtlCol="0">
            <a:spAutoFit/>
          </a:bodyPr>
          <a:lstStyle/>
          <a:p>
            <a:pPr algn="ctr"/>
            <a:r>
              <a:rPr lang="en-US" altLang="ja-JP" sz="1500" dirty="0" smtClean="0"/>
              <a:t>Tenant controller 1</a:t>
            </a:r>
            <a:endParaRPr kumimoji="1" lang="ja-JP" altLang="en-US" sz="1500" dirty="0"/>
          </a:p>
        </p:txBody>
      </p:sp>
      <p:pic>
        <p:nvPicPr>
          <p:cNvPr id="39" name="Picture 2" descr="C:\Users\yamanaka\AppData\Local\Microsoft\Windows\Temporary Internet Files\Content.IE5\3A65IW1V\MC900428991[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3848" y="6018552"/>
            <a:ext cx="388449" cy="28039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C:\Users\yamanaka\AppData\Local\Microsoft\Windows\Temporary Internet Files\Content.IE5\3A65IW1V\MC900428991[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66468" y="5825480"/>
            <a:ext cx="388449" cy="280392"/>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C:\Users\yamanaka\AppData\Local\Microsoft\Windows\Temporary Internet Files\Content.IE5\3A65IW1V\MC900428991[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96770" y="6244952"/>
            <a:ext cx="388449" cy="280392"/>
          </a:xfrm>
          <a:prstGeom prst="rect">
            <a:avLst/>
          </a:prstGeom>
          <a:noFill/>
          <a:extLst>
            <a:ext uri="{909E8E84-426E-40DD-AFC4-6F175D3DCCD1}">
              <a14:hiddenFill xmlns:a14="http://schemas.microsoft.com/office/drawing/2010/main">
                <a:solidFill>
                  <a:srgbClr val="FFFFFF"/>
                </a:solidFill>
              </a14:hiddenFill>
            </a:ext>
          </a:extLst>
        </p:spPr>
      </p:pic>
      <p:cxnSp>
        <p:nvCxnSpPr>
          <p:cNvPr id="42" name="直線コネクタ 41"/>
          <p:cNvCxnSpPr/>
          <p:nvPr/>
        </p:nvCxnSpPr>
        <p:spPr>
          <a:xfrm>
            <a:off x="3631477" y="6206589"/>
            <a:ext cx="1704473" cy="22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39" idx="3"/>
            <a:endCxn id="40" idx="1"/>
          </p:cNvCxnSpPr>
          <p:nvPr/>
        </p:nvCxnSpPr>
        <p:spPr>
          <a:xfrm flipV="1">
            <a:off x="3592297" y="5965676"/>
            <a:ext cx="874171" cy="193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flipH="1" flipV="1">
            <a:off x="4860032" y="6068802"/>
            <a:ext cx="525685" cy="279276"/>
          </a:xfrm>
          <a:prstGeom prst="line">
            <a:avLst/>
          </a:prstGeom>
        </p:spPr>
        <p:style>
          <a:lnRef idx="1">
            <a:schemeClr val="accent1"/>
          </a:lnRef>
          <a:fillRef idx="0">
            <a:schemeClr val="accent1"/>
          </a:fillRef>
          <a:effectRef idx="0">
            <a:schemeClr val="accent1"/>
          </a:effectRef>
          <a:fontRef idx="minor">
            <a:schemeClr val="tx1"/>
          </a:fontRef>
        </p:style>
      </p:cxnSp>
      <p:sp>
        <p:nvSpPr>
          <p:cNvPr id="45" name="テキスト ボックス 44"/>
          <p:cNvSpPr txBox="1"/>
          <p:nvPr/>
        </p:nvSpPr>
        <p:spPr>
          <a:xfrm>
            <a:off x="3419872" y="6444044"/>
            <a:ext cx="2768963" cy="369332"/>
          </a:xfrm>
          <a:prstGeom prst="rect">
            <a:avLst/>
          </a:prstGeom>
          <a:noFill/>
        </p:spPr>
        <p:txBody>
          <a:bodyPr wrap="none" rtlCol="0">
            <a:spAutoFit/>
          </a:bodyPr>
          <a:lstStyle/>
          <a:p>
            <a:r>
              <a:rPr lang="en-US" altLang="ja-JP" dirty="0" smtClean="0"/>
              <a:t>Physical </a:t>
            </a:r>
            <a:r>
              <a:rPr lang="en-US" altLang="ja-JP" dirty="0" err="1" smtClean="0"/>
              <a:t>OpenFlow</a:t>
            </a:r>
            <a:r>
              <a:rPr lang="en-US" altLang="ja-JP" dirty="0" smtClean="0"/>
              <a:t> network</a:t>
            </a:r>
            <a:endParaRPr kumimoji="1" lang="ja-JP" altLang="en-US" dirty="0"/>
          </a:p>
        </p:txBody>
      </p:sp>
      <p:pic>
        <p:nvPicPr>
          <p:cNvPr id="46" name="Picture 2" descr="C:\Users\yamanaka\AppData\Local\Microsoft\Windows\Temporary Internet Files\Content.IE5\3A65IW1V\MC900434845[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9859" y="4908366"/>
            <a:ext cx="546293" cy="546293"/>
          </a:xfrm>
          <a:prstGeom prst="rect">
            <a:avLst/>
          </a:prstGeom>
          <a:noFill/>
          <a:extLst>
            <a:ext uri="{909E8E84-426E-40DD-AFC4-6F175D3DCCD1}">
              <a14:hiddenFill xmlns:a14="http://schemas.microsoft.com/office/drawing/2010/main">
                <a:solidFill>
                  <a:srgbClr val="FFFFFF"/>
                </a:solidFill>
              </a14:hiddenFill>
            </a:ext>
          </a:extLst>
        </p:spPr>
      </p:pic>
      <p:sp>
        <p:nvSpPr>
          <p:cNvPr id="47" name="テキスト ボックス 46"/>
          <p:cNvSpPr txBox="1"/>
          <p:nvPr/>
        </p:nvSpPr>
        <p:spPr>
          <a:xfrm>
            <a:off x="4860032" y="5085184"/>
            <a:ext cx="1079914" cy="646331"/>
          </a:xfrm>
          <a:prstGeom prst="rect">
            <a:avLst/>
          </a:prstGeom>
          <a:noFill/>
        </p:spPr>
        <p:txBody>
          <a:bodyPr wrap="square" rtlCol="0">
            <a:spAutoFit/>
          </a:bodyPr>
          <a:lstStyle/>
          <a:p>
            <a:r>
              <a:rPr kumimoji="1" lang="en-US" altLang="ja-JP" dirty="0" err="1" smtClean="0"/>
              <a:t>ADVisor</a:t>
            </a:r>
            <a:r>
              <a:rPr kumimoji="1" lang="en-US" altLang="ja-JP" dirty="0" smtClean="0"/>
              <a:t> proxy</a:t>
            </a:r>
            <a:endParaRPr kumimoji="1" lang="ja-JP" altLang="en-US" dirty="0"/>
          </a:p>
        </p:txBody>
      </p:sp>
      <p:cxnSp>
        <p:nvCxnSpPr>
          <p:cNvPr id="49" name="直線矢印コネクタ 48"/>
          <p:cNvCxnSpPr>
            <a:stCxn id="23" idx="2"/>
            <a:endCxn id="46" idx="1"/>
          </p:cNvCxnSpPr>
          <p:nvPr/>
        </p:nvCxnSpPr>
        <p:spPr>
          <a:xfrm>
            <a:off x="3434758" y="4941168"/>
            <a:ext cx="925101" cy="240345"/>
          </a:xfrm>
          <a:prstGeom prst="straightConnector1">
            <a:avLst/>
          </a:prstGeom>
          <a:ln>
            <a:prstDash val="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p:nvPr/>
        </p:nvCxnSpPr>
        <p:spPr>
          <a:xfrm flipV="1">
            <a:off x="4778008" y="4941168"/>
            <a:ext cx="798212" cy="228161"/>
          </a:xfrm>
          <a:prstGeom prst="straightConnector1">
            <a:avLst/>
          </a:prstGeom>
          <a:ln>
            <a:prstDash val="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a:stCxn id="40" idx="0"/>
            <a:endCxn id="46" idx="2"/>
          </p:cNvCxnSpPr>
          <p:nvPr/>
        </p:nvCxnSpPr>
        <p:spPr>
          <a:xfrm flipH="1" flipV="1">
            <a:off x="4633006" y="5454659"/>
            <a:ext cx="27687" cy="370821"/>
          </a:xfrm>
          <a:prstGeom prst="straightConnector1">
            <a:avLst/>
          </a:prstGeom>
          <a:ln>
            <a:prstDash val="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39" idx="0"/>
            <a:endCxn id="46" idx="2"/>
          </p:cNvCxnSpPr>
          <p:nvPr/>
        </p:nvCxnSpPr>
        <p:spPr>
          <a:xfrm flipV="1">
            <a:off x="3398073" y="5454659"/>
            <a:ext cx="1234933" cy="563893"/>
          </a:xfrm>
          <a:prstGeom prst="straightConnector1">
            <a:avLst/>
          </a:prstGeom>
          <a:ln>
            <a:prstDash val="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a:stCxn id="41" idx="0"/>
          </p:cNvCxnSpPr>
          <p:nvPr/>
        </p:nvCxnSpPr>
        <p:spPr>
          <a:xfrm flipH="1" flipV="1">
            <a:off x="4781700" y="5454659"/>
            <a:ext cx="709295" cy="790293"/>
          </a:xfrm>
          <a:prstGeom prst="straightConnector1">
            <a:avLst/>
          </a:prstGeom>
          <a:ln>
            <a:prstDash val="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74" name="線吹き出し 1 (枠付き) 73"/>
          <p:cNvSpPr/>
          <p:nvPr/>
        </p:nvSpPr>
        <p:spPr>
          <a:xfrm>
            <a:off x="6154599" y="5251231"/>
            <a:ext cx="2625469" cy="532985"/>
          </a:xfrm>
          <a:prstGeom prst="borderCallout1">
            <a:avLst>
              <a:gd name="adj1" fmla="val 40539"/>
              <a:gd name="adj2" fmla="val 4460"/>
              <a:gd name="adj3" fmla="val 47633"/>
              <a:gd name="adj4" fmla="val -9411"/>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r>
              <a:rPr kumimoji="1" lang="en-US" altLang="ja-JP" dirty="0" smtClean="0"/>
              <a:t>Add or strip the </a:t>
            </a:r>
            <a:r>
              <a:rPr lang="en-US" altLang="ja-JP" dirty="0" smtClean="0"/>
              <a:t>VLAN tags to the matching rules</a:t>
            </a:r>
          </a:p>
        </p:txBody>
      </p:sp>
      <p:sp>
        <p:nvSpPr>
          <p:cNvPr id="12" name="スライド番号プレースホルダー 11"/>
          <p:cNvSpPr>
            <a:spLocks noGrp="1"/>
          </p:cNvSpPr>
          <p:nvPr>
            <p:ph type="sldNum" sz="quarter" idx="12"/>
          </p:nvPr>
        </p:nvSpPr>
        <p:spPr/>
        <p:txBody>
          <a:bodyPr/>
          <a:lstStyle/>
          <a:p>
            <a:fld id="{D2D8002D-B5B0-4BAC-B1F6-782DDCCE6D9C}" type="slidenum">
              <a:rPr kumimoji="1" lang="ja-JP" altLang="en-US" smtClean="0"/>
              <a:t>7</a:t>
            </a:fld>
            <a:endParaRPr kumimoji="1" lang="ja-JP" altLang="en-US" dirty="0"/>
          </a:p>
        </p:txBody>
      </p:sp>
      <p:sp>
        <p:nvSpPr>
          <p:cNvPr id="48" name="テキスト ボックス 47"/>
          <p:cNvSpPr txBox="1"/>
          <p:nvPr/>
        </p:nvSpPr>
        <p:spPr>
          <a:xfrm>
            <a:off x="5462700" y="3041942"/>
            <a:ext cx="2772490" cy="369332"/>
          </a:xfrm>
          <a:prstGeom prst="rect">
            <a:avLst/>
          </a:prstGeom>
          <a:noFill/>
        </p:spPr>
        <p:txBody>
          <a:bodyPr wrap="none" rtlCol="0">
            <a:spAutoFit/>
          </a:bodyPr>
          <a:lstStyle/>
          <a:p>
            <a:r>
              <a:rPr kumimoji="1" lang="en-US" altLang="ja-JP" dirty="0" smtClean="0"/>
              <a:t>Virtual </a:t>
            </a:r>
            <a:r>
              <a:rPr kumimoji="1" lang="en-US" altLang="ja-JP" dirty="0" err="1" smtClean="0"/>
              <a:t>OpenFlow</a:t>
            </a:r>
            <a:r>
              <a:rPr kumimoji="1" lang="en-US" altLang="ja-JP" dirty="0" smtClean="0"/>
              <a:t> network2</a:t>
            </a:r>
            <a:endParaRPr kumimoji="1" lang="ja-JP" altLang="en-US" dirty="0"/>
          </a:p>
        </p:txBody>
      </p:sp>
      <p:sp>
        <p:nvSpPr>
          <p:cNvPr id="51" name="線吹き出し 1 (枠付き) 50"/>
          <p:cNvSpPr/>
          <p:nvPr/>
        </p:nvSpPr>
        <p:spPr>
          <a:xfrm>
            <a:off x="392509" y="5122800"/>
            <a:ext cx="2477954" cy="834838"/>
          </a:xfrm>
          <a:prstGeom prst="borderCallout1">
            <a:avLst>
              <a:gd name="adj1" fmla="val 25170"/>
              <a:gd name="adj2" fmla="val 93913"/>
              <a:gd name="adj3" fmla="val 93935"/>
              <a:gd name="adj4" fmla="val 139775"/>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r>
              <a:rPr lang="en-US" altLang="ja-JP" dirty="0" smtClean="0"/>
              <a:t>Add or strip VLAN tag to data packets at </a:t>
            </a:r>
            <a:r>
              <a:rPr lang="en-US" altLang="ja-JP" dirty="0"/>
              <a:t>ingress </a:t>
            </a:r>
            <a:r>
              <a:rPr lang="en-US" altLang="ja-JP" dirty="0" smtClean="0"/>
              <a:t>or </a:t>
            </a:r>
            <a:r>
              <a:rPr lang="en-US" altLang="ja-JP" dirty="0"/>
              <a:t>egress </a:t>
            </a:r>
            <a:r>
              <a:rPr lang="en-US" altLang="ja-JP" dirty="0" smtClean="0"/>
              <a:t>ports</a:t>
            </a:r>
          </a:p>
        </p:txBody>
      </p:sp>
      <p:sp>
        <p:nvSpPr>
          <p:cNvPr id="11" name="正方形/長方形 10"/>
          <p:cNvSpPr/>
          <p:nvPr/>
        </p:nvSpPr>
        <p:spPr>
          <a:xfrm>
            <a:off x="5216918" y="6216975"/>
            <a:ext cx="193122" cy="18758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a:p>
        </p:txBody>
      </p:sp>
      <p:sp>
        <p:nvSpPr>
          <p:cNvPr id="53" name="正方形/長方形 52"/>
          <p:cNvSpPr/>
          <p:nvPr/>
        </p:nvSpPr>
        <p:spPr>
          <a:xfrm>
            <a:off x="5009530" y="6229675"/>
            <a:ext cx="193122" cy="18758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4" name="正方形/長方形 53"/>
          <p:cNvSpPr/>
          <p:nvPr/>
        </p:nvSpPr>
        <p:spPr>
          <a:xfrm>
            <a:off x="4070405" y="6009806"/>
            <a:ext cx="193122" cy="187584"/>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55" name="正方形/長方形 54"/>
          <p:cNvSpPr/>
          <p:nvPr/>
        </p:nvSpPr>
        <p:spPr>
          <a:xfrm>
            <a:off x="3863017" y="6022506"/>
            <a:ext cx="193122" cy="18758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7" name="正方形/長方形 56"/>
          <p:cNvSpPr/>
          <p:nvPr/>
        </p:nvSpPr>
        <p:spPr>
          <a:xfrm>
            <a:off x="5009653" y="5982481"/>
            <a:ext cx="193122" cy="187584"/>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58" name="正方形/長方形 57"/>
          <p:cNvSpPr/>
          <p:nvPr/>
        </p:nvSpPr>
        <p:spPr>
          <a:xfrm>
            <a:off x="4802265" y="5995181"/>
            <a:ext cx="193122" cy="18758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9" name="正方形/長方形 58"/>
          <p:cNvSpPr/>
          <p:nvPr/>
        </p:nvSpPr>
        <p:spPr>
          <a:xfrm>
            <a:off x="4305285" y="5783073"/>
            <a:ext cx="193122" cy="18758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kumimoji="1" lang="ja-JP" altLang="en-US"/>
          </a:p>
        </p:txBody>
      </p:sp>
      <p:sp>
        <p:nvSpPr>
          <p:cNvPr id="61" name="正方形/長方形 60"/>
          <p:cNvSpPr/>
          <p:nvPr/>
        </p:nvSpPr>
        <p:spPr>
          <a:xfrm>
            <a:off x="4097897" y="5795773"/>
            <a:ext cx="193122" cy="18758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62" name="正方形/長方形 61"/>
          <p:cNvSpPr/>
          <p:nvPr/>
        </p:nvSpPr>
        <p:spPr>
          <a:xfrm>
            <a:off x="2132003" y="3646175"/>
            <a:ext cx="193122" cy="18758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64" name="正方形/長方形 63"/>
          <p:cNvSpPr/>
          <p:nvPr/>
        </p:nvSpPr>
        <p:spPr>
          <a:xfrm>
            <a:off x="3287815" y="3698360"/>
            <a:ext cx="193122" cy="18758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65" name="正方形/長方形 64"/>
          <p:cNvSpPr/>
          <p:nvPr/>
        </p:nvSpPr>
        <p:spPr>
          <a:xfrm>
            <a:off x="6193654" y="3647612"/>
            <a:ext cx="193122" cy="18758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66" name="正方形/長方形 65"/>
          <p:cNvSpPr/>
          <p:nvPr/>
        </p:nvSpPr>
        <p:spPr>
          <a:xfrm>
            <a:off x="7328267" y="3695453"/>
            <a:ext cx="193122" cy="18758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7529685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 descr="C:\Users\yamanaka\AppData\Local\Microsoft\Windows\Temporary Internet Files\Content.IE5\3A65IW1V\MC900434845[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1611" y="4394875"/>
            <a:ext cx="546293" cy="54629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C:\Users\yamanaka\AppData\Local\Microsoft\Windows\Temporary Internet Files\Content.IE5\3A65IW1V\MC900434845[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41081" y="4379989"/>
            <a:ext cx="546293" cy="546293"/>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a:xfrm>
            <a:off x="450592" y="181055"/>
            <a:ext cx="8229600" cy="1143000"/>
          </a:xfrm>
        </p:spPr>
        <p:txBody>
          <a:bodyPr/>
          <a:lstStyle/>
          <a:p>
            <a:r>
              <a:rPr kumimoji="1" lang="en-US" altLang="ja-JP" dirty="0" err="1" smtClean="0"/>
              <a:t>FlowVisor</a:t>
            </a:r>
            <a:endParaRPr kumimoji="1" lang="ja-JP" altLang="en-US" dirty="0"/>
          </a:p>
        </p:txBody>
      </p:sp>
      <p:sp>
        <p:nvSpPr>
          <p:cNvPr id="3" name="コンテンツ プレースホルダー 2"/>
          <p:cNvSpPr>
            <a:spLocks noGrp="1"/>
          </p:cNvSpPr>
          <p:nvPr>
            <p:ph idx="1"/>
          </p:nvPr>
        </p:nvSpPr>
        <p:spPr>
          <a:xfrm>
            <a:off x="457200" y="1324055"/>
            <a:ext cx="8229600" cy="1706832"/>
          </a:xfrm>
        </p:spPr>
        <p:txBody>
          <a:bodyPr>
            <a:normAutofit fontScale="62500" lnSpcReduction="20000"/>
          </a:bodyPr>
          <a:lstStyle/>
          <a:p>
            <a:pPr>
              <a:lnSpc>
                <a:spcPct val="120000"/>
              </a:lnSpc>
            </a:pPr>
            <a:r>
              <a:rPr lang="en-US" altLang="ja-JP" dirty="0" smtClean="0"/>
              <a:t>Flow space (header address) division-based </a:t>
            </a:r>
            <a:r>
              <a:rPr lang="en-US" altLang="ja-JP" dirty="0" err="1" smtClean="0"/>
              <a:t>OpenFlow</a:t>
            </a:r>
            <a:r>
              <a:rPr lang="en-US" altLang="ja-JP" dirty="0" smtClean="0"/>
              <a:t> network virtualization</a:t>
            </a:r>
          </a:p>
          <a:p>
            <a:pPr lvl="1">
              <a:lnSpc>
                <a:spcPct val="120000"/>
              </a:lnSpc>
            </a:pPr>
            <a:r>
              <a:rPr lang="en-US" altLang="ja-JP" dirty="0" smtClean="0">
                <a:solidFill>
                  <a:srgbClr val="FF0000"/>
                </a:solidFill>
              </a:rPr>
              <a:t>No VLAN configurations </a:t>
            </a:r>
            <a:r>
              <a:rPr lang="en-US" altLang="ja-JP" dirty="0" smtClean="0"/>
              <a:t>for each tenant</a:t>
            </a:r>
          </a:p>
          <a:p>
            <a:pPr>
              <a:lnSpc>
                <a:spcPct val="120000"/>
              </a:lnSpc>
            </a:pPr>
            <a:r>
              <a:rPr lang="en-US" altLang="ja-JP" dirty="0" smtClean="0">
                <a:solidFill>
                  <a:srgbClr val="FF0000"/>
                </a:solidFill>
              </a:rPr>
              <a:t>Necessary to intermediate of the flow space division </a:t>
            </a:r>
            <a:r>
              <a:rPr lang="en-US" altLang="ja-JP" dirty="0" smtClean="0"/>
              <a:t>when tenants want to use same header address (e.g., </a:t>
            </a:r>
            <a:r>
              <a:rPr lang="en-US" altLang="ja-JP" dirty="0" err="1" smtClean="0"/>
              <a:t>dst</a:t>
            </a:r>
            <a:r>
              <a:rPr lang="en-US" altLang="ja-JP" dirty="0" smtClean="0"/>
              <a:t> TCP 80)</a:t>
            </a:r>
          </a:p>
        </p:txBody>
      </p:sp>
      <p:sp>
        <p:nvSpPr>
          <p:cNvPr id="4" name="雲形吹き出し 3"/>
          <p:cNvSpPr/>
          <p:nvPr/>
        </p:nvSpPr>
        <p:spPr>
          <a:xfrm>
            <a:off x="5218860" y="3403323"/>
            <a:ext cx="3025548" cy="1048675"/>
          </a:xfrm>
          <a:prstGeom prst="cloudCallout">
            <a:avLst>
              <a:gd name="adj1" fmla="val -37499"/>
              <a:gd name="adj2" fmla="val 56744"/>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dirty="0"/>
          </a:p>
        </p:txBody>
      </p:sp>
      <p:pic>
        <p:nvPicPr>
          <p:cNvPr id="5" name="Picture 2" descr="C:\Users\yamanaka\AppData\Local\Microsoft\Windows\Temporary Internet Files\Content.IE5\3A65IW1V\MC900428991[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40515" y="3693563"/>
            <a:ext cx="388449" cy="28039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yamanaka\AppData\Local\Microsoft\Windows\Temporary Internet Files\Content.IE5\3A65IW1V\MC900428991[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03135" y="3500491"/>
            <a:ext cx="388449" cy="2803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yamanaka\AppData\Local\Microsoft\Windows\Temporary Internet Files\Content.IE5\3A65IW1V\MC900428991[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33437" y="3919963"/>
            <a:ext cx="388449" cy="28039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線コネクタ 7"/>
          <p:cNvCxnSpPr/>
          <p:nvPr/>
        </p:nvCxnSpPr>
        <p:spPr>
          <a:xfrm>
            <a:off x="5868144" y="3881600"/>
            <a:ext cx="1704473" cy="22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コネクタ 8"/>
          <p:cNvCxnSpPr>
            <a:stCxn id="5" idx="3"/>
            <a:endCxn id="6" idx="1"/>
          </p:cNvCxnSpPr>
          <p:nvPr/>
        </p:nvCxnSpPr>
        <p:spPr>
          <a:xfrm flipV="1">
            <a:off x="5828964" y="3640687"/>
            <a:ext cx="874171" cy="193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線コネクタ 9"/>
          <p:cNvCxnSpPr>
            <a:stCxn id="7" idx="0"/>
            <a:endCxn id="6" idx="3"/>
          </p:cNvCxnSpPr>
          <p:nvPr/>
        </p:nvCxnSpPr>
        <p:spPr>
          <a:xfrm flipH="1" flipV="1">
            <a:off x="7091584" y="3640687"/>
            <a:ext cx="636078" cy="279276"/>
          </a:xfrm>
          <a:prstGeom prst="line">
            <a:avLst/>
          </a:prstGeom>
        </p:spPr>
        <p:style>
          <a:lnRef idx="1">
            <a:schemeClr val="accent1"/>
          </a:lnRef>
          <a:fillRef idx="0">
            <a:schemeClr val="accent1"/>
          </a:fillRef>
          <a:effectRef idx="0">
            <a:schemeClr val="accent1"/>
          </a:effectRef>
          <a:fontRef idx="minor">
            <a:schemeClr val="tx1"/>
          </a:fontRef>
        </p:style>
      </p:cxnSp>
      <p:sp>
        <p:nvSpPr>
          <p:cNvPr id="13" name="雲形吹き出し 12"/>
          <p:cNvSpPr/>
          <p:nvPr/>
        </p:nvSpPr>
        <p:spPr>
          <a:xfrm>
            <a:off x="1115616" y="3416424"/>
            <a:ext cx="3025548" cy="1061251"/>
          </a:xfrm>
          <a:prstGeom prst="cloudCallout">
            <a:avLst>
              <a:gd name="adj1" fmla="val 21509"/>
              <a:gd name="adj2" fmla="val 55103"/>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pic>
        <p:nvPicPr>
          <p:cNvPr id="14" name="Picture 2" descr="C:\Users\yamanaka\AppData\Local\Microsoft\Windows\Temporary Internet Files\Content.IE5\3A65IW1V\MC900428991[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37271" y="3719240"/>
            <a:ext cx="388449" cy="28039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Users\yamanaka\AppData\Local\Microsoft\Windows\Temporary Internet Files\Content.IE5\3A65IW1V\MC900428991[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99891" y="3526168"/>
            <a:ext cx="388449" cy="28039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C:\Users\yamanaka\AppData\Local\Microsoft\Windows\Temporary Internet Files\Content.IE5\3A65IW1V\MC900428991[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30193" y="3945640"/>
            <a:ext cx="388449" cy="28039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直線コネクタ 16"/>
          <p:cNvCxnSpPr/>
          <p:nvPr/>
        </p:nvCxnSpPr>
        <p:spPr>
          <a:xfrm>
            <a:off x="1764900" y="3907277"/>
            <a:ext cx="1704473" cy="22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線コネクタ 17"/>
          <p:cNvCxnSpPr>
            <a:stCxn id="14" idx="3"/>
            <a:endCxn id="15" idx="1"/>
          </p:cNvCxnSpPr>
          <p:nvPr/>
        </p:nvCxnSpPr>
        <p:spPr>
          <a:xfrm flipV="1">
            <a:off x="1725720" y="3666364"/>
            <a:ext cx="874171" cy="193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線コネクタ 18"/>
          <p:cNvCxnSpPr>
            <a:stCxn id="16" idx="0"/>
            <a:endCxn id="15" idx="3"/>
          </p:cNvCxnSpPr>
          <p:nvPr/>
        </p:nvCxnSpPr>
        <p:spPr>
          <a:xfrm flipH="1" flipV="1">
            <a:off x="2988340" y="3666364"/>
            <a:ext cx="636078" cy="279276"/>
          </a:xfrm>
          <a:prstGeom prst="line">
            <a:avLst/>
          </a:prstGeom>
        </p:spPr>
        <p:style>
          <a:lnRef idx="1">
            <a:schemeClr val="accent1"/>
          </a:lnRef>
          <a:fillRef idx="0">
            <a:schemeClr val="accent1"/>
          </a:fillRef>
          <a:effectRef idx="0">
            <a:schemeClr val="accent1"/>
          </a:effectRef>
          <a:fontRef idx="minor">
            <a:schemeClr val="tx1"/>
          </a:fontRef>
        </p:style>
      </p:cxnSp>
      <p:sp>
        <p:nvSpPr>
          <p:cNvPr id="20" name="テキスト ボックス 19"/>
          <p:cNvSpPr txBox="1"/>
          <p:nvPr/>
        </p:nvSpPr>
        <p:spPr>
          <a:xfrm>
            <a:off x="1282624" y="3092562"/>
            <a:ext cx="2772490" cy="369332"/>
          </a:xfrm>
          <a:prstGeom prst="rect">
            <a:avLst/>
          </a:prstGeom>
          <a:noFill/>
        </p:spPr>
        <p:txBody>
          <a:bodyPr wrap="none" rtlCol="0">
            <a:spAutoFit/>
          </a:bodyPr>
          <a:lstStyle/>
          <a:p>
            <a:r>
              <a:rPr kumimoji="1" lang="en-US" altLang="ja-JP" dirty="0" smtClean="0"/>
              <a:t>Virtual </a:t>
            </a:r>
            <a:r>
              <a:rPr kumimoji="1" lang="en-US" altLang="ja-JP" dirty="0" err="1" smtClean="0"/>
              <a:t>OpenFlow</a:t>
            </a:r>
            <a:r>
              <a:rPr kumimoji="1" lang="en-US" altLang="ja-JP" dirty="0" smtClean="0"/>
              <a:t> network1</a:t>
            </a:r>
            <a:endParaRPr kumimoji="1" lang="ja-JP" altLang="en-US" dirty="0"/>
          </a:p>
        </p:txBody>
      </p:sp>
      <p:sp>
        <p:nvSpPr>
          <p:cNvPr id="22" name="テキスト ボックス 21"/>
          <p:cNvSpPr txBox="1"/>
          <p:nvPr/>
        </p:nvSpPr>
        <p:spPr>
          <a:xfrm>
            <a:off x="5490994" y="4380847"/>
            <a:ext cx="1331640" cy="553998"/>
          </a:xfrm>
          <a:prstGeom prst="rect">
            <a:avLst/>
          </a:prstGeom>
          <a:noFill/>
        </p:spPr>
        <p:txBody>
          <a:bodyPr wrap="square" rtlCol="0">
            <a:spAutoFit/>
          </a:bodyPr>
          <a:lstStyle/>
          <a:p>
            <a:pPr algn="ctr"/>
            <a:r>
              <a:rPr lang="en-US" altLang="ja-JP" sz="1500" dirty="0" smtClean="0"/>
              <a:t>Tenant  controller 2</a:t>
            </a:r>
            <a:endParaRPr kumimoji="1" lang="ja-JP" altLang="en-US" sz="1500" dirty="0"/>
          </a:p>
        </p:txBody>
      </p:sp>
      <p:sp>
        <p:nvSpPr>
          <p:cNvPr id="24" name="テキスト ボックス 23"/>
          <p:cNvSpPr txBox="1"/>
          <p:nvPr/>
        </p:nvSpPr>
        <p:spPr>
          <a:xfrm>
            <a:off x="3384376" y="4436150"/>
            <a:ext cx="1331640" cy="553998"/>
          </a:xfrm>
          <a:prstGeom prst="rect">
            <a:avLst/>
          </a:prstGeom>
          <a:noFill/>
        </p:spPr>
        <p:txBody>
          <a:bodyPr wrap="square" rtlCol="0">
            <a:spAutoFit/>
          </a:bodyPr>
          <a:lstStyle/>
          <a:p>
            <a:pPr algn="ctr"/>
            <a:r>
              <a:rPr lang="en-US" altLang="ja-JP" sz="1500" dirty="0" smtClean="0"/>
              <a:t>Tenant controller 1</a:t>
            </a:r>
            <a:endParaRPr kumimoji="1" lang="ja-JP" altLang="en-US" sz="1500" dirty="0"/>
          </a:p>
        </p:txBody>
      </p:sp>
      <p:pic>
        <p:nvPicPr>
          <p:cNvPr id="39" name="Picture 2" descr="C:\Users\yamanaka\AppData\Local\Microsoft\Windows\Temporary Internet Files\Content.IE5\3A65IW1V\MC900428991[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03848" y="6018552"/>
            <a:ext cx="388449" cy="28039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C:\Users\yamanaka\AppData\Local\Microsoft\Windows\Temporary Internet Files\Content.IE5\3A65IW1V\MC900428991[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66468" y="5825480"/>
            <a:ext cx="388449" cy="280392"/>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C:\Users\yamanaka\AppData\Local\Microsoft\Windows\Temporary Internet Files\Content.IE5\3A65IW1V\MC900428991[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96770" y="6244952"/>
            <a:ext cx="388449" cy="280392"/>
          </a:xfrm>
          <a:prstGeom prst="rect">
            <a:avLst/>
          </a:prstGeom>
          <a:noFill/>
          <a:extLst>
            <a:ext uri="{909E8E84-426E-40DD-AFC4-6F175D3DCCD1}">
              <a14:hiddenFill xmlns:a14="http://schemas.microsoft.com/office/drawing/2010/main">
                <a:solidFill>
                  <a:srgbClr val="FFFFFF"/>
                </a:solidFill>
              </a14:hiddenFill>
            </a:ext>
          </a:extLst>
        </p:spPr>
      </p:pic>
      <p:cxnSp>
        <p:nvCxnSpPr>
          <p:cNvPr id="42" name="直線コネクタ 41"/>
          <p:cNvCxnSpPr/>
          <p:nvPr/>
        </p:nvCxnSpPr>
        <p:spPr>
          <a:xfrm>
            <a:off x="3631477" y="6206589"/>
            <a:ext cx="1704473" cy="226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p:cNvCxnSpPr>
            <a:stCxn id="39" idx="3"/>
            <a:endCxn id="40" idx="1"/>
          </p:cNvCxnSpPr>
          <p:nvPr/>
        </p:nvCxnSpPr>
        <p:spPr>
          <a:xfrm flipV="1">
            <a:off x="3592297" y="5965676"/>
            <a:ext cx="874171" cy="19307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flipH="1" flipV="1">
            <a:off x="4860032" y="6068802"/>
            <a:ext cx="525685" cy="279276"/>
          </a:xfrm>
          <a:prstGeom prst="line">
            <a:avLst/>
          </a:prstGeom>
        </p:spPr>
        <p:style>
          <a:lnRef idx="1">
            <a:schemeClr val="accent1"/>
          </a:lnRef>
          <a:fillRef idx="0">
            <a:schemeClr val="accent1"/>
          </a:fillRef>
          <a:effectRef idx="0">
            <a:schemeClr val="accent1"/>
          </a:effectRef>
          <a:fontRef idx="minor">
            <a:schemeClr val="tx1"/>
          </a:fontRef>
        </p:style>
      </p:cxnSp>
      <p:sp>
        <p:nvSpPr>
          <p:cNvPr id="45" name="テキスト ボックス 44"/>
          <p:cNvSpPr txBox="1"/>
          <p:nvPr/>
        </p:nvSpPr>
        <p:spPr>
          <a:xfrm>
            <a:off x="3419872" y="6444044"/>
            <a:ext cx="2768963" cy="369332"/>
          </a:xfrm>
          <a:prstGeom prst="rect">
            <a:avLst/>
          </a:prstGeom>
          <a:noFill/>
        </p:spPr>
        <p:txBody>
          <a:bodyPr wrap="none" rtlCol="0">
            <a:spAutoFit/>
          </a:bodyPr>
          <a:lstStyle/>
          <a:p>
            <a:r>
              <a:rPr lang="en-US" altLang="ja-JP" dirty="0" smtClean="0"/>
              <a:t>Physical </a:t>
            </a:r>
            <a:r>
              <a:rPr lang="en-US" altLang="ja-JP" dirty="0" err="1" smtClean="0"/>
              <a:t>OpenFlow</a:t>
            </a:r>
            <a:r>
              <a:rPr lang="en-US" altLang="ja-JP" dirty="0" smtClean="0"/>
              <a:t> network</a:t>
            </a:r>
            <a:endParaRPr kumimoji="1" lang="ja-JP" altLang="en-US" dirty="0"/>
          </a:p>
        </p:txBody>
      </p:sp>
      <p:pic>
        <p:nvPicPr>
          <p:cNvPr id="46" name="Picture 2" descr="C:\Users\yamanaka\AppData\Local\Microsoft\Windows\Temporary Internet Files\Content.IE5\3A65IW1V\MC900434845[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9859" y="4908366"/>
            <a:ext cx="546293" cy="546293"/>
          </a:xfrm>
          <a:prstGeom prst="rect">
            <a:avLst/>
          </a:prstGeom>
          <a:noFill/>
          <a:extLst>
            <a:ext uri="{909E8E84-426E-40DD-AFC4-6F175D3DCCD1}">
              <a14:hiddenFill xmlns:a14="http://schemas.microsoft.com/office/drawing/2010/main">
                <a:solidFill>
                  <a:srgbClr val="FFFFFF"/>
                </a:solidFill>
              </a14:hiddenFill>
            </a:ext>
          </a:extLst>
        </p:spPr>
      </p:pic>
      <p:sp>
        <p:nvSpPr>
          <p:cNvPr id="47" name="テキスト ボックス 46"/>
          <p:cNvSpPr txBox="1"/>
          <p:nvPr/>
        </p:nvSpPr>
        <p:spPr>
          <a:xfrm>
            <a:off x="5021839" y="5085184"/>
            <a:ext cx="1206345" cy="646331"/>
          </a:xfrm>
          <a:prstGeom prst="rect">
            <a:avLst/>
          </a:prstGeom>
          <a:noFill/>
        </p:spPr>
        <p:txBody>
          <a:bodyPr wrap="square" rtlCol="0">
            <a:spAutoFit/>
          </a:bodyPr>
          <a:lstStyle/>
          <a:p>
            <a:r>
              <a:rPr kumimoji="1" lang="en-US" altLang="ja-JP" dirty="0" err="1" smtClean="0"/>
              <a:t>FlowVisor</a:t>
            </a:r>
            <a:r>
              <a:rPr kumimoji="1" lang="en-US" altLang="ja-JP" dirty="0" smtClean="0"/>
              <a:t> proxy</a:t>
            </a:r>
            <a:endParaRPr kumimoji="1" lang="ja-JP" altLang="en-US" dirty="0"/>
          </a:p>
        </p:txBody>
      </p:sp>
      <p:cxnSp>
        <p:nvCxnSpPr>
          <p:cNvPr id="49" name="直線矢印コネクタ 48"/>
          <p:cNvCxnSpPr>
            <a:stCxn id="23" idx="2"/>
            <a:endCxn id="46" idx="1"/>
          </p:cNvCxnSpPr>
          <p:nvPr/>
        </p:nvCxnSpPr>
        <p:spPr>
          <a:xfrm>
            <a:off x="3434758" y="4941168"/>
            <a:ext cx="925101" cy="240345"/>
          </a:xfrm>
          <a:prstGeom prst="straightConnector1">
            <a:avLst/>
          </a:prstGeom>
          <a:ln>
            <a:prstDash val="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p:nvPr/>
        </p:nvCxnSpPr>
        <p:spPr>
          <a:xfrm flipV="1">
            <a:off x="4778008" y="4941168"/>
            <a:ext cx="798212" cy="228161"/>
          </a:xfrm>
          <a:prstGeom prst="straightConnector1">
            <a:avLst/>
          </a:prstGeom>
          <a:ln>
            <a:prstDash val="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a:stCxn id="40" idx="0"/>
            <a:endCxn id="46" idx="2"/>
          </p:cNvCxnSpPr>
          <p:nvPr/>
        </p:nvCxnSpPr>
        <p:spPr>
          <a:xfrm flipH="1" flipV="1">
            <a:off x="4633006" y="5454659"/>
            <a:ext cx="27687" cy="370821"/>
          </a:xfrm>
          <a:prstGeom prst="straightConnector1">
            <a:avLst/>
          </a:prstGeom>
          <a:ln>
            <a:prstDash val="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39" idx="0"/>
            <a:endCxn id="46" idx="2"/>
          </p:cNvCxnSpPr>
          <p:nvPr/>
        </p:nvCxnSpPr>
        <p:spPr>
          <a:xfrm flipV="1">
            <a:off x="3398073" y="5454659"/>
            <a:ext cx="1234933" cy="563893"/>
          </a:xfrm>
          <a:prstGeom prst="straightConnector1">
            <a:avLst/>
          </a:prstGeom>
          <a:ln>
            <a:prstDash val="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a:stCxn id="41" idx="0"/>
          </p:cNvCxnSpPr>
          <p:nvPr/>
        </p:nvCxnSpPr>
        <p:spPr>
          <a:xfrm flipH="1" flipV="1">
            <a:off x="4781700" y="5454659"/>
            <a:ext cx="709295" cy="790293"/>
          </a:xfrm>
          <a:prstGeom prst="straightConnector1">
            <a:avLst/>
          </a:prstGeom>
          <a:ln>
            <a:prstDash val="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74" name="線吹き出し 1 (枠付き) 73"/>
          <p:cNvSpPr/>
          <p:nvPr/>
        </p:nvSpPr>
        <p:spPr>
          <a:xfrm>
            <a:off x="6084168" y="5277342"/>
            <a:ext cx="1683044" cy="581662"/>
          </a:xfrm>
          <a:prstGeom prst="borderCallout1">
            <a:avLst>
              <a:gd name="adj1" fmla="val 39767"/>
              <a:gd name="adj2" fmla="val 848"/>
              <a:gd name="adj3" fmla="val 38500"/>
              <a:gd name="adj4" fmla="val -10690"/>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dirty="0" smtClean="0"/>
              <a:t>Access control of flow space</a:t>
            </a:r>
            <a:endParaRPr kumimoji="1" lang="ja-JP" altLang="en-US" dirty="0"/>
          </a:p>
        </p:txBody>
      </p:sp>
      <p:sp>
        <p:nvSpPr>
          <p:cNvPr id="84" name="星 10 83"/>
          <p:cNvSpPr/>
          <p:nvPr/>
        </p:nvSpPr>
        <p:spPr>
          <a:xfrm>
            <a:off x="50471" y="4854493"/>
            <a:ext cx="3259751" cy="1164059"/>
          </a:xfrm>
          <a:prstGeom prst="star10">
            <a:avLst>
              <a:gd name="adj" fmla="val 34248"/>
              <a:gd name="hf" fmla="val 105146"/>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dirty="0" smtClean="0">
                <a:solidFill>
                  <a:schemeClr val="tx1"/>
                </a:solidFill>
              </a:rPr>
              <a:t>Flow space cannot be  shared by distinct tenants.</a:t>
            </a:r>
            <a:endParaRPr kumimoji="1" lang="ja-JP" altLang="en-US" dirty="0">
              <a:solidFill>
                <a:schemeClr val="tx1"/>
              </a:solidFill>
            </a:endParaRPr>
          </a:p>
        </p:txBody>
      </p:sp>
      <p:sp>
        <p:nvSpPr>
          <p:cNvPr id="12" name="スライド番号プレースホルダー 11"/>
          <p:cNvSpPr>
            <a:spLocks noGrp="1"/>
          </p:cNvSpPr>
          <p:nvPr>
            <p:ph type="sldNum" sz="quarter" idx="12"/>
          </p:nvPr>
        </p:nvSpPr>
        <p:spPr/>
        <p:txBody>
          <a:bodyPr/>
          <a:lstStyle/>
          <a:p>
            <a:fld id="{D2D8002D-B5B0-4BAC-B1F6-782DDCCE6D9C}" type="slidenum">
              <a:rPr kumimoji="1" lang="ja-JP" altLang="en-US" smtClean="0"/>
              <a:t>8</a:t>
            </a:fld>
            <a:endParaRPr kumimoji="1" lang="ja-JP" altLang="en-US" dirty="0"/>
          </a:p>
        </p:txBody>
      </p:sp>
      <p:sp>
        <p:nvSpPr>
          <p:cNvPr id="48" name="テキスト ボックス 47"/>
          <p:cNvSpPr txBox="1"/>
          <p:nvPr/>
        </p:nvSpPr>
        <p:spPr>
          <a:xfrm>
            <a:off x="5462700" y="3041942"/>
            <a:ext cx="2772490" cy="369332"/>
          </a:xfrm>
          <a:prstGeom prst="rect">
            <a:avLst/>
          </a:prstGeom>
          <a:noFill/>
        </p:spPr>
        <p:txBody>
          <a:bodyPr wrap="none" rtlCol="0">
            <a:spAutoFit/>
          </a:bodyPr>
          <a:lstStyle/>
          <a:p>
            <a:r>
              <a:rPr kumimoji="1" lang="en-US" altLang="ja-JP" dirty="0" smtClean="0"/>
              <a:t>Virtual </a:t>
            </a:r>
            <a:r>
              <a:rPr kumimoji="1" lang="en-US" altLang="ja-JP" dirty="0" err="1" smtClean="0"/>
              <a:t>OpenFlow</a:t>
            </a:r>
            <a:r>
              <a:rPr kumimoji="1" lang="en-US" altLang="ja-JP" dirty="0" smtClean="0"/>
              <a:t> network2</a:t>
            </a:r>
            <a:endParaRPr kumimoji="1" lang="ja-JP" altLang="en-US" dirty="0"/>
          </a:p>
        </p:txBody>
      </p:sp>
      <p:sp>
        <p:nvSpPr>
          <p:cNvPr id="26" name="フリーフォーム 25"/>
          <p:cNvSpPr/>
          <p:nvPr/>
        </p:nvSpPr>
        <p:spPr>
          <a:xfrm>
            <a:off x="1171073" y="3542171"/>
            <a:ext cx="2771928" cy="359646"/>
          </a:xfrm>
          <a:custGeom>
            <a:avLst/>
            <a:gdLst>
              <a:gd name="connsiteX0" fmla="*/ 41428 w 2771928"/>
              <a:gd name="connsiteY0" fmla="*/ 355648 h 359646"/>
              <a:gd name="connsiteX1" fmla="*/ 104928 w 2771928"/>
              <a:gd name="connsiteY1" fmla="*/ 330248 h 359646"/>
              <a:gd name="connsiteX2" fmla="*/ 1882928 w 2771928"/>
              <a:gd name="connsiteY2" fmla="*/ 48 h 359646"/>
              <a:gd name="connsiteX3" fmla="*/ 2771928 w 2771928"/>
              <a:gd name="connsiteY3" fmla="*/ 355648 h 359646"/>
            </a:gdLst>
            <a:ahLst/>
            <a:cxnLst>
              <a:cxn ang="0">
                <a:pos x="connsiteX0" y="connsiteY0"/>
              </a:cxn>
              <a:cxn ang="0">
                <a:pos x="connsiteX1" y="connsiteY1"/>
              </a:cxn>
              <a:cxn ang="0">
                <a:pos x="connsiteX2" y="connsiteY2"/>
              </a:cxn>
              <a:cxn ang="0">
                <a:pos x="connsiteX3" y="connsiteY3"/>
              </a:cxn>
            </a:cxnLst>
            <a:rect l="l" t="t" r="r" b="b"/>
            <a:pathLst>
              <a:path w="2771928" h="359646">
                <a:moveTo>
                  <a:pt x="41428" y="355648"/>
                </a:moveTo>
                <a:cubicBezTo>
                  <a:pt x="-80281" y="372581"/>
                  <a:pt x="104928" y="330248"/>
                  <a:pt x="104928" y="330248"/>
                </a:cubicBezTo>
                <a:cubicBezTo>
                  <a:pt x="411845" y="270981"/>
                  <a:pt x="1438428" y="-4185"/>
                  <a:pt x="1882928" y="48"/>
                </a:cubicBezTo>
                <a:cubicBezTo>
                  <a:pt x="2327428" y="4281"/>
                  <a:pt x="2549678" y="179964"/>
                  <a:pt x="2771928" y="355648"/>
                </a:cubicBezTo>
              </a:path>
            </a:pathLst>
          </a:custGeom>
          <a:ln w="44450">
            <a:prstDash val="dash"/>
            <a:tailEnd type="arrow" w="lg" len="lg"/>
          </a:ln>
        </p:spPr>
        <p:style>
          <a:lnRef idx="1">
            <a:schemeClr val="accent6"/>
          </a:lnRef>
          <a:fillRef idx="0">
            <a:schemeClr val="accent6"/>
          </a:fillRef>
          <a:effectRef idx="0">
            <a:schemeClr val="accent6"/>
          </a:effectRef>
          <a:fontRef idx="minor">
            <a:schemeClr val="tx1"/>
          </a:fontRef>
        </p:style>
        <p:txBody>
          <a:bodyPr rtlCol="0" anchor="ctr"/>
          <a:lstStyle/>
          <a:p>
            <a:pPr algn="ctr"/>
            <a:endParaRPr kumimoji="1" lang="ja-JP" altLang="en-US"/>
          </a:p>
        </p:txBody>
      </p:sp>
      <p:sp>
        <p:nvSpPr>
          <p:cNvPr id="51" name="フリーフォーム 50"/>
          <p:cNvSpPr/>
          <p:nvPr/>
        </p:nvSpPr>
        <p:spPr>
          <a:xfrm>
            <a:off x="5015335" y="3539742"/>
            <a:ext cx="2771928" cy="359646"/>
          </a:xfrm>
          <a:custGeom>
            <a:avLst/>
            <a:gdLst>
              <a:gd name="connsiteX0" fmla="*/ 41428 w 2771928"/>
              <a:gd name="connsiteY0" fmla="*/ 355648 h 359646"/>
              <a:gd name="connsiteX1" fmla="*/ 104928 w 2771928"/>
              <a:gd name="connsiteY1" fmla="*/ 330248 h 359646"/>
              <a:gd name="connsiteX2" fmla="*/ 1882928 w 2771928"/>
              <a:gd name="connsiteY2" fmla="*/ 48 h 359646"/>
              <a:gd name="connsiteX3" fmla="*/ 2771928 w 2771928"/>
              <a:gd name="connsiteY3" fmla="*/ 355648 h 359646"/>
            </a:gdLst>
            <a:ahLst/>
            <a:cxnLst>
              <a:cxn ang="0">
                <a:pos x="connsiteX0" y="connsiteY0"/>
              </a:cxn>
              <a:cxn ang="0">
                <a:pos x="connsiteX1" y="connsiteY1"/>
              </a:cxn>
              <a:cxn ang="0">
                <a:pos x="connsiteX2" y="connsiteY2"/>
              </a:cxn>
              <a:cxn ang="0">
                <a:pos x="connsiteX3" y="connsiteY3"/>
              </a:cxn>
            </a:cxnLst>
            <a:rect l="l" t="t" r="r" b="b"/>
            <a:pathLst>
              <a:path w="2771928" h="359646">
                <a:moveTo>
                  <a:pt x="41428" y="355648"/>
                </a:moveTo>
                <a:cubicBezTo>
                  <a:pt x="-80281" y="372581"/>
                  <a:pt x="104928" y="330248"/>
                  <a:pt x="104928" y="330248"/>
                </a:cubicBezTo>
                <a:cubicBezTo>
                  <a:pt x="411845" y="270981"/>
                  <a:pt x="1438428" y="-4185"/>
                  <a:pt x="1882928" y="48"/>
                </a:cubicBezTo>
                <a:cubicBezTo>
                  <a:pt x="2327428" y="4281"/>
                  <a:pt x="2549678" y="179964"/>
                  <a:pt x="2771928" y="355648"/>
                </a:cubicBezTo>
              </a:path>
            </a:pathLst>
          </a:custGeom>
          <a:ln w="44450">
            <a:solidFill>
              <a:schemeClr val="accent3"/>
            </a:solidFill>
            <a:prstDash val="dash"/>
            <a:tailEnd type="arrow" w="lg" len="lg"/>
          </a:ln>
        </p:spPr>
        <p:style>
          <a:lnRef idx="1">
            <a:schemeClr val="accent6"/>
          </a:lnRef>
          <a:fillRef idx="0">
            <a:schemeClr val="accent6"/>
          </a:fillRef>
          <a:effectRef idx="0">
            <a:schemeClr val="accent6"/>
          </a:effectRef>
          <a:fontRef idx="minor">
            <a:schemeClr val="tx1"/>
          </a:fontRef>
        </p:style>
        <p:txBody>
          <a:bodyPr rtlCol="0" anchor="ctr"/>
          <a:lstStyle/>
          <a:p>
            <a:pPr algn="ctr"/>
            <a:endParaRPr kumimoji="1" lang="ja-JP" altLang="en-US"/>
          </a:p>
        </p:txBody>
      </p:sp>
      <p:sp>
        <p:nvSpPr>
          <p:cNvPr id="52" name="フリーフォーム 51"/>
          <p:cNvSpPr/>
          <p:nvPr/>
        </p:nvSpPr>
        <p:spPr>
          <a:xfrm>
            <a:off x="2917088" y="5981272"/>
            <a:ext cx="2771928" cy="359646"/>
          </a:xfrm>
          <a:custGeom>
            <a:avLst/>
            <a:gdLst>
              <a:gd name="connsiteX0" fmla="*/ 41428 w 2771928"/>
              <a:gd name="connsiteY0" fmla="*/ 355648 h 359646"/>
              <a:gd name="connsiteX1" fmla="*/ 104928 w 2771928"/>
              <a:gd name="connsiteY1" fmla="*/ 330248 h 359646"/>
              <a:gd name="connsiteX2" fmla="*/ 1882928 w 2771928"/>
              <a:gd name="connsiteY2" fmla="*/ 48 h 359646"/>
              <a:gd name="connsiteX3" fmla="*/ 2771928 w 2771928"/>
              <a:gd name="connsiteY3" fmla="*/ 355648 h 359646"/>
            </a:gdLst>
            <a:ahLst/>
            <a:cxnLst>
              <a:cxn ang="0">
                <a:pos x="connsiteX0" y="connsiteY0"/>
              </a:cxn>
              <a:cxn ang="0">
                <a:pos x="connsiteX1" y="connsiteY1"/>
              </a:cxn>
              <a:cxn ang="0">
                <a:pos x="connsiteX2" y="connsiteY2"/>
              </a:cxn>
              <a:cxn ang="0">
                <a:pos x="connsiteX3" y="connsiteY3"/>
              </a:cxn>
            </a:cxnLst>
            <a:rect l="l" t="t" r="r" b="b"/>
            <a:pathLst>
              <a:path w="2771928" h="359646">
                <a:moveTo>
                  <a:pt x="41428" y="355648"/>
                </a:moveTo>
                <a:cubicBezTo>
                  <a:pt x="-80281" y="372581"/>
                  <a:pt x="104928" y="330248"/>
                  <a:pt x="104928" y="330248"/>
                </a:cubicBezTo>
                <a:cubicBezTo>
                  <a:pt x="411845" y="270981"/>
                  <a:pt x="1438428" y="-4185"/>
                  <a:pt x="1882928" y="48"/>
                </a:cubicBezTo>
                <a:cubicBezTo>
                  <a:pt x="2327428" y="4281"/>
                  <a:pt x="2549678" y="179964"/>
                  <a:pt x="2771928" y="355648"/>
                </a:cubicBezTo>
              </a:path>
            </a:pathLst>
          </a:custGeom>
          <a:ln w="44450">
            <a:prstDash val="dash"/>
            <a:tailEnd type="arrow" w="lg" len="lg"/>
          </a:ln>
        </p:spPr>
        <p:style>
          <a:lnRef idx="1">
            <a:schemeClr val="accent6"/>
          </a:lnRef>
          <a:fillRef idx="0">
            <a:schemeClr val="accent6"/>
          </a:fillRef>
          <a:effectRef idx="0">
            <a:schemeClr val="accent6"/>
          </a:effectRef>
          <a:fontRef idx="minor">
            <a:schemeClr val="tx1"/>
          </a:fontRef>
        </p:style>
        <p:txBody>
          <a:bodyPr rtlCol="0" anchor="ctr"/>
          <a:lstStyle/>
          <a:p>
            <a:pPr algn="ctr"/>
            <a:endParaRPr kumimoji="1" lang="ja-JP" altLang="en-US"/>
          </a:p>
        </p:txBody>
      </p:sp>
      <p:sp>
        <p:nvSpPr>
          <p:cNvPr id="53" name="フリーフォーム 52"/>
          <p:cNvSpPr/>
          <p:nvPr/>
        </p:nvSpPr>
        <p:spPr>
          <a:xfrm>
            <a:off x="3024208" y="5814426"/>
            <a:ext cx="2771928" cy="359646"/>
          </a:xfrm>
          <a:custGeom>
            <a:avLst/>
            <a:gdLst>
              <a:gd name="connsiteX0" fmla="*/ 41428 w 2771928"/>
              <a:gd name="connsiteY0" fmla="*/ 355648 h 359646"/>
              <a:gd name="connsiteX1" fmla="*/ 104928 w 2771928"/>
              <a:gd name="connsiteY1" fmla="*/ 330248 h 359646"/>
              <a:gd name="connsiteX2" fmla="*/ 1882928 w 2771928"/>
              <a:gd name="connsiteY2" fmla="*/ 48 h 359646"/>
              <a:gd name="connsiteX3" fmla="*/ 2771928 w 2771928"/>
              <a:gd name="connsiteY3" fmla="*/ 355648 h 359646"/>
            </a:gdLst>
            <a:ahLst/>
            <a:cxnLst>
              <a:cxn ang="0">
                <a:pos x="connsiteX0" y="connsiteY0"/>
              </a:cxn>
              <a:cxn ang="0">
                <a:pos x="connsiteX1" y="connsiteY1"/>
              </a:cxn>
              <a:cxn ang="0">
                <a:pos x="connsiteX2" y="connsiteY2"/>
              </a:cxn>
              <a:cxn ang="0">
                <a:pos x="connsiteX3" y="connsiteY3"/>
              </a:cxn>
            </a:cxnLst>
            <a:rect l="l" t="t" r="r" b="b"/>
            <a:pathLst>
              <a:path w="2771928" h="359646">
                <a:moveTo>
                  <a:pt x="41428" y="355648"/>
                </a:moveTo>
                <a:cubicBezTo>
                  <a:pt x="-80281" y="372581"/>
                  <a:pt x="104928" y="330248"/>
                  <a:pt x="104928" y="330248"/>
                </a:cubicBezTo>
                <a:cubicBezTo>
                  <a:pt x="411845" y="270981"/>
                  <a:pt x="1438428" y="-4185"/>
                  <a:pt x="1882928" y="48"/>
                </a:cubicBezTo>
                <a:cubicBezTo>
                  <a:pt x="2327428" y="4281"/>
                  <a:pt x="2549678" y="179964"/>
                  <a:pt x="2771928" y="355648"/>
                </a:cubicBezTo>
              </a:path>
            </a:pathLst>
          </a:custGeom>
          <a:ln w="44450">
            <a:solidFill>
              <a:schemeClr val="accent3"/>
            </a:solidFill>
            <a:prstDash val="dash"/>
            <a:tailEnd type="arrow" w="lg" len="lg"/>
          </a:ln>
        </p:spPr>
        <p:style>
          <a:lnRef idx="1">
            <a:schemeClr val="accent6"/>
          </a:lnRef>
          <a:fillRef idx="0">
            <a:schemeClr val="accent6"/>
          </a:fillRef>
          <a:effectRef idx="0">
            <a:schemeClr val="accent6"/>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4934607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mtClean="0"/>
              <a:t>OpenVirteX</a:t>
            </a:r>
            <a:endParaRPr lang="ja-JP" altLang="en-US" dirty="0"/>
          </a:p>
        </p:txBody>
      </p:sp>
      <p:sp>
        <p:nvSpPr>
          <p:cNvPr id="3" name="コンテンツ プレースホルダー 2"/>
          <p:cNvSpPr>
            <a:spLocks noGrp="1"/>
          </p:cNvSpPr>
          <p:nvPr>
            <p:ph idx="1"/>
          </p:nvPr>
        </p:nvSpPr>
        <p:spPr>
          <a:xfrm>
            <a:off x="457200" y="1600200"/>
            <a:ext cx="8229600" cy="1709433"/>
          </a:xfrm>
        </p:spPr>
        <p:txBody>
          <a:bodyPr>
            <a:normAutofit fontScale="70000" lnSpcReduction="20000"/>
          </a:bodyPr>
          <a:lstStyle/>
          <a:p>
            <a:pPr lvl="0">
              <a:lnSpc>
                <a:spcPct val="120000"/>
              </a:lnSpc>
            </a:pPr>
            <a:r>
              <a:rPr lang="en-US" altLang="ja-JP" dirty="0" err="1" smtClean="0"/>
              <a:t>OpenFlow</a:t>
            </a:r>
            <a:r>
              <a:rPr lang="en-US" altLang="ja-JP" dirty="0" smtClean="0"/>
              <a:t> network virtualization </a:t>
            </a:r>
            <a:r>
              <a:rPr lang="en-US" altLang="ja-JP" dirty="0" smtClean="0">
                <a:solidFill>
                  <a:srgbClr val="FF0000"/>
                </a:solidFill>
              </a:rPr>
              <a:t>with flow space virtualization</a:t>
            </a:r>
          </a:p>
          <a:p>
            <a:pPr lvl="1">
              <a:lnSpc>
                <a:spcPct val="120000"/>
              </a:lnSpc>
            </a:pPr>
            <a:r>
              <a:rPr lang="en-US" altLang="ja-JP" dirty="0">
                <a:solidFill>
                  <a:srgbClr val="FF0000"/>
                </a:solidFill>
              </a:rPr>
              <a:t>Enabling to use overlapped header values </a:t>
            </a:r>
            <a:r>
              <a:rPr lang="en-US" altLang="ja-JP" dirty="0"/>
              <a:t>in all virtual </a:t>
            </a:r>
            <a:r>
              <a:rPr lang="en-US" altLang="ja-JP" dirty="0" err="1"/>
              <a:t>OpenFlow</a:t>
            </a:r>
            <a:r>
              <a:rPr lang="en-US" altLang="ja-JP" dirty="0"/>
              <a:t> networks</a:t>
            </a:r>
          </a:p>
          <a:p>
            <a:pPr>
              <a:lnSpc>
                <a:spcPct val="120000"/>
              </a:lnSpc>
            </a:pPr>
            <a:r>
              <a:rPr lang="en-US" altLang="ja-JP" dirty="0" smtClean="0">
                <a:solidFill>
                  <a:srgbClr val="FF0000"/>
                </a:solidFill>
              </a:rPr>
              <a:t>No </a:t>
            </a:r>
            <a:r>
              <a:rPr lang="en-US" altLang="ja-JP" dirty="0">
                <a:solidFill>
                  <a:srgbClr val="FF0000"/>
                </a:solidFill>
              </a:rPr>
              <a:t>need of mediation </a:t>
            </a:r>
            <a:r>
              <a:rPr lang="en-US" altLang="ja-JP" dirty="0"/>
              <a:t>for the flow space division among </a:t>
            </a:r>
            <a:r>
              <a:rPr lang="en-US" altLang="ja-JP" dirty="0" smtClean="0"/>
              <a:t>tenants</a:t>
            </a:r>
            <a:endParaRPr lang="en-US" altLang="ja-JP" dirty="0"/>
          </a:p>
        </p:txBody>
      </p:sp>
      <p:sp>
        <p:nvSpPr>
          <p:cNvPr id="10" name="スライド番号プレースホルダー 9"/>
          <p:cNvSpPr>
            <a:spLocks noGrp="1"/>
          </p:cNvSpPr>
          <p:nvPr>
            <p:ph type="sldNum" sz="quarter" idx="12"/>
          </p:nvPr>
        </p:nvSpPr>
        <p:spPr/>
        <p:txBody>
          <a:bodyPr/>
          <a:lstStyle/>
          <a:p>
            <a:fld id="{D2D8002D-B5B0-4BAC-B1F6-782DDCCE6D9C}" type="slidenum">
              <a:rPr lang="ja-JP" altLang="en-US" smtClean="0"/>
              <a:pPr/>
              <a:t>9</a:t>
            </a:fld>
            <a:endParaRPr lang="ja-JP" altLang="en-US" dirty="0"/>
          </a:p>
        </p:txBody>
      </p:sp>
      <p:sp>
        <p:nvSpPr>
          <p:cNvPr id="5" name="雲形吹き出し 4"/>
          <p:cNvSpPr/>
          <p:nvPr/>
        </p:nvSpPr>
        <p:spPr>
          <a:xfrm>
            <a:off x="1907704" y="5472115"/>
            <a:ext cx="3791825" cy="919712"/>
          </a:xfrm>
          <a:prstGeom prst="cloudCallout">
            <a:avLst>
              <a:gd name="adj1" fmla="val -23396"/>
              <a:gd name="adj2" fmla="val 44096"/>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8084" y="5525845"/>
            <a:ext cx="614388" cy="443480"/>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31840" y="5532691"/>
            <a:ext cx="614388" cy="443480"/>
          </a:xfrm>
          <a:prstGeom prst="rect">
            <a:avLst/>
          </a:prstGeom>
        </p:spPr>
      </p:pic>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95286" y="5944609"/>
            <a:ext cx="614388" cy="443480"/>
          </a:xfrm>
          <a:prstGeom prst="rect">
            <a:avLst/>
          </a:prstGeom>
        </p:spPr>
      </p:pic>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9102" y="6005034"/>
            <a:ext cx="614388" cy="443480"/>
          </a:xfrm>
          <a:prstGeom prst="rect">
            <a:avLst/>
          </a:prstGeom>
        </p:spPr>
      </p:pic>
      <p:pic>
        <p:nvPicPr>
          <p:cNvPr id="11" name="図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62748" y="5957321"/>
            <a:ext cx="614388" cy="443480"/>
          </a:xfrm>
          <a:prstGeom prst="rect">
            <a:avLst/>
          </a:prstGeom>
        </p:spPr>
      </p:pic>
      <p:pic>
        <p:nvPicPr>
          <p:cNvPr id="12" name="図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4048" y="5532691"/>
            <a:ext cx="614388" cy="443480"/>
          </a:xfrm>
          <a:prstGeom prst="rect">
            <a:avLst/>
          </a:prstGeom>
        </p:spPr>
      </p:pic>
      <p:pic>
        <p:nvPicPr>
          <p:cNvPr id="13" name="図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26391" y="5680749"/>
            <a:ext cx="614388" cy="443480"/>
          </a:xfrm>
          <a:prstGeom prst="rect">
            <a:avLst/>
          </a:prstGeom>
        </p:spPr>
      </p:pic>
      <p:sp>
        <p:nvSpPr>
          <p:cNvPr id="15" name="円/楕円 14"/>
          <p:cNvSpPr/>
          <p:nvPr/>
        </p:nvSpPr>
        <p:spPr>
          <a:xfrm>
            <a:off x="1801236" y="3837227"/>
            <a:ext cx="2035888" cy="68252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dirty="0"/>
          </a:p>
        </p:txBody>
      </p:sp>
      <p:pic>
        <p:nvPicPr>
          <p:cNvPr id="16" name="図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19319" y="3845352"/>
            <a:ext cx="492698" cy="355641"/>
          </a:xfrm>
          <a:prstGeom prst="rect">
            <a:avLst/>
          </a:prstGeom>
        </p:spPr>
      </p:pic>
      <p:pic>
        <p:nvPicPr>
          <p:cNvPr id="17" name="図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00551" y="4116423"/>
            <a:ext cx="492698" cy="355641"/>
          </a:xfrm>
          <a:prstGeom prst="rect">
            <a:avLst/>
          </a:prstGeom>
        </p:spPr>
      </p:pic>
      <p:pic>
        <p:nvPicPr>
          <p:cNvPr id="18" name="図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52428" y="3807488"/>
            <a:ext cx="492698" cy="355641"/>
          </a:xfrm>
          <a:prstGeom prst="rect">
            <a:avLst/>
          </a:prstGeom>
        </p:spPr>
      </p:pic>
      <p:pic>
        <p:nvPicPr>
          <p:cNvPr id="19" name="図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37581" y="4091040"/>
            <a:ext cx="492698" cy="355641"/>
          </a:xfrm>
          <a:prstGeom prst="rect">
            <a:avLst/>
          </a:prstGeom>
        </p:spPr>
      </p:pic>
      <p:sp>
        <p:nvSpPr>
          <p:cNvPr id="20" name="円/楕円 19"/>
          <p:cNvSpPr/>
          <p:nvPr/>
        </p:nvSpPr>
        <p:spPr>
          <a:xfrm>
            <a:off x="5298952" y="3786203"/>
            <a:ext cx="2067352" cy="665553"/>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dirty="0"/>
          </a:p>
        </p:txBody>
      </p:sp>
      <p:pic>
        <p:nvPicPr>
          <p:cNvPr id="21" name="図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17035" y="3786203"/>
            <a:ext cx="480450" cy="346800"/>
          </a:xfrm>
          <a:prstGeom prst="rect">
            <a:avLst/>
          </a:prstGeom>
        </p:spPr>
      </p:pic>
      <p:pic>
        <p:nvPicPr>
          <p:cNvPr id="22" name="図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98267" y="4057274"/>
            <a:ext cx="480450" cy="346800"/>
          </a:xfrm>
          <a:prstGeom prst="rect">
            <a:avLst/>
          </a:prstGeom>
        </p:spPr>
      </p:pic>
      <p:pic>
        <p:nvPicPr>
          <p:cNvPr id="23" name="図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50144" y="3748339"/>
            <a:ext cx="480450" cy="346800"/>
          </a:xfrm>
          <a:prstGeom prst="rect">
            <a:avLst/>
          </a:prstGeom>
        </p:spPr>
      </p:pic>
      <p:pic>
        <p:nvPicPr>
          <p:cNvPr id="24" name="図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35297" y="4031891"/>
            <a:ext cx="480450" cy="346800"/>
          </a:xfrm>
          <a:prstGeom prst="rect">
            <a:avLst/>
          </a:prstGeom>
        </p:spPr>
      </p:pic>
      <p:pic>
        <p:nvPicPr>
          <p:cNvPr id="25" name="図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12364" y="4752035"/>
            <a:ext cx="539095" cy="539095"/>
          </a:xfrm>
          <a:prstGeom prst="rect">
            <a:avLst/>
          </a:prstGeom>
        </p:spPr>
      </p:pic>
      <p:sp>
        <p:nvSpPr>
          <p:cNvPr id="26" name="テキスト ボックス 25"/>
          <p:cNvSpPr txBox="1"/>
          <p:nvPr/>
        </p:nvSpPr>
        <p:spPr>
          <a:xfrm>
            <a:off x="2746900" y="4885617"/>
            <a:ext cx="1563954" cy="323165"/>
          </a:xfrm>
          <a:prstGeom prst="rect">
            <a:avLst/>
          </a:prstGeom>
          <a:noFill/>
        </p:spPr>
        <p:txBody>
          <a:bodyPr wrap="none" rtlCol="0">
            <a:spAutoFit/>
          </a:bodyPr>
          <a:lstStyle/>
          <a:p>
            <a:r>
              <a:rPr kumimoji="1" lang="en-US" altLang="ja-JP" sz="1500" dirty="0" smtClean="0"/>
              <a:t>OpenVirteX proxy</a:t>
            </a:r>
            <a:endParaRPr kumimoji="1" lang="ja-JP" altLang="en-US" sz="1500" dirty="0"/>
          </a:p>
        </p:txBody>
      </p:sp>
      <p:sp>
        <p:nvSpPr>
          <p:cNvPr id="27" name="テキスト ボックス 26"/>
          <p:cNvSpPr txBox="1"/>
          <p:nvPr/>
        </p:nvSpPr>
        <p:spPr>
          <a:xfrm>
            <a:off x="990533" y="6418203"/>
            <a:ext cx="2717371" cy="323165"/>
          </a:xfrm>
          <a:prstGeom prst="rect">
            <a:avLst/>
          </a:prstGeom>
          <a:noFill/>
        </p:spPr>
        <p:txBody>
          <a:bodyPr wrap="square" rtlCol="0">
            <a:spAutoFit/>
          </a:bodyPr>
          <a:lstStyle/>
          <a:p>
            <a:r>
              <a:rPr kumimoji="1" lang="en-US" altLang="ja-JP" sz="1500" dirty="0" smtClean="0"/>
              <a:t>Physical </a:t>
            </a:r>
            <a:r>
              <a:rPr kumimoji="1" lang="en-US" altLang="ja-JP" sz="1500" dirty="0" err="1" smtClean="0"/>
              <a:t>OpenFlow</a:t>
            </a:r>
            <a:r>
              <a:rPr kumimoji="1" lang="en-US" altLang="ja-JP" sz="1500" dirty="0" smtClean="0"/>
              <a:t> network</a:t>
            </a:r>
            <a:endParaRPr kumimoji="1" lang="ja-JP" altLang="en-US" sz="1500" dirty="0"/>
          </a:p>
        </p:txBody>
      </p:sp>
      <p:cxnSp>
        <p:nvCxnSpPr>
          <p:cNvPr id="28" name="直線コネクタ 27"/>
          <p:cNvCxnSpPr>
            <a:stCxn id="25" idx="2"/>
            <a:endCxn id="13" idx="0"/>
          </p:cNvCxnSpPr>
          <p:nvPr/>
        </p:nvCxnSpPr>
        <p:spPr>
          <a:xfrm flipH="1">
            <a:off x="2433585" y="5291130"/>
            <a:ext cx="2148327" cy="38961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25" idx="2"/>
            <a:endCxn id="7" idx="0"/>
          </p:cNvCxnSpPr>
          <p:nvPr/>
        </p:nvCxnSpPr>
        <p:spPr>
          <a:xfrm flipH="1">
            <a:off x="3439034" y="5291130"/>
            <a:ext cx="1142878" cy="24156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a:stCxn id="25" idx="2"/>
            <a:endCxn id="8" idx="0"/>
          </p:cNvCxnSpPr>
          <p:nvPr/>
        </p:nvCxnSpPr>
        <p:spPr>
          <a:xfrm flipH="1">
            <a:off x="3102480" y="5291130"/>
            <a:ext cx="1479432" cy="653479"/>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a:stCxn id="25" idx="2"/>
            <a:endCxn id="6" idx="0"/>
          </p:cNvCxnSpPr>
          <p:nvPr/>
        </p:nvCxnSpPr>
        <p:spPr>
          <a:xfrm flipH="1">
            <a:off x="4375278" y="5291130"/>
            <a:ext cx="206634" cy="23471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25" idx="2"/>
            <a:endCxn id="9" idx="0"/>
          </p:cNvCxnSpPr>
          <p:nvPr/>
        </p:nvCxnSpPr>
        <p:spPr>
          <a:xfrm flipH="1">
            <a:off x="4126296" y="5291130"/>
            <a:ext cx="455616" cy="71390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5" idx="2"/>
            <a:endCxn id="11" idx="0"/>
          </p:cNvCxnSpPr>
          <p:nvPr/>
        </p:nvCxnSpPr>
        <p:spPr>
          <a:xfrm>
            <a:off x="4581912" y="5291130"/>
            <a:ext cx="388030" cy="66619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a:stCxn id="25" idx="2"/>
          </p:cNvCxnSpPr>
          <p:nvPr/>
        </p:nvCxnSpPr>
        <p:spPr>
          <a:xfrm>
            <a:off x="4581912" y="5291130"/>
            <a:ext cx="687262" cy="274187"/>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36" name="図 3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06297" y="4189223"/>
            <a:ext cx="329102" cy="456367"/>
          </a:xfrm>
          <a:prstGeom prst="rect">
            <a:avLst/>
          </a:prstGeom>
        </p:spPr>
      </p:pic>
      <p:pic>
        <p:nvPicPr>
          <p:cNvPr id="37" name="図 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95778" y="4243269"/>
            <a:ext cx="329102" cy="456367"/>
          </a:xfrm>
          <a:prstGeom prst="rect">
            <a:avLst/>
          </a:prstGeom>
        </p:spPr>
      </p:pic>
      <p:cxnSp>
        <p:nvCxnSpPr>
          <p:cNvPr id="38" name="直線コネクタ 37"/>
          <p:cNvCxnSpPr>
            <a:stCxn id="25" idx="0"/>
            <a:endCxn id="36" idx="3"/>
          </p:cNvCxnSpPr>
          <p:nvPr/>
        </p:nvCxnSpPr>
        <p:spPr>
          <a:xfrm flipH="1" flipV="1">
            <a:off x="4035399" y="4417407"/>
            <a:ext cx="546513" cy="33462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a:stCxn id="37" idx="1"/>
            <a:endCxn id="25" idx="0"/>
          </p:cNvCxnSpPr>
          <p:nvPr/>
        </p:nvCxnSpPr>
        <p:spPr>
          <a:xfrm flipH="1">
            <a:off x="4581912" y="4471453"/>
            <a:ext cx="613866" cy="28058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0" name="テキスト ボックス 39"/>
          <p:cNvSpPr txBox="1"/>
          <p:nvPr/>
        </p:nvSpPr>
        <p:spPr>
          <a:xfrm>
            <a:off x="956875" y="3391981"/>
            <a:ext cx="2394823" cy="323165"/>
          </a:xfrm>
          <a:prstGeom prst="rect">
            <a:avLst/>
          </a:prstGeom>
          <a:noFill/>
        </p:spPr>
        <p:txBody>
          <a:bodyPr wrap="none" rtlCol="0">
            <a:spAutoFit/>
          </a:bodyPr>
          <a:lstStyle/>
          <a:p>
            <a:r>
              <a:rPr kumimoji="1" lang="en-US" altLang="ja-JP" sz="1500" dirty="0" smtClean="0"/>
              <a:t>Virtual OpenFlow network 1</a:t>
            </a:r>
            <a:endParaRPr kumimoji="1" lang="ja-JP" altLang="en-US" sz="1500" dirty="0"/>
          </a:p>
        </p:txBody>
      </p:sp>
      <p:sp>
        <p:nvSpPr>
          <p:cNvPr id="41" name="テキスト ボックス 40"/>
          <p:cNvSpPr txBox="1"/>
          <p:nvPr/>
        </p:nvSpPr>
        <p:spPr>
          <a:xfrm>
            <a:off x="5720457" y="3413718"/>
            <a:ext cx="2431691" cy="323165"/>
          </a:xfrm>
          <a:prstGeom prst="rect">
            <a:avLst/>
          </a:prstGeom>
          <a:noFill/>
        </p:spPr>
        <p:txBody>
          <a:bodyPr wrap="none" rtlCol="0">
            <a:spAutoFit/>
          </a:bodyPr>
          <a:lstStyle/>
          <a:p>
            <a:r>
              <a:rPr kumimoji="1" lang="en-US" altLang="ja-JP" sz="1500" dirty="0" smtClean="0"/>
              <a:t>Virtual OpenFlow network 2</a:t>
            </a:r>
            <a:endParaRPr kumimoji="1" lang="ja-JP" altLang="en-US" sz="1500" dirty="0"/>
          </a:p>
        </p:txBody>
      </p:sp>
      <p:sp>
        <p:nvSpPr>
          <p:cNvPr id="43" name="フリーフォーム 42"/>
          <p:cNvSpPr/>
          <p:nvPr/>
        </p:nvSpPr>
        <p:spPr>
          <a:xfrm>
            <a:off x="2094241" y="5676207"/>
            <a:ext cx="3546056" cy="507160"/>
          </a:xfrm>
          <a:custGeom>
            <a:avLst/>
            <a:gdLst>
              <a:gd name="connsiteX0" fmla="*/ 0 w 3962400"/>
              <a:gd name="connsiteY0" fmla="*/ 159272 h 507160"/>
              <a:gd name="connsiteX1" fmla="*/ 808382 w 3962400"/>
              <a:gd name="connsiteY1" fmla="*/ 225533 h 507160"/>
              <a:gd name="connsiteX2" fmla="*/ 2226365 w 3962400"/>
              <a:gd name="connsiteY2" fmla="*/ 503829 h 507160"/>
              <a:gd name="connsiteX3" fmla="*/ 3299791 w 3962400"/>
              <a:gd name="connsiteY3" fmla="*/ 13498 h 507160"/>
              <a:gd name="connsiteX4" fmla="*/ 3962400 w 3962400"/>
              <a:gd name="connsiteY4" fmla="*/ 185777 h 507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2400" h="507160">
                <a:moveTo>
                  <a:pt x="0" y="159272"/>
                </a:moveTo>
                <a:cubicBezTo>
                  <a:pt x="218660" y="163689"/>
                  <a:pt x="437321" y="168107"/>
                  <a:pt x="808382" y="225533"/>
                </a:cubicBezTo>
                <a:cubicBezTo>
                  <a:pt x="1179443" y="282959"/>
                  <a:pt x="1811130" y="539168"/>
                  <a:pt x="2226365" y="503829"/>
                </a:cubicBezTo>
                <a:cubicBezTo>
                  <a:pt x="2641600" y="468490"/>
                  <a:pt x="3010452" y="66507"/>
                  <a:pt x="3299791" y="13498"/>
                </a:cubicBezTo>
                <a:cubicBezTo>
                  <a:pt x="3589130" y="-39511"/>
                  <a:pt x="3775765" y="73133"/>
                  <a:pt x="3962400" y="185777"/>
                </a:cubicBezTo>
              </a:path>
            </a:pathLst>
          </a:custGeom>
          <a:ln>
            <a:tailEnd type="triangle" w="lg" len="lg"/>
          </a:ln>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dirty="0"/>
          </a:p>
        </p:txBody>
      </p:sp>
      <p:sp>
        <p:nvSpPr>
          <p:cNvPr id="44" name="フリーフォーム 43"/>
          <p:cNvSpPr/>
          <p:nvPr/>
        </p:nvSpPr>
        <p:spPr>
          <a:xfrm>
            <a:off x="2154287" y="5523781"/>
            <a:ext cx="3545242" cy="507160"/>
          </a:xfrm>
          <a:custGeom>
            <a:avLst/>
            <a:gdLst>
              <a:gd name="connsiteX0" fmla="*/ 0 w 3962400"/>
              <a:gd name="connsiteY0" fmla="*/ 159272 h 507160"/>
              <a:gd name="connsiteX1" fmla="*/ 808382 w 3962400"/>
              <a:gd name="connsiteY1" fmla="*/ 225533 h 507160"/>
              <a:gd name="connsiteX2" fmla="*/ 2226365 w 3962400"/>
              <a:gd name="connsiteY2" fmla="*/ 503829 h 507160"/>
              <a:gd name="connsiteX3" fmla="*/ 3299791 w 3962400"/>
              <a:gd name="connsiteY3" fmla="*/ 13498 h 507160"/>
              <a:gd name="connsiteX4" fmla="*/ 3962400 w 3962400"/>
              <a:gd name="connsiteY4" fmla="*/ 185777 h 507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2400" h="507160">
                <a:moveTo>
                  <a:pt x="0" y="159272"/>
                </a:moveTo>
                <a:cubicBezTo>
                  <a:pt x="218660" y="163689"/>
                  <a:pt x="437321" y="168107"/>
                  <a:pt x="808382" y="225533"/>
                </a:cubicBezTo>
                <a:cubicBezTo>
                  <a:pt x="1179443" y="282959"/>
                  <a:pt x="1811130" y="539168"/>
                  <a:pt x="2226365" y="503829"/>
                </a:cubicBezTo>
                <a:cubicBezTo>
                  <a:pt x="2641600" y="468490"/>
                  <a:pt x="3010452" y="66507"/>
                  <a:pt x="3299791" y="13498"/>
                </a:cubicBezTo>
                <a:cubicBezTo>
                  <a:pt x="3589130" y="-39511"/>
                  <a:pt x="3775765" y="73133"/>
                  <a:pt x="3962400" y="185777"/>
                </a:cubicBezTo>
              </a:path>
            </a:pathLst>
          </a:custGeom>
          <a:ln>
            <a:tailEnd type="triangle" w="lg" len="lg"/>
          </a:ln>
        </p:spPr>
        <p:style>
          <a:lnRef idx="3">
            <a:schemeClr val="accent2"/>
          </a:lnRef>
          <a:fillRef idx="0">
            <a:schemeClr val="accent2"/>
          </a:fillRef>
          <a:effectRef idx="2">
            <a:schemeClr val="accent2"/>
          </a:effectRef>
          <a:fontRef idx="minor">
            <a:schemeClr val="tx1"/>
          </a:fontRef>
        </p:style>
        <p:txBody>
          <a:bodyPr rtlCol="0" anchor="ctr"/>
          <a:lstStyle/>
          <a:p>
            <a:pPr algn="ctr"/>
            <a:endParaRPr kumimoji="1" lang="ja-JP" altLang="en-US" dirty="0"/>
          </a:p>
        </p:txBody>
      </p:sp>
      <p:sp>
        <p:nvSpPr>
          <p:cNvPr id="45" name="フリーフォーム 44"/>
          <p:cNvSpPr/>
          <p:nvPr/>
        </p:nvSpPr>
        <p:spPr>
          <a:xfrm>
            <a:off x="1793597" y="3943683"/>
            <a:ext cx="2275385" cy="214272"/>
          </a:xfrm>
          <a:custGeom>
            <a:avLst/>
            <a:gdLst>
              <a:gd name="connsiteX0" fmla="*/ 0 w 1709531"/>
              <a:gd name="connsiteY0" fmla="*/ 212035 h 214272"/>
              <a:gd name="connsiteX1" fmla="*/ 357809 w 1709531"/>
              <a:gd name="connsiteY1" fmla="*/ 0 h 214272"/>
              <a:gd name="connsiteX2" fmla="*/ 1179444 w 1709531"/>
              <a:gd name="connsiteY2" fmla="*/ 212035 h 214272"/>
              <a:gd name="connsiteX3" fmla="*/ 1709531 w 1709531"/>
              <a:gd name="connsiteY3" fmla="*/ 92765 h 214272"/>
            </a:gdLst>
            <a:ahLst/>
            <a:cxnLst>
              <a:cxn ang="0">
                <a:pos x="connsiteX0" y="connsiteY0"/>
              </a:cxn>
              <a:cxn ang="0">
                <a:pos x="connsiteX1" y="connsiteY1"/>
              </a:cxn>
              <a:cxn ang="0">
                <a:pos x="connsiteX2" y="connsiteY2"/>
              </a:cxn>
              <a:cxn ang="0">
                <a:pos x="connsiteX3" y="connsiteY3"/>
              </a:cxn>
            </a:cxnLst>
            <a:rect l="l" t="t" r="r" b="b"/>
            <a:pathLst>
              <a:path w="1709531" h="214272">
                <a:moveTo>
                  <a:pt x="0" y="212035"/>
                </a:moveTo>
                <a:cubicBezTo>
                  <a:pt x="80617" y="106017"/>
                  <a:pt x="161235" y="0"/>
                  <a:pt x="357809" y="0"/>
                </a:cubicBezTo>
                <a:cubicBezTo>
                  <a:pt x="554383" y="0"/>
                  <a:pt x="954157" y="196574"/>
                  <a:pt x="1179444" y="212035"/>
                </a:cubicBezTo>
                <a:cubicBezTo>
                  <a:pt x="1404731" y="227496"/>
                  <a:pt x="1557131" y="160130"/>
                  <a:pt x="1709531" y="92765"/>
                </a:cubicBezTo>
              </a:path>
            </a:pathLst>
          </a:custGeom>
          <a:ln>
            <a:tailEnd type="triangle" w="lg" len="lg"/>
          </a:ln>
        </p:spPr>
        <p:style>
          <a:lnRef idx="3">
            <a:schemeClr val="accent3"/>
          </a:lnRef>
          <a:fillRef idx="0">
            <a:schemeClr val="accent3"/>
          </a:fillRef>
          <a:effectRef idx="2">
            <a:schemeClr val="accent3"/>
          </a:effectRef>
          <a:fontRef idx="minor">
            <a:schemeClr val="tx1"/>
          </a:fontRef>
        </p:style>
        <p:txBody>
          <a:bodyPr rtlCol="0" anchor="ctr"/>
          <a:lstStyle/>
          <a:p>
            <a:pPr algn="ctr"/>
            <a:endParaRPr kumimoji="1" lang="ja-JP" altLang="en-US" dirty="0"/>
          </a:p>
        </p:txBody>
      </p:sp>
      <p:sp>
        <p:nvSpPr>
          <p:cNvPr id="46" name="フリーフォーム 45"/>
          <p:cNvSpPr/>
          <p:nvPr/>
        </p:nvSpPr>
        <p:spPr>
          <a:xfrm>
            <a:off x="5223285" y="3909852"/>
            <a:ext cx="2275385" cy="214272"/>
          </a:xfrm>
          <a:custGeom>
            <a:avLst/>
            <a:gdLst>
              <a:gd name="connsiteX0" fmla="*/ 0 w 1709531"/>
              <a:gd name="connsiteY0" fmla="*/ 212035 h 214272"/>
              <a:gd name="connsiteX1" fmla="*/ 357809 w 1709531"/>
              <a:gd name="connsiteY1" fmla="*/ 0 h 214272"/>
              <a:gd name="connsiteX2" fmla="*/ 1179444 w 1709531"/>
              <a:gd name="connsiteY2" fmla="*/ 212035 h 214272"/>
              <a:gd name="connsiteX3" fmla="*/ 1709531 w 1709531"/>
              <a:gd name="connsiteY3" fmla="*/ 92765 h 214272"/>
            </a:gdLst>
            <a:ahLst/>
            <a:cxnLst>
              <a:cxn ang="0">
                <a:pos x="connsiteX0" y="connsiteY0"/>
              </a:cxn>
              <a:cxn ang="0">
                <a:pos x="connsiteX1" y="connsiteY1"/>
              </a:cxn>
              <a:cxn ang="0">
                <a:pos x="connsiteX2" y="connsiteY2"/>
              </a:cxn>
              <a:cxn ang="0">
                <a:pos x="connsiteX3" y="connsiteY3"/>
              </a:cxn>
            </a:cxnLst>
            <a:rect l="l" t="t" r="r" b="b"/>
            <a:pathLst>
              <a:path w="1709531" h="214272">
                <a:moveTo>
                  <a:pt x="0" y="212035"/>
                </a:moveTo>
                <a:cubicBezTo>
                  <a:pt x="80617" y="106017"/>
                  <a:pt x="161235" y="0"/>
                  <a:pt x="357809" y="0"/>
                </a:cubicBezTo>
                <a:cubicBezTo>
                  <a:pt x="554383" y="0"/>
                  <a:pt x="954157" y="196574"/>
                  <a:pt x="1179444" y="212035"/>
                </a:cubicBezTo>
                <a:cubicBezTo>
                  <a:pt x="1404731" y="227496"/>
                  <a:pt x="1557131" y="160130"/>
                  <a:pt x="1709531" y="92765"/>
                </a:cubicBezTo>
              </a:path>
            </a:pathLst>
          </a:custGeom>
          <a:ln>
            <a:tailEnd type="triangle" w="lg" len="lg"/>
          </a:ln>
        </p:spPr>
        <p:style>
          <a:lnRef idx="3">
            <a:schemeClr val="accent3"/>
          </a:lnRef>
          <a:fillRef idx="0">
            <a:schemeClr val="accent3"/>
          </a:fillRef>
          <a:effectRef idx="2">
            <a:schemeClr val="accent3"/>
          </a:effectRef>
          <a:fontRef idx="minor">
            <a:schemeClr val="tx1"/>
          </a:fontRef>
        </p:style>
        <p:txBody>
          <a:bodyPr rtlCol="0" anchor="ctr"/>
          <a:lstStyle/>
          <a:p>
            <a:pPr algn="ctr"/>
            <a:endParaRPr kumimoji="1" lang="ja-JP" altLang="en-US" dirty="0"/>
          </a:p>
        </p:txBody>
      </p:sp>
      <p:sp>
        <p:nvSpPr>
          <p:cNvPr id="47" name="線吹き出し 1 (枠付き) 46"/>
          <p:cNvSpPr/>
          <p:nvPr/>
        </p:nvSpPr>
        <p:spPr>
          <a:xfrm>
            <a:off x="3618737" y="3383883"/>
            <a:ext cx="1883826" cy="460292"/>
          </a:xfrm>
          <a:prstGeom prst="borderCallout1">
            <a:avLst>
              <a:gd name="adj1" fmla="val 81480"/>
              <a:gd name="adj2" fmla="val 6201"/>
              <a:gd name="adj3" fmla="val 133491"/>
              <a:gd name="adj4" fmla="val -16147"/>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kumimoji="1" lang="en-US" altLang="ja-JP" sz="1500" dirty="0" smtClean="0"/>
              <a:t>Flows of </a:t>
            </a:r>
            <a:r>
              <a:rPr lang="en-US" altLang="ja-JP" sz="1500" dirty="0"/>
              <a:t>o</a:t>
            </a:r>
            <a:r>
              <a:rPr kumimoji="1" lang="en-US" altLang="ja-JP" sz="1500" dirty="0" smtClean="0"/>
              <a:t>verlapped header value</a:t>
            </a:r>
            <a:endParaRPr kumimoji="1" lang="ja-JP" altLang="en-US" sz="1500" dirty="0"/>
          </a:p>
        </p:txBody>
      </p:sp>
      <p:cxnSp>
        <p:nvCxnSpPr>
          <p:cNvPr id="48" name="直線コネクタ 47"/>
          <p:cNvCxnSpPr>
            <a:endCxn id="46" idx="1"/>
          </p:cNvCxnSpPr>
          <p:nvPr/>
        </p:nvCxnSpPr>
        <p:spPr>
          <a:xfrm>
            <a:off x="5349355" y="3718762"/>
            <a:ext cx="350174" cy="191090"/>
          </a:xfrm>
          <a:prstGeom prst="line">
            <a:avLst/>
          </a:prstGeom>
        </p:spPr>
        <p:style>
          <a:lnRef idx="2">
            <a:schemeClr val="accent3"/>
          </a:lnRef>
          <a:fillRef idx="0">
            <a:schemeClr val="accent3"/>
          </a:fillRef>
          <a:effectRef idx="1">
            <a:schemeClr val="accent3"/>
          </a:effectRef>
          <a:fontRef idx="minor">
            <a:schemeClr val="tx1"/>
          </a:fontRef>
        </p:style>
      </p:cxnSp>
      <p:sp>
        <p:nvSpPr>
          <p:cNvPr id="4" name="角丸四角形吹き出し 3"/>
          <p:cNvSpPr/>
          <p:nvPr/>
        </p:nvSpPr>
        <p:spPr>
          <a:xfrm>
            <a:off x="5349355" y="4687011"/>
            <a:ext cx="1845284" cy="660234"/>
          </a:xfrm>
          <a:prstGeom prst="wedgeRoundRectCallout">
            <a:avLst>
              <a:gd name="adj1" fmla="val -80004"/>
              <a:gd name="adj2" fmla="val -5134"/>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1500" dirty="0" smtClean="0"/>
              <a:t>Translating OpenFlow protocol messages</a:t>
            </a:r>
            <a:endParaRPr kumimoji="1" lang="ja-JP" altLang="en-US" sz="1500" dirty="0"/>
          </a:p>
        </p:txBody>
      </p:sp>
      <p:pic>
        <p:nvPicPr>
          <p:cNvPr id="50" name="図 4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73168" y="5371924"/>
            <a:ext cx="438067" cy="438067"/>
          </a:xfrm>
          <a:prstGeom prst="rect">
            <a:avLst/>
          </a:prstGeom>
        </p:spPr>
      </p:pic>
      <p:pic>
        <p:nvPicPr>
          <p:cNvPr id="51" name="図 5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35779" y="5746826"/>
            <a:ext cx="475456" cy="458689"/>
          </a:xfrm>
          <a:prstGeom prst="rect">
            <a:avLst/>
          </a:prstGeom>
        </p:spPr>
      </p:pic>
      <p:pic>
        <p:nvPicPr>
          <p:cNvPr id="52" name="図 5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40297" y="5346283"/>
            <a:ext cx="438067" cy="438067"/>
          </a:xfrm>
          <a:prstGeom prst="rect">
            <a:avLst/>
          </a:prstGeom>
        </p:spPr>
      </p:pic>
      <p:pic>
        <p:nvPicPr>
          <p:cNvPr id="53" name="図 5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02908" y="5721185"/>
            <a:ext cx="475456" cy="458689"/>
          </a:xfrm>
          <a:prstGeom prst="rect">
            <a:avLst/>
          </a:prstGeom>
        </p:spPr>
      </p:pic>
      <p:sp>
        <p:nvSpPr>
          <p:cNvPr id="55" name="角丸四角形吹き出し 54"/>
          <p:cNvSpPr/>
          <p:nvPr/>
        </p:nvSpPr>
        <p:spPr>
          <a:xfrm>
            <a:off x="324060" y="4549045"/>
            <a:ext cx="1637781" cy="922175"/>
          </a:xfrm>
          <a:prstGeom prst="wedgeRoundRectCallout">
            <a:avLst>
              <a:gd name="adj1" fmla="val 84599"/>
              <a:gd name="adj2" fmla="val 82737"/>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1500" dirty="0" smtClean="0"/>
              <a:t>Translating data packet headers at ingress and egress ports</a:t>
            </a:r>
            <a:endParaRPr kumimoji="1" lang="ja-JP" altLang="en-US" sz="1500" dirty="0"/>
          </a:p>
        </p:txBody>
      </p:sp>
      <p:pic>
        <p:nvPicPr>
          <p:cNvPr id="56" name="図 5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45263" y="3827949"/>
            <a:ext cx="438067" cy="438067"/>
          </a:xfrm>
          <a:prstGeom prst="rect">
            <a:avLst/>
          </a:prstGeom>
        </p:spPr>
      </p:pic>
      <p:pic>
        <p:nvPicPr>
          <p:cNvPr id="57" name="図 5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23693" y="3905090"/>
            <a:ext cx="438067" cy="438067"/>
          </a:xfrm>
          <a:prstGeom prst="rect">
            <a:avLst/>
          </a:prstGeom>
        </p:spPr>
      </p:pic>
      <p:pic>
        <p:nvPicPr>
          <p:cNvPr id="58" name="図 5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04886" y="3887078"/>
            <a:ext cx="475456" cy="458689"/>
          </a:xfrm>
          <a:prstGeom prst="rect">
            <a:avLst/>
          </a:prstGeom>
        </p:spPr>
      </p:pic>
      <p:pic>
        <p:nvPicPr>
          <p:cNvPr id="59" name="図 5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492724" y="3828659"/>
            <a:ext cx="475456" cy="458689"/>
          </a:xfrm>
          <a:prstGeom prst="rect">
            <a:avLst/>
          </a:prstGeom>
        </p:spPr>
      </p:pic>
      <p:sp>
        <p:nvSpPr>
          <p:cNvPr id="34" name="線吹き出し 1 (枠付き) 33"/>
          <p:cNvSpPr/>
          <p:nvPr/>
        </p:nvSpPr>
        <p:spPr>
          <a:xfrm>
            <a:off x="5747422" y="6159252"/>
            <a:ext cx="2420826" cy="570005"/>
          </a:xfrm>
          <a:prstGeom prst="borderCallout1">
            <a:avLst>
              <a:gd name="adj1" fmla="val 39143"/>
              <a:gd name="adj2" fmla="val 2821"/>
              <a:gd name="adj3" fmla="val -46114"/>
              <a:gd name="adj4" fmla="val -37821"/>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sz="1500" dirty="0" smtClean="0"/>
              <a:t>Transparently divide the flow space </a:t>
            </a:r>
            <a:r>
              <a:rPr lang="en-US" altLang="ja-JP" sz="1500" dirty="0"/>
              <a:t>for the </a:t>
            </a:r>
            <a:r>
              <a:rPr lang="en-US" altLang="ja-JP" sz="1500" dirty="0" smtClean="0"/>
              <a:t>tenants</a:t>
            </a:r>
            <a:endParaRPr kumimoji="1" lang="ja-JP" altLang="en-US" sz="1500" dirty="0"/>
          </a:p>
        </p:txBody>
      </p:sp>
    </p:spTree>
    <p:extLst>
      <p:ext uri="{BB962C8B-B14F-4D97-AF65-F5344CB8AC3E}">
        <p14:creationId xmlns:p14="http://schemas.microsoft.com/office/powerpoint/2010/main" val="1793526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blinds(horizontal)">
                                      <p:cBhvr>
                                        <p:cTn id="10" dur="500"/>
                                        <p:tgtEl>
                                          <p:spTgt spid="5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blinds(horizontal)">
                                      <p:cBhvr>
                                        <p:cTn id="13" dur="500"/>
                                        <p:tgtEl>
                                          <p:spTgt spid="3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blinds(horizontal)">
                                      <p:cBhvr>
                                        <p:cTn id="16" dur="500"/>
                                        <p:tgtEl>
                                          <p:spTgt spid="44"/>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blinds(horizontal)">
                                      <p:cBhvr>
                                        <p:cTn id="1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 grpId="0" animBg="1"/>
      <p:bldP spid="55" grpId="0" animBg="1"/>
      <p:bldP spid="34"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724</TotalTime>
  <Words>1298</Words>
  <Application>Microsoft Office PowerPoint</Application>
  <PresentationFormat>画面に合わせる (4:3)</PresentationFormat>
  <Paragraphs>207</Paragraphs>
  <Slides>14</Slides>
  <Notes>14</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14</vt:i4>
      </vt:variant>
    </vt:vector>
  </HeadingPairs>
  <TitlesOfParts>
    <vt:vector size="18" baseType="lpstr">
      <vt:lpstr>ＭＳ Ｐゴシック</vt:lpstr>
      <vt:lpstr>Arial</vt:lpstr>
      <vt:lpstr>Calibri</vt:lpstr>
      <vt:lpstr>Office テーマ</vt:lpstr>
      <vt:lpstr>Multi-tenancy in PRAGMA-ENT using AutoVFlow</vt:lpstr>
      <vt:lpstr>Acknowledgement</vt:lpstr>
      <vt:lpstr>PRAGMA-ENT  (Experimental Network Testbed)</vt:lpstr>
      <vt:lpstr>What PRAGMA-ENT provides</vt:lpstr>
      <vt:lpstr>Distributed ENT Management</vt:lpstr>
      <vt:lpstr>PRAGMA-ENT L2 backbone</vt:lpstr>
      <vt:lpstr>FlowSpace Firewall</vt:lpstr>
      <vt:lpstr>FlowVisor</vt:lpstr>
      <vt:lpstr>OpenVirteX</vt:lpstr>
      <vt:lpstr>Virtualization over Multi-domain Networks</vt:lpstr>
      <vt:lpstr>AutoVFlow Approach</vt:lpstr>
      <vt:lpstr>Demonstration 1</vt:lpstr>
      <vt:lpstr>Demonstration 2</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Multi-tenancy in PRAGMA-ENT using AutoVFlow</dc:title>
  <dc:creator>yamanaka</dc:creator>
  <cp:lastModifiedBy>yamanaka</cp:lastModifiedBy>
  <cp:revision>237</cp:revision>
  <dcterms:created xsi:type="dcterms:W3CDTF">2015-03-31T03:40:36Z</dcterms:created>
  <dcterms:modified xsi:type="dcterms:W3CDTF">2015-04-08T08:41:28Z</dcterms:modified>
</cp:coreProperties>
</file>