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316" r:id="rId2"/>
    <p:sldId id="381" r:id="rId3"/>
    <p:sldId id="382" r:id="rId4"/>
    <p:sldId id="366" r:id="rId5"/>
    <p:sldId id="327" r:id="rId6"/>
    <p:sldId id="393" r:id="rId7"/>
    <p:sldId id="388" r:id="rId8"/>
    <p:sldId id="395" r:id="rId9"/>
    <p:sldId id="390" r:id="rId10"/>
    <p:sldId id="391" r:id="rId11"/>
    <p:sldId id="334" r:id="rId12"/>
    <p:sldId id="396" r:id="rId13"/>
    <p:sldId id="397" r:id="rId14"/>
    <p:sldId id="296" r:id="rId15"/>
    <p:sldId id="320" r:id="rId16"/>
    <p:sldId id="386" r:id="rId17"/>
    <p:sldId id="392" r:id="rId18"/>
    <p:sldId id="398" r:id="rId19"/>
    <p:sldId id="394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99"/>
    <a:srgbClr val="FFCC66"/>
    <a:srgbClr val="CC3300"/>
    <a:srgbClr val="CCFFCC"/>
    <a:srgbClr val="B2B2B2"/>
    <a:srgbClr val="00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6" autoAdjust="0"/>
    <p:restoredTop sz="76384" autoAdjust="0"/>
  </p:normalViewPr>
  <p:slideViewPr>
    <p:cSldViewPr>
      <p:cViewPr varScale="1">
        <p:scale>
          <a:sx n="49" d="100"/>
          <a:sy n="49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E9FF8-5A15-4EAC-9847-EE128DF7E046}" type="datetimeFigureOut">
              <a:rPr kumimoji="1" lang="ja-JP" altLang="en-US" smtClean="0"/>
              <a:t>2015/4/8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9B9C1-BFC9-4268-B74A-1C622E03C2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398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772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11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11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11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111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406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For handling</a:t>
            </a:r>
            <a:r>
              <a:rPr kumimoji="1" lang="en-US" altLang="ja-JP" baseline="0" dirty="0" smtClean="0"/>
              <a:t> network resources on JMS</a:t>
            </a:r>
            <a:r>
              <a:rPr kumimoji="1" lang="en-US" altLang="ja-JP" dirty="0" smtClean="0"/>
              <a:t>, we focus on Software-Defined Networking</a:t>
            </a:r>
            <a:r>
              <a:rPr kumimoji="1" lang="en-US" altLang="ja-JP" baseline="0" dirty="0" smtClean="0"/>
              <a:t> 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flexible and dynamic management of the structure and configuration of a network.</a:t>
            </a:r>
            <a:r>
              <a:rPr kumimoji="1" lang="en-US" altLang="ja-JP" dirty="0" smtClean="0"/>
              <a:t>. </a:t>
            </a:r>
          </a:p>
          <a:p>
            <a:endParaRPr kumimoji="1" lang="en-US" altLang="ja-JP" dirty="0" smtClean="0"/>
          </a:p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SDN, the control function is decoupled from each network switch and then aggregated into a single controller.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SDN makes it possible to control network just like software programming in a centralized manner.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Therefore, we propose network-aware JMS leveraging OpenFlow which is an implementation of  the SDN concept. 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9193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9FA28-916E-4F6C-A4D6-28E3FA3B767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2144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this approach, we propose the SDN-enhanced JMS equipped the mechanism to allow users to request job execution on virtual computational resources and available bandwidth on network resources allocated to a job.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In order to manage the bandwidth utilized by each job, we adopt QoS rate limit functions of Open </a:t>
            </a:r>
            <a:r>
              <a:rPr kumimoji="1" lang="en-US" altLang="ja-JP" dirty="0" err="1" smtClean="0"/>
              <a:t>vSwitches</a:t>
            </a:r>
            <a:r>
              <a:rPr kumimoji="1" lang="en-US" altLang="ja-JP" dirty="0" smtClean="0"/>
              <a:t> (OVSs). 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9FA28-916E-4F6C-A4D6-28E3FA3B767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214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this research, we propose the SDN-enhanced JMS equipped the mechanism to allow users to request job execution on virtual computational resources and available bandwidth on network resources allocated to a job.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In order to manage the bandwidth utilized by each job, we adopt Quality of Service (QoS) functions of Open vSwitches (OVSs).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For deploying the processes of a job on a user-requested VM, we develop the wrapper module to boot up the VM on each computing node and then to execute job on the VM.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This module also configures parameters of QoS functions on Open vSwitch according to user</a:t>
            </a:r>
            <a:r>
              <a:rPr kumimoji="1" lang="en-US" altLang="ja-JP" baseline="0" dirty="0" smtClean="0"/>
              <a:t> request</a:t>
            </a:r>
            <a:r>
              <a:rPr kumimoji="1" lang="en-US" altLang="ja-JP" dirty="0" smtClean="0"/>
              <a:t>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In the poster presentation, we will show the architecture to utilize virtual computational resources and control available bandwidth by our SDN-enhanced JMS. 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To run the wrapper </a:t>
            </a:r>
            <a:r>
              <a:rPr lang="en-US" altLang="ja-JP" baseline="0" dirty="0" smtClean="0"/>
              <a:t> </a:t>
            </a:r>
            <a:r>
              <a:rPr lang="en-US" altLang="ja-JP" dirty="0" smtClean="0"/>
              <a:t>is configured in </a:t>
            </a:r>
            <a:r>
              <a:rPr lang="en-US" altLang="ja-JP" dirty="0" err="1" smtClean="0"/>
              <a:t>shepherd_cmd</a:t>
            </a:r>
            <a:r>
              <a:rPr lang="en-US" altLang="ja-JP" dirty="0" smtClean="0"/>
              <a:t>. 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C5F5B-8781-4E2D-A6BD-2F3823CF8FD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7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High-performance computing as a cloud service which allows many users to benefit from a large-scale computing system. </a:t>
            </a:r>
          </a:p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these computing environment are cluster system which are composed of multiple computers connected with interconnect.</a:t>
            </a:r>
          </a:p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efficient resource allocation to user-requested computations on cluster system is essential for gaining high computational performance.</a:t>
            </a:r>
          </a:p>
          <a:p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253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75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17764" indent="-276063" defTabSz="909475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04252" indent="-220850" defTabSz="909475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545953" indent="-220850" defTabSz="909475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1987654" indent="-220850" defTabSz="909475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429355" indent="-220850" defTabSz="909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871056" indent="-220850" defTabSz="909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312757" indent="-220850" defTabSz="909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754458" indent="-220850" defTabSz="909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B8461436-203B-48ED-8CFC-49FC5D04B274}" type="slidenum">
              <a:rPr lang="en-US" altLang="ja-JP" smtClean="0">
                <a:latin typeface="Arial" charset="0"/>
              </a:rPr>
              <a:pPr eaLnBrk="1" hangingPunct="1"/>
              <a:t>2</a:t>
            </a:fld>
            <a:endParaRPr lang="en-US" altLang="ja-JP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the field of HPC, Job Management System is responsible for managing and allocating resources of cluster system due to computational workload distribution and balancing.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This system handles a user-requested computation as a job.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Most of JMSs allocate resources of cluster system to each job only based on the usage of computational resources.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So JMS cannot manage an interconnect of cluster system as network resources, and users cannot also request network resources suitable the communications of a job.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As a result, the deployment of jobs is not always efficient in terms of network usage. 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C5F5B-8781-4E2D-A6BD-2F3823CF8F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41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have been developing the SDN-enhanced JMS by leveraging the functions of OpenFlow.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This shows the architecture of the SDN-enhanced JMS framework.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Network Management Module, in which functionalities for managing and allocating network resources are equipped, is designed and implemented as an external module to the traditional JMS.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NMM is composed of three components: the network control component, the brain component, and the database.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network control component offers two functionalities:</a:t>
            </a:r>
          </a:p>
          <a:p>
            <a:r>
              <a:rPr kumimoji="1" lang="en-US" altLang="ja-JP" dirty="0" smtClean="0"/>
              <a:t>retrieving information of the network resources and allocating communication paths to a job.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brain component has a role of determining a suitable set of computational and network resources according to their usage information and resource assignment policy.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SDN-enhanced JMS allows an administrator to define how to allocate both computational and network resources to jobs in accordance with system architecture and operating policy.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Therefore, it is necessary to make a resource assignment policy suitable for the architecture of the cluster system. 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9FA28-916E-4F6C-A4D6-28E3FA3B767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214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However, if a network link is shared by communications generated by different jobs, the SDN-enhanced JMS cannot guarantee the available bandwidth on communication paths assigned to a job.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Though the available bandwidth should be allocated to each job based on user request and job priority, the SDN-enhanced JMS does not have any mechanisms to control the bandwidth of each communication on the network link.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Moreover, since computational resources are managed by the functionalities of the traditional JMS, the SDN-enhanced JMS cannot deploy job processes to virtual computational resources. 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9FA28-916E-4F6C-A4D6-28E3FA3B767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214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this approach, we propose the SDN-enhanced JMS equipped the mechanism to allow users to request job execution on virtual computational resources and available bandwidth on network resources allocated to a job.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In order to manage the bandwidth utilized by each job, we adopt QoS rate limit functions of Open </a:t>
            </a:r>
            <a:r>
              <a:rPr kumimoji="1" lang="en-US" altLang="ja-JP" dirty="0" err="1" smtClean="0"/>
              <a:t>vSwitches</a:t>
            </a:r>
            <a:r>
              <a:rPr kumimoji="1" lang="en-US" altLang="ja-JP" dirty="0" smtClean="0"/>
              <a:t> (OVSs). 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9FA28-916E-4F6C-A4D6-28E3FA3B767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214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For deploying the processes of a job on a user-requested VM, we develop the wrapper module to boot up the VM on each computing node and then to execute job on the VM.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This module also configures parameters of QoS functions on Open vSwitch according to user</a:t>
            </a:r>
            <a:r>
              <a:rPr kumimoji="1" lang="en-US" altLang="ja-JP" baseline="0" dirty="0" smtClean="0"/>
              <a:t> request</a:t>
            </a:r>
            <a:r>
              <a:rPr kumimoji="1" lang="en-US" altLang="ja-JP" dirty="0" smtClean="0"/>
              <a:t>. 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In the poster presentation, we will show the architecture to utilize virtual computational resources and control available bandwidth by our SDN-enhanced JMS. 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To run the wrapper </a:t>
            </a:r>
            <a:r>
              <a:rPr lang="en-US" altLang="ja-JP" baseline="0" dirty="0" smtClean="0"/>
              <a:t> </a:t>
            </a:r>
            <a:r>
              <a:rPr lang="en-US" altLang="ja-JP" dirty="0" smtClean="0"/>
              <a:t>is configured in </a:t>
            </a:r>
            <a:r>
              <a:rPr lang="en-US" altLang="ja-JP" dirty="0" err="1" smtClean="0"/>
              <a:t>shepherd_cmd</a:t>
            </a:r>
            <a:r>
              <a:rPr lang="en-US" altLang="ja-JP" dirty="0" smtClean="0"/>
              <a:t>. 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C5F5B-8781-4E2D-A6BD-2F3823CF8FD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7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9B9C1-BFC9-4268-B74A-1C622E03C234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11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2015/4/8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PRAGMA28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12.xml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806847"/>
            <a:ext cx="8784975" cy="2334121"/>
          </a:xfrm>
        </p:spPr>
        <p:txBody>
          <a:bodyPr>
            <a:noAutofit/>
          </a:bodyPr>
          <a:lstStyle/>
          <a:p>
            <a:pPr defTabSz="457200">
              <a:spcBef>
                <a:spcPts val="0"/>
              </a:spcBef>
              <a:defRPr/>
            </a:pPr>
            <a:r>
              <a:rPr lang="en-US" altLang="ja-JP" sz="3600" dirty="0">
                <a:ln w="5000" cmpd="sng">
                  <a:solidFill>
                    <a:srgbClr val="FFC000"/>
                  </a:solidFill>
                  <a:prstDash val="solid"/>
                </a:ln>
              </a:rPr>
              <a:t>An Implementation of </a:t>
            </a:r>
            <a:r>
              <a:rPr lang="en-US" altLang="ja-JP" sz="3600" dirty="0" smtClean="0">
                <a:ln w="5000" cmpd="sng">
                  <a:solidFill>
                    <a:srgbClr val="FFC000"/>
                  </a:solidFill>
                  <a:prstDash val="solid"/>
                </a:ln>
              </a:rPr>
              <a:t/>
            </a:r>
            <a:br>
              <a:rPr lang="en-US" altLang="ja-JP" sz="3600" dirty="0" smtClean="0">
                <a:ln w="5000" cmpd="sng">
                  <a:solidFill>
                    <a:srgbClr val="FFC000"/>
                  </a:solidFill>
                  <a:prstDash val="solid"/>
                </a:ln>
              </a:rPr>
            </a:br>
            <a:r>
              <a:rPr lang="en-US" altLang="ja-JP" sz="3600" dirty="0" smtClean="0">
                <a:ln w="5000" cmpd="sng">
                  <a:solidFill>
                    <a:srgbClr val="FFC000"/>
                  </a:solidFill>
                  <a:prstDash val="solid"/>
                </a:ln>
              </a:rPr>
              <a:t>SDN-enhanced Job </a:t>
            </a:r>
            <a:r>
              <a:rPr lang="en-US" altLang="ja-JP" sz="3600" dirty="0">
                <a:ln w="5000" cmpd="sng">
                  <a:solidFill>
                    <a:srgbClr val="FFC000"/>
                  </a:solidFill>
                  <a:prstDash val="solid"/>
                </a:ln>
              </a:rPr>
              <a:t>Management System </a:t>
            </a:r>
            <a:r>
              <a:rPr lang="en-US" altLang="ja-JP" sz="3600" dirty="0" smtClean="0">
                <a:ln w="5000" cmpd="sng">
                  <a:solidFill>
                    <a:srgbClr val="FFC000"/>
                  </a:solidFill>
                  <a:prstDash val="solid"/>
                </a:ln>
              </a:rPr>
              <a:t/>
            </a:r>
            <a:br>
              <a:rPr lang="en-US" altLang="ja-JP" sz="3600" dirty="0" smtClean="0">
                <a:ln w="5000" cmpd="sng">
                  <a:solidFill>
                    <a:srgbClr val="FFC000"/>
                  </a:solidFill>
                  <a:prstDash val="solid"/>
                </a:ln>
              </a:rPr>
            </a:br>
            <a:r>
              <a:rPr lang="en-US" altLang="ja-JP" sz="3600" dirty="0" smtClean="0">
                <a:ln w="5000" cmpd="sng">
                  <a:solidFill>
                    <a:srgbClr val="FFC000"/>
                  </a:solidFill>
                  <a:prstDash val="solid"/>
                </a:ln>
              </a:rPr>
              <a:t>with </a:t>
            </a:r>
            <a:r>
              <a:rPr lang="en-US" altLang="ja-JP" sz="3600" dirty="0">
                <a:ln w="5000" cmpd="sng">
                  <a:solidFill>
                    <a:srgbClr val="FFC000"/>
                  </a:solidFill>
                  <a:prstDash val="solid"/>
                </a:ln>
              </a:rPr>
              <a:t>Bandwidth Control</a:t>
            </a:r>
            <a:endParaRPr lang="ja-JP" altLang="en-US" sz="3600" dirty="0">
              <a:ln w="5000" cmpd="sng">
                <a:solidFill>
                  <a:srgbClr val="FFC000"/>
                </a:solidFill>
                <a:prstDash val="solid"/>
              </a:ln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3429000"/>
            <a:ext cx="8424936" cy="3168352"/>
          </a:xfrm>
        </p:spPr>
        <p:txBody>
          <a:bodyPr>
            <a:normAutofit/>
          </a:bodyPr>
          <a:lstStyle/>
          <a:p>
            <a:pPr algn="r"/>
            <a:r>
              <a:rPr lang="en-US" altLang="ja-JP" sz="2800" u="sng" dirty="0">
                <a:solidFill>
                  <a:schemeClr val="bg1"/>
                </a:solidFill>
              </a:rPr>
              <a:t>Yasuhiro </a:t>
            </a:r>
            <a:r>
              <a:rPr lang="en-US" altLang="ja-JP" sz="2800" u="sng" dirty="0" smtClean="0">
                <a:solidFill>
                  <a:schemeClr val="bg1"/>
                </a:solidFill>
              </a:rPr>
              <a:t>Watashiba</a:t>
            </a:r>
            <a:r>
              <a:rPr lang="en-US" altLang="ja-JP" sz="2800" baseline="30000" dirty="0">
                <a:solidFill>
                  <a:schemeClr val="bg1"/>
                </a:solidFill>
              </a:rPr>
              <a:t> †1</a:t>
            </a:r>
            <a:r>
              <a:rPr lang="en-US" altLang="ja-JP" sz="2800" dirty="0" smtClean="0">
                <a:solidFill>
                  <a:schemeClr val="bg1"/>
                </a:solidFill>
              </a:rPr>
              <a:t>, Susumu Date</a:t>
            </a:r>
            <a:r>
              <a:rPr lang="en-US" altLang="ja-JP" sz="2800" baseline="30000" dirty="0">
                <a:solidFill>
                  <a:schemeClr val="bg1"/>
                </a:solidFill>
              </a:rPr>
              <a:t> </a:t>
            </a:r>
            <a:r>
              <a:rPr lang="en-US" altLang="ja-JP" sz="2800" baseline="30000" dirty="0" smtClean="0">
                <a:solidFill>
                  <a:schemeClr val="bg1"/>
                </a:solidFill>
              </a:rPr>
              <a:t>†2</a:t>
            </a:r>
            <a:r>
              <a:rPr lang="en-US" altLang="ja-JP" sz="2800" dirty="0" smtClean="0">
                <a:solidFill>
                  <a:schemeClr val="bg1"/>
                </a:solidFill>
              </a:rPr>
              <a:t>,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Hirotake</a:t>
            </a:r>
            <a:r>
              <a:rPr lang="en-US" altLang="ja-JP" sz="2800" dirty="0" smtClean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Abe</a:t>
            </a:r>
            <a:r>
              <a:rPr lang="en-US" altLang="ja-JP" sz="2800" baseline="30000" dirty="0">
                <a:solidFill>
                  <a:schemeClr val="bg1"/>
                </a:solidFill>
              </a:rPr>
              <a:t> </a:t>
            </a:r>
            <a:r>
              <a:rPr lang="en-US" altLang="ja-JP" sz="2800" baseline="30000" dirty="0" smtClean="0">
                <a:solidFill>
                  <a:schemeClr val="bg1"/>
                </a:solidFill>
              </a:rPr>
              <a:t>†3</a:t>
            </a:r>
            <a:r>
              <a:rPr lang="en-US" altLang="ja-JP" sz="2800" dirty="0" smtClean="0">
                <a:solidFill>
                  <a:schemeClr val="bg1"/>
                </a:solidFill>
              </a:rPr>
              <a:t>, </a:t>
            </a:r>
            <a:r>
              <a:rPr lang="en-US" altLang="ja-JP" sz="2800" dirty="0">
                <a:solidFill>
                  <a:schemeClr val="bg1"/>
                </a:solidFill>
              </a:rPr>
              <a:t/>
            </a:r>
            <a:br>
              <a:rPr lang="en-US" altLang="ja-JP" sz="2800" dirty="0">
                <a:solidFill>
                  <a:schemeClr val="bg1"/>
                </a:solidFill>
              </a:rPr>
            </a:br>
            <a:r>
              <a:rPr lang="en-US" altLang="ja-JP" sz="2800" dirty="0">
                <a:solidFill>
                  <a:schemeClr val="bg1"/>
                </a:solidFill>
              </a:rPr>
              <a:t>Yoshiyuki </a:t>
            </a:r>
            <a:r>
              <a:rPr lang="en-US" altLang="ja-JP" sz="2800" dirty="0" smtClean="0">
                <a:solidFill>
                  <a:schemeClr val="bg1"/>
                </a:solidFill>
              </a:rPr>
              <a:t>Kido</a:t>
            </a:r>
            <a:r>
              <a:rPr lang="en-US" altLang="ja-JP" sz="2800" baseline="30000" dirty="0" smtClean="0">
                <a:solidFill>
                  <a:schemeClr val="bg1"/>
                </a:solidFill>
              </a:rPr>
              <a:t> †2</a:t>
            </a:r>
            <a:r>
              <a:rPr lang="en-US" altLang="ja-JP" sz="2800" dirty="0" smtClean="0">
                <a:solidFill>
                  <a:schemeClr val="bg1"/>
                </a:solidFill>
              </a:rPr>
              <a:t>, </a:t>
            </a:r>
            <a:r>
              <a:rPr lang="en-US" altLang="ja-JP" sz="2800" dirty="0" err="1">
                <a:solidFill>
                  <a:schemeClr val="bg1"/>
                </a:solidFill>
              </a:rPr>
              <a:t>Kohei</a:t>
            </a:r>
            <a:r>
              <a:rPr lang="en-US" altLang="ja-JP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</a:rPr>
              <a:t>Ichikawa</a:t>
            </a:r>
            <a:r>
              <a:rPr lang="en-US" altLang="ja-JP" sz="2800" baseline="30000" dirty="0">
                <a:solidFill>
                  <a:schemeClr val="bg1"/>
                </a:solidFill>
              </a:rPr>
              <a:t> </a:t>
            </a:r>
            <a:r>
              <a:rPr lang="en-US" altLang="ja-JP" sz="2800" baseline="30000" dirty="0" smtClean="0">
                <a:solidFill>
                  <a:schemeClr val="bg1"/>
                </a:solidFill>
              </a:rPr>
              <a:t>†1</a:t>
            </a:r>
            <a:r>
              <a:rPr lang="en-US" altLang="ja-JP" sz="2800" dirty="0" smtClean="0">
                <a:solidFill>
                  <a:schemeClr val="bg1"/>
                </a:solidFill>
              </a:rPr>
              <a:t>, Hiroaki Yamanaka</a:t>
            </a:r>
            <a:r>
              <a:rPr lang="en-US" altLang="ja-JP" sz="2800" baseline="30000" dirty="0">
                <a:solidFill>
                  <a:schemeClr val="bg1"/>
                </a:solidFill>
              </a:rPr>
              <a:t> </a:t>
            </a:r>
            <a:r>
              <a:rPr lang="en-US" altLang="ja-JP" sz="2800" baseline="30000" dirty="0" smtClean="0">
                <a:solidFill>
                  <a:schemeClr val="bg1"/>
                </a:solidFill>
              </a:rPr>
              <a:t>†4</a:t>
            </a:r>
            <a:r>
              <a:rPr lang="en-US" altLang="ja-JP" sz="2800" dirty="0" smtClean="0">
                <a:solidFill>
                  <a:schemeClr val="bg1"/>
                </a:solidFill>
              </a:rPr>
              <a:t>, </a:t>
            </a:r>
            <a:br>
              <a:rPr lang="en-US" altLang="ja-JP" sz="2800" dirty="0" smtClean="0">
                <a:solidFill>
                  <a:schemeClr val="bg1"/>
                </a:solidFill>
              </a:rPr>
            </a:br>
            <a:r>
              <a:rPr lang="en-US" altLang="ja-JP" sz="2800" dirty="0" smtClean="0">
                <a:solidFill>
                  <a:schemeClr val="bg1"/>
                </a:solidFill>
              </a:rPr>
              <a:t>Eiji Kawai</a:t>
            </a:r>
            <a:r>
              <a:rPr lang="en-US" altLang="ja-JP" sz="2800" baseline="30000" dirty="0">
                <a:solidFill>
                  <a:schemeClr val="bg1"/>
                </a:solidFill>
              </a:rPr>
              <a:t> </a:t>
            </a:r>
            <a:r>
              <a:rPr lang="en-US" altLang="ja-JP" sz="2800" baseline="30000" dirty="0" smtClean="0">
                <a:solidFill>
                  <a:schemeClr val="bg1"/>
                </a:solidFill>
              </a:rPr>
              <a:t>†4</a:t>
            </a:r>
            <a:r>
              <a:rPr lang="en-US" altLang="ja-JP" sz="2800" dirty="0">
                <a:solidFill>
                  <a:schemeClr val="bg1"/>
                </a:solidFill>
              </a:rPr>
              <a:t>, Shinji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Shimojo</a:t>
            </a:r>
            <a:r>
              <a:rPr lang="en-US" altLang="ja-JP" sz="2800" baseline="30000" dirty="0" smtClean="0">
                <a:solidFill>
                  <a:schemeClr val="bg1"/>
                </a:solidFill>
              </a:rPr>
              <a:t> †2,4</a:t>
            </a:r>
            <a:r>
              <a:rPr lang="en-US" altLang="ja-JP" sz="2800" dirty="0" smtClean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and Haruo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Takemura</a:t>
            </a:r>
            <a:r>
              <a:rPr lang="en-US" altLang="ja-JP" sz="2800" baseline="30000" dirty="0">
                <a:solidFill>
                  <a:schemeClr val="bg1"/>
                </a:solidFill>
              </a:rPr>
              <a:t> </a:t>
            </a:r>
            <a:r>
              <a:rPr lang="en-US" altLang="ja-JP" sz="2800" baseline="30000" dirty="0" smtClean="0">
                <a:solidFill>
                  <a:schemeClr val="bg1"/>
                </a:solidFill>
              </a:rPr>
              <a:t>†2</a:t>
            </a:r>
            <a:endParaRPr lang="en-US" altLang="ja-JP" sz="2800" dirty="0">
              <a:solidFill>
                <a:schemeClr val="bg1"/>
              </a:solidFill>
            </a:endParaRPr>
          </a:p>
          <a:p>
            <a:pPr algn="l"/>
            <a:endParaRPr lang="en-US" altLang="zh-CN" sz="1600" dirty="0" smtClean="0">
              <a:solidFill>
                <a:schemeClr val="bg1"/>
              </a:solidFill>
            </a:endParaRPr>
          </a:p>
          <a:p>
            <a:pPr marL="4219575" indent="-384175" algn="l"/>
            <a:r>
              <a:rPr lang="en-US" altLang="zh-CN" sz="1600" dirty="0" smtClean="0">
                <a:solidFill>
                  <a:schemeClr val="bg1"/>
                </a:solidFill>
              </a:rPr>
              <a:t>†</a:t>
            </a:r>
            <a:r>
              <a:rPr lang="en-US" altLang="ja-JP" sz="1600" dirty="0" smtClean="0">
                <a:solidFill>
                  <a:schemeClr val="bg1"/>
                </a:solidFill>
              </a:rPr>
              <a:t>1</a:t>
            </a:r>
            <a:r>
              <a:rPr lang="ja-JP" altLang="en-US" sz="1600" dirty="0">
                <a:solidFill>
                  <a:schemeClr val="bg1"/>
                </a:solidFill>
              </a:rPr>
              <a:t>　</a:t>
            </a:r>
            <a:r>
              <a:rPr lang="en-US" altLang="zh-CN" sz="1600" dirty="0">
                <a:solidFill>
                  <a:schemeClr val="bg1"/>
                </a:solidFill>
              </a:rPr>
              <a:t> Nara Institute of Science and Technology, Japan</a:t>
            </a:r>
          </a:p>
          <a:p>
            <a:pPr marL="4219575" indent="-384175" algn="l"/>
            <a:r>
              <a:rPr lang="en-US" altLang="zh-CN" sz="1600" dirty="0" smtClean="0">
                <a:solidFill>
                  <a:schemeClr val="bg1"/>
                </a:solidFill>
              </a:rPr>
              <a:t>†</a:t>
            </a:r>
            <a:r>
              <a:rPr lang="en-US" altLang="ja-JP" sz="1600" dirty="0" smtClean="0">
                <a:solidFill>
                  <a:schemeClr val="bg1"/>
                </a:solidFill>
              </a:rPr>
              <a:t>2</a:t>
            </a:r>
            <a:r>
              <a:rPr lang="ja-JP" altLang="en-US" sz="1600" dirty="0">
                <a:solidFill>
                  <a:schemeClr val="bg1"/>
                </a:solidFill>
              </a:rPr>
              <a:t>　</a:t>
            </a:r>
            <a:r>
              <a:rPr lang="en-US" altLang="zh-CN" sz="1600" dirty="0">
                <a:solidFill>
                  <a:schemeClr val="bg1"/>
                </a:solidFill>
              </a:rPr>
              <a:t> Osaka University, Japan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4219575" indent="-384175" algn="l"/>
            <a:r>
              <a:rPr lang="en-US" altLang="zh-CN" sz="1600" dirty="0" smtClean="0">
                <a:solidFill>
                  <a:schemeClr val="bg1"/>
                </a:solidFill>
              </a:rPr>
              <a:t>†</a:t>
            </a:r>
            <a:r>
              <a:rPr lang="en-US" altLang="ja-JP" sz="1600" dirty="0" smtClean="0">
                <a:solidFill>
                  <a:schemeClr val="bg1"/>
                </a:solidFill>
              </a:rPr>
              <a:t>3</a:t>
            </a:r>
            <a:r>
              <a:rPr lang="ja-JP" altLang="en-US" sz="1600" dirty="0">
                <a:solidFill>
                  <a:schemeClr val="bg1"/>
                </a:solidFill>
              </a:rPr>
              <a:t>　</a:t>
            </a:r>
            <a:r>
              <a:rPr lang="en-US" altLang="zh-CN" sz="1600" dirty="0">
                <a:solidFill>
                  <a:schemeClr val="bg1"/>
                </a:solidFill>
              </a:rPr>
              <a:t> University of Tsukuba, Japan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marL="4219575" indent="-384175" algn="l"/>
            <a:r>
              <a:rPr lang="en-US" altLang="zh-CN" sz="1600" dirty="0" smtClean="0">
                <a:solidFill>
                  <a:schemeClr val="bg1"/>
                </a:solidFill>
              </a:rPr>
              <a:t>†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ja-JP" altLang="en-US" sz="1600" dirty="0">
                <a:solidFill>
                  <a:schemeClr val="bg1"/>
                </a:solidFill>
              </a:rPr>
              <a:t>　</a:t>
            </a:r>
            <a:r>
              <a:rPr lang="en-US" altLang="zh-CN" sz="1600" dirty="0">
                <a:solidFill>
                  <a:schemeClr val="bg1"/>
                </a:solidFill>
              </a:rPr>
              <a:t> National Institute of Information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>
                <a:solidFill>
                  <a:schemeClr val="bg1"/>
                </a:solidFill>
              </a:rPr>
              <a:t> and Communications Technology (NICT), Japan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Configure VM environment</a:t>
            </a:r>
            <a:endParaRPr kumimoji="1" lang="ja-JP" altLang="en-US" sz="3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96" name="コンテンツ プレースホルダー 6"/>
          <p:cNvSpPr>
            <a:spLocks noGrp="1"/>
          </p:cNvSpPr>
          <p:nvPr>
            <p:ph idx="1"/>
          </p:nvPr>
        </p:nvSpPr>
        <p:spPr>
          <a:xfrm>
            <a:off x="554299" y="1268760"/>
            <a:ext cx="8050149" cy="496855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Basic configuration </a:t>
            </a:r>
            <a:r>
              <a:rPr lang="en-US" altLang="ja-JP" sz="2400" dirty="0" smtClean="0"/>
              <a:t>for virtual machine </a:t>
            </a:r>
            <a:r>
              <a:rPr lang="en-US" altLang="ja-JP" sz="2400" dirty="0"/>
              <a:t>is set up by auto-running CD image generated by SDN-enhanced JMS.</a:t>
            </a:r>
          </a:p>
          <a:p>
            <a:pPr lvl="1"/>
            <a:endParaRPr lang="en-US" altLang="ja-JP" sz="2000" dirty="0"/>
          </a:p>
          <a:p>
            <a:r>
              <a:rPr lang="en-US" altLang="ja-JP" sz="2400" dirty="0"/>
              <a:t>Contents of CD image</a:t>
            </a:r>
          </a:p>
          <a:p>
            <a:pPr lvl="1"/>
            <a:r>
              <a:rPr lang="en-US" altLang="ja-JP" sz="2000" dirty="0"/>
              <a:t>option value for booting up virtual machine</a:t>
            </a:r>
          </a:p>
          <a:p>
            <a:pPr lvl="1"/>
            <a:r>
              <a:rPr lang="en-US" altLang="ja-JP" sz="2000" dirty="0" smtClean="0"/>
              <a:t>hostname</a:t>
            </a:r>
          </a:p>
          <a:p>
            <a:pPr lvl="1"/>
            <a:r>
              <a:rPr lang="en-US" altLang="ja-JP" sz="2000" dirty="0" smtClean="0"/>
              <a:t>size of memory</a:t>
            </a:r>
          </a:p>
          <a:p>
            <a:pPr lvl="1"/>
            <a:r>
              <a:rPr lang="en-US" altLang="ja-JP" sz="2000" dirty="0" smtClean="0"/>
              <a:t>network information (IP address, MAC </a:t>
            </a:r>
            <a:r>
              <a:rPr lang="en-US" altLang="ja-JP" sz="2000" dirty="0" err="1" smtClean="0"/>
              <a:t>addres</a:t>
            </a:r>
            <a:r>
              <a:rPr lang="en-US" altLang="ja-JP" sz="2000" dirty="0" smtClean="0"/>
              <a:t>, hosts)</a:t>
            </a:r>
          </a:p>
          <a:p>
            <a:pPr lvl="1"/>
            <a:r>
              <a:rPr lang="en-US" altLang="ja-JP" sz="2000" dirty="0" smtClean="0"/>
              <a:t>environment variable  for SDN-enhanced JMS</a:t>
            </a:r>
          </a:p>
          <a:p>
            <a:pPr lvl="2"/>
            <a:endParaRPr lang="en-US" altLang="ja-JP" sz="2000" dirty="0"/>
          </a:p>
          <a:p>
            <a:r>
              <a:rPr lang="en-US" altLang="ja-JP" sz="2400" dirty="0" smtClean="0"/>
              <a:t>Modify node list for parallel computation</a:t>
            </a:r>
          </a:p>
          <a:p>
            <a:pPr lvl="1"/>
            <a:r>
              <a:rPr lang="en-US" altLang="ja-JP" sz="2000" dirty="0" smtClean="0"/>
              <a:t>rename hostname of computing node to hostname of virtual machine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11706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Additional resource requirement</a:t>
            </a:r>
            <a:endParaRPr kumimoji="1" lang="ja-JP" altLang="en-US" sz="3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196" name="コンテンツ プレースホルダー 6"/>
          <p:cNvSpPr>
            <a:spLocks noGrp="1"/>
          </p:cNvSpPr>
          <p:nvPr>
            <p:ph idx="1"/>
          </p:nvPr>
        </p:nvSpPr>
        <p:spPr>
          <a:xfrm>
            <a:off x="554299" y="1268760"/>
            <a:ext cx="8050149" cy="4968552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All of additional resource requirement  are provided </a:t>
            </a:r>
            <a:br>
              <a:rPr lang="en-US" altLang="ja-JP" sz="2400" dirty="0" smtClean="0"/>
            </a:br>
            <a:r>
              <a:rPr lang="en-US" altLang="ja-JP" sz="2400" dirty="0" smtClean="0"/>
              <a:t>as “-l” options of </a:t>
            </a:r>
            <a:r>
              <a:rPr lang="en-US" altLang="ja-JP" sz="2400" i="1" dirty="0" err="1" smtClean="0"/>
              <a:t>qsub</a:t>
            </a:r>
            <a:r>
              <a:rPr lang="en-US" altLang="ja-JP" sz="2400" dirty="0" smtClean="0"/>
              <a:t> command.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Additional option</a:t>
            </a:r>
          </a:p>
          <a:p>
            <a:pPr lvl="1"/>
            <a:r>
              <a:rPr lang="en-US" altLang="ja-JP" sz="2000" dirty="0" err="1" smtClean="0"/>
              <a:t>netprio</a:t>
            </a:r>
            <a:r>
              <a:rPr lang="en-US" altLang="ja-JP" sz="2000" dirty="0" smtClean="0"/>
              <a:t> : type of network resource allocation</a:t>
            </a:r>
            <a:br>
              <a:rPr lang="en-US" altLang="ja-JP" sz="2000" dirty="0" smtClean="0"/>
            </a:br>
            <a:r>
              <a:rPr lang="en-US" altLang="ja-JP" sz="2000" dirty="0" smtClean="0"/>
              <a:t> ex) bandwidth, hop, and so on</a:t>
            </a:r>
          </a:p>
          <a:p>
            <a:pPr lvl="1"/>
            <a:r>
              <a:rPr lang="en-US" altLang="ja-JP" sz="2000" dirty="0" err="1" smtClean="0"/>
              <a:t>qosband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: v</a:t>
            </a:r>
            <a:r>
              <a:rPr lang="en-US" altLang="ja-JP" sz="2000" dirty="0" smtClean="0"/>
              <a:t>alue of QoS </a:t>
            </a:r>
            <a:r>
              <a:rPr lang="en-US" altLang="ja-JP" sz="2000" dirty="0"/>
              <a:t>rate </a:t>
            </a:r>
            <a:r>
              <a:rPr lang="en-US" altLang="ja-JP" sz="2000" dirty="0" smtClean="0"/>
              <a:t>limiting parameter in </a:t>
            </a:r>
            <a:r>
              <a:rPr lang="en-US" altLang="ja-JP" sz="2000" dirty="0" err="1" smtClean="0"/>
              <a:t>OpenvSwitch</a:t>
            </a:r>
            <a:endParaRPr lang="en-US" altLang="ja-JP" sz="2000" dirty="0" smtClean="0"/>
          </a:p>
          <a:p>
            <a:pPr lvl="1"/>
            <a:r>
              <a:rPr lang="en-US" altLang="ja-JP" sz="2000" dirty="0" err="1" smtClean="0"/>
              <a:t>vmimage</a:t>
            </a:r>
            <a:r>
              <a:rPr lang="en-US" altLang="ja-JP" sz="2000" dirty="0" smtClean="0"/>
              <a:t> : Path of VM image.</a:t>
            </a:r>
            <a:endParaRPr lang="en-US" altLang="ja-JP" sz="2000" dirty="0"/>
          </a:p>
          <a:p>
            <a:pPr lvl="1"/>
            <a:r>
              <a:rPr lang="en-US" altLang="ja-JP" sz="2000" dirty="0" err="1"/>
              <a:t>v</a:t>
            </a:r>
            <a:r>
              <a:rPr lang="en-US" altLang="ja-JP" sz="2000" dirty="0" err="1" smtClean="0"/>
              <a:t>mmemory</a:t>
            </a:r>
            <a:r>
              <a:rPr lang="en-US" altLang="ja-JP" sz="2000" dirty="0" smtClean="0"/>
              <a:t>: size of memory to allocate to VM</a:t>
            </a:r>
          </a:p>
          <a:p>
            <a:pPr lvl="1"/>
            <a:r>
              <a:rPr lang="en-US" altLang="ja-JP" sz="2000" dirty="0" err="1" smtClean="0"/>
              <a:t>vmopt</a:t>
            </a:r>
            <a:r>
              <a:rPr lang="en-US" altLang="ja-JP" sz="2000" dirty="0" smtClean="0"/>
              <a:t> : boot option of VM</a:t>
            </a:r>
          </a:p>
        </p:txBody>
      </p:sp>
    </p:spTree>
    <p:extLst>
      <p:ext uri="{BB962C8B-B14F-4D97-AF65-F5344CB8AC3E}">
        <p14:creationId xmlns:p14="http://schemas.microsoft.com/office/powerpoint/2010/main" val="5004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Demo environment</a:t>
            </a:r>
            <a:endParaRPr kumimoji="1" lang="ja-JP" altLang="en-US" sz="3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2015/4/8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196" name="コンテンツ プレースホルダー 6"/>
          <p:cNvSpPr>
            <a:spLocks noGrp="1"/>
          </p:cNvSpPr>
          <p:nvPr>
            <p:ph idx="1"/>
          </p:nvPr>
        </p:nvSpPr>
        <p:spPr>
          <a:xfrm>
            <a:off x="554299" y="1268760"/>
            <a:ext cx="8050149" cy="4968552"/>
          </a:xfrm>
        </p:spPr>
        <p:txBody>
          <a:bodyPr>
            <a:normAutofit/>
          </a:bodyPr>
          <a:lstStyle/>
          <a:p>
            <a:r>
              <a:rPr lang="en-US" altLang="ja-JP" dirty="0"/>
              <a:t>Constitution of cluster system</a:t>
            </a:r>
          </a:p>
          <a:p>
            <a:pPr lvl="1"/>
            <a:r>
              <a:rPr lang="en-US" altLang="ja-JP" dirty="0"/>
              <a:t>The number of hosts: 28 nodes</a:t>
            </a:r>
          </a:p>
          <a:p>
            <a:pPr lvl="1"/>
            <a:r>
              <a:rPr lang="en-US" altLang="ja-JP" dirty="0"/>
              <a:t>Network</a:t>
            </a:r>
          </a:p>
          <a:p>
            <a:pPr lvl="2"/>
            <a:r>
              <a:rPr lang="en-US" altLang="ja-JP" dirty="0"/>
              <a:t>OpenFlow Switch : NEC UNIVERGE PF5240</a:t>
            </a:r>
          </a:p>
          <a:p>
            <a:pPr lvl="2"/>
            <a:r>
              <a:rPr lang="en-US" altLang="ja-JP" dirty="0"/>
              <a:t>Bandwidth: </a:t>
            </a:r>
            <a:r>
              <a:rPr lang="en-US" altLang="ja-JP" dirty="0" smtClean="0"/>
              <a:t>1Gbps</a:t>
            </a:r>
            <a:endParaRPr lang="en-US" altLang="ja-JP" sz="2400" dirty="0" smtClean="0"/>
          </a:p>
        </p:txBody>
      </p:sp>
      <p:grpSp>
        <p:nvGrpSpPr>
          <p:cNvPr id="139" name="グループ化 138"/>
          <p:cNvGrpSpPr/>
          <p:nvPr/>
        </p:nvGrpSpPr>
        <p:grpSpPr>
          <a:xfrm>
            <a:off x="4427984" y="3532779"/>
            <a:ext cx="4464496" cy="2563275"/>
            <a:chOff x="1835696" y="3140968"/>
            <a:chExt cx="4464496" cy="2563275"/>
          </a:xfrm>
        </p:grpSpPr>
        <p:sp>
          <p:nvSpPr>
            <p:cNvPr id="8" name="正方形/長方形 7"/>
            <p:cNvSpPr/>
            <p:nvPr/>
          </p:nvSpPr>
          <p:spPr>
            <a:xfrm>
              <a:off x="1835696" y="3140968"/>
              <a:ext cx="4464496" cy="2563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88" name="直線コネクタ 87"/>
            <p:cNvCxnSpPr>
              <a:stCxn id="102" idx="0"/>
              <a:endCxn id="105" idx="2"/>
            </p:cNvCxnSpPr>
            <p:nvPr/>
          </p:nvCxnSpPr>
          <p:spPr>
            <a:xfrm flipV="1">
              <a:off x="4709169" y="4505462"/>
              <a:ext cx="90537" cy="61791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図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620" y="5123373"/>
              <a:ext cx="261819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9" name="直線コネクタ 98"/>
            <p:cNvCxnSpPr>
              <a:stCxn id="98" idx="0"/>
              <a:endCxn id="108" idx="2"/>
            </p:cNvCxnSpPr>
            <p:nvPr/>
          </p:nvCxnSpPr>
          <p:spPr>
            <a:xfrm flipH="1" flipV="1">
              <a:off x="5180606" y="4505462"/>
              <a:ext cx="184924" cy="61791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グループ化 100"/>
            <p:cNvGrpSpPr>
              <a:grpSpLocks/>
            </p:cNvGrpSpPr>
            <p:nvPr/>
          </p:nvGrpSpPr>
          <p:grpSpPr>
            <a:xfrm>
              <a:off x="4484045" y="4472648"/>
              <a:ext cx="885988" cy="32814"/>
              <a:chOff x="861461" y="3343299"/>
              <a:chExt cx="503338" cy="72000"/>
            </a:xfrm>
            <a:scene3d>
              <a:camera prst="orthographicFront">
                <a:rot lat="0" lon="0" rev="21480000"/>
              </a:camera>
              <a:lightRig rig="threePt" dir="t"/>
            </a:scene3d>
          </p:grpSpPr>
          <p:sp>
            <p:nvSpPr>
              <p:cNvPr id="103" name="正方形/長方形 102"/>
              <p:cNvSpPr/>
              <p:nvPr/>
            </p:nvSpPr>
            <p:spPr>
              <a:xfrm>
                <a:off x="861461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04" name="正方形/長方形 103"/>
              <p:cNvSpPr/>
              <p:nvPr/>
            </p:nvSpPr>
            <p:spPr>
              <a:xfrm>
                <a:off x="933592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05" name="正方形/長方形 104"/>
              <p:cNvSpPr/>
              <p:nvPr/>
            </p:nvSpPr>
            <p:spPr>
              <a:xfrm>
                <a:off x="1004791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06" name="正方形/長方形 105"/>
              <p:cNvSpPr/>
              <p:nvPr/>
            </p:nvSpPr>
            <p:spPr>
              <a:xfrm>
                <a:off x="1076922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1149053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08" name="正方形/長方形 107"/>
              <p:cNvSpPr/>
              <p:nvPr/>
            </p:nvSpPr>
            <p:spPr>
              <a:xfrm>
                <a:off x="1221184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09" name="正方形/長方形 108"/>
              <p:cNvSpPr/>
              <p:nvPr/>
            </p:nvSpPr>
            <p:spPr>
              <a:xfrm>
                <a:off x="1292799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pic>
          <p:nvPicPr>
            <p:cNvPr id="102" name="図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259" y="5123373"/>
              <a:ext cx="261819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7" name="直線コネクタ 66"/>
            <p:cNvCxnSpPr>
              <a:stCxn id="71" idx="0"/>
              <a:endCxn id="85" idx="2"/>
            </p:cNvCxnSpPr>
            <p:nvPr/>
          </p:nvCxnSpPr>
          <p:spPr>
            <a:xfrm flipH="1" flipV="1">
              <a:off x="2911124" y="4505462"/>
              <a:ext cx="93104" cy="61791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stCxn id="74" idx="0"/>
              <a:endCxn id="82" idx="2"/>
            </p:cNvCxnSpPr>
            <p:nvPr/>
          </p:nvCxnSpPr>
          <p:spPr>
            <a:xfrm flipV="1">
              <a:off x="2347866" y="4505462"/>
              <a:ext cx="183998" cy="617911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図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318" y="5123373"/>
              <a:ext cx="261819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図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956" y="5123373"/>
              <a:ext cx="261819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9" name="グループ化 78"/>
            <p:cNvGrpSpPr>
              <a:grpSpLocks/>
            </p:cNvGrpSpPr>
            <p:nvPr/>
          </p:nvGrpSpPr>
          <p:grpSpPr>
            <a:xfrm>
              <a:off x="2341529" y="4472648"/>
              <a:ext cx="885989" cy="32814"/>
              <a:chOff x="861461" y="3343299"/>
              <a:chExt cx="503338" cy="72000"/>
            </a:xfrm>
            <a:scene3d>
              <a:camera prst="orthographicFront">
                <a:rot lat="0" lon="0" rev="21480000"/>
              </a:camera>
              <a:lightRig rig="threePt" dir="t"/>
            </a:scene3d>
          </p:grpSpPr>
          <p:sp>
            <p:nvSpPr>
              <p:cNvPr id="81" name="正方形/長方形 80"/>
              <p:cNvSpPr/>
              <p:nvPr/>
            </p:nvSpPr>
            <p:spPr>
              <a:xfrm>
                <a:off x="861461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933592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1004791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1076922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1149053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1221184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>
                <a:off x="1292799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cxnSp>
          <p:nvCxnSpPr>
            <p:cNvPr id="15" name="AutoShape 33"/>
            <p:cNvCxnSpPr>
              <a:cxnSpLocks noChangeShapeType="1"/>
              <a:stCxn id="42" idx="0"/>
              <a:endCxn id="84" idx="0"/>
            </p:cNvCxnSpPr>
            <p:nvPr/>
          </p:nvCxnSpPr>
          <p:spPr bwMode="auto">
            <a:xfrm flipH="1">
              <a:off x="2784157" y="3515353"/>
              <a:ext cx="13903" cy="957295"/>
            </a:xfrm>
            <a:prstGeom prst="straightConnector1">
              <a:avLst/>
            </a:prstGeom>
            <a:noFill/>
            <a:ln w="25400" cap="rnd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33"/>
            <p:cNvCxnSpPr>
              <a:cxnSpLocks noChangeShapeType="1"/>
              <a:endCxn id="108" idx="0"/>
            </p:cNvCxnSpPr>
            <p:nvPr/>
          </p:nvCxnSpPr>
          <p:spPr bwMode="auto">
            <a:xfrm>
              <a:off x="3061761" y="3473446"/>
              <a:ext cx="2118846" cy="999202"/>
            </a:xfrm>
            <a:prstGeom prst="straightConnector1">
              <a:avLst/>
            </a:prstGeom>
            <a:noFill/>
            <a:ln w="25400" cap="rnd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33"/>
            <p:cNvCxnSpPr>
              <a:cxnSpLocks noChangeShapeType="1"/>
              <a:stCxn id="37" idx="2"/>
              <a:endCxn id="86" idx="0"/>
            </p:cNvCxnSpPr>
            <p:nvPr/>
          </p:nvCxnSpPr>
          <p:spPr bwMode="auto">
            <a:xfrm flipH="1">
              <a:off x="3038090" y="3554330"/>
              <a:ext cx="1952314" cy="918318"/>
            </a:xfrm>
            <a:prstGeom prst="straightConnector1">
              <a:avLst/>
            </a:prstGeom>
            <a:noFill/>
            <a:ln w="25400" cap="rnd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33"/>
            <p:cNvCxnSpPr>
              <a:cxnSpLocks noChangeShapeType="1"/>
              <a:stCxn id="38" idx="2"/>
            </p:cNvCxnSpPr>
            <p:nvPr/>
          </p:nvCxnSpPr>
          <p:spPr bwMode="auto">
            <a:xfrm flipH="1">
              <a:off x="5111087" y="3554330"/>
              <a:ext cx="25443" cy="918318"/>
            </a:xfrm>
            <a:prstGeom prst="straightConnector1">
              <a:avLst/>
            </a:prstGeom>
            <a:noFill/>
            <a:ln w="25400" cap="rnd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9" name="Picture 2" descr="C:\Users\siba\AppData\Local\Microsoft\Windows\Temporary Internet Files\Content.IE5\4SLQERFN\MC900223550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956" y="4352970"/>
              <a:ext cx="1476647" cy="26225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C:\Users\siba\AppData\Local\Microsoft\Windows\Temporary Internet Files\Content.IE5\4SLQERFN\MC900223550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2764" y="4352970"/>
              <a:ext cx="1476647" cy="26225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siba\AppData\Local\Microsoft\Windows\Temporary Internet Files\Content.IE5\4SLQERFN\MC900223550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3433" y="3342320"/>
              <a:ext cx="1476647" cy="26225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グループ化 32"/>
            <p:cNvGrpSpPr>
              <a:grpSpLocks/>
            </p:cNvGrpSpPr>
            <p:nvPr/>
          </p:nvGrpSpPr>
          <p:grpSpPr>
            <a:xfrm>
              <a:off x="2430010" y="3515353"/>
              <a:ext cx="589825" cy="41673"/>
              <a:chOff x="861461" y="3343299"/>
              <a:chExt cx="287388" cy="72000"/>
            </a:xfrm>
            <a:scene3d>
              <a:camera prst="orthographicFront">
                <a:rot lat="0" lon="0" rev="21480000"/>
              </a:camera>
              <a:lightRig rig="threePt" dir="t"/>
            </a:scene3d>
          </p:grpSpPr>
          <p:sp>
            <p:nvSpPr>
              <p:cNvPr id="40" name="正方形/長方形 39"/>
              <p:cNvSpPr/>
              <p:nvPr/>
            </p:nvSpPr>
            <p:spPr>
              <a:xfrm>
                <a:off x="861461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933592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1004791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1076849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  <p:pic>
          <p:nvPicPr>
            <p:cNvPr id="34" name="Picture 2" descr="C:\Users\siba\AppData\Local\Microsoft\Windows\Temporary Internet Files\Content.IE5\4SLQERFN\MC900223550[1].wmf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5369" y="3342320"/>
              <a:ext cx="1476647" cy="26225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グループ化 34"/>
            <p:cNvGrpSpPr>
              <a:grpSpLocks/>
            </p:cNvGrpSpPr>
            <p:nvPr/>
          </p:nvGrpSpPr>
          <p:grpSpPr>
            <a:xfrm>
              <a:off x="4768480" y="3512657"/>
              <a:ext cx="589825" cy="41673"/>
              <a:chOff x="861461" y="3343299"/>
              <a:chExt cx="287388" cy="72000"/>
            </a:xfrm>
            <a:scene3d>
              <a:camera prst="orthographicFront">
                <a:rot lat="0" lon="0" rev="21480000"/>
              </a:camera>
              <a:lightRig rig="threePt" dir="t"/>
            </a:scene3d>
          </p:grpSpPr>
          <p:sp>
            <p:nvSpPr>
              <p:cNvPr id="36" name="正方形/長方形 35"/>
              <p:cNvSpPr/>
              <p:nvPr/>
            </p:nvSpPr>
            <p:spPr>
              <a:xfrm>
                <a:off x="861461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933592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1004791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1076849" y="3343299"/>
                <a:ext cx="72000" cy="72000"/>
              </a:xfrm>
              <a:prstGeom prst="rect">
                <a:avLst/>
              </a:prstGeom>
              <a:noFill/>
              <a:ln w="3175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</p:grpSp>
      </p:grpSp>
      <p:graphicFrame>
        <p:nvGraphicFramePr>
          <p:cNvPr id="140" name="オブジェクト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03722"/>
              </p:ext>
            </p:extLst>
          </p:nvPr>
        </p:nvGraphicFramePr>
        <p:xfrm>
          <a:off x="251520" y="4025037"/>
          <a:ext cx="32766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ワークシート" r:id="rId7" imgW="2876646" imgH="866843" progId="Excel.Sheet.12">
                  <p:embed/>
                </p:oleObj>
              </mc:Choice>
              <mc:Fallback>
                <p:oleObj name="ワークシート" r:id="rId7" imgW="2876646" imgH="866843" progId="Excel.Sheet.12">
                  <p:embed/>
                  <p:pic>
                    <p:nvPicPr>
                      <p:cNvPr id="0" name="オブジェクト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25037"/>
                        <a:ext cx="32766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7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Conclusion and Future work</a:t>
            </a:r>
            <a:endParaRPr kumimoji="1" lang="ja-JP" altLang="en-US" sz="3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196" name="コンテンツ プレースホルダー 6"/>
          <p:cNvSpPr>
            <a:spLocks noGrp="1"/>
          </p:cNvSpPr>
          <p:nvPr>
            <p:ph idx="1"/>
          </p:nvPr>
        </p:nvSpPr>
        <p:spPr>
          <a:xfrm>
            <a:off x="554299" y="1268760"/>
            <a:ext cx="8050149" cy="496855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This presentation shows  implementation and behavior of SDN-enhanced JMS with the functionalities of managing virtual computational resources and bandwidth control.</a:t>
            </a:r>
          </a:p>
          <a:p>
            <a:endParaRPr lang="en-US" altLang="ja-JP" dirty="0"/>
          </a:p>
          <a:p>
            <a:r>
              <a:rPr lang="en-US" altLang="ja-JP" dirty="0" smtClean="0"/>
              <a:t>Future work</a:t>
            </a:r>
          </a:p>
          <a:p>
            <a:pPr lvl="1"/>
            <a:r>
              <a:rPr lang="en-US" altLang="ja-JP" dirty="0" smtClean="0"/>
              <a:t>Development of resource assignment policy  for handling these new resources</a:t>
            </a:r>
          </a:p>
          <a:p>
            <a:pPr lvl="1"/>
            <a:r>
              <a:rPr lang="en-US" altLang="ja-JP" dirty="0" smtClean="0"/>
              <a:t>Evaluation of effectiveness of these functionalities and new resource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82599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コンテンツ プレースホルダー 187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32859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Cluster system of Osaka University</a:t>
            </a:r>
          </a:p>
          <a:p>
            <a:pPr lvl="1"/>
            <a:r>
              <a:rPr lang="en-US" altLang="ja-JP" dirty="0" smtClean="0"/>
              <a:t>SDN-enhanced JMS will be deployed.</a:t>
            </a:r>
          </a:p>
          <a:p>
            <a:pPr lvl="1"/>
            <a:r>
              <a:rPr lang="en-US" altLang="ja-JP" dirty="0" smtClean="0"/>
              <a:t>This system will be connected with PRAGMA-ENT.</a:t>
            </a:r>
          </a:p>
          <a:p>
            <a:endParaRPr lang="en-US" altLang="ja-JP" dirty="0"/>
          </a:p>
          <a:p>
            <a:r>
              <a:rPr lang="en-US" altLang="ja-JP" dirty="0" smtClean="0"/>
              <a:t>Home page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http://hpc-sdn.ime.cmc.osaka-u.ac.jp/sdnjms/</a:t>
            </a:r>
          </a:p>
          <a:p>
            <a:pPr lvl="1"/>
            <a:r>
              <a:rPr lang="en-US" altLang="ja-JP" dirty="0" smtClean="0"/>
              <a:t>source code</a:t>
            </a:r>
          </a:p>
          <a:p>
            <a:pPr lvl="1"/>
            <a:r>
              <a:rPr lang="en-US" altLang="ja-JP" dirty="0" err="1"/>
              <a:t>doccument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58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4971" y="2736384"/>
            <a:ext cx="7467600" cy="1143000"/>
          </a:xfrm>
        </p:spPr>
        <p:txBody>
          <a:bodyPr/>
          <a:lstStyle/>
          <a:p>
            <a:r>
              <a:rPr kumimoji="1" lang="en-US" altLang="ja-JP" dirty="0" smtClean="0"/>
              <a:t>Thank you for your </a:t>
            </a:r>
            <a:r>
              <a:rPr lang="en-US" altLang="ja-JP" dirty="0" smtClean="0"/>
              <a:t>attention</a:t>
            </a:r>
            <a:r>
              <a:rPr kumimoji="1" lang="en-US" altLang="ja-JP" dirty="0" smtClean="0"/>
              <a:t> 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14</a:t>
            </a:fld>
            <a:endParaRPr kumimoji="0"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9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角丸四角形 129"/>
          <p:cNvSpPr/>
          <p:nvPr/>
        </p:nvSpPr>
        <p:spPr>
          <a:xfrm>
            <a:off x="5292080" y="3480683"/>
            <a:ext cx="3623703" cy="25136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cxnSp>
        <p:nvCxnSpPr>
          <p:cNvPr id="148" name="カギ線コネクタ 219"/>
          <p:cNvCxnSpPr>
            <a:stCxn id="144" idx="2"/>
          </p:cNvCxnSpPr>
          <p:nvPr/>
        </p:nvCxnSpPr>
        <p:spPr>
          <a:xfrm flipH="1">
            <a:off x="7030343" y="4343972"/>
            <a:ext cx="255958" cy="141784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コンテンツ プレースホルダー 187"/>
          <p:cNvSpPr>
            <a:spLocks noGrp="1"/>
          </p:cNvSpPr>
          <p:nvPr>
            <p:ph idx="1"/>
          </p:nvPr>
        </p:nvSpPr>
        <p:spPr>
          <a:xfrm>
            <a:off x="282985" y="935008"/>
            <a:ext cx="8632798" cy="260412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Software-Defined Networking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SDN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en-US" altLang="ja-JP" dirty="0"/>
              <a:t>Decomposing </a:t>
            </a:r>
            <a:r>
              <a:rPr lang="en-US" altLang="ja-JP" dirty="0" smtClean="0"/>
              <a:t>to </a:t>
            </a:r>
            <a:r>
              <a:rPr lang="en-US" altLang="ja-JP" dirty="0"/>
              <a:t>control function and data </a:t>
            </a:r>
            <a:r>
              <a:rPr lang="en-US" altLang="ja-JP" dirty="0" smtClean="0"/>
              <a:t>transfer function</a:t>
            </a:r>
          </a:p>
          <a:p>
            <a:pPr lvl="1"/>
            <a:r>
              <a:rPr lang="en-US" altLang="ja-JP" dirty="0"/>
              <a:t>Aggregating network management </a:t>
            </a:r>
            <a:r>
              <a:rPr lang="en-US" altLang="ja-JP" dirty="0" smtClean="0"/>
              <a:t>into </a:t>
            </a:r>
            <a:r>
              <a:rPr lang="en-US" altLang="ja-JP" dirty="0"/>
              <a:t>a software </a:t>
            </a:r>
            <a:r>
              <a:rPr lang="en-US" altLang="ja-JP" dirty="0" smtClean="0"/>
              <a:t>application</a:t>
            </a:r>
          </a:p>
          <a:p>
            <a:r>
              <a:rPr lang="en-US" altLang="ja-JP" dirty="0" err="1" smtClean="0"/>
              <a:t>SOpenFlow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Implementation </a:t>
            </a:r>
            <a:r>
              <a:rPr lang="en-US" altLang="ja-JP" dirty="0"/>
              <a:t>of the SDN concept</a:t>
            </a:r>
            <a:endParaRPr lang="en-US" altLang="ja-JP" dirty="0" smtClean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SDN / OpenFlow</a:t>
            </a:r>
            <a:endParaRPr kumimoji="1" lang="ja-JP" altLang="en-US" sz="3600" dirty="0"/>
          </a:p>
        </p:txBody>
      </p:sp>
      <p:sp>
        <p:nvSpPr>
          <p:cNvPr id="125" name="角丸四角形 124"/>
          <p:cNvSpPr/>
          <p:nvPr/>
        </p:nvSpPr>
        <p:spPr>
          <a:xfrm>
            <a:off x="539552" y="4037426"/>
            <a:ext cx="3489376" cy="19025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cxnSp>
        <p:nvCxnSpPr>
          <p:cNvPr id="5" name="直線コネクタ 4"/>
          <p:cNvCxnSpPr>
            <a:stCxn id="52" idx="0"/>
            <a:endCxn id="64" idx="3"/>
          </p:cNvCxnSpPr>
          <p:nvPr/>
        </p:nvCxnSpPr>
        <p:spPr>
          <a:xfrm flipV="1">
            <a:off x="1109721" y="4632364"/>
            <a:ext cx="1112074" cy="5734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/>
          <p:cNvGrpSpPr/>
          <p:nvPr/>
        </p:nvGrpSpPr>
        <p:grpSpPr>
          <a:xfrm>
            <a:off x="1794614" y="4499974"/>
            <a:ext cx="888410" cy="132389"/>
            <a:chOff x="2195736" y="2060848"/>
            <a:chExt cx="781162" cy="119756"/>
          </a:xfrm>
        </p:grpSpPr>
        <p:sp>
          <p:nvSpPr>
            <p:cNvPr id="64" name="直方体 63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73" name="直線コネクタ 72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線コネクタ 6"/>
          <p:cNvCxnSpPr>
            <a:stCxn id="30" idx="0"/>
            <a:endCxn id="64" idx="3"/>
          </p:cNvCxnSpPr>
          <p:nvPr/>
        </p:nvCxnSpPr>
        <p:spPr>
          <a:xfrm flipH="1" flipV="1">
            <a:off x="2221796" y="4632364"/>
            <a:ext cx="1180174" cy="5734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/>
          <p:cNvGrpSpPr/>
          <p:nvPr/>
        </p:nvGrpSpPr>
        <p:grpSpPr>
          <a:xfrm>
            <a:off x="648490" y="5205782"/>
            <a:ext cx="888410" cy="132389"/>
            <a:chOff x="2195736" y="2060848"/>
            <a:chExt cx="781162" cy="119756"/>
          </a:xfrm>
        </p:grpSpPr>
        <p:sp>
          <p:nvSpPr>
            <p:cNvPr id="52" name="直方体 51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/>
        </p:nvGrpSpPr>
        <p:grpSpPr>
          <a:xfrm>
            <a:off x="2940739" y="5205782"/>
            <a:ext cx="888410" cy="132389"/>
            <a:chOff x="2195736" y="2060848"/>
            <a:chExt cx="781162" cy="119756"/>
          </a:xfrm>
        </p:grpSpPr>
        <p:sp>
          <p:nvSpPr>
            <p:cNvPr id="30" name="直方体 29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直線コネクタ 89"/>
          <p:cNvCxnSpPr>
            <a:stCxn id="52" idx="3"/>
            <a:endCxn id="78" idx="0"/>
          </p:cNvCxnSpPr>
          <p:nvPr/>
        </p:nvCxnSpPr>
        <p:spPr>
          <a:xfrm>
            <a:off x="1076147" y="5338171"/>
            <a:ext cx="1174779" cy="3659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78" idx="1"/>
            <a:endCxn id="30" idx="3"/>
          </p:cNvCxnSpPr>
          <p:nvPr/>
        </p:nvCxnSpPr>
        <p:spPr>
          <a:xfrm flipV="1">
            <a:off x="2217829" y="5338171"/>
            <a:ext cx="1150567" cy="3990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790173" y="5704077"/>
            <a:ext cx="888410" cy="132389"/>
            <a:chOff x="2195736" y="2060848"/>
            <a:chExt cx="781162" cy="119756"/>
          </a:xfrm>
        </p:grpSpPr>
        <p:sp>
          <p:nvSpPr>
            <p:cNvPr id="78" name="直方体 77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87" name="直線コネクタ 86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テキスト ボックス 116"/>
          <p:cNvSpPr txBox="1"/>
          <p:nvPr/>
        </p:nvSpPr>
        <p:spPr>
          <a:xfrm>
            <a:off x="1166024" y="5939988"/>
            <a:ext cx="227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Ordinary </a:t>
            </a:r>
            <a:r>
              <a:rPr lang="en-US" altLang="ja-JP" dirty="0">
                <a:solidFill>
                  <a:schemeClr val="bg1"/>
                </a:solidFill>
              </a:rPr>
              <a:t>network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7" name="右矢印 126"/>
          <p:cNvSpPr/>
          <p:nvPr/>
        </p:nvSpPr>
        <p:spPr>
          <a:xfrm>
            <a:off x="4384103" y="4673466"/>
            <a:ext cx="691953" cy="60741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1" name="直線コネクタ 130"/>
          <p:cNvCxnSpPr>
            <a:stCxn id="178" idx="0"/>
            <a:endCxn id="191" idx="3"/>
          </p:cNvCxnSpPr>
          <p:nvPr/>
        </p:nvCxnSpPr>
        <p:spPr>
          <a:xfrm flipV="1">
            <a:off x="6156833" y="4705439"/>
            <a:ext cx="1096162" cy="565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グループ化 131"/>
          <p:cNvGrpSpPr/>
          <p:nvPr/>
        </p:nvGrpSpPr>
        <p:grpSpPr>
          <a:xfrm>
            <a:off x="6831926" y="4574943"/>
            <a:ext cx="875697" cy="130495"/>
            <a:chOff x="2195736" y="2060848"/>
            <a:chExt cx="781162" cy="119756"/>
          </a:xfrm>
        </p:grpSpPr>
        <p:sp>
          <p:nvSpPr>
            <p:cNvPr id="191" name="直方体 190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200" name="直線コネクタ 199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直線コネクタ 132"/>
          <p:cNvCxnSpPr>
            <a:stCxn id="166" idx="0"/>
            <a:endCxn id="191" idx="3"/>
          </p:cNvCxnSpPr>
          <p:nvPr/>
        </p:nvCxnSpPr>
        <p:spPr>
          <a:xfrm flipH="1" flipV="1">
            <a:off x="7252994" y="4705439"/>
            <a:ext cx="1163287" cy="565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グループ化 133"/>
          <p:cNvGrpSpPr/>
          <p:nvPr/>
        </p:nvGrpSpPr>
        <p:grpSpPr>
          <a:xfrm>
            <a:off x="5702201" y="5270651"/>
            <a:ext cx="875697" cy="130495"/>
            <a:chOff x="2195736" y="2060848"/>
            <a:chExt cx="781162" cy="119756"/>
          </a:xfrm>
        </p:grpSpPr>
        <p:sp>
          <p:nvSpPr>
            <p:cNvPr id="178" name="直方体 177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187" name="直線コネクタ 186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グループ化 134"/>
          <p:cNvGrpSpPr/>
          <p:nvPr/>
        </p:nvGrpSpPr>
        <p:grpSpPr>
          <a:xfrm>
            <a:off x="7961651" y="5270651"/>
            <a:ext cx="875697" cy="130495"/>
            <a:chOff x="2195736" y="2060848"/>
            <a:chExt cx="781162" cy="119756"/>
          </a:xfrm>
        </p:grpSpPr>
        <p:sp>
          <p:nvSpPr>
            <p:cNvPr id="166" name="直方体 165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70" name="正方形/長方形 169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74" name="正方形/長方形 173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175" name="直線コネクタ 174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カギ線コネクタ 219"/>
          <p:cNvCxnSpPr/>
          <p:nvPr/>
        </p:nvCxnSpPr>
        <p:spPr>
          <a:xfrm flipH="1">
            <a:off x="6954696" y="4276734"/>
            <a:ext cx="183574" cy="30174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カギ線コネクタ 219"/>
          <p:cNvCxnSpPr/>
          <p:nvPr/>
        </p:nvCxnSpPr>
        <p:spPr>
          <a:xfrm>
            <a:off x="7467766" y="4159716"/>
            <a:ext cx="1128193" cy="109525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カギ線コネクタ 219"/>
          <p:cNvCxnSpPr/>
          <p:nvPr/>
        </p:nvCxnSpPr>
        <p:spPr>
          <a:xfrm flipH="1">
            <a:off x="5951239" y="4159716"/>
            <a:ext cx="1058920" cy="11109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5314127" y="4947245"/>
            <a:ext cx="7024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900" b="1" dirty="0" smtClean="0"/>
              <a:t>OpenFlow </a:t>
            </a:r>
            <a:br>
              <a:rPr lang="en-US" altLang="ja-JP" sz="900" b="1" dirty="0" smtClean="0"/>
            </a:br>
            <a:r>
              <a:rPr lang="en-US" altLang="ja-JP" sz="900" b="1" dirty="0" smtClean="0"/>
              <a:t>Switch</a:t>
            </a:r>
            <a:endParaRPr lang="ja-JP" altLang="en-US" sz="900" b="1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7340944" y="5070083"/>
            <a:ext cx="7024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900" b="1" dirty="0" smtClean="0"/>
              <a:t>OpenFlow </a:t>
            </a:r>
            <a:br>
              <a:rPr lang="en-US" altLang="ja-JP" sz="900" b="1" dirty="0" smtClean="0"/>
            </a:br>
            <a:r>
              <a:rPr lang="en-US" altLang="ja-JP" sz="900" b="1" dirty="0" smtClean="0"/>
              <a:t>Switch</a:t>
            </a:r>
            <a:endParaRPr lang="ja-JP" altLang="en-US" sz="900" b="1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6686833" y="3483399"/>
            <a:ext cx="1189748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900" b="1" dirty="0" smtClean="0"/>
              <a:t>OpenFlow Controller</a:t>
            </a:r>
            <a:endParaRPr lang="en-US" altLang="ja-JP" sz="900" b="1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296826" y="4276734"/>
            <a:ext cx="7024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900" b="1" dirty="0" smtClean="0"/>
              <a:t>OpenFlow </a:t>
            </a:r>
            <a:br>
              <a:rPr lang="en-US" altLang="ja-JP" sz="900" b="1" dirty="0" smtClean="0"/>
            </a:br>
            <a:r>
              <a:rPr lang="en-US" altLang="ja-JP" sz="900" b="1" dirty="0" smtClean="0"/>
              <a:t>Switch</a:t>
            </a:r>
            <a:endParaRPr lang="ja-JP" altLang="en-US" sz="900" b="1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8069515" y="4197078"/>
            <a:ext cx="709515" cy="408623"/>
          </a:xfrm>
          <a:prstGeom prst="wedgeRoundRectCallout">
            <a:avLst>
              <a:gd name="adj1" fmla="val -40165"/>
              <a:gd name="adj2" fmla="val 8487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900" b="1" dirty="0" smtClean="0"/>
              <a:t>OpenFlow</a:t>
            </a:r>
            <a:br>
              <a:rPr lang="en-US" altLang="ja-JP" sz="900" b="1" dirty="0" smtClean="0"/>
            </a:br>
            <a:r>
              <a:rPr lang="en-US" altLang="ja-JP" sz="900" b="1" dirty="0" smtClean="0"/>
              <a:t>protocol</a:t>
            </a:r>
            <a:endParaRPr lang="en-US" altLang="ja-JP" sz="900" b="1" dirty="0"/>
          </a:p>
        </p:txBody>
      </p:sp>
      <p:pic>
        <p:nvPicPr>
          <p:cNvPr id="144" name="Picture 2" descr="C:\Users\siba\AppData\Local\Microsoft\Windows\Temporary Internet Files\Content.IE5\B0T5M1Y2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106" y="3663163"/>
            <a:ext cx="700389" cy="68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直線コネクタ 144"/>
          <p:cNvCxnSpPr>
            <a:stCxn id="178" idx="3"/>
            <a:endCxn id="154" idx="0"/>
          </p:cNvCxnSpPr>
          <p:nvPr/>
        </p:nvCxnSpPr>
        <p:spPr>
          <a:xfrm>
            <a:off x="6123738" y="5401146"/>
            <a:ext cx="1157969" cy="3606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54" idx="1"/>
            <a:endCxn id="166" idx="3"/>
          </p:cNvCxnSpPr>
          <p:nvPr/>
        </p:nvCxnSpPr>
        <p:spPr>
          <a:xfrm flipV="1">
            <a:off x="7249084" y="5401146"/>
            <a:ext cx="1134103" cy="3932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グループ化 146"/>
          <p:cNvGrpSpPr/>
          <p:nvPr/>
        </p:nvGrpSpPr>
        <p:grpSpPr>
          <a:xfrm>
            <a:off x="6827547" y="5761817"/>
            <a:ext cx="875697" cy="130495"/>
            <a:chOff x="2195736" y="2060848"/>
            <a:chExt cx="781162" cy="119756"/>
          </a:xfrm>
        </p:grpSpPr>
        <p:sp>
          <p:nvSpPr>
            <p:cNvPr id="154" name="直方体 153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163" name="直線コネクタ 162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テキスト ボックス 148"/>
          <p:cNvSpPr txBox="1"/>
          <p:nvPr/>
        </p:nvSpPr>
        <p:spPr>
          <a:xfrm>
            <a:off x="6265898" y="5593600"/>
            <a:ext cx="7024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900" b="1" dirty="0" smtClean="0"/>
              <a:t>OpenFlow </a:t>
            </a:r>
            <a:br>
              <a:rPr lang="en-US" altLang="ja-JP" sz="900" b="1" dirty="0" smtClean="0"/>
            </a:br>
            <a:r>
              <a:rPr lang="en-US" altLang="ja-JP" sz="900" b="1" dirty="0" smtClean="0"/>
              <a:t>Switch</a:t>
            </a:r>
            <a:endParaRPr lang="ja-JP" altLang="en-US" sz="900" b="1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6041129" y="6011996"/>
            <a:ext cx="224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OpenFlow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</a:rPr>
              <a:t>network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554677" y="3714232"/>
            <a:ext cx="869596" cy="323194"/>
            <a:chOff x="7554677" y="4194009"/>
            <a:chExt cx="869596" cy="323194"/>
          </a:xfrm>
        </p:grpSpPr>
        <p:sp>
          <p:nvSpPr>
            <p:cNvPr id="152" name="雲形吹き出し 151"/>
            <p:cNvSpPr/>
            <p:nvPr/>
          </p:nvSpPr>
          <p:spPr>
            <a:xfrm>
              <a:off x="7554677" y="4194009"/>
              <a:ext cx="869596" cy="323194"/>
            </a:xfrm>
            <a:prstGeom prst="cloudCallout">
              <a:avLst>
                <a:gd name="adj1" fmla="val -73348"/>
                <a:gd name="adj2" fmla="val 6250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3" name="テキスト ボックス 152"/>
            <p:cNvSpPr txBox="1"/>
            <p:nvPr/>
          </p:nvSpPr>
          <p:spPr>
            <a:xfrm>
              <a:off x="7589430" y="4247784"/>
              <a:ext cx="816249" cy="2308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ja-JP" sz="900" dirty="0" smtClean="0"/>
                <a:t>Management</a:t>
              </a:r>
              <a:endParaRPr lang="ja-JP" altLang="en-US" sz="900" dirty="0"/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cxnSp>
        <p:nvCxnSpPr>
          <p:cNvPr id="215" name="直線コネクタ 214"/>
          <p:cNvCxnSpPr>
            <a:stCxn id="154" idx="0"/>
          </p:cNvCxnSpPr>
          <p:nvPr/>
        </p:nvCxnSpPr>
        <p:spPr>
          <a:xfrm flipH="1" flipV="1">
            <a:off x="7255241" y="4736802"/>
            <a:ext cx="26466" cy="10250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78" idx="0"/>
            <a:endCxn id="64" idx="3"/>
          </p:cNvCxnSpPr>
          <p:nvPr/>
        </p:nvCxnSpPr>
        <p:spPr>
          <a:xfrm flipH="1" flipV="1">
            <a:off x="2222270" y="4632363"/>
            <a:ext cx="28657" cy="107171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雲形吹き出し 217"/>
          <p:cNvSpPr/>
          <p:nvPr/>
        </p:nvSpPr>
        <p:spPr>
          <a:xfrm>
            <a:off x="985444" y="4097312"/>
            <a:ext cx="869596" cy="323194"/>
          </a:xfrm>
          <a:prstGeom prst="cloudCallout">
            <a:avLst>
              <a:gd name="adj1" fmla="val 62906"/>
              <a:gd name="adj2" fmla="val 4656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1020197" y="4151087"/>
            <a:ext cx="816249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ja-JP" sz="900" dirty="0" smtClean="0"/>
              <a:t>Management</a:t>
            </a:r>
            <a:endParaRPr lang="ja-JP" altLang="en-US" sz="900" dirty="0"/>
          </a:p>
        </p:txBody>
      </p:sp>
      <p:sp>
        <p:nvSpPr>
          <p:cNvPr id="221" name="雲形吹き出し 220"/>
          <p:cNvSpPr/>
          <p:nvPr/>
        </p:nvSpPr>
        <p:spPr>
          <a:xfrm>
            <a:off x="3370090" y="4799118"/>
            <a:ext cx="869596" cy="323194"/>
          </a:xfrm>
          <a:prstGeom prst="cloudCallout">
            <a:avLst>
              <a:gd name="adj1" fmla="val -30398"/>
              <a:gd name="adj2" fmla="val 7047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404843" y="4852893"/>
            <a:ext cx="816249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ja-JP" sz="900" dirty="0" smtClean="0"/>
              <a:t>Management</a:t>
            </a:r>
            <a:endParaRPr lang="ja-JP" altLang="en-US" sz="900" dirty="0"/>
          </a:p>
        </p:txBody>
      </p:sp>
      <p:sp>
        <p:nvSpPr>
          <p:cNvPr id="224" name="雲形吹き出し 223"/>
          <p:cNvSpPr/>
          <p:nvPr/>
        </p:nvSpPr>
        <p:spPr>
          <a:xfrm>
            <a:off x="248232" y="4789439"/>
            <a:ext cx="869596" cy="323194"/>
          </a:xfrm>
          <a:prstGeom prst="cloudCallout">
            <a:avLst>
              <a:gd name="adj1" fmla="val 24399"/>
              <a:gd name="adj2" fmla="val 70469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282985" y="4843214"/>
            <a:ext cx="816249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ja-JP" sz="900" dirty="0" smtClean="0"/>
              <a:t>Management</a:t>
            </a:r>
            <a:endParaRPr lang="ja-JP" altLang="en-US" sz="900" dirty="0"/>
          </a:p>
        </p:txBody>
      </p:sp>
      <p:sp>
        <p:nvSpPr>
          <p:cNvPr id="226" name="雲形吹き出し 225"/>
          <p:cNvSpPr/>
          <p:nvPr/>
        </p:nvSpPr>
        <p:spPr>
          <a:xfrm>
            <a:off x="830205" y="5505002"/>
            <a:ext cx="869596" cy="323194"/>
          </a:xfrm>
          <a:prstGeom prst="cloudCallout">
            <a:avLst>
              <a:gd name="adj1" fmla="val 61426"/>
              <a:gd name="adj2" fmla="val 14682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864958" y="5558777"/>
            <a:ext cx="816249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ja-JP" sz="900" dirty="0" smtClean="0"/>
              <a:t>Management</a:t>
            </a:r>
            <a:endParaRPr lang="ja-JP" altLang="en-US" sz="900" dirty="0"/>
          </a:p>
        </p:txBody>
      </p:sp>
      <p:sp>
        <p:nvSpPr>
          <p:cNvPr id="151" name="Document"/>
          <p:cNvSpPr>
            <a:spLocks noEditPoints="1" noChangeArrowheads="1"/>
          </p:cNvSpPr>
          <p:nvPr/>
        </p:nvSpPr>
        <p:spPr bwMode="auto">
          <a:xfrm>
            <a:off x="5630351" y="5277025"/>
            <a:ext cx="216024" cy="26064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Document"/>
          <p:cNvSpPr>
            <a:spLocks noEditPoints="1" noChangeArrowheads="1"/>
          </p:cNvSpPr>
          <p:nvPr/>
        </p:nvSpPr>
        <p:spPr bwMode="auto">
          <a:xfrm>
            <a:off x="6794135" y="5778266"/>
            <a:ext cx="216024" cy="26064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Document"/>
          <p:cNvSpPr>
            <a:spLocks noEditPoints="1" noChangeArrowheads="1"/>
          </p:cNvSpPr>
          <p:nvPr/>
        </p:nvSpPr>
        <p:spPr bwMode="auto">
          <a:xfrm>
            <a:off x="6736384" y="4574653"/>
            <a:ext cx="216024" cy="26064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Document"/>
          <p:cNvSpPr>
            <a:spLocks noEditPoints="1" noChangeArrowheads="1"/>
          </p:cNvSpPr>
          <p:nvPr/>
        </p:nvSpPr>
        <p:spPr bwMode="auto">
          <a:xfrm>
            <a:off x="7923850" y="5291314"/>
            <a:ext cx="216024" cy="26064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Document"/>
          <p:cNvSpPr>
            <a:spLocks noEditPoints="1" noChangeArrowheads="1"/>
          </p:cNvSpPr>
          <p:nvPr/>
        </p:nvSpPr>
        <p:spPr bwMode="auto">
          <a:xfrm>
            <a:off x="5630024" y="3249996"/>
            <a:ext cx="1003152" cy="847316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entry</a:t>
            </a:r>
          </a:p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 - Header Fields</a:t>
            </a:r>
          </a:p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 - Actions</a:t>
            </a:r>
            <a:endParaRPr lang="en-US" altLang="ja-JP" sz="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 - Counters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0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角丸四角形 764"/>
          <p:cNvSpPr/>
          <p:nvPr/>
        </p:nvSpPr>
        <p:spPr>
          <a:xfrm>
            <a:off x="5891314" y="4958523"/>
            <a:ext cx="1324793" cy="11895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Research goal</a:t>
            </a:r>
            <a:endParaRPr kumimoji="1" lang="ja-JP" altLang="en-US" sz="3200" dirty="0"/>
          </a:p>
        </p:txBody>
      </p:sp>
      <p:sp>
        <p:nvSpPr>
          <p:cNvPr id="1028" name="コンテンツ プレースホルダー 1027"/>
          <p:cNvSpPr>
            <a:spLocks noGrp="1"/>
          </p:cNvSpPr>
          <p:nvPr>
            <p:ph idx="1"/>
          </p:nvPr>
        </p:nvSpPr>
        <p:spPr>
          <a:xfrm>
            <a:off x="564824" y="750715"/>
            <a:ext cx="8255648" cy="108434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 and flexible resource management system</a:t>
            </a:r>
          </a:p>
          <a:p>
            <a:pPr marL="742950" lvl="2" indent="-342900">
              <a:buClr>
                <a:schemeClr val="bg1"/>
              </a:buClr>
            </a:pPr>
            <a:r>
              <a:rPr lang="en-US" altLang="ja-JP" sz="2000" dirty="0" smtClean="0"/>
              <a:t>Handling various computational and network resources.</a:t>
            </a:r>
            <a:endParaRPr lang="en-US" altLang="ja-JP" sz="200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263" name="角丸四角形 262"/>
          <p:cNvSpPr/>
          <p:nvPr/>
        </p:nvSpPr>
        <p:spPr>
          <a:xfrm>
            <a:off x="2799351" y="2341199"/>
            <a:ext cx="2116300" cy="3668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264" name="角丸四角形 263"/>
          <p:cNvSpPr/>
          <p:nvPr/>
        </p:nvSpPr>
        <p:spPr>
          <a:xfrm>
            <a:off x="4998666" y="3124018"/>
            <a:ext cx="3673312" cy="951179"/>
          </a:xfrm>
          <a:prstGeom prst="roundRect">
            <a:avLst>
              <a:gd name="adj" fmla="val 156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/>
          </a:p>
        </p:txBody>
      </p:sp>
      <p:sp>
        <p:nvSpPr>
          <p:cNvPr id="265" name="角丸四角形 264"/>
          <p:cNvSpPr/>
          <p:nvPr/>
        </p:nvSpPr>
        <p:spPr>
          <a:xfrm>
            <a:off x="5064956" y="4312817"/>
            <a:ext cx="3607022" cy="293042"/>
          </a:xfrm>
          <a:prstGeom prst="roundRect">
            <a:avLst>
              <a:gd name="adj" fmla="val 223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ja-JP" altLang="en-US" sz="700" dirty="0">
              <a:solidFill>
                <a:schemeClr val="tx1"/>
              </a:solidFill>
            </a:endParaRPr>
          </a:p>
        </p:txBody>
      </p:sp>
      <p:cxnSp>
        <p:nvCxnSpPr>
          <p:cNvPr id="266" name="直線コネクタ 265"/>
          <p:cNvCxnSpPr>
            <a:stCxn id="720" idx="0"/>
            <a:endCxn id="732" idx="3"/>
          </p:cNvCxnSpPr>
          <p:nvPr/>
        </p:nvCxnSpPr>
        <p:spPr>
          <a:xfrm flipV="1">
            <a:off x="5501157" y="3319070"/>
            <a:ext cx="441490" cy="563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>
            <a:stCxn id="488" idx="0"/>
            <a:endCxn id="445" idx="3"/>
          </p:cNvCxnSpPr>
          <p:nvPr/>
        </p:nvCxnSpPr>
        <p:spPr>
          <a:xfrm flipV="1">
            <a:off x="6397614" y="3319070"/>
            <a:ext cx="1330923" cy="563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488" idx="0"/>
            <a:endCxn id="732" idx="3"/>
          </p:cNvCxnSpPr>
          <p:nvPr/>
        </p:nvCxnSpPr>
        <p:spPr>
          <a:xfrm flipH="1" flipV="1">
            <a:off x="5942647" y="3319070"/>
            <a:ext cx="454968" cy="563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グループ化 268"/>
          <p:cNvGrpSpPr/>
          <p:nvPr/>
        </p:nvGrpSpPr>
        <p:grpSpPr>
          <a:xfrm>
            <a:off x="5538649" y="3190264"/>
            <a:ext cx="840199" cy="128807"/>
            <a:chOff x="2195736" y="2060848"/>
            <a:chExt cx="781162" cy="119756"/>
          </a:xfrm>
        </p:grpSpPr>
        <p:sp>
          <p:nvSpPr>
            <p:cNvPr id="732" name="直方体 731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7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34" name="正方形/長方形 733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35" name="正方形/長方形 734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36" name="正方形/長方形 735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37" name="正方形/長方形 736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38" name="正方形/長方形 737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39" name="正方形/長方形 738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40" name="正方形/長方形 739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cxnSp>
          <p:nvCxnSpPr>
            <p:cNvPr id="741" name="直線コネクタ 740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線コネクタ 741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線コネクタ 742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グループ化 269"/>
          <p:cNvGrpSpPr/>
          <p:nvPr/>
        </p:nvGrpSpPr>
        <p:grpSpPr>
          <a:xfrm>
            <a:off x="5064956" y="3882255"/>
            <a:ext cx="840199" cy="128807"/>
            <a:chOff x="2195736" y="2060848"/>
            <a:chExt cx="781162" cy="119756"/>
          </a:xfrm>
        </p:grpSpPr>
        <p:sp>
          <p:nvSpPr>
            <p:cNvPr id="720" name="直方体 719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7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21" name="正方形/長方形 720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22" name="正方形/長方形 721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23" name="正方形/長方形 722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25" name="正方形/長方形 724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26" name="正方形/長方形 725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27" name="正方形/長方形 726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cxnSp>
          <p:nvCxnSpPr>
            <p:cNvPr id="729" name="直線コネクタ 728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線コネクタ 729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線コネクタ 730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グループ化 270"/>
          <p:cNvGrpSpPr/>
          <p:nvPr/>
        </p:nvGrpSpPr>
        <p:grpSpPr>
          <a:xfrm>
            <a:off x="5961414" y="3882255"/>
            <a:ext cx="840199" cy="128807"/>
            <a:chOff x="2195736" y="2060848"/>
            <a:chExt cx="781162" cy="119756"/>
          </a:xfrm>
        </p:grpSpPr>
        <p:sp>
          <p:nvSpPr>
            <p:cNvPr id="488" name="直方体 487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7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89" name="正方形/長方形 488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90" name="正方形/長方形 489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91" name="正方形/長方形 490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92" name="正方形/長方形 491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93" name="正方形/長方形 492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94" name="正方形/長方形 493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95" name="正方形/長方形 494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545" name="正方形/長方形 544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cxnSp>
          <p:nvCxnSpPr>
            <p:cNvPr id="717" name="直線コネクタ 716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線コネクタ 717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線コネクタ 718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グループ化 271"/>
          <p:cNvGrpSpPr/>
          <p:nvPr/>
        </p:nvGrpSpPr>
        <p:grpSpPr>
          <a:xfrm>
            <a:off x="6857871" y="3882255"/>
            <a:ext cx="840199" cy="128807"/>
            <a:chOff x="2195736" y="2060848"/>
            <a:chExt cx="781162" cy="119756"/>
          </a:xfrm>
        </p:grpSpPr>
        <p:sp>
          <p:nvSpPr>
            <p:cNvPr id="475" name="直方体 474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7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76" name="正方形/長方形 475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77" name="正方形/長方形 476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78" name="正方形/長方形 477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79" name="正方形/長方形 478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80" name="正方形/長方形 479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81" name="正方形/長方形 480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82" name="正方形/長方形 481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84" name="正方形/長方形 483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cxnSp>
          <p:nvCxnSpPr>
            <p:cNvPr id="485" name="直線コネクタ 484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コネクタ 485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線コネクタ 486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グループ化 272"/>
          <p:cNvGrpSpPr/>
          <p:nvPr/>
        </p:nvGrpSpPr>
        <p:grpSpPr>
          <a:xfrm>
            <a:off x="7754329" y="3882255"/>
            <a:ext cx="840199" cy="128807"/>
            <a:chOff x="2195736" y="2060848"/>
            <a:chExt cx="781162" cy="119756"/>
          </a:xfrm>
        </p:grpSpPr>
        <p:sp>
          <p:nvSpPr>
            <p:cNvPr id="463" name="直方体 462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7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64" name="正方形/長方形 463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65" name="正方形/長方形 464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66" name="正方形/長方形 465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67" name="正方形/長方形 466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68" name="正方形/長方形 467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69" name="正方形/長方形 468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70" name="正方形/長方形 469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71" name="正方形/長方形 470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cxnSp>
          <p:nvCxnSpPr>
            <p:cNvPr id="472" name="直線コネクタ 471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コネクタ 473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グループ化 273"/>
          <p:cNvGrpSpPr/>
          <p:nvPr/>
        </p:nvGrpSpPr>
        <p:grpSpPr>
          <a:xfrm>
            <a:off x="7324540" y="3190264"/>
            <a:ext cx="840199" cy="128807"/>
            <a:chOff x="2195736" y="2060848"/>
            <a:chExt cx="781162" cy="119756"/>
          </a:xfrm>
        </p:grpSpPr>
        <p:sp>
          <p:nvSpPr>
            <p:cNvPr id="445" name="直方体 444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7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46" name="正方形/長方形 445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47" name="正方形/長方形 446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54" name="正方形/長方形 453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55" name="正方形/長方形 454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56" name="正方形/長方形 455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57" name="正方形/長方形 456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58" name="正方形/長方形 457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459" name="正方形/長方形 458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cxnSp>
          <p:nvCxnSpPr>
            <p:cNvPr id="460" name="直線コネクタ 459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直線コネクタ 274"/>
          <p:cNvCxnSpPr>
            <a:stCxn id="475" idx="0"/>
            <a:endCxn id="445" idx="3"/>
          </p:cNvCxnSpPr>
          <p:nvPr/>
        </p:nvCxnSpPr>
        <p:spPr>
          <a:xfrm flipV="1">
            <a:off x="7294071" y="3319070"/>
            <a:ext cx="434466" cy="563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>
            <a:stCxn id="720" idx="0"/>
            <a:endCxn id="445" idx="3"/>
          </p:cNvCxnSpPr>
          <p:nvPr/>
        </p:nvCxnSpPr>
        <p:spPr>
          <a:xfrm flipV="1">
            <a:off x="5501157" y="3319070"/>
            <a:ext cx="2227381" cy="563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>
            <a:stCxn id="463" idx="0"/>
            <a:endCxn id="445" idx="3"/>
          </p:cNvCxnSpPr>
          <p:nvPr/>
        </p:nvCxnSpPr>
        <p:spPr>
          <a:xfrm flipH="1" flipV="1">
            <a:off x="7728538" y="3319070"/>
            <a:ext cx="461991" cy="563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グループ化 277"/>
          <p:cNvGrpSpPr/>
          <p:nvPr/>
        </p:nvGrpSpPr>
        <p:grpSpPr>
          <a:xfrm>
            <a:off x="5164278" y="4006112"/>
            <a:ext cx="3427658" cy="546958"/>
            <a:chOff x="4657311" y="5577951"/>
            <a:chExt cx="4135437" cy="659900"/>
          </a:xfrm>
        </p:grpSpPr>
        <p:cxnSp>
          <p:nvCxnSpPr>
            <p:cNvPr id="392" name="直線コネクタ 391"/>
            <p:cNvCxnSpPr/>
            <p:nvPr/>
          </p:nvCxnSpPr>
          <p:spPr>
            <a:xfrm flipV="1">
              <a:off x="474781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線コネクタ 392"/>
            <p:cNvCxnSpPr/>
            <p:nvPr/>
          </p:nvCxnSpPr>
          <p:spPr>
            <a:xfrm flipV="1">
              <a:off x="498255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線コネクタ 393"/>
            <p:cNvCxnSpPr/>
            <p:nvPr/>
          </p:nvCxnSpPr>
          <p:spPr>
            <a:xfrm flipV="1">
              <a:off x="521729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 flipV="1">
              <a:off x="545203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線コネクタ 395"/>
            <p:cNvCxnSpPr/>
            <p:nvPr/>
          </p:nvCxnSpPr>
          <p:spPr>
            <a:xfrm flipV="1">
              <a:off x="583870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コネクタ 396"/>
            <p:cNvCxnSpPr/>
            <p:nvPr/>
          </p:nvCxnSpPr>
          <p:spPr>
            <a:xfrm flipV="1">
              <a:off x="607344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コネクタ 397"/>
            <p:cNvCxnSpPr/>
            <p:nvPr/>
          </p:nvCxnSpPr>
          <p:spPr>
            <a:xfrm flipV="1">
              <a:off x="630818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コネクタ 398"/>
            <p:cNvCxnSpPr/>
            <p:nvPr/>
          </p:nvCxnSpPr>
          <p:spPr>
            <a:xfrm flipV="1">
              <a:off x="6542921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線コネクタ 399"/>
            <p:cNvCxnSpPr/>
            <p:nvPr/>
          </p:nvCxnSpPr>
          <p:spPr>
            <a:xfrm flipV="1">
              <a:off x="690930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コネクタ 400"/>
            <p:cNvCxnSpPr/>
            <p:nvPr/>
          </p:nvCxnSpPr>
          <p:spPr>
            <a:xfrm flipV="1">
              <a:off x="714404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 flipV="1">
              <a:off x="737878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 flipV="1">
              <a:off x="76135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 flipV="1">
              <a:off x="79980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 flipV="1">
              <a:off x="823276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コネクタ 405"/>
            <p:cNvCxnSpPr/>
            <p:nvPr/>
          </p:nvCxnSpPr>
          <p:spPr>
            <a:xfrm flipV="1">
              <a:off x="846750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コネクタ 406"/>
            <p:cNvCxnSpPr/>
            <p:nvPr/>
          </p:nvCxnSpPr>
          <p:spPr>
            <a:xfrm flipV="1">
              <a:off x="8702247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8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31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05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9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53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20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94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68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419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0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5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54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6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28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7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0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8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5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6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00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745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79" name="カギ線コネクタ 188"/>
          <p:cNvCxnSpPr>
            <a:stCxn id="265" idx="1"/>
            <a:endCxn id="375" idx="3"/>
          </p:cNvCxnSpPr>
          <p:nvPr/>
        </p:nvCxnSpPr>
        <p:spPr>
          <a:xfrm flipH="1">
            <a:off x="4454969" y="4459338"/>
            <a:ext cx="609987" cy="6823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上下矢印 279"/>
          <p:cNvSpPr/>
          <p:nvPr/>
        </p:nvSpPr>
        <p:spPr>
          <a:xfrm>
            <a:off x="3652883" y="3482150"/>
            <a:ext cx="347281" cy="654189"/>
          </a:xfrm>
          <a:prstGeom prst="upDownArrow">
            <a:avLst>
              <a:gd name="adj1" fmla="val 50000"/>
              <a:gd name="adj2" fmla="val 31152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/>
          </a:p>
        </p:txBody>
      </p:sp>
      <p:grpSp>
        <p:nvGrpSpPr>
          <p:cNvPr id="281" name="グループ化 280"/>
          <p:cNvGrpSpPr>
            <a:grpSpLocks noChangeAspect="1"/>
          </p:cNvGrpSpPr>
          <p:nvPr/>
        </p:nvGrpSpPr>
        <p:grpSpPr>
          <a:xfrm>
            <a:off x="1192213" y="4188593"/>
            <a:ext cx="274230" cy="349558"/>
            <a:chOff x="1096225" y="885475"/>
            <a:chExt cx="648072" cy="826091"/>
          </a:xfrm>
          <a:solidFill>
            <a:srgbClr val="CCFFCC"/>
          </a:solidFill>
        </p:grpSpPr>
        <p:sp>
          <p:nvSpPr>
            <p:cNvPr id="390" name="二等辺三角形 389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sp>
          <p:nvSpPr>
            <p:cNvPr id="391" name="円/楕円 390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</p:grpSp>
      <p:cxnSp>
        <p:nvCxnSpPr>
          <p:cNvPr id="282" name="カギ線コネクタ 362"/>
          <p:cNvCxnSpPr>
            <a:stCxn id="338" idx="3"/>
            <a:endCxn id="331" idx="0"/>
          </p:cNvCxnSpPr>
          <p:nvPr/>
        </p:nvCxnSpPr>
        <p:spPr>
          <a:xfrm>
            <a:off x="4386233" y="2918426"/>
            <a:ext cx="1397744" cy="224892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/>
          <p:cNvSpPr txBox="1"/>
          <p:nvPr/>
        </p:nvSpPr>
        <p:spPr>
          <a:xfrm>
            <a:off x="2167946" y="1955010"/>
            <a:ext cx="334943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</a:rPr>
              <a:t>Resource Management System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grpSp>
        <p:nvGrpSpPr>
          <p:cNvPr id="284" name="グループ化 283"/>
          <p:cNvGrpSpPr>
            <a:grpSpLocks noChangeAspect="1"/>
          </p:cNvGrpSpPr>
          <p:nvPr/>
        </p:nvGrpSpPr>
        <p:grpSpPr>
          <a:xfrm>
            <a:off x="1192453" y="3138489"/>
            <a:ext cx="274230" cy="349558"/>
            <a:chOff x="1849086" y="697024"/>
            <a:chExt cx="648071" cy="826091"/>
          </a:xfrm>
          <a:solidFill>
            <a:srgbClr val="CCFFCC"/>
          </a:solidFill>
        </p:grpSpPr>
        <p:sp>
          <p:nvSpPr>
            <p:cNvPr id="388" name="二等辺三角形 387"/>
            <p:cNvSpPr/>
            <p:nvPr/>
          </p:nvSpPr>
          <p:spPr>
            <a:xfrm>
              <a:off x="1849086" y="947049"/>
              <a:ext cx="648071" cy="576066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700" dirty="0"/>
            </a:p>
          </p:txBody>
        </p:sp>
        <p:sp>
          <p:nvSpPr>
            <p:cNvPr id="389" name="円/楕円 388"/>
            <p:cNvSpPr/>
            <p:nvPr/>
          </p:nvSpPr>
          <p:spPr>
            <a:xfrm>
              <a:off x="1921094" y="697024"/>
              <a:ext cx="504057" cy="5040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700" dirty="0"/>
            </a:p>
          </p:txBody>
        </p:sp>
      </p:grpSp>
      <p:cxnSp>
        <p:nvCxnSpPr>
          <p:cNvPr id="285" name="AutoShape 33"/>
          <p:cNvCxnSpPr>
            <a:cxnSpLocks noChangeShapeType="1"/>
            <a:stCxn id="388" idx="5"/>
          </p:cNvCxnSpPr>
          <p:nvPr/>
        </p:nvCxnSpPr>
        <p:spPr bwMode="auto">
          <a:xfrm>
            <a:off x="1398126" y="3366167"/>
            <a:ext cx="1613894" cy="18182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" name="テキスト ボックス 285"/>
          <p:cNvSpPr txBox="1"/>
          <p:nvPr/>
        </p:nvSpPr>
        <p:spPr>
          <a:xfrm>
            <a:off x="1111407" y="4555144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b="1" dirty="0" smtClean="0">
                <a:solidFill>
                  <a:schemeClr val="bg1"/>
                </a:solidFill>
              </a:rPr>
              <a:t>User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959174" y="3492427"/>
            <a:ext cx="7453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1000" b="1" dirty="0" smtClean="0">
                <a:solidFill>
                  <a:schemeClr val="bg1"/>
                </a:solidFill>
              </a:rPr>
              <a:t>Administrator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88" name="フリーフォーム 287"/>
          <p:cNvSpPr/>
          <p:nvPr/>
        </p:nvSpPr>
        <p:spPr>
          <a:xfrm>
            <a:off x="6119246" y="3305602"/>
            <a:ext cx="1024609" cy="780349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855" h="2019671">
                <a:moveTo>
                  <a:pt x="1300426" y="2019671"/>
                </a:moveTo>
                <a:cubicBezTo>
                  <a:pt x="1334044" y="1797795"/>
                  <a:pt x="1305658" y="2049456"/>
                  <a:pt x="1323588" y="1498127"/>
                </a:cubicBezTo>
                <a:cubicBezTo>
                  <a:pt x="1164367" y="1127108"/>
                  <a:pt x="381475" y="532826"/>
                  <a:pt x="0" y="13166"/>
                </a:cubicBezTo>
                <a:cubicBezTo>
                  <a:pt x="214655" y="-130751"/>
                  <a:pt x="2023132" y="945966"/>
                  <a:pt x="2611515" y="1251624"/>
                </a:cubicBezTo>
                <a:cubicBezTo>
                  <a:pt x="2630564" y="1801833"/>
                  <a:pt x="2620480" y="1751850"/>
                  <a:pt x="2651856" y="1972606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grpSp>
        <p:nvGrpSpPr>
          <p:cNvPr id="289" name="グループ化 288"/>
          <p:cNvGrpSpPr>
            <a:grpSpLocks noChangeAspect="1"/>
          </p:cNvGrpSpPr>
          <p:nvPr/>
        </p:nvGrpSpPr>
        <p:grpSpPr>
          <a:xfrm>
            <a:off x="3209867" y="4200508"/>
            <a:ext cx="1245102" cy="531305"/>
            <a:chOff x="6725080" y="25303617"/>
            <a:chExt cx="2241560" cy="956508"/>
          </a:xfrm>
        </p:grpSpPr>
        <p:sp>
          <p:nvSpPr>
            <p:cNvPr id="375" name="角丸四角形 374"/>
            <p:cNvSpPr/>
            <p:nvPr/>
          </p:nvSpPr>
          <p:spPr>
            <a:xfrm>
              <a:off x="6725080" y="25303617"/>
              <a:ext cx="2241560" cy="956508"/>
            </a:xfrm>
            <a:prstGeom prst="roundRect">
              <a:avLst>
                <a:gd name="adj" fmla="val 156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/>
            </a:p>
          </p:txBody>
        </p:sp>
        <p:grpSp>
          <p:nvGrpSpPr>
            <p:cNvPr id="376" name="グループ化 375"/>
            <p:cNvGrpSpPr/>
            <p:nvPr/>
          </p:nvGrpSpPr>
          <p:grpSpPr>
            <a:xfrm>
              <a:off x="6866331" y="25402030"/>
              <a:ext cx="1969155" cy="474264"/>
              <a:chOff x="3758659" y="3196802"/>
              <a:chExt cx="2160000" cy="520227"/>
            </a:xfrm>
          </p:grpSpPr>
          <p:grpSp>
            <p:nvGrpSpPr>
              <p:cNvPr id="378" name="グループ化 377"/>
              <p:cNvGrpSpPr/>
              <p:nvPr/>
            </p:nvGrpSpPr>
            <p:grpSpPr>
              <a:xfrm>
                <a:off x="3758659" y="3196802"/>
                <a:ext cx="2160000" cy="520227"/>
                <a:chOff x="3758660" y="3196805"/>
                <a:chExt cx="2160000" cy="520228"/>
              </a:xfrm>
            </p:grpSpPr>
            <p:cxnSp>
              <p:nvCxnSpPr>
                <p:cNvPr id="382" name="直線コネクタ 381"/>
                <p:cNvCxnSpPr/>
                <p:nvPr/>
              </p:nvCxnSpPr>
              <p:spPr>
                <a:xfrm>
                  <a:off x="3758660" y="3217581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線コネクタ 382"/>
                <p:cNvCxnSpPr/>
                <p:nvPr/>
              </p:nvCxnSpPr>
              <p:spPr>
                <a:xfrm rot="5400000">
                  <a:off x="5668349" y="3466723"/>
                  <a:ext cx="498282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線コネクタ 383"/>
                <p:cNvCxnSpPr/>
                <p:nvPr/>
              </p:nvCxnSpPr>
              <p:spPr>
                <a:xfrm rot="10800000">
                  <a:off x="3758660" y="3713432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線コネクタ 384"/>
                <p:cNvCxnSpPr/>
                <p:nvPr/>
              </p:nvCxnSpPr>
              <p:spPr>
                <a:xfrm rot="5400000">
                  <a:off x="5107842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線コネクタ 385"/>
                <p:cNvCxnSpPr/>
                <p:nvPr/>
              </p:nvCxnSpPr>
              <p:spPr>
                <a:xfrm rot="5400000">
                  <a:off x="4571857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線コネクタ 386"/>
                <p:cNvCxnSpPr/>
                <p:nvPr/>
              </p:nvCxnSpPr>
              <p:spPr>
                <a:xfrm rot="5400000">
                  <a:off x="4062334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9" name="円/楕円 378"/>
              <p:cNvSpPr>
                <a:spLocks noChangeAspect="1"/>
              </p:cNvSpPr>
              <p:nvPr/>
            </p:nvSpPr>
            <p:spPr>
              <a:xfrm>
                <a:off x="4380840" y="3292283"/>
                <a:ext cx="349200" cy="35031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ja-JP" sz="500" b="1" dirty="0" smtClean="0"/>
                  <a:t>job</a:t>
                </a:r>
                <a:endParaRPr lang="ja-JP" altLang="en-US" sz="500" b="1" dirty="0"/>
              </a:p>
            </p:txBody>
          </p:sp>
          <p:sp>
            <p:nvSpPr>
              <p:cNvPr id="380" name="円/楕円 379"/>
              <p:cNvSpPr>
                <a:spLocks noChangeAspect="1"/>
              </p:cNvSpPr>
              <p:nvPr/>
            </p:nvSpPr>
            <p:spPr>
              <a:xfrm>
                <a:off x="4922647" y="3292284"/>
                <a:ext cx="349200" cy="35031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500" b="1" dirty="0" smtClean="0"/>
                  <a:t>job</a:t>
                </a:r>
                <a:endParaRPr lang="ja-JP" altLang="en-US" sz="500" dirty="0"/>
              </a:p>
            </p:txBody>
          </p:sp>
          <p:sp>
            <p:nvSpPr>
              <p:cNvPr id="381" name="円/楕円 380"/>
              <p:cNvSpPr>
                <a:spLocks noChangeAspect="1"/>
              </p:cNvSpPr>
              <p:nvPr/>
            </p:nvSpPr>
            <p:spPr>
              <a:xfrm>
                <a:off x="5453217" y="3292285"/>
                <a:ext cx="349200" cy="35031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500" b="1" dirty="0"/>
                  <a:t>job</a:t>
                </a:r>
                <a:endParaRPr lang="ja-JP" altLang="en-US" sz="500" dirty="0"/>
              </a:p>
            </p:txBody>
          </p:sp>
        </p:grpSp>
        <p:sp>
          <p:nvSpPr>
            <p:cNvPr id="377" name="テキスト ボックス 376"/>
            <p:cNvSpPr txBox="1"/>
            <p:nvPr/>
          </p:nvSpPr>
          <p:spPr>
            <a:xfrm>
              <a:off x="6850487" y="25900859"/>
              <a:ext cx="428976" cy="19007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kumimoji="1" lang="en-US" altLang="ja-JP" sz="600" dirty="0" smtClean="0"/>
                <a:t>Queue</a:t>
              </a:r>
              <a:endParaRPr kumimoji="1" lang="ja-JP" altLang="en-US" sz="600" dirty="0"/>
            </a:p>
          </p:txBody>
        </p:sp>
      </p:grpSp>
      <p:sp>
        <p:nvSpPr>
          <p:cNvPr id="290" name="テキスト ボックス 289"/>
          <p:cNvSpPr txBox="1"/>
          <p:nvPr/>
        </p:nvSpPr>
        <p:spPr>
          <a:xfrm>
            <a:off x="3555469" y="4541838"/>
            <a:ext cx="245612" cy="17596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1000" b="1" dirty="0" smtClean="0"/>
              <a:t>JMS</a:t>
            </a:r>
            <a:endParaRPr kumimoji="1" lang="ja-JP" altLang="en-US" sz="1000" b="1" dirty="0"/>
          </a:p>
        </p:txBody>
      </p:sp>
      <p:cxnSp>
        <p:nvCxnSpPr>
          <p:cNvPr id="291" name="AutoShape 33"/>
          <p:cNvCxnSpPr>
            <a:cxnSpLocks noChangeShapeType="1"/>
            <a:stCxn id="390" idx="5"/>
          </p:cNvCxnSpPr>
          <p:nvPr/>
        </p:nvCxnSpPr>
        <p:spPr bwMode="auto">
          <a:xfrm flipV="1">
            <a:off x="1397885" y="4410880"/>
            <a:ext cx="18530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3" name="テキスト ボックス 292"/>
          <p:cNvSpPr txBox="1"/>
          <p:nvPr/>
        </p:nvSpPr>
        <p:spPr>
          <a:xfrm>
            <a:off x="4806389" y="4669651"/>
            <a:ext cx="83206" cy="52787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endParaRPr kumimoji="1" lang="ja-JP" altLang="en-US" sz="300" b="1" dirty="0"/>
          </a:p>
        </p:txBody>
      </p:sp>
      <p:cxnSp>
        <p:nvCxnSpPr>
          <p:cNvPr id="294" name="直線コネクタ 293"/>
          <p:cNvCxnSpPr>
            <a:stCxn id="475" idx="0"/>
            <a:endCxn id="732" idx="3"/>
          </p:cNvCxnSpPr>
          <p:nvPr/>
        </p:nvCxnSpPr>
        <p:spPr>
          <a:xfrm flipH="1" flipV="1">
            <a:off x="5942647" y="3319070"/>
            <a:ext cx="1351425" cy="563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463" idx="0"/>
            <a:endCxn id="732" idx="3"/>
          </p:cNvCxnSpPr>
          <p:nvPr/>
        </p:nvCxnSpPr>
        <p:spPr>
          <a:xfrm flipH="1" flipV="1">
            <a:off x="5942647" y="3319070"/>
            <a:ext cx="2247882" cy="5631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テキスト ボックス 295"/>
          <p:cNvSpPr txBox="1"/>
          <p:nvPr/>
        </p:nvSpPr>
        <p:spPr>
          <a:xfrm>
            <a:off x="7317554" y="4324574"/>
            <a:ext cx="169280" cy="1407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/>
            </a:r>
            <a:br>
              <a:rPr kumimoji="1" lang="en-US" altLang="ja-JP" sz="400" b="1" dirty="0" smtClean="0"/>
            </a:br>
            <a:r>
              <a:rPr kumimoji="1" lang="en-US" altLang="ja-JP" sz="400" b="1" dirty="0" smtClean="0"/>
              <a:t>VM</a:t>
            </a:r>
            <a:endParaRPr kumimoji="1" lang="ja-JP" altLang="en-US" sz="400" b="1" dirty="0"/>
          </a:p>
        </p:txBody>
      </p:sp>
      <p:sp>
        <p:nvSpPr>
          <p:cNvPr id="297" name="テキスト ボックス 296"/>
          <p:cNvSpPr txBox="1"/>
          <p:nvPr/>
        </p:nvSpPr>
        <p:spPr>
          <a:xfrm>
            <a:off x="7535724" y="4324574"/>
            <a:ext cx="169280" cy="1407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/>
            </a:r>
            <a:br>
              <a:rPr kumimoji="1" lang="en-US" altLang="ja-JP" sz="400" b="1" dirty="0" smtClean="0"/>
            </a:br>
            <a:r>
              <a:rPr kumimoji="1" lang="en-US" altLang="ja-JP" sz="400" b="1" dirty="0" smtClean="0"/>
              <a:t>VM</a:t>
            </a:r>
            <a:endParaRPr kumimoji="1" lang="ja-JP" altLang="en-US" sz="400" b="1" dirty="0"/>
          </a:p>
        </p:txBody>
      </p:sp>
      <p:sp>
        <p:nvSpPr>
          <p:cNvPr id="298" name="テキスト ボックス 297"/>
          <p:cNvSpPr txBox="1"/>
          <p:nvPr/>
        </p:nvSpPr>
        <p:spPr>
          <a:xfrm>
            <a:off x="7853131" y="4324574"/>
            <a:ext cx="169280" cy="1407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/>
            </a:r>
            <a:br>
              <a:rPr kumimoji="1" lang="en-US" altLang="ja-JP" sz="400" b="1" dirty="0" smtClean="0"/>
            </a:br>
            <a:r>
              <a:rPr kumimoji="1" lang="en-US" altLang="ja-JP" sz="400" b="1" dirty="0" smtClean="0"/>
              <a:t>VM</a:t>
            </a:r>
            <a:endParaRPr kumimoji="1" lang="ja-JP" altLang="en-US" sz="400" b="1" dirty="0"/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8047676" y="4324574"/>
            <a:ext cx="169280" cy="1407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/>
            </a:r>
            <a:br>
              <a:rPr kumimoji="1" lang="en-US" altLang="ja-JP" sz="400" b="1" dirty="0" smtClean="0"/>
            </a:br>
            <a:r>
              <a:rPr kumimoji="1" lang="en-US" altLang="ja-JP" sz="400" b="1" dirty="0" smtClean="0"/>
              <a:t>VM</a:t>
            </a:r>
            <a:endParaRPr kumimoji="1" lang="ja-JP" altLang="en-US" sz="400" b="1" dirty="0"/>
          </a:p>
        </p:txBody>
      </p:sp>
      <p:sp>
        <p:nvSpPr>
          <p:cNvPr id="300" name="テキスト ボックス 299"/>
          <p:cNvSpPr txBox="1"/>
          <p:nvPr/>
        </p:nvSpPr>
        <p:spPr>
          <a:xfrm>
            <a:off x="8428685" y="4324574"/>
            <a:ext cx="169280" cy="1407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/>
            </a:r>
            <a:br>
              <a:rPr kumimoji="1" lang="en-US" altLang="ja-JP" sz="400" b="1" dirty="0" smtClean="0"/>
            </a:br>
            <a:r>
              <a:rPr kumimoji="1" lang="en-US" altLang="ja-JP" sz="400" b="1" dirty="0" smtClean="0"/>
              <a:t>VM</a:t>
            </a:r>
            <a:endParaRPr kumimoji="1" lang="ja-JP" altLang="en-US" sz="400" b="1" dirty="0"/>
          </a:p>
        </p:txBody>
      </p:sp>
      <p:sp>
        <p:nvSpPr>
          <p:cNvPr id="301" name="テキスト ボックス 300"/>
          <p:cNvSpPr txBox="1"/>
          <p:nvPr/>
        </p:nvSpPr>
        <p:spPr>
          <a:xfrm>
            <a:off x="8242222" y="4324574"/>
            <a:ext cx="169280" cy="1407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/>
            </a:r>
            <a:br>
              <a:rPr kumimoji="1" lang="en-US" altLang="ja-JP" sz="400" b="1" dirty="0" smtClean="0"/>
            </a:br>
            <a:r>
              <a:rPr kumimoji="1" lang="en-US" altLang="ja-JP" sz="400" b="1" dirty="0" smtClean="0"/>
              <a:t>VM</a:t>
            </a:r>
            <a:endParaRPr kumimoji="1" lang="ja-JP" altLang="en-US" sz="400" b="1" dirty="0"/>
          </a:p>
        </p:txBody>
      </p:sp>
      <p:sp>
        <p:nvSpPr>
          <p:cNvPr id="302" name="テキスト ボックス 301"/>
          <p:cNvSpPr txBox="1"/>
          <p:nvPr/>
        </p:nvSpPr>
        <p:spPr>
          <a:xfrm>
            <a:off x="6642971" y="4324574"/>
            <a:ext cx="169280" cy="1407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/>
            </a:r>
            <a:br>
              <a:rPr kumimoji="1" lang="en-US" altLang="ja-JP" sz="400" b="1" dirty="0" smtClean="0"/>
            </a:br>
            <a:r>
              <a:rPr kumimoji="1" lang="en-US" altLang="ja-JP" sz="400" b="1" dirty="0" smtClean="0"/>
              <a:t>VM</a:t>
            </a:r>
            <a:endParaRPr kumimoji="1" lang="ja-JP" altLang="en-US" sz="400" b="1" dirty="0"/>
          </a:p>
        </p:txBody>
      </p:sp>
      <p:sp>
        <p:nvSpPr>
          <p:cNvPr id="303" name="テキスト ボックス 302"/>
          <p:cNvSpPr txBox="1"/>
          <p:nvPr/>
        </p:nvSpPr>
        <p:spPr>
          <a:xfrm>
            <a:off x="6440343" y="4324574"/>
            <a:ext cx="169280" cy="1407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/>
            </a:r>
            <a:br>
              <a:rPr kumimoji="1" lang="en-US" altLang="ja-JP" sz="400" b="1" dirty="0" smtClean="0"/>
            </a:br>
            <a:r>
              <a:rPr kumimoji="1" lang="en-US" altLang="ja-JP" sz="400" b="1" dirty="0" smtClean="0"/>
              <a:t>VM</a:t>
            </a:r>
            <a:endParaRPr kumimoji="1" lang="ja-JP" altLang="en-US" sz="400" b="1" dirty="0"/>
          </a:p>
        </p:txBody>
      </p:sp>
      <p:cxnSp>
        <p:nvCxnSpPr>
          <p:cNvPr id="304" name="カギ線コネクタ 188"/>
          <p:cNvCxnSpPr>
            <a:stCxn id="748" idx="1"/>
          </p:cNvCxnSpPr>
          <p:nvPr/>
        </p:nvCxnSpPr>
        <p:spPr>
          <a:xfrm rot="10800000">
            <a:off x="4799987" y="5049552"/>
            <a:ext cx="1192318" cy="429897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フリーフォーム 305"/>
          <p:cNvSpPr/>
          <p:nvPr/>
        </p:nvSpPr>
        <p:spPr>
          <a:xfrm>
            <a:off x="6361495" y="3287934"/>
            <a:ext cx="1667415" cy="785363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  <a:gd name="connsiteX0" fmla="*/ 1499120 w 2850549"/>
              <a:gd name="connsiteY0" fmla="*/ 2061054 h 2061054"/>
              <a:gd name="connsiteX1" fmla="*/ 1522282 w 2850549"/>
              <a:gd name="connsiteY1" fmla="*/ 1539510 h 2061054"/>
              <a:gd name="connsiteX2" fmla="*/ 0 w 2850549"/>
              <a:gd name="connsiteY2" fmla="*/ 12719 h 2061054"/>
              <a:gd name="connsiteX3" fmla="*/ 2810209 w 2850549"/>
              <a:gd name="connsiteY3" fmla="*/ 1293007 h 2061054"/>
              <a:gd name="connsiteX4" fmla="*/ 2850550 w 2850549"/>
              <a:gd name="connsiteY4" fmla="*/ 2013989 h 2061054"/>
              <a:gd name="connsiteX0" fmla="*/ 1499120 w 3101532"/>
              <a:gd name="connsiteY0" fmla="*/ 2061054 h 2076734"/>
              <a:gd name="connsiteX1" fmla="*/ 1522282 w 3101532"/>
              <a:gd name="connsiteY1" fmla="*/ 1539510 h 2076734"/>
              <a:gd name="connsiteX2" fmla="*/ 0 w 3101532"/>
              <a:gd name="connsiteY2" fmla="*/ 12719 h 2076734"/>
              <a:gd name="connsiteX3" fmla="*/ 2810209 w 3101532"/>
              <a:gd name="connsiteY3" fmla="*/ 1293007 h 2076734"/>
              <a:gd name="connsiteX4" fmla="*/ 3101532 w 3101532"/>
              <a:gd name="connsiteY4" fmla="*/ 2076734 h 2076734"/>
              <a:gd name="connsiteX0" fmla="*/ 1499120 w 3102599"/>
              <a:gd name="connsiteY0" fmla="*/ 2061054 h 2076734"/>
              <a:gd name="connsiteX1" fmla="*/ 1522282 w 3102599"/>
              <a:gd name="connsiteY1" fmla="*/ 1539510 h 2076734"/>
              <a:gd name="connsiteX2" fmla="*/ 0 w 3102599"/>
              <a:gd name="connsiteY2" fmla="*/ 12719 h 2076734"/>
              <a:gd name="connsiteX3" fmla="*/ 2810209 w 3102599"/>
              <a:gd name="connsiteY3" fmla="*/ 1293007 h 2076734"/>
              <a:gd name="connsiteX4" fmla="*/ 3101532 w 3102599"/>
              <a:gd name="connsiteY4" fmla="*/ 2076734 h 2076734"/>
              <a:gd name="connsiteX0" fmla="*/ 1499120 w 3117265"/>
              <a:gd name="connsiteY0" fmla="*/ 2058603 h 2074283"/>
              <a:gd name="connsiteX1" fmla="*/ 1522282 w 3117265"/>
              <a:gd name="connsiteY1" fmla="*/ 1537059 h 2074283"/>
              <a:gd name="connsiteX2" fmla="*/ 0 w 3117265"/>
              <a:gd name="connsiteY2" fmla="*/ 10268 h 2074283"/>
              <a:gd name="connsiteX3" fmla="*/ 3103023 w 3117265"/>
              <a:gd name="connsiteY3" fmla="*/ 1583369 h 2074283"/>
              <a:gd name="connsiteX4" fmla="*/ 3101532 w 3117265"/>
              <a:gd name="connsiteY4" fmla="*/ 2074283 h 2074283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5539"/>
              <a:gd name="connsiteY0" fmla="*/ 2029574 h 2045254"/>
              <a:gd name="connsiteX1" fmla="*/ 2724908 w 4315539"/>
              <a:gd name="connsiteY1" fmla="*/ 1508030 h 2045254"/>
              <a:gd name="connsiteX2" fmla="*/ 0 w 4315539"/>
              <a:gd name="connsiteY2" fmla="*/ 12610 h 2045254"/>
              <a:gd name="connsiteX3" fmla="*/ 4295190 w 4315539"/>
              <a:gd name="connsiteY3" fmla="*/ 1303357 h 2045254"/>
              <a:gd name="connsiteX4" fmla="*/ 4304158 w 4315539"/>
              <a:gd name="connsiteY4" fmla="*/ 2045254 h 2045254"/>
              <a:gd name="connsiteX0" fmla="*/ 2701746 w 4307577"/>
              <a:gd name="connsiteY0" fmla="*/ 2029574 h 2045254"/>
              <a:gd name="connsiteX1" fmla="*/ 2724908 w 4307577"/>
              <a:gd name="connsiteY1" fmla="*/ 1508030 h 2045254"/>
              <a:gd name="connsiteX2" fmla="*/ 0 w 4307577"/>
              <a:gd name="connsiteY2" fmla="*/ 12610 h 2045254"/>
              <a:gd name="connsiteX3" fmla="*/ 4295190 w 4307577"/>
              <a:gd name="connsiteY3" fmla="*/ 1303357 h 2045254"/>
              <a:gd name="connsiteX4" fmla="*/ 4304158 w 4307577"/>
              <a:gd name="connsiteY4" fmla="*/ 2045254 h 2045254"/>
              <a:gd name="connsiteX0" fmla="*/ 2701746 w 4307577"/>
              <a:gd name="connsiteY0" fmla="*/ 2028700 h 2044380"/>
              <a:gd name="connsiteX1" fmla="*/ 2724908 w 4307577"/>
              <a:gd name="connsiteY1" fmla="*/ 1507156 h 2044380"/>
              <a:gd name="connsiteX2" fmla="*/ 0 w 4307577"/>
              <a:gd name="connsiteY2" fmla="*/ 11736 h 2044380"/>
              <a:gd name="connsiteX3" fmla="*/ 4295190 w 4307577"/>
              <a:gd name="connsiteY3" fmla="*/ 1302483 h 2044380"/>
              <a:gd name="connsiteX4" fmla="*/ 4304158 w 4307577"/>
              <a:gd name="connsiteY4" fmla="*/ 2044380 h 2044380"/>
              <a:gd name="connsiteX0" fmla="*/ 2701746 w 4307577"/>
              <a:gd name="connsiteY0" fmla="*/ 2016963 h 2032643"/>
              <a:gd name="connsiteX1" fmla="*/ 2724908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15539"/>
              <a:gd name="connsiteY0" fmla="*/ 2016963 h 2032643"/>
              <a:gd name="connsiteX1" fmla="*/ 2693534 w 4315539"/>
              <a:gd name="connsiteY1" fmla="*/ 1495419 h 2032643"/>
              <a:gd name="connsiteX2" fmla="*/ 0 w 4315539"/>
              <a:gd name="connsiteY2" fmla="*/ -1 h 2032643"/>
              <a:gd name="connsiteX3" fmla="*/ 4295190 w 4315539"/>
              <a:gd name="connsiteY3" fmla="*/ 1290746 h 2032643"/>
              <a:gd name="connsiteX4" fmla="*/ 4304158 w 4315539"/>
              <a:gd name="connsiteY4" fmla="*/ 2032643 h 203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539" h="2032643">
                <a:moveTo>
                  <a:pt x="2701746" y="2016963"/>
                </a:moveTo>
                <a:cubicBezTo>
                  <a:pt x="2735364" y="1795087"/>
                  <a:pt x="2706977" y="2025834"/>
                  <a:pt x="2693534" y="1495419"/>
                </a:cubicBezTo>
                <a:cubicBezTo>
                  <a:pt x="2293786" y="1134855"/>
                  <a:pt x="810236" y="446455"/>
                  <a:pt x="0" y="-1"/>
                </a:cubicBezTo>
                <a:cubicBezTo>
                  <a:pt x="381977" y="86151"/>
                  <a:pt x="3623146" y="1079206"/>
                  <a:pt x="4295190" y="1290746"/>
                </a:cubicBezTo>
                <a:cubicBezTo>
                  <a:pt x="4314241" y="1882784"/>
                  <a:pt x="4325071" y="1581820"/>
                  <a:pt x="4304158" y="2032643"/>
                </a:cubicBezTo>
              </a:path>
            </a:pathLst>
          </a:custGeom>
          <a:ln w="44450">
            <a:solidFill>
              <a:schemeClr val="accent2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307" name="テキスト ボックス 306"/>
          <p:cNvSpPr txBox="1"/>
          <p:nvPr/>
        </p:nvSpPr>
        <p:spPr>
          <a:xfrm>
            <a:off x="6937129" y="4324574"/>
            <a:ext cx="169280" cy="1407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/>
            </a:r>
            <a:br>
              <a:rPr kumimoji="1" lang="en-US" altLang="ja-JP" sz="400" b="1" dirty="0" smtClean="0"/>
            </a:br>
            <a:r>
              <a:rPr kumimoji="1" lang="en-US" altLang="ja-JP" sz="400" b="1" dirty="0" smtClean="0"/>
              <a:t>VM</a:t>
            </a:r>
            <a:endParaRPr kumimoji="1" lang="ja-JP" altLang="en-US" sz="400" b="1" dirty="0"/>
          </a:p>
        </p:txBody>
      </p:sp>
      <p:sp>
        <p:nvSpPr>
          <p:cNvPr id="308" name="テキスト ボックス 307"/>
          <p:cNvSpPr txBox="1"/>
          <p:nvPr/>
        </p:nvSpPr>
        <p:spPr>
          <a:xfrm>
            <a:off x="7131055" y="4324574"/>
            <a:ext cx="169280" cy="14077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/>
            </a:r>
            <a:br>
              <a:rPr kumimoji="1" lang="en-US" altLang="ja-JP" sz="400" b="1" dirty="0" smtClean="0"/>
            </a:br>
            <a:r>
              <a:rPr kumimoji="1" lang="en-US" altLang="ja-JP" sz="400" b="1" dirty="0" smtClean="0"/>
              <a:t>VM</a:t>
            </a:r>
            <a:endParaRPr kumimoji="1" lang="ja-JP" altLang="en-US" sz="400" b="1" dirty="0"/>
          </a:p>
        </p:txBody>
      </p:sp>
      <p:cxnSp>
        <p:nvCxnSpPr>
          <p:cNvPr id="309" name="曲線コネクタ 308"/>
          <p:cNvCxnSpPr/>
          <p:nvPr/>
        </p:nvCxnSpPr>
        <p:spPr>
          <a:xfrm rot="16200000" flipH="1">
            <a:off x="8021445" y="3700981"/>
            <a:ext cx="10775" cy="813363"/>
          </a:xfrm>
          <a:prstGeom prst="curvedConnector3">
            <a:avLst>
              <a:gd name="adj1" fmla="val -7425000"/>
            </a:avLst>
          </a:prstGeom>
          <a:ln w="50800">
            <a:solidFill>
              <a:schemeClr val="accent2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グループ化 309"/>
          <p:cNvGrpSpPr/>
          <p:nvPr/>
        </p:nvGrpSpPr>
        <p:grpSpPr>
          <a:xfrm>
            <a:off x="7281475" y="4081807"/>
            <a:ext cx="249647" cy="369518"/>
            <a:chOff x="4924778" y="5910519"/>
            <a:chExt cx="301197" cy="445826"/>
          </a:xfrm>
        </p:grpSpPr>
        <p:sp>
          <p:nvSpPr>
            <p:cNvPr id="373" name="円/楕円 372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74" name="テキスト ボックス 373"/>
            <p:cNvSpPr txBox="1"/>
            <p:nvPr/>
          </p:nvSpPr>
          <p:spPr>
            <a:xfrm>
              <a:off x="4924778" y="5910519"/>
              <a:ext cx="301197" cy="4458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1" name="グループ化 310"/>
          <p:cNvGrpSpPr/>
          <p:nvPr/>
        </p:nvGrpSpPr>
        <p:grpSpPr>
          <a:xfrm>
            <a:off x="7501022" y="4081807"/>
            <a:ext cx="249647" cy="369518"/>
            <a:chOff x="4924778" y="5910519"/>
            <a:chExt cx="301197" cy="445826"/>
          </a:xfrm>
        </p:grpSpPr>
        <p:sp>
          <p:nvSpPr>
            <p:cNvPr id="371" name="円/楕円 370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72" name="テキスト ボックス 371"/>
            <p:cNvSpPr txBox="1"/>
            <p:nvPr/>
          </p:nvSpPr>
          <p:spPr>
            <a:xfrm>
              <a:off x="4924778" y="5910519"/>
              <a:ext cx="301197" cy="4458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2" name="グループ化 311"/>
          <p:cNvGrpSpPr/>
          <p:nvPr/>
        </p:nvGrpSpPr>
        <p:grpSpPr>
          <a:xfrm>
            <a:off x="7816422" y="4081807"/>
            <a:ext cx="249647" cy="369518"/>
            <a:chOff x="4924778" y="5910519"/>
            <a:chExt cx="301197" cy="445826"/>
          </a:xfrm>
        </p:grpSpPr>
        <p:sp>
          <p:nvSpPr>
            <p:cNvPr id="365" name="円/楕円 364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66" name="テキスト ボックス 365"/>
            <p:cNvSpPr txBox="1"/>
            <p:nvPr/>
          </p:nvSpPr>
          <p:spPr>
            <a:xfrm>
              <a:off x="4924778" y="5910519"/>
              <a:ext cx="301197" cy="4458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3" name="グループ化 312"/>
          <p:cNvGrpSpPr/>
          <p:nvPr/>
        </p:nvGrpSpPr>
        <p:grpSpPr>
          <a:xfrm>
            <a:off x="8201775" y="4081807"/>
            <a:ext cx="249647" cy="369518"/>
            <a:chOff x="4924778" y="5910519"/>
            <a:chExt cx="301197" cy="445826"/>
          </a:xfrm>
        </p:grpSpPr>
        <p:sp>
          <p:nvSpPr>
            <p:cNvPr id="363" name="円/楕円 362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64" name="テキスト ボックス 363"/>
            <p:cNvSpPr txBox="1"/>
            <p:nvPr/>
          </p:nvSpPr>
          <p:spPr>
            <a:xfrm>
              <a:off x="4924778" y="5910519"/>
              <a:ext cx="301197" cy="4458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4" name="グループ化 313"/>
          <p:cNvGrpSpPr/>
          <p:nvPr/>
        </p:nvGrpSpPr>
        <p:grpSpPr>
          <a:xfrm>
            <a:off x="8385656" y="4081807"/>
            <a:ext cx="249647" cy="369518"/>
            <a:chOff x="4924778" y="5910519"/>
            <a:chExt cx="301197" cy="445826"/>
          </a:xfrm>
        </p:grpSpPr>
        <p:sp>
          <p:nvSpPr>
            <p:cNvPr id="361" name="円/楕円 360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62" name="テキスト ボックス 361"/>
            <p:cNvSpPr txBox="1"/>
            <p:nvPr/>
          </p:nvSpPr>
          <p:spPr>
            <a:xfrm>
              <a:off x="4924778" y="5910519"/>
              <a:ext cx="301197" cy="4458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5" name="グループ化 314"/>
          <p:cNvGrpSpPr/>
          <p:nvPr/>
        </p:nvGrpSpPr>
        <p:grpSpPr>
          <a:xfrm>
            <a:off x="8009897" y="4081807"/>
            <a:ext cx="249647" cy="369518"/>
            <a:chOff x="4924778" y="5910519"/>
            <a:chExt cx="301197" cy="445826"/>
          </a:xfrm>
        </p:grpSpPr>
        <p:sp>
          <p:nvSpPr>
            <p:cNvPr id="359" name="円/楕円 358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60" name="テキスト ボックス 359"/>
            <p:cNvSpPr txBox="1"/>
            <p:nvPr/>
          </p:nvSpPr>
          <p:spPr>
            <a:xfrm>
              <a:off x="4924778" y="5910519"/>
              <a:ext cx="301197" cy="4458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6" name="曲線コネクタ 315"/>
          <p:cNvCxnSpPr/>
          <p:nvPr/>
        </p:nvCxnSpPr>
        <p:spPr>
          <a:xfrm rot="16200000" flipH="1">
            <a:off x="5854590" y="3762786"/>
            <a:ext cx="10775" cy="730262"/>
          </a:xfrm>
          <a:prstGeom prst="curvedConnector3">
            <a:avLst>
              <a:gd name="adj1" fmla="val -7500000"/>
            </a:avLst>
          </a:prstGeom>
          <a:ln w="571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グループ化 316"/>
          <p:cNvGrpSpPr/>
          <p:nvPr/>
        </p:nvGrpSpPr>
        <p:grpSpPr>
          <a:xfrm>
            <a:off x="5297202" y="4089224"/>
            <a:ext cx="249647" cy="369518"/>
            <a:chOff x="6088660" y="5770011"/>
            <a:chExt cx="301197" cy="445820"/>
          </a:xfrm>
        </p:grpSpPr>
        <p:sp>
          <p:nvSpPr>
            <p:cNvPr id="357" name="円/楕円 356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58" name="テキスト ボックス 357"/>
            <p:cNvSpPr txBox="1"/>
            <p:nvPr/>
          </p:nvSpPr>
          <p:spPr>
            <a:xfrm>
              <a:off x="6088660" y="5770011"/>
              <a:ext cx="301197" cy="4458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8" name="グループ化 317"/>
          <p:cNvGrpSpPr/>
          <p:nvPr/>
        </p:nvGrpSpPr>
        <p:grpSpPr>
          <a:xfrm>
            <a:off x="5498799" y="4089224"/>
            <a:ext cx="249647" cy="369518"/>
            <a:chOff x="6088660" y="5770011"/>
            <a:chExt cx="301197" cy="445820"/>
          </a:xfrm>
        </p:grpSpPr>
        <p:sp>
          <p:nvSpPr>
            <p:cNvPr id="355" name="円/楕円 354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56" name="テキスト ボックス 355"/>
            <p:cNvSpPr txBox="1"/>
            <p:nvPr/>
          </p:nvSpPr>
          <p:spPr>
            <a:xfrm>
              <a:off x="6088660" y="5770011"/>
              <a:ext cx="301197" cy="4458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9" name="グループ化 318"/>
          <p:cNvGrpSpPr/>
          <p:nvPr/>
        </p:nvGrpSpPr>
        <p:grpSpPr>
          <a:xfrm>
            <a:off x="6015840" y="4089224"/>
            <a:ext cx="249647" cy="369518"/>
            <a:chOff x="6239621" y="5770011"/>
            <a:chExt cx="301197" cy="445820"/>
          </a:xfrm>
        </p:grpSpPr>
        <p:sp>
          <p:nvSpPr>
            <p:cNvPr id="353" name="円/楕円 352"/>
            <p:cNvSpPr/>
            <p:nvPr/>
          </p:nvSpPr>
          <p:spPr>
            <a:xfrm>
              <a:off x="627309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54" name="テキスト ボックス 353"/>
            <p:cNvSpPr txBox="1"/>
            <p:nvPr/>
          </p:nvSpPr>
          <p:spPr>
            <a:xfrm>
              <a:off x="6239621" y="5770011"/>
              <a:ext cx="301197" cy="4458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0" name="グループ化 319"/>
          <p:cNvGrpSpPr/>
          <p:nvPr/>
        </p:nvGrpSpPr>
        <p:grpSpPr>
          <a:xfrm>
            <a:off x="6209765" y="4089224"/>
            <a:ext cx="249647" cy="369518"/>
            <a:chOff x="6239621" y="5770011"/>
            <a:chExt cx="301197" cy="445820"/>
          </a:xfrm>
        </p:grpSpPr>
        <p:sp>
          <p:nvSpPr>
            <p:cNvPr id="351" name="円/楕円 350"/>
            <p:cNvSpPr/>
            <p:nvPr/>
          </p:nvSpPr>
          <p:spPr>
            <a:xfrm>
              <a:off x="627309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52" name="テキスト ボックス 351"/>
            <p:cNvSpPr txBox="1"/>
            <p:nvPr/>
          </p:nvSpPr>
          <p:spPr>
            <a:xfrm>
              <a:off x="6239621" y="5770011"/>
              <a:ext cx="301197" cy="4458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1" name="グループ化 320"/>
          <p:cNvGrpSpPr/>
          <p:nvPr/>
        </p:nvGrpSpPr>
        <p:grpSpPr>
          <a:xfrm>
            <a:off x="6403893" y="4089229"/>
            <a:ext cx="249647" cy="369518"/>
            <a:chOff x="6088657" y="5770010"/>
            <a:chExt cx="301195" cy="445821"/>
          </a:xfrm>
        </p:grpSpPr>
        <p:sp>
          <p:nvSpPr>
            <p:cNvPr id="349" name="円/楕円 348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50" name="テキスト ボックス 349"/>
            <p:cNvSpPr txBox="1"/>
            <p:nvPr/>
          </p:nvSpPr>
          <p:spPr>
            <a:xfrm>
              <a:off x="6088657" y="5770010"/>
              <a:ext cx="301195" cy="4458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	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2" name="グループ化 321"/>
          <p:cNvGrpSpPr/>
          <p:nvPr/>
        </p:nvGrpSpPr>
        <p:grpSpPr>
          <a:xfrm>
            <a:off x="6605488" y="4089229"/>
            <a:ext cx="249647" cy="369518"/>
            <a:chOff x="6088657" y="5770010"/>
            <a:chExt cx="301195" cy="445821"/>
          </a:xfrm>
        </p:grpSpPr>
        <p:sp>
          <p:nvSpPr>
            <p:cNvPr id="347" name="円/楕円 346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48" name="テキスト ボックス 347"/>
            <p:cNvSpPr txBox="1"/>
            <p:nvPr/>
          </p:nvSpPr>
          <p:spPr>
            <a:xfrm>
              <a:off x="6088657" y="5770010"/>
              <a:ext cx="301195" cy="4458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3" name="グループ化 322"/>
          <p:cNvGrpSpPr/>
          <p:nvPr/>
        </p:nvGrpSpPr>
        <p:grpSpPr>
          <a:xfrm>
            <a:off x="6899122" y="4089229"/>
            <a:ext cx="249647" cy="369518"/>
            <a:chOff x="6204096" y="5770010"/>
            <a:chExt cx="301195" cy="445821"/>
          </a:xfrm>
        </p:grpSpPr>
        <p:sp>
          <p:nvSpPr>
            <p:cNvPr id="345" name="円/楕円 344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46" name="テキスト ボックス 345"/>
            <p:cNvSpPr txBox="1"/>
            <p:nvPr/>
          </p:nvSpPr>
          <p:spPr>
            <a:xfrm>
              <a:off x="6204096" y="5770010"/>
              <a:ext cx="301195" cy="4458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4" name="グループ化 323"/>
          <p:cNvGrpSpPr/>
          <p:nvPr/>
        </p:nvGrpSpPr>
        <p:grpSpPr>
          <a:xfrm>
            <a:off x="7093048" y="4089229"/>
            <a:ext cx="249647" cy="369518"/>
            <a:chOff x="6204096" y="5770010"/>
            <a:chExt cx="301195" cy="445821"/>
          </a:xfrm>
        </p:grpSpPr>
        <p:sp>
          <p:nvSpPr>
            <p:cNvPr id="343" name="円/楕円 342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600"/>
                </a:lnSpc>
              </a:pPr>
              <a:endParaRPr lang="ja-JP" altLang="en-US" sz="5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6204096" y="5770010"/>
              <a:ext cx="301195" cy="4458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5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500" dirty="0" smtClean="0">
                  <a:solidFill>
                    <a:schemeClr val="bg1"/>
                  </a:solidFill>
                </a:rPr>
              </a:br>
              <a:r>
                <a:rPr kumimoji="1" lang="en-US" altLang="ja-JP" sz="5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5" name="テキスト ボックス 324"/>
          <p:cNvSpPr txBox="1"/>
          <p:nvPr/>
        </p:nvSpPr>
        <p:spPr>
          <a:xfrm>
            <a:off x="5571228" y="3487714"/>
            <a:ext cx="301250" cy="879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500" b="1" dirty="0" smtClean="0"/>
              <a:t>0.5/1.0</a:t>
            </a:r>
            <a:endParaRPr kumimoji="1" lang="ja-JP" altLang="en-US" sz="500" b="1" dirty="0"/>
          </a:p>
        </p:txBody>
      </p:sp>
      <p:sp>
        <p:nvSpPr>
          <p:cNvPr id="326" name="テキスト ボックス 325"/>
          <p:cNvSpPr txBox="1"/>
          <p:nvPr/>
        </p:nvSpPr>
        <p:spPr>
          <a:xfrm>
            <a:off x="6058739" y="3487594"/>
            <a:ext cx="301250" cy="879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500" b="1" dirty="0" smtClean="0"/>
              <a:t>0.8/1.0</a:t>
            </a:r>
            <a:endParaRPr kumimoji="1" lang="ja-JP" altLang="en-US" sz="500" b="1" dirty="0"/>
          </a:p>
        </p:txBody>
      </p:sp>
      <p:sp>
        <p:nvSpPr>
          <p:cNvPr id="327" name="テキスト ボックス 326"/>
          <p:cNvSpPr txBox="1"/>
          <p:nvPr/>
        </p:nvSpPr>
        <p:spPr>
          <a:xfrm>
            <a:off x="6786425" y="3340359"/>
            <a:ext cx="301250" cy="879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500" b="1" dirty="0" smtClean="0"/>
              <a:t>0.6/1.0</a:t>
            </a:r>
            <a:endParaRPr kumimoji="1" lang="ja-JP" altLang="en-US" sz="500" b="1" dirty="0"/>
          </a:p>
        </p:txBody>
      </p:sp>
      <p:sp>
        <p:nvSpPr>
          <p:cNvPr id="328" name="テキスト ボックス 327"/>
          <p:cNvSpPr txBox="1"/>
          <p:nvPr/>
        </p:nvSpPr>
        <p:spPr>
          <a:xfrm>
            <a:off x="7912468" y="3466139"/>
            <a:ext cx="301250" cy="879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500" b="1" dirty="0" smtClean="0"/>
              <a:t>1.0/1.0</a:t>
            </a:r>
            <a:endParaRPr kumimoji="1" lang="ja-JP" altLang="en-US" sz="500" b="1" dirty="0"/>
          </a:p>
        </p:txBody>
      </p:sp>
      <p:sp>
        <p:nvSpPr>
          <p:cNvPr id="329" name="テキスト ボックス 328"/>
          <p:cNvSpPr txBox="1"/>
          <p:nvPr/>
        </p:nvSpPr>
        <p:spPr>
          <a:xfrm>
            <a:off x="7469738" y="3462223"/>
            <a:ext cx="301250" cy="879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500" b="1" dirty="0" smtClean="0"/>
              <a:t>1.0/1.0</a:t>
            </a:r>
            <a:endParaRPr kumimoji="1" lang="ja-JP" altLang="en-US" sz="500" b="1" dirty="0"/>
          </a:p>
        </p:txBody>
      </p:sp>
      <p:sp>
        <p:nvSpPr>
          <p:cNvPr id="330" name="テキスト ボックス 329"/>
          <p:cNvSpPr txBox="1"/>
          <p:nvPr/>
        </p:nvSpPr>
        <p:spPr>
          <a:xfrm>
            <a:off x="6877942" y="3664976"/>
            <a:ext cx="301250" cy="879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500" b="1" dirty="0" smtClean="0"/>
              <a:t>0.9/1.0</a:t>
            </a:r>
            <a:endParaRPr kumimoji="1" lang="ja-JP" altLang="en-US" sz="500" b="1" dirty="0"/>
          </a:p>
        </p:txBody>
      </p:sp>
      <p:sp>
        <p:nvSpPr>
          <p:cNvPr id="331" name="テキスト ボックス 330"/>
          <p:cNvSpPr txBox="1"/>
          <p:nvPr/>
        </p:nvSpPr>
        <p:spPr>
          <a:xfrm>
            <a:off x="5742374" y="3143318"/>
            <a:ext cx="83206" cy="52787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endParaRPr kumimoji="1" lang="ja-JP" altLang="en-US" sz="300" b="1" dirty="0"/>
          </a:p>
        </p:txBody>
      </p:sp>
      <p:sp>
        <p:nvSpPr>
          <p:cNvPr id="338" name="角丸四角形 337"/>
          <p:cNvSpPr/>
          <p:nvPr/>
        </p:nvSpPr>
        <p:spPr>
          <a:xfrm>
            <a:off x="3299093" y="2458679"/>
            <a:ext cx="1087140" cy="919493"/>
          </a:xfrm>
          <a:prstGeom prst="roundRect">
            <a:avLst>
              <a:gd name="adj" fmla="val 1568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t"/>
          <a:lstStyle/>
          <a:p>
            <a:pPr algn="ctr" defTabSz="457200"/>
            <a:endParaRPr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339" name="テキスト ボックス 338"/>
          <p:cNvSpPr txBox="1"/>
          <p:nvPr/>
        </p:nvSpPr>
        <p:spPr>
          <a:xfrm>
            <a:off x="3433898" y="2664510"/>
            <a:ext cx="817531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0"/>
            <a:r>
              <a:rPr lang="en-US" altLang="ja-JP" sz="1100" b="1" dirty="0" smtClean="0">
                <a:solidFill>
                  <a:srgbClr val="FF0000"/>
                </a:solidFill>
              </a:rPr>
              <a:t>Network </a:t>
            </a:r>
            <a:br>
              <a:rPr lang="en-US" altLang="ja-JP" sz="1100" b="1" dirty="0" smtClean="0">
                <a:solidFill>
                  <a:srgbClr val="FF0000"/>
                </a:solidFill>
              </a:rPr>
            </a:br>
            <a:r>
              <a:rPr lang="en-US" altLang="ja-JP" sz="1100" b="1" dirty="0" smtClean="0">
                <a:solidFill>
                  <a:srgbClr val="FF0000"/>
                </a:solidFill>
              </a:rPr>
              <a:t>Management </a:t>
            </a:r>
            <a:br>
              <a:rPr lang="en-US" altLang="ja-JP" sz="1100" b="1" dirty="0" smtClean="0">
                <a:solidFill>
                  <a:srgbClr val="FF0000"/>
                </a:solidFill>
              </a:rPr>
            </a:br>
            <a:r>
              <a:rPr lang="en-US" altLang="ja-JP" sz="1100" b="1" dirty="0" smtClean="0">
                <a:solidFill>
                  <a:srgbClr val="FF0000"/>
                </a:solidFill>
              </a:rPr>
              <a:t>module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340" name="メモ 339"/>
          <p:cNvSpPr/>
          <p:nvPr/>
        </p:nvSpPr>
        <p:spPr>
          <a:xfrm>
            <a:off x="1794698" y="3008253"/>
            <a:ext cx="728604" cy="740752"/>
          </a:xfrm>
          <a:prstGeom prst="foldedCorner">
            <a:avLst>
              <a:gd name="adj" fmla="val 25631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b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chemeClr val="accent6">
                    <a:lumMod val="75000"/>
                  </a:schemeClr>
                </a:solidFill>
              </a:rPr>
              <a:t>Resource</a:t>
            </a:r>
            <a:br>
              <a:rPr lang="en-US" altLang="ja-JP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1050" b="1" dirty="0" smtClean="0">
                <a:solidFill>
                  <a:schemeClr val="accent6">
                    <a:lumMod val="75000"/>
                  </a:schemeClr>
                </a:solidFill>
              </a:rPr>
              <a:t>Assignment</a:t>
            </a:r>
            <a:br>
              <a:rPr lang="en-US" altLang="ja-JP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105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endParaRPr lang="ja-JP" altLang="en-US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44" name="グループ化 743"/>
          <p:cNvGrpSpPr>
            <a:grpSpLocks noChangeAspect="1"/>
          </p:cNvGrpSpPr>
          <p:nvPr/>
        </p:nvGrpSpPr>
        <p:grpSpPr>
          <a:xfrm>
            <a:off x="3326905" y="5156169"/>
            <a:ext cx="942041" cy="795433"/>
            <a:chOff x="2457402" y="6107199"/>
            <a:chExt cx="1318136" cy="1033631"/>
          </a:xfrm>
        </p:grpSpPr>
        <p:sp>
          <p:nvSpPr>
            <p:cNvPr id="745" name="角丸四角形 744"/>
            <p:cNvSpPr/>
            <p:nvPr/>
          </p:nvSpPr>
          <p:spPr>
            <a:xfrm>
              <a:off x="2457402" y="6107199"/>
              <a:ext cx="1318136" cy="1033631"/>
            </a:xfrm>
            <a:prstGeom prst="roundRect">
              <a:avLst>
                <a:gd name="adj" fmla="val 1568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46" name="テキスト ボックス 745"/>
            <p:cNvSpPr txBox="1"/>
            <p:nvPr/>
          </p:nvSpPr>
          <p:spPr>
            <a:xfrm>
              <a:off x="2607067" y="6224072"/>
              <a:ext cx="1018806" cy="79988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FF0000"/>
                  </a:solidFill>
                </a:rPr>
                <a:t>Vitrual</a:t>
              </a:r>
              <a:r>
                <a:rPr lang="en-US" altLang="ja-JP" sz="1000" b="1" dirty="0" smtClean="0">
                  <a:solidFill>
                    <a:srgbClr val="FF0000"/>
                  </a:solidFill>
                </a:rPr>
                <a:t> resource management module</a:t>
              </a:r>
              <a:endParaRPr kumimoji="1" lang="ja-JP" alt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48" name="正方形/長方形 747"/>
          <p:cNvSpPr/>
          <p:nvPr/>
        </p:nvSpPr>
        <p:spPr>
          <a:xfrm>
            <a:off x="5992305" y="5039281"/>
            <a:ext cx="1147887" cy="88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49" name="正方形/長方形 748"/>
          <p:cNvSpPr/>
          <p:nvPr/>
        </p:nvSpPr>
        <p:spPr>
          <a:xfrm>
            <a:off x="6217678" y="5094587"/>
            <a:ext cx="697141" cy="17129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>
                <a:solidFill>
                  <a:schemeClr val="tx1"/>
                </a:solidFill>
              </a:rPr>
              <a:t>Virtual Switch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750" name="テキスト ボックス 749"/>
          <p:cNvSpPr txBox="1"/>
          <p:nvPr/>
        </p:nvSpPr>
        <p:spPr>
          <a:xfrm>
            <a:off x="6039202" y="5901844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b="1" dirty="0" smtClean="0"/>
              <a:t>Computing host</a:t>
            </a:r>
          </a:p>
        </p:txBody>
      </p:sp>
      <p:sp>
        <p:nvSpPr>
          <p:cNvPr id="751" name="テキスト ボックス 750"/>
          <p:cNvSpPr txBox="1"/>
          <p:nvPr/>
        </p:nvSpPr>
        <p:spPr>
          <a:xfrm>
            <a:off x="6068594" y="5468871"/>
            <a:ext cx="253926" cy="36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kumimoji="1" lang="en-US" altLang="ja-JP" sz="800" b="1" dirty="0" smtClean="0"/>
              <a:t/>
            </a:r>
            <a:br>
              <a:rPr kumimoji="1" lang="en-US" altLang="ja-JP" sz="800" b="1" dirty="0" smtClean="0"/>
            </a:br>
            <a:r>
              <a:rPr kumimoji="1" lang="en-US" altLang="ja-JP" sz="800" b="1" dirty="0" smtClean="0"/>
              <a:t>VM</a:t>
            </a:r>
            <a:endParaRPr kumimoji="1" lang="ja-JP" altLang="en-US" sz="800" b="1" dirty="0"/>
          </a:p>
        </p:txBody>
      </p:sp>
      <p:sp>
        <p:nvSpPr>
          <p:cNvPr id="752" name="テキスト ボックス 751"/>
          <p:cNvSpPr txBox="1"/>
          <p:nvPr/>
        </p:nvSpPr>
        <p:spPr>
          <a:xfrm>
            <a:off x="6812132" y="5468871"/>
            <a:ext cx="253926" cy="36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kumimoji="1" lang="en-US" altLang="ja-JP" sz="800" b="1" dirty="0" smtClean="0"/>
              <a:t/>
            </a:r>
            <a:br>
              <a:rPr kumimoji="1" lang="en-US" altLang="ja-JP" sz="800" b="1" dirty="0" smtClean="0"/>
            </a:br>
            <a:r>
              <a:rPr kumimoji="1" lang="en-US" altLang="ja-JP" sz="800" b="1" dirty="0" smtClean="0"/>
              <a:t>VM</a:t>
            </a:r>
            <a:endParaRPr kumimoji="1" lang="ja-JP" altLang="en-US" sz="800" b="1" dirty="0"/>
          </a:p>
        </p:txBody>
      </p:sp>
      <p:sp>
        <p:nvSpPr>
          <p:cNvPr id="753" name="テキスト ボックス 752"/>
          <p:cNvSpPr txBox="1"/>
          <p:nvPr/>
        </p:nvSpPr>
        <p:spPr>
          <a:xfrm>
            <a:off x="6440362" y="5468871"/>
            <a:ext cx="253926" cy="36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kumimoji="1" lang="en-US" altLang="ja-JP" sz="800" b="1" dirty="0" smtClean="0"/>
              <a:t/>
            </a:r>
            <a:br>
              <a:rPr kumimoji="1" lang="en-US" altLang="ja-JP" sz="800" b="1" dirty="0" smtClean="0"/>
            </a:br>
            <a:r>
              <a:rPr kumimoji="1" lang="en-US" altLang="ja-JP" sz="800" b="1" dirty="0" smtClean="0"/>
              <a:t>VM</a:t>
            </a:r>
            <a:endParaRPr kumimoji="1" lang="ja-JP" altLang="en-US" sz="800" b="1" dirty="0"/>
          </a:p>
        </p:txBody>
      </p:sp>
      <p:cxnSp>
        <p:nvCxnSpPr>
          <p:cNvPr id="754" name="直線コネクタ 106"/>
          <p:cNvCxnSpPr>
            <a:stCxn id="751" idx="0"/>
          </p:cNvCxnSpPr>
          <p:nvPr/>
        </p:nvCxnSpPr>
        <p:spPr>
          <a:xfrm flipV="1">
            <a:off x="6195557" y="5265879"/>
            <a:ext cx="171170" cy="202992"/>
          </a:xfrm>
          <a:prstGeom prst="straightConnector1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5" name="直線コネクタ 754"/>
          <p:cNvCxnSpPr>
            <a:stCxn id="753" idx="0"/>
            <a:endCxn id="749" idx="2"/>
          </p:cNvCxnSpPr>
          <p:nvPr/>
        </p:nvCxnSpPr>
        <p:spPr>
          <a:xfrm flipH="1" flipV="1">
            <a:off x="6566249" y="5265879"/>
            <a:ext cx="1077" cy="2029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6" name="直線コネクタ 1123"/>
          <p:cNvCxnSpPr>
            <a:stCxn id="752" idx="0"/>
          </p:cNvCxnSpPr>
          <p:nvPr/>
        </p:nvCxnSpPr>
        <p:spPr>
          <a:xfrm flipH="1" flipV="1">
            <a:off x="6749365" y="5265880"/>
            <a:ext cx="189730" cy="202992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7" name="直線コネクタ 756"/>
          <p:cNvCxnSpPr>
            <a:stCxn id="749" idx="0"/>
          </p:cNvCxnSpPr>
          <p:nvPr/>
        </p:nvCxnSpPr>
        <p:spPr>
          <a:xfrm flipH="1" flipV="1">
            <a:off x="6555529" y="4763305"/>
            <a:ext cx="10720" cy="3312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8" name="グループ化 757"/>
          <p:cNvGrpSpPr/>
          <p:nvPr/>
        </p:nvGrpSpPr>
        <p:grpSpPr>
          <a:xfrm>
            <a:off x="6466279" y="5384216"/>
            <a:ext cx="224741" cy="315792"/>
            <a:chOff x="6073822" y="5777037"/>
            <a:chExt cx="330868" cy="431768"/>
          </a:xfrm>
        </p:grpSpPr>
        <p:sp>
          <p:nvSpPr>
            <p:cNvPr id="759" name="円/楕円 758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760" name="テキスト ボックス 759"/>
            <p:cNvSpPr txBox="1"/>
            <p:nvPr/>
          </p:nvSpPr>
          <p:spPr>
            <a:xfrm>
              <a:off x="6073822" y="5777037"/>
              <a:ext cx="330868" cy="431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1" name="グループ化 760"/>
          <p:cNvGrpSpPr/>
          <p:nvPr/>
        </p:nvGrpSpPr>
        <p:grpSpPr>
          <a:xfrm>
            <a:off x="6083866" y="5384216"/>
            <a:ext cx="224741" cy="315792"/>
            <a:chOff x="6073822" y="5777037"/>
            <a:chExt cx="330868" cy="431768"/>
          </a:xfrm>
        </p:grpSpPr>
        <p:sp>
          <p:nvSpPr>
            <p:cNvPr id="762" name="円/楕円 761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763" name="テキスト ボックス 762"/>
            <p:cNvSpPr txBox="1"/>
            <p:nvPr/>
          </p:nvSpPr>
          <p:spPr>
            <a:xfrm>
              <a:off x="6073822" y="5777037"/>
              <a:ext cx="330868" cy="431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766" name="角丸四角形吹き出し 765"/>
          <p:cNvSpPr/>
          <p:nvPr/>
        </p:nvSpPr>
        <p:spPr>
          <a:xfrm>
            <a:off x="7498400" y="5589240"/>
            <a:ext cx="1493073" cy="693371"/>
          </a:xfrm>
          <a:prstGeom prst="wedgeRoundRectCallout">
            <a:avLst>
              <a:gd name="adj1" fmla="val -76549"/>
              <a:gd name="adj2" fmla="val -163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Allocation of virtual computational resources 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767" name="カギ線コネクタ 188"/>
          <p:cNvCxnSpPr>
            <a:stCxn id="751" idx="1"/>
          </p:cNvCxnSpPr>
          <p:nvPr/>
        </p:nvCxnSpPr>
        <p:spPr>
          <a:xfrm flipH="1">
            <a:off x="4323255" y="5651049"/>
            <a:ext cx="1745339" cy="2322"/>
          </a:xfrm>
          <a:prstGeom prst="straightConnector1">
            <a:avLst/>
          </a:prstGeom>
          <a:ln w="25400" cap="rnd">
            <a:solidFill>
              <a:srgbClr val="00B050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上下矢印 767"/>
          <p:cNvSpPr/>
          <p:nvPr/>
        </p:nvSpPr>
        <p:spPr>
          <a:xfrm>
            <a:off x="3651750" y="4748539"/>
            <a:ext cx="347281" cy="406484"/>
          </a:xfrm>
          <a:prstGeom prst="upDownArrow">
            <a:avLst>
              <a:gd name="adj1" fmla="val 50000"/>
              <a:gd name="adj2" fmla="val 31152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 dirty="0"/>
          </a:p>
        </p:txBody>
      </p:sp>
      <p:sp>
        <p:nvSpPr>
          <p:cNvPr id="769" name="フローチャート : 磁気ディスク 768"/>
          <p:cNvSpPr/>
          <p:nvPr/>
        </p:nvSpPr>
        <p:spPr>
          <a:xfrm>
            <a:off x="4323255" y="4809614"/>
            <a:ext cx="501975" cy="416481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>
              <a:lnSpc>
                <a:spcPct val="80000"/>
              </a:lnSpc>
            </a:pPr>
            <a:r>
              <a:rPr lang="en-US" altLang="ja-JP" sz="900" b="1" dirty="0" smtClean="0">
                <a:solidFill>
                  <a:schemeClr val="tx1"/>
                </a:solidFill>
              </a:rPr>
              <a:t>VM images</a:t>
            </a:r>
            <a:endParaRPr kumimoji="1"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764" name="角丸四角形 763"/>
          <p:cNvSpPr/>
          <p:nvPr/>
        </p:nvSpPr>
        <p:spPr>
          <a:xfrm>
            <a:off x="6424092" y="4065040"/>
            <a:ext cx="188722" cy="45877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cxnSp>
        <p:nvCxnSpPr>
          <p:cNvPr id="771" name="直線コネクタ 770"/>
          <p:cNvCxnSpPr/>
          <p:nvPr/>
        </p:nvCxnSpPr>
        <p:spPr>
          <a:xfrm flipH="1">
            <a:off x="5972737" y="4535543"/>
            <a:ext cx="454867" cy="4555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/>
          <p:cNvCxnSpPr/>
          <p:nvPr/>
        </p:nvCxnSpPr>
        <p:spPr>
          <a:xfrm>
            <a:off x="6608077" y="4511480"/>
            <a:ext cx="549401" cy="479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3" name="角丸四角形吹き出し 772"/>
          <p:cNvSpPr/>
          <p:nvPr/>
        </p:nvSpPr>
        <p:spPr>
          <a:xfrm>
            <a:off x="179512" y="1863462"/>
            <a:ext cx="1863790" cy="1038582"/>
          </a:xfrm>
          <a:prstGeom prst="wedgeRoundRectCallout">
            <a:avLst>
              <a:gd name="adj1" fmla="val 38911"/>
              <a:gd name="adj2" fmla="val 6628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 marL="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607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214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821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428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8035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642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249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8562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</a:pPr>
            <a:r>
              <a:rPr lang="en-US" altLang="ja-JP" sz="1100" dirty="0" smtClean="0">
                <a:solidFill>
                  <a:schemeClr val="tx1"/>
                </a:solidFill>
              </a:rPr>
              <a:t>Administrator can create assignment policy for computational, network and virtual resources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programmablly</a:t>
            </a:r>
            <a:r>
              <a:rPr lang="en-US" altLang="ja-JP" sz="1100" dirty="0" smtClean="0">
                <a:solidFill>
                  <a:schemeClr val="tx1"/>
                </a:solidFill>
              </a:rPr>
              <a:t>.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774" name="角丸四角形吹き出し 773"/>
          <p:cNvSpPr/>
          <p:nvPr/>
        </p:nvSpPr>
        <p:spPr>
          <a:xfrm>
            <a:off x="6015058" y="2312350"/>
            <a:ext cx="2576878" cy="489060"/>
          </a:xfrm>
          <a:prstGeom prst="wedgeRoundRectCallout">
            <a:avLst>
              <a:gd name="adj1" fmla="val -59353"/>
              <a:gd name="adj2" fmla="val 7922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Resource control of communication path and bandwidth.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grpSp>
        <p:nvGrpSpPr>
          <p:cNvPr id="780" name="グループ化 779"/>
          <p:cNvGrpSpPr/>
          <p:nvPr/>
        </p:nvGrpSpPr>
        <p:grpSpPr>
          <a:xfrm>
            <a:off x="1667624" y="3940192"/>
            <a:ext cx="915136" cy="881747"/>
            <a:chOff x="1967553" y="24264563"/>
            <a:chExt cx="2890197" cy="2586175"/>
          </a:xfrm>
        </p:grpSpPr>
        <p:sp>
          <p:nvSpPr>
            <p:cNvPr id="781" name="メモ 780"/>
            <p:cNvSpPr/>
            <p:nvPr/>
          </p:nvSpPr>
          <p:spPr>
            <a:xfrm>
              <a:off x="1967553" y="24438979"/>
              <a:ext cx="2890197" cy="2411759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t"/>
            <a:lstStyle/>
            <a:p>
              <a:pPr>
                <a:lnSpc>
                  <a:spcPct val="80000"/>
                </a:lnSpc>
              </a:pPr>
              <a:r>
                <a:rPr lang="en-US" altLang="ja-JP" sz="600" b="1" dirty="0" smtClean="0">
                  <a:cs typeface="Times New Roman" pitchFamily="18" charset="0"/>
                </a:rPr>
                <a:t/>
              </a:r>
              <a:br>
                <a:rPr lang="en-US" altLang="ja-JP" sz="600" b="1" dirty="0" smtClean="0">
                  <a:cs typeface="Times New Roman" pitchFamily="18" charset="0"/>
                </a:rPr>
              </a:br>
              <a:r>
                <a:rPr lang="en-US" altLang="ja-JP" sz="600" dirty="0" smtClean="0">
                  <a:cs typeface="Times New Roman" pitchFamily="18" charset="0"/>
                </a:rPr>
                <a:t>#!/</a:t>
              </a:r>
              <a:r>
                <a:rPr lang="en-US" altLang="ja-JP" sz="600" dirty="0">
                  <a:cs typeface="Times New Roman" pitchFamily="18" charset="0"/>
                </a:rPr>
                <a:t>bin/csh</a:t>
              </a:r>
            </a:p>
            <a:p>
              <a:pPr>
                <a:lnSpc>
                  <a:spcPct val="80000"/>
                </a:lnSpc>
              </a:pPr>
              <a:r>
                <a:rPr lang="en-US" altLang="ja-JP" sz="600" dirty="0">
                  <a:cs typeface="Times New Roman" pitchFamily="18" charset="0"/>
                </a:rPr>
                <a:t>#$  -q   </a:t>
              </a:r>
              <a:r>
                <a:rPr lang="en-US" altLang="ja-JP" sz="600" dirty="0" smtClean="0">
                  <a:cs typeface="Times New Roman" pitchFamily="18" charset="0"/>
                </a:rPr>
                <a:t>QUEUE</a:t>
              </a:r>
              <a:endParaRPr lang="en-US" altLang="ja-JP" sz="600" dirty="0"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600" dirty="0">
                  <a:cs typeface="Times New Roman" pitchFamily="18" charset="0"/>
                </a:rPr>
                <a:t>#$  -pe  ompi  4</a:t>
              </a:r>
            </a:p>
            <a:p>
              <a:pPr>
                <a:lnSpc>
                  <a:spcPct val="80000"/>
                </a:lnSpc>
              </a:pPr>
              <a:r>
                <a:rPr lang="en-US" altLang="ja-JP" sz="600" b="1" dirty="0">
                  <a:solidFill>
                    <a:srgbClr val="FF0000"/>
                  </a:solidFill>
                  <a:cs typeface="Times New Roman" pitchFamily="18" charset="0"/>
                </a:rPr>
                <a:t>#$  -l </a:t>
              </a:r>
              <a:r>
                <a:rPr lang="en-US" altLang="ja-JP" sz="600" b="1" dirty="0" err="1">
                  <a:solidFill>
                    <a:srgbClr val="FF0000"/>
                  </a:solidFill>
                  <a:cs typeface="Times New Roman" pitchFamily="18" charset="0"/>
                </a:rPr>
                <a:t>netprio</a:t>
              </a:r>
              <a:r>
                <a:rPr lang="en-US" altLang="ja-JP" sz="600" b="1" dirty="0">
                  <a:solidFill>
                    <a:srgbClr val="FF0000"/>
                  </a:solidFill>
                  <a:cs typeface="Times New Roman" pitchFamily="18" charset="0"/>
                </a:rPr>
                <a:t>=bandwidth</a:t>
              </a:r>
              <a:br>
                <a:rPr lang="en-US" altLang="ja-JP" sz="600" b="1" dirty="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altLang="ja-JP" sz="600" b="1" dirty="0">
                  <a:solidFill>
                    <a:srgbClr val="FF0000"/>
                  </a:solidFill>
                  <a:cs typeface="Times New Roman" pitchFamily="18" charset="0"/>
                </a:rPr>
                <a:t>#$  -l </a:t>
              </a:r>
              <a:r>
                <a:rPr lang="en-US" altLang="ja-JP" sz="600" b="1" dirty="0" err="1" smtClean="0">
                  <a:solidFill>
                    <a:srgbClr val="FF0000"/>
                  </a:solidFill>
                  <a:cs typeface="Times New Roman" pitchFamily="18" charset="0"/>
                </a:rPr>
                <a:t>qos</a:t>
              </a:r>
              <a:r>
                <a:rPr lang="en-US" altLang="ja-JP" sz="600" b="1" dirty="0" smtClean="0">
                  <a:solidFill>
                    <a:srgbClr val="FF0000"/>
                  </a:solidFill>
                  <a:cs typeface="Times New Roman" pitchFamily="18" charset="0"/>
                </a:rPr>
                <a:t>=1000</a:t>
              </a:r>
              <a:r>
                <a:rPr lang="en-US" altLang="ja-JP" sz="600" b="1" dirty="0">
                  <a:solidFill>
                    <a:srgbClr val="FF0000"/>
                  </a:solidFill>
                  <a:cs typeface="Times New Roman" pitchFamily="18" charset="0"/>
                </a:rPr>
                <a:t/>
              </a:r>
              <a:br>
                <a:rPr lang="en-US" altLang="ja-JP" sz="600" b="1" dirty="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altLang="ja-JP" sz="600" b="1" dirty="0" smtClean="0">
                  <a:solidFill>
                    <a:srgbClr val="FF0000"/>
                  </a:solidFill>
                  <a:cs typeface="Times New Roman" pitchFamily="18" charset="0"/>
                </a:rPr>
                <a:t>#$  -l </a:t>
              </a:r>
              <a:r>
                <a:rPr lang="en-US" altLang="ja-JP" sz="600" b="1" dirty="0" err="1" smtClean="0">
                  <a:solidFill>
                    <a:srgbClr val="FF0000"/>
                  </a:solidFill>
                  <a:cs typeface="Times New Roman" pitchFamily="18" charset="0"/>
                </a:rPr>
                <a:t>vm</a:t>
              </a:r>
              <a:r>
                <a:rPr lang="en-US" altLang="ja-JP" sz="600" b="1" dirty="0" smtClean="0">
                  <a:solidFill>
                    <a:srgbClr val="FF0000"/>
                  </a:solidFill>
                  <a:cs typeface="Times New Roman" pitchFamily="18" charset="0"/>
                </a:rPr>
                <a:t>=my-</a:t>
              </a:r>
              <a:r>
                <a:rPr lang="en-US" altLang="ja-JP" sz="600" b="1" dirty="0" err="1" smtClean="0">
                  <a:solidFill>
                    <a:srgbClr val="FF0000"/>
                  </a:solidFill>
                  <a:cs typeface="Times New Roman" pitchFamily="18" charset="0"/>
                </a:rPr>
                <a:t>vm</a:t>
              </a:r>
              <a:endParaRPr lang="en-US" altLang="ja-JP" sz="600" dirty="0">
                <a:solidFill>
                  <a:srgbClr val="FF0000"/>
                </a:solidFill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ja-JP" sz="600" dirty="0" smtClean="0">
                  <a:cs typeface="Times New Roman" pitchFamily="18" charset="0"/>
                </a:rPr>
                <a:t>mpirun  -np 4 ./</a:t>
              </a:r>
              <a:r>
                <a:rPr lang="en-US" altLang="ja-JP" sz="600" dirty="0">
                  <a:cs typeface="Times New Roman" pitchFamily="18" charset="0"/>
                </a:rPr>
                <a:t>a.out</a:t>
              </a:r>
            </a:p>
          </p:txBody>
        </p:sp>
        <p:sp>
          <p:nvSpPr>
            <p:cNvPr id="782" name="テキスト ボックス 781"/>
            <p:cNvSpPr txBox="1"/>
            <p:nvPr/>
          </p:nvSpPr>
          <p:spPr>
            <a:xfrm>
              <a:off x="2487831" y="24264563"/>
              <a:ext cx="1849656" cy="37011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ja-JP" sz="1000" b="1" dirty="0" smtClean="0">
                  <a:cs typeface="Times New Roman" pitchFamily="18" charset="0"/>
                </a:rPr>
                <a:t>Job Script</a:t>
              </a:r>
              <a:endParaRPr lang="ja-JP" altLang="en-US" sz="1000" b="1" dirty="0"/>
            </a:p>
          </p:txBody>
        </p:sp>
      </p:grpSp>
      <p:sp>
        <p:nvSpPr>
          <p:cNvPr id="783" name="角丸四角形吹き出し 782"/>
          <p:cNvSpPr/>
          <p:nvPr/>
        </p:nvSpPr>
        <p:spPr>
          <a:xfrm>
            <a:off x="803662" y="5126722"/>
            <a:ext cx="1520730" cy="1038582"/>
          </a:xfrm>
          <a:prstGeom prst="wedgeRoundRectCallout">
            <a:avLst>
              <a:gd name="adj1" fmla="val 14500"/>
              <a:gd name="adj2" fmla="val -892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100" dirty="0">
                <a:solidFill>
                  <a:schemeClr val="tx1"/>
                </a:solidFill>
              </a:rPr>
              <a:t>User can also request </a:t>
            </a:r>
            <a:r>
              <a:rPr lang="en-US" altLang="ja-JP" sz="1100" dirty="0" smtClean="0">
                <a:solidFill>
                  <a:schemeClr val="tx1"/>
                </a:solidFill>
              </a:rPr>
              <a:t>necessary </a:t>
            </a:r>
            <a:r>
              <a:rPr lang="en-US" altLang="ja-JP" sz="1100" dirty="0">
                <a:solidFill>
                  <a:schemeClr val="tx1"/>
                </a:solidFill>
              </a:rPr>
              <a:t>bandwidth and VM image by describing in a job script.</a:t>
            </a:r>
          </a:p>
        </p:txBody>
      </p:sp>
      <p:sp>
        <p:nvSpPr>
          <p:cNvPr id="784" name="角丸四角形吹き出し 783"/>
          <p:cNvSpPr/>
          <p:nvPr/>
        </p:nvSpPr>
        <p:spPr>
          <a:xfrm>
            <a:off x="7359108" y="4737043"/>
            <a:ext cx="1632366" cy="715089"/>
          </a:xfrm>
          <a:prstGeom prst="wedgeRoundRectCallout">
            <a:avLst>
              <a:gd name="adj1" fmla="val -95464"/>
              <a:gd name="adj2" fmla="val 4485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Process of a job is allocated and execute on VM automatically.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角丸四角形 366"/>
          <p:cNvSpPr/>
          <p:nvPr/>
        </p:nvSpPr>
        <p:spPr>
          <a:xfrm>
            <a:off x="2220435" y="2127042"/>
            <a:ext cx="2020759" cy="36236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sp>
        <p:nvSpPr>
          <p:cNvPr id="260" name="角丸四角形 259"/>
          <p:cNvSpPr/>
          <p:nvPr/>
        </p:nvSpPr>
        <p:spPr>
          <a:xfrm>
            <a:off x="2372835" y="4745675"/>
            <a:ext cx="6008155" cy="115742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Proposed resource management</a:t>
            </a:r>
            <a:endParaRPr kumimoji="1" lang="ja-JP" altLang="en-US" sz="3200" dirty="0"/>
          </a:p>
        </p:txBody>
      </p:sp>
      <p:sp>
        <p:nvSpPr>
          <p:cNvPr id="1028" name="コンテンツ プレースホルダー 1027"/>
          <p:cNvSpPr>
            <a:spLocks noGrp="1"/>
          </p:cNvSpPr>
          <p:nvPr>
            <p:ph idx="1"/>
          </p:nvPr>
        </p:nvSpPr>
        <p:spPr>
          <a:xfrm>
            <a:off x="564824" y="750715"/>
            <a:ext cx="8440823" cy="129614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 of virtual computational resources to a job</a:t>
            </a:r>
          </a:p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 by leveraging functions of Open </a:t>
            </a: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vSwitch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368" name="角丸四角形 367"/>
          <p:cNvSpPr/>
          <p:nvPr/>
        </p:nvSpPr>
        <p:spPr>
          <a:xfrm>
            <a:off x="4725140" y="3138756"/>
            <a:ext cx="3010280" cy="983351"/>
          </a:xfrm>
          <a:prstGeom prst="roundRect">
            <a:avLst>
              <a:gd name="adj" fmla="val 1568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sp>
        <p:nvSpPr>
          <p:cNvPr id="369" name="角丸四角形 368"/>
          <p:cNvSpPr/>
          <p:nvPr/>
        </p:nvSpPr>
        <p:spPr>
          <a:xfrm>
            <a:off x="4779465" y="4331788"/>
            <a:ext cx="2955956" cy="258588"/>
          </a:xfrm>
          <a:prstGeom prst="roundRect">
            <a:avLst>
              <a:gd name="adj" fmla="val 223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370" name="直線コネクタ 369"/>
          <p:cNvCxnSpPr>
            <a:stCxn id="693" idx="0"/>
            <a:endCxn id="705" idx="3"/>
          </p:cNvCxnSpPr>
          <p:nvPr/>
        </p:nvCxnSpPr>
        <p:spPr>
          <a:xfrm flipV="1">
            <a:off x="5136931" y="3454883"/>
            <a:ext cx="361801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/>
          <p:cNvCxnSpPr>
            <a:stCxn id="681" idx="0"/>
            <a:endCxn id="645" idx="3"/>
          </p:cNvCxnSpPr>
          <p:nvPr/>
        </p:nvCxnSpPr>
        <p:spPr>
          <a:xfrm flipV="1">
            <a:off x="5871579" y="3454883"/>
            <a:ext cx="1090692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/>
          <p:cNvCxnSpPr>
            <a:stCxn id="681" idx="0"/>
            <a:endCxn id="705" idx="3"/>
          </p:cNvCxnSpPr>
          <p:nvPr/>
        </p:nvCxnSpPr>
        <p:spPr>
          <a:xfrm flipH="1" flipV="1">
            <a:off x="5498733" y="3454883"/>
            <a:ext cx="372846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グループ化 414"/>
          <p:cNvGrpSpPr/>
          <p:nvPr/>
        </p:nvGrpSpPr>
        <p:grpSpPr>
          <a:xfrm>
            <a:off x="5167656" y="3341222"/>
            <a:ext cx="688543" cy="113662"/>
            <a:chOff x="2195736" y="2060848"/>
            <a:chExt cx="781162" cy="119756"/>
          </a:xfrm>
        </p:grpSpPr>
        <p:sp>
          <p:nvSpPr>
            <p:cNvPr id="705" name="直方体 704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06" name="正方形/長方形 705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7" name="正方形/長方形 706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8" name="正方形/長方形 707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9" name="正方形/長方形 708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0" name="正方形/長方形 709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1" name="正方形/長方形 710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2" name="正方形/長方形 711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3" name="正方形/長方形 712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714" name="直線コネクタ 713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線コネクタ 714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線コネクタ 715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グループ化 415"/>
          <p:cNvGrpSpPr/>
          <p:nvPr/>
        </p:nvGrpSpPr>
        <p:grpSpPr>
          <a:xfrm>
            <a:off x="4779465" y="3951851"/>
            <a:ext cx="688543" cy="113662"/>
            <a:chOff x="2195736" y="2060848"/>
            <a:chExt cx="781162" cy="119756"/>
          </a:xfrm>
        </p:grpSpPr>
        <p:sp>
          <p:nvSpPr>
            <p:cNvPr id="693" name="直方体 692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94" name="正方形/長方形 693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5" name="正方形/長方形 694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6" name="正方形/長方形 695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7" name="正方形/長方形 696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8" name="正方形/長方形 697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9" name="正方形/長方形 698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0" name="正方形/長方形 699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1" name="正方形/長方形 700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702" name="直線コネクタ 701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線コネクタ 702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線コネクタ 703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グループ化 416"/>
          <p:cNvGrpSpPr/>
          <p:nvPr/>
        </p:nvGrpSpPr>
        <p:grpSpPr>
          <a:xfrm>
            <a:off x="5514112" y="3951851"/>
            <a:ext cx="688543" cy="113662"/>
            <a:chOff x="2195736" y="2060848"/>
            <a:chExt cx="781162" cy="119756"/>
          </a:xfrm>
        </p:grpSpPr>
        <p:sp>
          <p:nvSpPr>
            <p:cNvPr id="681" name="直方体 680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82" name="正方形/長方形 681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3" name="正方形/長方形 682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4" name="正方形/長方形 683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5" name="正方形/長方形 684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6" name="正方形/長方形 685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7" name="正方形/長方形 686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8" name="正方形/長方形 687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9" name="正方形/長方形 688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90" name="直線コネクタ 689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線コネクタ 691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グループ化 417"/>
          <p:cNvGrpSpPr/>
          <p:nvPr/>
        </p:nvGrpSpPr>
        <p:grpSpPr>
          <a:xfrm>
            <a:off x="6248758" y="3951851"/>
            <a:ext cx="688543" cy="113662"/>
            <a:chOff x="2195736" y="2060848"/>
            <a:chExt cx="781162" cy="119756"/>
          </a:xfrm>
        </p:grpSpPr>
        <p:sp>
          <p:nvSpPr>
            <p:cNvPr id="669" name="直方体 668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70" name="正方形/長方形 669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1" name="正方形/長方形 670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2" name="正方形/長方形 671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3" name="正方形/長方形 672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4" name="正方形/長方形 673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6" name="正方形/長方形 675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7" name="正方形/長方形 676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78" name="直線コネクタ 677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コネクタ 678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グループ化 418"/>
          <p:cNvGrpSpPr/>
          <p:nvPr/>
        </p:nvGrpSpPr>
        <p:grpSpPr>
          <a:xfrm>
            <a:off x="6983407" y="3951851"/>
            <a:ext cx="688543" cy="113662"/>
            <a:chOff x="2195736" y="2060848"/>
            <a:chExt cx="781162" cy="119756"/>
          </a:xfrm>
        </p:grpSpPr>
        <p:sp>
          <p:nvSpPr>
            <p:cNvPr id="657" name="直方体 656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58" name="正方形/長方形 657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9" name="正方形/長方形 658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0" name="正方形/長方形 659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1" name="正方形/長方形 660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2" name="正方形/長方形 661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3" name="正方形/長方形 662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4" name="正方形/長方形 663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5" name="正方形/長方形 664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66" name="直線コネクタ 665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コネクタ 666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コネクタ 667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" name="グループ化 419"/>
          <p:cNvGrpSpPr/>
          <p:nvPr/>
        </p:nvGrpSpPr>
        <p:grpSpPr>
          <a:xfrm>
            <a:off x="6631194" y="3341222"/>
            <a:ext cx="688543" cy="113662"/>
            <a:chOff x="2195736" y="2060848"/>
            <a:chExt cx="781162" cy="119756"/>
          </a:xfrm>
        </p:grpSpPr>
        <p:sp>
          <p:nvSpPr>
            <p:cNvPr id="645" name="直方体 644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46" name="正方形/長方形 645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47" name="正方形/長方形 646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48" name="正方形/長方形 647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49" name="正方形/長方形 648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0" name="正方形/長方形 649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1" name="正方形/長方形 650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2" name="正方形/長方形 651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3" name="正方形/長方形 652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54" name="直線コネクタ 653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コネクタ 654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1" name="直線コネクタ 420"/>
          <p:cNvCxnSpPr>
            <a:stCxn id="669" idx="0"/>
            <a:endCxn id="645" idx="3"/>
          </p:cNvCxnSpPr>
          <p:nvPr/>
        </p:nvCxnSpPr>
        <p:spPr>
          <a:xfrm flipV="1">
            <a:off x="6606225" y="3454883"/>
            <a:ext cx="356045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/>
          <p:cNvCxnSpPr>
            <a:stCxn id="693" idx="0"/>
            <a:endCxn id="645" idx="3"/>
          </p:cNvCxnSpPr>
          <p:nvPr/>
        </p:nvCxnSpPr>
        <p:spPr>
          <a:xfrm flipV="1">
            <a:off x="5136931" y="3454883"/>
            <a:ext cx="1825339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/>
          <p:cNvCxnSpPr>
            <a:stCxn id="657" idx="0"/>
            <a:endCxn id="645" idx="3"/>
          </p:cNvCxnSpPr>
          <p:nvPr/>
        </p:nvCxnSpPr>
        <p:spPr>
          <a:xfrm flipH="1" flipV="1">
            <a:off x="6962271" y="3454883"/>
            <a:ext cx="378602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グループ化 423"/>
          <p:cNvGrpSpPr/>
          <p:nvPr/>
        </p:nvGrpSpPr>
        <p:grpSpPr>
          <a:xfrm>
            <a:off x="4860858" y="4061144"/>
            <a:ext cx="2808967" cy="482649"/>
            <a:chOff x="4657311" y="5577951"/>
            <a:chExt cx="4135437" cy="659900"/>
          </a:xfrm>
        </p:grpSpPr>
        <p:cxnSp>
          <p:nvCxnSpPr>
            <p:cNvPr id="613" name="直線コネクタ 612"/>
            <p:cNvCxnSpPr/>
            <p:nvPr/>
          </p:nvCxnSpPr>
          <p:spPr>
            <a:xfrm flipV="1">
              <a:off x="474781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コネクタ 613"/>
            <p:cNvCxnSpPr/>
            <p:nvPr/>
          </p:nvCxnSpPr>
          <p:spPr>
            <a:xfrm flipV="1">
              <a:off x="498255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線コネクタ 614"/>
            <p:cNvCxnSpPr/>
            <p:nvPr/>
          </p:nvCxnSpPr>
          <p:spPr>
            <a:xfrm flipV="1">
              <a:off x="521729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コネクタ 615"/>
            <p:cNvCxnSpPr/>
            <p:nvPr/>
          </p:nvCxnSpPr>
          <p:spPr>
            <a:xfrm flipV="1">
              <a:off x="545203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コネクタ 616"/>
            <p:cNvCxnSpPr/>
            <p:nvPr/>
          </p:nvCxnSpPr>
          <p:spPr>
            <a:xfrm flipV="1">
              <a:off x="583870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コネクタ 617"/>
            <p:cNvCxnSpPr/>
            <p:nvPr/>
          </p:nvCxnSpPr>
          <p:spPr>
            <a:xfrm flipV="1">
              <a:off x="607344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コネクタ 618"/>
            <p:cNvCxnSpPr/>
            <p:nvPr/>
          </p:nvCxnSpPr>
          <p:spPr>
            <a:xfrm flipV="1">
              <a:off x="630818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コネクタ 619"/>
            <p:cNvCxnSpPr/>
            <p:nvPr/>
          </p:nvCxnSpPr>
          <p:spPr>
            <a:xfrm flipV="1">
              <a:off x="6542921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/>
            <p:cNvCxnSpPr/>
            <p:nvPr/>
          </p:nvCxnSpPr>
          <p:spPr>
            <a:xfrm flipV="1">
              <a:off x="690930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/>
            <p:cNvCxnSpPr/>
            <p:nvPr/>
          </p:nvCxnSpPr>
          <p:spPr>
            <a:xfrm flipV="1">
              <a:off x="714404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/>
            <p:cNvCxnSpPr/>
            <p:nvPr/>
          </p:nvCxnSpPr>
          <p:spPr>
            <a:xfrm flipV="1">
              <a:off x="737878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/>
            <p:cNvCxnSpPr/>
            <p:nvPr/>
          </p:nvCxnSpPr>
          <p:spPr>
            <a:xfrm flipV="1">
              <a:off x="76135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/>
            <p:cNvCxnSpPr/>
            <p:nvPr/>
          </p:nvCxnSpPr>
          <p:spPr>
            <a:xfrm flipV="1">
              <a:off x="79980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/>
            <p:cNvCxnSpPr/>
            <p:nvPr/>
          </p:nvCxnSpPr>
          <p:spPr>
            <a:xfrm flipV="1">
              <a:off x="823276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/>
            <p:cNvCxnSpPr/>
            <p:nvPr/>
          </p:nvCxnSpPr>
          <p:spPr>
            <a:xfrm flipV="1">
              <a:off x="846750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/>
            <p:cNvCxnSpPr/>
            <p:nvPr/>
          </p:nvCxnSpPr>
          <p:spPr>
            <a:xfrm flipV="1">
              <a:off x="8702247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31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05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9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53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20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94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5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68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6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419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7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0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8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54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28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0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5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6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00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745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5" name="角丸四角形 424"/>
          <p:cNvSpPr/>
          <p:nvPr/>
        </p:nvSpPr>
        <p:spPr>
          <a:xfrm>
            <a:off x="2428829" y="2200360"/>
            <a:ext cx="1577399" cy="1751490"/>
          </a:xfrm>
          <a:prstGeom prst="roundRect">
            <a:avLst>
              <a:gd name="adj" fmla="val 1568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t"/>
          <a:lstStyle/>
          <a:p>
            <a:pPr algn="ctr" defTabSz="457200"/>
            <a:endParaRPr lang="ja-JP" altLang="en-US" sz="600" b="1" dirty="0">
              <a:solidFill>
                <a:schemeClr val="bg1"/>
              </a:solidFill>
            </a:endParaRPr>
          </a:p>
        </p:txBody>
      </p:sp>
      <p:cxnSp>
        <p:nvCxnSpPr>
          <p:cNvPr id="426" name="カギ線コネクタ 188"/>
          <p:cNvCxnSpPr>
            <a:stCxn id="369" idx="1"/>
            <a:endCxn id="558" idx="3"/>
          </p:cNvCxnSpPr>
          <p:nvPr/>
        </p:nvCxnSpPr>
        <p:spPr>
          <a:xfrm flipH="1">
            <a:off x="3636929" y="4461082"/>
            <a:ext cx="1142535" cy="6020"/>
          </a:xfrm>
          <a:prstGeom prst="straightConnector1">
            <a:avLst/>
          </a:prstGeom>
          <a:ln w="31750" cap="rnd">
            <a:solidFill>
              <a:schemeClr val="bg1">
                <a:lumMod val="50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上下矢印 426"/>
          <p:cNvSpPr/>
          <p:nvPr/>
        </p:nvSpPr>
        <p:spPr>
          <a:xfrm>
            <a:off x="2999953" y="3836171"/>
            <a:ext cx="226840" cy="361122"/>
          </a:xfrm>
          <a:prstGeom prst="upDownArrow">
            <a:avLst>
              <a:gd name="adj1" fmla="val 50000"/>
              <a:gd name="adj2" fmla="val 31152"/>
            </a:avLst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grpSp>
        <p:nvGrpSpPr>
          <p:cNvPr id="428" name="グループ化 427"/>
          <p:cNvGrpSpPr>
            <a:grpSpLocks noChangeAspect="1"/>
          </p:cNvGrpSpPr>
          <p:nvPr/>
        </p:nvGrpSpPr>
        <p:grpSpPr>
          <a:xfrm>
            <a:off x="595178" y="4222169"/>
            <a:ext cx="224731" cy="308457"/>
            <a:chOff x="1096225" y="885475"/>
            <a:chExt cx="648072" cy="826091"/>
          </a:xfrm>
          <a:solidFill>
            <a:srgbClr val="CCFFCC"/>
          </a:solidFill>
        </p:grpSpPr>
        <p:sp>
          <p:nvSpPr>
            <p:cNvPr id="611" name="二等辺三角形 610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12" name="円/楕円 611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</p:grpSp>
      <p:sp>
        <p:nvSpPr>
          <p:cNvPr id="430" name="テキスト ボックス 429"/>
          <p:cNvSpPr txBox="1"/>
          <p:nvPr/>
        </p:nvSpPr>
        <p:spPr>
          <a:xfrm>
            <a:off x="2455130" y="2218121"/>
            <a:ext cx="1521875" cy="28369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0"/>
            <a:r>
              <a:rPr lang="en-US" altLang="ja-JP" sz="900" b="1" dirty="0" smtClean="0"/>
              <a:t>Network Management Module</a:t>
            </a:r>
            <a:br>
              <a:rPr lang="en-US" altLang="ja-JP" sz="900" b="1" dirty="0" smtClean="0"/>
            </a:br>
            <a:r>
              <a:rPr lang="en-US" altLang="ja-JP" sz="900" b="1" dirty="0" smtClean="0"/>
              <a:t>(NMM)</a:t>
            </a:r>
            <a:endParaRPr lang="ja-JP" altLang="en-US" sz="900" b="1" dirty="0"/>
          </a:p>
        </p:txBody>
      </p:sp>
      <p:sp>
        <p:nvSpPr>
          <p:cNvPr id="431" name="フローチャート : 磁気ディスク 430"/>
          <p:cNvSpPr/>
          <p:nvPr/>
        </p:nvSpPr>
        <p:spPr>
          <a:xfrm>
            <a:off x="2582411" y="2710254"/>
            <a:ext cx="517035" cy="32749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</a:rPr>
              <a:t>DB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42" name="正方形/長方形 441"/>
          <p:cNvSpPr/>
          <p:nvPr/>
        </p:nvSpPr>
        <p:spPr>
          <a:xfrm>
            <a:off x="2969889" y="3509175"/>
            <a:ext cx="547448" cy="31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Brain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443" name="グループ化 442"/>
          <p:cNvGrpSpPr/>
          <p:nvPr/>
        </p:nvGrpSpPr>
        <p:grpSpPr>
          <a:xfrm>
            <a:off x="3204806" y="2509269"/>
            <a:ext cx="701757" cy="905710"/>
            <a:chOff x="6997491" y="2491011"/>
            <a:chExt cx="1033145" cy="1238329"/>
          </a:xfrm>
        </p:grpSpPr>
        <p:sp>
          <p:nvSpPr>
            <p:cNvPr id="609" name="正方形/長方形 608"/>
            <p:cNvSpPr/>
            <p:nvPr/>
          </p:nvSpPr>
          <p:spPr>
            <a:xfrm>
              <a:off x="6997491" y="2491011"/>
              <a:ext cx="1033145" cy="1238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kumimoji="1" lang="en-US" altLang="ja-JP" sz="1000" b="1" dirty="0" smtClean="0">
                  <a:solidFill>
                    <a:schemeClr val="tx1"/>
                  </a:solidFill>
                </a:rPr>
                <a:t>Network</a:t>
              </a:r>
              <a:br>
                <a:rPr kumimoji="1" lang="en-US" altLang="ja-JP" sz="1000" b="1" dirty="0" smtClean="0">
                  <a:solidFill>
                    <a:schemeClr val="tx1"/>
                  </a:solidFill>
                </a:rPr>
              </a:br>
              <a:r>
                <a:rPr kumimoji="1" lang="en-US" altLang="ja-JP" sz="1000" b="1" dirty="0" smtClean="0">
                  <a:solidFill>
                    <a:schemeClr val="tx1"/>
                  </a:solidFill>
                </a:rPr>
                <a:t>Control</a:t>
              </a:r>
              <a:endParaRPr kumimoji="1" lang="ja-JP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10" name="正方形/長方形 609"/>
            <p:cNvSpPr/>
            <p:nvPr/>
          </p:nvSpPr>
          <p:spPr>
            <a:xfrm>
              <a:off x="7117956" y="2934324"/>
              <a:ext cx="805967" cy="7261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ja-JP" sz="700" b="1" dirty="0" smtClean="0">
                  <a:solidFill>
                    <a:schemeClr val="tx1"/>
                  </a:solidFill>
                </a:rPr>
                <a:t>OpenFlow</a:t>
              </a:r>
              <a:r>
                <a:rPr lang="en-US" altLang="ja-JP" sz="700" b="1" dirty="0">
                  <a:solidFill>
                    <a:schemeClr val="tx1"/>
                  </a:solidFill>
                </a:rPr>
                <a:t> Controller</a:t>
              </a:r>
              <a:br>
                <a:rPr lang="en-US" altLang="ja-JP" sz="700" b="1" dirty="0">
                  <a:solidFill>
                    <a:schemeClr val="tx1"/>
                  </a:solidFill>
                </a:rPr>
              </a:br>
              <a:r>
                <a:rPr lang="en-US" altLang="ja-JP" sz="700" b="1" dirty="0">
                  <a:solidFill>
                    <a:schemeClr val="tx1"/>
                  </a:solidFill>
                </a:rPr>
                <a:t>(Trema)</a:t>
              </a:r>
              <a:endParaRPr kumimoji="1" lang="ja-JP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4" name="カギ線コネクタ 362"/>
          <p:cNvCxnSpPr>
            <a:stCxn id="609" idx="3"/>
            <a:endCxn id="525" idx="0"/>
          </p:cNvCxnSpPr>
          <p:nvPr/>
        </p:nvCxnSpPr>
        <p:spPr>
          <a:xfrm>
            <a:off x="3906563" y="2962124"/>
            <a:ext cx="1462140" cy="353264"/>
          </a:xfrm>
          <a:prstGeom prst="bentConnector2">
            <a:avLst/>
          </a:prstGeom>
          <a:ln w="31750" cap="rnd">
            <a:solidFill>
              <a:srgbClr val="00B05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17"/>
          <p:cNvCxnSpPr>
            <a:endCxn id="431" idx="3"/>
          </p:cNvCxnSpPr>
          <p:nvPr/>
        </p:nvCxnSpPr>
        <p:spPr>
          <a:xfrm rot="16200000" flipV="1">
            <a:off x="2751429" y="3127244"/>
            <a:ext cx="460741" cy="28174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17"/>
          <p:cNvCxnSpPr>
            <a:stCxn id="442" idx="3"/>
          </p:cNvCxnSpPr>
          <p:nvPr/>
        </p:nvCxnSpPr>
        <p:spPr>
          <a:xfrm flipV="1">
            <a:off x="3517337" y="3415192"/>
            <a:ext cx="173606" cy="251444"/>
          </a:xfrm>
          <a:prstGeom prst="bentConnector2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/>
          <p:cNvSpPr txBox="1"/>
          <p:nvPr/>
        </p:nvSpPr>
        <p:spPr>
          <a:xfrm>
            <a:off x="2017560" y="1826219"/>
            <a:ext cx="240744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SDN-based JMS Framework</a:t>
            </a:r>
            <a:endParaRPr lang="en-US" altLang="ja-JP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" name="メモ 450"/>
          <p:cNvSpPr/>
          <p:nvPr/>
        </p:nvSpPr>
        <p:spPr>
          <a:xfrm>
            <a:off x="1994146" y="3369101"/>
            <a:ext cx="1054835" cy="396034"/>
          </a:xfrm>
          <a:prstGeom prst="foldedCorner">
            <a:avLst>
              <a:gd name="adj" fmla="val 1964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800" b="1" dirty="0" smtClean="0">
                <a:solidFill>
                  <a:schemeClr val="tx1"/>
                </a:solidFill>
              </a:rPr>
              <a:t>Resource </a:t>
            </a:r>
            <a:r>
              <a:rPr lang="en-US" altLang="ja-JP" sz="800" b="1" dirty="0" err="1" smtClean="0">
                <a:solidFill>
                  <a:schemeClr val="tx1"/>
                </a:solidFill>
              </a:rPr>
              <a:t>assignemnt</a:t>
            </a:r>
            <a:r>
              <a:rPr lang="en-US" altLang="ja-JP" sz="800" b="1" dirty="0" smtClean="0">
                <a:solidFill>
                  <a:schemeClr val="tx1"/>
                </a:solidFill>
              </a:rPr>
              <a:t> </a:t>
            </a:r>
            <a:br>
              <a:rPr lang="en-US" altLang="ja-JP" sz="800" b="1" dirty="0" smtClean="0">
                <a:solidFill>
                  <a:schemeClr val="tx1"/>
                </a:solidFill>
              </a:rPr>
            </a:br>
            <a:r>
              <a:rPr lang="en-US" altLang="ja-JP" sz="800" b="1" dirty="0" smtClean="0">
                <a:solidFill>
                  <a:schemeClr val="tx1"/>
                </a:solidFill>
              </a:rPr>
              <a:t>policy class module</a:t>
            </a:r>
            <a:endParaRPr lang="ja-JP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452" name="グループ化 451"/>
          <p:cNvGrpSpPr>
            <a:grpSpLocks noChangeAspect="1"/>
          </p:cNvGrpSpPr>
          <p:nvPr/>
        </p:nvGrpSpPr>
        <p:grpSpPr>
          <a:xfrm>
            <a:off x="748769" y="3365906"/>
            <a:ext cx="224731" cy="308457"/>
            <a:chOff x="1849086" y="885475"/>
            <a:chExt cx="648071" cy="826091"/>
          </a:xfrm>
          <a:solidFill>
            <a:srgbClr val="CCFFCC"/>
          </a:solidFill>
        </p:grpSpPr>
        <p:sp>
          <p:nvSpPr>
            <p:cNvPr id="607" name="二等辺三角形 606"/>
            <p:cNvSpPr/>
            <p:nvPr/>
          </p:nvSpPr>
          <p:spPr>
            <a:xfrm>
              <a:off x="1849086" y="1135501"/>
              <a:ext cx="648071" cy="576065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600" dirty="0"/>
            </a:p>
          </p:txBody>
        </p:sp>
        <p:sp>
          <p:nvSpPr>
            <p:cNvPr id="608" name="円/楕円 607"/>
            <p:cNvSpPr/>
            <p:nvPr/>
          </p:nvSpPr>
          <p:spPr>
            <a:xfrm>
              <a:off x="1921094" y="885475"/>
              <a:ext cx="504056" cy="5040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600" dirty="0"/>
            </a:p>
          </p:txBody>
        </p:sp>
      </p:grpSp>
      <p:cxnSp>
        <p:nvCxnSpPr>
          <p:cNvPr id="453" name="AutoShape 33"/>
          <p:cNvCxnSpPr>
            <a:cxnSpLocks noChangeShapeType="1"/>
            <a:stCxn id="607" idx="5"/>
            <a:endCxn id="451" idx="1"/>
          </p:cNvCxnSpPr>
          <p:nvPr/>
        </p:nvCxnSpPr>
        <p:spPr bwMode="auto">
          <a:xfrm>
            <a:off x="917317" y="3566814"/>
            <a:ext cx="1076829" cy="304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" name="テキスト ボックス 482"/>
          <p:cNvSpPr txBox="1"/>
          <p:nvPr/>
        </p:nvSpPr>
        <p:spPr>
          <a:xfrm>
            <a:off x="526369" y="4545620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b="1" dirty="0" smtClean="0"/>
              <a:t>User</a:t>
            </a:r>
            <a:endParaRPr kumimoji="1" lang="ja-JP" altLang="en-US" sz="700" b="1" dirty="0"/>
          </a:p>
        </p:txBody>
      </p:sp>
      <p:sp>
        <p:nvSpPr>
          <p:cNvPr id="496" name="テキスト ボックス 495"/>
          <p:cNvSpPr txBox="1"/>
          <p:nvPr/>
        </p:nvSpPr>
        <p:spPr>
          <a:xfrm>
            <a:off x="601735" y="3692261"/>
            <a:ext cx="52257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Administrator</a:t>
            </a:r>
            <a:endParaRPr kumimoji="1" lang="ja-JP" altLang="en-US" sz="700" b="1" dirty="0"/>
          </a:p>
        </p:txBody>
      </p:sp>
      <p:sp>
        <p:nvSpPr>
          <p:cNvPr id="497" name="フリーフォーム 496"/>
          <p:cNvSpPr/>
          <p:nvPr/>
        </p:nvSpPr>
        <p:spPr>
          <a:xfrm>
            <a:off x="5643456" y="3442998"/>
            <a:ext cx="839668" cy="688598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855" h="2019671">
                <a:moveTo>
                  <a:pt x="1300426" y="2019671"/>
                </a:moveTo>
                <a:cubicBezTo>
                  <a:pt x="1334044" y="1797795"/>
                  <a:pt x="1305658" y="2049456"/>
                  <a:pt x="1323588" y="1498127"/>
                </a:cubicBezTo>
                <a:cubicBezTo>
                  <a:pt x="1164367" y="1127108"/>
                  <a:pt x="381475" y="532826"/>
                  <a:pt x="0" y="13166"/>
                </a:cubicBezTo>
                <a:cubicBezTo>
                  <a:pt x="214655" y="-130751"/>
                  <a:pt x="2023132" y="945966"/>
                  <a:pt x="2611515" y="1251624"/>
                </a:cubicBezTo>
                <a:cubicBezTo>
                  <a:pt x="2630564" y="1801833"/>
                  <a:pt x="2620480" y="1751850"/>
                  <a:pt x="2651856" y="1972606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cxnSp>
        <p:nvCxnSpPr>
          <p:cNvPr id="498" name="直線コネクタ 497"/>
          <p:cNvCxnSpPr>
            <a:stCxn id="669" idx="0"/>
            <a:endCxn id="705" idx="3"/>
          </p:cNvCxnSpPr>
          <p:nvPr/>
        </p:nvCxnSpPr>
        <p:spPr>
          <a:xfrm flipH="1" flipV="1">
            <a:off x="5498733" y="3454883"/>
            <a:ext cx="1107493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/>
          <p:cNvCxnSpPr>
            <a:stCxn id="657" idx="0"/>
            <a:endCxn id="705" idx="3"/>
          </p:cNvCxnSpPr>
          <p:nvPr/>
        </p:nvCxnSpPr>
        <p:spPr>
          <a:xfrm flipH="1" flipV="1">
            <a:off x="5498733" y="3454883"/>
            <a:ext cx="1842141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フローチャート : 磁気ディスク 500"/>
          <p:cNvSpPr/>
          <p:nvPr/>
        </p:nvSpPr>
        <p:spPr>
          <a:xfrm>
            <a:off x="2479824" y="4811594"/>
            <a:ext cx="501975" cy="416481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600" b="1" dirty="0" smtClean="0">
                <a:solidFill>
                  <a:schemeClr val="tx1"/>
                </a:solidFill>
              </a:rPr>
              <a:t>VM images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sp>
        <p:nvSpPr>
          <p:cNvPr id="502" name="フリーフォーム 501"/>
          <p:cNvSpPr/>
          <p:nvPr/>
        </p:nvSpPr>
        <p:spPr>
          <a:xfrm>
            <a:off x="5841979" y="3427408"/>
            <a:ext cx="1366447" cy="693022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  <a:gd name="connsiteX0" fmla="*/ 1499120 w 2850549"/>
              <a:gd name="connsiteY0" fmla="*/ 2061054 h 2061054"/>
              <a:gd name="connsiteX1" fmla="*/ 1522282 w 2850549"/>
              <a:gd name="connsiteY1" fmla="*/ 1539510 h 2061054"/>
              <a:gd name="connsiteX2" fmla="*/ 0 w 2850549"/>
              <a:gd name="connsiteY2" fmla="*/ 12719 h 2061054"/>
              <a:gd name="connsiteX3" fmla="*/ 2810209 w 2850549"/>
              <a:gd name="connsiteY3" fmla="*/ 1293007 h 2061054"/>
              <a:gd name="connsiteX4" fmla="*/ 2850550 w 2850549"/>
              <a:gd name="connsiteY4" fmla="*/ 2013989 h 2061054"/>
              <a:gd name="connsiteX0" fmla="*/ 1499120 w 3101532"/>
              <a:gd name="connsiteY0" fmla="*/ 2061054 h 2076734"/>
              <a:gd name="connsiteX1" fmla="*/ 1522282 w 3101532"/>
              <a:gd name="connsiteY1" fmla="*/ 1539510 h 2076734"/>
              <a:gd name="connsiteX2" fmla="*/ 0 w 3101532"/>
              <a:gd name="connsiteY2" fmla="*/ 12719 h 2076734"/>
              <a:gd name="connsiteX3" fmla="*/ 2810209 w 3101532"/>
              <a:gd name="connsiteY3" fmla="*/ 1293007 h 2076734"/>
              <a:gd name="connsiteX4" fmla="*/ 3101532 w 3101532"/>
              <a:gd name="connsiteY4" fmla="*/ 2076734 h 2076734"/>
              <a:gd name="connsiteX0" fmla="*/ 1499120 w 3102599"/>
              <a:gd name="connsiteY0" fmla="*/ 2061054 h 2076734"/>
              <a:gd name="connsiteX1" fmla="*/ 1522282 w 3102599"/>
              <a:gd name="connsiteY1" fmla="*/ 1539510 h 2076734"/>
              <a:gd name="connsiteX2" fmla="*/ 0 w 3102599"/>
              <a:gd name="connsiteY2" fmla="*/ 12719 h 2076734"/>
              <a:gd name="connsiteX3" fmla="*/ 2810209 w 3102599"/>
              <a:gd name="connsiteY3" fmla="*/ 1293007 h 2076734"/>
              <a:gd name="connsiteX4" fmla="*/ 3101532 w 3102599"/>
              <a:gd name="connsiteY4" fmla="*/ 2076734 h 2076734"/>
              <a:gd name="connsiteX0" fmla="*/ 1499120 w 3117265"/>
              <a:gd name="connsiteY0" fmla="*/ 2058603 h 2074283"/>
              <a:gd name="connsiteX1" fmla="*/ 1522282 w 3117265"/>
              <a:gd name="connsiteY1" fmla="*/ 1537059 h 2074283"/>
              <a:gd name="connsiteX2" fmla="*/ 0 w 3117265"/>
              <a:gd name="connsiteY2" fmla="*/ 10268 h 2074283"/>
              <a:gd name="connsiteX3" fmla="*/ 3103023 w 3117265"/>
              <a:gd name="connsiteY3" fmla="*/ 1583369 h 2074283"/>
              <a:gd name="connsiteX4" fmla="*/ 3101532 w 3117265"/>
              <a:gd name="connsiteY4" fmla="*/ 2074283 h 2074283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5539"/>
              <a:gd name="connsiteY0" fmla="*/ 2029574 h 2045254"/>
              <a:gd name="connsiteX1" fmla="*/ 2724908 w 4315539"/>
              <a:gd name="connsiteY1" fmla="*/ 1508030 h 2045254"/>
              <a:gd name="connsiteX2" fmla="*/ 0 w 4315539"/>
              <a:gd name="connsiteY2" fmla="*/ 12610 h 2045254"/>
              <a:gd name="connsiteX3" fmla="*/ 4295190 w 4315539"/>
              <a:gd name="connsiteY3" fmla="*/ 1303357 h 2045254"/>
              <a:gd name="connsiteX4" fmla="*/ 4304158 w 4315539"/>
              <a:gd name="connsiteY4" fmla="*/ 2045254 h 2045254"/>
              <a:gd name="connsiteX0" fmla="*/ 2701746 w 4307577"/>
              <a:gd name="connsiteY0" fmla="*/ 2029574 h 2045254"/>
              <a:gd name="connsiteX1" fmla="*/ 2724908 w 4307577"/>
              <a:gd name="connsiteY1" fmla="*/ 1508030 h 2045254"/>
              <a:gd name="connsiteX2" fmla="*/ 0 w 4307577"/>
              <a:gd name="connsiteY2" fmla="*/ 12610 h 2045254"/>
              <a:gd name="connsiteX3" fmla="*/ 4295190 w 4307577"/>
              <a:gd name="connsiteY3" fmla="*/ 1303357 h 2045254"/>
              <a:gd name="connsiteX4" fmla="*/ 4304158 w 4307577"/>
              <a:gd name="connsiteY4" fmla="*/ 2045254 h 2045254"/>
              <a:gd name="connsiteX0" fmla="*/ 2701746 w 4307577"/>
              <a:gd name="connsiteY0" fmla="*/ 2028700 h 2044380"/>
              <a:gd name="connsiteX1" fmla="*/ 2724908 w 4307577"/>
              <a:gd name="connsiteY1" fmla="*/ 1507156 h 2044380"/>
              <a:gd name="connsiteX2" fmla="*/ 0 w 4307577"/>
              <a:gd name="connsiteY2" fmla="*/ 11736 h 2044380"/>
              <a:gd name="connsiteX3" fmla="*/ 4295190 w 4307577"/>
              <a:gd name="connsiteY3" fmla="*/ 1302483 h 2044380"/>
              <a:gd name="connsiteX4" fmla="*/ 4304158 w 4307577"/>
              <a:gd name="connsiteY4" fmla="*/ 2044380 h 2044380"/>
              <a:gd name="connsiteX0" fmla="*/ 2701746 w 4307577"/>
              <a:gd name="connsiteY0" fmla="*/ 2016963 h 2032643"/>
              <a:gd name="connsiteX1" fmla="*/ 2724908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15539"/>
              <a:gd name="connsiteY0" fmla="*/ 2016963 h 2032643"/>
              <a:gd name="connsiteX1" fmla="*/ 2693534 w 4315539"/>
              <a:gd name="connsiteY1" fmla="*/ 1495419 h 2032643"/>
              <a:gd name="connsiteX2" fmla="*/ 0 w 4315539"/>
              <a:gd name="connsiteY2" fmla="*/ -1 h 2032643"/>
              <a:gd name="connsiteX3" fmla="*/ 4295190 w 4315539"/>
              <a:gd name="connsiteY3" fmla="*/ 1290746 h 2032643"/>
              <a:gd name="connsiteX4" fmla="*/ 4304158 w 4315539"/>
              <a:gd name="connsiteY4" fmla="*/ 2032643 h 203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539" h="2032643">
                <a:moveTo>
                  <a:pt x="2701746" y="2016963"/>
                </a:moveTo>
                <a:cubicBezTo>
                  <a:pt x="2735364" y="1795087"/>
                  <a:pt x="2706977" y="2025834"/>
                  <a:pt x="2693534" y="1495419"/>
                </a:cubicBezTo>
                <a:cubicBezTo>
                  <a:pt x="2293786" y="1134855"/>
                  <a:pt x="810236" y="446455"/>
                  <a:pt x="0" y="-1"/>
                </a:cubicBezTo>
                <a:cubicBezTo>
                  <a:pt x="381977" y="86151"/>
                  <a:pt x="3623146" y="1079206"/>
                  <a:pt x="4295190" y="1290746"/>
                </a:cubicBezTo>
                <a:cubicBezTo>
                  <a:pt x="4314241" y="1882784"/>
                  <a:pt x="4325071" y="1581820"/>
                  <a:pt x="4304158" y="2032643"/>
                </a:cubicBezTo>
              </a:path>
            </a:pathLst>
          </a:custGeom>
          <a:ln w="50800">
            <a:solidFill>
              <a:schemeClr val="accent2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cxnSp>
        <p:nvCxnSpPr>
          <p:cNvPr id="503" name="曲線コネクタ 502"/>
          <p:cNvCxnSpPr/>
          <p:nvPr/>
        </p:nvCxnSpPr>
        <p:spPr>
          <a:xfrm rot="16200000" flipH="1">
            <a:off x="7201969" y="3848929"/>
            <a:ext cx="9508" cy="666551"/>
          </a:xfrm>
          <a:prstGeom prst="curvedConnector3">
            <a:avLst>
              <a:gd name="adj1" fmla="val -7425000"/>
            </a:avLst>
          </a:prstGeom>
          <a:ln w="76200">
            <a:solidFill>
              <a:schemeClr val="accent2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グループ化 503"/>
          <p:cNvGrpSpPr/>
          <p:nvPr/>
        </p:nvGrpSpPr>
        <p:grpSpPr>
          <a:xfrm>
            <a:off x="6585808" y="4165454"/>
            <a:ext cx="224742" cy="313932"/>
            <a:chOff x="4909939" y="5918818"/>
            <a:chExt cx="330874" cy="429229"/>
          </a:xfrm>
        </p:grpSpPr>
        <p:sp>
          <p:nvSpPr>
            <p:cNvPr id="605" name="円/楕円 604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606" name="テキスト ボックス 605"/>
            <p:cNvSpPr txBox="1"/>
            <p:nvPr/>
          </p:nvSpPr>
          <p:spPr>
            <a:xfrm>
              <a:off x="4909939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5" name="グループ化 504"/>
          <p:cNvGrpSpPr/>
          <p:nvPr/>
        </p:nvGrpSpPr>
        <p:grpSpPr>
          <a:xfrm>
            <a:off x="6765727" y="4165454"/>
            <a:ext cx="224742" cy="313932"/>
            <a:chOff x="4909939" y="5918818"/>
            <a:chExt cx="330874" cy="429229"/>
          </a:xfrm>
        </p:grpSpPr>
        <p:sp>
          <p:nvSpPr>
            <p:cNvPr id="603" name="円/楕円 602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604" name="テキスト ボックス 603"/>
            <p:cNvSpPr txBox="1"/>
            <p:nvPr/>
          </p:nvSpPr>
          <p:spPr>
            <a:xfrm>
              <a:off x="4909939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6" name="グループ化 505"/>
          <p:cNvGrpSpPr/>
          <p:nvPr/>
        </p:nvGrpSpPr>
        <p:grpSpPr>
          <a:xfrm>
            <a:off x="7024199" y="4165454"/>
            <a:ext cx="224742" cy="313932"/>
            <a:chOff x="4909943" y="5918818"/>
            <a:chExt cx="330874" cy="429229"/>
          </a:xfrm>
        </p:grpSpPr>
        <p:sp>
          <p:nvSpPr>
            <p:cNvPr id="601" name="円/楕円 600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602" name="テキスト ボックス 601"/>
            <p:cNvSpPr txBox="1"/>
            <p:nvPr/>
          </p:nvSpPr>
          <p:spPr>
            <a:xfrm>
              <a:off x="4909943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7" name="グループ化 506"/>
          <p:cNvGrpSpPr/>
          <p:nvPr/>
        </p:nvGrpSpPr>
        <p:grpSpPr>
          <a:xfrm>
            <a:off x="7339993" y="4165454"/>
            <a:ext cx="224742" cy="313932"/>
            <a:chOff x="4909939" y="5918818"/>
            <a:chExt cx="330874" cy="429229"/>
          </a:xfrm>
        </p:grpSpPr>
        <p:sp>
          <p:nvSpPr>
            <p:cNvPr id="599" name="円/楕円 598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600" name="テキスト ボックス 599"/>
            <p:cNvSpPr txBox="1"/>
            <p:nvPr/>
          </p:nvSpPr>
          <p:spPr>
            <a:xfrm>
              <a:off x="4909939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8" name="グループ化 507"/>
          <p:cNvGrpSpPr/>
          <p:nvPr/>
        </p:nvGrpSpPr>
        <p:grpSpPr>
          <a:xfrm>
            <a:off x="7490686" y="4165454"/>
            <a:ext cx="224742" cy="313932"/>
            <a:chOff x="4909943" y="5918818"/>
            <a:chExt cx="330874" cy="429229"/>
          </a:xfrm>
        </p:grpSpPr>
        <p:sp>
          <p:nvSpPr>
            <p:cNvPr id="597" name="円/楕円 596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98" name="テキスト ボックス 597"/>
            <p:cNvSpPr txBox="1"/>
            <p:nvPr/>
          </p:nvSpPr>
          <p:spPr>
            <a:xfrm>
              <a:off x="4909943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9" name="グループ化 508"/>
          <p:cNvGrpSpPr/>
          <p:nvPr/>
        </p:nvGrpSpPr>
        <p:grpSpPr>
          <a:xfrm>
            <a:off x="7182749" y="4165454"/>
            <a:ext cx="224742" cy="313932"/>
            <a:chOff x="4909939" y="5918818"/>
            <a:chExt cx="330874" cy="429229"/>
          </a:xfrm>
        </p:grpSpPr>
        <p:sp>
          <p:nvSpPr>
            <p:cNvPr id="595" name="円/楕円 594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96" name="テキスト ボックス 595"/>
            <p:cNvSpPr txBox="1"/>
            <p:nvPr/>
          </p:nvSpPr>
          <p:spPr>
            <a:xfrm>
              <a:off x="4909939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0" name="曲線コネクタ 509"/>
          <p:cNvCxnSpPr/>
          <p:nvPr/>
        </p:nvCxnSpPr>
        <p:spPr>
          <a:xfrm rot="16200000" flipH="1">
            <a:off x="5426231" y="3900853"/>
            <a:ext cx="9508" cy="598450"/>
          </a:xfrm>
          <a:prstGeom prst="curvedConnector3">
            <a:avLst>
              <a:gd name="adj1" fmla="val -7500000"/>
            </a:avLst>
          </a:prstGeom>
          <a:ln w="571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1" name="グループ化 510"/>
          <p:cNvGrpSpPr/>
          <p:nvPr/>
        </p:nvGrpSpPr>
        <p:grpSpPr>
          <a:xfrm>
            <a:off x="4959708" y="4172007"/>
            <a:ext cx="224742" cy="313932"/>
            <a:chOff x="6073825" y="5778309"/>
            <a:chExt cx="330873" cy="429223"/>
          </a:xfrm>
        </p:grpSpPr>
        <p:sp>
          <p:nvSpPr>
            <p:cNvPr id="593" name="円/楕円 592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94" name="テキスト ボックス 593"/>
            <p:cNvSpPr txBox="1"/>
            <p:nvPr/>
          </p:nvSpPr>
          <p:spPr>
            <a:xfrm>
              <a:off x="6073825" y="5778309"/>
              <a:ext cx="330873" cy="4292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2" name="グループ化 511"/>
          <p:cNvGrpSpPr/>
          <p:nvPr/>
        </p:nvGrpSpPr>
        <p:grpSpPr>
          <a:xfrm>
            <a:off x="5124919" y="4172007"/>
            <a:ext cx="224742" cy="313932"/>
            <a:chOff x="6073828" y="5778309"/>
            <a:chExt cx="330873" cy="429223"/>
          </a:xfrm>
        </p:grpSpPr>
        <p:sp>
          <p:nvSpPr>
            <p:cNvPr id="591" name="円/楕円 590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92" name="テキスト ボックス 591"/>
            <p:cNvSpPr txBox="1"/>
            <p:nvPr/>
          </p:nvSpPr>
          <p:spPr>
            <a:xfrm>
              <a:off x="6073828" y="5778309"/>
              <a:ext cx="330873" cy="4292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3" name="グループ化 512"/>
          <p:cNvGrpSpPr/>
          <p:nvPr/>
        </p:nvGrpSpPr>
        <p:grpSpPr>
          <a:xfrm>
            <a:off x="5548613" y="4172007"/>
            <a:ext cx="224742" cy="313932"/>
            <a:chOff x="6224777" y="5778309"/>
            <a:chExt cx="330874" cy="429223"/>
          </a:xfrm>
        </p:grpSpPr>
        <p:sp>
          <p:nvSpPr>
            <p:cNvPr id="589" name="円/楕円 588"/>
            <p:cNvSpPr/>
            <p:nvPr/>
          </p:nvSpPr>
          <p:spPr>
            <a:xfrm>
              <a:off x="627309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90" name="テキスト ボックス 589"/>
            <p:cNvSpPr txBox="1"/>
            <p:nvPr/>
          </p:nvSpPr>
          <p:spPr>
            <a:xfrm>
              <a:off x="6224777" y="5778309"/>
              <a:ext cx="330874" cy="4292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4" name="グループ化 513"/>
          <p:cNvGrpSpPr/>
          <p:nvPr/>
        </p:nvGrpSpPr>
        <p:grpSpPr>
          <a:xfrm>
            <a:off x="5707537" y="4172007"/>
            <a:ext cx="224742" cy="313932"/>
            <a:chOff x="6224778" y="5778309"/>
            <a:chExt cx="330874" cy="429223"/>
          </a:xfrm>
        </p:grpSpPr>
        <p:sp>
          <p:nvSpPr>
            <p:cNvPr id="587" name="円/楕円 586"/>
            <p:cNvSpPr/>
            <p:nvPr/>
          </p:nvSpPr>
          <p:spPr>
            <a:xfrm>
              <a:off x="627309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88" name="テキスト ボックス 587"/>
            <p:cNvSpPr txBox="1"/>
            <p:nvPr/>
          </p:nvSpPr>
          <p:spPr>
            <a:xfrm>
              <a:off x="6224778" y="5778309"/>
              <a:ext cx="330874" cy="4292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5" name="グループ化 514"/>
          <p:cNvGrpSpPr/>
          <p:nvPr/>
        </p:nvGrpSpPr>
        <p:grpSpPr>
          <a:xfrm>
            <a:off x="5866639" y="4171993"/>
            <a:ext cx="224742" cy="313932"/>
            <a:chOff x="6073822" y="5778311"/>
            <a:chExt cx="330870" cy="429226"/>
          </a:xfrm>
        </p:grpSpPr>
        <p:sp>
          <p:nvSpPr>
            <p:cNvPr id="585" name="円/楕円 584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86" name="テキスト ボックス 585"/>
            <p:cNvSpPr txBox="1"/>
            <p:nvPr/>
          </p:nvSpPr>
          <p:spPr>
            <a:xfrm>
              <a:off x="6073822" y="5778311"/>
              <a:ext cx="330870" cy="429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6" name="グループ化 515"/>
          <p:cNvGrpSpPr/>
          <p:nvPr/>
        </p:nvGrpSpPr>
        <p:grpSpPr>
          <a:xfrm>
            <a:off x="6031847" y="4171993"/>
            <a:ext cx="224742" cy="313932"/>
            <a:chOff x="6073822" y="5778311"/>
            <a:chExt cx="330870" cy="429226"/>
          </a:xfrm>
        </p:grpSpPr>
        <p:sp>
          <p:nvSpPr>
            <p:cNvPr id="583" name="円/楕円 582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84" name="テキスト ボックス 583"/>
            <p:cNvSpPr txBox="1"/>
            <p:nvPr/>
          </p:nvSpPr>
          <p:spPr>
            <a:xfrm>
              <a:off x="6073822" y="5778311"/>
              <a:ext cx="330870" cy="429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7" name="グループ化 516"/>
          <p:cNvGrpSpPr/>
          <p:nvPr/>
        </p:nvGrpSpPr>
        <p:grpSpPr>
          <a:xfrm>
            <a:off x="6272479" y="4171993"/>
            <a:ext cx="224742" cy="313932"/>
            <a:chOff x="6189264" y="5778311"/>
            <a:chExt cx="330870" cy="429226"/>
          </a:xfrm>
        </p:grpSpPr>
        <p:sp>
          <p:nvSpPr>
            <p:cNvPr id="581" name="円/楕円 580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82" name="テキスト ボックス 581"/>
            <p:cNvSpPr txBox="1"/>
            <p:nvPr/>
          </p:nvSpPr>
          <p:spPr>
            <a:xfrm>
              <a:off x="6189264" y="5778311"/>
              <a:ext cx="330870" cy="429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8" name="グループ化 517"/>
          <p:cNvGrpSpPr/>
          <p:nvPr/>
        </p:nvGrpSpPr>
        <p:grpSpPr>
          <a:xfrm>
            <a:off x="6431400" y="4172012"/>
            <a:ext cx="224742" cy="313932"/>
            <a:chOff x="6189262" y="5778311"/>
            <a:chExt cx="330870" cy="429224"/>
          </a:xfrm>
        </p:grpSpPr>
        <p:sp>
          <p:nvSpPr>
            <p:cNvPr id="579" name="円/楕円 578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80" name="テキスト ボックス 579"/>
            <p:cNvSpPr txBox="1"/>
            <p:nvPr/>
          </p:nvSpPr>
          <p:spPr>
            <a:xfrm>
              <a:off x="6189262" y="5778311"/>
              <a:ext cx="330870" cy="42922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9" name="テキスト ボックス 518"/>
          <p:cNvSpPr txBox="1"/>
          <p:nvPr/>
        </p:nvSpPr>
        <p:spPr>
          <a:xfrm>
            <a:off x="5204494" y="3611738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0.5/1.0</a:t>
            </a:r>
            <a:endParaRPr kumimoji="1" lang="ja-JP" altLang="en-US" sz="400" b="1" dirty="0"/>
          </a:p>
        </p:txBody>
      </p:sp>
      <p:sp>
        <p:nvSpPr>
          <p:cNvPr id="520" name="テキスト ボックス 519"/>
          <p:cNvSpPr txBox="1"/>
          <p:nvPr/>
        </p:nvSpPr>
        <p:spPr>
          <a:xfrm>
            <a:off x="5604011" y="3611632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0.8/1.0</a:t>
            </a:r>
            <a:endParaRPr kumimoji="1" lang="ja-JP" altLang="en-US" sz="400" b="1" dirty="0"/>
          </a:p>
        </p:txBody>
      </p:sp>
      <p:sp>
        <p:nvSpPr>
          <p:cNvPr id="521" name="テキスト ボックス 520"/>
          <p:cNvSpPr txBox="1"/>
          <p:nvPr/>
        </p:nvSpPr>
        <p:spPr>
          <a:xfrm>
            <a:off x="6200349" y="3481706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0.6/1.0</a:t>
            </a:r>
            <a:endParaRPr kumimoji="1" lang="ja-JP" altLang="en-US" sz="400" b="1" dirty="0"/>
          </a:p>
        </p:txBody>
      </p:sp>
      <p:sp>
        <p:nvSpPr>
          <p:cNvPr id="522" name="テキスト ボックス 521"/>
          <p:cNvSpPr txBox="1"/>
          <p:nvPr/>
        </p:nvSpPr>
        <p:spPr>
          <a:xfrm>
            <a:off x="7123141" y="3592701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1.0/1.0</a:t>
            </a:r>
            <a:endParaRPr kumimoji="1" lang="ja-JP" altLang="en-US" sz="400" b="1" dirty="0"/>
          </a:p>
        </p:txBody>
      </p:sp>
      <p:sp>
        <p:nvSpPr>
          <p:cNvPr id="523" name="テキスト ボックス 522"/>
          <p:cNvSpPr txBox="1"/>
          <p:nvPr/>
        </p:nvSpPr>
        <p:spPr>
          <a:xfrm>
            <a:off x="6760324" y="3589244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1.0/1.0</a:t>
            </a:r>
            <a:endParaRPr kumimoji="1" lang="ja-JP" altLang="en-US" sz="400" b="1" dirty="0"/>
          </a:p>
        </p:txBody>
      </p:sp>
      <p:sp>
        <p:nvSpPr>
          <p:cNvPr id="524" name="テキスト ボックス 523"/>
          <p:cNvSpPr txBox="1"/>
          <p:nvPr/>
        </p:nvSpPr>
        <p:spPr>
          <a:xfrm>
            <a:off x="6275347" y="3768157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0.9/1.0</a:t>
            </a:r>
            <a:endParaRPr kumimoji="1" lang="ja-JP" altLang="en-US" sz="400" b="1" dirty="0"/>
          </a:p>
        </p:txBody>
      </p:sp>
      <p:sp>
        <p:nvSpPr>
          <p:cNvPr id="525" name="テキスト ボックス 524"/>
          <p:cNvSpPr txBox="1"/>
          <p:nvPr/>
        </p:nvSpPr>
        <p:spPr>
          <a:xfrm>
            <a:off x="5332319" y="3315388"/>
            <a:ext cx="72768" cy="15389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endParaRPr kumimoji="1" lang="ja-JP" altLang="en-US" sz="100" b="1" dirty="0"/>
          </a:p>
        </p:txBody>
      </p:sp>
      <p:grpSp>
        <p:nvGrpSpPr>
          <p:cNvPr id="526" name="グループ化 525"/>
          <p:cNvGrpSpPr/>
          <p:nvPr/>
        </p:nvGrpSpPr>
        <p:grpSpPr>
          <a:xfrm>
            <a:off x="3068199" y="5103281"/>
            <a:ext cx="921260" cy="615553"/>
            <a:chOff x="2457402" y="6105332"/>
            <a:chExt cx="1116948" cy="693088"/>
          </a:xfrm>
        </p:grpSpPr>
        <p:sp>
          <p:nvSpPr>
            <p:cNvPr id="577" name="角丸四角形 576"/>
            <p:cNvSpPr/>
            <p:nvPr/>
          </p:nvSpPr>
          <p:spPr>
            <a:xfrm>
              <a:off x="2457402" y="6109068"/>
              <a:ext cx="1116948" cy="652932"/>
            </a:xfrm>
            <a:prstGeom prst="roundRect">
              <a:avLst>
                <a:gd name="adj" fmla="val 15680"/>
              </a:avLst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578" name="テキスト ボックス 577"/>
            <p:cNvSpPr txBox="1"/>
            <p:nvPr/>
          </p:nvSpPr>
          <p:spPr>
            <a:xfrm>
              <a:off x="2512172" y="6105332"/>
              <a:ext cx="1018806" cy="6930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ja-JP" sz="1000" b="1" dirty="0" err="1" smtClean="0"/>
                <a:t>Vitrual</a:t>
              </a:r>
              <a:r>
                <a:rPr lang="en-US" altLang="ja-JP" sz="1000" b="1" dirty="0" smtClean="0"/>
                <a:t> resource management module</a:t>
              </a:r>
              <a:endParaRPr kumimoji="1" lang="ja-JP" altLang="en-US" sz="1000" b="1" dirty="0"/>
            </a:p>
          </p:txBody>
        </p:sp>
      </p:grpSp>
      <p:sp>
        <p:nvSpPr>
          <p:cNvPr id="527" name="上下矢印 526"/>
          <p:cNvSpPr/>
          <p:nvPr/>
        </p:nvSpPr>
        <p:spPr>
          <a:xfrm>
            <a:off x="3286631" y="3836171"/>
            <a:ext cx="225877" cy="1270431"/>
          </a:xfrm>
          <a:prstGeom prst="upDownArrow">
            <a:avLst>
              <a:gd name="adj1" fmla="val 50000"/>
              <a:gd name="adj2" fmla="val 31152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0" dirty="0">
              <a:solidFill>
                <a:schemeClr val="lt1"/>
              </a:solidFill>
            </a:endParaRPr>
          </a:p>
        </p:txBody>
      </p:sp>
      <p:cxnSp>
        <p:nvCxnSpPr>
          <p:cNvPr id="528" name="カギ線コネクタ 188"/>
          <p:cNvCxnSpPr>
            <a:stCxn id="577" idx="1"/>
            <a:endCxn id="501" idx="3"/>
          </p:cNvCxnSpPr>
          <p:nvPr/>
        </p:nvCxnSpPr>
        <p:spPr>
          <a:xfrm rot="10800000">
            <a:off x="2730813" y="5228075"/>
            <a:ext cx="337387" cy="168472"/>
          </a:xfrm>
          <a:prstGeom prst="bentConnector2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正方形/長方形 528"/>
          <p:cNvSpPr/>
          <p:nvPr/>
        </p:nvSpPr>
        <p:spPr>
          <a:xfrm>
            <a:off x="5609095" y="4871201"/>
            <a:ext cx="1147887" cy="88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30" name="正方形/長方形 529"/>
          <p:cNvSpPr/>
          <p:nvPr/>
        </p:nvSpPr>
        <p:spPr>
          <a:xfrm>
            <a:off x="5834468" y="4926507"/>
            <a:ext cx="697141" cy="17129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>
                <a:solidFill>
                  <a:schemeClr val="tx1"/>
                </a:solidFill>
              </a:rPr>
              <a:t>Open </a:t>
            </a:r>
            <a:r>
              <a:rPr lang="en-US" altLang="ja-JP" sz="700" dirty="0" err="1" smtClean="0">
                <a:solidFill>
                  <a:schemeClr val="tx1"/>
                </a:solidFill>
              </a:rPr>
              <a:t>vSwitch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531" name="テキスト ボックス 530"/>
          <p:cNvSpPr txBox="1"/>
          <p:nvPr/>
        </p:nvSpPr>
        <p:spPr>
          <a:xfrm>
            <a:off x="5743355" y="5733764"/>
            <a:ext cx="857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 smtClean="0"/>
              <a:t>Computing host</a:t>
            </a:r>
          </a:p>
        </p:txBody>
      </p:sp>
      <p:sp>
        <p:nvSpPr>
          <p:cNvPr id="532" name="テキスト ボックス 531"/>
          <p:cNvSpPr txBox="1"/>
          <p:nvPr/>
        </p:nvSpPr>
        <p:spPr>
          <a:xfrm>
            <a:off x="5685384" y="5300791"/>
            <a:ext cx="253926" cy="36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kumimoji="1" lang="en-US" altLang="ja-JP" sz="800" b="1" dirty="0" smtClean="0"/>
              <a:t/>
            </a:r>
            <a:br>
              <a:rPr kumimoji="1" lang="en-US" altLang="ja-JP" sz="800" b="1" dirty="0" smtClean="0"/>
            </a:br>
            <a:r>
              <a:rPr kumimoji="1" lang="en-US" altLang="ja-JP" sz="800" b="1" dirty="0" smtClean="0"/>
              <a:t>VM</a:t>
            </a:r>
            <a:endParaRPr kumimoji="1" lang="ja-JP" altLang="en-US" sz="800" b="1" dirty="0"/>
          </a:p>
        </p:txBody>
      </p:sp>
      <p:cxnSp>
        <p:nvCxnSpPr>
          <p:cNvPr id="533" name="直線コネクタ 532"/>
          <p:cNvCxnSpPr/>
          <p:nvPr/>
        </p:nvCxnSpPr>
        <p:spPr>
          <a:xfrm flipH="1">
            <a:off x="5599506" y="4590376"/>
            <a:ext cx="438403" cy="2326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/>
          <p:cNvCxnSpPr>
            <a:stCxn id="369" idx="2"/>
          </p:cNvCxnSpPr>
          <p:nvPr/>
        </p:nvCxnSpPr>
        <p:spPr>
          <a:xfrm>
            <a:off x="6257443" y="4590376"/>
            <a:ext cx="526805" cy="2326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5" name="テキスト ボックス 534"/>
          <p:cNvSpPr txBox="1"/>
          <p:nvPr/>
        </p:nvSpPr>
        <p:spPr>
          <a:xfrm>
            <a:off x="6428922" y="5300791"/>
            <a:ext cx="253926" cy="36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kumimoji="1" lang="en-US" altLang="ja-JP" sz="800" b="1" dirty="0" smtClean="0"/>
              <a:t/>
            </a:r>
            <a:br>
              <a:rPr kumimoji="1" lang="en-US" altLang="ja-JP" sz="800" b="1" dirty="0" smtClean="0"/>
            </a:br>
            <a:r>
              <a:rPr kumimoji="1" lang="en-US" altLang="ja-JP" sz="800" b="1" dirty="0" smtClean="0"/>
              <a:t>VM</a:t>
            </a:r>
            <a:endParaRPr kumimoji="1" lang="ja-JP" altLang="en-US" sz="800" b="1" dirty="0"/>
          </a:p>
        </p:txBody>
      </p:sp>
      <p:sp>
        <p:nvSpPr>
          <p:cNvPr id="536" name="テキスト ボックス 535"/>
          <p:cNvSpPr txBox="1"/>
          <p:nvPr/>
        </p:nvSpPr>
        <p:spPr>
          <a:xfrm>
            <a:off x="6057152" y="5300791"/>
            <a:ext cx="253926" cy="36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kumimoji="1" lang="en-US" altLang="ja-JP" sz="800" b="1" dirty="0" smtClean="0"/>
              <a:t/>
            </a:r>
            <a:br>
              <a:rPr kumimoji="1" lang="en-US" altLang="ja-JP" sz="800" b="1" dirty="0" smtClean="0"/>
            </a:br>
            <a:r>
              <a:rPr kumimoji="1" lang="en-US" altLang="ja-JP" sz="800" b="1" dirty="0" smtClean="0"/>
              <a:t>VM</a:t>
            </a:r>
            <a:endParaRPr kumimoji="1" lang="ja-JP" altLang="en-US" sz="800" b="1" dirty="0"/>
          </a:p>
        </p:txBody>
      </p:sp>
      <p:cxnSp>
        <p:nvCxnSpPr>
          <p:cNvPr id="537" name="直線コネクタ 106"/>
          <p:cNvCxnSpPr>
            <a:stCxn id="532" idx="0"/>
          </p:cNvCxnSpPr>
          <p:nvPr/>
        </p:nvCxnSpPr>
        <p:spPr>
          <a:xfrm flipV="1">
            <a:off x="5812347" y="5097799"/>
            <a:ext cx="171170" cy="202992"/>
          </a:xfrm>
          <a:prstGeom prst="straightConnector1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/>
          <p:cNvCxnSpPr>
            <a:stCxn id="536" idx="0"/>
            <a:endCxn id="530" idx="2"/>
          </p:cNvCxnSpPr>
          <p:nvPr/>
        </p:nvCxnSpPr>
        <p:spPr>
          <a:xfrm flipH="1" flipV="1">
            <a:off x="6183039" y="5097799"/>
            <a:ext cx="1077" cy="2029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1123"/>
          <p:cNvCxnSpPr>
            <a:stCxn id="535" idx="0"/>
          </p:cNvCxnSpPr>
          <p:nvPr/>
        </p:nvCxnSpPr>
        <p:spPr>
          <a:xfrm flipH="1" flipV="1">
            <a:off x="6366155" y="5097800"/>
            <a:ext cx="189730" cy="202992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/>
          <p:cNvCxnSpPr>
            <a:stCxn id="530" idx="0"/>
          </p:cNvCxnSpPr>
          <p:nvPr/>
        </p:nvCxnSpPr>
        <p:spPr>
          <a:xfrm flipV="1">
            <a:off x="6183039" y="4719466"/>
            <a:ext cx="0" cy="2070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1" name="グループ化 540"/>
          <p:cNvGrpSpPr/>
          <p:nvPr/>
        </p:nvGrpSpPr>
        <p:grpSpPr>
          <a:xfrm>
            <a:off x="6083062" y="5217076"/>
            <a:ext cx="224742" cy="313932"/>
            <a:chOff x="6073822" y="5778311"/>
            <a:chExt cx="330870" cy="429224"/>
          </a:xfrm>
        </p:grpSpPr>
        <p:sp>
          <p:nvSpPr>
            <p:cNvPr id="575" name="円/楕円 574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76" name="テキスト ボックス 575"/>
            <p:cNvSpPr txBox="1"/>
            <p:nvPr/>
          </p:nvSpPr>
          <p:spPr>
            <a:xfrm>
              <a:off x="6073822" y="5778311"/>
              <a:ext cx="330870" cy="42922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2" name="グループ化 541"/>
          <p:cNvGrpSpPr/>
          <p:nvPr/>
        </p:nvGrpSpPr>
        <p:grpSpPr>
          <a:xfrm>
            <a:off x="5700649" y="5217076"/>
            <a:ext cx="224742" cy="313932"/>
            <a:chOff x="6073822" y="5778311"/>
            <a:chExt cx="330870" cy="429224"/>
          </a:xfrm>
        </p:grpSpPr>
        <p:sp>
          <p:nvSpPr>
            <p:cNvPr id="573" name="円/楕円 572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74" name="テキスト ボックス 573"/>
            <p:cNvSpPr txBox="1"/>
            <p:nvPr/>
          </p:nvSpPr>
          <p:spPr>
            <a:xfrm>
              <a:off x="6073822" y="5778311"/>
              <a:ext cx="330870" cy="42922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3" name="角丸四角形 542"/>
          <p:cNvSpPr/>
          <p:nvPr/>
        </p:nvSpPr>
        <p:spPr>
          <a:xfrm>
            <a:off x="6050862" y="4131597"/>
            <a:ext cx="188722" cy="45877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sp>
        <p:nvSpPr>
          <p:cNvPr id="544" name="角丸四角形 543"/>
          <p:cNvSpPr/>
          <p:nvPr/>
        </p:nvSpPr>
        <p:spPr>
          <a:xfrm>
            <a:off x="5518084" y="4790444"/>
            <a:ext cx="1324793" cy="11162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sp>
        <p:nvSpPr>
          <p:cNvPr id="546" name="角丸四角形吹き出し 545"/>
          <p:cNvSpPr/>
          <p:nvPr/>
        </p:nvSpPr>
        <p:spPr>
          <a:xfrm>
            <a:off x="130356" y="2098624"/>
            <a:ext cx="1863790" cy="1174790"/>
          </a:xfrm>
          <a:prstGeom prst="wedgeRoundRectCallout">
            <a:avLst>
              <a:gd name="adj1" fmla="val 51177"/>
              <a:gd name="adj2" fmla="val 6121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 marL="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607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214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821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428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8035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642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249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8562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</a:pPr>
            <a:r>
              <a:rPr lang="en-US" altLang="ja-JP" sz="1050" dirty="0" smtClean="0">
                <a:solidFill>
                  <a:schemeClr val="tx1"/>
                </a:solidFill>
              </a:rPr>
              <a:t>Administrator can create assignment policy for computational, network and </a:t>
            </a:r>
            <a:r>
              <a:rPr lang="en-US" altLang="ja-JP" sz="1050" dirty="0" smtClean="0">
                <a:solidFill>
                  <a:srgbClr val="FF0000"/>
                </a:solidFill>
              </a:rPr>
              <a:t>virtual resources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programmablly</a:t>
            </a:r>
            <a:r>
              <a:rPr lang="en-US" altLang="ja-JP" sz="1050" dirty="0" smtClean="0">
                <a:solidFill>
                  <a:schemeClr val="tx1"/>
                </a:solidFill>
              </a:rPr>
              <a:t> through a ruby script.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47" name="テキスト ボックス 546"/>
          <p:cNvSpPr txBox="1"/>
          <p:nvPr/>
        </p:nvSpPr>
        <p:spPr>
          <a:xfrm>
            <a:off x="4299247" y="2516960"/>
            <a:ext cx="101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chemeClr val="bg1"/>
                </a:solidFill>
              </a:rPr>
              <a:t>OpenFlow Protocol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548" name="角丸四角形吹き出し 547"/>
          <p:cNvSpPr/>
          <p:nvPr/>
        </p:nvSpPr>
        <p:spPr>
          <a:xfrm>
            <a:off x="5614616" y="2218121"/>
            <a:ext cx="2477135" cy="638473"/>
          </a:xfrm>
          <a:prstGeom prst="wedgeRoundRectCallout">
            <a:avLst>
              <a:gd name="adj1" fmla="val -59249"/>
              <a:gd name="adj2" fmla="val 78919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 marL="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607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214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821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428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8035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642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249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8562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</a:pPr>
            <a:r>
              <a:rPr lang="en-US" altLang="ja-JP" sz="1050" dirty="0" smtClean="0">
                <a:solidFill>
                  <a:schemeClr val="tx1"/>
                </a:solidFill>
              </a:rPr>
              <a:t>NMM allocates </a:t>
            </a:r>
            <a:r>
              <a:rPr lang="en-US" altLang="ja-JP" sz="1050" i="1" dirty="0" smtClean="0">
                <a:solidFill>
                  <a:schemeClr val="tx1"/>
                </a:solidFill>
              </a:rPr>
              <a:t>Flow Entries</a:t>
            </a:r>
            <a:r>
              <a:rPr lang="en-US" altLang="ja-JP" sz="1050" dirty="0" smtClean="0">
                <a:solidFill>
                  <a:schemeClr val="tx1"/>
                </a:solidFill>
              </a:rPr>
              <a:t> as network paths to a job based on resource assignment policy.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49" name="テキスト ボックス 548"/>
          <p:cNvSpPr txBox="1"/>
          <p:nvPr/>
        </p:nvSpPr>
        <p:spPr>
          <a:xfrm>
            <a:off x="5580097" y="3125238"/>
            <a:ext cx="1330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/>
              <a:t>OpenFlow network</a:t>
            </a:r>
          </a:p>
        </p:txBody>
      </p:sp>
      <p:sp>
        <p:nvSpPr>
          <p:cNvPr id="550" name="角丸四角形吹き出し 549"/>
          <p:cNvSpPr/>
          <p:nvPr/>
        </p:nvSpPr>
        <p:spPr>
          <a:xfrm>
            <a:off x="6971175" y="4952647"/>
            <a:ext cx="1061024" cy="817245"/>
          </a:xfrm>
          <a:prstGeom prst="wedgeRoundRectCallout">
            <a:avLst>
              <a:gd name="adj1" fmla="val -76549"/>
              <a:gd name="adj2" fmla="val -163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050" dirty="0" err="1">
                <a:solidFill>
                  <a:schemeClr val="tx1"/>
                </a:solidFill>
              </a:rPr>
              <a:t>QoS</a:t>
            </a:r>
            <a:r>
              <a:rPr lang="en-US" altLang="ja-JP" sz="1050" dirty="0">
                <a:solidFill>
                  <a:schemeClr val="tx1"/>
                </a:solidFill>
              </a:rPr>
              <a:t> control by leveraging functions of Open </a:t>
            </a:r>
            <a:r>
              <a:rPr lang="en-US" altLang="ja-JP" sz="1050" dirty="0" err="1">
                <a:solidFill>
                  <a:schemeClr val="tx1"/>
                </a:solidFill>
              </a:rPr>
              <a:t>vSwitch</a:t>
            </a:r>
            <a:r>
              <a:rPr lang="en-US" altLang="ja-JP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51" name="角丸四角形吹き出し 550"/>
          <p:cNvSpPr/>
          <p:nvPr/>
        </p:nvSpPr>
        <p:spPr>
          <a:xfrm>
            <a:off x="4335338" y="4629453"/>
            <a:ext cx="1136245" cy="817245"/>
          </a:xfrm>
          <a:prstGeom prst="wedgeRoundRectCallout">
            <a:avLst>
              <a:gd name="adj1" fmla="val 74060"/>
              <a:gd name="adj2" fmla="val 3980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050" dirty="0" smtClean="0">
                <a:solidFill>
                  <a:schemeClr val="tx1"/>
                </a:solidFill>
              </a:rPr>
              <a:t>Process of a job is allocated and execute on VM automatically.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grpSp>
        <p:nvGrpSpPr>
          <p:cNvPr id="552" name="グループ化 551"/>
          <p:cNvGrpSpPr/>
          <p:nvPr/>
        </p:nvGrpSpPr>
        <p:grpSpPr>
          <a:xfrm>
            <a:off x="2344398" y="4232684"/>
            <a:ext cx="1540966" cy="468836"/>
            <a:chOff x="7539799" y="23238183"/>
            <a:chExt cx="3343608" cy="1017287"/>
          </a:xfrm>
        </p:grpSpPr>
        <p:sp>
          <p:nvSpPr>
            <p:cNvPr id="558" name="角丸四角形 557"/>
            <p:cNvSpPr/>
            <p:nvPr/>
          </p:nvSpPr>
          <p:spPr>
            <a:xfrm>
              <a:off x="7539799" y="23238183"/>
              <a:ext cx="2804552" cy="1017287"/>
            </a:xfrm>
            <a:prstGeom prst="roundRect">
              <a:avLst>
                <a:gd name="adj" fmla="val 156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grpSp>
          <p:nvGrpSpPr>
            <p:cNvPr id="559" name="グループ化 558"/>
            <p:cNvGrpSpPr/>
            <p:nvPr/>
          </p:nvGrpSpPr>
          <p:grpSpPr>
            <a:xfrm>
              <a:off x="7965921" y="23342849"/>
              <a:ext cx="1944941" cy="504400"/>
              <a:chOff x="3758659" y="3196802"/>
              <a:chExt cx="2160000" cy="520227"/>
            </a:xfrm>
          </p:grpSpPr>
          <p:grpSp>
            <p:nvGrpSpPr>
              <p:cNvPr id="563" name="グループ化 562"/>
              <p:cNvGrpSpPr/>
              <p:nvPr/>
            </p:nvGrpSpPr>
            <p:grpSpPr>
              <a:xfrm>
                <a:off x="3758659" y="3196802"/>
                <a:ext cx="2160000" cy="520227"/>
                <a:chOff x="3758660" y="3196805"/>
                <a:chExt cx="2160000" cy="520228"/>
              </a:xfrm>
            </p:grpSpPr>
            <p:cxnSp>
              <p:nvCxnSpPr>
                <p:cNvPr id="567" name="直線コネクタ 566"/>
                <p:cNvCxnSpPr/>
                <p:nvPr/>
              </p:nvCxnSpPr>
              <p:spPr>
                <a:xfrm>
                  <a:off x="3758660" y="3217581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直線コネクタ 567"/>
                <p:cNvCxnSpPr/>
                <p:nvPr/>
              </p:nvCxnSpPr>
              <p:spPr>
                <a:xfrm rot="5400000">
                  <a:off x="5668349" y="3466723"/>
                  <a:ext cx="498282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直線コネクタ 568"/>
                <p:cNvCxnSpPr/>
                <p:nvPr/>
              </p:nvCxnSpPr>
              <p:spPr>
                <a:xfrm rot="10800000">
                  <a:off x="3758660" y="3713432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直線コネクタ 569"/>
                <p:cNvCxnSpPr/>
                <p:nvPr/>
              </p:nvCxnSpPr>
              <p:spPr>
                <a:xfrm rot="5400000">
                  <a:off x="5107842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直線コネクタ 570"/>
                <p:cNvCxnSpPr/>
                <p:nvPr/>
              </p:nvCxnSpPr>
              <p:spPr>
                <a:xfrm rot="5400000">
                  <a:off x="4571857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直線コネクタ 571"/>
                <p:cNvCxnSpPr/>
                <p:nvPr/>
              </p:nvCxnSpPr>
              <p:spPr>
                <a:xfrm rot="5400000">
                  <a:off x="4062334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4" name="円/楕円 563"/>
              <p:cNvSpPr>
                <a:spLocks noChangeAspect="1"/>
              </p:cNvSpPr>
              <p:nvPr/>
            </p:nvSpPr>
            <p:spPr>
              <a:xfrm>
                <a:off x="4380840" y="3292283"/>
                <a:ext cx="349200" cy="35031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ja-JP" sz="700" b="1" dirty="0"/>
                  <a:t>J</a:t>
                </a:r>
                <a:r>
                  <a:rPr lang="en-US" altLang="ja-JP" sz="700" b="1" dirty="0" smtClean="0"/>
                  <a:t>ob</a:t>
                </a:r>
                <a:endParaRPr lang="ja-JP" altLang="en-US" sz="700" b="1" dirty="0"/>
              </a:p>
            </p:txBody>
          </p:sp>
          <p:sp>
            <p:nvSpPr>
              <p:cNvPr id="565" name="円/楕円 564"/>
              <p:cNvSpPr>
                <a:spLocks noChangeAspect="1"/>
              </p:cNvSpPr>
              <p:nvPr/>
            </p:nvSpPr>
            <p:spPr>
              <a:xfrm>
                <a:off x="4922647" y="3292284"/>
                <a:ext cx="349200" cy="35031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700" b="1" dirty="0"/>
                  <a:t>J</a:t>
                </a:r>
                <a:r>
                  <a:rPr lang="en-US" altLang="ja-JP" sz="700" b="1" dirty="0" smtClean="0"/>
                  <a:t>ob</a:t>
                </a:r>
                <a:endParaRPr lang="ja-JP" altLang="en-US" sz="700" dirty="0"/>
              </a:p>
            </p:txBody>
          </p:sp>
          <p:sp>
            <p:nvSpPr>
              <p:cNvPr id="566" name="円/楕円 565"/>
              <p:cNvSpPr>
                <a:spLocks noChangeAspect="1"/>
              </p:cNvSpPr>
              <p:nvPr/>
            </p:nvSpPr>
            <p:spPr>
              <a:xfrm>
                <a:off x="5453217" y="3292285"/>
                <a:ext cx="349200" cy="35031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700" b="1" dirty="0"/>
                  <a:t>J</a:t>
                </a:r>
                <a:r>
                  <a:rPr lang="en-US" altLang="ja-JP" sz="700" b="1" dirty="0" smtClean="0"/>
                  <a:t>ob</a:t>
                </a:r>
                <a:endParaRPr lang="ja-JP" altLang="en-US" sz="700" dirty="0"/>
              </a:p>
            </p:txBody>
          </p:sp>
        </p:grpSp>
        <p:sp>
          <p:nvSpPr>
            <p:cNvPr id="560" name="テキスト ボックス 559"/>
            <p:cNvSpPr txBox="1"/>
            <p:nvPr/>
          </p:nvSpPr>
          <p:spPr>
            <a:xfrm>
              <a:off x="7561327" y="23835948"/>
              <a:ext cx="628378" cy="2769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kumimoji="1" lang="en-US" altLang="ja-JP" sz="800" dirty="0" smtClean="0"/>
                <a:t>Queue</a:t>
              </a:r>
              <a:endParaRPr kumimoji="1" lang="ja-JP" altLang="en-US" sz="800" dirty="0"/>
            </a:p>
          </p:txBody>
        </p:sp>
        <p:sp>
          <p:nvSpPr>
            <p:cNvPr id="561" name="テキスト ボックス 560"/>
            <p:cNvSpPr txBox="1"/>
            <p:nvPr/>
          </p:nvSpPr>
          <p:spPr>
            <a:xfrm>
              <a:off x="8356499" y="23940218"/>
              <a:ext cx="1445910" cy="30777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kumimoji="1" lang="en-US" altLang="ja-JP" sz="900" b="1" dirty="0" smtClean="0"/>
                <a:t>JMS(OGS/GE)</a:t>
              </a:r>
              <a:endParaRPr kumimoji="1" lang="ja-JP" altLang="en-US" sz="900" b="1" dirty="0"/>
            </a:p>
          </p:txBody>
        </p:sp>
        <p:sp>
          <p:nvSpPr>
            <p:cNvPr id="562" name="テキスト ボックス 561"/>
            <p:cNvSpPr txBox="1"/>
            <p:nvPr/>
          </p:nvSpPr>
          <p:spPr>
            <a:xfrm>
              <a:off x="10725514" y="24170287"/>
              <a:ext cx="157893" cy="333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endParaRPr kumimoji="1" lang="ja-JP" altLang="en-US" sz="100" b="1" dirty="0"/>
            </a:p>
          </p:txBody>
        </p:sp>
      </p:grpSp>
      <p:cxnSp>
        <p:nvCxnSpPr>
          <p:cNvPr id="553" name="AutoShape 33"/>
          <p:cNvCxnSpPr>
            <a:cxnSpLocks noChangeShapeType="1"/>
            <a:stCxn id="611" idx="5"/>
          </p:cNvCxnSpPr>
          <p:nvPr/>
        </p:nvCxnSpPr>
        <p:spPr bwMode="auto">
          <a:xfrm flipV="1">
            <a:off x="763726" y="4418321"/>
            <a:ext cx="1917452" cy="4756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4" name="グループ化 553"/>
          <p:cNvGrpSpPr/>
          <p:nvPr/>
        </p:nvGrpSpPr>
        <p:grpSpPr>
          <a:xfrm>
            <a:off x="1079009" y="3980415"/>
            <a:ext cx="915136" cy="864821"/>
            <a:chOff x="1967553" y="24314208"/>
            <a:chExt cx="2890197" cy="2536530"/>
          </a:xfrm>
        </p:grpSpPr>
        <p:sp>
          <p:nvSpPr>
            <p:cNvPr id="556" name="メモ 555"/>
            <p:cNvSpPr/>
            <p:nvPr/>
          </p:nvSpPr>
          <p:spPr>
            <a:xfrm>
              <a:off x="1967553" y="24438979"/>
              <a:ext cx="2890197" cy="2411759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500" b="1" dirty="0" smtClean="0">
                  <a:cs typeface="Times New Roman" pitchFamily="18" charset="0"/>
                </a:rPr>
                <a:t/>
              </a:r>
              <a:br>
                <a:rPr lang="en-US" altLang="ja-JP" sz="500" b="1" dirty="0" smtClean="0">
                  <a:cs typeface="Times New Roman" pitchFamily="18" charset="0"/>
                </a:rPr>
              </a:br>
              <a:r>
                <a:rPr lang="en-US" altLang="ja-JP" sz="500" dirty="0" smtClean="0">
                  <a:cs typeface="Times New Roman" pitchFamily="18" charset="0"/>
                </a:rPr>
                <a:t>#!/bin/</a:t>
              </a:r>
              <a:r>
                <a:rPr lang="en-US" altLang="ja-JP" sz="500" dirty="0" err="1" smtClean="0">
                  <a:cs typeface="Times New Roman" pitchFamily="18" charset="0"/>
                </a:rPr>
                <a:t>csh</a:t>
              </a:r>
              <a:endParaRPr lang="en-US" altLang="ja-JP" sz="500" dirty="0" smtClean="0">
                <a:cs typeface="Times New Roman" pitchFamily="18" charset="0"/>
              </a:endParaRPr>
            </a:p>
            <a:p>
              <a:r>
                <a:rPr lang="en-US" altLang="ja-JP" sz="500" dirty="0" smtClean="0">
                  <a:cs typeface="Times New Roman" pitchFamily="18" charset="0"/>
                </a:rPr>
                <a:t>#$  -q   QUEUE</a:t>
              </a:r>
            </a:p>
            <a:p>
              <a:r>
                <a:rPr lang="en-US" altLang="ja-JP" sz="500" dirty="0" smtClean="0">
                  <a:cs typeface="Times New Roman" pitchFamily="18" charset="0"/>
                </a:rPr>
                <a:t>#$  -</a:t>
              </a:r>
              <a:r>
                <a:rPr lang="en-US" altLang="ja-JP" sz="500" dirty="0" err="1" smtClean="0">
                  <a:cs typeface="Times New Roman" pitchFamily="18" charset="0"/>
                </a:rPr>
                <a:t>pe</a:t>
              </a:r>
              <a:r>
                <a:rPr lang="en-US" altLang="ja-JP" sz="500" dirty="0" smtClean="0">
                  <a:cs typeface="Times New Roman" pitchFamily="18" charset="0"/>
                </a:rPr>
                <a:t>  </a:t>
              </a:r>
              <a:r>
                <a:rPr lang="en-US" altLang="ja-JP" sz="500" dirty="0" err="1" smtClean="0">
                  <a:cs typeface="Times New Roman" pitchFamily="18" charset="0"/>
                </a:rPr>
                <a:t>ompi</a:t>
              </a:r>
              <a:r>
                <a:rPr lang="en-US" altLang="ja-JP" sz="500" dirty="0" smtClean="0">
                  <a:cs typeface="Times New Roman" pitchFamily="18" charset="0"/>
                </a:rPr>
                <a:t>  4</a:t>
              </a:r>
            </a:p>
            <a:p>
              <a:r>
                <a:rPr lang="en-US" altLang="ja-JP" sz="500" b="1" dirty="0" smtClean="0">
                  <a:solidFill>
                    <a:srgbClr val="FF0000"/>
                  </a:solidFill>
                  <a:cs typeface="Times New Roman" pitchFamily="18" charset="0"/>
                </a:rPr>
                <a:t>#$  -l </a:t>
              </a:r>
              <a:r>
                <a:rPr lang="en-US" altLang="ja-JP" sz="500" b="1" dirty="0" err="1" smtClean="0">
                  <a:solidFill>
                    <a:srgbClr val="FF0000"/>
                  </a:solidFill>
                  <a:cs typeface="Times New Roman" pitchFamily="18" charset="0"/>
                </a:rPr>
                <a:t>netprio</a:t>
              </a:r>
              <a:r>
                <a:rPr lang="en-US" altLang="ja-JP" sz="500" b="1" dirty="0" smtClean="0">
                  <a:solidFill>
                    <a:srgbClr val="FF0000"/>
                  </a:solidFill>
                  <a:cs typeface="Times New Roman" pitchFamily="18" charset="0"/>
                </a:rPr>
                <a:t>=bandwidth</a:t>
              </a:r>
              <a:br>
                <a:rPr lang="en-US" altLang="ja-JP" sz="500" b="1" dirty="0" smtClean="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altLang="ja-JP" sz="500" b="1" dirty="0" smtClean="0">
                  <a:solidFill>
                    <a:srgbClr val="FF0000"/>
                  </a:solidFill>
                  <a:cs typeface="Times New Roman" pitchFamily="18" charset="0"/>
                </a:rPr>
                <a:t>#$  -l </a:t>
              </a:r>
              <a:r>
                <a:rPr lang="en-US" altLang="ja-JP" sz="500" b="1" dirty="0" err="1" smtClean="0">
                  <a:solidFill>
                    <a:srgbClr val="FF0000"/>
                  </a:solidFill>
                  <a:cs typeface="Times New Roman" pitchFamily="18" charset="0"/>
                </a:rPr>
                <a:t>qos</a:t>
              </a:r>
              <a:r>
                <a:rPr lang="en-US" altLang="ja-JP" sz="500" b="1" dirty="0" smtClean="0">
                  <a:solidFill>
                    <a:srgbClr val="FF0000"/>
                  </a:solidFill>
                  <a:cs typeface="Times New Roman" pitchFamily="18" charset="0"/>
                </a:rPr>
                <a:t>=1000</a:t>
              </a:r>
              <a:br>
                <a:rPr lang="en-US" altLang="ja-JP" sz="500" b="1" dirty="0" smtClean="0">
                  <a:solidFill>
                    <a:srgbClr val="FF0000"/>
                  </a:solidFill>
                  <a:cs typeface="Times New Roman" pitchFamily="18" charset="0"/>
                </a:rPr>
              </a:br>
              <a:r>
                <a:rPr lang="en-US" altLang="ja-JP" sz="500" b="1" dirty="0" smtClean="0">
                  <a:solidFill>
                    <a:srgbClr val="FF0000"/>
                  </a:solidFill>
                  <a:cs typeface="Times New Roman" pitchFamily="18" charset="0"/>
                </a:rPr>
                <a:t>#$  -l </a:t>
              </a:r>
              <a:r>
                <a:rPr lang="en-US" altLang="ja-JP" sz="500" b="1" dirty="0" err="1" smtClean="0">
                  <a:solidFill>
                    <a:srgbClr val="FF0000"/>
                  </a:solidFill>
                  <a:cs typeface="Times New Roman" pitchFamily="18" charset="0"/>
                </a:rPr>
                <a:t>vm</a:t>
              </a:r>
              <a:r>
                <a:rPr lang="en-US" altLang="ja-JP" sz="500" b="1" dirty="0" smtClean="0">
                  <a:solidFill>
                    <a:srgbClr val="FF0000"/>
                  </a:solidFill>
                  <a:cs typeface="Times New Roman" pitchFamily="18" charset="0"/>
                </a:rPr>
                <a:t>=my-</a:t>
              </a:r>
              <a:r>
                <a:rPr lang="en-US" altLang="ja-JP" sz="500" b="1" dirty="0" err="1" smtClean="0">
                  <a:solidFill>
                    <a:srgbClr val="FF0000"/>
                  </a:solidFill>
                  <a:cs typeface="Times New Roman" pitchFamily="18" charset="0"/>
                </a:rPr>
                <a:t>vm</a:t>
              </a:r>
              <a:endParaRPr lang="en-US" altLang="ja-JP" sz="500" dirty="0" smtClean="0">
                <a:solidFill>
                  <a:srgbClr val="FF0000"/>
                </a:solidFill>
                <a:cs typeface="Times New Roman" pitchFamily="18" charset="0"/>
              </a:endParaRPr>
            </a:p>
            <a:p>
              <a:r>
                <a:rPr lang="en-US" altLang="ja-JP" sz="500" dirty="0" err="1" smtClean="0">
                  <a:cs typeface="Times New Roman" pitchFamily="18" charset="0"/>
                </a:rPr>
                <a:t>mpirun</a:t>
              </a:r>
              <a:r>
                <a:rPr lang="en-US" altLang="ja-JP" sz="500" dirty="0" smtClean="0">
                  <a:cs typeface="Times New Roman" pitchFamily="18" charset="0"/>
                </a:rPr>
                <a:t>  -np 4 ./</a:t>
              </a:r>
              <a:r>
                <a:rPr lang="en-US" altLang="ja-JP" sz="500" dirty="0" err="1" smtClean="0">
                  <a:cs typeface="Times New Roman" pitchFamily="18" charset="0"/>
                </a:rPr>
                <a:t>a.out</a:t>
              </a:r>
              <a:endParaRPr lang="en-US" altLang="ja-JP" sz="500" dirty="0">
                <a:cs typeface="Times New Roman" pitchFamily="18" charset="0"/>
              </a:endParaRPr>
            </a:p>
          </p:txBody>
        </p:sp>
        <p:sp>
          <p:nvSpPr>
            <p:cNvPr id="557" name="テキスト ボックス 556"/>
            <p:cNvSpPr txBox="1"/>
            <p:nvPr/>
          </p:nvSpPr>
          <p:spPr>
            <a:xfrm>
              <a:off x="2806773" y="24314208"/>
              <a:ext cx="1211763" cy="2708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lang="en-US" altLang="ja-JP" sz="600" b="1" dirty="0" smtClean="0">
                  <a:cs typeface="Times New Roman" pitchFamily="18" charset="0"/>
                </a:rPr>
                <a:t>Job Script</a:t>
              </a:r>
              <a:endParaRPr lang="ja-JP" altLang="en-US" sz="600" b="1" dirty="0"/>
            </a:p>
          </p:txBody>
        </p:sp>
      </p:grpSp>
      <p:sp>
        <p:nvSpPr>
          <p:cNvPr id="555" name="角丸四角形吹き出し 554"/>
          <p:cNvSpPr/>
          <p:nvPr/>
        </p:nvSpPr>
        <p:spPr>
          <a:xfrm>
            <a:off x="473416" y="5097279"/>
            <a:ext cx="1520730" cy="996017"/>
          </a:xfrm>
          <a:prstGeom prst="wedgeRoundRectCallout">
            <a:avLst>
              <a:gd name="adj1" fmla="val 14500"/>
              <a:gd name="adj2" fmla="val -892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050" dirty="0">
                <a:solidFill>
                  <a:schemeClr val="tx1"/>
                </a:solidFill>
              </a:rPr>
              <a:t>User can also request </a:t>
            </a:r>
            <a:r>
              <a:rPr lang="en-US" altLang="ja-JP" sz="1050" dirty="0" smtClean="0">
                <a:solidFill>
                  <a:schemeClr val="tx1"/>
                </a:solidFill>
              </a:rPr>
              <a:t>necessary </a:t>
            </a:r>
            <a:r>
              <a:rPr lang="en-US" altLang="ja-JP" sz="1050" dirty="0">
                <a:solidFill>
                  <a:schemeClr val="tx1"/>
                </a:solidFill>
              </a:rPr>
              <a:t>bandwidth and VM image by describing in a job script.</a:t>
            </a: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7833530" y="4303968"/>
            <a:ext cx="11721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</a:rPr>
              <a:t>For </a:t>
            </a:r>
            <a:r>
              <a:rPr kumimoji="1" lang="en-US" altLang="ja-JP" sz="1050" b="1" dirty="0" err="1" smtClean="0">
                <a:solidFill>
                  <a:schemeClr val="bg1"/>
                </a:solidFill>
              </a:rPr>
              <a:t>QoS</a:t>
            </a:r>
            <a:r>
              <a:rPr kumimoji="1" lang="en-US" altLang="ja-JP" sz="1050" b="1" dirty="0" smtClean="0">
                <a:solidFill>
                  <a:schemeClr val="bg1"/>
                </a:solidFill>
              </a:rPr>
              <a:t/>
            </a:r>
            <a:br>
              <a:rPr kumimoji="1" lang="en-US" altLang="ja-JP" sz="1050" b="1" dirty="0" smtClean="0">
                <a:solidFill>
                  <a:schemeClr val="bg1"/>
                </a:solidFill>
              </a:rPr>
            </a:br>
            <a:r>
              <a:rPr kumimoji="1" lang="en-US" altLang="ja-JP" sz="1050" b="1" dirty="0" smtClean="0">
                <a:solidFill>
                  <a:schemeClr val="bg1"/>
                </a:solidFill>
              </a:rPr>
              <a:t>Control Functions</a:t>
            </a:r>
          </a:p>
        </p:txBody>
      </p:sp>
      <p:cxnSp>
        <p:nvCxnSpPr>
          <p:cNvPr id="500" name="カギ線コネクタ 188"/>
          <p:cNvCxnSpPr>
            <a:stCxn id="532" idx="1"/>
          </p:cNvCxnSpPr>
          <p:nvPr/>
        </p:nvCxnSpPr>
        <p:spPr>
          <a:xfrm flipH="1">
            <a:off x="3989459" y="5482968"/>
            <a:ext cx="1695924" cy="0"/>
          </a:xfrm>
          <a:prstGeom prst="straightConnector1">
            <a:avLst/>
          </a:prstGeom>
          <a:ln w="31750" cap="rnd">
            <a:solidFill>
              <a:srgbClr val="0070C0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グループ化 260"/>
          <p:cNvGrpSpPr/>
          <p:nvPr/>
        </p:nvGrpSpPr>
        <p:grpSpPr>
          <a:xfrm>
            <a:off x="7427438" y="4090462"/>
            <a:ext cx="1405310" cy="2174274"/>
            <a:chOff x="5437650" y="3992681"/>
            <a:chExt cx="1405310" cy="2174274"/>
          </a:xfrm>
        </p:grpSpPr>
        <p:sp>
          <p:nvSpPr>
            <p:cNvPr id="262" name="正方形/長方形 261"/>
            <p:cNvSpPr/>
            <p:nvPr/>
          </p:nvSpPr>
          <p:spPr>
            <a:xfrm>
              <a:off x="5597384" y="4128388"/>
              <a:ext cx="1085842" cy="1983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63" name="テキスト ボックス 262"/>
            <p:cNvSpPr txBox="1"/>
            <p:nvPr/>
          </p:nvSpPr>
          <p:spPr>
            <a:xfrm>
              <a:off x="5696915" y="5938435"/>
              <a:ext cx="8867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800" b="1" dirty="0" smtClean="0"/>
                <a:t>Computing node</a:t>
              </a:r>
            </a:p>
          </p:txBody>
        </p:sp>
        <p:cxnSp>
          <p:nvCxnSpPr>
            <p:cNvPr id="264" name="直線コネクタ 263"/>
            <p:cNvCxnSpPr/>
            <p:nvPr/>
          </p:nvCxnSpPr>
          <p:spPr>
            <a:xfrm flipV="1">
              <a:off x="6140305" y="3992681"/>
              <a:ext cx="0" cy="19585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グループ化 264"/>
            <p:cNvGrpSpPr/>
            <p:nvPr/>
          </p:nvGrpSpPr>
          <p:grpSpPr>
            <a:xfrm>
              <a:off x="6024045" y="4512512"/>
              <a:ext cx="239167" cy="323165"/>
              <a:chOff x="6053144" y="5759375"/>
              <a:chExt cx="372227" cy="467095"/>
            </a:xfrm>
          </p:grpSpPr>
          <p:sp>
            <p:nvSpPr>
              <p:cNvPr id="272" name="円/楕円 271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300" dirty="0"/>
              </a:p>
            </p:txBody>
          </p:sp>
          <p:sp>
            <p:nvSpPr>
              <p:cNvPr id="273" name="テキスト ボックス 272"/>
              <p:cNvSpPr txBox="1"/>
              <p:nvPr/>
            </p:nvSpPr>
            <p:spPr>
              <a:xfrm>
                <a:off x="6053144" y="5759375"/>
                <a:ext cx="372227" cy="4670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6" name="角丸四角形 265"/>
            <p:cNvSpPr/>
            <p:nvPr/>
          </p:nvSpPr>
          <p:spPr>
            <a:xfrm>
              <a:off x="5437650" y="4037062"/>
              <a:ext cx="1405310" cy="2129893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267" name="角丸四角形 266"/>
            <p:cNvSpPr/>
            <p:nvPr/>
          </p:nvSpPr>
          <p:spPr>
            <a:xfrm>
              <a:off x="5838418" y="5753091"/>
              <a:ext cx="603776" cy="1702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>
              <a:spAutoFit/>
            </a:bodyPr>
            <a:lstStyle/>
            <a:p>
              <a:pPr algn="ctr" defTabSz="457200">
                <a:spcBef>
                  <a:spcPct val="20000"/>
                </a:spcBef>
              </a:pPr>
              <a:r>
                <a:rPr lang="en-US" altLang="ja-JP" sz="1000" b="1" dirty="0" smtClean="0">
                  <a:solidFill>
                    <a:schemeClr val="tx1"/>
                  </a:solidFill>
                </a:rPr>
                <a:t>execd</a:t>
              </a:r>
              <a:endParaRPr lang="ja-JP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8" name="角丸四角形 267"/>
            <p:cNvSpPr/>
            <p:nvPr/>
          </p:nvSpPr>
          <p:spPr>
            <a:xfrm>
              <a:off x="5838418" y="4977207"/>
              <a:ext cx="603776" cy="1702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>
              <a:spAutoFit/>
            </a:bodyPr>
            <a:lstStyle/>
            <a:p>
              <a:pPr algn="ctr" defTabSz="457200">
                <a:spcBef>
                  <a:spcPct val="20000"/>
                </a:spcBef>
              </a:pPr>
              <a:r>
                <a:rPr lang="en-US" altLang="ja-JP" sz="1000" b="1" dirty="0" smtClean="0">
                  <a:solidFill>
                    <a:schemeClr val="tx1"/>
                  </a:solidFill>
                </a:rPr>
                <a:t>shepherd</a:t>
              </a:r>
              <a:endParaRPr lang="ja-JP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9" name="上矢印 268"/>
            <p:cNvSpPr/>
            <p:nvPr/>
          </p:nvSpPr>
          <p:spPr>
            <a:xfrm>
              <a:off x="6055689" y="5174784"/>
              <a:ext cx="177773" cy="56359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70" name="上矢印 269"/>
            <p:cNvSpPr/>
            <p:nvPr/>
          </p:nvSpPr>
          <p:spPr>
            <a:xfrm>
              <a:off x="6055690" y="4800534"/>
              <a:ext cx="169230" cy="16031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271" name="直線コネクタ 270"/>
            <p:cNvCxnSpPr>
              <a:endCxn id="262" idx="0"/>
            </p:cNvCxnSpPr>
            <p:nvPr/>
          </p:nvCxnSpPr>
          <p:spPr>
            <a:xfrm flipV="1">
              <a:off x="6140305" y="4128388"/>
              <a:ext cx="0" cy="3773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左矢印 273"/>
          <p:cNvSpPr/>
          <p:nvPr/>
        </p:nvSpPr>
        <p:spPr>
          <a:xfrm>
            <a:off x="7074638" y="4986280"/>
            <a:ext cx="242562" cy="38941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二方向矢印 258"/>
          <p:cNvSpPr/>
          <p:nvPr/>
        </p:nvSpPr>
        <p:spPr>
          <a:xfrm>
            <a:off x="4139952" y="3891915"/>
            <a:ext cx="1283456" cy="848496"/>
          </a:xfrm>
          <a:prstGeom prst="leftUpArrow">
            <a:avLst>
              <a:gd name="adj1" fmla="val 14357"/>
              <a:gd name="adj2" fmla="val 17682"/>
              <a:gd name="adj3" fmla="val 15687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Architecture</a:t>
            </a:r>
            <a:endParaRPr kumimoji="1" lang="ja-JP" altLang="en-US" sz="3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583446" y="4409834"/>
            <a:ext cx="1466790" cy="747284"/>
          </a:xfrm>
          <a:prstGeom prst="roundRect">
            <a:avLst>
              <a:gd name="adj" fmla="val 156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014212" y="2462216"/>
            <a:ext cx="2847569" cy="1391543"/>
            <a:chOff x="11286174" y="19855485"/>
            <a:chExt cx="6531747" cy="3191920"/>
          </a:xfrm>
        </p:grpSpPr>
        <p:sp>
          <p:nvSpPr>
            <p:cNvPr id="84" name="角丸四角形 83"/>
            <p:cNvSpPr/>
            <p:nvPr/>
          </p:nvSpPr>
          <p:spPr>
            <a:xfrm>
              <a:off x="11286174" y="20210130"/>
              <a:ext cx="6531747" cy="1821218"/>
            </a:xfrm>
            <a:prstGeom prst="roundRect">
              <a:avLst>
                <a:gd name="adj" fmla="val 1568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11404048" y="22486318"/>
              <a:ext cx="6413873" cy="561087"/>
            </a:xfrm>
            <a:prstGeom prst="roundRect">
              <a:avLst>
                <a:gd name="adj" fmla="val 223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線コネクタ 85"/>
            <p:cNvCxnSpPr>
              <a:stCxn id="235" idx="0"/>
              <a:endCxn id="247" idx="3"/>
            </p:cNvCxnSpPr>
            <p:nvPr/>
          </p:nvCxnSpPr>
          <p:spPr>
            <a:xfrm flipV="1">
              <a:off x="12179683" y="20583596"/>
              <a:ext cx="785040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>
              <a:stCxn id="223" idx="0"/>
              <a:endCxn id="187" idx="3"/>
            </p:cNvCxnSpPr>
            <p:nvPr/>
          </p:nvCxnSpPr>
          <p:spPr>
            <a:xfrm flipV="1">
              <a:off x="13773732" y="20583596"/>
              <a:ext cx="2366598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>
              <a:stCxn id="223" idx="0"/>
              <a:endCxn id="247" idx="3"/>
            </p:cNvCxnSpPr>
            <p:nvPr/>
          </p:nvCxnSpPr>
          <p:spPr>
            <a:xfrm flipH="1" flipV="1">
              <a:off x="12964726" y="20583596"/>
              <a:ext cx="809007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グループ化 88"/>
            <p:cNvGrpSpPr/>
            <p:nvPr/>
          </p:nvGrpSpPr>
          <p:grpSpPr>
            <a:xfrm>
              <a:off x="12246351" y="20336973"/>
              <a:ext cx="1494011" cy="246626"/>
              <a:chOff x="2195736" y="2060848"/>
              <a:chExt cx="781162" cy="119756"/>
            </a:xfrm>
          </p:grpSpPr>
          <p:sp>
            <p:nvSpPr>
              <p:cNvPr id="247" name="直方体 246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48" name="正方形/長方形 247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9" name="正方形/長方形 248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0" name="正方形/長方形 249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1" name="正方形/長方形 250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2" name="正方形/長方形 251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3" name="正方形/長方形 252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4" name="正方形/長方形 253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5" name="正方形/長方形 254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56" name="直線コネクタ 255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グループ化 89"/>
            <p:cNvGrpSpPr/>
            <p:nvPr/>
          </p:nvGrpSpPr>
          <p:grpSpPr>
            <a:xfrm>
              <a:off x="11404048" y="21661924"/>
              <a:ext cx="1494011" cy="246626"/>
              <a:chOff x="2195736" y="2060848"/>
              <a:chExt cx="781162" cy="119756"/>
            </a:xfrm>
          </p:grpSpPr>
          <p:sp>
            <p:nvSpPr>
              <p:cNvPr id="235" name="直方体 234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36" name="正方形/長方形 235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7" name="正方形/長方形 236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8" name="正方形/長方形 237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9" name="正方形/長方形 238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0" name="正方形/長方形 239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1" name="正方形/長方形 240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2" name="正方形/長方形 241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3" name="正方形/長方形 242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44" name="直線コネクタ 243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グループ化 90"/>
            <p:cNvGrpSpPr/>
            <p:nvPr/>
          </p:nvGrpSpPr>
          <p:grpSpPr>
            <a:xfrm>
              <a:off x="12998095" y="21661924"/>
              <a:ext cx="1494011" cy="246626"/>
              <a:chOff x="2195736" y="2060848"/>
              <a:chExt cx="781162" cy="119756"/>
            </a:xfrm>
          </p:grpSpPr>
          <p:sp>
            <p:nvSpPr>
              <p:cNvPr id="223" name="直方体 222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24" name="正方形/長方形 223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6" name="正方形/長方形 225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7" name="正方形/長方形 226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9" name="正方形/長方形 228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0" name="正方形/長方形 229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1" name="正方形/長方形 230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32" name="直線コネクタ 231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グループ化 91"/>
            <p:cNvGrpSpPr/>
            <p:nvPr/>
          </p:nvGrpSpPr>
          <p:grpSpPr>
            <a:xfrm>
              <a:off x="14592141" y="21661924"/>
              <a:ext cx="1494011" cy="246626"/>
              <a:chOff x="2195736" y="2060848"/>
              <a:chExt cx="781162" cy="119756"/>
            </a:xfrm>
          </p:grpSpPr>
          <p:sp>
            <p:nvSpPr>
              <p:cNvPr id="211" name="直方体 210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7" name="正方形/長方形 216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9" name="正方形/長方形 218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20" name="直線コネクタ 219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グループ化 92"/>
            <p:cNvGrpSpPr/>
            <p:nvPr/>
          </p:nvGrpSpPr>
          <p:grpSpPr>
            <a:xfrm>
              <a:off x="16186191" y="21661924"/>
              <a:ext cx="1494011" cy="246626"/>
              <a:chOff x="2195736" y="2060848"/>
              <a:chExt cx="781162" cy="119756"/>
            </a:xfrm>
          </p:grpSpPr>
          <p:sp>
            <p:nvSpPr>
              <p:cNvPr id="199" name="直方体 198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5" name="正方形/長方形 204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6" name="正方形/長方形 205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08" name="直線コネクタ 207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コネクタ 209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/>
            <p:cNvGrpSpPr/>
            <p:nvPr/>
          </p:nvGrpSpPr>
          <p:grpSpPr>
            <a:xfrm>
              <a:off x="15421956" y="20336973"/>
              <a:ext cx="1494011" cy="246626"/>
              <a:chOff x="2195736" y="2060848"/>
              <a:chExt cx="781162" cy="119756"/>
            </a:xfrm>
          </p:grpSpPr>
          <p:sp>
            <p:nvSpPr>
              <p:cNvPr id="187" name="直方体 186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89" name="正方形/長方形 188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0" name="正方形/長方形 189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196" name="直線コネクタ 195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線コネクタ 94"/>
            <p:cNvCxnSpPr>
              <a:stCxn id="211" idx="0"/>
              <a:endCxn id="187" idx="3"/>
            </p:cNvCxnSpPr>
            <p:nvPr/>
          </p:nvCxnSpPr>
          <p:spPr>
            <a:xfrm flipV="1">
              <a:off x="15367777" y="20583596"/>
              <a:ext cx="772552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235" idx="0"/>
              <a:endCxn id="187" idx="3"/>
            </p:cNvCxnSpPr>
            <p:nvPr/>
          </p:nvCxnSpPr>
          <p:spPr>
            <a:xfrm flipV="1">
              <a:off x="12179683" y="20583596"/>
              <a:ext cx="3960646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199" idx="0"/>
              <a:endCxn id="187" idx="3"/>
            </p:cNvCxnSpPr>
            <p:nvPr/>
          </p:nvCxnSpPr>
          <p:spPr>
            <a:xfrm flipH="1" flipV="1">
              <a:off x="16140331" y="20583596"/>
              <a:ext cx="821496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グループ化 97"/>
            <p:cNvGrpSpPr/>
            <p:nvPr/>
          </p:nvGrpSpPr>
          <p:grpSpPr>
            <a:xfrm>
              <a:off x="11580657" y="21899071"/>
              <a:ext cx="6094935" cy="1047258"/>
              <a:chOff x="4657311" y="5577951"/>
              <a:chExt cx="4135437" cy="659900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 flipV="1">
                <a:off x="4747813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V="1">
                <a:off x="4982553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 flipV="1">
                <a:off x="5217293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V="1">
                <a:off x="545203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 flipV="1">
                <a:off x="583870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V="1">
                <a:off x="607344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 flipV="1">
                <a:off x="630818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V="1">
                <a:off x="6542921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 flipV="1">
                <a:off x="6909309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 flipV="1">
                <a:off x="7144049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 flipV="1">
                <a:off x="7378789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/>
              <p:cNvCxnSpPr/>
              <p:nvPr/>
            </p:nvCxnSpPr>
            <p:spPr>
              <a:xfrm flipV="1">
                <a:off x="761352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 flipV="1">
                <a:off x="799802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 flipV="1">
                <a:off x="823276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/>
              <p:cNvCxnSpPr/>
              <p:nvPr/>
            </p:nvCxnSpPr>
            <p:spPr>
              <a:xfrm flipV="1">
                <a:off x="846750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/>
              <p:cNvCxnSpPr/>
              <p:nvPr/>
            </p:nvCxnSpPr>
            <p:spPr>
              <a:xfrm flipV="1">
                <a:off x="8702247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1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731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2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205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3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79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153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5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820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6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294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7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768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8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19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9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880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0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354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1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828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2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302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3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752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226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700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1745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9" name="フリーフォーム 98"/>
            <p:cNvSpPr/>
            <p:nvPr/>
          </p:nvSpPr>
          <p:spPr>
            <a:xfrm>
              <a:off x="13278748" y="20557809"/>
              <a:ext cx="1821922" cy="1494131"/>
            </a:xfrm>
            <a:custGeom>
              <a:avLst/>
              <a:gdLst>
                <a:gd name="connsiteX0" fmla="*/ 0 w 1351430"/>
                <a:gd name="connsiteY0" fmla="*/ 2985264 h 2985264"/>
                <a:gd name="connsiteX1" fmla="*/ 672353 w 1351430"/>
                <a:gd name="connsiteY1" fmla="*/ 17 h 2985264"/>
                <a:gd name="connsiteX2" fmla="*/ 1351430 w 1351430"/>
                <a:gd name="connsiteY2" fmla="*/ 2938199 h 2985264"/>
                <a:gd name="connsiteX0" fmla="*/ 17537 w 1368967"/>
                <a:gd name="connsiteY0" fmla="*/ 3009000 h 3009000"/>
                <a:gd name="connsiteX1" fmla="*/ 51155 w 1368967"/>
                <a:gd name="connsiteY1" fmla="*/ 1650847 h 3009000"/>
                <a:gd name="connsiteX2" fmla="*/ 689890 w 1368967"/>
                <a:gd name="connsiteY2" fmla="*/ 23753 h 3009000"/>
                <a:gd name="connsiteX3" fmla="*/ 1368967 w 1368967"/>
                <a:gd name="connsiteY3" fmla="*/ 2961935 h 3009000"/>
                <a:gd name="connsiteX0" fmla="*/ 0 w 1351430"/>
                <a:gd name="connsiteY0" fmla="*/ 3009000 h 3009000"/>
                <a:gd name="connsiteX1" fmla="*/ 33618 w 1351430"/>
                <a:gd name="connsiteY1" fmla="*/ 1650847 h 3009000"/>
                <a:gd name="connsiteX2" fmla="*/ 672353 w 1351430"/>
                <a:gd name="connsiteY2" fmla="*/ 23753 h 3009000"/>
                <a:gd name="connsiteX3" fmla="*/ 1351430 w 1351430"/>
                <a:gd name="connsiteY3" fmla="*/ 2961935 h 3009000"/>
                <a:gd name="connsiteX0" fmla="*/ 156026 w 1507456"/>
                <a:gd name="connsiteY0" fmla="*/ 3008020 h 3008020"/>
                <a:gd name="connsiteX1" fmla="*/ 189644 w 1507456"/>
                <a:gd name="connsiteY1" fmla="*/ 1649867 h 3008020"/>
                <a:gd name="connsiteX2" fmla="*/ 828379 w 1507456"/>
                <a:gd name="connsiteY2" fmla="*/ 22773 h 3008020"/>
                <a:gd name="connsiteX3" fmla="*/ 1507456 w 1507456"/>
                <a:gd name="connsiteY3" fmla="*/ 2960955 h 3008020"/>
                <a:gd name="connsiteX0" fmla="*/ 955505 w 2306935"/>
                <a:gd name="connsiteY0" fmla="*/ 3078627 h 3078627"/>
                <a:gd name="connsiteX1" fmla="*/ 989123 w 2306935"/>
                <a:gd name="connsiteY1" fmla="*/ 1720474 h 3078627"/>
                <a:gd name="connsiteX2" fmla="*/ 7488 w 2306935"/>
                <a:gd name="connsiteY2" fmla="*/ 819521 h 3078627"/>
                <a:gd name="connsiteX3" fmla="*/ 1627858 w 2306935"/>
                <a:gd name="connsiteY3" fmla="*/ 93380 h 3078627"/>
                <a:gd name="connsiteX4" fmla="*/ 2306935 w 2306935"/>
                <a:gd name="connsiteY4" fmla="*/ 3031562 h 3078627"/>
                <a:gd name="connsiteX0" fmla="*/ 948017 w 2299447"/>
                <a:gd name="connsiteY0" fmla="*/ 3078627 h 3078627"/>
                <a:gd name="connsiteX1" fmla="*/ 981635 w 2299447"/>
                <a:gd name="connsiteY1" fmla="*/ 1720474 h 3078627"/>
                <a:gd name="connsiteX2" fmla="*/ 0 w 2299447"/>
                <a:gd name="connsiteY2" fmla="*/ 819521 h 3078627"/>
                <a:gd name="connsiteX3" fmla="*/ 1620370 w 2299447"/>
                <a:gd name="connsiteY3" fmla="*/ 93380 h 3078627"/>
                <a:gd name="connsiteX4" fmla="*/ 2299447 w 2299447"/>
                <a:gd name="connsiteY4" fmla="*/ 3031562 h 3078627"/>
                <a:gd name="connsiteX0" fmla="*/ 948017 w 2299447"/>
                <a:gd name="connsiteY0" fmla="*/ 3077080 h 3077080"/>
                <a:gd name="connsiteX1" fmla="*/ 981635 w 2299447"/>
                <a:gd name="connsiteY1" fmla="*/ 1718927 h 3077080"/>
                <a:gd name="connsiteX2" fmla="*/ 0 w 2299447"/>
                <a:gd name="connsiteY2" fmla="*/ 817974 h 3077080"/>
                <a:gd name="connsiteX3" fmla="*/ 1620370 w 2299447"/>
                <a:gd name="connsiteY3" fmla="*/ 91833 h 3077080"/>
                <a:gd name="connsiteX4" fmla="*/ 2299447 w 2299447"/>
                <a:gd name="connsiteY4" fmla="*/ 3030015 h 3077080"/>
                <a:gd name="connsiteX0" fmla="*/ 948017 w 2313335"/>
                <a:gd name="connsiteY0" fmla="*/ 3007108 h 3007108"/>
                <a:gd name="connsiteX1" fmla="*/ 981635 w 2313335"/>
                <a:gd name="connsiteY1" fmla="*/ 1648955 h 3007108"/>
                <a:gd name="connsiteX2" fmla="*/ 0 w 2313335"/>
                <a:gd name="connsiteY2" fmla="*/ 748002 h 3007108"/>
                <a:gd name="connsiteX3" fmla="*/ 1620370 w 2313335"/>
                <a:gd name="connsiteY3" fmla="*/ 21861 h 3007108"/>
                <a:gd name="connsiteX4" fmla="*/ 2259107 w 2313335"/>
                <a:gd name="connsiteY4" fmla="*/ 1622061 h 3007108"/>
                <a:gd name="connsiteX5" fmla="*/ 2299447 w 2313335"/>
                <a:gd name="connsiteY5" fmla="*/ 2960043 h 3007108"/>
                <a:gd name="connsiteX0" fmla="*/ 948017 w 2299447"/>
                <a:gd name="connsiteY0" fmla="*/ 3007108 h 3007108"/>
                <a:gd name="connsiteX1" fmla="*/ 981635 w 2299447"/>
                <a:gd name="connsiteY1" fmla="*/ 1648955 h 3007108"/>
                <a:gd name="connsiteX2" fmla="*/ 0 w 2299447"/>
                <a:gd name="connsiteY2" fmla="*/ 748002 h 3007108"/>
                <a:gd name="connsiteX3" fmla="*/ 1620370 w 2299447"/>
                <a:gd name="connsiteY3" fmla="*/ 21861 h 3007108"/>
                <a:gd name="connsiteX4" fmla="*/ 2259107 w 2299447"/>
                <a:gd name="connsiteY4" fmla="*/ 1622061 h 3007108"/>
                <a:gd name="connsiteX5" fmla="*/ 2299447 w 2299447"/>
                <a:gd name="connsiteY5" fmla="*/ 2960043 h 3007108"/>
                <a:gd name="connsiteX0" fmla="*/ 948017 w 2415045"/>
                <a:gd name="connsiteY0" fmla="*/ 3007108 h 3007108"/>
                <a:gd name="connsiteX1" fmla="*/ 981635 w 2415045"/>
                <a:gd name="connsiteY1" fmla="*/ 1648955 h 3007108"/>
                <a:gd name="connsiteX2" fmla="*/ 0 w 2415045"/>
                <a:gd name="connsiteY2" fmla="*/ 748002 h 3007108"/>
                <a:gd name="connsiteX3" fmla="*/ 1620370 w 2415045"/>
                <a:gd name="connsiteY3" fmla="*/ 21861 h 3007108"/>
                <a:gd name="connsiteX4" fmla="*/ 2259107 w 2415045"/>
                <a:gd name="connsiteY4" fmla="*/ 1622061 h 3007108"/>
                <a:gd name="connsiteX5" fmla="*/ 2299447 w 2415045"/>
                <a:gd name="connsiteY5" fmla="*/ 2960043 h 3007108"/>
                <a:gd name="connsiteX0" fmla="*/ 948017 w 3201288"/>
                <a:gd name="connsiteY0" fmla="*/ 2985255 h 2985255"/>
                <a:gd name="connsiteX1" fmla="*/ 981635 w 3201288"/>
                <a:gd name="connsiteY1" fmla="*/ 1627102 h 2985255"/>
                <a:gd name="connsiteX2" fmla="*/ 0 w 3201288"/>
                <a:gd name="connsiteY2" fmla="*/ 726149 h 2985255"/>
                <a:gd name="connsiteX3" fmla="*/ 1620370 w 3201288"/>
                <a:gd name="connsiteY3" fmla="*/ 8 h 2985255"/>
                <a:gd name="connsiteX4" fmla="*/ 3193677 w 3201288"/>
                <a:gd name="connsiteY4" fmla="*/ 739596 h 2985255"/>
                <a:gd name="connsiteX5" fmla="*/ 2259107 w 3201288"/>
                <a:gd name="connsiteY5" fmla="*/ 1600208 h 2985255"/>
                <a:gd name="connsiteX6" fmla="*/ 2299447 w 3201288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00426 w 3546086"/>
                <a:gd name="connsiteY0" fmla="*/ 2985255 h 2985255"/>
                <a:gd name="connsiteX1" fmla="*/ 1323588 w 3546086"/>
                <a:gd name="connsiteY1" fmla="*/ 2463711 h 2985255"/>
                <a:gd name="connsiteX2" fmla="*/ 0 w 3546086"/>
                <a:gd name="connsiteY2" fmla="*/ 978750 h 2985255"/>
                <a:gd name="connsiteX3" fmla="*/ 352409 w 3546086"/>
                <a:gd name="connsiteY3" fmla="*/ 726149 h 2985255"/>
                <a:gd name="connsiteX4" fmla="*/ 1972779 w 3546086"/>
                <a:gd name="connsiteY4" fmla="*/ 8 h 2985255"/>
                <a:gd name="connsiteX5" fmla="*/ 3546086 w 3546086"/>
                <a:gd name="connsiteY5" fmla="*/ 739596 h 2985255"/>
                <a:gd name="connsiteX6" fmla="*/ 2611516 w 3546086"/>
                <a:gd name="connsiteY6" fmla="*/ 1600208 h 2985255"/>
                <a:gd name="connsiteX7" fmla="*/ 2651856 w 3546086"/>
                <a:gd name="connsiteY7" fmla="*/ 2938190 h 2985255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294000 h 2294000"/>
                <a:gd name="connsiteX1" fmla="*/ 1323588 w 3546086"/>
                <a:gd name="connsiteY1" fmla="*/ 1772456 h 2294000"/>
                <a:gd name="connsiteX2" fmla="*/ 0 w 3546086"/>
                <a:gd name="connsiteY2" fmla="*/ 287495 h 2294000"/>
                <a:gd name="connsiteX3" fmla="*/ 3546086 w 3546086"/>
                <a:gd name="connsiteY3" fmla="*/ 48341 h 2294000"/>
                <a:gd name="connsiteX4" fmla="*/ 2611516 w 3546086"/>
                <a:gd name="connsiteY4" fmla="*/ 908953 h 2294000"/>
                <a:gd name="connsiteX5" fmla="*/ 2651856 w 3546086"/>
                <a:gd name="connsiteY5" fmla="*/ 2246935 h 2294000"/>
                <a:gd name="connsiteX0" fmla="*/ 1300426 w 2651855"/>
                <a:gd name="connsiteY0" fmla="*/ 2034642 h 2034642"/>
                <a:gd name="connsiteX1" fmla="*/ 1323588 w 2651855"/>
                <a:gd name="connsiteY1" fmla="*/ 1513098 h 2034642"/>
                <a:gd name="connsiteX2" fmla="*/ 0 w 2651855"/>
                <a:gd name="connsiteY2" fmla="*/ 28137 h 2034642"/>
                <a:gd name="connsiteX3" fmla="*/ 2611516 w 2651855"/>
                <a:gd name="connsiteY3" fmla="*/ 649595 h 2034642"/>
                <a:gd name="connsiteX4" fmla="*/ 2651856 w 2651855"/>
                <a:gd name="connsiteY4" fmla="*/ 1987577 h 2034642"/>
                <a:gd name="connsiteX0" fmla="*/ 1300426 w 2651855"/>
                <a:gd name="connsiteY0" fmla="*/ 2019904 h 2019904"/>
                <a:gd name="connsiteX1" fmla="*/ 1323588 w 2651855"/>
                <a:gd name="connsiteY1" fmla="*/ 1498360 h 2019904"/>
                <a:gd name="connsiteX2" fmla="*/ 0 w 2651855"/>
                <a:gd name="connsiteY2" fmla="*/ 13399 h 2019904"/>
                <a:gd name="connsiteX3" fmla="*/ 2611515 w 2651855"/>
                <a:gd name="connsiteY3" fmla="*/ 1251857 h 2019904"/>
                <a:gd name="connsiteX4" fmla="*/ 2651856 w 2651855"/>
                <a:gd name="connsiteY4" fmla="*/ 1972839 h 2019904"/>
                <a:gd name="connsiteX0" fmla="*/ 1300426 w 2651855"/>
                <a:gd name="connsiteY0" fmla="*/ 2019671 h 2019671"/>
                <a:gd name="connsiteX1" fmla="*/ 1323588 w 2651855"/>
                <a:gd name="connsiteY1" fmla="*/ 1498127 h 2019671"/>
                <a:gd name="connsiteX2" fmla="*/ 0 w 2651855"/>
                <a:gd name="connsiteY2" fmla="*/ 13166 h 2019671"/>
                <a:gd name="connsiteX3" fmla="*/ 2611515 w 2651855"/>
                <a:gd name="connsiteY3" fmla="*/ 1251624 h 2019671"/>
                <a:gd name="connsiteX4" fmla="*/ 2651856 w 2651855"/>
                <a:gd name="connsiteY4" fmla="*/ 1972606 h 201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855" h="2019671">
                  <a:moveTo>
                    <a:pt x="1300426" y="2019671"/>
                  </a:moveTo>
                  <a:cubicBezTo>
                    <a:pt x="1334044" y="1797795"/>
                    <a:pt x="1305658" y="2049456"/>
                    <a:pt x="1323588" y="1498127"/>
                  </a:cubicBezTo>
                  <a:cubicBezTo>
                    <a:pt x="1164367" y="1127108"/>
                    <a:pt x="381475" y="532826"/>
                    <a:pt x="0" y="13166"/>
                  </a:cubicBezTo>
                  <a:cubicBezTo>
                    <a:pt x="214655" y="-130751"/>
                    <a:pt x="2023132" y="945966"/>
                    <a:pt x="2611515" y="1251624"/>
                  </a:cubicBezTo>
                  <a:cubicBezTo>
                    <a:pt x="2630564" y="1801833"/>
                    <a:pt x="2620480" y="1751850"/>
                    <a:pt x="2651856" y="1972606"/>
                  </a:cubicBezTo>
                </a:path>
              </a:pathLst>
            </a:custGeom>
            <a:noFill/>
            <a:ln w="31750">
              <a:solidFill>
                <a:schemeClr val="accent3">
                  <a:lumMod val="75000"/>
                </a:schemeClr>
              </a:solidFill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100" name="直線コネクタ 99"/>
            <p:cNvCxnSpPr>
              <a:stCxn id="211" idx="0"/>
              <a:endCxn id="247" idx="3"/>
            </p:cNvCxnSpPr>
            <p:nvPr/>
          </p:nvCxnSpPr>
          <p:spPr>
            <a:xfrm flipH="1" flipV="1">
              <a:off x="12964726" y="20583596"/>
              <a:ext cx="2403053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199" idx="0"/>
              <a:endCxn id="247" idx="3"/>
            </p:cNvCxnSpPr>
            <p:nvPr/>
          </p:nvCxnSpPr>
          <p:spPr>
            <a:xfrm flipH="1" flipV="1">
              <a:off x="12964726" y="20583596"/>
              <a:ext cx="3997102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フリーフォーム 101"/>
            <p:cNvSpPr/>
            <p:nvPr/>
          </p:nvSpPr>
          <p:spPr>
            <a:xfrm>
              <a:off x="13709506" y="20523981"/>
              <a:ext cx="2964935" cy="1503729"/>
            </a:xfrm>
            <a:custGeom>
              <a:avLst/>
              <a:gdLst>
                <a:gd name="connsiteX0" fmla="*/ 0 w 1351430"/>
                <a:gd name="connsiteY0" fmla="*/ 2985264 h 2985264"/>
                <a:gd name="connsiteX1" fmla="*/ 672353 w 1351430"/>
                <a:gd name="connsiteY1" fmla="*/ 17 h 2985264"/>
                <a:gd name="connsiteX2" fmla="*/ 1351430 w 1351430"/>
                <a:gd name="connsiteY2" fmla="*/ 2938199 h 2985264"/>
                <a:gd name="connsiteX0" fmla="*/ 17537 w 1368967"/>
                <a:gd name="connsiteY0" fmla="*/ 3009000 h 3009000"/>
                <a:gd name="connsiteX1" fmla="*/ 51155 w 1368967"/>
                <a:gd name="connsiteY1" fmla="*/ 1650847 h 3009000"/>
                <a:gd name="connsiteX2" fmla="*/ 689890 w 1368967"/>
                <a:gd name="connsiteY2" fmla="*/ 23753 h 3009000"/>
                <a:gd name="connsiteX3" fmla="*/ 1368967 w 1368967"/>
                <a:gd name="connsiteY3" fmla="*/ 2961935 h 3009000"/>
                <a:gd name="connsiteX0" fmla="*/ 0 w 1351430"/>
                <a:gd name="connsiteY0" fmla="*/ 3009000 h 3009000"/>
                <a:gd name="connsiteX1" fmla="*/ 33618 w 1351430"/>
                <a:gd name="connsiteY1" fmla="*/ 1650847 h 3009000"/>
                <a:gd name="connsiteX2" fmla="*/ 672353 w 1351430"/>
                <a:gd name="connsiteY2" fmla="*/ 23753 h 3009000"/>
                <a:gd name="connsiteX3" fmla="*/ 1351430 w 1351430"/>
                <a:gd name="connsiteY3" fmla="*/ 2961935 h 3009000"/>
                <a:gd name="connsiteX0" fmla="*/ 156026 w 1507456"/>
                <a:gd name="connsiteY0" fmla="*/ 3008020 h 3008020"/>
                <a:gd name="connsiteX1" fmla="*/ 189644 w 1507456"/>
                <a:gd name="connsiteY1" fmla="*/ 1649867 h 3008020"/>
                <a:gd name="connsiteX2" fmla="*/ 828379 w 1507456"/>
                <a:gd name="connsiteY2" fmla="*/ 22773 h 3008020"/>
                <a:gd name="connsiteX3" fmla="*/ 1507456 w 1507456"/>
                <a:gd name="connsiteY3" fmla="*/ 2960955 h 3008020"/>
                <a:gd name="connsiteX0" fmla="*/ 955505 w 2306935"/>
                <a:gd name="connsiteY0" fmla="*/ 3078627 h 3078627"/>
                <a:gd name="connsiteX1" fmla="*/ 989123 w 2306935"/>
                <a:gd name="connsiteY1" fmla="*/ 1720474 h 3078627"/>
                <a:gd name="connsiteX2" fmla="*/ 7488 w 2306935"/>
                <a:gd name="connsiteY2" fmla="*/ 819521 h 3078627"/>
                <a:gd name="connsiteX3" fmla="*/ 1627858 w 2306935"/>
                <a:gd name="connsiteY3" fmla="*/ 93380 h 3078627"/>
                <a:gd name="connsiteX4" fmla="*/ 2306935 w 2306935"/>
                <a:gd name="connsiteY4" fmla="*/ 3031562 h 3078627"/>
                <a:gd name="connsiteX0" fmla="*/ 948017 w 2299447"/>
                <a:gd name="connsiteY0" fmla="*/ 3078627 h 3078627"/>
                <a:gd name="connsiteX1" fmla="*/ 981635 w 2299447"/>
                <a:gd name="connsiteY1" fmla="*/ 1720474 h 3078627"/>
                <a:gd name="connsiteX2" fmla="*/ 0 w 2299447"/>
                <a:gd name="connsiteY2" fmla="*/ 819521 h 3078627"/>
                <a:gd name="connsiteX3" fmla="*/ 1620370 w 2299447"/>
                <a:gd name="connsiteY3" fmla="*/ 93380 h 3078627"/>
                <a:gd name="connsiteX4" fmla="*/ 2299447 w 2299447"/>
                <a:gd name="connsiteY4" fmla="*/ 3031562 h 3078627"/>
                <a:gd name="connsiteX0" fmla="*/ 948017 w 2299447"/>
                <a:gd name="connsiteY0" fmla="*/ 3077080 h 3077080"/>
                <a:gd name="connsiteX1" fmla="*/ 981635 w 2299447"/>
                <a:gd name="connsiteY1" fmla="*/ 1718927 h 3077080"/>
                <a:gd name="connsiteX2" fmla="*/ 0 w 2299447"/>
                <a:gd name="connsiteY2" fmla="*/ 817974 h 3077080"/>
                <a:gd name="connsiteX3" fmla="*/ 1620370 w 2299447"/>
                <a:gd name="connsiteY3" fmla="*/ 91833 h 3077080"/>
                <a:gd name="connsiteX4" fmla="*/ 2299447 w 2299447"/>
                <a:gd name="connsiteY4" fmla="*/ 3030015 h 3077080"/>
                <a:gd name="connsiteX0" fmla="*/ 948017 w 2313335"/>
                <a:gd name="connsiteY0" fmla="*/ 3007108 h 3007108"/>
                <a:gd name="connsiteX1" fmla="*/ 981635 w 2313335"/>
                <a:gd name="connsiteY1" fmla="*/ 1648955 h 3007108"/>
                <a:gd name="connsiteX2" fmla="*/ 0 w 2313335"/>
                <a:gd name="connsiteY2" fmla="*/ 748002 h 3007108"/>
                <a:gd name="connsiteX3" fmla="*/ 1620370 w 2313335"/>
                <a:gd name="connsiteY3" fmla="*/ 21861 h 3007108"/>
                <a:gd name="connsiteX4" fmla="*/ 2259107 w 2313335"/>
                <a:gd name="connsiteY4" fmla="*/ 1622061 h 3007108"/>
                <a:gd name="connsiteX5" fmla="*/ 2299447 w 2313335"/>
                <a:gd name="connsiteY5" fmla="*/ 2960043 h 3007108"/>
                <a:gd name="connsiteX0" fmla="*/ 948017 w 2299447"/>
                <a:gd name="connsiteY0" fmla="*/ 3007108 h 3007108"/>
                <a:gd name="connsiteX1" fmla="*/ 981635 w 2299447"/>
                <a:gd name="connsiteY1" fmla="*/ 1648955 h 3007108"/>
                <a:gd name="connsiteX2" fmla="*/ 0 w 2299447"/>
                <a:gd name="connsiteY2" fmla="*/ 748002 h 3007108"/>
                <a:gd name="connsiteX3" fmla="*/ 1620370 w 2299447"/>
                <a:gd name="connsiteY3" fmla="*/ 21861 h 3007108"/>
                <a:gd name="connsiteX4" fmla="*/ 2259107 w 2299447"/>
                <a:gd name="connsiteY4" fmla="*/ 1622061 h 3007108"/>
                <a:gd name="connsiteX5" fmla="*/ 2299447 w 2299447"/>
                <a:gd name="connsiteY5" fmla="*/ 2960043 h 3007108"/>
                <a:gd name="connsiteX0" fmla="*/ 948017 w 2415045"/>
                <a:gd name="connsiteY0" fmla="*/ 3007108 h 3007108"/>
                <a:gd name="connsiteX1" fmla="*/ 981635 w 2415045"/>
                <a:gd name="connsiteY1" fmla="*/ 1648955 h 3007108"/>
                <a:gd name="connsiteX2" fmla="*/ 0 w 2415045"/>
                <a:gd name="connsiteY2" fmla="*/ 748002 h 3007108"/>
                <a:gd name="connsiteX3" fmla="*/ 1620370 w 2415045"/>
                <a:gd name="connsiteY3" fmla="*/ 21861 h 3007108"/>
                <a:gd name="connsiteX4" fmla="*/ 2259107 w 2415045"/>
                <a:gd name="connsiteY4" fmla="*/ 1622061 h 3007108"/>
                <a:gd name="connsiteX5" fmla="*/ 2299447 w 2415045"/>
                <a:gd name="connsiteY5" fmla="*/ 2960043 h 3007108"/>
                <a:gd name="connsiteX0" fmla="*/ 948017 w 3201288"/>
                <a:gd name="connsiteY0" fmla="*/ 2985255 h 2985255"/>
                <a:gd name="connsiteX1" fmla="*/ 981635 w 3201288"/>
                <a:gd name="connsiteY1" fmla="*/ 1627102 h 2985255"/>
                <a:gd name="connsiteX2" fmla="*/ 0 w 3201288"/>
                <a:gd name="connsiteY2" fmla="*/ 726149 h 2985255"/>
                <a:gd name="connsiteX3" fmla="*/ 1620370 w 3201288"/>
                <a:gd name="connsiteY3" fmla="*/ 8 h 2985255"/>
                <a:gd name="connsiteX4" fmla="*/ 3193677 w 3201288"/>
                <a:gd name="connsiteY4" fmla="*/ 739596 h 2985255"/>
                <a:gd name="connsiteX5" fmla="*/ 2259107 w 3201288"/>
                <a:gd name="connsiteY5" fmla="*/ 1600208 h 2985255"/>
                <a:gd name="connsiteX6" fmla="*/ 2299447 w 3201288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00426 w 3546086"/>
                <a:gd name="connsiteY0" fmla="*/ 2985255 h 2985255"/>
                <a:gd name="connsiteX1" fmla="*/ 1323588 w 3546086"/>
                <a:gd name="connsiteY1" fmla="*/ 2463711 h 2985255"/>
                <a:gd name="connsiteX2" fmla="*/ 0 w 3546086"/>
                <a:gd name="connsiteY2" fmla="*/ 978750 h 2985255"/>
                <a:gd name="connsiteX3" fmla="*/ 352409 w 3546086"/>
                <a:gd name="connsiteY3" fmla="*/ 726149 h 2985255"/>
                <a:gd name="connsiteX4" fmla="*/ 1972779 w 3546086"/>
                <a:gd name="connsiteY4" fmla="*/ 8 h 2985255"/>
                <a:gd name="connsiteX5" fmla="*/ 3546086 w 3546086"/>
                <a:gd name="connsiteY5" fmla="*/ 739596 h 2985255"/>
                <a:gd name="connsiteX6" fmla="*/ 2611516 w 3546086"/>
                <a:gd name="connsiteY6" fmla="*/ 1600208 h 2985255"/>
                <a:gd name="connsiteX7" fmla="*/ 2651856 w 3546086"/>
                <a:gd name="connsiteY7" fmla="*/ 2938190 h 2985255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294000 h 2294000"/>
                <a:gd name="connsiteX1" fmla="*/ 1323588 w 3546086"/>
                <a:gd name="connsiteY1" fmla="*/ 1772456 h 2294000"/>
                <a:gd name="connsiteX2" fmla="*/ 0 w 3546086"/>
                <a:gd name="connsiteY2" fmla="*/ 287495 h 2294000"/>
                <a:gd name="connsiteX3" fmla="*/ 3546086 w 3546086"/>
                <a:gd name="connsiteY3" fmla="*/ 48341 h 2294000"/>
                <a:gd name="connsiteX4" fmla="*/ 2611516 w 3546086"/>
                <a:gd name="connsiteY4" fmla="*/ 908953 h 2294000"/>
                <a:gd name="connsiteX5" fmla="*/ 2651856 w 3546086"/>
                <a:gd name="connsiteY5" fmla="*/ 2246935 h 2294000"/>
                <a:gd name="connsiteX0" fmla="*/ 1300426 w 2651855"/>
                <a:gd name="connsiteY0" fmla="*/ 2034642 h 2034642"/>
                <a:gd name="connsiteX1" fmla="*/ 1323588 w 2651855"/>
                <a:gd name="connsiteY1" fmla="*/ 1513098 h 2034642"/>
                <a:gd name="connsiteX2" fmla="*/ 0 w 2651855"/>
                <a:gd name="connsiteY2" fmla="*/ 28137 h 2034642"/>
                <a:gd name="connsiteX3" fmla="*/ 2611516 w 2651855"/>
                <a:gd name="connsiteY3" fmla="*/ 649595 h 2034642"/>
                <a:gd name="connsiteX4" fmla="*/ 2651856 w 2651855"/>
                <a:gd name="connsiteY4" fmla="*/ 1987577 h 2034642"/>
                <a:gd name="connsiteX0" fmla="*/ 1300426 w 2651855"/>
                <a:gd name="connsiteY0" fmla="*/ 2019904 h 2019904"/>
                <a:gd name="connsiteX1" fmla="*/ 1323588 w 2651855"/>
                <a:gd name="connsiteY1" fmla="*/ 1498360 h 2019904"/>
                <a:gd name="connsiteX2" fmla="*/ 0 w 2651855"/>
                <a:gd name="connsiteY2" fmla="*/ 13399 h 2019904"/>
                <a:gd name="connsiteX3" fmla="*/ 2611515 w 2651855"/>
                <a:gd name="connsiteY3" fmla="*/ 1251857 h 2019904"/>
                <a:gd name="connsiteX4" fmla="*/ 2651856 w 2651855"/>
                <a:gd name="connsiteY4" fmla="*/ 1972839 h 2019904"/>
                <a:gd name="connsiteX0" fmla="*/ 1300426 w 2651855"/>
                <a:gd name="connsiteY0" fmla="*/ 2019671 h 2019671"/>
                <a:gd name="connsiteX1" fmla="*/ 1323588 w 2651855"/>
                <a:gd name="connsiteY1" fmla="*/ 1498127 h 2019671"/>
                <a:gd name="connsiteX2" fmla="*/ 0 w 2651855"/>
                <a:gd name="connsiteY2" fmla="*/ 13166 h 2019671"/>
                <a:gd name="connsiteX3" fmla="*/ 2611515 w 2651855"/>
                <a:gd name="connsiteY3" fmla="*/ 1251624 h 2019671"/>
                <a:gd name="connsiteX4" fmla="*/ 2651856 w 2651855"/>
                <a:gd name="connsiteY4" fmla="*/ 1972606 h 2019671"/>
                <a:gd name="connsiteX0" fmla="*/ 1499120 w 2850549"/>
                <a:gd name="connsiteY0" fmla="*/ 2061054 h 2061054"/>
                <a:gd name="connsiteX1" fmla="*/ 1522282 w 2850549"/>
                <a:gd name="connsiteY1" fmla="*/ 1539510 h 2061054"/>
                <a:gd name="connsiteX2" fmla="*/ 0 w 2850549"/>
                <a:gd name="connsiteY2" fmla="*/ 12719 h 2061054"/>
                <a:gd name="connsiteX3" fmla="*/ 2810209 w 2850549"/>
                <a:gd name="connsiteY3" fmla="*/ 1293007 h 2061054"/>
                <a:gd name="connsiteX4" fmla="*/ 2850550 w 2850549"/>
                <a:gd name="connsiteY4" fmla="*/ 2013989 h 2061054"/>
                <a:gd name="connsiteX0" fmla="*/ 1499120 w 3101532"/>
                <a:gd name="connsiteY0" fmla="*/ 2061054 h 2076734"/>
                <a:gd name="connsiteX1" fmla="*/ 1522282 w 3101532"/>
                <a:gd name="connsiteY1" fmla="*/ 1539510 h 2076734"/>
                <a:gd name="connsiteX2" fmla="*/ 0 w 3101532"/>
                <a:gd name="connsiteY2" fmla="*/ 12719 h 2076734"/>
                <a:gd name="connsiteX3" fmla="*/ 2810209 w 3101532"/>
                <a:gd name="connsiteY3" fmla="*/ 1293007 h 2076734"/>
                <a:gd name="connsiteX4" fmla="*/ 3101532 w 3101532"/>
                <a:gd name="connsiteY4" fmla="*/ 2076734 h 2076734"/>
                <a:gd name="connsiteX0" fmla="*/ 1499120 w 3102599"/>
                <a:gd name="connsiteY0" fmla="*/ 2061054 h 2076734"/>
                <a:gd name="connsiteX1" fmla="*/ 1522282 w 3102599"/>
                <a:gd name="connsiteY1" fmla="*/ 1539510 h 2076734"/>
                <a:gd name="connsiteX2" fmla="*/ 0 w 3102599"/>
                <a:gd name="connsiteY2" fmla="*/ 12719 h 2076734"/>
                <a:gd name="connsiteX3" fmla="*/ 2810209 w 3102599"/>
                <a:gd name="connsiteY3" fmla="*/ 1293007 h 2076734"/>
                <a:gd name="connsiteX4" fmla="*/ 3101532 w 3102599"/>
                <a:gd name="connsiteY4" fmla="*/ 2076734 h 2076734"/>
                <a:gd name="connsiteX0" fmla="*/ 1499120 w 3117265"/>
                <a:gd name="connsiteY0" fmla="*/ 2058603 h 2074283"/>
                <a:gd name="connsiteX1" fmla="*/ 1522282 w 3117265"/>
                <a:gd name="connsiteY1" fmla="*/ 1537059 h 2074283"/>
                <a:gd name="connsiteX2" fmla="*/ 0 w 3117265"/>
                <a:gd name="connsiteY2" fmla="*/ 10268 h 2074283"/>
                <a:gd name="connsiteX3" fmla="*/ 3103023 w 3117265"/>
                <a:gd name="connsiteY3" fmla="*/ 1583369 h 2074283"/>
                <a:gd name="connsiteX4" fmla="*/ 3101532 w 3117265"/>
                <a:gd name="connsiteY4" fmla="*/ 2074283 h 2074283"/>
                <a:gd name="connsiteX0" fmla="*/ 2701746 w 4319891"/>
                <a:gd name="connsiteY0" fmla="*/ 2027451 h 2043131"/>
                <a:gd name="connsiteX1" fmla="*/ 2724908 w 4319891"/>
                <a:gd name="connsiteY1" fmla="*/ 1505907 h 2043131"/>
                <a:gd name="connsiteX2" fmla="*/ 0 w 4319891"/>
                <a:gd name="connsiteY2" fmla="*/ 10487 h 2043131"/>
                <a:gd name="connsiteX3" fmla="*/ 4305649 w 4319891"/>
                <a:gd name="connsiteY3" fmla="*/ 1552217 h 2043131"/>
                <a:gd name="connsiteX4" fmla="*/ 4304158 w 4319891"/>
                <a:gd name="connsiteY4" fmla="*/ 2043131 h 2043131"/>
                <a:gd name="connsiteX0" fmla="*/ 2701746 w 4319891"/>
                <a:gd name="connsiteY0" fmla="*/ 2027451 h 2043131"/>
                <a:gd name="connsiteX1" fmla="*/ 2724908 w 4319891"/>
                <a:gd name="connsiteY1" fmla="*/ 1505907 h 2043131"/>
                <a:gd name="connsiteX2" fmla="*/ 0 w 4319891"/>
                <a:gd name="connsiteY2" fmla="*/ 10487 h 2043131"/>
                <a:gd name="connsiteX3" fmla="*/ 4305649 w 4319891"/>
                <a:gd name="connsiteY3" fmla="*/ 1552217 h 2043131"/>
                <a:gd name="connsiteX4" fmla="*/ 4304158 w 4319891"/>
                <a:gd name="connsiteY4" fmla="*/ 2043131 h 2043131"/>
                <a:gd name="connsiteX0" fmla="*/ 2701746 w 4315539"/>
                <a:gd name="connsiteY0" fmla="*/ 2029574 h 2045254"/>
                <a:gd name="connsiteX1" fmla="*/ 2724908 w 4315539"/>
                <a:gd name="connsiteY1" fmla="*/ 1508030 h 2045254"/>
                <a:gd name="connsiteX2" fmla="*/ 0 w 4315539"/>
                <a:gd name="connsiteY2" fmla="*/ 12610 h 2045254"/>
                <a:gd name="connsiteX3" fmla="*/ 4295190 w 4315539"/>
                <a:gd name="connsiteY3" fmla="*/ 1303357 h 2045254"/>
                <a:gd name="connsiteX4" fmla="*/ 4304158 w 4315539"/>
                <a:gd name="connsiteY4" fmla="*/ 2045254 h 2045254"/>
                <a:gd name="connsiteX0" fmla="*/ 2701746 w 4307577"/>
                <a:gd name="connsiteY0" fmla="*/ 2029574 h 2045254"/>
                <a:gd name="connsiteX1" fmla="*/ 2724908 w 4307577"/>
                <a:gd name="connsiteY1" fmla="*/ 1508030 h 2045254"/>
                <a:gd name="connsiteX2" fmla="*/ 0 w 4307577"/>
                <a:gd name="connsiteY2" fmla="*/ 12610 h 2045254"/>
                <a:gd name="connsiteX3" fmla="*/ 4295190 w 4307577"/>
                <a:gd name="connsiteY3" fmla="*/ 1303357 h 2045254"/>
                <a:gd name="connsiteX4" fmla="*/ 4304158 w 4307577"/>
                <a:gd name="connsiteY4" fmla="*/ 2045254 h 2045254"/>
                <a:gd name="connsiteX0" fmla="*/ 2701746 w 4307577"/>
                <a:gd name="connsiteY0" fmla="*/ 2028700 h 2044380"/>
                <a:gd name="connsiteX1" fmla="*/ 2724908 w 4307577"/>
                <a:gd name="connsiteY1" fmla="*/ 1507156 h 2044380"/>
                <a:gd name="connsiteX2" fmla="*/ 0 w 4307577"/>
                <a:gd name="connsiteY2" fmla="*/ 11736 h 2044380"/>
                <a:gd name="connsiteX3" fmla="*/ 4295190 w 4307577"/>
                <a:gd name="connsiteY3" fmla="*/ 1302483 h 2044380"/>
                <a:gd name="connsiteX4" fmla="*/ 4304158 w 4307577"/>
                <a:gd name="connsiteY4" fmla="*/ 2044380 h 2044380"/>
                <a:gd name="connsiteX0" fmla="*/ 2701746 w 4307577"/>
                <a:gd name="connsiteY0" fmla="*/ 2016963 h 2032643"/>
                <a:gd name="connsiteX1" fmla="*/ 2724908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07577"/>
                <a:gd name="connsiteY0" fmla="*/ 2016963 h 2032643"/>
                <a:gd name="connsiteX1" fmla="*/ 2693534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07577"/>
                <a:gd name="connsiteY0" fmla="*/ 2016963 h 2032643"/>
                <a:gd name="connsiteX1" fmla="*/ 2693534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07577"/>
                <a:gd name="connsiteY0" fmla="*/ 2016963 h 2032643"/>
                <a:gd name="connsiteX1" fmla="*/ 2693534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15539"/>
                <a:gd name="connsiteY0" fmla="*/ 2016963 h 2032643"/>
                <a:gd name="connsiteX1" fmla="*/ 2693534 w 4315539"/>
                <a:gd name="connsiteY1" fmla="*/ 1495419 h 2032643"/>
                <a:gd name="connsiteX2" fmla="*/ 0 w 4315539"/>
                <a:gd name="connsiteY2" fmla="*/ -1 h 2032643"/>
                <a:gd name="connsiteX3" fmla="*/ 4295190 w 4315539"/>
                <a:gd name="connsiteY3" fmla="*/ 1290746 h 2032643"/>
                <a:gd name="connsiteX4" fmla="*/ 4304158 w 4315539"/>
                <a:gd name="connsiteY4" fmla="*/ 2032643 h 203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5539" h="2032643">
                  <a:moveTo>
                    <a:pt x="2701746" y="2016963"/>
                  </a:moveTo>
                  <a:cubicBezTo>
                    <a:pt x="2735364" y="1795087"/>
                    <a:pt x="2706977" y="2025834"/>
                    <a:pt x="2693534" y="1495419"/>
                  </a:cubicBezTo>
                  <a:cubicBezTo>
                    <a:pt x="2293786" y="1134855"/>
                    <a:pt x="810236" y="446455"/>
                    <a:pt x="0" y="-1"/>
                  </a:cubicBezTo>
                  <a:cubicBezTo>
                    <a:pt x="381977" y="86151"/>
                    <a:pt x="3623146" y="1079206"/>
                    <a:pt x="4295190" y="1290746"/>
                  </a:cubicBezTo>
                  <a:cubicBezTo>
                    <a:pt x="4314241" y="1882784"/>
                    <a:pt x="4325071" y="1581820"/>
                    <a:pt x="4304158" y="2032643"/>
                  </a:cubicBezTo>
                </a:path>
              </a:pathLst>
            </a:custGeom>
            <a:ln w="44450">
              <a:solidFill>
                <a:schemeClr val="accent2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103" name="曲線コネクタ 102"/>
            <p:cNvCxnSpPr/>
            <p:nvPr/>
          </p:nvCxnSpPr>
          <p:spPr>
            <a:xfrm rot="16200000" flipH="1">
              <a:off x="16660431" y="21438603"/>
              <a:ext cx="20631" cy="1446291"/>
            </a:xfrm>
            <a:prstGeom prst="curvedConnector3">
              <a:avLst>
                <a:gd name="adj1" fmla="val -7425000"/>
              </a:avLst>
            </a:prstGeom>
            <a:ln w="57150">
              <a:solidFill>
                <a:schemeClr val="accent2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グループ化 103"/>
            <p:cNvGrpSpPr/>
            <p:nvPr/>
          </p:nvGrpSpPr>
          <p:grpSpPr>
            <a:xfrm>
              <a:off x="15285610" y="22095355"/>
              <a:ext cx="563312" cy="741275"/>
              <a:chOff x="4884272" y="5899880"/>
              <a:chExt cx="382214" cy="467100"/>
            </a:xfrm>
          </p:grpSpPr>
          <p:sp>
            <p:nvSpPr>
              <p:cNvPr id="153" name="円/楕円 152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4884272" y="5899880"/>
                <a:ext cx="38221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5" name="グループ化 104"/>
            <p:cNvGrpSpPr/>
            <p:nvPr/>
          </p:nvGrpSpPr>
          <p:grpSpPr>
            <a:xfrm>
              <a:off x="15683348" y="22095355"/>
              <a:ext cx="548603" cy="741275"/>
              <a:chOff x="4889261" y="5899880"/>
              <a:chExt cx="372234" cy="467100"/>
            </a:xfrm>
          </p:grpSpPr>
          <p:sp>
            <p:nvSpPr>
              <p:cNvPr id="151" name="円/楕円 150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4889261" y="5899880"/>
                <a:ext cx="37223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6" name="グループ化 105"/>
            <p:cNvGrpSpPr/>
            <p:nvPr/>
          </p:nvGrpSpPr>
          <p:grpSpPr>
            <a:xfrm>
              <a:off x="16236833" y="22095355"/>
              <a:ext cx="563312" cy="741275"/>
              <a:chOff x="4884272" y="5899880"/>
              <a:chExt cx="382214" cy="467100"/>
            </a:xfrm>
          </p:grpSpPr>
          <p:sp>
            <p:nvSpPr>
              <p:cNvPr id="149" name="円/楕円 148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4884272" y="5899880"/>
                <a:ext cx="38221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7" name="グループ化 106"/>
            <p:cNvGrpSpPr/>
            <p:nvPr/>
          </p:nvGrpSpPr>
          <p:grpSpPr>
            <a:xfrm>
              <a:off x="16922052" y="22095355"/>
              <a:ext cx="563312" cy="741275"/>
              <a:chOff x="4884272" y="5899880"/>
              <a:chExt cx="382214" cy="467100"/>
            </a:xfrm>
          </p:grpSpPr>
          <p:sp>
            <p:nvSpPr>
              <p:cNvPr id="147" name="円/楕円 146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8" name="テキスト ボックス 147"/>
              <p:cNvSpPr txBox="1"/>
              <p:nvPr/>
            </p:nvSpPr>
            <p:spPr>
              <a:xfrm>
                <a:off x="4884272" y="5899880"/>
                <a:ext cx="38221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8" name="グループ化 107"/>
            <p:cNvGrpSpPr/>
            <p:nvPr/>
          </p:nvGrpSpPr>
          <p:grpSpPr>
            <a:xfrm>
              <a:off x="17256371" y="22095355"/>
              <a:ext cx="548603" cy="741275"/>
              <a:chOff x="4889261" y="5899880"/>
              <a:chExt cx="372234" cy="467100"/>
            </a:xfrm>
          </p:grpSpPr>
          <p:sp>
            <p:nvSpPr>
              <p:cNvPr id="145" name="円/楕円 144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6" name="テキスト ボックス 145"/>
              <p:cNvSpPr txBox="1"/>
              <p:nvPr/>
            </p:nvSpPr>
            <p:spPr>
              <a:xfrm>
                <a:off x="4889261" y="5899880"/>
                <a:ext cx="37223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16588210" y="22095355"/>
              <a:ext cx="548603" cy="741275"/>
              <a:chOff x="4889261" y="5899880"/>
              <a:chExt cx="372234" cy="467100"/>
            </a:xfrm>
          </p:grpSpPr>
          <p:sp>
            <p:nvSpPr>
              <p:cNvPr id="143" name="円/楕円 142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4889261" y="5899880"/>
                <a:ext cx="37223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0" name="曲線コネクタ 109"/>
            <p:cNvCxnSpPr/>
            <p:nvPr/>
          </p:nvCxnSpPr>
          <p:spPr>
            <a:xfrm rot="16200000" flipH="1">
              <a:off x="12807410" y="21551269"/>
              <a:ext cx="20631" cy="1298526"/>
            </a:xfrm>
            <a:prstGeom prst="curvedConnector3">
              <a:avLst>
                <a:gd name="adj1" fmla="val -7500000"/>
              </a:avLst>
            </a:prstGeom>
            <a:ln w="444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グループ化 110"/>
            <p:cNvGrpSpPr/>
            <p:nvPr/>
          </p:nvGrpSpPr>
          <p:grpSpPr>
            <a:xfrm>
              <a:off x="11764635" y="22109573"/>
              <a:ext cx="548603" cy="741276"/>
              <a:chOff x="6053145" y="5759372"/>
              <a:chExt cx="372232" cy="467094"/>
            </a:xfrm>
          </p:grpSpPr>
          <p:sp>
            <p:nvSpPr>
              <p:cNvPr id="141" name="円/楕円 140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2" name="テキスト ボックス 141"/>
              <p:cNvSpPr txBox="1"/>
              <p:nvPr/>
            </p:nvSpPr>
            <p:spPr>
              <a:xfrm>
                <a:off x="6053145" y="5759372"/>
                <a:ext cx="372232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グループ化 111"/>
            <p:cNvGrpSpPr/>
            <p:nvPr/>
          </p:nvGrpSpPr>
          <p:grpSpPr>
            <a:xfrm>
              <a:off x="12123107" y="22109573"/>
              <a:ext cx="548603" cy="741276"/>
              <a:chOff x="6053145" y="5759372"/>
              <a:chExt cx="372232" cy="467094"/>
            </a:xfrm>
          </p:grpSpPr>
          <p:sp>
            <p:nvSpPr>
              <p:cNvPr id="139" name="円/楕円 138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6053145" y="5759372"/>
                <a:ext cx="372232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13042436" y="22109573"/>
              <a:ext cx="548603" cy="741276"/>
              <a:chOff x="6204104" y="5759372"/>
              <a:chExt cx="372234" cy="467094"/>
            </a:xfrm>
          </p:grpSpPr>
          <p:sp>
            <p:nvSpPr>
              <p:cNvPr id="137" name="円/楕円 136"/>
              <p:cNvSpPr/>
              <p:nvPr/>
            </p:nvSpPr>
            <p:spPr>
              <a:xfrm>
                <a:off x="627309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8" name="テキスト ボックス 137"/>
              <p:cNvSpPr txBox="1"/>
              <p:nvPr/>
            </p:nvSpPr>
            <p:spPr>
              <a:xfrm>
                <a:off x="6204104" y="5759372"/>
                <a:ext cx="372234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13379920" y="22109573"/>
              <a:ext cx="563312" cy="741276"/>
              <a:chOff x="6199115" y="5759372"/>
              <a:chExt cx="382214" cy="467094"/>
            </a:xfrm>
          </p:grpSpPr>
          <p:sp>
            <p:nvSpPr>
              <p:cNvPr id="135" name="円/楕円 134"/>
              <p:cNvSpPr/>
              <p:nvPr/>
            </p:nvSpPr>
            <p:spPr>
              <a:xfrm>
                <a:off x="627309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6" name="テキスト ボックス 135"/>
              <p:cNvSpPr txBox="1"/>
              <p:nvPr/>
            </p:nvSpPr>
            <p:spPr>
              <a:xfrm>
                <a:off x="6199115" y="5759372"/>
                <a:ext cx="382214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>
              <a:off x="13725163" y="22109568"/>
              <a:ext cx="563312" cy="741276"/>
              <a:chOff x="6048153" y="5759373"/>
              <a:chExt cx="382209" cy="467096"/>
            </a:xfrm>
          </p:grpSpPr>
          <p:sp>
            <p:nvSpPr>
              <p:cNvPr id="133" name="円/楕円 132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6048153" y="5759373"/>
                <a:ext cx="382209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グループ化 115"/>
            <p:cNvGrpSpPr/>
            <p:nvPr/>
          </p:nvGrpSpPr>
          <p:grpSpPr>
            <a:xfrm>
              <a:off x="14090976" y="22109568"/>
              <a:ext cx="548604" cy="741276"/>
              <a:chOff x="6053142" y="5759373"/>
              <a:chExt cx="372230" cy="467096"/>
            </a:xfrm>
          </p:grpSpPr>
          <p:sp>
            <p:nvSpPr>
              <p:cNvPr id="131" name="円/楕円 130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2" name="テキスト ボックス 131"/>
              <p:cNvSpPr txBox="1"/>
              <p:nvPr/>
            </p:nvSpPr>
            <p:spPr>
              <a:xfrm>
                <a:off x="6053142" y="5759373"/>
                <a:ext cx="372230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7" name="グループ化 116"/>
            <p:cNvGrpSpPr/>
            <p:nvPr/>
          </p:nvGrpSpPr>
          <p:grpSpPr>
            <a:xfrm>
              <a:off x="14605759" y="22109568"/>
              <a:ext cx="563312" cy="741276"/>
              <a:chOff x="6163593" y="5759373"/>
              <a:chExt cx="382209" cy="467096"/>
            </a:xfrm>
          </p:grpSpPr>
          <p:sp>
            <p:nvSpPr>
              <p:cNvPr id="129" name="円/楕円 128"/>
              <p:cNvSpPr/>
              <p:nvPr/>
            </p:nvSpPr>
            <p:spPr>
              <a:xfrm>
                <a:off x="623757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6163593" y="5759373"/>
                <a:ext cx="382209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8" name="グループ化 117"/>
            <p:cNvGrpSpPr/>
            <p:nvPr/>
          </p:nvGrpSpPr>
          <p:grpSpPr>
            <a:xfrm>
              <a:off x="14957934" y="22109568"/>
              <a:ext cx="548604" cy="741276"/>
              <a:chOff x="6168582" y="5759373"/>
              <a:chExt cx="372230" cy="467096"/>
            </a:xfrm>
          </p:grpSpPr>
          <p:sp>
            <p:nvSpPr>
              <p:cNvPr id="127" name="円/楕円 126"/>
              <p:cNvSpPr/>
              <p:nvPr/>
            </p:nvSpPr>
            <p:spPr>
              <a:xfrm>
                <a:off x="623757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28" name="テキスト ボックス 127"/>
              <p:cNvSpPr txBox="1"/>
              <p:nvPr/>
            </p:nvSpPr>
            <p:spPr>
              <a:xfrm>
                <a:off x="6168582" y="5759373"/>
                <a:ext cx="372230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>
              <a:off x="12183542" y="20867183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0.5/1.0</a:t>
              </a:r>
              <a:endParaRPr kumimoji="1" lang="ja-JP" altLang="en-US" sz="700" b="1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050421" y="20866959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0.8/1.0</a:t>
              </a:r>
              <a:endParaRPr kumimoji="1" lang="ja-JP" altLang="en-US" sz="700" b="1" dirty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4344366" y="20585042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0.6/1.0</a:t>
              </a:r>
              <a:endParaRPr kumimoji="1" lang="ja-JP" altLang="en-US" sz="700" b="1" dirty="0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16346650" y="20825877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1.0/1.0</a:t>
              </a:r>
              <a:endParaRPr kumimoji="1" lang="ja-JP" altLang="en-US" sz="700" b="1" dirty="0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15559405" y="20818376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1.0/1.0</a:t>
              </a:r>
              <a:endParaRPr kumimoji="1" lang="ja-JP" altLang="en-US" sz="700" b="1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14507093" y="21206588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0.9/1.0</a:t>
              </a:r>
              <a:endParaRPr kumimoji="1" lang="ja-JP" altLang="en-US" sz="700" b="1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12599130" y="20191724"/>
              <a:ext cx="166915" cy="2117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endParaRPr kumimoji="1" lang="ja-JP" altLang="en-US" sz="600" b="1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15147446" y="19855485"/>
              <a:ext cx="2632401" cy="52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bg1"/>
                  </a:solidFill>
                </a:rPr>
                <a:t>OpenFlow network</a:t>
              </a:r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2376831" y="2427951"/>
            <a:ext cx="1911533" cy="2906194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" dirty="0"/>
          </a:p>
        </p:txBody>
      </p:sp>
      <p:sp>
        <p:nvSpPr>
          <p:cNvPr id="11" name="角丸四角形 10"/>
          <p:cNvSpPr/>
          <p:nvPr/>
        </p:nvSpPr>
        <p:spPr>
          <a:xfrm>
            <a:off x="2573960" y="2497306"/>
            <a:ext cx="1492137" cy="1656819"/>
          </a:xfrm>
          <a:prstGeom prst="roundRect">
            <a:avLst>
              <a:gd name="adj" fmla="val 1568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t"/>
          <a:lstStyle/>
          <a:p>
            <a:pPr algn="ctr" defTabSz="457200"/>
            <a:endParaRPr lang="ja-JP" altLang="en-US" sz="300" b="1" dirty="0">
              <a:solidFill>
                <a:schemeClr val="bg1"/>
              </a:solidFill>
            </a:endParaRPr>
          </a:p>
        </p:txBody>
      </p:sp>
      <p:sp>
        <p:nvSpPr>
          <p:cNvPr id="12" name="上下矢印 11"/>
          <p:cNvSpPr/>
          <p:nvPr/>
        </p:nvSpPr>
        <p:spPr>
          <a:xfrm>
            <a:off x="3237138" y="4044700"/>
            <a:ext cx="214579" cy="341603"/>
          </a:xfrm>
          <a:prstGeom prst="upDownArrow">
            <a:avLst>
              <a:gd name="adj1" fmla="val 50000"/>
              <a:gd name="adj2" fmla="val 31152"/>
            </a:avLst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00" dirty="0"/>
          </a:p>
        </p:txBody>
      </p: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1626735" y="4992544"/>
            <a:ext cx="212584" cy="291785"/>
            <a:chOff x="1096225" y="885475"/>
            <a:chExt cx="648072" cy="826091"/>
          </a:xfrm>
          <a:solidFill>
            <a:srgbClr val="CCFFCC"/>
          </a:solidFill>
        </p:grpSpPr>
        <p:sp>
          <p:nvSpPr>
            <p:cNvPr id="82" name="二等辺三角形 81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300" dirty="0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300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2659811" y="2525176"/>
            <a:ext cx="131766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0"/>
            <a:r>
              <a:rPr lang="en-US" altLang="ja-JP" sz="800" b="1" dirty="0" smtClean="0"/>
              <a:t>Network Management Module</a:t>
            </a:r>
            <a:br>
              <a:rPr lang="en-US" altLang="ja-JP" sz="800" b="1" dirty="0" smtClean="0"/>
            </a:br>
            <a:r>
              <a:rPr lang="en-US" altLang="ja-JP" sz="800" b="1" dirty="0" smtClean="0"/>
              <a:t>(NMM)</a:t>
            </a:r>
            <a:endParaRPr lang="ja-JP" altLang="en-US" sz="800" b="1" dirty="0"/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2719241" y="2979640"/>
            <a:ext cx="489089" cy="30978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b="1" dirty="0" smtClean="0">
                <a:solidFill>
                  <a:schemeClr val="tx1"/>
                </a:solidFill>
              </a:rPr>
              <a:t>Database</a:t>
            </a:r>
            <a:endParaRPr kumimoji="1" lang="ja-JP" altLang="en-US" sz="7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085775" y="3735378"/>
            <a:ext cx="517857" cy="297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</a:rPr>
              <a:t>Brain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3307995" y="2789519"/>
            <a:ext cx="663826" cy="856755"/>
            <a:chOff x="6997491" y="2491011"/>
            <a:chExt cx="1033145" cy="1238329"/>
          </a:xfrm>
        </p:grpSpPr>
        <p:sp>
          <p:nvSpPr>
            <p:cNvPr id="80" name="正方形/長方形 79"/>
            <p:cNvSpPr/>
            <p:nvPr/>
          </p:nvSpPr>
          <p:spPr>
            <a:xfrm>
              <a:off x="6997491" y="2491011"/>
              <a:ext cx="1033145" cy="1238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800" b="1" dirty="0" smtClean="0">
                  <a:solidFill>
                    <a:schemeClr val="tx1"/>
                  </a:solidFill>
                </a:rPr>
                <a:t>Network</a:t>
              </a:r>
              <a:br>
                <a:rPr kumimoji="1" lang="en-US" altLang="ja-JP" sz="800" b="1" dirty="0" smtClean="0">
                  <a:solidFill>
                    <a:schemeClr val="tx1"/>
                  </a:solidFill>
                </a:rPr>
              </a:br>
              <a:r>
                <a:rPr kumimoji="1" lang="en-US" altLang="ja-JP" sz="800" b="1" dirty="0" smtClean="0">
                  <a:solidFill>
                    <a:schemeClr val="tx1"/>
                  </a:solidFill>
                </a:rPr>
                <a:t>Control</a:t>
              </a:r>
              <a:endParaRPr kumimoji="1" lang="ja-JP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7117956" y="2934324"/>
              <a:ext cx="805967" cy="7261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ja-JP" sz="700" b="1" dirty="0" smtClean="0">
                  <a:solidFill>
                    <a:schemeClr val="tx1"/>
                  </a:solidFill>
                </a:rPr>
                <a:t>OpenFlow</a:t>
              </a:r>
              <a:r>
                <a:rPr lang="en-US" altLang="ja-JP" sz="700" b="1" dirty="0">
                  <a:solidFill>
                    <a:schemeClr val="tx1"/>
                  </a:solidFill>
                </a:rPr>
                <a:t> Controller</a:t>
              </a:r>
              <a:br>
                <a:rPr lang="en-US" altLang="ja-JP" sz="700" b="1" dirty="0">
                  <a:solidFill>
                    <a:schemeClr val="tx1"/>
                  </a:solidFill>
                </a:rPr>
              </a:br>
              <a:r>
                <a:rPr lang="en-US" altLang="ja-JP" sz="700" b="1" dirty="0">
                  <a:solidFill>
                    <a:schemeClr val="tx1"/>
                  </a:solidFill>
                </a:rPr>
                <a:t>(Trema)</a:t>
              </a:r>
              <a:endParaRPr kumimoji="1" lang="ja-JP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カギ線コネクタ 362"/>
          <p:cNvCxnSpPr>
            <a:stCxn id="81" idx="3"/>
            <a:endCxn id="84" idx="1"/>
          </p:cNvCxnSpPr>
          <p:nvPr/>
        </p:nvCxnSpPr>
        <p:spPr>
          <a:xfrm flipV="1">
            <a:off x="3903254" y="3013817"/>
            <a:ext cx="1110957" cy="333601"/>
          </a:xfrm>
          <a:prstGeom prst="straightConnector1">
            <a:avLst/>
          </a:prstGeom>
          <a:ln w="31750" cap="rnd">
            <a:solidFill>
              <a:srgbClr val="00B050"/>
            </a:solidFill>
            <a:prstDash val="sysDash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7"/>
          <p:cNvCxnSpPr>
            <a:endCxn id="15" idx="3"/>
          </p:cNvCxnSpPr>
          <p:nvPr/>
        </p:nvCxnSpPr>
        <p:spPr>
          <a:xfrm rot="16200000" flipV="1">
            <a:off x="2879123" y="3374091"/>
            <a:ext cx="435837" cy="26651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7"/>
          <p:cNvCxnSpPr>
            <a:stCxn id="16" idx="3"/>
          </p:cNvCxnSpPr>
          <p:nvPr/>
        </p:nvCxnSpPr>
        <p:spPr>
          <a:xfrm flipV="1">
            <a:off x="3603632" y="3646475"/>
            <a:ext cx="164222" cy="237853"/>
          </a:xfrm>
          <a:prstGeom prst="bentConnector2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88877" y="2200390"/>
            <a:ext cx="2069405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SDN-enhanced JMS Framework</a:t>
            </a:r>
            <a:endParaRPr lang="en-US" altLang="ja-JP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メモ 21"/>
          <p:cNvSpPr/>
          <p:nvPr/>
        </p:nvSpPr>
        <p:spPr>
          <a:xfrm>
            <a:off x="2281936" y="3611282"/>
            <a:ext cx="878654" cy="357815"/>
          </a:xfrm>
          <a:prstGeom prst="foldedCorner">
            <a:avLst>
              <a:gd name="adj" fmla="val 1964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700" b="1" dirty="0" smtClean="0">
                <a:solidFill>
                  <a:schemeClr val="tx1"/>
                </a:solidFill>
              </a:rPr>
              <a:t>Resource assignment </a:t>
            </a:r>
            <a:br>
              <a:rPr lang="en-US" altLang="ja-JP" sz="700" b="1" dirty="0" smtClean="0">
                <a:solidFill>
                  <a:schemeClr val="tx1"/>
                </a:solidFill>
              </a:rPr>
            </a:br>
            <a:r>
              <a:rPr lang="en-US" altLang="ja-JP" sz="700" b="1" dirty="0" smtClean="0">
                <a:solidFill>
                  <a:schemeClr val="tx1"/>
                </a:solidFill>
              </a:rPr>
              <a:t>policy class module</a:t>
            </a:r>
            <a:endParaRPr lang="ja-JP" altLang="en-US" sz="700" b="1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/>
          <p:cNvGrpSpPr>
            <a:grpSpLocks noChangeAspect="1"/>
          </p:cNvGrpSpPr>
          <p:nvPr/>
        </p:nvGrpSpPr>
        <p:grpSpPr>
          <a:xfrm>
            <a:off x="1197783" y="3599853"/>
            <a:ext cx="212584" cy="291785"/>
            <a:chOff x="1849086" y="885475"/>
            <a:chExt cx="648071" cy="826091"/>
          </a:xfrm>
          <a:solidFill>
            <a:srgbClr val="CCFFCC"/>
          </a:solidFill>
        </p:grpSpPr>
        <p:sp>
          <p:nvSpPr>
            <p:cNvPr id="78" name="二等辺三角形 77"/>
            <p:cNvSpPr/>
            <p:nvPr/>
          </p:nvSpPr>
          <p:spPr>
            <a:xfrm>
              <a:off x="1849086" y="1135501"/>
              <a:ext cx="648071" cy="576065"/>
            </a:xfrm>
            <a:prstGeom prst="triangl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300" dirty="0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1921094" y="885475"/>
              <a:ext cx="504056" cy="504057"/>
            </a:xfrm>
            <a:prstGeom prst="ellips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300" dirty="0"/>
            </a:p>
          </p:txBody>
        </p:sp>
      </p:grpSp>
      <p:cxnSp>
        <p:nvCxnSpPr>
          <p:cNvPr id="24" name="AutoShape 33"/>
          <p:cNvCxnSpPr>
            <a:cxnSpLocks noChangeShapeType="1"/>
            <a:stCxn id="78" idx="5"/>
            <a:endCxn id="22" idx="1"/>
          </p:cNvCxnSpPr>
          <p:nvPr/>
        </p:nvCxnSpPr>
        <p:spPr bwMode="auto">
          <a:xfrm>
            <a:off x="1357221" y="3789902"/>
            <a:ext cx="924715" cy="288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1552017" y="5298514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</a:rPr>
              <a:t>User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44574" y="3905658"/>
            <a:ext cx="522580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</a:rPr>
              <a:t>Administrator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27" name="フローチャート : 磁気ディスク 26"/>
          <p:cNvSpPr/>
          <p:nvPr/>
        </p:nvSpPr>
        <p:spPr>
          <a:xfrm>
            <a:off x="4855074" y="4883939"/>
            <a:ext cx="474843" cy="39397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700"/>
              </a:lnSpc>
            </a:pPr>
            <a:r>
              <a:rPr lang="en-US" altLang="ja-JP" sz="800" b="1" dirty="0" smtClean="0">
                <a:solidFill>
                  <a:schemeClr val="tx1"/>
                </a:solidFill>
              </a:rPr>
              <a:t>VM images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597384" y="4136196"/>
            <a:ext cx="1085842" cy="1983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696915" y="5946243"/>
            <a:ext cx="8867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 smtClean="0"/>
              <a:t>Computing node</a:t>
            </a:r>
          </a:p>
        </p:txBody>
      </p:sp>
      <p:cxnSp>
        <p:nvCxnSpPr>
          <p:cNvPr id="32" name="直線コネクタ 31"/>
          <p:cNvCxnSpPr/>
          <p:nvPr/>
        </p:nvCxnSpPr>
        <p:spPr>
          <a:xfrm flipH="1">
            <a:off x="5543232" y="3853763"/>
            <a:ext cx="555451" cy="206314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6284984" y="3853763"/>
            <a:ext cx="420137" cy="19110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702313" y="4505770"/>
            <a:ext cx="875984" cy="729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b" anchorCtr="0">
            <a:noAutofit/>
          </a:bodyPr>
          <a:lstStyle/>
          <a:p>
            <a:pPr algn="ctr"/>
            <a:endParaRPr kumimoji="1" lang="ja-JP" altLang="en-US" sz="500" b="1" dirty="0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6140305" y="4358372"/>
            <a:ext cx="0" cy="1473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6140305" y="4000489"/>
            <a:ext cx="0" cy="19585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6024051" y="4520318"/>
            <a:ext cx="239168" cy="323165"/>
            <a:chOff x="6053144" y="5759372"/>
            <a:chExt cx="372228" cy="467095"/>
          </a:xfrm>
        </p:grpSpPr>
        <p:sp>
          <p:nvSpPr>
            <p:cNvPr id="76" name="円/楕円 75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300" dirty="0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6053144" y="5759372"/>
              <a:ext cx="372228" cy="4670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8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800" dirty="0" smtClean="0">
                  <a:solidFill>
                    <a:schemeClr val="bg1"/>
                  </a:solidFill>
                </a:rPr>
              </a:br>
              <a:r>
                <a:rPr kumimoji="1" lang="en-US" altLang="ja-JP" sz="8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800" dirty="0" smtClean="0">
                  <a:solidFill>
                    <a:schemeClr val="bg1"/>
                  </a:solidFill>
                </a:rPr>
              </a:br>
              <a:r>
                <a:rPr kumimoji="1" lang="en-US" altLang="ja-JP" sz="8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>
          <a:xfrm>
            <a:off x="5437650" y="4044870"/>
            <a:ext cx="1405310" cy="212989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" dirty="0"/>
          </a:p>
        </p:txBody>
      </p:sp>
      <p:sp>
        <p:nvSpPr>
          <p:cNvPr id="41" name="角丸四角形吹き出し 40"/>
          <p:cNvSpPr/>
          <p:nvPr/>
        </p:nvSpPr>
        <p:spPr>
          <a:xfrm>
            <a:off x="6938873" y="5668669"/>
            <a:ext cx="2014464" cy="510778"/>
          </a:xfrm>
          <a:prstGeom prst="wedgeRoundRectCallout">
            <a:avLst>
              <a:gd name="adj1" fmla="val -74459"/>
              <a:gd name="adj2" fmla="val -252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“execd” calls “wrapper” instead of “shepherd”.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47263" y="5022608"/>
            <a:ext cx="5706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800" b="1" dirty="0" smtClean="0"/>
              <a:t>JMS(OGS/GE</a:t>
            </a:r>
            <a:r>
              <a:rPr kumimoji="1" lang="en-US" altLang="ja-JP" sz="600" b="1" dirty="0" smtClean="0"/>
              <a:t>)</a:t>
            </a:r>
            <a:endParaRPr kumimoji="1" lang="ja-JP" altLang="en-US" sz="600" b="1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4484222" y="2974351"/>
            <a:ext cx="370852" cy="434864"/>
            <a:chOff x="155180" y="487396"/>
            <a:chExt cx="697660" cy="662015"/>
          </a:xfrm>
        </p:grpSpPr>
        <p:sp>
          <p:nvSpPr>
            <p:cNvPr id="72" name="Document"/>
            <p:cNvSpPr>
              <a:spLocks noEditPoints="1" noChangeArrowheads="1"/>
            </p:cNvSpPr>
            <p:nvPr/>
          </p:nvSpPr>
          <p:spPr bwMode="auto">
            <a:xfrm>
              <a:off x="282004" y="555037"/>
              <a:ext cx="570836" cy="5943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3600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Document"/>
            <p:cNvSpPr>
              <a:spLocks noEditPoints="1" noChangeArrowheads="1"/>
            </p:cNvSpPr>
            <p:nvPr/>
          </p:nvSpPr>
          <p:spPr bwMode="auto">
            <a:xfrm>
              <a:off x="239730" y="532490"/>
              <a:ext cx="570836" cy="5943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3600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Document"/>
            <p:cNvSpPr>
              <a:spLocks noEditPoints="1" noChangeArrowheads="1"/>
            </p:cNvSpPr>
            <p:nvPr/>
          </p:nvSpPr>
          <p:spPr bwMode="auto">
            <a:xfrm>
              <a:off x="197455" y="509943"/>
              <a:ext cx="570836" cy="5943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3600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Document"/>
            <p:cNvSpPr>
              <a:spLocks noEditPoints="1" noChangeArrowheads="1"/>
            </p:cNvSpPr>
            <p:nvPr/>
          </p:nvSpPr>
          <p:spPr bwMode="auto">
            <a:xfrm>
              <a:off x="155180" y="487396"/>
              <a:ext cx="570836" cy="5943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3600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800" dirty="0" smtClean="0">
                  <a:latin typeface="Times New Roman" pitchFamily="18" charset="0"/>
                  <a:cs typeface="Times New Roman" pitchFamily="18" charset="0"/>
                </a:rPr>
                <a:t>Flow</a:t>
              </a:r>
              <a:br>
                <a:rPr lang="en-US" altLang="ja-JP" sz="8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ja-JP" sz="800" dirty="0" smtClean="0">
                  <a:latin typeface="Times New Roman" pitchFamily="18" charset="0"/>
                  <a:cs typeface="Times New Roman" pitchFamily="18" charset="0"/>
                </a:rPr>
                <a:t>entry</a:t>
              </a:r>
              <a:endParaRPr lang="ja-JP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6" name="メモ 45"/>
          <p:cNvSpPr/>
          <p:nvPr/>
        </p:nvSpPr>
        <p:spPr>
          <a:xfrm>
            <a:off x="1674635" y="3549636"/>
            <a:ext cx="462259" cy="495063"/>
          </a:xfrm>
          <a:prstGeom prst="foldedCorne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t">
            <a:noAutofit/>
          </a:bodyPr>
          <a:lstStyle/>
          <a:p>
            <a:pPr algn="ctr"/>
            <a:r>
              <a:rPr lang="en-US" altLang="ja-JP" sz="600" b="1" dirty="0" smtClean="0">
                <a:cs typeface="Times New Roman" pitchFamily="18" charset="0"/>
              </a:rPr>
              <a:t>Resource</a:t>
            </a:r>
          </a:p>
          <a:p>
            <a:pPr algn="ctr"/>
            <a:r>
              <a:rPr lang="en-US" altLang="ja-JP" sz="600" b="1" dirty="0" smtClean="0">
                <a:cs typeface="Times New Roman" pitchFamily="18" charset="0"/>
              </a:rPr>
              <a:t>Assignment</a:t>
            </a:r>
          </a:p>
          <a:p>
            <a:pPr algn="ctr"/>
            <a:r>
              <a:rPr lang="en-US" altLang="ja-JP" sz="600" b="1" dirty="0" smtClean="0">
                <a:cs typeface="Times New Roman" pitchFamily="18" charset="0"/>
              </a:rPr>
              <a:t>Policy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3353925" y="4791767"/>
            <a:ext cx="603776" cy="1702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ja-JP" sz="1000" b="1" dirty="0" smtClean="0">
                <a:solidFill>
                  <a:schemeClr val="tx1"/>
                </a:solidFill>
              </a:rPr>
              <a:t>qmaster</a:t>
            </a:r>
            <a:endParaRPr lang="ja-JP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2621990" y="4465411"/>
            <a:ext cx="847913" cy="219897"/>
            <a:chOff x="3758659" y="3196802"/>
            <a:chExt cx="2160000" cy="520227"/>
          </a:xfrm>
        </p:grpSpPr>
        <p:grpSp>
          <p:nvGrpSpPr>
            <p:cNvPr id="64" name="グループ化 63"/>
            <p:cNvGrpSpPr/>
            <p:nvPr/>
          </p:nvGrpSpPr>
          <p:grpSpPr>
            <a:xfrm>
              <a:off x="3758659" y="3196802"/>
              <a:ext cx="2160000" cy="520227"/>
              <a:chOff x="3758660" y="3196805"/>
              <a:chExt cx="2160000" cy="520228"/>
            </a:xfrm>
          </p:grpSpPr>
          <p:cxnSp>
            <p:nvCxnSpPr>
              <p:cNvPr id="66" name="直線コネクタ 65"/>
              <p:cNvCxnSpPr/>
              <p:nvPr/>
            </p:nvCxnSpPr>
            <p:spPr>
              <a:xfrm>
                <a:off x="3758660" y="3217581"/>
                <a:ext cx="2160000" cy="3600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 rot="5400000">
                <a:off x="5668349" y="3466723"/>
                <a:ext cx="498282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 rot="10800000">
                <a:off x="3758660" y="3713432"/>
                <a:ext cx="2160000" cy="3600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 rot="5400000">
                <a:off x="5107842" y="3444194"/>
                <a:ext cx="497115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 rot="5400000">
                <a:off x="4571857" y="3444194"/>
                <a:ext cx="497115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 rot="5400000">
                <a:off x="4062334" y="3444194"/>
                <a:ext cx="497115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円/楕円 64"/>
            <p:cNvSpPr>
              <a:spLocks noChangeAspect="1"/>
            </p:cNvSpPr>
            <p:nvPr/>
          </p:nvSpPr>
          <p:spPr>
            <a:xfrm>
              <a:off x="5453217" y="3292285"/>
              <a:ext cx="349200" cy="350310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457200">
                <a:lnSpc>
                  <a:spcPts val="800"/>
                </a:lnSpc>
              </a:pPr>
              <a:r>
                <a:rPr lang="en-US" altLang="ja-JP" sz="500" b="1" dirty="0">
                  <a:solidFill>
                    <a:schemeClr val="lt1"/>
                  </a:solidFill>
                </a:rPr>
                <a:t>Job</a:t>
              </a:r>
              <a:endParaRPr lang="ja-JP" altLang="en-US" sz="5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5838418" y="5760899"/>
            <a:ext cx="603776" cy="1702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ja-JP" sz="1000" b="1" dirty="0" smtClean="0">
                <a:solidFill>
                  <a:schemeClr val="tx1"/>
                </a:solidFill>
              </a:rPr>
              <a:t>execd</a:t>
            </a:r>
            <a:endParaRPr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0" name="カギ線コネクタ 188"/>
          <p:cNvCxnSpPr>
            <a:stCxn id="47" idx="2"/>
            <a:endCxn id="49" idx="1"/>
          </p:cNvCxnSpPr>
          <p:nvPr/>
        </p:nvCxnSpPr>
        <p:spPr>
          <a:xfrm rot="16200000" flipH="1">
            <a:off x="4305114" y="4312724"/>
            <a:ext cx="884003" cy="2182605"/>
          </a:xfrm>
          <a:prstGeom prst="bentConnector2">
            <a:avLst/>
          </a:prstGeom>
          <a:ln w="31750" cap="rnd">
            <a:solidFill>
              <a:schemeClr val="bg1">
                <a:lumMod val="65000"/>
              </a:schemeClr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/>
          <p:cNvSpPr/>
          <p:nvPr/>
        </p:nvSpPr>
        <p:spPr>
          <a:xfrm>
            <a:off x="5838418" y="4985015"/>
            <a:ext cx="603776" cy="1702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ja-JP" sz="1000" b="1" dirty="0" smtClean="0">
                <a:solidFill>
                  <a:schemeClr val="tx1"/>
                </a:solidFill>
              </a:rPr>
              <a:t>shepherd</a:t>
            </a:r>
            <a:endParaRPr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5838418" y="5408979"/>
            <a:ext cx="603776" cy="170259"/>
          </a:xfrm>
          <a:prstGeom prst="roundRect">
            <a:avLst/>
          </a:prstGeom>
          <a:solidFill>
            <a:srgbClr val="FF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ja-JP" sz="1000" b="1" dirty="0" smtClean="0">
                <a:solidFill>
                  <a:schemeClr val="tx1"/>
                </a:solidFill>
              </a:rPr>
              <a:t>wrapper</a:t>
            </a:r>
            <a:endParaRPr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上矢印 52"/>
          <p:cNvSpPr/>
          <p:nvPr/>
        </p:nvSpPr>
        <p:spPr>
          <a:xfrm>
            <a:off x="6055690" y="5585868"/>
            <a:ext cx="169230" cy="1603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sp>
        <p:nvSpPr>
          <p:cNvPr id="54" name="上矢印 53"/>
          <p:cNvSpPr/>
          <p:nvPr/>
        </p:nvSpPr>
        <p:spPr>
          <a:xfrm>
            <a:off x="6055690" y="5232968"/>
            <a:ext cx="169230" cy="1603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sp>
        <p:nvSpPr>
          <p:cNvPr id="55" name="上矢印 54"/>
          <p:cNvSpPr/>
          <p:nvPr/>
        </p:nvSpPr>
        <p:spPr>
          <a:xfrm>
            <a:off x="6055690" y="4808342"/>
            <a:ext cx="169230" cy="1603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52575" y="451327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b="1" dirty="0" smtClean="0"/>
              <a:t>VM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615510" y="4693116"/>
            <a:ext cx="280526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800" dirty="0" smtClean="0"/>
              <a:t>Queue</a:t>
            </a:r>
            <a:endParaRPr kumimoji="1" lang="ja-JP" altLang="en-US" sz="800" dirty="0"/>
          </a:p>
        </p:txBody>
      </p:sp>
      <p:cxnSp>
        <p:nvCxnSpPr>
          <p:cNvPr id="58" name="カギ線コネクタ 188"/>
          <p:cNvCxnSpPr>
            <a:stCxn id="52" idx="3"/>
            <a:endCxn id="30" idx="3"/>
          </p:cNvCxnSpPr>
          <p:nvPr/>
        </p:nvCxnSpPr>
        <p:spPr>
          <a:xfrm flipV="1">
            <a:off x="6442194" y="4307170"/>
            <a:ext cx="27841" cy="1186939"/>
          </a:xfrm>
          <a:prstGeom prst="bentConnector3">
            <a:avLst>
              <a:gd name="adj1" fmla="val 1150232"/>
            </a:avLst>
          </a:prstGeom>
          <a:ln w="31750" cap="rnd">
            <a:solidFill>
              <a:srgbClr val="FF0000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6110189" y="3419782"/>
            <a:ext cx="178521" cy="433981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" dirty="0"/>
          </a:p>
        </p:txBody>
      </p:sp>
      <p:sp>
        <p:nvSpPr>
          <p:cNvPr id="61" name="角丸四角形吹き出し 60"/>
          <p:cNvSpPr/>
          <p:nvPr/>
        </p:nvSpPr>
        <p:spPr>
          <a:xfrm>
            <a:off x="63064" y="2495887"/>
            <a:ext cx="2281937" cy="851297"/>
          </a:xfrm>
          <a:prstGeom prst="wedgeRoundRectCallout">
            <a:avLst>
              <a:gd name="adj1" fmla="val 94502"/>
              <a:gd name="adj2" fmla="val 1240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 marL="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607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214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821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428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8035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642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249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8562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</a:pPr>
            <a:r>
              <a:rPr lang="en-US" altLang="ja-JP" sz="1100" dirty="0">
                <a:solidFill>
                  <a:schemeClr val="tx1"/>
                </a:solidFill>
              </a:rPr>
              <a:t>Brain also manage the allocation of virtual computational resources and the bandwidth controlled by Open vSwitch. </a:t>
            </a:r>
          </a:p>
        </p:txBody>
      </p:sp>
      <p:sp>
        <p:nvSpPr>
          <p:cNvPr id="62" name="角丸四角形吹き出し 61"/>
          <p:cNvSpPr/>
          <p:nvPr/>
        </p:nvSpPr>
        <p:spPr>
          <a:xfrm>
            <a:off x="6938873" y="4144330"/>
            <a:ext cx="2041388" cy="1328023"/>
          </a:xfrm>
          <a:prstGeom prst="wedgeRoundRectCallout">
            <a:avLst>
              <a:gd name="adj1" fmla="val -76722"/>
              <a:gd name="adj2" fmla="val 474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“wrapper” configures parameters of QoS functions on Open vSwitch, and boots up the VM with information to execute the job.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76734" y="4209829"/>
            <a:ext cx="1271283" cy="1253402"/>
          </a:xfrm>
          <a:prstGeom prst="wedgeRectCallout">
            <a:avLst>
              <a:gd name="adj1" fmla="val 60118"/>
              <a:gd name="adj2" fmla="val -2206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08000" tIns="72000" rIns="108000" bIns="72000" rtlCol="0">
            <a:spAutoFit/>
          </a:bodyPr>
          <a:lstStyle/>
          <a:p>
            <a:r>
              <a:rPr lang="en-US" altLang="ja-JP" sz="800" dirty="0" smtClean="0">
                <a:cs typeface="Times New Roman" pitchFamily="18" charset="0"/>
              </a:rPr>
              <a:t>#!/</a:t>
            </a:r>
            <a:r>
              <a:rPr lang="en-US" altLang="ja-JP" sz="800" dirty="0">
                <a:cs typeface="Times New Roman" pitchFamily="18" charset="0"/>
              </a:rPr>
              <a:t>bin/csh</a:t>
            </a:r>
          </a:p>
          <a:p>
            <a:r>
              <a:rPr lang="en-US" altLang="ja-JP" sz="800" dirty="0">
                <a:cs typeface="Times New Roman" pitchFamily="18" charset="0"/>
              </a:rPr>
              <a:t>#$  -q   QUEUE</a:t>
            </a:r>
          </a:p>
          <a:p>
            <a:r>
              <a:rPr lang="en-US" altLang="ja-JP" sz="800" dirty="0">
                <a:cs typeface="Times New Roman" pitchFamily="18" charset="0"/>
              </a:rPr>
              <a:t>#$  -pe  </a:t>
            </a:r>
            <a:r>
              <a:rPr lang="en-US" altLang="ja-JP" sz="800" dirty="0" smtClean="0">
                <a:cs typeface="Times New Roman" pitchFamily="18" charset="0"/>
              </a:rPr>
              <a:t>orte  </a:t>
            </a:r>
            <a:r>
              <a:rPr lang="en-US" altLang="ja-JP" sz="800" dirty="0">
                <a:cs typeface="Times New Roman" pitchFamily="18" charset="0"/>
              </a:rPr>
              <a:t>4</a:t>
            </a:r>
          </a:p>
          <a:p>
            <a:r>
              <a:rPr lang="en-US" altLang="ja-JP" sz="800" b="1" dirty="0">
                <a:solidFill>
                  <a:srgbClr val="0070C0"/>
                </a:solidFill>
                <a:cs typeface="Times New Roman" pitchFamily="18" charset="0"/>
              </a:rPr>
              <a:t>#$  -l netprio=bandwidth</a:t>
            </a:r>
            <a:br>
              <a:rPr lang="en-US" altLang="ja-JP" sz="800" b="1" dirty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altLang="ja-JP" sz="800" b="1" dirty="0">
                <a:solidFill>
                  <a:srgbClr val="FF0000"/>
                </a:solidFill>
                <a:cs typeface="Times New Roman" pitchFamily="18" charset="0"/>
              </a:rPr>
              <a:t>#$  -l qos=1000</a:t>
            </a:r>
            <a:br>
              <a:rPr lang="en-US" altLang="ja-JP" sz="800" b="1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altLang="ja-JP" sz="800" b="1" dirty="0">
                <a:solidFill>
                  <a:srgbClr val="00B050"/>
                </a:solidFill>
                <a:cs typeface="Times New Roman" pitchFamily="18" charset="0"/>
              </a:rPr>
              <a:t>#$  -l vm=my-vm</a:t>
            </a:r>
          </a:p>
          <a:p>
            <a:endParaRPr lang="en-US" altLang="ja-JP" sz="800" dirty="0" smtClean="0">
              <a:cs typeface="Times New Roman" pitchFamily="18" charset="0"/>
            </a:endParaRPr>
          </a:p>
          <a:p>
            <a:r>
              <a:rPr lang="en-US" altLang="ja-JP" sz="800" dirty="0">
                <a:cs typeface="Times New Roman" pitchFamily="18" charset="0"/>
              </a:rPr>
              <a:t> </a:t>
            </a:r>
            <a:r>
              <a:rPr lang="en-US" altLang="ja-JP" sz="800" dirty="0" smtClean="0">
                <a:cs typeface="Times New Roman" pitchFamily="18" charset="0"/>
              </a:rPr>
              <a:t> … run program …</a:t>
            </a:r>
          </a:p>
          <a:p>
            <a:endParaRPr lang="en-US" altLang="ja-JP" sz="800" dirty="0">
              <a:cs typeface="Times New Roman" pitchFamily="18" charset="0"/>
            </a:endParaRPr>
          </a:p>
        </p:txBody>
      </p:sp>
      <p:sp>
        <p:nvSpPr>
          <p:cNvPr id="60" name="角丸四角形吹き出し 59"/>
          <p:cNvSpPr/>
          <p:nvPr/>
        </p:nvSpPr>
        <p:spPr>
          <a:xfrm>
            <a:off x="355793" y="5768394"/>
            <a:ext cx="3136087" cy="510778"/>
          </a:xfrm>
          <a:prstGeom prst="wedgeRoundRectCallout">
            <a:avLst>
              <a:gd name="adj1" fmla="val -27558"/>
              <a:gd name="adj2" fmla="val -15885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>
                <a:solidFill>
                  <a:schemeClr val="tx1"/>
                </a:solidFill>
              </a:rPr>
              <a:t>User can </a:t>
            </a:r>
            <a:r>
              <a:rPr lang="en-US" altLang="ja-JP" sz="1200" dirty="0" smtClean="0">
                <a:solidFill>
                  <a:schemeClr val="tx1"/>
                </a:solidFill>
              </a:rPr>
              <a:t>request  </a:t>
            </a:r>
            <a:r>
              <a:rPr lang="en-US" altLang="ja-JP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resource assignment policy</a:t>
            </a:r>
            <a:r>
              <a:rPr lang="en-US" altLang="ja-JP" sz="1200" dirty="0" smtClean="0">
                <a:solidFill>
                  <a:schemeClr val="tx1"/>
                </a:solidFill>
              </a:rPr>
              <a:t>, 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bandwidth requirement</a:t>
            </a:r>
            <a:r>
              <a:rPr lang="en-US" altLang="ja-JP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and </a:t>
            </a:r>
            <a:r>
              <a:rPr lang="en-US" altLang="ja-JP" sz="1200" b="1" dirty="0">
                <a:solidFill>
                  <a:srgbClr val="00B050"/>
                </a:solidFill>
              </a:rPr>
              <a:t>VM </a:t>
            </a:r>
            <a:r>
              <a:rPr lang="en-US" altLang="ja-JP" sz="1200" b="1" dirty="0" smtClean="0">
                <a:solidFill>
                  <a:srgbClr val="00B050"/>
                </a:solidFill>
              </a:rPr>
              <a:t>image</a:t>
            </a:r>
            <a:r>
              <a:rPr lang="en-US" altLang="ja-JP" sz="1200" dirty="0" smtClean="0">
                <a:solidFill>
                  <a:schemeClr val="tx1"/>
                </a:solidFill>
              </a:rPr>
              <a:t>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43" name="AutoShape 33"/>
          <p:cNvCxnSpPr>
            <a:cxnSpLocks noChangeShapeType="1"/>
            <a:stCxn id="83" idx="0"/>
            <a:endCxn id="65" idx="2"/>
          </p:cNvCxnSpPr>
          <p:nvPr/>
        </p:nvCxnSpPr>
        <p:spPr bwMode="auto">
          <a:xfrm rot="5400000" flipH="1" flipV="1">
            <a:off x="2303742" y="4009093"/>
            <a:ext cx="412736" cy="1554166"/>
          </a:xfrm>
          <a:prstGeom prst="bentConnector2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メモ 43"/>
          <p:cNvSpPr/>
          <p:nvPr/>
        </p:nvSpPr>
        <p:spPr>
          <a:xfrm>
            <a:off x="1566394" y="4418002"/>
            <a:ext cx="327435" cy="381107"/>
          </a:xfrm>
          <a:prstGeom prst="foldedCorne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t">
            <a:noAutofit/>
          </a:bodyPr>
          <a:lstStyle/>
          <a:p>
            <a:pPr algn="ctr"/>
            <a:r>
              <a:rPr lang="en-US" altLang="ja-JP" sz="800" b="1" dirty="0" smtClean="0">
                <a:cs typeface="Times New Roman" pitchFamily="18" charset="0"/>
              </a:rPr>
              <a:t>Job</a:t>
            </a:r>
          </a:p>
          <a:p>
            <a:pPr algn="ctr"/>
            <a:r>
              <a:rPr lang="en-US" altLang="ja-JP" sz="800" b="1" dirty="0" smtClean="0">
                <a:cs typeface="Times New Roman" pitchFamily="18" charset="0"/>
              </a:rPr>
              <a:t>script</a:t>
            </a:r>
            <a:endParaRPr lang="en-US" altLang="ja-JP" sz="800" b="1" dirty="0">
              <a:cs typeface="Times New Roman" pitchFamily="18" charset="0"/>
            </a:endParaRPr>
          </a:p>
        </p:txBody>
      </p:sp>
      <p:cxnSp>
        <p:nvCxnSpPr>
          <p:cNvPr id="28" name="カギ線コネクタ 188"/>
          <p:cNvCxnSpPr>
            <a:stCxn id="52" idx="1"/>
            <a:endCxn id="27" idx="3"/>
          </p:cNvCxnSpPr>
          <p:nvPr/>
        </p:nvCxnSpPr>
        <p:spPr>
          <a:xfrm rot="10800000">
            <a:off x="5092496" y="5277909"/>
            <a:ext cx="745922" cy="216200"/>
          </a:xfrm>
          <a:prstGeom prst="bentConnector2">
            <a:avLst/>
          </a:prstGeom>
          <a:ln w="31750" cap="rnd">
            <a:solidFill>
              <a:schemeClr val="bg1">
                <a:lumMod val="50000"/>
              </a:schemeClr>
            </a:solidFill>
            <a:prstDash val="sysDash"/>
            <a:headEnd type="triangl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コンテンツ プレースホルダー 1027"/>
          <p:cNvSpPr>
            <a:spLocks noGrp="1"/>
          </p:cNvSpPr>
          <p:nvPr>
            <p:ph idx="1"/>
          </p:nvPr>
        </p:nvSpPr>
        <p:spPr>
          <a:xfrm>
            <a:off x="564824" y="667587"/>
            <a:ext cx="7976661" cy="1774461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of wrapper module</a:t>
            </a:r>
          </a:p>
          <a:p>
            <a:pPr marL="742950" lvl="2" indent="-342900">
              <a:buClr>
                <a:schemeClr val="bg1"/>
              </a:buClr>
            </a:pPr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 up user-request VM and deploy process of job on the VM</a:t>
            </a:r>
          </a:p>
          <a:p>
            <a:pPr marL="742950" lvl="2" indent="-342900">
              <a:buClr>
                <a:schemeClr val="bg1"/>
              </a:buClr>
            </a:pPr>
            <a:r>
              <a:rPr lang="en-US" altLang="ja-JP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parameters of QoS functions on Open </a:t>
            </a:r>
            <a:r>
              <a:rPr lang="en-US" altLang="ja-JP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vSwitch</a:t>
            </a:r>
            <a:endParaRPr lang="en-US" altLang="ja-JP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 control by leveraging functions of Open </a:t>
            </a:r>
            <a:r>
              <a:rPr lang="en-US" altLang="ja-JP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vSwitch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810576" y="4196338"/>
            <a:ext cx="659459" cy="221663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ts val="800"/>
              </a:lnSpc>
            </a:pPr>
            <a:r>
              <a:rPr lang="en-US" altLang="ja-JP" sz="1100" b="1" dirty="0" smtClean="0">
                <a:solidFill>
                  <a:schemeClr val="tx1"/>
                </a:solidFill>
              </a:rPr>
              <a:t>Open vSwitch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22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 animBg="1"/>
      <p:bldP spid="62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コンテンツ プレースホルダー 187"/>
          <p:cNvSpPr>
            <a:spLocks noGrp="1"/>
          </p:cNvSpPr>
          <p:nvPr>
            <p:ph idx="1"/>
          </p:nvPr>
        </p:nvSpPr>
        <p:spPr>
          <a:xfrm>
            <a:off x="323528" y="1066126"/>
            <a:ext cx="8608312" cy="5112568"/>
          </a:xfrm>
        </p:spPr>
        <p:txBody>
          <a:bodyPr>
            <a:normAutofit/>
          </a:bodyPr>
          <a:lstStyle/>
          <a:p>
            <a:r>
              <a:rPr lang="en-US" altLang="ja-JP" dirty="0"/>
              <a:t>Current </a:t>
            </a:r>
            <a:r>
              <a:rPr lang="en-US" altLang="ja-JP" dirty="0" smtClean="0"/>
              <a:t>high-performance computing environment</a:t>
            </a:r>
          </a:p>
          <a:p>
            <a:pPr lvl="1"/>
            <a:r>
              <a:rPr lang="en-US" altLang="ja-JP" sz="2000" dirty="0"/>
              <a:t>The dominant trend is cluster system</a:t>
            </a:r>
            <a:r>
              <a:rPr lang="en-US" altLang="ja-JP" sz="2000" dirty="0" smtClean="0"/>
              <a:t>.</a:t>
            </a:r>
          </a:p>
          <a:p>
            <a:pPr lvl="1"/>
            <a:endParaRPr lang="en-US" altLang="ja-JP" sz="2000" dirty="0"/>
          </a:p>
          <a:p>
            <a:pPr lvl="1"/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r>
              <a:rPr lang="en-US" altLang="ja-JP" dirty="0" smtClean="0"/>
              <a:t>Performance improvement</a:t>
            </a:r>
          </a:p>
          <a:p>
            <a:pPr lvl="1"/>
            <a:r>
              <a:rPr lang="en-US" altLang="ja-JP" sz="2000" dirty="0" smtClean="0"/>
              <a:t>Increase of computing nodes</a:t>
            </a:r>
            <a:br>
              <a:rPr lang="en-US" altLang="ja-JP" sz="2000" dirty="0" smtClean="0"/>
            </a:br>
            <a:r>
              <a:rPr lang="ja-JP" altLang="en-US" sz="2000" dirty="0" smtClean="0"/>
              <a:t>　</a:t>
            </a:r>
            <a:r>
              <a:rPr lang="en-US" altLang="ja-JP" sz="2000" dirty="0" smtClean="0"/>
              <a:t>=&gt; </a:t>
            </a:r>
            <a:r>
              <a:rPr lang="en-US" altLang="ja-JP" sz="2000" dirty="0" smtClean="0">
                <a:solidFill>
                  <a:srgbClr val="FFC000"/>
                </a:solidFill>
              </a:rPr>
              <a:t>large-scale and distributed</a:t>
            </a:r>
            <a:endParaRPr lang="en-US" altLang="ja-JP" sz="2000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Structure of interconnect</a:t>
            </a:r>
          </a:p>
          <a:p>
            <a:pPr lvl="1"/>
            <a:r>
              <a:rPr lang="en-US" altLang="ja-JP" sz="2000" dirty="0" smtClean="0"/>
              <a:t>Interconnect also becomes large-scale and complex for achieving high communication performance and fault tolerant. 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Background</a:t>
            </a:r>
            <a:endParaRPr kumimoji="1" lang="ja-JP" altLang="en-US" sz="3600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pSp>
        <p:nvGrpSpPr>
          <p:cNvPr id="11" name="グループ化 10"/>
          <p:cNvGrpSpPr>
            <a:grpSpLocks noChangeAspect="1"/>
          </p:cNvGrpSpPr>
          <p:nvPr/>
        </p:nvGrpSpPr>
        <p:grpSpPr>
          <a:xfrm>
            <a:off x="6372200" y="1714198"/>
            <a:ext cx="2654747" cy="2461559"/>
            <a:chOff x="5580140" y="1196690"/>
            <a:chExt cx="3211141" cy="2977464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5580140" y="1196690"/>
              <a:ext cx="3211141" cy="2535550"/>
              <a:chOff x="5580140" y="1196690"/>
              <a:chExt cx="3211141" cy="2535550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5580140" y="1196690"/>
                <a:ext cx="3211141" cy="2535550"/>
                <a:chOff x="5580140" y="1196690"/>
                <a:chExt cx="3211141" cy="2535550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0140" y="1196690"/>
                  <a:ext cx="3211141" cy="2535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6562779" y="2780910"/>
                  <a:ext cx="801823" cy="646331"/>
                </a:xfrm>
                <a:prstGeom prst="rect">
                  <a:avLst/>
                </a:prstGeom>
                <a:solidFill>
                  <a:srgbClr val="008000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en-US" altLang="ja-JP" sz="12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ja-JP" sz="1200" dirty="0" smtClean="0">
                      <a:solidFill>
                        <a:schemeClr val="bg1"/>
                      </a:solidFill>
                    </a:rPr>
                    <a:t>85.8%</a:t>
                  </a:r>
                  <a:r>
                    <a:rPr lang="ja-JP" altLang="en-US" sz="1200" dirty="0" smtClean="0">
                      <a:solidFill>
                        <a:schemeClr val="bg1"/>
                      </a:solidFill>
                    </a:rPr>
                    <a:t>　</a:t>
                  </a:r>
                  <a:endParaRPr lang="en-US" altLang="ja-JP" sz="1200" dirty="0" smtClean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altLang="ja-JP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6282637" y="1786990"/>
                  <a:ext cx="514563" cy="184666"/>
                </a:xfrm>
                <a:prstGeom prst="rect">
                  <a:avLst/>
                </a:prstGeom>
                <a:solidFill>
                  <a:srgbClr val="BA730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ja-JP" sz="1200" dirty="0" smtClean="0">
                      <a:solidFill>
                        <a:schemeClr val="bg1"/>
                      </a:solidFill>
                    </a:rPr>
                    <a:t>14.2%</a:t>
                  </a:r>
                </a:p>
              </p:txBody>
            </p:sp>
          </p:grpSp>
          <p:sp>
            <p:nvSpPr>
              <p:cNvPr id="17" name="テキスト ボックス 16"/>
              <p:cNvSpPr txBox="1"/>
              <p:nvPr/>
            </p:nvSpPr>
            <p:spPr>
              <a:xfrm>
                <a:off x="5580140" y="1196690"/>
                <a:ext cx="223670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dirty="0" smtClean="0"/>
                  <a:t>Architecture System Share</a:t>
                </a:r>
                <a:endParaRPr lang="en-US" altLang="ja-JP" sz="1200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8333255" y="1516205"/>
                <a:ext cx="456855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00" dirty="0" smtClean="0"/>
                  <a:t>Cluster</a:t>
                </a:r>
                <a:endParaRPr lang="en-US" altLang="ja-JP" sz="1000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8333255" y="1690892"/>
                <a:ext cx="261290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00" dirty="0" smtClean="0"/>
                  <a:t>MPP</a:t>
                </a:r>
                <a:endParaRPr lang="en-US" altLang="ja-JP" sz="1000" dirty="0"/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5819499" y="3712489"/>
              <a:ext cx="2755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 smtClean="0">
                  <a:solidFill>
                    <a:schemeClr val="bg1"/>
                  </a:solidFill>
                </a:rPr>
                <a:t>Statistics of TOP500 Supercomputer Sites</a:t>
              </a:r>
              <a:br>
                <a:rPr lang="en-US" altLang="ja-JP" sz="1200" dirty="0" smtClean="0">
                  <a:solidFill>
                    <a:schemeClr val="bg1"/>
                  </a:solidFill>
                </a:rPr>
              </a:br>
              <a:r>
                <a:rPr lang="en-US" altLang="ja-JP" sz="1200" dirty="0" smtClean="0">
                  <a:solidFill>
                    <a:schemeClr val="bg1"/>
                  </a:solidFill>
                </a:rPr>
                <a:t>(November 2014)</a:t>
              </a:r>
              <a:endParaRPr lang="en-US" altLang="ja-JP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グループ化 1"/>
          <p:cNvGrpSpPr>
            <a:grpSpLocks noChangeAspect="1"/>
          </p:cNvGrpSpPr>
          <p:nvPr/>
        </p:nvGrpSpPr>
        <p:grpSpPr>
          <a:xfrm>
            <a:off x="1562906" y="2053912"/>
            <a:ext cx="3023738" cy="1028162"/>
            <a:chOff x="824709" y="1879323"/>
            <a:chExt cx="3932857" cy="1337290"/>
          </a:xfrm>
        </p:grpSpPr>
        <p:sp>
          <p:nvSpPr>
            <p:cNvPr id="23" name="角丸四角形 22"/>
            <p:cNvSpPr/>
            <p:nvPr/>
          </p:nvSpPr>
          <p:spPr>
            <a:xfrm>
              <a:off x="1273933" y="1979680"/>
              <a:ext cx="2847569" cy="793975"/>
            </a:xfrm>
            <a:prstGeom prst="roundRect">
              <a:avLst>
                <a:gd name="adj" fmla="val 1568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1325321" y="2972003"/>
              <a:ext cx="2796181" cy="244610"/>
            </a:xfrm>
            <a:prstGeom prst="roundRect">
              <a:avLst>
                <a:gd name="adj" fmla="val 2239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cxnSp>
          <p:nvCxnSpPr>
            <p:cNvPr id="25" name="直線コネクタ 24"/>
            <p:cNvCxnSpPr>
              <a:stCxn id="42" idx="0"/>
              <a:endCxn id="29" idx="3"/>
            </p:cNvCxnSpPr>
            <p:nvPr/>
          </p:nvCxnSpPr>
          <p:spPr>
            <a:xfrm flipV="1">
              <a:off x="1663466" y="2142496"/>
              <a:ext cx="342245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" name="直線コネクタ 25"/>
            <p:cNvCxnSpPr>
              <a:stCxn id="55" idx="0"/>
              <a:endCxn id="94" idx="3"/>
            </p:cNvCxnSpPr>
            <p:nvPr/>
          </p:nvCxnSpPr>
          <p:spPr>
            <a:xfrm flipV="1">
              <a:off x="2358404" y="2142496"/>
              <a:ext cx="1031738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7" name="直線コネクタ 26"/>
            <p:cNvCxnSpPr>
              <a:stCxn id="55" idx="0"/>
              <a:endCxn id="29" idx="3"/>
            </p:cNvCxnSpPr>
            <p:nvPr/>
          </p:nvCxnSpPr>
          <p:spPr>
            <a:xfrm flipH="1" flipV="1">
              <a:off x="2005712" y="2142496"/>
              <a:ext cx="352693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28" name="グループ化 27"/>
            <p:cNvGrpSpPr/>
            <p:nvPr/>
          </p:nvGrpSpPr>
          <p:grpSpPr>
            <a:xfrm>
              <a:off x="1692530" y="2034978"/>
              <a:ext cx="651326" cy="107519"/>
              <a:chOff x="2195736" y="2060848"/>
              <a:chExt cx="781162" cy="119756"/>
            </a:xfrm>
          </p:grpSpPr>
          <p:sp>
            <p:nvSpPr>
              <p:cNvPr id="29" name="直方体 28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38" name="直線コネクタ 37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40" name="直線コネクタ 39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grpSp>
          <p:nvGrpSpPr>
            <p:cNvPr id="41" name="グループ化 40"/>
            <p:cNvGrpSpPr/>
            <p:nvPr/>
          </p:nvGrpSpPr>
          <p:grpSpPr>
            <a:xfrm>
              <a:off x="1325321" y="2612601"/>
              <a:ext cx="651326" cy="107519"/>
              <a:chOff x="2195736" y="2060848"/>
              <a:chExt cx="781162" cy="119756"/>
            </a:xfrm>
          </p:grpSpPr>
          <p:sp>
            <p:nvSpPr>
              <p:cNvPr id="42" name="直方体 41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51" name="直線コネクタ 50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52" name="直線コネクタ 51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53" name="直線コネクタ 52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grpSp>
          <p:nvGrpSpPr>
            <p:cNvPr id="54" name="グループ化 53"/>
            <p:cNvGrpSpPr/>
            <p:nvPr/>
          </p:nvGrpSpPr>
          <p:grpSpPr>
            <a:xfrm>
              <a:off x="2020259" y="2612601"/>
              <a:ext cx="651326" cy="107519"/>
              <a:chOff x="2195736" y="2060848"/>
              <a:chExt cx="781162" cy="119756"/>
            </a:xfrm>
          </p:grpSpPr>
          <p:sp>
            <p:nvSpPr>
              <p:cNvPr id="55" name="直方体 54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63" name="正方形/長方形 62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64" name="直線コネクタ 63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65" name="直線コネクタ 64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66" name="直線コネクタ 65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grpSp>
          <p:nvGrpSpPr>
            <p:cNvPr id="67" name="グループ化 66"/>
            <p:cNvGrpSpPr/>
            <p:nvPr/>
          </p:nvGrpSpPr>
          <p:grpSpPr>
            <a:xfrm>
              <a:off x="2715197" y="2612601"/>
              <a:ext cx="651326" cy="107519"/>
              <a:chOff x="2195736" y="2060848"/>
              <a:chExt cx="781162" cy="119756"/>
            </a:xfrm>
          </p:grpSpPr>
          <p:sp>
            <p:nvSpPr>
              <p:cNvPr id="68" name="直方体 67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77" name="直線コネクタ 76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78" name="直線コネクタ 77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79" name="直線コネクタ 78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grpSp>
          <p:nvGrpSpPr>
            <p:cNvPr id="80" name="グループ化 79"/>
            <p:cNvGrpSpPr/>
            <p:nvPr/>
          </p:nvGrpSpPr>
          <p:grpSpPr>
            <a:xfrm>
              <a:off x="3410136" y="2612601"/>
              <a:ext cx="651326" cy="107519"/>
              <a:chOff x="2195736" y="2060848"/>
              <a:chExt cx="781162" cy="119756"/>
            </a:xfrm>
          </p:grpSpPr>
          <p:sp>
            <p:nvSpPr>
              <p:cNvPr id="81" name="直方体 80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84" name="正方形/長方形 83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88" name="正方形/長方形 87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89" name="正方形/長方形 88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90" name="直線コネクタ 89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91" name="直線コネクタ 90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92" name="直線コネクタ 91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grpSp>
          <p:nvGrpSpPr>
            <p:cNvPr id="93" name="グループ化 92"/>
            <p:cNvGrpSpPr/>
            <p:nvPr/>
          </p:nvGrpSpPr>
          <p:grpSpPr>
            <a:xfrm>
              <a:off x="3076961" y="2034978"/>
              <a:ext cx="651326" cy="107519"/>
              <a:chOff x="2195736" y="2060848"/>
              <a:chExt cx="781162" cy="119756"/>
            </a:xfrm>
          </p:grpSpPr>
          <p:sp>
            <p:nvSpPr>
              <p:cNvPr id="94" name="直方体 93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95" name="正方形/長方形 94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96" name="正方形/長方形 95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98" name="正方形/長方形 97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99" name="正方形/長方形 98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00" name="正方形/長方形 99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103" name="直線コネクタ 102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04" name="直線コネクタ 103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cxnSp>
          <p:nvCxnSpPr>
            <p:cNvPr id="106" name="直線コネクタ 105"/>
            <p:cNvCxnSpPr>
              <a:stCxn id="68" idx="0"/>
              <a:endCxn id="94" idx="3"/>
            </p:cNvCxnSpPr>
            <p:nvPr/>
          </p:nvCxnSpPr>
          <p:spPr>
            <a:xfrm flipV="1">
              <a:off x="3053342" y="2142496"/>
              <a:ext cx="336800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7" name="直線コネクタ 106"/>
            <p:cNvCxnSpPr>
              <a:stCxn id="42" idx="0"/>
              <a:endCxn id="94" idx="3"/>
            </p:cNvCxnSpPr>
            <p:nvPr/>
          </p:nvCxnSpPr>
          <p:spPr>
            <a:xfrm flipV="1">
              <a:off x="1663466" y="2142496"/>
              <a:ext cx="1726676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8" name="直線コネクタ 107"/>
            <p:cNvCxnSpPr>
              <a:stCxn id="81" idx="0"/>
              <a:endCxn id="94" idx="3"/>
            </p:cNvCxnSpPr>
            <p:nvPr/>
          </p:nvCxnSpPr>
          <p:spPr>
            <a:xfrm flipH="1" flipV="1">
              <a:off x="3390143" y="2142496"/>
              <a:ext cx="358138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109" name="グループ化 108"/>
            <p:cNvGrpSpPr/>
            <p:nvPr/>
          </p:nvGrpSpPr>
          <p:grpSpPr>
            <a:xfrm>
              <a:off x="1402315" y="2715988"/>
              <a:ext cx="2657137" cy="456561"/>
              <a:chOff x="4657311" y="5577951"/>
              <a:chExt cx="4135437" cy="659900"/>
            </a:xfrm>
          </p:grpSpPr>
          <p:cxnSp>
            <p:nvCxnSpPr>
              <p:cNvPr id="110" name="直線コネクタ 109"/>
              <p:cNvCxnSpPr/>
              <p:nvPr/>
            </p:nvCxnSpPr>
            <p:spPr>
              <a:xfrm flipV="1">
                <a:off x="4747813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1" name="直線コネクタ 110"/>
              <p:cNvCxnSpPr/>
              <p:nvPr/>
            </p:nvCxnSpPr>
            <p:spPr>
              <a:xfrm flipV="1">
                <a:off x="4982553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2" name="直線コネクタ 111"/>
              <p:cNvCxnSpPr/>
              <p:nvPr/>
            </p:nvCxnSpPr>
            <p:spPr>
              <a:xfrm flipV="1">
                <a:off x="5217293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3" name="直線コネクタ 112"/>
              <p:cNvCxnSpPr/>
              <p:nvPr/>
            </p:nvCxnSpPr>
            <p:spPr>
              <a:xfrm flipV="1">
                <a:off x="5452032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4" name="直線コネクタ 113"/>
              <p:cNvCxnSpPr/>
              <p:nvPr/>
            </p:nvCxnSpPr>
            <p:spPr>
              <a:xfrm flipV="1">
                <a:off x="5838702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5" name="直線コネクタ 114"/>
              <p:cNvCxnSpPr/>
              <p:nvPr/>
            </p:nvCxnSpPr>
            <p:spPr>
              <a:xfrm flipV="1">
                <a:off x="6073442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6" name="直線コネクタ 115"/>
              <p:cNvCxnSpPr/>
              <p:nvPr/>
            </p:nvCxnSpPr>
            <p:spPr>
              <a:xfrm flipV="1">
                <a:off x="6308182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7" name="直線コネクタ 116"/>
              <p:cNvCxnSpPr/>
              <p:nvPr/>
            </p:nvCxnSpPr>
            <p:spPr>
              <a:xfrm flipV="1">
                <a:off x="6542921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8" name="直線コネクタ 117"/>
              <p:cNvCxnSpPr/>
              <p:nvPr/>
            </p:nvCxnSpPr>
            <p:spPr>
              <a:xfrm flipV="1">
                <a:off x="6909309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19" name="直線コネクタ 118"/>
              <p:cNvCxnSpPr/>
              <p:nvPr/>
            </p:nvCxnSpPr>
            <p:spPr>
              <a:xfrm flipV="1">
                <a:off x="7144049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20" name="直線コネクタ 119"/>
              <p:cNvCxnSpPr/>
              <p:nvPr/>
            </p:nvCxnSpPr>
            <p:spPr>
              <a:xfrm flipV="1">
                <a:off x="7378789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21" name="直線コネクタ 120"/>
              <p:cNvCxnSpPr/>
              <p:nvPr/>
            </p:nvCxnSpPr>
            <p:spPr>
              <a:xfrm flipV="1">
                <a:off x="7613528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22" name="直線コネクタ 121"/>
              <p:cNvCxnSpPr/>
              <p:nvPr/>
            </p:nvCxnSpPr>
            <p:spPr>
              <a:xfrm flipV="1">
                <a:off x="7998028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23" name="直線コネクタ 122"/>
              <p:cNvCxnSpPr/>
              <p:nvPr/>
            </p:nvCxnSpPr>
            <p:spPr>
              <a:xfrm flipV="1">
                <a:off x="8232768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24" name="直線コネクタ 123"/>
              <p:cNvCxnSpPr/>
              <p:nvPr/>
            </p:nvCxnSpPr>
            <p:spPr>
              <a:xfrm flipV="1">
                <a:off x="8467508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25" name="直線コネクタ 124"/>
              <p:cNvCxnSpPr/>
              <p:nvPr/>
            </p:nvCxnSpPr>
            <p:spPr>
              <a:xfrm flipV="1">
                <a:off x="8702247" y="5577951"/>
                <a:ext cx="0" cy="432000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pic>
            <p:nvPicPr>
              <p:cNvPr id="126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731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205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79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153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0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820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294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2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768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3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19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4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880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5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354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6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828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7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302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8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752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9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226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0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700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1" name="図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1745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42" name="直線コネクタ 141"/>
            <p:cNvCxnSpPr>
              <a:stCxn id="68" idx="0"/>
              <a:endCxn id="29" idx="3"/>
            </p:cNvCxnSpPr>
            <p:nvPr/>
          </p:nvCxnSpPr>
          <p:spPr>
            <a:xfrm flipH="1" flipV="1">
              <a:off x="2005712" y="2142496"/>
              <a:ext cx="1047631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3" name="直線コネクタ 142"/>
            <p:cNvCxnSpPr>
              <a:stCxn id="81" idx="0"/>
              <a:endCxn id="29" idx="3"/>
            </p:cNvCxnSpPr>
            <p:nvPr/>
          </p:nvCxnSpPr>
          <p:spPr>
            <a:xfrm flipH="1" flipV="1">
              <a:off x="2005712" y="2142496"/>
              <a:ext cx="1742570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4" name="テキスト ボックス 143"/>
            <p:cNvSpPr txBox="1"/>
            <p:nvPr/>
          </p:nvSpPr>
          <p:spPr>
            <a:xfrm>
              <a:off x="1846327" y="1971656"/>
              <a:ext cx="7276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</a:endParaRPr>
            </a:p>
          </p:txBody>
        </p:sp>
        <p:sp>
          <p:nvSpPr>
            <p:cNvPr id="145" name="雲 144"/>
            <p:cNvSpPr/>
            <p:nvPr/>
          </p:nvSpPr>
          <p:spPr>
            <a:xfrm>
              <a:off x="824709" y="1879323"/>
              <a:ext cx="3932857" cy="1005433"/>
            </a:xfrm>
            <a:prstGeom prst="cloud">
              <a:avLst/>
            </a:prstGeom>
            <a:solidFill>
              <a:sysClr val="window" lastClr="FFFFFF">
                <a:lumMod val="75000"/>
                <a:alpha val="90000"/>
              </a:sysClr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Interconnect</a:t>
              </a:r>
              <a:endParaRPr kumimoji="0" lang="ja-JP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0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0" name="グループ化 6159"/>
          <p:cNvGrpSpPr/>
          <p:nvPr/>
        </p:nvGrpSpPr>
        <p:grpSpPr>
          <a:xfrm>
            <a:off x="2951387" y="1084034"/>
            <a:ext cx="3240449" cy="2160300"/>
            <a:chOff x="2972540" y="2276840"/>
            <a:chExt cx="3240449" cy="2160300"/>
          </a:xfrm>
        </p:grpSpPr>
        <p:sp>
          <p:nvSpPr>
            <p:cNvPr id="18" name="角丸四角形 17"/>
            <p:cNvSpPr/>
            <p:nvPr/>
          </p:nvSpPr>
          <p:spPr>
            <a:xfrm>
              <a:off x="2972540" y="2276840"/>
              <a:ext cx="3240449" cy="2160300"/>
            </a:xfrm>
            <a:prstGeom prst="roundRect">
              <a:avLst>
                <a:gd name="adj" fmla="val 22390"/>
              </a:avLst>
            </a:prstGeom>
            <a:solidFill>
              <a:srgbClr val="4BACC6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tIns="0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161689" y="2636890"/>
              <a:ext cx="2847569" cy="1259003"/>
            </a:xfrm>
            <a:prstGeom prst="roundRect">
              <a:avLst>
                <a:gd name="adj" fmla="val 15680"/>
              </a:avLst>
            </a:prstGeom>
            <a:solidFill>
              <a:srgbClr val="F79646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t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ＭＳ Ｐゴシック"/>
                  <a:cs typeface="+mn-cs"/>
                </a:rPr>
                <a:t>インターコネクト</a:t>
              </a: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3290071" y="3645030"/>
              <a:ext cx="2657137" cy="649763"/>
              <a:chOff x="4657311" y="5298704"/>
              <a:chExt cx="4135437" cy="939147"/>
            </a:xfrm>
          </p:grpSpPr>
          <p:cxnSp>
            <p:nvCxnSpPr>
              <p:cNvPr id="88" name="直線コネクタ 87"/>
              <p:cNvCxnSpPr/>
              <p:nvPr/>
            </p:nvCxnSpPr>
            <p:spPr>
              <a:xfrm flipV="1">
                <a:off x="4747813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直線コネクタ 88"/>
              <p:cNvCxnSpPr/>
              <p:nvPr/>
            </p:nvCxnSpPr>
            <p:spPr>
              <a:xfrm flipV="1">
                <a:off x="4982552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0" name="直線コネクタ 89"/>
              <p:cNvCxnSpPr/>
              <p:nvPr/>
            </p:nvCxnSpPr>
            <p:spPr>
              <a:xfrm flipV="1">
                <a:off x="5217294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1" name="直線コネクタ 90"/>
              <p:cNvCxnSpPr/>
              <p:nvPr/>
            </p:nvCxnSpPr>
            <p:spPr>
              <a:xfrm flipV="1">
                <a:off x="5452032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2" name="直線コネクタ 91"/>
              <p:cNvCxnSpPr/>
              <p:nvPr/>
            </p:nvCxnSpPr>
            <p:spPr>
              <a:xfrm flipV="1">
                <a:off x="5838703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3" name="直線コネクタ 92"/>
              <p:cNvCxnSpPr/>
              <p:nvPr/>
            </p:nvCxnSpPr>
            <p:spPr>
              <a:xfrm flipV="1">
                <a:off x="6073442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4" name="直線コネクタ 93"/>
              <p:cNvCxnSpPr/>
              <p:nvPr/>
            </p:nvCxnSpPr>
            <p:spPr>
              <a:xfrm flipV="1">
                <a:off x="6308182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5" name="直線コネクタ 94"/>
              <p:cNvCxnSpPr/>
              <p:nvPr/>
            </p:nvCxnSpPr>
            <p:spPr>
              <a:xfrm flipV="1">
                <a:off x="6542922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6" name="直線コネクタ 95"/>
              <p:cNvCxnSpPr/>
              <p:nvPr/>
            </p:nvCxnSpPr>
            <p:spPr>
              <a:xfrm flipV="1">
                <a:off x="6909308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7" name="直線コネクタ 96"/>
              <p:cNvCxnSpPr/>
              <p:nvPr/>
            </p:nvCxnSpPr>
            <p:spPr>
              <a:xfrm flipV="1">
                <a:off x="7144050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8" name="直線コネクタ 97"/>
              <p:cNvCxnSpPr/>
              <p:nvPr/>
            </p:nvCxnSpPr>
            <p:spPr>
              <a:xfrm flipV="1">
                <a:off x="7378789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9" name="直線コネクタ 98"/>
              <p:cNvCxnSpPr/>
              <p:nvPr/>
            </p:nvCxnSpPr>
            <p:spPr>
              <a:xfrm flipV="1">
                <a:off x="7613528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7998029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1" name="直線コネクタ 100"/>
              <p:cNvCxnSpPr/>
              <p:nvPr/>
            </p:nvCxnSpPr>
            <p:spPr>
              <a:xfrm flipV="1">
                <a:off x="8232768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2" name="直線コネクタ 101"/>
              <p:cNvCxnSpPr/>
              <p:nvPr/>
            </p:nvCxnSpPr>
            <p:spPr>
              <a:xfrm flipV="1">
                <a:off x="8467508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3" name="直線コネクタ 102"/>
              <p:cNvCxnSpPr/>
              <p:nvPr/>
            </p:nvCxnSpPr>
            <p:spPr>
              <a:xfrm flipV="1">
                <a:off x="8702248" y="5298704"/>
                <a:ext cx="0" cy="780499"/>
              </a:xfrm>
              <a:prstGeom prst="line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pic>
            <p:nvPicPr>
              <p:cNvPr id="104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731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5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205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6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79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7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153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8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820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9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294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768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19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880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3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354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4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828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5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302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6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752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7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226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8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700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9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1745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9" name="直線コネクタ 18"/>
            <p:cNvCxnSpPr>
              <a:stCxn id="168" idx="0"/>
              <a:endCxn id="180" idx="3"/>
            </p:cNvCxnSpPr>
            <p:nvPr/>
          </p:nvCxnSpPr>
          <p:spPr>
            <a:xfrm flipV="1">
              <a:off x="3551222" y="3095770"/>
              <a:ext cx="342245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" name="直線コネクタ 19"/>
            <p:cNvCxnSpPr>
              <a:stCxn id="156" idx="0"/>
              <a:endCxn id="120" idx="3"/>
            </p:cNvCxnSpPr>
            <p:nvPr/>
          </p:nvCxnSpPr>
          <p:spPr>
            <a:xfrm flipV="1">
              <a:off x="4246160" y="3095770"/>
              <a:ext cx="1031738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" name="直線コネクタ 20"/>
            <p:cNvCxnSpPr>
              <a:stCxn id="156" idx="0"/>
              <a:endCxn id="180" idx="3"/>
            </p:cNvCxnSpPr>
            <p:nvPr/>
          </p:nvCxnSpPr>
          <p:spPr>
            <a:xfrm flipH="1" flipV="1">
              <a:off x="3893468" y="3095770"/>
              <a:ext cx="352693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22" name="グループ化 21"/>
            <p:cNvGrpSpPr/>
            <p:nvPr/>
          </p:nvGrpSpPr>
          <p:grpSpPr>
            <a:xfrm>
              <a:off x="3580286" y="2988252"/>
              <a:ext cx="651326" cy="107519"/>
              <a:chOff x="2195736" y="2060848"/>
              <a:chExt cx="781162" cy="119756"/>
            </a:xfrm>
          </p:grpSpPr>
          <p:sp>
            <p:nvSpPr>
              <p:cNvPr id="180" name="直方体 179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83" name="正方形/長方形 182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84" name="正方形/長方形 183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189" name="直線コネクタ 188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90" name="直線コネクタ 189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grpSp>
          <p:nvGrpSpPr>
            <p:cNvPr id="23" name="グループ化 22"/>
            <p:cNvGrpSpPr/>
            <p:nvPr/>
          </p:nvGrpSpPr>
          <p:grpSpPr>
            <a:xfrm>
              <a:off x="3213077" y="3565875"/>
              <a:ext cx="651326" cy="107519"/>
              <a:chOff x="2195736" y="2060848"/>
              <a:chExt cx="781162" cy="119756"/>
            </a:xfrm>
          </p:grpSpPr>
          <p:sp>
            <p:nvSpPr>
              <p:cNvPr id="168" name="直方体 167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70" name="正方形/長方形 169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72" name="正方形/長方形 171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73" name="正方形/長方形 172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75" name="正方形/長方形 174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76" name="正方形/長方形 175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177" name="直線コネクタ 176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78" name="直線コネクタ 177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79" name="直線コネクタ 178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grpSp>
          <p:nvGrpSpPr>
            <p:cNvPr id="24" name="グループ化 23"/>
            <p:cNvGrpSpPr/>
            <p:nvPr/>
          </p:nvGrpSpPr>
          <p:grpSpPr>
            <a:xfrm>
              <a:off x="3908015" y="3565875"/>
              <a:ext cx="651326" cy="107519"/>
              <a:chOff x="2195736" y="2060848"/>
              <a:chExt cx="781162" cy="119756"/>
            </a:xfrm>
          </p:grpSpPr>
          <p:sp>
            <p:nvSpPr>
              <p:cNvPr id="156" name="直方体 155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57" name="正方形/長方形 156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63" name="正方形/長方形 162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165" name="直線コネクタ 164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66" name="直線コネクタ 165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67" name="直線コネクタ 166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grpSp>
          <p:nvGrpSpPr>
            <p:cNvPr id="25" name="グループ化 24"/>
            <p:cNvGrpSpPr/>
            <p:nvPr/>
          </p:nvGrpSpPr>
          <p:grpSpPr>
            <a:xfrm>
              <a:off x="4602953" y="3565875"/>
              <a:ext cx="651326" cy="107519"/>
              <a:chOff x="2195736" y="2060848"/>
              <a:chExt cx="781162" cy="119756"/>
            </a:xfrm>
          </p:grpSpPr>
          <p:sp>
            <p:nvSpPr>
              <p:cNvPr id="144" name="直方体 143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153" name="直線コネクタ 152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54" name="直線コネクタ 153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55" name="直線コネクタ 154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grpSp>
          <p:nvGrpSpPr>
            <p:cNvPr id="26" name="グループ化 25"/>
            <p:cNvGrpSpPr/>
            <p:nvPr/>
          </p:nvGrpSpPr>
          <p:grpSpPr>
            <a:xfrm>
              <a:off x="5297892" y="3565875"/>
              <a:ext cx="651326" cy="107519"/>
              <a:chOff x="2195736" y="2060848"/>
              <a:chExt cx="781162" cy="119756"/>
            </a:xfrm>
          </p:grpSpPr>
          <p:sp>
            <p:nvSpPr>
              <p:cNvPr id="132" name="直方体 131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141" name="直線コネクタ 140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42" name="直線コネクタ 141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grpSp>
          <p:nvGrpSpPr>
            <p:cNvPr id="27" name="グループ化 26"/>
            <p:cNvGrpSpPr/>
            <p:nvPr/>
          </p:nvGrpSpPr>
          <p:grpSpPr>
            <a:xfrm>
              <a:off x="4964717" y="2988252"/>
              <a:ext cx="651326" cy="107519"/>
              <a:chOff x="2195736" y="2060848"/>
              <a:chExt cx="781162" cy="119756"/>
            </a:xfrm>
          </p:grpSpPr>
          <p:sp>
            <p:nvSpPr>
              <p:cNvPr id="120" name="直方体 119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1" i="0" u="none" strike="noStrike" kern="0" cap="none" spc="150" normalizeH="0" baseline="0" noProof="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ＭＳ Ｐゴシック"/>
                  <a:cs typeface="+mn-cs"/>
                </a:endParaRPr>
              </a:p>
            </p:txBody>
          </p:sp>
          <p:cxnSp>
            <p:nvCxnSpPr>
              <p:cNvPr id="129" name="直線コネクタ 128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30" name="直線コネクタ 129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  <p:cxnSp>
            <p:nvCxnSpPr>
              <p:cNvPr id="131" name="直線コネクタ 130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</a:ln>
              <a:effectLst>
                <a:glow rad="38100">
                  <a:srgbClr val="4F81BD">
                    <a:lumMod val="20000"/>
                    <a:lumOff val="80000"/>
                    <a:alpha val="50000"/>
                  </a:srgbClr>
                </a:glow>
              </a:effectLst>
            </p:spPr>
          </p:cxnSp>
        </p:grpSp>
        <p:cxnSp>
          <p:nvCxnSpPr>
            <p:cNvPr id="28" name="直線コネクタ 27"/>
            <p:cNvCxnSpPr>
              <a:stCxn id="144" idx="0"/>
              <a:endCxn id="120" idx="3"/>
            </p:cNvCxnSpPr>
            <p:nvPr/>
          </p:nvCxnSpPr>
          <p:spPr>
            <a:xfrm flipV="1">
              <a:off x="4941098" y="3095770"/>
              <a:ext cx="336800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" name="直線コネクタ 28"/>
            <p:cNvCxnSpPr>
              <a:stCxn id="168" idx="0"/>
              <a:endCxn id="120" idx="3"/>
            </p:cNvCxnSpPr>
            <p:nvPr/>
          </p:nvCxnSpPr>
          <p:spPr>
            <a:xfrm flipV="1">
              <a:off x="3551222" y="3095770"/>
              <a:ext cx="1726676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" name="直線コネクタ 29"/>
            <p:cNvCxnSpPr>
              <a:stCxn id="132" idx="0"/>
              <a:endCxn id="120" idx="3"/>
            </p:cNvCxnSpPr>
            <p:nvPr/>
          </p:nvCxnSpPr>
          <p:spPr>
            <a:xfrm flipH="1" flipV="1">
              <a:off x="5277899" y="3095770"/>
              <a:ext cx="358138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" name="直線コネクタ 33"/>
            <p:cNvCxnSpPr>
              <a:stCxn id="144" idx="0"/>
              <a:endCxn id="180" idx="3"/>
            </p:cNvCxnSpPr>
            <p:nvPr/>
          </p:nvCxnSpPr>
          <p:spPr>
            <a:xfrm flipH="1" flipV="1">
              <a:off x="3893468" y="3095770"/>
              <a:ext cx="1047631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直線コネクタ 34"/>
            <p:cNvCxnSpPr>
              <a:stCxn id="132" idx="0"/>
              <a:endCxn id="180" idx="3"/>
            </p:cNvCxnSpPr>
            <p:nvPr/>
          </p:nvCxnSpPr>
          <p:spPr>
            <a:xfrm flipH="1" flipV="1">
              <a:off x="3893468" y="3095770"/>
              <a:ext cx="1742570" cy="470105"/>
            </a:xfrm>
            <a:prstGeom prst="line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9" name="テキスト ボックス 58"/>
            <p:cNvSpPr txBox="1"/>
            <p:nvPr/>
          </p:nvSpPr>
          <p:spPr>
            <a:xfrm>
              <a:off x="3734083" y="2924930"/>
              <a:ext cx="7276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</a:endParaRPr>
            </a:p>
          </p:txBody>
        </p:sp>
      </p:grpSp>
      <p:sp>
        <p:nvSpPr>
          <p:cNvPr id="614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9396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Management on HPC environment</a:t>
            </a:r>
            <a:endParaRPr lang="ja-JP" altLang="en-US" dirty="0" smtClean="0"/>
          </a:p>
        </p:txBody>
      </p:sp>
      <p:sp>
        <p:nvSpPr>
          <p:cNvPr id="6148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938963" y="6581775"/>
            <a:ext cx="2133600" cy="204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931555C3-C934-495A-8397-76498E8C2D94}" type="slidenum">
              <a:rPr kumimoji="0" lang="en-US" altLang="ja-JP" smtClean="0"/>
              <a:pPr eaLnBrk="1" hangingPunct="1"/>
              <a:t>2</a:t>
            </a:fld>
            <a:endParaRPr kumimoji="0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528" y="5491981"/>
            <a:ext cx="8496944" cy="83099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lIns="288000" rIns="288000" rtlCol="0" anchor="ctr" anchorCtr="0">
            <a:spAutoFit/>
          </a:bodyPr>
          <a:lstStyle>
            <a:defPPr>
              <a:defRPr lang="ja-JP"/>
            </a:defPPr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ja-JP" dirty="0"/>
              <a:t>Efficient and flexible resource management on cluster system is essential for gaining high computational performance.</a:t>
            </a:r>
          </a:p>
        </p:txBody>
      </p:sp>
      <p:sp>
        <p:nvSpPr>
          <p:cNvPr id="15" name="下矢印 14"/>
          <p:cNvSpPr/>
          <p:nvPr/>
        </p:nvSpPr>
        <p:spPr>
          <a:xfrm>
            <a:off x="4144498" y="4879821"/>
            <a:ext cx="859562" cy="61347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lIns="288000" rIns="288000" rtlCol="0" anchor="ctr" anchorCtr="0">
            <a:spAutoFit/>
          </a:bodyPr>
          <a:lstStyle/>
          <a:p>
            <a:endParaRPr lang="ja-JP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45" name="グループ化 6144"/>
          <p:cNvGrpSpPr/>
          <p:nvPr/>
        </p:nvGrpSpPr>
        <p:grpSpPr>
          <a:xfrm>
            <a:off x="4948453" y="2758820"/>
            <a:ext cx="999813" cy="247343"/>
            <a:chOff x="4969606" y="3951626"/>
            <a:chExt cx="999813" cy="247343"/>
          </a:xfrm>
        </p:grpSpPr>
        <p:cxnSp>
          <p:nvCxnSpPr>
            <p:cNvPr id="37" name="曲線コネクタ 36"/>
            <p:cNvCxnSpPr/>
            <p:nvPr/>
          </p:nvCxnSpPr>
          <p:spPr>
            <a:xfrm rot="5400000" flipH="1" flipV="1">
              <a:off x="5404667" y="3686363"/>
              <a:ext cx="12700" cy="543226"/>
            </a:xfrm>
            <a:prstGeom prst="curvedConnector3">
              <a:avLst>
                <a:gd name="adj1" fmla="val 7080000"/>
              </a:avLst>
            </a:prstGeom>
            <a:noFill/>
            <a:ln w="44450" cap="flat" cmpd="sng" algn="ctr">
              <a:solidFill>
                <a:srgbClr val="C0504D"/>
              </a:solidFill>
              <a:prstDash val="solid"/>
              <a:headEnd type="arrow" w="sm" len="sm"/>
              <a:tailEnd type="arrow" w="sm" len="sm"/>
            </a:ln>
            <a:effectLst/>
          </p:spPr>
        </p:cxnSp>
        <p:sp>
          <p:nvSpPr>
            <p:cNvPr id="86" name="円/楕円 85"/>
            <p:cNvSpPr/>
            <p:nvPr/>
          </p:nvSpPr>
          <p:spPr>
            <a:xfrm>
              <a:off x="4969606" y="3957976"/>
              <a:ext cx="143847" cy="240993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84" name="円/楕円 83"/>
            <p:cNvSpPr/>
            <p:nvPr/>
          </p:nvSpPr>
          <p:spPr>
            <a:xfrm>
              <a:off x="5139800" y="3957976"/>
              <a:ext cx="143847" cy="240993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82" name="円/楕円 81"/>
            <p:cNvSpPr/>
            <p:nvPr/>
          </p:nvSpPr>
          <p:spPr>
            <a:xfrm>
              <a:off x="5384299" y="3957976"/>
              <a:ext cx="143847" cy="240993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5683026" y="3957976"/>
              <a:ext cx="143847" cy="240993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5825572" y="3957976"/>
              <a:ext cx="143847" cy="240993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5534282" y="3957976"/>
              <a:ext cx="143847" cy="240993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</p:grpSp>
      <p:grpSp>
        <p:nvGrpSpPr>
          <p:cNvPr id="6152" name="グループ化 6151"/>
          <p:cNvGrpSpPr/>
          <p:nvPr/>
        </p:nvGrpSpPr>
        <p:grpSpPr>
          <a:xfrm>
            <a:off x="3408689" y="2765218"/>
            <a:ext cx="851257" cy="240996"/>
            <a:chOff x="3429842" y="3958024"/>
            <a:chExt cx="851257" cy="240996"/>
          </a:xfrm>
        </p:grpSpPr>
        <p:cxnSp>
          <p:nvCxnSpPr>
            <p:cNvPr id="44" name="曲線コネクタ 43"/>
            <p:cNvCxnSpPr/>
            <p:nvPr/>
          </p:nvCxnSpPr>
          <p:spPr>
            <a:xfrm rot="16200000" flipH="1">
              <a:off x="3840124" y="3686597"/>
              <a:ext cx="8994" cy="566103"/>
            </a:xfrm>
            <a:prstGeom prst="curvedConnector3">
              <a:avLst>
                <a:gd name="adj1" fmla="val -10126418"/>
              </a:avLst>
            </a:prstGeom>
            <a:noFill/>
            <a:ln w="44450" cap="flat" cmpd="sng" algn="ctr">
              <a:solidFill>
                <a:srgbClr val="1F497D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74" name="円/楕円 73"/>
            <p:cNvSpPr/>
            <p:nvPr/>
          </p:nvSpPr>
          <p:spPr>
            <a:xfrm>
              <a:off x="3429842" y="3958024"/>
              <a:ext cx="143847" cy="240996"/>
            </a:xfrm>
            <a:prstGeom prst="ellipse">
              <a:avLst/>
            </a:prstGeom>
            <a:gradFill rotWithShape="1">
              <a:gsLst>
                <a:gs pos="0">
                  <a:srgbClr val="1F497D"/>
                </a:gs>
                <a:gs pos="80000">
                  <a:srgbClr val="1F497D">
                    <a:lumMod val="75000"/>
                  </a:srgbClr>
                </a:gs>
                <a:gs pos="100000">
                  <a:srgbClr val="1F497D">
                    <a:lumMod val="60000"/>
                    <a:lumOff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3586121" y="3958024"/>
              <a:ext cx="143847" cy="240996"/>
            </a:xfrm>
            <a:prstGeom prst="ellipse">
              <a:avLst/>
            </a:prstGeom>
            <a:gradFill rotWithShape="1">
              <a:gsLst>
                <a:gs pos="0">
                  <a:srgbClr val="1F497D"/>
                </a:gs>
                <a:gs pos="80000">
                  <a:srgbClr val="1F497D">
                    <a:lumMod val="75000"/>
                  </a:srgbClr>
                </a:gs>
                <a:gs pos="100000">
                  <a:srgbClr val="1F497D">
                    <a:lumMod val="60000"/>
                    <a:lumOff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3986920" y="3958024"/>
              <a:ext cx="143847" cy="240996"/>
            </a:xfrm>
            <a:prstGeom prst="ellipse">
              <a:avLst/>
            </a:prstGeom>
            <a:gradFill rotWithShape="1">
              <a:gsLst>
                <a:gs pos="0">
                  <a:srgbClr val="1F497D"/>
                </a:gs>
                <a:gs pos="80000">
                  <a:srgbClr val="1F497D">
                    <a:lumMod val="75000"/>
                  </a:srgbClr>
                </a:gs>
                <a:gs pos="100000">
                  <a:srgbClr val="1F497D">
                    <a:lumMod val="60000"/>
                    <a:lumOff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4137252" y="3958024"/>
              <a:ext cx="143847" cy="240996"/>
            </a:xfrm>
            <a:prstGeom prst="ellipse">
              <a:avLst/>
            </a:prstGeom>
            <a:gradFill rotWithShape="1">
              <a:gsLst>
                <a:gs pos="0">
                  <a:srgbClr val="1F497D"/>
                </a:gs>
                <a:gs pos="80000">
                  <a:srgbClr val="1F497D">
                    <a:lumMod val="75000"/>
                  </a:srgbClr>
                </a:gs>
                <a:gs pos="100000">
                  <a:srgbClr val="1F497D">
                    <a:lumMod val="60000"/>
                    <a:lumOff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</p:grpSp>
      <p:grpSp>
        <p:nvGrpSpPr>
          <p:cNvPr id="6151" name="グループ化 6150"/>
          <p:cNvGrpSpPr/>
          <p:nvPr/>
        </p:nvGrpSpPr>
        <p:grpSpPr>
          <a:xfrm>
            <a:off x="4266608" y="2758868"/>
            <a:ext cx="678085" cy="247345"/>
            <a:chOff x="4287761" y="3951674"/>
            <a:chExt cx="678085" cy="247345"/>
          </a:xfrm>
        </p:grpSpPr>
        <p:sp>
          <p:nvSpPr>
            <p:cNvPr id="66" name="円/楕円 65"/>
            <p:cNvSpPr/>
            <p:nvPr/>
          </p:nvSpPr>
          <p:spPr>
            <a:xfrm>
              <a:off x="4287761" y="3958024"/>
              <a:ext cx="143849" cy="2409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lumMod val="60000"/>
                    <a:lumOff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4444039" y="3958024"/>
              <a:ext cx="143849" cy="2409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lumMod val="60000"/>
                    <a:lumOff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4671664" y="3958024"/>
              <a:ext cx="143849" cy="2409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lumMod val="60000"/>
                    <a:lumOff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4821997" y="3958024"/>
              <a:ext cx="143849" cy="240995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lumMod val="60000"/>
                    <a:lumOff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cxnSp>
          <p:nvCxnSpPr>
            <p:cNvPr id="192" name="曲線コネクタ 191"/>
            <p:cNvCxnSpPr/>
            <p:nvPr/>
          </p:nvCxnSpPr>
          <p:spPr>
            <a:xfrm rot="5400000" flipH="1" flipV="1">
              <a:off x="4615561" y="3769045"/>
              <a:ext cx="12700" cy="377958"/>
            </a:xfrm>
            <a:prstGeom prst="curvedConnector3">
              <a:avLst>
                <a:gd name="adj1" fmla="val 7320000"/>
              </a:avLst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lumMod val="60000"/>
                    <a:lumOff val="40000"/>
                  </a:srgbClr>
                </a:gs>
              </a:gsLst>
              <a:lin ang="16200000" scaled="0"/>
            </a:gradFill>
            <a:ln w="44450" cap="flat" cmpd="sng" algn="ctr">
              <a:solidFill>
                <a:srgbClr val="9BBB59">
                  <a:lumMod val="50000"/>
                </a:srgbClr>
              </a:solidFill>
              <a:prstDash val="solid"/>
              <a:headEnd type="arrow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6159" name="テキスト ボックス 6158"/>
          <p:cNvSpPr txBox="1"/>
          <p:nvPr/>
        </p:nvSpPr>
        <p:spPr>
          <a:xfrm>
            <a:off x="3906883" y="1127327"/>
            <a:ext cx="132945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0" lang="ja-JP" altLang="en-US" sz="1400" b="1" kern="0" dirty="0">
                <a:solidFill>
                  <a:prstClr val="black"/>
                </a:solidFill>
                <a:latin typeface="Calibri"/>
                <a:ea typeface="ＭＳ Ｐゴシック"/>
              </a:rPr>
              <a:t>高性能計算環境</a:t>
            </a:r>
            <a:endParaRPr kumimoji="1" lang="ja-JP" altLang="en-US" sz="1400" b="1" dirty="0"/>
          </a:p>
        </p:txBody>
      </p:sp>
      <p:sp>
        <p:nvSpPr>
          <p:cNvPr id="6161" name="角丸四角形吹き出し 6160"/>
          <p:cNvSpPr/>
          <p:nvPr/>
        </p:nvSpPr>
        <p:spPr>
          <a:xfrm>
            <a:off x="94222" y="3677344"/>
            <a:ext cx="2817358" cy="1191816"/>
          </a:xfrm>
          <a:prstGeom prst="wedgeRoundRectCallout">
            <a:avLst>
              <a:gd name="adj1" fmla="val 59386"/>
              <a:gd name="adj2" fmla="val -10769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Efficient execution of parallel and distributed computation for gaining </a:t>
            </a:r>
            <a:r>
              <a:rPr lang="en-US" altLang="ja-JP" sz="1600" dirty="0" smtClean="0">
                <a:solidFill>
                  <a:srgbClr val="FF0000"/>
                </a:solidFill>
              </a:rPr>
              <a:t>high computational performance</a:t>
            </a:r>
            <a:r>
              <a:rPr lang="en-US" altLang="ja-JP" sz="1600" dirty="0" smtClean="0">
                <a:solidFill>
                  <a:schemeClr val="tx1"/>
                </a:solidFill>
              </a:rPr>
              <a:t>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角丸四角形吹き出し 212"/>
          <p:cNvSpPr/>
          <p:nvPr/>
        </p:nvSpPr>
        <p:spPr>
          <a:xfrm>
            <a:off x="6092287" y="3677344"/>
            <a:ext cx="2944333" cy="1191816"/>
          </a:xfrm>
          <a:prstGeom prst="wedgeRoundRectCallout">
            <a:avLst>
              <a:gd name="adj1" fmla="val -52867"/>
              <a:gd name="adj2" fmla="val -11212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Management and handling of </a:t>
            </a:r>
            <a:r>
              <a:rPr lang="en-US" altLang="ja-JP" sz="1600" dirty="0" smtClean="0">
                <a:solidFill>
                  <a:srgbClr val="FF0000"/>
                </a:solidFill>
              </a:rPr>
              <a:t>various resources and computational request</a:t>
            </a:r>
            <a:r>
              <a:rPr lang="en-US" altLang="ja-JP" sz="1600" dirty="0" smtClean="0">
                <a:solidFill>
                  <a:schemeClr val="tx1"/>
                </a:solidFill>
              </a:rPr>
              <a:t>.</a:t>
            </a:r>
          </a:p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5" name="角丸四角形吹き出し 214"/>
          <p:cNvSpPr/>
          <p:nvPr/>
        </p:nvSpPr>
        <p:spPr>
          <a:xfrm>
            <a:off x="3050770" y="3677344"/>
            <a:ext cx="2937335" cy="1191816"/>
          </a:xfrm>
          <a:prstGeom prst="wedgeRoundRectCallout">
            <a:avLst>
              <a:gd name="adj1" fmla="val -8578"/>
              <a:gd name="adj2" fmla="val -96637"/>
              <a:gd name="adj3" fmla="val 16667"/>
            </a:avLst>
          </a:prstGeom>
          <a:solidFill>
            <a:srgbClr val="E5FF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Efficient system operation by </a:t>
            </a:r>
            <a:r>
              <a:rPr lang="en-US" altLang="ja-JP" sz="1600" dirty="0" smtClean="0">
                <a:solidFill>
                  <a:srgbClr val="FF0000"/>
                </a:solidFill>
              </a:rPr>
              <a:t>running multiple jobs concurrently</a:t>
            </a:r>
            <a:r>
              <a:rPr lang="en-US" altLang="ja-JP" sz="1600" dirty="0" smtClean="0">
                <a:solidFill>
                  <a:schemeClr val="tx1"/>
                </a:solidFill>
              </a:rPr>
              <a:t>.</a:t>
            </a:r>
          </a:p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224" name="グループ化 223"/>
          <p:cNvGrpSpPr>
            <a:grpSpLocks noChangeAspect="1"/>
          </p:cNvGrpSpPr>
          <p:nvPr/>
        </p:nvGrpSpPr>
        <p:grpSpPr>
          <a:xfrm>
            <a:off x="1356247" y="2208373"/>
            <a:ext cx="330855" cy="421738"/>
            <a:chOff x="1096225" y="885475"/>
            <a:chExt cx="648072" cy="826091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225" name="二等辺三角形 224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adFill rotWithShape="1">
              <a:gsLst>
                <a:gs pos="0">
                  <a:srgbClr val="1F497D"/>
                </a:gs>
                <a:gs pos="80000">
                  <a:srgbClr val="1F497D">
                    <a:lumMod val="75000"/>
                  </a:srgbClr>
                </a:gs>
                <a:gs pos="100000">
                  <a:srgbClr val="1F497D">
                    <a:lumMod val="60000"/>
                    <a:lumOff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226" name="円/楕円 225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adFill rotWithShape="1">
              <a:gsLst>
                <a:gs pos="0">
                  <a:srgbClr val="1F497D"/>
                </a:gs>
                <a:gs pos="80000">
                  <a:srgbClr val="1F497D">
                    <a:lumMod val="75000"/>
                  </a:srgbClr>
                </a:gs>
                <a:gs pos="100000">
                  <a:srgbClr val="1F497D">
                    <a:lumMod val="60000"/>
                    <a:lumOff val="4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Times New Roman" pitchFamily="18" charset="0"/>
              </a:endParaRPr>
            </a:p>
          </p:txBody>
        </p:sp>
      </p:grpSp>
      <p:grpSp>
        <p:nvGrpSpPr>
          <p:cNvPr id="227" name="グループ化 226"/>
          <p:cNvGrpSpPr>
            <a:grpSpLocks noChangeAspect="1"/>
          </p:cNvGrpSpPr>
          <p:nvPr/>
        </p:nvGrpSpPr>
        <p:grpSpPr>
          <a:xfrm>
            <a:off x="1356247" y="1380520"/>
            <a:ext cx="330855" cy="421738"/>
            <a:chOff x="1096225" y="885475"/>
            <a:chExt cx="648072" cy="826091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228" name="二等辺三角形 227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adFill rotWithShape="1">
              <a:gsLst>
                <a:gs pos="0">
                  <a:srgbClr val="9BBB59">
                    <a:lumMod val="60000"/>
                    <a:lumOff val="40000"/>
                  </a:srgbClr>
                </a:gs>
                <a:gs pos="80000">
                  <a:srgbClr val="9BBB59">
                    <a:lumMod val="50000"/>
                  </a:srgbClr>
                </a:gs>
                <a:gs pos="100000">
                  <a:srgbClr val="9BBB59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229" name="円/楕円 228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60000"/>
                    <a:lumOff val="40000"/>
                  </a:srgbClr>
                </a:gs>
                <a:gs pos="80000">
                  <a:srgbClr val="9BBB59">
                    <a:lumMod val="50000"/>
                  </a:srgbClr>
                </a:gs>
                <a:gs pos="100000">
                  <a:srgbClr val="9BBB59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lumMod val="50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Times New Roman" pitchFamily="18" charset="0"/>
              </a:endParaRPr>
            </a:p>
          </p:txBody>
        </p:sp>
      </p:grpSp>
      <p:grpSp>
        <p:nvGrpSpPr>
          <p:cNvPr id="230" name="グループ化 229"/>
          <p:cNvGrpSpPr>
            <a:grpSpLocks noChangeAspect="1"/>
          </p:cNvGrpSpPr>
          <p:nvPr/>
        </p:nvGrpSpPr>
        <p:grpSpPr>
          <a:xfrm>
            <a:off x="7534678" y="1338499"/>
            <a:ext cx="330855" cy="421738"/>
            <a:chOff x="1096225" y="885475"/>
            <a:chExt cx="648072" cy="826091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231" name="二等辺三角形 230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adFill rotWithShape="1">
              <a:gsLst>
                <a:gs pos="0">
                  <a:srgbClr val="9B2D2A"/>
                </a:gs>
                <a:gs pos="80000">
                  <a:srgbClr val="CB3D3A"/>
                </a:gs>
                <a:gs pos="100000">
                  <a:srgbClr val="CE3B37"/>
                </a:gs>
              </a:gsLst>
              <a:lin ang="16200000" scaled="0"/>
            </a:gradFill>
            <a:ln w="9525" cap="flat" cmpd="sng" algn="ctr">
              <a:solidFill>
                <a:srgbClr val="BE4B48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Times New Roman" pitchFamily="18" charset="0"/>
              </a:endParaRPr>
            </a:p>
          </p:txBody>
        </p:sp>
        <p:sp>
          <p:nvSpPr>
            <p:cNvPr id="232" name="円/楕円 231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adFill rotWithShape="1">
              <a:gsLst>
                <a:gs pos="0">
                  <a:srgbClr val="9B2D2A"/>
                </a:gs>
                <a:gs pos="80000">
                  <a:srgbClr val="CB3D3A"/>
                </a:gs>
                <a:gs pos="100000">
                  <a:srgbClr val="CE3B37"/>
                </a:gs>
              </a:gsLst>
              <a:lin ang="16200000" scaled="0"/>
            </a:gradFill>
            <a:ln w="9525" cap="flat" cmpd="sng" algn="ctr">
              <a:solidFill>
                <a:srgbClr val="BE4B48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Times New Roman" pitchFamily="18" charset="0"/>
              </a:endParaRPr>
            </a:p>
          </p:txBody>
        </p:sp>
      </p:grpSp>
      <p:cxnSp>
        <p:nvCxnSpPr>
          <p:cNvPr id="233" name="直線矢印コネクタ 232"/>
          <p:cNvCxnSpPr>
            <a:stCxn id="225" idx="5"/>
          </p:cNvCxnSpPr>
          <p:nvPr/>
        </p:nvCxnSpPr>
        <p:spPr>
          <a:xfrm flipV="1">
            <a:off x="1604388" y="2461487"/>
            <a:ext cx="1334892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34" name="直線矢印コネクタ 233"/>
          <p:cNvCxnSpPr>
            <a:stCxn id="228" idx="5"/>
          </p:cNvCxnSpPr>
          <p:nvPr/>
        </p:nvCxnSpPr>
        <p:spPr>
          <a:xfrm>
            <a:off x="1604388" y="1655211"/>
            <a:ext cx="1357512" cy="99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35" name="直線矢印コネクタ 234"/>
          <p:cNvCxnSpPr>
            <a:stCxn id="231" idx="1"/>
          </p:cNvCxnSpPr>
          <p:nvPr/>
        </p:nvCxnSpPr>
        <p:spPr>
          <a:xfrm flipH="1">
            <a:off x="6191836" y="1613190"/>
            <a:ext cx="1425556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238" name="メモ 237"/>
          <p:cNvSpPr/>
          <p:nvPr/>
        </p:nvSpPr>
        <p:spPr>
          <a:xfrm>
            <a:off x="6684102" y="1364562"/>
            <a:ext cx="441023" cy="459895"/>
          </a:xfrm>
          <a:prstGeom prst="foldedCorner">
            <a:avLst>
              <a:gd name="adj" fmla="val 25601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0" tIns="72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job</a:t>
            </a:r>
          </a:p>
        </p:txBody>
      </p:sp>
      <p:sp>
        <p:nvSpPr>
          <p:cNvPr id="241" name="メモ 240"/>
          <p:cNvSpPr/>
          <p:nvPr/>
        </p:nvSpPr>
        <p:spPr>
          <a:xfrm>
            <a:off x="1934979" y="1418751"/>
            <a:ext cx="441023" cy="459895"/>
          </a:xfrm>
          <a:prstGeom prst="foldedCorner">
            <a:avLst>
              <a:gd name="adj" fmla="val 25601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0" tIns="72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job</a:t>
            </a:r>
          </a:p>
        </p:txBody>
      </p:sp>
      <p:sp>
        <p:nvSpPr>
          <p:cNvPr id="242" name="メモ 241"/>
          <p:cNvSpPr/>
          <p:nvPr/>
        </p:nvSpPr>
        <p:spPr>
          <a:xfrm>
            <a:off x="1966533" y="2224458"/>
            <a:ext cx="441023" cy="459895"/>
          </a:xfrm>
          <a:prstGeom prst="foldedCorner">
            <a:avLst>
              <a:gd name="adj" fmla="val 25601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lIns="0" tIns="7200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rPr>
              <a:t>job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8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Traditional </a:t>
            </a:r>
            <a:r>
              <a:rPr lang="en-US" altLang="ja-JP" dirty="0" smtClean="0"/>
              <a:t>Resource Management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583446" y="4402026"/>
            <a:ext cx="1466790" cy="747284"/>
          </a:xfrm>
          <a:prstGeom prst="roundRect">
            <a:avLst>
              <a:gd name="adj" fmla="val 15680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014212" y="2600995"/>
            <a:ext cx="2847569" cy="1244957"/>
            <a:chOff x="11286174" y="20191724"/>
            <a:chExt cx="6531747" cy="2855681"/>
          </a:xfrm>
        </p:grpSpPr>
        <p:sp>
          <p:nvSpPr>
            <p:cNvPr id="84" name="角丸四角形 83"/>
            <p:cNvSpPr/>
            <p:nvPr/>
          </p:nvSpPr>
          <p:spPr>
            <a:xfrm>
              <a:off x="11286174" y="20210130"/>
              <a:ext cx="6531747" cy="1821218"/>
            </a:xfrm>
            <a:prstGeom prst="roundRect">
              <a:avLst>
                <a:gd name="adj" fmla="val 1568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11404048" y="22486318"/>
              <a:ext cx="6413873" cy="561087"/>
            </a:xfrm>
            <a:prstGeom prst="roundRect">
              <a:avLst>
                <a:gd name="adj" fmla="val 223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線コネクタ 85"/>
            <p:cNvCxnSpPr>
              <a:stCxn id="235" idx="0"/>
              <a:endCxn id="247" idx="3"/>
            </p:cNvCxnSpPr>
            <p:nvPr/>
          </p:nvCxnSpPr>
          <p:spPr>
            <a:xfrm flipV="1">
              <a:off x="12179683" y="20583596"/>
              <a:ext cx="785040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>
              <a:stCxn id="223" idx="0"/>
              <a:endCxn id="187" idx="3"/>
            </p:cNvCxnSpPr>
            <p:nvPr/>
          </p:nvCxnSpPr>
          <p:spPr>
            <a:xfrm flipV="1">
              <a:off x="13773732" y="20583596"/>
              <a:ext cx="2366598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>
              <a:stCxn id="223" idx="0"/>
              <a:endCxn id="247" idx="3"/>
            </p:cNvCxnSpPr>
            <p:nvPr/>
          </p:nvCxnSpPr>
          <p:spPr>
            <a:xfrm flipH="1" flipV="1">
              <a:off x="12964726" y="20583596"/>
              <a:ext cx="809007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グループ化 88"/>
            <p:cNvGrpSpPr/>
            <p:nvPr/>
          </p:nvGrpSpPr>
          <p:grpSpPr>
            <a:xfrm>
              <a:off x="12246351" y="20336973"/>
              <a:ext cx="1494011" cy="246626"/>
              <a:chOff x="2195736" y="2060848"/>
              <a:chExt cx="781162" cy="119756"/>
            </a:xfrm>
          </p:grpSpPr>
          <p:sp>
            <p:nvSpPr>
              <p:cNvPr id="247" name="直方体 246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48" name="正方形/長方形 247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9" name="正方形/長方形 248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0" name="正方形/長方形 249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1" name="正方形/長方形 250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2" name="正方形/長方形 251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3" name="正方形/長方形 252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4" name="正方形/長方形 253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5" name="正方形/長方形 254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56" name="直線コネクタ 255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グループ化 89"/>
            <p:cNvGrpSpPr/>
            <p:nvPr/>
          </p:nvGrpSpPr>
          <p:grpSpPr>
            <a:xfrm>
              <a:off x="11404048" y="21661924"/>
              <a:ext cx="1494011" cy="246626"/>
              <a:chOff x="2195736" y="2060848"/>
              <a:chExt cx="781162" cy="119756"/>
            </a:xfrm>
          </p:grpSpPr>
          <p:sp>
            <p:nvSpPr>
              <p:cNvPr id="235" name="直方体 234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36" name="正方形/長方形 235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7" name="正方形/長方形 236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8" name="正方形/長方形 237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9" name="正方形/長方形 238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0" name="正方形/長方形 239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1" name="正方形/長方形 240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2" name="正方形/長方形 241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3" name="正方形/長方形 242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44" name="直線コネクタ 243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グループ化 90"/>
            <p:cNvGrpSpPr/>
            <p:nvPr/>
          </p:nvGrpSpPr>
          <p:grpSpPr>
            <a:xfrm>
              <a:off x="12998095" y="21661924"/>
              <a:ext cx="1494011" cy="246626"/>
              <a:chOff x="2195736" y="2060848"/>
              <a:chExt cx="781162" cy="119756"/>
            </a:xfrm>
          </p:grpSpPr>
          <p:sp>
            <p:nvSpPr>
              <p:cNvPr id="223" name="直方体 222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24" name="正方形/長方形 223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6" name="正方形/長方形 225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7" name="正方形/長方形 226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9" name="正方形/長方形 228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0" name="正方形/長方形 229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1" name="正方形/長方形 230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32" name="直線コネクタ 231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グループ化 91"/>
            <p:cNvGrpSpPr/>
            <p:nvPr/>
          </p:nvGrpSpPr>
          <p:grpSpPr>
            <a:xfrm>
              <a:off x="14592141" y="21661924"/>
              <a:ext cx="1494011" cy="246626"/>
              <a:chOff x="2195736" y="2060848"/>
              <a:chExt cx="781162" cy="119756"/>
            </a:xfrm>
          </p:grpSpPr>
          <p:sp>
            <p:nvSpPr>
              <p:cNvPr id="211" name="直方体 210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7" name="正方形/長方形 216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9" name="正方形/長方形 218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20" name="直線コネクタ 219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グループ化 92"/>
            <p:cNvGrpSpPr/>
            <p:nvPr/>
          </p:nvGrpSpPr>
          <p:grpSpPr>
            <a:xfrm>
              <a:off x="16186191" y="21661924"/>
              <a:ext cx="1494011" cy="246626"/>
              <a:chOff x="2195736" y="2060848"/>
              <a:chExt cx="781162" cy="119756"/>
            </a:xfrm>
          </p:grpSpPr>
          <p:sp>
            <p:nvSpPr>
              <p:cNvPr id="199" name="直方体 198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5" name="正方形/長方形 204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6" name="正方形/長方形 205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08" name="直線コネクタ 207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コネクタ 209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/>
            <p:cNvGrpSpPr/>
            <p:nvPr/>
          </p:nvGrpSpPr>
          <p:grpSpPr>
            <a:xfrm>
              <a:off x="15421956" y="20336973"/>
              <a:ext cx="1494011" cy="246626"/>
              <a:chOff x="2195736" y="2060848"/>
              <a:chExt cx="781162" cy="119756"/>
            </a:xfrm>
          </p:grpSpPr>
          <p:sp>
            <p:nvSpPr>
              <p:cNvPr id="187" name="直方体 186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89" name="正方形/長方形 188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0" name="正方形/長方形 189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196" name="直線コネクタ 195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線コネクタ 94"/>
            <p:cNvCxnSpPr>
              <a:stCxn id="211" idx="0"/>
              <a:endCxn id="187" idx="3"/>
            </p:cNvCxnSpPr>
            <p:nvPr/>
          </p:nvCxnSpPr>
          <p:spPr>
            <a:xfrm flipV="1">
              <a:off x="15367777" y="20583596"/>
              <a:ext cx="772552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235" idx="0"/>
              <a:endCxn id="187" idx="3"/>
            </p:cNvCxnSpPr>
            <p:nvPr/>
          </p:nvCxnSpPr>
          <p:spPr>
            <a:xfrm flipV="1">
              <a:off x="12179683" y="20583596"/>
              <a:ext cx="3960646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199" idx="0"/>
              <a:endCxn id="187" idx="3"/>
            </p:cNvCxnSpPr>
            <p:nvPr/>
          </p:nvCxnSpPr>
          <p:spPr>
            <a:xfrm flipH="1" flipV="1">
              <a:off x="16140331" y="20583596"/>
              <a:ext cx="821496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グループ化 97"/>
            <p:cNvGrpSpPr/>
            <p:nvPr/>
          </p:nvGrpSpPr>
          <p:grpSpPr>
            <a:xfrm>
              <a:off x="11580657" y="21899071"/>
              <a:ext cx="6094935" cy="1047258"/>
              <a:chOff x="4657311" y="5577951"/>
              <a:chExt cx="4135437" cy="659900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 flipV="1">
                <a:off x="4747813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V="1">
                <a:off x="4982553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 flipV="1">
                <a:off x="5217293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V="1">
                <a:off x="545203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 flipV="1">
                <a:off x="583870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V="1">
                <a:off x="607344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 flipV="1">
                <a:off x="630818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V="1">
                <a:off x="6542921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 flipV="1">
                <a:off x="6909309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 flipV="1">
                <a:off x="7144049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 flipV="1">
                <a:off x="7378789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/>
              <p:cNvCxnSpPr/>
              <p:nvPr/>
            </p:nvCxnSpPr>
            <p:spPr>
              <a:xfrm flipV="1">
                <a:off x="761352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 flipV="1">
                <a:off x="799802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 flipV="1">
                <a:off x="823276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/>
              <p:cNvCxnSpPr/>
              <p:nvPr/>
            </p:nvCxnSpPr>
            <p:spPr>
              <a:xfrm flipV="1">
                <a:off x="846750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/>
              <p:cNvCxnSpPr/>
              <p:nvPr/>
            </p:nvCxnSpPr>
            <p:spPr>
              <a:xfrm flipV="1">
                <a:off x="8702247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1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731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2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205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3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79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153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5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820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6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294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7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768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8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19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9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880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0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354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1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828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2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302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3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752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226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700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1745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9" name="フリーフォーム 98"/>
            <p:cNvSpPr/>
            <p:nvPr/>
          </p:nvSpPr>
          <p:spPr>
            <a:xfrm>
              <a:off x="13278748" y="20557809"/>
              <a:ext cx="1821922" cy="1494131"/>
            </a:xfrm>
            <a:custGeom>
              <a:avLst/>
              <a:gdLst>
                <a:gd name="connsiteX0" fmla="*/ 0 w 1351430"/>
                <a:gd name="connsiteY0" fmla="*/ 2985264 h 2985264"/>
                <a:gd name="connsiteX1" fmla="*/ 672353 w 1351430"/>
                <a:gd name="connsiteY1" fmla="*/ 17 h 2985264"/>
                <a:gd name="connsiteX2" fmla="*/ 1351430 w 1351430"/>
                <a:gd name="connsiteY2" fmla="*/ 2938199 h 2985264"/>
                <a:gd name="connsiteX0" fmla="*/ 17537 w 1368967"/>
                <a:gd name="connsiteY0" fmla="*/ 3009000 h 3009000"/>
                <a:gd name="connsiteX1" fmla="*/ 51155 w 1368967"/>
                <a:gd name="connsiteY1" fmla="*/ 1650847 h 3009000"/>
                <a:gd name="connsiteX2" fmla="*/ 689890 w 1368967"/>
                <a:gd name="connsiteY2" fmla="*/ 23753 h 3009000"/>
                <a:gd name="connsiteX3" fmla="*/ 1368967 w 1368967"/>
                <a:gd name="connsiteY3" fmla="*/ 2961935 h 3009000"/>
                <a:gd name="connsiteX0" fmla="*/ 0 w 1351430"/>
                <a:gd name="connsiteY0" fmla="*/ 3009000 h 3009000"/>
                <a:gd name="connsiteX1" fmla="*/ 33618 w 1351430"/>
                <a:gd name="connsiteY1" fmla="*/ 1650847 h 3009000"/>
                <a:gd name="connsiteX2" fmla="*/ 672353 w 1351430"/>
                <a:gd name="connsiteY2" fmla="*/ 23753 h 3009000"/>
                <a:gd name="connsiteX3" fmla="*/ 1351430 w 1351430"/>
                <a:gd name="connsiteY3" fmla="*/ 2961935 h 3009000"/>
                <a:gd name="connsiteX0" fmla="*/ 156026 w 1507456"/>
                <a:gd name="connsiteY0" fmla="*/ 3008020 h 3008020"/>
                <a:gd name="connsiteX1" fmla="*/ 189644 w 1507456"/>
                <a:gd name="connsiteY1" fmla="*/ 1649867 h 3008020"/>
                <a:gd name="connsiteX2" fmla="*/ 828379 w 1507456"/>
                <a:gd name="connsiteY2" fmla="*/ 22773 h 3008020"/>
                <a:gd name="connsiteX3" fmla="*/ 1507456 w 1507456"/>
                <a:gd name="connsiteY3" fmla="*/ 2960955 h 3008020"/>
                <a:gd name="connsiteX0" fmla="*/ 955505 w 2306935"/>
                <a:gd name="connsiteY0" fmla="*/ 3078627 h 3078627"/>
                <a:gd name="connsiteX1" fmla="*/ 989123 w 2306935"/>
                <a:gd name="connsiteY1" fmla="*/ 1720474 h 3078627"/>
                <a:gd name="connsiteX2" fmla="*/ 7488 w 2306935"/>
                <a:gd name="connsiteY2" fmla="*/ 819521 h 3078627"/>
                <a:gd name="connsiteX3" fmla="*/ 1627858 w 2306935"/>
                <a:gd name="connsiteY3" fmla="*/ 93380 h 3078627"/>
                <a:gd name="connsiteX4" fmla="*/ 2306935 w 2306935"/>
                <a:gd name="connsiteY4" fmla="*/ 3031562 h 3078627"/>
                <a:gd name="connsiteX0" fmla="*/ 948017 w 2299447"/>
                <a:gd name="connsiteY0" fmla="*/ 3078627 h 3078627"/>
                <a:gd name="connsiteX1" fmla="*/ 981635 w 2299447"/>
                <a:gd name="connsiteY1" fmla="*/ 1720474 h 3078627"/>
                <a:gd name="connsiteX2" fmla="*/ 0 w 2299447"/>
                <a:gd name="connsiteY2" fmla="*/ 819521 h 3078627"/>
                <a:gd name="connsiteX3" fmla="*/ 1620370 w 2299447"/>
                <a:gd name="connsiteY3" fmla="*/ 93380 h 3078627"/>
                <a:gd name="connsiteX4" fmla="*/ 2299447 w 2299447"/>
                <a:gd name="connsiteY4" fmla="*/ 3031562 h 3078627"/>
                <a:gd name="connsiteX0" fmla="*/ 948017 w 2299447"/>
                <a:gd name="connsiteY0" fmla="*/ 3077080 h 3077080"/>
                <a:gd name="connsiteX1" fmla="*/ 981635 w 2299447"/>
                <a:gd name="connsiteY1" fmla="*/ 1718927 h 3077080"/>
                <a:gd name="connsiteX2" fmla="*/ 0 w 2299447"/>
                <a:gd name="connsiteY2" fmla="*/ 817974 h 3077080"/>
                <a:gd name="connsiteX3" fmla="*/ 1620370 w 2299447"/>
                <a:gd name="connsiteY3" fmla="*/ 91833 h 3077080"/>
                <a:gd name="connsiteX4" fmla="*/ 2299447 w 2299447"/>
                <a:gd name="connsiteY4" fmla="*/ 3030015 h 3077080"/>
                <a:gd name="connsiteX0" fmla="*/ 948017 w 2313335"/>
                <a:gd name="connsiteY0" fmla="*/ 3007108 h 3007108"/>
                <a:gd name="connsiteX1" fmla="*/ 981635 w 2313335"/>
                <a:gd name="connsiteY1" fmla="*/ 1648955 h 3007108"/>
                <a:gd name="connsiteX2" fmla="*/ 0 w 2313335"/>
                <a:gd name="connsiteY2" fmla="*/ 748002 h 3007108"/>
                <a:gd name="connsiteX3" fmla="*/ 1620370 w 2313335"/>
                <a:gd name="connsiteY3" fmla="*/ 21861 h 3007108"/>
                <a:gd name="connsiteX4" fmla="*/ 2259107 w 2313335"/>
                <a:gd name="connsiteY4" fmla="*/ 1622061 h 3007108"/>
                <a:gd name="connsiteX5" fmla="*/ 2299447 w 2313335"/>
                <a:gd name="connsiteY5" fmla="*/ 2960043 h 3007108"/>
                <a:gd name="connsiteX0" fmla="*/ 948017 w 2299447"/>
                <a:gd name="connsiteY0" fmla="*/ 3007108 h 3007108"/>
                <a:gd name="connsiteX1" fmla="*/ 981635 w 2299447"/>
                <a:gd name="connsiteY1" fmla="*/ 1648955 h 3007108"/>
                <a:gd name="connsiteX2" fmla="*/ 0 w 2299447"/>
                <a:gd name="connsiteY2" fmla="*/ 748002 h 3007108"/>
                <a:gd name="connsiteX3" fmla="*/ 1620370 w 2299447"/>
                <a:gd name="connsiteY3" fmla="*/ 21861 h 3007108"/>
                <a:gd name="connsiteX4" fmla="*/ 2259107 w 2299447"/>
                <a:gd name="connsiteY4" fmla="*/ 1622061 h 3007108"/>
                <a:gd name="connsiteX5" fmla="*/ 2299447 w 2299447"/>
                <a:gd name="connsiteY5" fmla="*/ 2960043 h 3007108"/>
                <a:gd name="connsiteX0" fmla="*/ 948017 w 2415045"/>
                <a:gd name="connsiteY0" fmla="*/ 3007108 h 3007108"/>
                <a:gd name="connsiteX1" fmla="*/ 981635 w 2415045"/>
                <a:gd name="connsiteY1" fmla="*/ 1648955 h 3007108"/>
                <a:gd name="connsiteX2" fmla="*/ 0 w 2415045"/>
                <a:gd name="connsiteY2" fmla="*/ 748002 h 3007108"/>
                <a:gd name="connsiteX3" fmla="*/ 1620370 w 2415045"/>
                <a:gd name="connsiteY3" fmla="*/ 21861 h 3007108"/>
                <a:gd name="connsiteX4" fmla="*/ 2259107 w 2415045"/>
                <a:gd name="connsiteY4" fmla="*/ 1622061 h 3007108"/>
                <a:gd name="connsiteX5" fmla="*/ 2299447 w 2415045"/>
                <a:gd name="connsiteY5" fmla="*/ 2960043 h 3007108"/>
                <a:gd name="connsiteX0" fmla="*/ 948017 w 3201288"/>
                <a:gd name="connsiteY0" fmla="*/ 2985255 h 2985255"/>
                <a:gd name="connsiteX1" fmla="*/ 981635 w 3201288"/>
                <a:gd name="connsiteY1" fmla="*/ 1627102 h 2985255"/>
                <a:gd name="connsiteX2" fmla="*/ 0 w 3201288"/>
                <a:gd name="connsiteY2" fmla="*/ 726149 h 2985255"/>
                <a:gd name="connsiteX3" fmla="*/ 1620370 w 3201288"/>
                <a:gd name="connsiteY3" fmla="*/ 8 h 2985255"/>
                <a:gd name="connsiteX4" fmla="*/ 3193677 w 3201288"/>
                <a:gd name="connsiteY4" fmla="*/ 739596 h 2985255"/>
                <a:gd name="connsiteX5" fmla="*/ 2259107 w 3201288"/>
                <a:gd name="connsiteY5" fmla="*/ 1600208 h 2985255"/>
                <a:gd name="connsiteX6" fmla="*/ 2299447 w 3201288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00426 w 3546086"/>
                <a:gd name="connsiteY0" fmla="*/ 2985255 h 2985255"/>
                <a:gd name="connsiteX1" fmla="*/ 1323588 w 3546086"/>
                <a:gd name="connsiteY1" fmla="*/ 2463711 h 2985255"/>
                <a:gd name="connsiteX2" fmla="*/ 0 w 3546086"/>
                <a:gd name="connsiteY2" fmla="*/ 978750 h 2985255"/>
                <a:gd name="connsiteX3" fmla="*/ 352409 w 3546086"/>
                <a:gd name="connsiteY3" fmla="*/ 726149 h 2985255"/>
                <a:gd name="connsiteX4" fmla="*/ 1972779 w 3546086"/>
                <a:gd name="connsiteY4" fmla="*/ 8 h 2985255"/>
                <a:gd name="connsiteX5" fmla="*/ 3546086 w 3546086"/>
                <a:gd name="connsiteY5" fmla="*/ 739596 h 2985255"/>
                <a:gd name="connsiteX6" fmla="*/ 2611516 w 3546086"/>
                <a:gd name="connsiteY6" fmla="*/ 1600208 h 2985255"/>
                <a:gd name="connsiteX7" fmla="*/ 2651856 w 3546086"/>
                <a:gd name="connsiteY7" fmla="*/ 2938190 h 2985255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294000 h 2294000"/>
                <a:gd name="connsiteX1" fmla="*/ 1323588 w 3546086"/>
                <a:gd name="connsiteY1" fmla="*/ 1772456 h 2294000"/>
                <a:gd name="connsiteX2" fmla="*/ 0 w 3546086"/>
                <a:gd name="connsiteY2" fmla="*/ 287495 h 2294000"/>
                <a:gd name="connsiteX3" fmla="*/ 3546086 w 3546086"/>
                <a:gd name="connsiteY3" fmla="*/ 48341 h 2294000"/>
                <a:gd name="connsiteX4" fmla="*/ 2611516 w 3546086"/>
                <a:gd name="connsiteY4" fmla="*/ 908953 h 2294000"/>
                <a:gd name="connsiteX5" fmla="*/ 2651856 w 3546086"/>
                <a:gd name="connsiteY5" fmla="*/ 2246935 h 2294000"/>
                <a:gd name="connsiteX0" fmla="*/ 1300426 w 2651855"/>
                <a:gd name="connsiteY0" fmla="*/ 2034642 h 2034642"/>
                <a:gd name="connsiteX1" fmla="*/ 1323588 w 2651855"/>
                <a:gd name="connsiteY1" fmla="*/ 1513098 h 2034642"/>
                <a:gd name="connsiteX2" fmla="*/ 0 w 2651855"/>
                <a:gd name="connsiteY2" fmla="*/ 28137 h 2034642"/>
                <a:gd name="connsiteX3" fmla="*/ 2611516 w 2651855"/>
                <a:gd name="connsiteY3" fmla="*/ 649595 h 2034642"/>
                <a:gd name="connsiteX4" fmla="*/ 2651856 w 2651855"/>
                <a:gd name="connsiteY4" fmla="*/ 1987577 h 2034642"/>
                <a:gd name="connsiteX0" fmla="*/ 1300426 w 2651855"/>
                <a:gd name="connsiteY0" fmla="*/ 2019904 h 2019904"/>
                <a:gd name="connsiteX1" fmla="*/ 1323588 w 2651855"/>
                <a:gd name="connsiteY1" fmla="*/ 1498360 h 2019904"/>
                <a:gd name="connsiteX2" fmla="*/ 0 w 2651855"/>
                <a:gd name="connsiteY2" fmla="*/ 13399 h 2019904"/>
                <a:gd name="connsiteX3" fmla="*/ 2611515 w 2651855"/>
                <a:gd name="connsiteY3" fmla="*/ 1251857 h 2019904"/>
                <a:gd name="connsiteX4" fmla="*/ 2651856 w 2651855"/>
                <a:gd name="connsiteY4" fmla="*/ 1972839 h 2019904"/>
                <a:gd name="connsiteX0" fmla="*/ 1300426 w 2651855"/>
                <a:gd name="connsiteY0" fmla="*/ 2019671 h 2019671"/>
                <a:gd name="connsiteX1" fmla="*/ 1323588 w 2651855"/>
                <a:gd name="connsiteY1" fmla="*/ 1498127 h 2019671"/>
                <a:gd name="connsiteX2" fmla="*/ 0 w 2651855"/>
                <a:gd name="connsiteY2" fmla="*/ 13166 h 2019671"/>
                <a:gd name="connsiteX3" fmla="*/ 2611515 w 2651855"/>
                <a:gd name="connsiteY3" fmla="*/ 1251624 h 2019671"/>
                <a:gd name="connsiteX4" fmla="*/ 2651856 w 2651855"/>
                <a:gd name="connsiteY4" fmla="*/ 1972606 h 201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855" h="2019671">
                  <a:moveTo>
                    <a:pt x="1300426" y="2019671"/>
                  </a:moveTo>
                  <a:cubicBezTo>
                    <a:pt x="1334044" y="1797795"/>
                    <a:pt x="1305658" y="2049456"/>
                    <a:pt x="1323588" y="1498127"/>
                  </a:cubicBezTo>
                  <a:cubicBezTo>
                    <a:pt x="1164367" y="1127108"/>
                    <a:pt x="381475" y="532826"/>
                    <a:pt x="0" y="13166"/>
                  </a:cubicBezTo>
                  <a:cubicBezTo>
                    <a:pt x="214655" y="-130751"/>
                    <a:pt x="2023132" y="945966"/>
                    <a:pt x="2611515" y="1251624"/>
                  </a:cubicBezTo>
                  <a:cubicBezTo>
                    <a:pt x="2630564" y="1801833"/>
                    <a:pt x="2620480" y="1751850"/>
                    <a:pt x="2651856" y="1972606"/>
                  </a:cubicBezTo>
                </a:path>
              </a:pathLst>
            </a:custGeom>
            <a:noFill/>
            <a:ln w="31750">
              <a:solidFill>
                <a:schemeClr val="accent3">
                  <a:lumMod val="75000"/>
                </a:schemeClr>
              </a:solidFill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100" name="直線コネクタ 99"/>
            <p:cNvCxnSpPr>
              <a:stCxn id="211" idx="0"/>
              <a:endCxn id="247" idx="3"/>
            </p:cNvCxnSpPr>
            <p:nvPr/>
          </p:nvCxnSpPr>
          <p:spPr>
            <a:xfrm flipH="1" flipV="1">
              <a:off x="12964726" y="20583596"/>
              <a:ext cx="2403053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199" idx="0"/>
              <a:endCxn id="247" idx="3"/>
            </p:cNvCxnSpPr>
            <p:nvPr/>
          </p:nvCxnSpPr>
          <p:spPr>
            <a:xfrm flipH="1" flipV="1">
              <a:off x="12964726" y="20583596"/>
              <a:ext cx="3997102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フリーフォーム 101"/>
            <p:cNvSpPr/>
            <p:nvPr/>
          </p:nvSpPr>
          <p:spPr>
            <a:xfrm>
              <a:off x="13709506" y="20523981"/>
              <a:ext cx="2964935" cy="1503729"/>
            </a:xfrm>
            <a:custGeom>
              <a:avLst/>
              <a:gdLst>
                <a:gd name="connsiteX0" fmla="*/ 0 w 1351430"/>
                <a:gd name="connsiteY0" fmla="*/ 2985264 h 2985264"/>
                <a:gd name="connsiteX1" fmla="*/ 672353 w 1351430"/>
                <a:gd name="connsiteY1" fmla="*/ 17 h 2985264"/>
                <a:gd name="connsiteX2" fmla="*/ 1351430 w 1351430"/>
                <a:gd name="connsiteY2" fmla="*/ 2938199 h 2985264"/>
                <a:gd name="connsiteX0" fmla="*/ 17537 w 1368967"/>
                <a:gd name="connsiteY0" fmla="*/ 3009000 h 3009000"/>
                <a:gd name="connsiteX1" fmla="*/ 51155 w 1368967"/>
                <a:gd name="connsiteY1" fmla="*/ 1650847 h 3009000"/>
                <a:gd name="connsiteX2" fmla="*/ 689890 w 1368967"/>
                <a:gd name="connsiteY2" fmla="*/ 23753 h 3009000"/>
                <a:gd name="connsiteX3" fmla="*/ 1368967 w 1368967"/>
                <a:gd name="connsiteY3" fmla="*/ 2961935 h 3009000"/>
                <a:gd name="connsiteX0" fmla="*/ 0 w 1351430"/>
                <a:gd name="connsiteY0" fmla="*/ 3009000 h 3009000"/>
                <a:gd name="connsiteX1" fmla="*/ 33618 w 1351430"/>
                <a:gd name="connsiteY1" fmla="*/ 1650847 h 3009000"/>
                <a:gd name="connsiteX2" fmla="*/ 672353 w 1351430"/>
                <a:gd name="connsiteY2" fmla="*/ 23753 h 3009000"/>
                <a:gd name="connsiteX3" fmla="*/ 1351430 w 1351430"/>
                <a:gd name="connsiteY3" fmla="*/ 2961935 h 3009000"/>
                <a:gd name="connsiteX0" fmla="*/ 156026 w 1507456"/>
                <a:gd name="connsiteY0" fmla="*/ 3008020 h 3008020"/>
                <a:gd name="connsiteX1" fmla="*/ 189644 w 1507456"/>
                <a:gd name="connsiteY1" fmla="*/ 1649867 h 3008020"/>
                <a:gd name="connsiteX2" fmla="*/ 828379 w 1507456"/>
                <a:gd name="connsiteY2" fmla="*/ 22773 h 3008020"/>
                <a:gd name="connsiteX3" fmla="*/ 1507456 w 1507456"/>
                <a:gd name="connsiteY3" fmla="*/ 2960955 h 3008020"/>
                <a:gd name="connsiteX0" fmla="*/ 955505 w 2306935"/>
                <a:gd name="connsiteY0" fmla="*/ 3078627 h 3078627"/>
                <a:gd name="connsiteX1" fmla="*/ 989123 w 2306935"/>
                <a:gd name="connsiteY1" fmla="*/ 1720474 h 3078627"/>
                <a:gd name="connsiteX2" fmla="*/ 7488 w 2306935"/>
                <a:gd name="connsiteY2" fmla="*/ 819521 h 3078627"/>
                <a:gd name="connsiteX3" fmla="*/ 1627858 w 2306935"/>
                <a:gd name="connsiteY3" fmla="*/ 93380 h 3078627"/>
                <a:gd name="connsiteX4" fmla="*/ 2306935 w 2306935"/>
                <a:gd name="connsiteY4" fmla="*/ 3031562 h 3078627"/>
                <a:gd name="connsiteX0" fmla="*/ 948017 w 2299447"/>
                <a:gd name="connsiteY0" fmla="*/ 3078627 h 3078627"/>
                <a:gd name="connsiteX1" fmla="*/ 981635 w 2299447"/>
                <a:gd name="connsiteY1" fmla="*/ 1720474 h 3078627"/>
                <a:gd name="connsiteX2" fmla="*/ 0 w 2299447"/>
                <a:gd name="connsiteY2" fmla="*/ 819521 h 3078627"/>
                <a:gd name="connsiteX3" fmla="*/ 1620370 w 2299447"/>
                <a:gd name="connsiteY3" fmla="*/ 93380 h 3078627"/>
                <a:gd name="connsiteX4" fmla="*/ 2299447 w 2299447"/>
                <a:gd name="connsiteY4" fmla="*/ 3031562 h 3078627"/>
                <a:gd name="connsiteX0" fmla="*/ 948017 w 2299447"/>
                <a:gd name="connsiteY0" fmla="*/ 3077080 h 3077080"/>
                <a:gd name="connsiteX1" fmla="*/ 981635 w 2299447"/>
                <a:gd name="connsiteY1" fmla="*/ 1718927 h 3077080"/>
                <a:gd name="connsiteX2" fmla="*/ 0 w 2299447"/>
                <a:gd name="connsiteY2" fmla="*/ 817974 h 3077080"/>
                <a:gd name="connsiteX3" fmla="*/ 1620370 w 2299447"/>
                <a:gd name="connsiteY3" fmla="*/ 91833 h 3077080"/>
                <a:gd name="connsiteX4" fmla="*/ 2299447 w 2299447"/>
                <a:gd name="connsiteY4" fmla="*/ 3030015 h 3077080"/>
                <a:gd name="connsiteX0" fmla="*/ 948017 w 2313335"/>
                <a:gd name="connsiteY0" fmla="*/ 3007108 h 3007108"/>
                <a:gd name="connsiteX1" fmla="*/ 981635 w 2313335"/>
                <a:gd name="connsiteY1" fmla="*/ 1648955 h 3007108"/>
                <a:gd name="connsiteX2" fmla="*/ 0 w 2313335"/>
                <a:gd name="connsiteY2" fmla="*/ 748002 h 3007108"/>
                <a:gd name="connsiteX3" fmla="*/ 1620370 w 2313335"/>
                <a:gd name="connsiteY3" fmla="*/ 21861 h 3007108"/>
                <a:gd name="connsiteX4" fmla="*/ 2259107 w 2313335"/>
                <a:gd name="connsiteY4" fmla="*/ 1622061 h 3007108"/>
                <a:gd name="connsiteX5" fmla="*/ 2299447 w 2313335"/>
                <a:gd name="connsiteY5" fmla="*/ 2960043 h 3007108"/>
                <a:gd name="connsiteX0" fmla="*/ 948017 w 2299447"/>
                <a:gd name="connsiteY0" fmla="*/ 3007108 h 3007108"/>
                <a:gd name="connsiteX1" fmla="*/ 981635 w 2299447"/>
                <a:gd name="connsiteY1" fmla="*/ 1648955 h 3007108"/>
                <a:gd name="connsiteX2" fmla="*/ 0 w 2299447"/>
                <a:gd name="connsiteY2" fmla="*/ 748002 h 3007108"/>
                <a:gd name="connsiteX3" fmla="*/ 1620370 w 2299447"/>
                <a:gd name="connsiteY3" fmla="*/ 21861 h 3007108"/>
                <a:gd name="connsiteX4" fmla="*/ 2259107 w 2299447"/>
                <a:gd name="connsiteY4" fmla="*/ 1622061 h 3007108"/>
                <a:gd name="connsiteX5" fmla="*/ 2299447 w 2299447"/>
                <a:gd name="connsiteY5" fmla="*/ 2960043 h 3007108"/>
                <a:gd name="connsiteX0" fmla="*/ 948017 w 2415045"/>
                <a:gd name="connsiteY0" fmla="*/ 3007108 h 3007108"/>
                <a:gd name="connsiteX1" fmla="*/ 981635 w 2415045"/>
                <a:gd name="connsiteY1" fmla="*/ 1648955 h 3007108"/>
                <a:gd name="connsiteX2" fmla="*/ 0 w 2415045"/>
                <a:gd name="connsiteY2" fmla="*/ 748002 h 3007108"/>
                <a:gd name="connsiteX3" fmla="*/ 1620370 w 2415045"/>
                <a:gd name="connsiteY3" fmla="*/ 21861 h 3007108"/>
                <a:gd name="connsiteX4" fmla="*/ 2259107 w 2415045"/>
                <a:gd name="connsiteY4" fmla="*/ 1622061 h 3007108"/>
                <a:gd name="connsiteX5" fmla="*/ 2299447 w 2415045"/>
                <a:gd name="connsiteY5" fmla="*/ 2960043 h 3007108"/>
                <a:gd name="connsiteX0" fmla="*/ 948017 w 3201288"/>
                <a:gd name="connsiteY0" fmla="*/ 2985255 h 2985255"/>
                <a:gd name="connsiteX1" fmla="*/ 981635 w 3201288"/>
                <a:gd name="connsiteY1" fmla="*/ 1627102 h 2985255"/>
                <a:gd name="connsiteX2" fmla="*/ 0 w 3201288"/>
                <a:gd name="connsiteY2" fmla="*/ 726149 h 2985255"/>
                <a:gd name="connsiteX3" fmla="*/ 1620370 w 3201288"/>
                <a:gd name="connsiteY3" fmla="*/ 8 h 2985255"/>
                <a:gd name="connsiteX4" fmla="*/ 3193677 w 3201288"/>
                <a:gd name="connsiteY4" fmla="*/ 739596 h 2985255"/>
                <a:gd name="connsiteX5" fmla="*/ 2259107 w 3201288"/>
                <a:gd name="connsiteY5" fmla="*/ 1600208 h 2985255"/>
                <a:gd name="connsiteX6" fmla="*/ 2299447 w 3201288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00426 w 3546086"/>
                <a:gd name="connsiteY0" fmla="*/ 2985255 h 2985255"/>
                <a:gd name="connsiteX1" fmla="*/ 1323588 w 3546086"/>
                <a:gd name="connsiteY1" fmla="*/ 2463711 h 2985255"/>
                <a:gd name="connsiteX2" fmla="*/ 0 w 3546086"/>
                <a:gd name="connsiteY2" fmla="*/ 978750 h 2985255"/>
                <a:gd name="connsiteX3" fmla="*/ 352409 w 3546086"/>
                <a:gd name="connsiteY3" fmla="*/ 726149 h 2985255"/>
                <a:gd name="connsiteX4" fmla="*/ 1972779 w 3546086"/>
                <a:gd name="connsiteY4" fmla="*/ 8 h 2985255"/>
                <a:gd name="connsiteX5" fmla="*/ 3546086 w 3546086"/>
                <a:gd name="connsiteY5" fmla="*/ 739596 h 2985255"/>
                <a:gd name="connsiteX6" fmla="*/ 2611516 w 3546086"/>
                <a:gd name="connsiteY6" fmla="*/ 1600208 h 2985255"/>
                <a:gd name="connsiteX7" fmla="*/ 2651856 w 3546086"/>
                <a:gd name="connsiteY7" fmla="*/ 2938190 h 2985255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294000 h 2294000"/>
                <a:gd name="connsiteX1" fmla="*/ 1323588 w 3546086"/>
                <a:gd name="connsiteY1" fmla="*/ 1772456 h 2294000"/>
                <a:gd name="connsiteX2" fmla="*/ 0 w 3546086"/>
                <a:gd name="connsiteY2" fmla="*/ 287495 h 2294000"/>
                <a:gd name="connsiteX3" fmla="*/ 3546086 w 3546086"/>
                <a:gd name="connsiteY3" fmla="*/ 48341 h 2294000"/>
                <a:gd name="connsiteX4" fmla="*/ 2611516 w 3546086"/>
                <a:gd name="connsiteY4" fmla="*/ 908953 h 2294000"/>
                <a:gd name="connsiteX5" fmla="*/ 2651856 w 3546086"/>
                <a:gd name="connsiteY5" fmla="*/ 2246935 h 2294000"/>
                <a:gd name="connsiteX0" fmla="*/ 1300426 w 2651855"/>
                <a:gd name="connsiteY0" fmla="*/ 2034642 h 2034642"/>
                <a:gd name="connsiteX1" fmla="*/ 1323588 w 2651855"/>
                <a:gd name="connsiteY1" fmla="*/ 1513098 h 2034642"/>
                <a:gd name="connsiteX2" fmla="*/ 0 w 2651855"/>
                <a:gd name="connsiteY2" fmla="*/ 28137 h 2034642"/>
                <a:gd name="connsiteX3" fmla="*/ 2611516 w 2651855"/>
                <a:gd name="connsiteY3" fmla="*/ 649595 h 2034642"/>
                <a:gd name="connsiteX4" fmla="*/ 2651856 w 2651855"/>
                <a:gd name="connsiteY4" fmla="*/ 1987577 h 2034642"/>
                <a:gd name="connsiteX0" fmla="*/ 1300426 w 2651855"/>
                <a:gd name="connsiteY0" fmla="*/ 2019904 h 2019904"/>
                <a:gd name="connsiteX1" fmla="*/ 1323588 w 2651855"/>
                <a:gd name="connsiteY1" fmla="*/ 1498360 h 2019904"/>
                <a:gd name="connsiteX2" fmla="*/ 0 w 2651855"/>
                <a:gd name="connsiteY2" fmla="*/ 13399 h 2019904"/>
                <a:gd name="connsiteX3" fmla="*/ 2611515 w 2651855"/>
                <a:gd name="connsiteY3" fmla="*/ 1251857 h 2019904"/>
                <a:gd name="connsiteX4" fmla="*/ 2651856 w 2651855"/>
                <a:gd name="connsiteY4" fmla="*/ 1972839 h 2019904"/>
                <a:gd name="connsiteX0" fmla="*/ 1300426 w 2651855"/>
                <a:gd name="connsiteY0" fmla="*/ 2019671 h 2019671"/>
                <a:gd name="connsiteX1" fmla="*/ 1323588 w 2651855"/>
                <a:gd name="connsiteY1" fmla="*/ 1498127 h 2019671"/>
                <a:gd name="connsiteX2" fmla="*/ 0 w 2651855"/>
                <a:gd name="connsiteY2" fmla="*/ 13166 h 2019671"/>
                <a:gd name="connsiteX3" fmla="*/ 2611515 w 2651855"/>
                <a:gd name="connsiteY3" fmla="*/ 1251624 h 2019671"/>
                <a:gd name="connsiteX4" fmla="*/ 2651856 w 2651855"/>
                <a:gd name="connsiteY4" fmla="*/ 1972606 h 2019671"/>
                <a:gd name="connsiteX0" fmla="*/ 1499120 w 2850549"/>
                <a:gd name="connsiteY0" fmla="*/ 2061054 h 2061054"/>
                <a:gd name="connsiteX1" fmla="*/ 1522282 w 2850549"/>
                <a:gd name="connsiteY1" fmla="*/ 1539510 h 2061054"/>
                <a:gd name="connsiteX2" fmla="*/ 0 w 2850549"/>
                <a:gd name="connsiteY2" fmla="*/ 12719 h 2061054"/>
                <a:gd name="connsiteX3" fmla="*/ 2810209 w 2850549"/>
                <a:gd name="connsiteY3" fmla="*/ 1293007 h 2061054"/>
                <a:gd name="connsiteX4" fmla="*/ 2850550 w 2850549"/>
                <a:gd name="connsiteY4" fmla="*/ 2013989 h 2061054"/>
                <a:gd name="connsiteX0" fmla="*/ 1499120 w 3101532"/>
                <a:gd name="connsiteY0" fmla="*/ 2061054 h 2076734"/>
                <a:gd name="connsiteX1" fmla="*/ 1522282 w 3101532"/>
                <a:gd name="connsiteY1" fmla="*/ 1539510 h 2076734"/>
                <a:gd name="connsiteX2" fmla="*/ 0 w 3101532"/>
                <a:gd name="connsiteY2" fmla="*/ 12719 h 2076734"/>
                <a:gd name="connsiteX3" fmla="*/ 2810209 w 3101532"/>
                <a:gd name="connsiteY3" fmla="*/ 1293007 h 2076734"/>
                <a:gd name="connsiteX4" fmla="*/ 3101532 w 3101532"/>
                <a:gd name="connsiteY4" fmla="*/ 2076734 h 2076734"/>
                <a:gd name="connsiteX0" fmla="*/ 1499120 w 3102599"/>
                <a:gd name="connsiteY0" fmla="*/ 2061054 h 2076734"/>
                <a:gd name="connsiteX1" fmla="*/ 1522282 w 3102599"/>
                <a:gd name="connsiteY1" fmla="*/ 1539510 h 2076734"/>
                <a:gd name="connsiteX2" fmla="*/ 0 w 3102599"/>
                <a:gd name="connsiteY2" fmla="*/ 12719 h 2076734"/>
                <a:gd name="connsiteX3" fmla="*/ 2810209 w 3102599"/>
                <a:gd name="connsiteY3" fmla="*/ 1293007 h 2076734"/>
                <a:gd name="connsiteX4" fmla="*/ 3101532 w 3102599"/>
                <a:gd name="connsiteY4" fmla="*/ 2076734 h 2076734"/>
                <a:gd name="connsiteX0" fmla="*/ 1499120 w 3117265"/>
                <a:gd name="connsiteY0" fmla="*/ 2058603 h 2074283"/>
                <a:gd name="connsiteX1" fmla="*/ 1522282 w 3117265"/>
                <a:gd name="connsiteY1" fmla="*/ 1537059 h 2074283"/>
                <a:gd name="connsiteX2" fmla="*/ 0 w 3117265"/>
                <a:gd name="connsiteY2" fmla="*/ 10268 h 2074283"/>
                <a:gd name="connsiteX3" fmla="*/ 3103023 w 3117265"/>
                <a:gd name="connsiteY3" fmla="*/ 1583369 h 2074283"/>
                <a:gd name="connsiteX4" fmla="*/ 3101532 w 3117265"/>
                <a:gd name="connsiteY4" fmla="*/ 2074283 h 2074283"/>
                <a:gd name="connsiteX0" fmla="*/ 2701746 w 4319891"/>
                <a:gd name="connsiteY0" fmla="*/ 2027451 h 2043131"/>
                <a:gd name="connsiteX1" fmla="*/ 2724908 w 4319891"/>
                <a:gd name="connsiteY1" fmla="*/ 1505907 h 2043131"/>
                <a:gd name="connsiteX2" fmla="*/ 0 w 4319891"/>
                <a:gd name="connsiteY2" fmla="*/ 10487 h 2043131"/>
                <a:gd name="connsiteX3" fmla="*/ 4305649 w 4319891"/>
                <a:gd name="connsiteY3" fmla="*/ 1552217 h 2043131"/>
                <a:gd name="connsiteX4" fmla="*/ 4304158 w 4319891"/>
                <a:gd name="connsiteY4" fmla="*/ 2043131 h 2043131"/>
                <a:gd name="connsiteX0" fmla="*/ 2701746 w 4319891"/>
                <a:gd name="connsiteY0" fmla="*/ 2027451 h 2043131"/>
                <a:gd name="connsiteX1" fmla="*/ 2724908 w 4319891"/>
                <a:gd name="connsiteY1" fmla="*/ 1505907 h 2043131"/>
                <a:gd name="connsiteX2" fmla="*/ 0 w 4319891"/>
                <a:gd name="connsiteY2" fmla="*/ 10487 h 2043131"/>
                <a:gd name="connsiteX3" fmla="*/ 4305649 w 4319891"/>
                <a:gd name="connsiteY3" fmla="*/ 1552217 h 2043131"/>
                <a:gd name="connsiteX4" fmla="*/ 4304158 w 4319891"/>
                <a:gd name="connsiteY4" fmla="*/ 2043131 h 2043131"/>
                <a:gd name="connsiteX0" fmla="*/ 2701746 w 4315539"/>
                <a:gd name="connsiteY0" fmla="*/ 2029574 h 2045254"/>
                <a:gd name="connsiteX1" fmla="*/ 2724908 w 4315539"/>
                <a:gd name="connsiteY1" fmla="*/ 1508030 h 2045254"/>
                <a:gd name="connsiteX2" fmla="*/ 0 w 4315539"/>
                <a:gd name="connsiteY2" fmla="*/ 12610 h 2045254"/>
                <a:gd name="connsiteX3" fmla="*/ 4295190 w 4315539"/>
                <a:gd name="connsiteY3" fmla="*/ 1303357 h 2045254"/>
                <a:gd name="connsiteX4" fmla="*/ 4304158 w 4315539"/>
                <a:gd name="connsiteY4" fmla="*/ 2045254 h 2045254"/>
                <a:gd name="connsiteX0" fmla="*/ 2701746 w 4307577"/>
                <a:gd name="connsiteY0" fmla="*/ 2029574 h 2045254"/>
                <a:gd name="connsiteX1" fmla="*/ 2724908 w 4307577"/>
                <a:gd name="connsiteY1" fmla="*/ 1508030 h 2045254"/>
                <a:gd name="connsiteX2" fmla="*/ 0 w 4307577"/>
                <a:gd name="connsiteY2" fmla="*/ 12610 h 2045254"/>
                <a:gd name="connsiteX3" fmla="*/ 4295190 w 4307577"/>
                <a:gd name="connsiteY3" fmla="*/ 1303357 h 2045254"/>
                <a:gd name="connsiteX4" fmla="*/ 4304158 w 4307577"/>
                <a:gd name="connsiteY4" fmla="*/ 2045254 h 2045254"/>
                <a:gd name="connsiteX0" fmla="*/ 2701746 w 4307577"/>
                <a:gd name="connsiteY0" fmla="*/ 2028700 h 2044380"/>
                <a:gd name="connsiteX1" fmla="*/ 2724908 w 4307577"/>
                <a:gd name="connsiteY1" fmla="*/ 1507156 h 2044380"/>
                <a:gd name="connsiteX2" fmla="*/ 0 w 4307577"/>
                <a:gd name="connsiteY2" fmla="*/ 11736 h 2044380"/>
                <a:gd name="connsiteX3" fmla="*/ 4295190 w 4307577"/>
                <a:gd name="connsiteY3" fmla="*/ 1302483 h 2044380"/>
                <a:gd name="connsiteX4" fmla="*/ 4304158 w 4307577"/>
                <a:gd name="connsiteY4" fmla="*/ 2044380 h 2044380"/>
                <a:gd name="connsiteX0" fmla="*/ 2701746 w 4307577"/>
                <a:gd name="connsiteY0" fmla="*/ 2016963 h 2032643"/>
                <a:gd name="connsiteX1" fmla="*/ 2724908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07577"/>
                <a:gd name="connsiteY0" fmla="*/ 2016963 h 2032643"/>
                <a:gd name="connsiteX1" fmla="*/ 2693534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07577"/>
                <a:gd name="connsiteY0" fmla="*/ 2016963 h 2032643"/>
                <a:gd name="connsiteX1" fmla="*/ 2693534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07577"/>
                <a:gd name="connsiteY0" fmla="*/ 2016963 h 2032643"/>
                <a:gd name="connsiteX1" fmla="*/ 2693534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15539"/>
                <a:gd name="connsiteY0" fmla="*/ 2016963 h 2032643"/>
                <a:gd name="connsiteX1" fmla="*/ 2693534 w 4315539"/>
                <a:gd name="connsiteY1" fmla="*/ 1495419 h 2032643"/>
                <a:gd name="connsiteX2" fmla="*/ 0 w 4315539"/>
                <a:gd name="connsiteY2" fmla="*/ -1 h 2032643"/>
                <a:gd name="connsiteX3" fmla="*/ 4295190 w 4315539"/>
                <a:gd name="connsiteY3" fmla="*/ 1290746 h 2032643"/>
                <a:gd name="connsiteX4" fmla="*/ 4304158 w 4315539"/>
                <a:gd name="connsiteY4" fmla="*/ 2032643 h 203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5539" h="2032643">
                  <a:moveTo>
                    <a:pt x="2701746" y="2016963"/>
                  </a:moveTo>
                  <a:cubicBezTo>
                    <a:pt x="2735364" y="1795087"/>
                    <a:pt x="2706977" y="2025834"/>
                    <a:pt x="2693534" y="1495419"/>
                  </a:cubicBezTo>
                  <a:cubicBezTo>
                    <a:pt x="2293786" y="1134855"/>
                    <a:pt x="810236" y="446455"/>
                    <a:pt x="0" y="-1"/>
                  </a:cubicBezTo>
                  <a:cubicBezTo>
                    <a:pt x="381977" y="86151"/>
                    <a:pt x="3623146" y="1079206"/>
                    <a:pt x="4295190" y="1290746"/>
                  </a:cubicBezTo>
                  <a:cubicBezTo>
                    <a:pt x="4314241" y="1882784"/>
                    <a:pt x="4325071" y="1581820"/>
                    <a:pt x="4304158" y="2032643"/>
                  </a:cubicBezTo>
                </a:path>
              </a:pathLst>
            </a:custGeom>
            <a:ln w="44450">
              <a:solidFill>
                <a:schemeClr val="accent2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103" name="曲線コネクタ 102"/>
            <p:cNvCxnSpPr/>
            <p:nvPr/>
          </p:nvCxnSpPr>
          <p:spPr>
            <a:xfrm rot="16200000" flipH="1">
              <a:off x="16660431" y="21438603"/>
              <a:ext cx="20631" cy="1446291"/>
            </a:xfrm>
            <a:prstGeom prst="curvedConnector3">
              <a:avLst>
                <a:gd name="adj1" fmla="val -7425000"/>
              </a:avLst>
            </a:prstGeom>
            <a:ln w="57150">
              <a:solidFill>
                <a:schemeClr val="accent2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グループ化 103"/>
            <p:cNvGrpSpPr/>
            <p:nvPr/>
          </p:nvGrpSpPr>
          <p:grpSpPr>
            <a:xfrm>
              <a:off x="15285610" y="22095355"/>
              <a:ext cx="563312" cy="741275"/>
              <a:chOff x="4884272" y="5899880"/>
              <a:chExt cx="382214" cy="467100"/>
            </a:xfrm>
          </p:grpSpPr>
          <p:sp>
            <p:nvSpPr>
              <p:cNvPr id="153" name="円/楕円 152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4884272" y="5899880"/>
                <a:ext cx="38221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5" name="グループ化 104"/>
            <p:cNvGrpSpPr/>
            <p:nvPr/>
          </p:nvGrpSpPr>
          <p:grpSpPr>
            <a:xfrm>
              <a:off x="15683348" y="22095355"/>
              <a:ext cx="548603" cy="741275"/>
              <a:chOff x="4889261" y="5899880"/>
              <a:chExt cx="372234" cy="467100"/>
            </a:xfrm>
          </p:grpSpPr>
          <p:sp>
            <p:nvSpPr>
              <p:cNvPr id="151" name="円/楕円 150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4889261" y="5899880"/>
                <a:ext cx="37223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6" name="グループ化 105"/>
            <p:cNvGrpSpPr/>
            <p:nvPr/>
          </p:nvGrpSpPr>
          <p:grpSpPr>
            <a:xfrm>
              <a:off x="16236833" y="22095355"/>
              <a:ext cx="563312" cy="741275"/>
              <a:chOff x="4884272" y="5899880"/>
              <a:chExt cx="382214" cy="467100"/>
            </a:xfrm>
          </p:grpSpPr>
          <p:sp>
            <p:nvSpPr>
              <p:cNvPr id="149" name="円/楕円 148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4884272" y="5899880"/>
                <a:ext cx="38221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7" name="グループ化 106"/>
            <p:cNvGrpSpPr/>
            <p:nvPr/>
          </p:nvGrpSpPr>
          <p:grpSpPr>
            <a:xfrm>
              <a:off x="16922052" y="22095355"/>
              <a:ext cx="563312" cy="741275"/>
              <a:chOff x="4884272" y="5899880"/>
              <a:chExt cx="382214" cy="467100"/>
            </a:xfrm>
          </p:grpSpPr>
          <p:sp>
            <p:nvSpPr>
              <p:cNvPr id="147" name="円/楕円 146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8" name="テキスト ボックス 147"/>
              <p:cNvSpPr txBox="1"/>
              <p:nvPr/>
            </p:nvSpPr>
            <p:spPr>
              <a:xfrm>
                <a:off x="4884272" y="5899880"/>
                <a:ext cx="38221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8" name="グループ化 107"/>
            <p:cNvGrpSpPr/>
            <p:nvPr/>
          </p:nvGrpSpPr>
          <p:grpSpPr>
            <a:xfrm>
              <a:off x="17256371" y="22095355"/>
              <a:ext cx="548603" cy="741275"/>
              <a:chOff x="4889261" y="5899880"/>
              <a:chExt cx="372234" cy="467100"/>
            </a:xfrm>
          </p:grpSpPr>
          <p:sp>
            <p:nvSpPr>
              <p:cNvPr id="145" name="円/楕円 144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6" name="テキスト ボックス 145"/>
              <p:cNvSpPr txBox="1"/>
              <p:nvPr/>
            </p:nvSpPr>
            <p:spPr>
              <a:xfrm>
                <a:off x="4889261" y="5899880"/>
                <a:ext cx="37223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16588210" y="22095355"/>
              <a:ext cx="548603" cy="741275"/>
              <a:chOff x="4889261" y="5899880"/>
              <a:chExt cx="372234" cy="467100"/>
            </a:xfrm>
          </p:grpSpPr>
          <p:sp>
            <p:nvSpPr>
              <p:cNvPr id="143" name="円/楕円 142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4889261" y="5899880"/>
                <a:ext cx="37223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0" name="曲線コネクタ 109"/>
            <p:cNvCxnSpPr/>
            <p:nvPr/>
          </p:nvCxnSpPr>
          <p:spPr>
            <a:xfrm rot="16200000" flipH="1">
              <a:off x="12807410" y="21551269"/>
              <a:ext cx="20631" cy="1298526"/>
            </a:xfrm>
            <a:prstGeom prst="curvedConnector3">
              <a:avLst>
                <a:gd name="adj1" fmla="val -7500000"/>
              </a:avLst>
            </a:prstGeom>
            <a:ln w="444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グループ化 110"/>
            <p:cNvGrpSpPr/>
            <p:nvPr/>
          </p:nvGrpSpPr>
          <p:grpSpPr>
            <a:xfrm>
              <a:off x="11764635" y="22109573"/>
              <a:ext cx="548603" cy="741276"/>
              <a:chOff x="6053145" y="5759372"/>
              <a:chExt cx="372232" cy="467094"/>
            </a:xfrm>
          </p:grpSpPr>
          <p:sp>
            <p:nvSpPr>
              <p:cNvPr id="141" name="円/楕円 140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2" name="テキスト ボックス 141"/>
              <p:cNvSpPr txBox="1"/>
              <p:nvPr/>
            </p:nvSpPr>
            <p:spPr>
              <a:xfrm>
                <a:off x="6053145" y="5759372"/>
                <a:ext cx="372232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グループ化 111"/>
            <p:cNvGrpSpPr/>
            <p:nvPr/>
          </p:nvGrpSpPr>
          <p:grpSpPr>
            <a:xfrm>
              <a:off x="12123107" y="22109573"/>
              <a:ext cx="548603" cy="741276"/>
              <a:chOff x="6053145" y="5759372"/>
              <a:chExt cx="372232" cy="467094"/>
            </a:xfrm>
          </p:grpSpPr>
          <p:sp>
            <p:nvSpPr>
              <p:cNvPr id="139" name="円/楕円 138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6053145" y="5759372"/>
                <a:ext cx="372232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13042436" y="22109573"/>
              <a:ext cx="548603" cy="741276"/>
              <a:chOff x="6204104" y="5759372"/>
              <a:chExt cx="372234" cy="467094"/>
            </a:xfrm>
          </p:grpSpPr>
          <p:sp>
            <p:nvSpPr>
              <p:cNvPr id="137" name="円/楕円 136"/>
              <p:cNvSpPr/>
              <p:nvPr/>
            </p:nvSpPr>
            <p:spPr>
              <a:xfrm>
                <a:off x="627309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8" name="テキスト ボックス 137"/>
              <p:cNvSpPr txBox="1"/>
              <p:nvPr/>
            </p:nvSpPr>
            <p:spPr>
              <a:xfrm>
                <a:off x="6204104" y="5759372"/>
                <a:ext cx="372234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13379920" y="22109573"/>
              <a:ext cx="563312" cy="741276"/>
              <a:chOff x="6199115" y="5759372"/>
              <a:chExt cx="382214" cy="467094"/>
            </a:xfrm>
          </p:grpSpPr>
          <p:sp>
            <p:nvSpPr>
              <p:cNvPr id="135" name="円/楕円 134"/>
              <p:cNvSpPr/>
              <p:nvPr/>
            </p:nvSpPr>
            <p:spPr>
              <a:xfrm>
                <a:off x="627309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6" name="テキスト ボックス 135"/>
              <p:cNvSpPr txBox="1"/>
              <p:nvPr/>
            </p:nvSpPr>
            <p:spPr>
              <a:xfrm>
                <a:off x="6199115" y="5759372"/>
                <a:ext cx="382214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>
              <a:off x="13725163" y="22109568"/>
              <a:ext cx="563312" cy="741276"/>
              <a:chOff x="6048153" y="5759373"/>
              <a:chExt cx="382209" cy="467096"/>
            </a:xfrm>
          </p:grpSpPr>
          <p:sp>
            <p:nvSpPr>
              <p:cNvPr id="133" name="円/楕円 132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6048153" y="5759373"/>
                <a:ext cx="382209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グループ化 115"/>
            <p:cNvGrpSpPr/>
            <p:nvPr/>
          </p:nvGrpSpPr>
          <p:grpSpPr>
            <a:xfrm>
              <a:off x="14090976" y="22109568"/>
              <a:ext cx="548604" cy="741276"/>
              <a:chOff x="6053142" y="5759373"/>
              <a:chExt cx="372230" cy="467096"/>
            </a:xfrm>
          </p:grpSpPr>
          <p:sp>
            <p:nvSpPr>
              <p:cNvPr id="131" name="円/楕円 130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2" name="テキスト ボックス 131"/>
              <p:cNvSpPr txBox="1"/>
              <p:nvPr/>
            </p:nvSpPr>
            <p:spPr>
              <a:xfrm>
                <a:off x="6053142" y="5759373"/>
                <a:ext cx="372230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7" name="グループ化 116"/>
            <p:cNvGrpSpPr/>
            <p:nvPr/>
          </p:nvGrpSpPr>
          <p:grpSpPr>
            <a:xfrm>
              <a:off x="14605759" y="22109568"/>
              <a:ext cx="563312" cy="741276"/>
              <a:chOff x="6163593" y="5759373"/>
              <a:chExt cx="382209" cy="467096"/>
            </a:xfrm>
          </p:grpSpPr>
          <p:sp>
            <p:nvSpPr>
              <p:cNvPr id="129" name="円/楕円 128"/>
              <p:cNvSpPr/>
              <p:nvPr/>
            </p:nvSpPr>
            <p:spPr>
              <a:xfrm>
                <a:off x="623757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6163593" y="5759373"/>
                <a:ext cx="382209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8" name="グループ化 117"/>
            <p:cNvGrpSpPr/>
            <p:nvPr/>
          </p:nvGrpSpPr>
          <p:grpSpPr>
            <a:xfrm>
              <a:off x="14957934" y="22109568"/>
              <a:ext cx="548604" cy="741276"/>
              <a:chOff x="6168582" y="5759373"/>
              <a:chExt cx="372230" cy="467096"/>
            </a:xfrm>
          </p:grpSpPr>
          <p:sp>
            <p:nvSpPr>
              <p:cNvPr id="127" name="円/楕円 126"/>
              <p:cNvSpPr/>
              <p:nvPr/>
            </p:nvSpPr>
            <p:spPr>
              <a:xfrm>
                <a:off x="623757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28" name="テキスト ボックス 127"/>
              <p:cNvSpPr txBox="1"/>
              <p:nvPr/>
            </p:nvSpPr>
            <p:spPr>
              <a:xfrm>
                <a:off x="6168582" y="5759373"/>
                <a:ext cx="372230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>
              <a:off x="12183542" y="20867183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0.5/1.0</a:t>
              </a:r>
              <a:endParaRPr kumimoji="1" lang="ja-JP" altLang="en-US" sz="700" b="1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050421" y="20866959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0.8/1.0</a:t>
              </a:r>
              <a:endParaRPr kumimoji="1" lang="ja-JP" altLang="en-US" sz="700" b="1" dirty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4344366" y="20585042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0.6/1.0</a:t>
              </a:r>
              <a:endParaRPr kumimoji="1" lang="ja-JP" altLang="en-US" sz="700" b="1" dirty="0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16346650" y="20825877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1.0/1.0</a:t>
              </a:r>
              <a:endParaRPr kumimoji="1" lang="ja-JP" altLang="en-US" sz="700" b="1" dirty="0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15559405" y="20818376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1.0/1.0</a:t>
              </a:r>
              <a:endParaRPr kumimoji="1" lang="ja-JP" altLang="en-US" sz="700" b="1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14507093" y="21206588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0.9/1.0</a:t>
              </a:r>
              <a:endParaRPr kumimoji="1" lang="ja-JP" altLang="en-US" sz="700" b="1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12599130" y="20191724"/>
              <a:ext cx="166915" cy="2117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endParaRPr kumimoji="1" lang="ja-JP" altLang="en-US" sz="600" b="1" dirty="0"/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1626735" y="4984736"/>
            <a:ext cx="212584" cy="291785"/>
            <a:chOff x="1096225" y="885475"/>
            <a:chExt cx="648072" cy="826091"/>
          </a:xfrm>
          <a:solidFill>
            <a:srgbClr val="CCFFCC"/>
          </a:solidFill>
        </p:grpSpPr>
        <p:sp>
          <p:nvSpPr>
            <p:cNvPr id="82" name="二等辺三角形 81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300" dirty="0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300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1552017" y="5290706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</a:rPr>
              <a:t>User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47263" y="5014800"/>
            <a:ext cx="5706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800" b="1" dirty="0" smtClean="0"/>
              <a:t>JMS(OGS/GE</a:t>
            </a:r>
            <a:r>
              <a:rPr kumimoji="1" lang="en-US" altLang="ja-JP" sz="600" b="1" dirty="0" smtClean="0"/>
              <a:t>)</a:t>
            </a:r>
            <a:endParaRPr kumimoji="1" lang="ja-JP" altLang="en-US" sz="600" b="1" dirty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2621990" y="4457603"/>
            <a:ext cx="847913" cy="219897"/>
            <a:chOff x="3758659" y="3196802"/>
            <a:chExt cx="2160000" cy="520227"/>
          </a:xfrm>
        </p:grpSpPr>
        <p:grpSp>
          <p:nvGrpSpPr>
            <p:cNvPr id="64" name="グループ化 63"/>
            <p:cNvGrpSpPr/>
            <p:nvPr/>
          </p:nvGrpSpPr>
          <p:grpSpPr>
            <a:xfrm>
              <a:off x="3758659" y="3196802"/>
              <a:ext cx="2160000" cy="520227"/>
              <a:chOff x="3758660" y="3196805"/>
              <a:chExt cx="2160000" cy="520228"/>
            </a:xfrm>
          </p:grpSpPr>
          <p:cxnSp>
            <p:nvCxnSpPr>
              <p:cNvPr id="66" name="直線コネクタ 65"/>
              <p:cNvCxnSpPr/>
              <p:nvPr/>
            </p:nvCxnSpPr>
            <p:spPr>
              <a:xfrm>
                <a:off x="3758660" y="3217581"/>
                <a:ext cx="2160000" cy="3600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 rot="5400000">
                <a:off x="5668349" y="3466723"/>
                <a:ext cx="498282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 rot="10800000">
                <a:off x="3758660" y="3713432"/>
                <a:ext cx="2160000" cy="3600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 rot="5400000">
                <a:off x="5107842" y="3444194"/>
                <a:ext cx="497115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 rot="5400000">
                <a:off x="4571857" y="3444194"/>
                <a:ext cx="497115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 rot="5400000">
                <a:off x="4062334" y="3444194"/>
                <a:ext cx="497115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円/楕円 64"/>
            <p:cNvSpPr>
              <a:spLocks noChangeAspect="1"/>
            </p:cNvSpPr>
            <p:nvPr/>
          </p:nvSpPr>
          <p:spPr>
            <a:xfrm>
              <a:off x="5453217" y="3292285"/>
              <a:ext cx="349200" cy="350310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457200">
                <a:lnSpc>
                  <a:spcPts val="800"/>
                </a:lnSpc>
              </a:pPr>
              <a:r>
                <a:rPr lang="en-US" altLang="ja-JP" sz="500" b="1" dirty="0">
                  <a:solidFill>
                    <a:schemeClr val="lt1"/>
                  </a:solidFill>
                </a:rPr>
                <a:t>Job</a:t>
              </a:r>
              <a:endParaRPr lang="ja-JP" altLang="en-US" sz="5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57" name="テキスト ボックス 56"/>
          <p:cNvSpPr txBox="1"/>
          <p:nvPr/>
        </p:nvSpPr>
        <p:spPr>
          <a:xfrm>
            <a:off x="2615510" y="4685308"/>
            <a:ext cx="280526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800" dirty="0" smtClean="0"/>
              <a:t>Queue</a:t>
            </a:r>
            <a:endParaRPr kumimoji="1" lang="ja-JP" altLang="en-US" sz="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76733" y="4202021"/>
            <a:ext cx="1256955" cy="1253402"/>
          </a:xfrm>
          <a:prstGeom prst="wedgeRectCallout">
            <a:avLst>
              <a:gd name="adj1" fmla="val 60118"/>
              <a:gd name="adj2" fmla="val -2206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>
            <a:spAutoFit/>
          </a:bodyPr>
          <a:lstStyle/>
          <a:p>
            <a:r>
              <a:rPr lang="en-US" altLang="ja-JP" sz="800" dirty="0" smtClean="0">
                <a:cs typeface="Times New Roman" pitchFamily="18" charset="0"/>
              </a:rPr>
              <a:t>#!/</a:t>
            </a:r>
            <a:r>
              <a:rPr lang="en-US" altLang="ja-JP" sz="800" dirty="0">
                <a:cs typeface="Times New Roman" pitchFamily="18" charset="0"/>
              </a:rPr>
              <a:t>bin/csh</a:t>
            </a:r>
          </a:p>
          <a:p>
            <a:r>
              <a:rPr lang="en-US" altLang="ja-JP" sz="800" dirty="0">
                <a:cs typeface="Times New Roman" pitchFamily="18" charset="0"/>
              </a:rPr>
              <a:t>#$  -q   QUEUE</a:t>
            </a:r>
          </a:p>
          <a:p>
            <a:r>
              <a:rPr lang="en-US" altLang="ja-JP" sz="800" dirty="0">
                <a:cs typeface="Times New Roman" pitchFamily="18" charset="0"/>
              </a:rPr>
              <a:t>#$  -pe  </a:t>
            </a:r>
            <a:r>
              <a:rPr lang="en-US" altLang="ja-JP" sz="800" dirty="0" smtClean="0">
                <a:cs typeface="Times New Roman" pitchFamily="18" charset="0"/>
              </a:rPr>
              <a:t>orte  </a:t>
            </a:r>
            <a:r>
              <a:rPr lang="en-US" altLang="ja-JP" sz="800" dirty="0">
                <a:cs typeface="Times New Roman" pitchFamily="18" charset="0"/>
              </a:rPr>
              <a:t>4</a:t>
            </a:r>
          </a:p>
          <a:p>
            <a:endParaRPr lang="en-US" altLang="ja-JP" sz="8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endParaRPr lang="en-US" altLang="ja-JP" sz="800" b="1" dirty="0">
              <a:solidFill>
                <a:srgbClr val="0070C0"/>
              </a:solidFill>
              <a:cs typeface="Times New Roman" pitchFamily="18" charset="0"/>
            </a:endParaRPr>
          </a:p>
          <a:p>
            <a:endParaRPr lang="en-US" altLang="ja-JP" sz="800" b="1" dirty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altLang="ja-JP" sz="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en-US" altLang="ja-JP" sz="800" dirty="0" smtClean="0">
                <a:cs typeface="Times New Roman" pitchFamily="18" charset="0"/>
              </a:rPr>
              <a:t>  … run program …</a:t>
            </a:r>
          </a:p>
          <a:p>
            <a:endParaRPr lang="en-US" altLang="ja-JP" sz="800" dirty="0">
              <a:cs typeface="Times New Roman" pitchFamily="18" charset="0"/>
            </a:endParaRPr>
          </a:p>
        </p:txBody>
      </p:sp>
      <p:sp>
        <p:nvSpPr>
          <p:cNvPr id="60" name="角丸四角形吹き出し 59"/>
          <p:cNvSpPr/>
          <p:nvPr/>
        </p:nvSpPr>
        <p:spPr>
          <a:xfrm>
            <a:off x="611199" y="5606903"/>
            <a:ext cx="2638446" cy="510778"/>
          </a:xfrm>
          <a:prstGeom prst="wedgeRoundRectCallout">
            <a:avLst>
              <a:gd name="adj1" fmla="val -29830"/>
              <a:gd name="adj2" fmla="val -1237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>
                <a:solidFill>
                  <a:schemeClr val="tx1"/>
                </a:solidFill>
              </a:rPr>
              <a:t>User can </a:t>
            </a:r>
            <a:r>
              <a:rPr lang="en-US" altLang="ja-JP" sz="1200" dirty="0" smtClean="0">
                <a:solidFill>
                  <a:schemeClr val="tx1"/>
                </a:solidFill>
              </a:rPr>
              <a:t>only request  computational resources in </a:t>
            </a:r>
            <a:r>
              <a:rPr lang="en-US" altLang="ja-JP" sz="1200" dirty="0">
                <a:solidFill>
                  <a:schemeClr val="tx1"/>
                </a:solidFill>
              </a:rPr>
              <a:t>a job script.</a:t>
            </a:r>
          </a:p>
        </p:txBody>
      </p:sp>
      <p:cxnSp>
        <p:nvCxnSpPr>
          <p:cNvPr id="43" name="AutoShape 33"/>
          <p:cNvCxnSpPr>
            <a:cxnSpLocks noChangeShapeType="1"/>
            <a:stCxn id="83" idx="0"/>
            <a:endCxn id="65" idx="2"/>
          </p:cNvCxnSpPr>
          <p:nvPr/>
        </p:nvCxnSpPr>
        <p:spPr bwMode="auto">
          <a:xfrm rot="5400000" flipH="1" flipV="1">
            <a:off x="2303742" y="4001285"/>
            <a:ext cx="412736" cy="1554166"/>
          </a:xfrm>
          <a:prstGeom prst="bentConnector2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メモ 43"/>
          <p:cNvSpPr/>
          <p:nvPr/>
        </p:nvSpPr>
        <p:spPr>
          <a:xfrm>
            <a:off x="1566394" y="4340394"/>
            <a:ext cx="364028" cy="458966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t">
            <a:noAutofit/>
          </a:bodyPr>
          <a:lstStyle/>
          <a:p>
            <a:pPr algn="ctr"/>
            <a:r>
              <a:rPr lang="en-US" altLang="ja-JP" sz="1000" b="1" dirty="0" smtClean="0">
                <a:cs typeface="Times New Roman" pitchFamily="18" charset="0"/>
              </a:rPr>
              <a:t>Job</a:t>
            </a:r>
          </a:p>
          <a:p>
            <a:pPr algn="ctr"/>
            <a:r>
              <a:rPr lang="en-US" altLang="ja-JP" sz="1000" b="1" dirty="0" smtClean="0">
                <a:cs typeface="Times New Roman" pitchFamily="18" charset="0"/>
              </a:rPr>
              <a:t>script</a:t>
            </a:r>
            <a:endParaRPr lang="en-US" altLang="ja-JP" sz="1000" b="1" dirty="0">
              <a:cs typeface="Times New Roman" pitchFamily="18" charset="0"/>
            </a:endParaRPr>
          </a:p>
        </p:txBody>
      </p:sp>
      <p:sp>
        <p:nvSpPr>
          <p:cNvPr id="3" name="雲 2"/>
          <p:cNvSpPr/>
          <p:nvPr/>
        </p:nvSpPr>
        <p:spPr>
          <a:xfrm>
            <a:off x="4688754" y="2482738"/>
            <a:ext cx="3446220" cy="1005433"/>
          </a:xfrm>
          <a:prstGeom prst="cloud">
            <a:avLst/>
          </a:prstGeom>
          <a:solidFill>
            <a:schemeClr val="bg1">
              <a:lumMod val="75000"/>
              <a:alpha val="97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interconnect</a:t>
            </a:r>
            <a:endParaRPr kumimoji="1" lang="ja-JP" altLang="en-US" sz="2400" dirty="0"/>
          </a:p>
        </p:txBody>
      </p:sp>
      <p:sp>
        <p:nvSpPr>
          <p:cNvPr id="259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199" y="692697"/>
            <a:ext cx="8075241" cy="144016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Job Management System (JMS)</a:t>
            </a:r>
          </a:p>
          <a:p>
            <a:pPr lvl="1"/>
            <a:r>
              <a:rPr lang="en-US" altLang="ja-JP" sz="2000" dirty="0" smtClean="0"/>
              <a:t>Traditional Resource Management System on HPC cluster systems</a:t>
            </a:r>
          </a:p>
          <a:p>
            <a:pPr lvl="1"/>
            <a:r>
              <a:rPr kumimoji="1" lang="en-US" altLang="ja-JP" sz="2000" dirty="0" smtClean="0"/>
              <a:t>Managing  and allocating only computational resources.</a:t>
            </a:r>
          </a:p>
        </p:txBody>
      </p:sp>
      <p:sp>
        <p:nvSpPr>
          <p:cNvPr id="7" name="二方向矢印 6"/>
          <p:cNvSpPr/>
          <p:nvPr/>
        </p:nvSpPr>
        <p:spPr>
          <a:xfrm>
            <a:off x="4139952" y="3929871"/>
            <a:ext cx="1283456" cy="848496"/>
          </a:xfrm>
          <a:prstGeom prst="leftUpArrow">
            <a:avLst>
              <a:gd name="adj1" fmla="val 14357"/>
              <a:gd name="adj2" fmla="val 17682"/>
              <a:gd name="adj3" fmla="val 15687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角丸四角形吹き出し 259"/>
          <p:cNvSpPr/>
          <p:nvPr/>
        </p:nvSpPr>
        <p:spPr>
          <a:xfrm>
            <a:off x="1815698" y="3277168"/>
            <a:ext cx="2638446" cy="510778"/>
          </a:xfrm>
          <a:prstGeom prst="wedgeRoundRectCallout">
            <a:avLst>
              <a:gd name="adj1" fmla="val 55625"/>
              <a:gd name="adj2" fmla="val 2192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JMS manages only computational resources in computing nodes.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61" name="角丸四角形吹き出し 260"/>
          <p:cNvSpPr/>
          <p:nvPr/>
        </p:nvSpPr>
        <p:spPr>
          <a:xfrm>
            <a:off x="1503437" y="2046746"/>
            <a:ext cx="2638446" cy="510778"/>
          </a:xfrm>
          <a:prstGeom prst="wedgeRoundRectCallout">
            <a:avLst>
              <a:gd name="adj1" fmla="val 93403"/>
              <a:gd name="adj2" fmla="val 840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JMS cannot handle interconnect as network resources.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62" name="角丸四角形吹き出し 261"/>
          <p:cNvSpPr/>
          <p:nvPr/>
        </p:nvSpPr>
        <p:spPr>
          <a:xfrm>
            <a:off x="5607658" y="4570571"/>
            <a:ext cx="3183138" cy="510778"/>
          </a:xfrm>
          <a:prstGeom prst="wedgeRoundRectCallout">
            <a:avLst>
              <a:gd name="adj1" fmla="val -28093"/>
              <a:gd name="adj2" fmla="val -21683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The deployment of jobs is not considered about the topology and usage of interconnect.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63" name="テキスト ボックス 262"/>
          <p:cNvSpPr txBox="1"/>
          <p:nvPr/>
        </p:nvSpPr>
        <p:spPr>
          <a:xfrm>
            <a:off x="3617931" y="5382152"/>
            <a:ext cx="5164875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ja-JP" sz="2400" b="1" dirty="0" smtClean="0"/>
              <a:t>A mechanism to handle interconnect as network resources is necessary.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0" grpId="0" animBg="1"/>
      <p:bldP spid="3" grpId="0" animBg="1"/>
      <p:bldP spid="260" grpId="0" animBg="1"/>
      <p:bldP spid="261" grpId="0" animBg="1"/>
      <p:bldP spid="262" grpId="0" animBg="1"/>
      <p:bldP spid="2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SDN-enhanced JMS</a:t>
            </a:r>
            <a:endParaRPr kumimoji="1" lang="ja-JP" altLang="en-US" sz="3200" dirty="0"/>
          </a:p>
        </p:txBody>
      </p:sp>
      <p:sp>
        <p:nvSpPr>
          <p:cNvPr id="1028" name="コンテンツ プレースホルダー 1027"/>
          <p:cNvSpPr>
            <a:spLocks noGrp="1"/>
          </p:cNvSpPr>
          <p:nvPr>
            <p:ph idx="1"/>
          </p:nvPr>
        </p:nvSpPr>
        <p:spPr>
          <a:xfrm>
            <a:off x="564824" y="908721"/>
            <a:ext cx="8273716" cy="1152127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Leveraging Software Defined Networking / OpenFlow</a:t>
            </a:r>
          </a:p>
          <a:p>
            <a:pPr lvl="1"/>
            <a:r>
              <a:rPr lang="en-US" altLang="ja-JP" sz="2800" dirty="0"/>
              <a:t>Retrieving topology and usage of interconnect</a:t>
            </a:r>
          </a:p>
          <a:p>
            <a:pPr lvl="1"/>
            <a:r>
              <a:rPr lang="en-US" altLang="ja-JP" sz="2800" dirty="0"/>
              <a:t>Managing communication paths assigned to each job as </a:t>
            </a:r>
            <a:r>
              <a:rPr lang="en-US" altLang="ja-JP" sz="2800" dirty="0" smtClean="0"/>
              <a:t>Flow Entries</a:t>
            </a:r>
            <a:endParaRPr lang="en-US" altLang="ja-JP" sz="280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363" name="角丸四角形 362"/>
          <p:cNvSpPr/>
          <p:nvPr/>
        </p:nvSpPr>
        <p:spPr>
          <a:xfrm>
            <a:off x="4810501" y="3723410"/>
            <a:ext cx="4028039" cy="1123120"/>
          </a:xfrm>
          <a:prstGeom prst="roundRect">
            <a:avLst>
              <a:gd name="adj" fmla="val 1568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cxnSp>
        <p:nvCxnSpPr>
          <p:cNvPr id="366" name="直線コネクタ 365"/>
          <p:cNvCxnSpPr>
            <a:stCxn id="425" idx="0"/>
            <a:endCxn id="370" idx="3"/>
          </p:cNvCxnSpPr>
          <p:nvPr/>
        </p:nvCxnSpPr>
        <p:spPr>
          <a:xfrm flipV="1">
            <a:off x="5361516" y="3953722"/>
            <a:ext cx="484124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コネクタ 366"/>
          <p:cNvCxnSpPr>
            <a:stCxn id="452" idx="0"/>
            <a:endCxn id="532" idx="3"/>
          </p:cNvCxnSpPr>
          <p:nvPr/>
        </p:nvCxnSpPr>
        <p:spPr>
          <a:xfrm flipV="1">
            <a:off x="6344543" y="3953722"/>
            <a:ext cx="1459449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コネクタ 367"/>
          <p:cNvCxnSpPr>
            <a:stCxn id="452" idx="0"/>
            <a:endCxn id="370" idx="3"/>
          </p:cNvCxnSpPr>
          <p:nvPr/>
        </p:nvCxnSpPr>
        <p:spPr>
          <a:xfrm flipH="1" flipV="1">
            <a:off x="5845642" y="3953722"/>
            <a:ext cx="498903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グループ化 368"/>
          <p:cNvGrpSpPr/>
          <p:nvPr/>
        </p:nvGrpSpPr>
        <p:grpSpPr>
          <a:xfrm>
            <a:off x="5402629" y="3801632"/>
            <a:ext cx="921336" cy="152091"/>
            <a:chOff x="2195736" y="2060848"/>
            <a:chExt cx="781162" cy="119756"/>
          </a:xfrm>
        </p:grpSpPr>
        <p:sp>
          <p:nvSpPr>
            <p:cNvPr id="370" name="直方体 369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12" name="正方形/長方形 411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4" name="正方形/長方形 413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5" name="正方形/長方形 414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7" name="正方形/長方形 416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9" name="正方形/長方形 418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421" name="直線コネクタ 420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コネクタ 421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線コネクタ 422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グループ化 423"/>
          <p:cNvGrpSpPr/>
          <p:nvPr/>
        </p:nvGrpSpPr>
        <p:grpSpPr>
          <a:xfrm>
            <a:off x="4883192" y="4618711"/>
            <a:ext cx="921336" cy="152091"/>
            <a:chOff x="2195736" y="2060848"/>
            <a:chExt cx="781162" cy="119756"/>
          </a:xfrm>
        </p:grpSpPr>
        <p:sp>
          <p:nvSpPr>
            <p:cNvPr id="425" name="直方体 424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26" name="正方形/長方形 425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27" name="正方形/長方形 426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31" name="正方形/長方形 430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42" name="正方形/長方形 441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43" name="正方形/長方形 442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44" name="正方形/長方形 443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448" name="直線コネクタ 447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グループ化 450"/>
          <p:cNvGrpSpPr/>
          <p:nvPr/>
        </p:nvGrpSpPr>
        <p:grpSpPr>
          <a:xfrm>
            <a:off x="5866219" y="4618711"/>
            <a:ext cx="921336" cy="152091"/>
            <a:chOff x="2195736" y="2060848"/>
            <a:chExt cx="781162" cy="119756"/>
          </a:xfrm>
        </p:grpSpPr>
        <p:sp>
          <p:nvSpPr>
            <p:cNvPr id="452" name="直方体 451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53" name="正方形/長方形 452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83" name="正方形/長方形 482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96" name="正方形/長方形 495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97" name="正方形/長方形 496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98" name="正方形/長方形 497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99" name="正方形/長方形 498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00" name="正方形/長方形 499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01" name="正方形/長方形 500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502" name="直線コネクタ 501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コネクタ 503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グループ化 504"/>
          <p:cNvGrpSpPr/>
          <p:nvPr/>
        </p:nvGrpSpPr>
        <p:grpSpPr>
          <a:xfrm>
            <a:off x="6849246" y="4618711"/>
            <a:ext cx="921336" cy="152091"/>
            <a:chOff x="2195736" y="2060848"/>
            <a:chExt cx="781162" cy="119756"/>
          </a:xfrm>
        </p:grpSpPr>
        <p:sp>
          <p:nvSpPr>
            <p:cNvPr id="506" name="直方体 505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515" name="直線コネクタ 514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コネクタ 515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コネクタ 516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8" name="グループ化 517"/>
          <p:cNvGrpSpPr/>
          <p:nvPr/>
        </p:nvGrpSpPr>
        <p:grpSpPr>
          <a:xfrm>
            <a:off x="7832275" y="4618711"/>
            <a:ext cx="921336" cy="152091"/>
            <a:chOff x="2195736" y="2060848"/>
            <a:chExt cx="781162" cy="119756"/>
          </a:xfrm>
        </p:grpSpPr>
        <p:sp>
          <p:nvSpPr>
            <p:cNvPr id="519" name="直方体 518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528" name="直線コネクタ 527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コネクタ 528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コネクタ 529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1" name="グループ化 530"/>
          <p:cNvGrpSpPr/>
          <p:nvPr/>
        </p:nvGrpSpPr>
        <p:grpSpPr>
          <a:xfrm>
            <a:off x="7360981" y="3801632"/>
            <a:ext cx="921336" cy="152091"/>
            <a:chOff x="2195736" y="2060848"/>
            <a:chExt cx="781162" cy="119756"/>
          </a:xfrm>
        </p:grpSpPr>
        <p:sp>
          <p:nvSpPr>
            <p:cNvPr id="532" name="直方体 531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33" name="正方形/長方形 532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4" name="正方形/長方形 533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5" name="正方形/長方形 534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6" name="正方形/長方形 535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7" name="正方形/長方形 536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8" name="正方形/長方形 537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9" name="正方形/長方形 538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40" name="正方形/長方形 539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541" name="直線コネクタ 540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コネクタ 541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線コネクタ 542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4" name="直線コネクタ 543"/>
          <p:cNvCxnSpPr>
            <a:stCxn id="506" idx="0"/>
            <a:endCxn id="532" idx="3"/>
          </p:cNvCxnSpPr>
          <p:nvPr/>
        </p:nvCxnSpPr>
        <p:spPr>
          <a:xfrm flipV="1">
            <a:off x="7327570" y="3953722"/>
            <a:ext cx="476422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/>
          <p:cNvCxnSpPr>
            <a:stCxn id="425" idx="0"/>
            <a:endCxn id="532" idx="3"/>
          </p:cNvCxnSpPr>
          <p:nvPr/>
        </p:nvCxnSpPr>
        <p:spPr>
          <a:xfrm flipV="1">
            <a:off x="5361516" y="3953722"/>
            <a:ext cx="2442476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/>
          <p:cNvCxnSpPr>
            <a:stCxn id="519" idx="0"/>
            <a:endCxn id="532" idx="3"/>
          </p:cNvCxnSpPr>
          <p:nvPr/>
        </p:nvCxnSpPr>
        <p:spPr>
          <a:xfrm flipH="1" flipV="1">
            <a:off x="7803993" y="3953722"/>
            <a:ext cx="506605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/>
          <p:cNvCxnSpPr>
            <a:stCxn id="506" idx="0"/>
            <a:endCxn id="370" idx="3"/>
          </p:cNvCxnSpPr>
          <p:nvPr/>
        </p:nvCxnSpPr>
        <p:spPr>
          <a:xfrm flipH="1" flipV="1">
            <a:off x="5845642" y="3953722"/>
            <a:ext cx="1481930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/>
          <p:cNvCxnSpPr>
            <a:stCxn id="519" idx="0"/>
            <a:endCxn id="370" idx="3"/>
          </p:cNvCxnSpPr>
          <p:nvPr/>
        </p:nvCxnSpPr>
        <p:spPr>
          <a:xfrm flipH="1" flipV="1">
            <a:off x="5845642" y="3953722"/>
            <a:ext cx="2464959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テキスト ボックス 550"/>
          <p:cNvSpPr txBox="1"/>
          <p:nvPr/>
        </p:nvSpPr>
        <p:spPr>
          <a:xfrm>
            <a:off x="5363896" y="4128606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0.5/1.0</a:t>
            </a:r>
            <a:endParaRPr kumimoji="1" lang="ja-JP" altLang="en-US" sz="700" b="1" dirty="0"/>
          </a:p>
        </p:txBody>
      </p:sp>
      <p:sp>
        <p:nvSpPr>
          <p:cNvPr id="552" name="テキスト ボックス 551"/>
          <p:cNvSpPr txBox="1"/>
          <p:nvPr/>
        </p:nvSpPr>
        <p:spPr>
          <a:xfrm>
            <a:off x="5898488" y="4128468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0.8/1.0</a:t>
            </a:r>
            <a:endParaRPr kumimoji="1" lang="ja-JP" altLang="en-US" sz="700" b="1" dirty="0"/>
          </a:p>
        </p:txBody>
      </p:sp>
      <p:sp>
        <p:nvSpPr>
          <p:cNvPr id="553" name="テキスト ボックス 552"/>
          <p:cNvSpPr txBox="1"/>
          <p:nvPr/>
        </p:nvSpPr>
        <p:spPr>
          <a:xfrm>
            <a:off x="6830955" y="4020325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0.6/1.0</a:t>
            </a:r>
            <a:endParaRPr kumimoji="1" lang="ja-JP" altLang="en-US" sz="700" b="1" dirty="0"/>
          </a:p>
        </p:txBody>
      </p:sp>
      <p:sp>
        <p:nvSpPr>
          <p:cNvPr id="554" name="テキスト ボックス 553"/>
          <p:cNvSpPr txBox="1"/>
          <p:nvPr/>
        </p:nvSpPr>
        <p:spPr>
          <a:xfrm>
            <a:off x="7573203" y="4408448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1.0/1.0</a:t>
            </a:r>
            <a:endParaRPr kumimoji="1" lang="ja-JP" altLang="en-US" sz="700" b="1" dirty="0"/>
          </a:p>
        </p:txBody>
      </p:sp>
      <p:sp>
        <p:nvSpPr>
          <p:cNvPr id="555" name="テキスト ボックス 554"/>
          <p:cNvSpPr txBox="1"/>
          <p:nvPr/>
        </p:nvSpPr>
        <p:spPr>
          <a:xfrm>
            <a:off x="7405825" y="4030863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1.0/1.0</a:t>
            </a:r>
            <a:endParaRPr kumimoji="1" lang="ja-JP" altLang="en-US" sz="700" b="1" dirty="0"/>
          </a:p>
        </p:txBody>
      </p:sp>
      <p:sp>
        <p:nvSpPr>
          <p:cNvPr id="557" name="テキスト ボックス 556"/>
          <p:cNvSpPr txBox="1"/>
          <p:nvPr/>
        </p:nvSpPr>
        <p:spPr>
          <a:xfrm>
            <a:off x="5620183" y="3712060"/>
            <a:ext cx="102934" cy="130610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endParaRPr kumimoji="1" lang="ja-JP" altLang="en-US" sz="600" b="1" dirty="0"/>
          </a:p>
        </p:txBody>
      </p:sp>
      <p:sp>
        <p:nvSpPr>
          <p:cNvPr id="331" name="角丸四角形 330"/>
          <p:cNvSpPr/>
          <p:nvPr/>
        </p:nvSpPr>
        <p:spPr>
          <a:xfrm>
            <a:off x="4838460" y="5106136"/>
            <a:ext cx="3910004" cy="389344"/>
          </a:xfrm>
          <a:prstGeom prst="roundRect">
            <a:avLst>
              <a:gd name="adj" fmla="val 223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ja-JP" altLang="en-US" sz="1000" dirty="0">
              <a:solidFill>
                <a:schemeClr val="tx1"/>
              </a:solidFill>
            </a:endParaRPr>
          </a:p>
        </p:txBody>
      </p:sp>
      <p:grpSp>
        <p:nvGrpSpPr>
          <p:cNvPr id="344" name="グループ化 343"/>
          <p:cNvGrpSpPr/>
          <p:nvPr/>
        </p:nvGrpSpPr>
        <p:grpSpPr>
          <a:xfrm>
            <a:off x="4946124" y="4773668"/>
            <a:ext cx="3715575" cy="592902"/>
            <a:chOff x="4657311" y="5577951"/>
            <a:chExt cx="4135437" cy="659900"/>
          </a:xfrm>
        </p:grpSpPr>
        <p:cxnSp>
          <p:nvCxnSpPr>
            <p:cNvPr id="358" name="直線コネクタ 357"/>
            <p:cNvCxnSpPr/>
            <p:nvPr/>
          </p:nvCxnSpPr>
          <p:spPr>
            <a:xfrm flipV="1">
              <a:off x="474781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V="1">
              <a:off x="498255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コネクタ 359"/>
            <p:cNvCxnSpPr/>
            <p:nvPr/>
          </p:nvCxnSpPr>
          <p:spPr>
            <a:xfrm flipV="1">
              <a:off x="521729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コネクタ 360"/>
            <p:cNvCxnSpPr/>
            <p:nvPr/>
          </p:nvCxnSpPr>
          <p:spPr>
            <a:xfrm flipV="1">
              <a:off x="545203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コネクタ 361"/>
            <p:cNvCxnSpPr/>
            <p:nvPr/>
          </p:nvCxnSpPr>
          <p:spPr>
            <a:xfrm flipV="1">
              <a:off x="583870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コネクタ 363"/>
            <p:cNvCxnSpPr/>
            <p:nvPr/>
          </p:nvCxnSpPr>
          <p:spPr>
            <a:xfrm flipV="1">
              <a:off x="607344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コネクタ 364"/>
            <p:cNvCxnSpPr/>
            <p:nvPr/>
          </p:nvCxnSpPr>
          <p:spPr>
            <a:xfrm flipV="1">
              <a:off x="630818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コネクタ 370"/>
            <p:cNvCxnSpPr/>
            <p:nvPr/>
          </p:nvCxnSpPr>
          <p:spPr>
            <a:xfrm flipV="1">
              <a:off x="6542921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コネクタ 371"/>
            <p:cNvCxnSpPr/>
            <p:nvPr/>
          </p:nvCxnSpPr>
          <p:spPr>
            <a:xfrm flipV="1">
              <a:off x="690930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線コネクタ 372"/>
            <p:cNvCxnSpPr/>
            <p:nvPr/>
          </p:nvCxnSpPr>
          <p:spPr>
            <a:xfrm flipV="1">
              <a:off x="714404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線コネクタ 373"/>
            <p:cNvCxnSpPr/>
            <p:nvPr/>
          </p:nvCxnSpPr>
          <p:spPr>
            <a:xfrm flipV="1">
              <a:off x="737878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コネクタ 374"/>
            <p:cNvCxnSpPr/>
            <p:nvPr/>
          </p:nvCxnSpPr>
          <p:spPr>
            <a:xfrm flipV="1">
              <a:off x="76135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コネクタ 375"/>
            <p:cNvCxnSpPr/>
            <p:nvPr/>
          </p:nvCxnSpPr>
          <p:spPr>
            <a:xfrm flipV="1">
              <a:off x="79980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線コネクタ 376"/>
            <p:cNvCxnSpPr/>
            <p:nvPr/>
          </p:nvCxnSpPr>
          <p:spPr>
            <a:xfrm flipV="1">
              <a:off x="823276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コネクタ 377"/>
            <p:cNvCxnSpPr/>
            <p:nvPr/>
          </p:nvCxnSpPr>
          <p:spPr>
            <a:xfrm flipV="1">
              <a:off x="846750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コネクタ 378"/>
            <p:cNvCxnSpPr/>
            <p:nvPr/>
          </p:nvCxnSpPr>
          <p:spPr>
            <a:xfrm flipV="1">
              <a:off x="8702247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31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05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9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53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20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5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94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6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68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7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419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8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0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54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28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0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5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6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00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5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745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7" name="グループ化 226"/>
          <p:cNvGrpSpPr/>
          <p:nvPr/>
        </p:nvGrpSpPr>
        <p:grpSpPr>
          <a:xfrm>
            <a:off x="7260095" y="5305273"/>
            <a:ext cx="1429686" cy="327039"/>
            <a:chOff x="6947894" y="4862820"/>
            <a:chExt cx="1591242" cy="363995"/>
          </a:xfrm>
        </p:grpSpPr>
        <p:grpSp>
          <p:nvGrpSpPr>
            <p:cNvPr id="312" name="グループ化 311"/>
            <p:cNvGrpSpPr/>
            <p:nvPr/>
          </p:nvGrpSpPr>
          <p:grpSpPr>
            <a:xfrm>
              <a:off x="6947894" y="4862820"/>
              <a:ext cx="259058" cy="363993"/>
              <a:chOff x="4945850" y="5949279"/>
              <a:chExt cx="259058" cy="363993"/>
            </a:xfrm>
          </p:grpSpPr>
          <p:sp>
            <p:nvSpPr>
              <p:cNvPr id="328" name="円/楕円 327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29" name="テキスト ボックス 328"/>
              <p:cNvSpPr txBox="1"/>
              <p:nvPr/>
            </p:nvSpPr>
            <p:spPr>
              <a:xfrm>
                <a:off x="4945850" y="5953588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3" name="グループ化 312"/>
            <p:cNvGrpSpPr/>
            <p:nvPr/>
          </p:nvGrpSpPr>
          <p:grpSpPr>
            <a:xfrm>
              <a:off x="7212776" y="4862820"/>
              <a:ext cx="259058" cy="363995"/>
              <a:chOff x="4945850" y="5949279"/>
              <a:chExt cx="259058" cy="363995"/>
            </a:xfrm>
          </p:grpSpPr>
          <p:sp>
            <p:nvSpPr>
              <p:cNvPr id="326" name="円/楕円 325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27" name="テキスト ボックス 326"/>
              <p:cNvSpPr txBox="1"/>
              <p:nvPr/>
            </p:nvSpPr>
            <p:spPr>
              <a:xfrm>
                <a:off x="4945850" y="5953590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4" name="グループ化 313"/>
            <p:cNvGrpSpPr/>
            <p:nvPr/>
          </p:nvGrpSpPr>
          <p:grpSpPr>
            <a:xfrm>
              <a:off x="7593303" y="4862820"/>
              <a:ext cx="259058" cy="363995"/>
              <a:chOff x="4945850" y="5949279"/>
              <a:chExt cx="259058" cy="363995"/>
            </a:xfrm>
          </p:grpSpPr>
          <p:sp>
            <p:nvSpPr>
              <p:cNvPr id="324" name="円/楕円 323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25" name="テキスト ボックス 324"/>
              <p:cNvSpPr txBox="1"/>
              <p:nvPr/>
            </p:nvSpPr>
            <p:spPr>
              <a:xfrm>
                <a:off x="4945850" y="5953590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5" name="グループ化 314"/>
            <p:cNvGrpSpPr/>
            <p:nvPr/>
          </p:nvGrpSpPr>
          <p:grpSpPr>
            <a:xfrm>
              <a:off x="8058228" y="4862820"/>
              <a:ext cx="259058" cy="363995"/>
              <a:chOff x="4945850" y="5949279"/>
              <a:chExt cx="259058" cy="363995"/>
            </a:xfrm>
          </p:grpSpPr>
          <p:sp>
            <p:nvSpPr>
              <p:cNvPr id="322" name="円/楕円 321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23" name="テキスト ボックス 322"/>
              <p:cNvSpPr txBox="1"/>
              <p:nvPr/>
            </p:nvSpPr>
            <p:spPr>
              <a:xfrm>
                <a:off x="4945850" y="5953590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6" name="グループ化 315"/>
            <p:cNvGrpSpPr/>
            <p:nvPr/>
          </p:nvGrpSpPr>
          <p:grpSpPr>
            <a:xfrm>
              <a:off x="8280078" y="4862820"/>
              <a:ext cx="259058" cy="363995"/>
              <a:chOff x="4945850" y="5949279"/>
              <a:chExt cx="259058" cy="363995"/>
            </a:xfrm>
          </p:grpSpPr>
          <p:sp>
            <p:nvSpPr>
              <p:cNvPr id="320" name="円/楕円 319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21" name="テキスト ボックス 320"/>
              <p:cNvSpPr txBox="1"/>
              <p:nvPr/>
            </p:nvSpPr>
            <p:spPr>
              <a:xfrm>
                <a:off x="4945850" y="5953590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7" name="グループ化 316"/>
            <p:cNvGrpSpPr/>
            <p:nvPr/>
          </p:nvGrpSpPr>
          <p:grpSpPr>
            <a:xfrm>
              <a:off x="7826728" y="4862820"/>
              <a:ext cx="259058" cy="363995"/>
              <a:chOff x="4945850" y="5949279"/>
              <a:chExt cx="259058" cy="363995"/>
            </a:xfrm>
          </p:grpSpPr>
          <p:sp>
            <p:nvSpPr>
              <p:cNvPr id="318" name="円/楕円 317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19" name="テキスト ボックス 318"/>
              <p:cNvSpPr txBox="1"/>
              <p:nvPr/>
            </p:nvSpPr>
            <p:spPr>
              <a:xfrm>
                <a:off x="4945850" y="5953590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8" name="グループ化 227"/>
          <p:cNvGrpSpPr/>
          <p:nvPr/>
        </p:nvGrpSpPr>
        <p:grpSpPr>
          <a:xfrm>
            <a:off x="5319412" y="5305271"/>
            <a:ext cx="1011713" cy="335016"/>
            <a:chOff x="5249694" y="4862820"/>
            <a:chExt cx="1126039" cy="372873"/>
          </a:xfrm>
        </p:grpSpPr>
        <p:grpSp>
          <p:nvGrpSpPr>
            <p:cNvPr id="299" name="グループ化 298"/>
            <p:cNvGrpSpPr/>
            <p:nvPr/>
          </p:nvGrpSpPr>
          <p:grpSpPr>
            <a:xfrm>
              <a:off x="5249694" y="4862820"/>
              <a:ext cx="259058" cy="372873"/>
              <a:chOff x="6109731" y="5799890"/>
              <a:chExt cx="259058" cy="372873"/>
            </a:xfrm>
          </p:grpSpPr>
          <p:sp>
            <p:nvSpPr>
              <p:cNvPr id="309" name="円/楕円 308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10" name="テキスト ボックス 309"/>
              <p:cNvSpPr txBox="1"/>
              <p:nvPr/>
            </p:nvSpPr>
            <p:spPr>
              <a:xfrm>
                <a:off x="6109731" y="5813080"/>
                <a:ext cx="259058" cy="3596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0" name="グループ化 299"/>
            <p:cNvGrpSpPr/>
            <p:nvPr/>
          </p:nvGrpSpPr>
          <p:grpSpPr>
            <a:xfrm>
              <a:off x="5492918" y="4862820"/>
              <a:ext cx="259058" cy="372873"/>
              <a:chOff x="6109730" y="5799890"/>
              <a:chExt cx="259058" cy="372873"/>
            </a:xfrm>
          </p:grpSpPr>
          <p:sp>
            <p:nvSpPr>
              <p:cNvPr id="307" name="円/楕円 306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08" name="テキスト ボックス 307"/>
              <p:cNvSpPr txBox="1"/>
              <p:nvPr/>
            </p:nvSpPr>
            <p:spPr>
              <a:xfrm>
                <a:off x="6109730" y="5813080"/>
                <a:ext cx="259058" cy="3596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1" name="グループ化 300"/>
            <p:cNvGrpSpPr/>
            <p:nvPr/>
          </p:nvGrpSpPr>
          <p:grpSpPr>
            <a:xfrm>
              <a:off x="5882704" y="4862820"/>
              <a:ext cx="259058" cy="372873"/>
              <a:chOff x="6260691" y="5799890"/>
              <a:chExt cx="259058" cy="372873"/>
            </a:xfrm>
          </p:grpSpPr>
          <p:sp>
            <p:nvSpPr>
              <p:cNvPr id="305" name="円/楕円 304"/>
              <p:cNvSpPr/>
              <p:nvPr/>
            </p:nvSpPr>
            <p:spPr>
              <a:xfrm>
                <a:off x="627309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06" name="テキスト ボックス 305"/>
              <p:cNvSpPr txBox="1"/>
              <p:nvPr/>
            </p:nvSpPr>
            <p:spPr>
              <a:xfrm>
                <a:off x="6260691" y="5813080"/>
                <a:ext cx="259058" cy="3596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2" name="グループ化 301"/>
            <p:cNvGrpSpPr/>
            <p:nvPr/>
          </p:nvGrpSpPr>
          <p:grpSpPr>
            <a:xfrm>
              <a:off x="6116675" y="4862820"/>
              <a:ext cx="259058" cy="372873"/>
              <a:chOff x="6260691" y="5799890"/>
              <a:chExt cx="259058" cy="372873"/>
            </a:xfrm>
          </p:grpSpPr>
          <p:sp>
            <p:nvSpPr>
              <p:cNvPr id="303" name="円/楕円 302"/>
              <p:cNvSpPr/>
              <p:nvPr/>
            </p:nvSpPr>
            <p:spPr>
              <a:xfrm>
                <a:off x="627309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04" name="テキスト ボックス 303"/>
              <p:cNvSpPr txBox="1"/>
              <p:nvPr/>
            </p:nvSpPr>
            <p:spPr>
              <a:xfrm>
                <a:off x="6260691" y="5813080"/>
                <a:ext cx="259058" cy="3596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4" name="グループ化 243"/>
          <p:cNvGrpSpPr/>
          <p:nvPr/>
        </p:nvGrpSpPr>
        <p:grpSpPr>
          <a:xfrm>
            <a:off x="6308771" y="5305269"/>
            <a:ext cx="232756" cy="335015"/>
            <a:chOff x="6109731" y="5799890"/>
            <a:chExt cx="259058" cy="372873"/>
          </a:xfrm>
        </p:grpSpPr>
        <p:sp>
          <p:nvSpPr>
            <p:cNvPr id="283" name="円/楕円 282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600"/>
                </a:lnSpc>
              </a:pPr>
              <a:endParaRPr lang="ja-JP" altLang="en-US" sz="700" dirty="0"/>
            </a:p>
          </p:txBody>
        </p:sp>
        <p:sp>
          <p:nvSpPr>
            <p:cNvPr id="284" name="テキスト ボックス 283"/>
            <p:cNvSpPr txBox="1"/>
            <p:nvPr/>
          </p:nvSpPr>
          <p:spPr>
            <a:xfrm>
              <a:off x="6109731" y="5813079"/>
              <a:ext cx="259058" cy="3596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7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5" name="グループ化 244"/>
          <p:cNvGrpSpPr/>
          <p:nvPr/>
        </p:nvGrpSpPr>
        <p:grpSpPr>
          <a:xfrm>
            <a:off x="6527302" y="5305269"/>
            <a:ext cx="232756" cy="335015"/>
            <a:chOff x="6109731" y="5799890"/>
            <a:chExt cx="259058" cy="372873"/>
          </a:xfrm>
        </p:grpSpPr>
        <p:sp>
          <p:nvSpPr>
            <p:cNvPr id="281" name="円/楕円 280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600"/>
                </a:lnSpc>
              </a:pPr>
              <a:endParaRPr lang="ja-JP" altLang="en-US" sz="700" dirty="0"/>
            </a:p>
          </p:txBody>
        </p:sp>
        <p:sp>
          <p:nvSpPr>
            <p:cNvPr id="282" name="テキスト ボックス 281"/>
            <p:cNvSpPr txBox="1"/>
            <p:nvPr/>
          </p:nvSpPr>
          <p:spPr>
            <a:xfrm>
              <a:off x="6109731" y="5813079"/>
              <a:ext cx="259058" cy="3596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7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6" name="グループ化 245"/>
          <p:cNvGrpSpPr/>
          <p:nvPr/>
        </p:nvGrpSpPr>
        <p:grpSpPr>
          <a:xfrm>
            <a:off x="6845598" y="5305269"/>
            <a:ext cx="232756" cy="335015"/>
            <a:chOff x="6225171" y="5799890"/>
            <a:chExt cx="259058" cy="372873"/>
          </a:xfrm>
        </p:grpSpPr>
        <p:sp>
          <p:nvSpPr>
            <p:cNvPr id="279" name="円/楕円 278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600"/>
                </a:lnSpc>
              </a:pPr>
              <a:endParaRPr lang="ja-JP" altLang="en-US" sz="700" dirty="0"/>
            </a:p>
          </p:txBody>
        </p:sp>
        <p:sp>
          <p:nvSpPr>
            <p:cNvPr id="280" name="テキスト ボックス 279"/>
            <p:cNvSpPr txBox="1"/>
            <p:nvPr/>
          </p:nvSpPr>
          <p:spPr>
            <a:xfrm>
              <a:off x="6225171" y="5813079"/>
              <a:ext cx="259058" cy="3596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7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7" name="グループ化 246"/>
          <p:cNvGrpSpPr/>
          <p:nvPr/>
        </p:nvGrpSpPr>
        <p:grpSpPr>
          <a:xfrm>
            <a:off x="7055814" y="5305269"/>
            <a:ext cx="232756" cy="335015"/>
            <a:chOff x="6225171" y="5799890"/>
            <a:chExt cx="259058" cy="372873"/>
          </a:xfrm>
        </p:grpSpPr>
        <p:sp>
          <p:nvSpPr>
            <p:cNvPr id="277" name="円/楕円 276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600"/>
                </a:lnSpc>
              </a:pPr>
              <a:endParaRPr lang="ja-JP" altLang="en-US" sz="700" dirty="0"/>
            </a:p>
          </p:txBody>
        </p:sp>
        <p:sp>
          <p:nvSpPr>
            <p:cNvPr id="278" name="テキスト ボックス 277"/>
            <p:cNvSpPr txBox="1"/>
            <p:nvPr/>
          </p:nvSpPr>
          <p:spPr>
            <a:xfrm>
              <a:off x="6225171" y="5813079"/>
              <a:ext cx="259058" cy="3596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7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1" name="角丸四角形 220"/>
          <p:cNvSpPr/>
          <p:nvPr/>
        </p:nvSpPr>
        <p:spPr>
          <a:xfrm>
            <a:off x="2353519" y="2214157"/>
            <a:ext cx="2294065" cy="3576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224" name="角丸四角形 223"/>
          <p:cNvSpPr/>
          <p:nvPr/>
        </p:nvSpPr>
        <p:spPr>
          <a:xfrm>
            <a:off x="2584051" y="2293257"/>
            <a:ext cx="1887201" cy="2284381"/>
          </a:xfrm>
          <a:prstGeom prst="roundRect">
            <a:avLst>
              <a:gd name="adj" fmla="val 1568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t"/>
          <a:lstStyle/>
          <a:p>
            <a:pPr algn="ctr" defTabSz="457200"/>
            <a:endParaRPr lang="ja-JP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5" name="カギ線コネクタ 188"/>
          <p:cNvCxnSpPr>
            <a:stCxn id="331" idx="1"/>
          </p:cNvCxnSpPr>
          <p:nvPr/>
        </p:nvCxnSpPr>
        <p:spPr>
          <a:xfrm flipH="1" flipV="1">
            <a:off x="3962767" y="5284863"/>
            <a:ext cx="87569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上下矢印 225"/>
          <p:cNvSpPr/>
          <p:nvPr/>
        </p:nvSpPr>
        <p:spPr>
          <a:xfrm>
            <a:off x="3389071" y="4484638"/>
            <a:ext cx="329888" cy="585370"/>
          </a:xfrm>
          <a:prstGeom prst="upDownArrow">
            <a:avLst>
              <a:gd name="adj1" fmla="val 50000"/>
              <a:gd name="adj2" fmla="val 31152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grpSp>
        <p:nvGrpSpPr>
          <p:cNvPr id="229" name="グループ化 228"/>
          <p:cNvGrpSpPr>
            <a:grpSpLocks noChangeAspect="1"/>
          </p:cNvGrpSpPr>
          <p:nvPr/>
        </p:nvGrpSpPr>
        <p:grpSpPr>
          <a:xfrm>
            <a:off x="611386" y="5070008"/>
            <a:ext cx="297264" cy="378920"/>
            <a:chOff x="1096225" y="885475"/>
            <a:chExt cx="648072" cy="826091"/>
          </a:xfrm>
          <a:solidFill>
            <a:srgbClr val="CCFFCC"/>
          </a:solidFill>
        </p:grpSpPr>
        <p:sp>
          <p:nvSpPr>
            <p:cNvPr id="296" name="二等辺三角形 295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/>
            </a:p>
          </p:txBody>
        </p:sp>
      </p:grpSp>
      <p:sp>
        <p:nvSpPr>
          <p:cNvPr id="230" name="角丸四角形吹き出し 229"/>
          <p:cNvSpPr/>
          <p:nvPr/>
        </p:nvSpPr>
        <p:spPr>
          <a:xfrm>
            <a:off x="5206933" y="2384688"/>
            <a:ext cx="3757555" cy="939587"/>
          </a:xfrm>
          <a:prstGeom prst="wedgeRoundRectCallout">
            <a:avLst>
              <a:gd name="adj1" fmla="val -75063"/>
              <a:gd name="adj2" fmla="val 371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 defTabSz="457200">
              <a:spcBef>
                <a:spcPct val="20000"/>
              </a:spcBef>
              <a:buFont typeface="Arial"/>
              <a:buChar char="•"/>
            </a:pPr>
            <a:r>
              <a:rPr lang="en-US" altLang="ja-JP" sz="1200" b="1" dirty="0">
                <a:solidFill>
                  <a:schemeClr val="tx1"/>
                </a:solidFill>
              </a:rPr>
              <a:t>Network resource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management under OpenFlow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marL="273050" lvl="1" indent="-157163" defTabSz="247650">
              <a:spcBef>
                <a:spcPct val="20000"/>
              </a:spcBef>
              <a:buFont typeface="Calibri" panose="020F0502020204030204" pitchFamily="34" charset="0"/>
              <a:buChar char="‒"/>
            </a:pPr>
            <a:r>
              <a:rPr lang="en-US" altLang="ja-JP" sz="1200" dirty="0" smtClean="0">
                <a:solidFill>
                  <a:schemeClr val="tx1"/>
                </a:solidFill>
              </a:rPr>
              <a:t>Network flow control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273050" lvl="1" indent="-157163" defTabSz="247650">
              <a:spcBef>
                <a:spcPct val="20000"/>
              </a:spcBef>
              <a:buFont typeface="Calibri" panose="020F0502020204030204" pitchFamily="34" charset="0"/>
              <a:buChar char="‒"/>
            </a:pPr>
            <a:r>
              <a:rPr lang="en-US" altLang="ja-JP" sz="1200" dirty="0" smtClean="0">
                <a:solidFill>
                  <a:schemeClr val="tx1"/>
                </a:solidFill>
              </a:rPr>
              <a:t>Network </a:t>
            </a:r>
            <a:r>
              <a:rPr lang="en-US" altLang="ja-JP" sz="1200" dirty="0">
                <a:solidFill>
                  <a:schemeClr val="tx1"/>
                </a:solidFill>
              </a:rPr>
              <a:t>resource </a:t>
            </a:r>
            <a:r>
              <a:rPr lang="en-US" altLang="ja-JP" sz="1200" dirty="0" smtClean="0">
                <a:solidFill>
                  <a:schemeClr val="tx1"/>
                </a:solidFill>
              </a:rPr>
              <a:t>Information retrieval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2571633" y="2336799"/>
            <a:ext cx="19143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050" b="1" dirty="0">
                <a:solidFill>
                  <a:schemeClr val="bg1"/>
                </a:solidFill>
              </a:rPr>
              <a:t>Network Management Module</a:t>
            </a:r>
            <a:br>
              <a:rPr lang="en-US" altLang="ja-JP" sz="1050" b="1" dirty="0">
                <a:solidFill>
                  <a:schemeClr val="bg1"/>
                </a:solidFill>
              </a:rPr>
            </a:br>
            <a:r>
              <a:rPr lang="en-US" altLang="ja-JP" sz="1200" b="1" dirty="0">
                <a:solidFill>
                  <a:schemeClr val="bg1"/>
                </a:solidFill>
              </a:rPr>
              <a:t>(NMM)</a:t>
            </a:r>
          </a:p>
        </p:txBody>
      </p:sp>
      <p:sp>
        <p:nvSpPr>
          <p:cNvPr id="232" name="フローチャート : 磁気ディスク 231"/>
          <p:cNvSpPr/>
          <p:nvPr/>
        </p:nvSpPr>
        <p:spPr>
          <a:xfrm>
            <a:off x="2690883" y="3324275"/>
            <a:ext cx="683910" cy="4023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Database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233" name="正方形/長方形 232"/>
          <p:cNvSpPr/>
          <p:nvPr/>
        </p:nvSpPr>
        <p:spPr>
          <a:xfrm>
            <a:off x="3203422" y="4064701"/>
            <a:ext cx="724140" cy="386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>
                <a:solidFill>
                  <a:schemeClr val="tx1"/>
                </a:solidFill>
              </a:rPr>
              <a:t>Brain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234" name="グループ化 233"/>
          <p:cNvGrpSpPr/>
          <p:nvPr/>
        </p:nvGrpSpPr>
        <p:grpSpPr>
          <a:xfrm>
            <a:off x="3463435" y="2743388"/>
            <a:ext cx="928252" cy="1112604"/>
            <a:chOff x="6941031" y="2387501"/>
            <a:chExt cx="1033145" cy="1238329"/>
          </a:xfrm>
        </p:grpSpPr>
        <p:sp>
          <p:nvSpPr>
            <p:cNvPr id="294" name="正方形/長方形 293"/>
            <p:cNvSpPr/>
            <p:nvPr/>
          </p:nvSpPr>
          <p:spPr>
            <a:xfrm>
              <a:off x="6941031" y="2387501"/>
              <a:ext cx="1033145" cy="1238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 b="1" dirty="0" smtClean="0">
                  <a:solidFill>
                    <a:schemeClr val="tx1"/>
                  </a:solidFill>
                </a:rPr>
                <a:t>Network</a:t>
              </a:r>
              <a:br>
                <a:rPr kumimoji="1" lang="en-US" altLang="ja-JP" sz="1000" b="1" dirty="0" smtClean="0">
                  <a:solidFill>
                    <a:schemeClr val="tx1"/>
                  </a:solidFill>
                </a:rPr>
              </a:br>
              <a:r>
                <a:rPr kumimoji="1" lang="en-US" altLang="ja-JP" sz="1000" b="1" dirty="0" smtClean="0">
                  <a:solidFill>
                    <a:schemeClr val="tx1"/>
                  </a:solidFill>
                </a:rPr>
                <a:t>Control</a:t>
              </a:r>
              <a:endParaRPr kumimoji="1" lang="ja-JP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7061496" y="2830817"/>
              <a:ext cx="805968" cy="7261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</a:rPr>
                <a:t>OpenFlow</a:t>
              </a:r>
              <a:r>
                <a:rPr lang="en-US" altLang="ja-JP" sz="900" b="1" dirty="0">
                  <a:solidFill>
                    <a:schemeClr val="tx1"/>
                  </a:solidFill>
                </a:rPr>
                <a:t> Controller</a:t>
              </a:r>
              <a:br>
                <a:rPr lang="en-US" altLang="ja-JP" sz="900" b="1" dirty="0">
                  <a:solidFill>
                    <a:schemeClr val="tx1"/>
                  </a:solidFill>
                </a:rPr>
              </a:br>
              <a:r>
                <a:rPr lang="en-US" altLang="ja-JP" sz="900" b="1" dirty="0">
                  <a:solidFill>
                    <a:schemeClr val="tx1"/>
                  </a:solidFill>
                </a:rPr>
                <a:t>(Trema)</a:t>
              </a:r>
              <a:endParaRPr kumimoji="1" lang="ja-JP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グループ化 234"/>
          <p:cNvGrpSpPr/>
          <p:nvPr/>
        </p:nvGrpSpPr>
        <p:grpSpPr>
          <a:xfrm>
            <a:off x="4295809" y="3467893"/>
            <a:ext cx="3687910" cy="1257245"/>
            <a:chOff x="4008307" y="3051300"/>
            <a:chExt cx="4104646" cy="1399317"/>
          </a:xfrm>
        </p:grpSpPr>
        <p:cxnSp>
          <p:nvCxnSpPr>
            <p:cNvPr id="287" name="カギ線コネクタ 362"/>
            <p:cNvCxnSpPr>
              <a:stCxn id="295" idx="3"/>
              <a:endCxn id="370" idx="0"/>
            </p:cNvCxnSpPr>
            <p:nvPr/>
          </p:nvCxnSpPr>
          <p:spPr>
            <a:xfrm>
              <a:off x="4008307" y="3051301"/>
              <a:ext cx="1765774" cy="371451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カギ線コネクタ 362"/>
            <p:cNvCxnSpPr>
              <a:stCxn id="295" idx="3"/>
              <a:endCxn id="433" idx="1"/>
            </p:cNvCxnSpPr>
            <p:nvPr/>
          </p:nvCxnSpPr>
          <p:spPr>
            <a:xfrm>
              <a:off x="4008308" y="3051300"/>
              <a:ext cx="4104645" cy="1399317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カギ線コネクタ 362"/>
            <p:cNvCxnSpPr>
              <a:stCxn id="295" idx="3"/>
            </p:cNvCxnSpPr>
            <p:nvPr/>
          </p:nvCxnSpPr>
          <p:spPr>
            <a:xfrm>
              <a:off x="4008308" y="3051300"/>
              <a:ext cx="3023077" cy="1399317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カギ線コネクタ 362"/>
            <p:cNvCxnSpPr>
              <a:stCxn id="295" idx="3"/>
              <a:endCxn id="484" idx="1"/>
            </p:cNvCxnSpPr>
            <p:nvPr/>
          </p:nvCxnSpPr>
          <p:spPr>
            <a:xfrm>
              <a:off x="4008308" y="3051300"/>
              <a:ext cx="1630588" cy="920610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カギ線コネクタ 362"/>
            <p:cNvCxnSpPr>
              <a:stCxn id="295" idx="3"/>
              <a:endCxn id="466" idx="1"/>
            </p:cNvCxnSpPr>
            <p:nvPr/>
          </p:nvCxnSpPr>
          <p:spPr>
            <a:xfrm>
              <a:off x="4008308" y="3051300"/>
              <a:ext cx="1941510" cy="1399317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カギ線コネクタ 362"/>
            <p:cNvCxnSpPr>
              <a:stCxn id="295" idx="3"/>
              <a:endCxn id="479" idx="0"/>
            </p:cNvCxnSpPr>
            <p:nvPr/>
          </p:nvCxnSpPr>
          <p:spPr>
            <a:xfrm>
              <a:off x="4008308" y="3051300"/>
              <a:ext cx="783051" cy="1370632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カギ線コネクタ 362"/>
            <p:cNvCxnSpPr>
              <a:stCxn id="295" idx="3"/>
              <a:endCxn id="532" idx="2"/>
            </p:cNvCxnSpPr>
            <p:nvPr/>
          </p:nvCxnSpPr>
          <p:spPr>
            <a:xfrm>
              <a:off x="4008307" y="3051301"/>
              <a:ext cx="3411538" cy="477250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直線矢印コネクタ 17"/>
          <p:cNvCxnSpPr>
            <a:endCxn id="232" idx="3"/>
          </p:cNvCxnSpPr>
          <p:nvPr/>
        </p:nvCxnSpPr>
        <p:spPr>
          <a:xfrm rot="16200000" flipV="1">
            <a:off x="3046326" y="3713087"/>
            <a:ext cx="338127" cy="365102"/>
          </a:xfrm>
          <a:prstGeom prst="bentConnector3">
            <a:avLst>
              <a:gd name="adj1" fmla="val 61427"/>
            </a:avLst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17"/>
          <p:cNvCxnSpPr>
            <a:stCxn id="233" idx="3"/>
          </p:cNvCxnSpPr>
          <p:nvPr/>
        </p:nvCxnSpPr>
        <p:spPr>
          <a:xfrm flipV="1">
            <a:off x="3927562" y="3864834"/>
            <a:ext cx="163701" cy="393299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テキスト ボックス 237"/>
          <p:cNvSpPr txBox="1"/>
          <p:nvPr/>
        </p:nvSpPr>
        <p:spPr>
          <a:xfrm>
            <a:off x="1940586" y="1844824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SDN-enhanced JMS Framework</a:t>
            </a:r>
            <a:endParaRPr lang="en-US" altLang="ja-JP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9" name="メモ 238"/>
          <p:cNvSpPr/>
          <p:nvPr/>
        </p:nvSpPr>
        <p:spPr>
          <a:xfrm>
            <a:off x="2019045" y="3926704"/>
            <a:ext cx="1242648" cy="458629"/>
          </a:xfrm>
          <a:prstGeom prst="foldedCorner">
            <a:avLst>
              <a:gd name="adj" fmla="val 19642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</a:rPr>
              <a:t>Resource Assignment </a:t>
            </a:r>
            <a:br>
              <a:rPr lang="en-US" altLang="ja-JP" sz="900" b="1" dirty="0" smtClean="0">
                <a:solidFill>
                  <a:schemeClr val="tx1"/>
                </a:solidFill>
              </a:rPr>
            </a:br>
            <a:r>
              <a:rPr lang="en-US" altLang="ja-JP" sz="900" b="1" dirty="0" smtClean="0">
                <a:solidFill>
                  <a:schemeClr val="tx1"/>
                </a:solidFill>
              </a:rPr>
              <a:t>Policy Class Module</a:t>
            </a:r>
            <a:endParaRPr lang="ja-JP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41" name="AutoShape 33"/>
          <p:cNvCxnSpPr>
            <a:cxnSpLocks noChangeShapeType="1"/>
            <a:stCxn id="285" idx="5"/>
            <a:endCxn id="239" idx="1"/>
          </p:cNvCxnSpPr>
          <p:nvPr/>
        </p:nvCxnSpPr>
        <p:spPr bwMode="auto">
          <a:xfrm flipV="1">
            <a:off x="867364" y="4156019"/>
            <a:ext cx="1151681" cy="586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2" name="テキスト ボックス 241"/>
          <p:cNvSpPr txBox="1"/>
          <p:nvPr/>
        </p:nvSpPr>
        <p:spPr>
          <a:xfrm>
            <a:off x="529756" y="5467349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>
                <a:solidFill>
                  <a:schemeClr val="bg1"/>
                </a:solidFill>
              </a:rPr>
              <a:t>User</a:t>
            </a:r>
            <a:endParaRPr kumimoji="1" lang="ja-JP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255" name="グループ化 254"/>
          <p:cNvGrpSpPr>
            <a:grpSpLocks noChangeAspect="1"/>
          </p:cNvGrpSpPr>
          <p:nvPr/>
        </p:nvGrpSpPr>
        <p:grpSpPr>
          <a:xfrm>
            <a:off x="2565089" y="5095254"/>
            <a:ext cx="1368650" cy="575933"/>
            <a:chOff x="6693588" y="25303617"/>
            <a:chExt cx="2273052" cy="956508"/>
          </a:xfrm>
        </p:grpSpPr>
        <p:sp>
          <p:nvSpPr>
            <p:cNvPr id="264" name="角丸四角形 263"/>
            <p:cNvSpPr/>
            <p:nvPr/>
          </p:nvSpPr>
          <p:spPr>
            <a:xfrm>
              <a:off x="6725080" y="25303617"/>
              <a:ext cx="2241560" cy="956508"/>
            </a:xfrm>
            <a:prstGeom prst="roundRect">
              <a:avLst>
                <a:gd name="adj" fmla="val 156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/>
            </a:p>
          </p:txBody>
        </p:sp>
        <p:grpSp>
          <p:nvGrpSpPr>
            <p:cNvPr id="265" name="グループ化 264"/>
            <p:cNvGrpSpPr/>
            <p:nvPr/>
          </p:nvGrpSpPr>
          <p:grpSpPr>
            <a:xfrm>
              <a:off x="6866331" y="25402030"/>
              <a:ext cx="1969155" cy="474264"/>
              <a:chOff x="3758659" y="3196802"/>
              <a:chExt cx="2160000" cy="520227"/>
            </a:xfrm>
          </p:grpSpPr>
          <p:grpSp>
            <p:nvGrpSpPr>
              <p:cNvPr id="267" name="グループ化 266"/>
              <p:cNvGrpSpPr/>
              <p:nvPr/>
            </p:nvGrpSpPr>
            <p:grpSpPr>
              <a:xfrm>
                <a:off x="3758659" y="3196802"/>
                <a:ext cx="2160000" cy="520227"/>
                <a:chOff x="3758660" y="3196805"/>
                <a:chExt cx="2160000" cy="520228"/>
              </a:xfrm>
            </p:grpSpPr>
            <p:cxnSp>
              <p:nvCxnSpPr>
                <p:cNvPr id="271" name="直線コネクタ 270"/>
                <p:cNvCxnSpPr/>
                <p:nvPr/>
              </p:nvCxnSpPr>
              <p:spPr>
                <a:xfrm>
                  <a:off x="3758660" y="3217581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線コネクタ 271"/>
                <p:cNvCxnSpPr/>
                <p:nvPr/>
              </p:nvCxnSpPr>
              <p:spPr>
                <a:xfrm rot="5400000">
                  <a:off x="5668349" y="3466723"/>
                  <a:ext cx="498282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線コネクタ 272"/>
                <p:cNvCxnSpPr/>
                <p:nvPr/>
              </p:nvCxnSpPr>
              <p:spPr>
                <a:xfrm rot="10800000">
                  <a:off x="3758660" y="3713432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線コネクタ 273"/>
                <p:cNvCxnSpPr/>
                <p:nvPr/>
              </p:nvCxnSpPr>
              <p:spPr>
                <a:xfrm rot="5400000">
                  <a:off x="5107842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線コネクタ 274"/>
                <p:cNvCxnSpPr/>
                <p:nvPr/>
              </p:nvCxnSpPr>
              <p:spPr>
                <a:xfrm rot="5400000">
                  <a:off x="4571857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線コネクタ 275"/>
                <p:cNvCxnSpPr/>
                <p:nvPr/>
              </p:nvCxnSpPr>
              <p:spPr>
                <a:xfrm rot="5400000">
                  <a:off x="4062334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円/楕円 267"/>
              <p:cNvSpPr>
                <a:spLocks noChangeAspect="1"/>
              </p:cNvSpPr>
              <p:nvPr/>
            </p:nvSpPr>
            <p:spPr>
              <a:xfrm>
                <a:off x="4380840" y="3292283"/>
                <a:ext cx="349200" cy="35031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ja-JP" sz="700" b="1" dirty="0" smtClean="0"/>
                  <a:t>job</a:t>
                </a:r>
                <a:endParaRPr lang="ja-JP" altLang="en-US" sz="700" b="1" dirty="0"/>
              </a:p>
            </p:txBody>
          </p:sp>
          <p:sp>
            <p:nvSpPr>
              <p:cNvPr id="269" name="円/楕円 268"/>
              <p:cNvSpPr>
                <a:spLocks noChangeAspect="1"/>
              </p:cNvSpPr>
              <p:nvPr/>
            </p:nvSpPr>
            <p:spPr>
              <a:xfrm>
                <a:off x="4922647" y="3292284"/>
                <a:ext cx="349200" cy="35031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700" b="1" dirty="0" smtClean="0"/>
                  <a:t>job</a:t>
                </a:r>
                <a:endParaRPr lang="ja-JP" altLang="en-US" sz="700" dirty="0"/>
              </a:p>
            </p:txBody>
          </p:sp>
          <p:sp>
            <p:nvSpPr>
              <p:cNvPr id="270" name="円/楕円 269"/>
              <p:cNvSpPr>
                <a:spLocks noChangeAspect="1"/>
              </p:cNvSpPr>
              <p:nvPr/>
            </p:nvSpPr>
            <p:spPr>
              <a:xfrm>
                <a:off x="5453217" y="3292285"/>
                <a:ext cx="349200" cy="35031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700" b="1" dirty="0"/>
                  <a:t>job</a:t>
                </a:r>
                <a:endParaRPr lang="ja-JP" altLang="en-US" sz="700" dirty="0"/>
              </a:p>
            </p:txBody>
          </p:sp>
        </p:grpSp>
        <p:sp>
          <p:nvSpPr>
            <p:cNvPr id="266" name="テキスト ボックス 265"/>
            <p:cNvSpPr txBox="1"/>
            <p:nvPr/>
          </p:nvSpPr>
          <p:spPr>
            <a:xfrm>
              <a:off x="6693588" y="25849277"/>
              <a:ext cx="684588" cy="30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" dirty="0" smtClean="0"/>
                <a:t>Queue</a:t>
              </a:r>
              <a:endParaRPr kumimoji="1" lang="ja-JP" altLang="en-US" sz="600" dirty="0"/>
            </a:p>
          </p:txBody>
        </p:sp>
      </p:grpSp>
      <p:sp>
        <p:nvSpPr>
          <p:cNvPr id="256" name="テキスト ボックス 255"/>
          <p:cNvSpPr txBox="1"/>
          <p:nvPr/>
        </p:nvSpPr>
        <p:spPr>
          <a:xfrm>
            <a:off x="2822737" y="5485802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b="1" dirty="0" smtClean="0"/>
              <a:t>JMS </a:t>
            </a:r>
            <a:r>
              <a:rPr lang="en-US" altLang="ja-JP" sz="1000" b="1" dirty="0" smtClean="0"/>
              <a:t>(OGS/GE)</a:t>
            </a:r>
            <a:endParaRPr kumimoji="1" lang="ja-JP" altLang="en-US" sz="1000" b="1" dirty="0"/>
          </a:p>
        </p:txBody>
      </p:sp>
      <p:cxnSp>
        <p:nvCxnSpPr>
          <p:cNvPr id="257" name="AutoShape 33"/>
          <p:cNvCxnSpPr>
            <a:cxnSpLocks noChangeShapeType="1"/>
            <a:stCxn id="296" idx="5"/>
          </p:cNvCxnSpPr>
          <p:nvPr/>
        </p:nvCxnSpPr>
        <p:spPr bwMode="auto">
          <a:xfrm flipV="1">
            <a:off x="834335" y="5310966"/>
            <a:ext cx="200866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" name="テキスト ボックス 257"/>
          <p:cNvSpPr txBox="1"/>
          <p:nvPr/>
        </p:nvSpPr>
        <p:spPr>
          <a:xfrm>
            <a:off x="3865611" y="5318634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 smtClean="0"/>
              <a:t>Computing resource </a:t>
            </a:r>
            <a:br>
              <a:rPr kumimoji="1" lang="en-US" altLang="ja-JP" sz="800" dirty="0" smtClean="0"/>
            </a:br>
            <a:r>
              <a:rPr kumimoji="1" lang="en-US" altLang="ja-JP" sz="800" dirty="0" smtClean="0"/>
              <a:t>Management</a:t>
            </a:r>
            <a:endParaRPr kumimoji="1" lang="ja-JP" altLang="en-US" sz="800" dirty="0"/>
          </a:p>
        </p:txBody>
      </p:sp>
      <p:grpSp>
        <p:nvGrpSpPr>
          <p:cNvPr id="259" name="グループ化 258"/>
          <p:cNvGrpSpPr/>
          <p:nvPr/>
        </p:nvGrpSpPr>
        <p:grpSpPr>
          <a:xfrm>
            <a:off x="1010325" y="4708442"/>
            <a:ext cx="1210499" cy="1082597"/>
            <a:chOff x="1967553" y="24265909"/>
            <a:chExt cx="2890196" cy="2584815"/>
          </a:xfrm>
        </p:grpSpPr>
        <p:sp>
          <p:nvSpPr>
            <p:cNvPr id="262" name="メモ 261"/>
            <p:cNvSpPr/>
            <p:nvPr/>
          </p:nvSpPr>
          <p:spPr>
            <a:xfrm>
              <a:off x="1967553" y="24438967"/>
              <a:ext cx="2890196" cy="2411757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900" b="1" dirty="0" smtClean="0">
                  <a:cs typeface="Times New Roman" pitchFamily="18" charset="0"/>
                </a:rPr>
                <a:t/>
              </a:r>
              <a:br>
                <a:rPr lang="en-US" altLang="ja-JP" sz="900" b="1" dirty="0" smtClean="0">
                  <a:cs typeface="Times New Roman" pitchFamily="18" charset="0"/>
                </a:rPr>
              </a:br>
              <a:r>
                <a:rPr lang="en-US" altLang="ja-JP" sz="700" dirty="0" smtClean="0">
                  <a:cs typeface="Times New Roman" pitchFamily="18" charset="0"/>
                </a:rPr>
                <a:t>#!/</a:t>
              </a:r>
              <a:r>
                <a:rPr lang="en-US" altLang="ja-JP" sz="700" dirty="0">
                  <a:cs typeface="Times New Roman" pitchFamily="18" charset="0"/>
                </a:rPr>
                <a:t>bin/csh</a:t>
              </a:r>
            </a:p>
            <a:p>
              <a:r>
                <a:rPr lang="en-US" altLang="ja-JP" sz="700" dirty="0">
                  <a:cs typeface="Times New Roman" pitchFamily="18" charset="0"/>
                </a:rPr>
                <a:t>#$  -q   </a:t>
              </a:r>
              <a:r>
                <a:rPr lang="en-US" altLang="ja-JP" sz="700" dirty="0" smtClean="0">
                  <a:cs typeface="Times New Roman" pitchFamily="18" charset="0"/>
                </a:rPr>
                <a:t>QUEUE</a:t>
              </a:r>
              <a:endParaRPr lang="en-US" altLang="ja-JP" sz="700" dirty="0">
                <a:cs typeface="Times New Roman" pitchFamily="18" charset="0"/>
              </a:endParaRPr>
            </a:p>
            <a:p>
              <a:r>
                <a:rPr lang="en-US" altLang="ja-JP" sz="700" dirty="0">
                  <a:cs typeface="Times New Roman" pitchFamily="18" charset="0"/>
                </a:rPr>
                <a:t>#$  -pe  ompi  4</a:t>
              </a:r>
            </a:p>
            <a:p>
              <a:r>
                <a:rPr lang="en-US" altLang="ja-JP" sz="700" b="1" dirty="0">
                  <a:solidFill>
                    <a:srgbClr val="FF0000"/>
                  </a:solidFill>
                  <a:cs typeface="Times New Roman" pitchFamily="18" charset="0"/>
                </a:rPr>
                <a:t>#$  -l </a:t>
              </a:r>
              <a:r>
                <a:rPr lang="en-US" altLang="ja-JP" sz="700" b="1" dirty="0" smtClean="0">
                  <a:solidFill>
                    <a:srgbClr val="FF0000"/>
                  </a:solidFill>
                  <a:cs typeface="Times New Roman" pitchFamily="18" charset="0"/>
                </a:rPr>
                <a:t>netprio=bandwidth</a:t>
              </a:r>
              <a:endParaRPr lang="en-US" altLang="ja-JP" sz="700" dirty="0">
                <a:solidFill>
                  <a:srgbClr val="FF0000"/>
                </a:solidFill>
                <a:cs typeface="Times New Roman" pitchFamily="18" charset="0"/>
              </a:endParaRPr>
            </a:p>
            <a:p>
              <a:r>
                <a:rPr lang="en-US" altLang="ja-JP" sz="700" dirty="0" smtClean="0">
                  <a:cs typeface="Times New Roman" pitchFamily="18" charset="0"/>
                </a:rPr>
                <a:t>mpirun  -np 4 ./</a:t>
              </a:r>
              <a:r>
                <a:rPr lang="en-US" altLang="ja-JP" sz="700" dirty="0">
                  <a:cs typeface="Times New Roman" pitchFamily="18" charset="0"/>
                </a:rPr>
                <a:t>a.out</a:t>
              </a:r>
            </a:p>
          </p:txBody>
        </p:sp>
        <p:sp>
          <p:nvSpPr>
            <p:cNvPr id="263" name="テキスト ボックス 262"/>
            <p:cNvSpPr txBox="1"/>
            <p:nvPr/>
          </p:nvSpPr>
          <p:spPr>
            <a:xfrm>
              <a:off x="2713480" y="24265909"/>
              <a:ext cx="1398338" cy="36742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lang="en-US" altLang="ja-JP" sz="1000" b="1" dirty="0" smtClean="0">
                  <a:cs typeface="Times New Roman" pitchFamily="18" charset="0"/>
                </a:rPr>
                <a:t>Job Script</a:t>
              </a:r>
              <a:endParaRPr lang="ja-JP" altLang="en-US" sz="1000" b="1" dirty="0"/>
            </a:p>
          </p:txBody>
        </p:sp>
      </p:grpSp>
      <p:sp>
        <p:nvSpPr>
          <p:cNvPr id="260" name="角丸四角形吹き出し 259"/>
          <p:cNvSpPr/>
          <p:nvPr/>
        </p:nvSpPr>
        <p:spPr>
          <a:xfrm>
            <a:off x="728743" y="5861622"/>
            <a:ext cx="2646050" cy="510778"/>
          </a:xfrm>
          <a:prstGeom prst="wedgeRoundRectCallout">
            <a:avLst>
              <a:gd name="adj1" fmla="val -20799"/>
              <a:gd name="adj2" fmla="val -1489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>
                <a:solidFill>
                  <a:schemeClr val="tx1"/>
                </a:solidFill>
              </a:rPr>
              <a:t>User can request  network resources </a:t>
            </a:r>
            <a:br>
              <a:rPr lang="en-US" altLang="ja-JP" sz="1200" dirty="0">
                <a:solidFill>
                  <a:schemeClr val="tx1"/>
                </a:solidFill>
              </a:rPr>
            </a:br>
            <a:r>
              <a:rPr lang="en-US" altLang="ja-JP" sz="1200" dirty="0">
                <a:solidFill>
                  <a:schemeClr val="tx1"/>
                </a:solidFill>
              </a:rPr>
              <a:t>by </a:t>
            </a:r>
            <a:r>
              <a:rPr lang="en-US" altLang="ja-JP" sz="1200" dirty="0" smtClean="0">
                <a:solidFill>
                  <a:schemeClr val="tx1"/>
                </a:solidFill>
              </a:rPr>
              <a:t>requiring </a:t>
            </a:r>
            <a:r>
              <a:rPr lang="en-US" altLang="ja-JP" sz="1200" dirty="0">
                <a:solidFill>
                  <a:schemeClr val="tx1"/>
                </a:solidFill>
              </a:rPr>
              <a:t>the </a:t>
            </a:r>
            <a:r>
              <a:rPr lang="en-US" altLang="ja-JP" sz="1200" dirty="0" smtClean="0">
                <a:solidFill>
                  <a:schemeClr val="tx1"/>
                </a:solidFill>
              </a:rPr>
              <a:t>policy name.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284082" y="3909802"/>
            <a:ext cx="1005404" cy="684826"/>
            <a:chOff x="284082" y="3909802"/>
            <a:chExt cx="1005404" cy="684826"/>
          </a:xfrm>
        </p:grpSpPr>
        <p:sp>
          <p:nvSpPr>
            <p:cNvPr id="243" name="テキスト ボックス 242"/>
            <p:cNvSpPr txBox="1"/>
            <p:nvPr/>
          </p:nvSpPr>
          <p:spPr>
            <a:xfrm>
              <a:off x="284082" y="4333018"/>
              <a:ext cx="1005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Administrator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40" name="グループ化 239"/>
            <p:cNvGrpSpPr>
              <a:grpSpLocks noChangeAspect="1"/>
            </p:cNvGrpSpPr>
            <p:nvPr/>
          </p:nvGrpSpPr>
          <p:grpSpPr>
            <a:xfrm>
              <a:off x="644416" y="3909802"/>
              <a:ext cx="297264" cy="378920"/>
              <a:chOff x="1096225" y="885475"/>
              <a:chExt cx="648072" cy="826091"/>
            </a:xfrm>
            <a:solidFill>
              <a:srgbClr val="CCFFCC"/>
            </a:solidFill>
          </p:grpSpPr>
          <p:sp>
            <p:nvSpPr>
              <p:cNvPr id="285" name="二等辺三角形 284"/>
              <p:cNvSpPr/>
              <p:nvPr/>
            </p:nvSpPr>
            <p:spPr>
              <a:xfrm>
                <a:off x="1096225" y="1135502"/>
                <a:ext cx="648072" cy="576064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ja-JP" altLang="en-US" sz="200" dirty="0"/>
              </a:p>
            </p:txBody>
          </p:sp>
          <p:sp>
            <p:nvSpPr>
              <p:cNvPr id="286" name="円/楕円 285"/>
              <p:cNvSpPr/>
              <p:nvPr/>
            </p:nvSpPr>
            <p:spPr>
              <a:xfrm>
                <a:off x="1168233" y="885475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ja-JP" altLang="en-US" sz="200" dirty="0"/>
              </a:p>
            </p:txBody>
          </p:sp>
        </p:grpSp>
      </p:grpSp>
      <p:sp>
        <p:nvSpPr>
          <p:cNvPr id="558" name="メモ 557"/>
          <p:cNvSpPr/>
          <p:nvPr/>
        </p:nvSpPr>
        <p:spPr>
          <a:xfrm>
            <a:off x="1212074" y="3859461"/>
            <a:ext cx="462259" cy="495063"/>
          </a:xfrm>
          <a:prstGeom prst="foldedCorne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t">
            <a:noAutofit/>
          </a:bodyPr>
          <a:lstStyle/>
          <a:p>
            <a:pPr algn="ctr"/>
            <a:r>
              <a:rPr lang="en-US" altLang="ja-JP" sz="600" b="1" dirty="0" smtClean="0">
                <a:cs typeface="Times New Roman" pitchFamily="18" charset="0"/>
              </a:rPr>
              <a:t>Resource</a:t>
            </a:r>
          </a:p>
          <a:p>
            <a:pPr algn="ctr"/>
            <a:r>
              <a:rPr lang="en-US" altLang="ja-JP" sz="600" b="1" dirty="0" smtClean="0">
                <a:cs typeface="Times New Roman" pitchFamily="18" charset="0"/>
              </a:rPr>
              <a:t>Assignment</a:t>
            </a:r>
          </a:p>
          <a:p>
            <a:pPr algn="ctr"/>
            <a:r>
              <a:rPr lang="en-US" altLang="ja-JP" sz="600" b="1" dirty="0" smtClean="0">
                <a:cs typeface="Times New Roman" pitchFamily="18" charset="0"/>
              </a:rPr>
              <a:t>Policy</a:t>
            </a:r>
          </a:p>
        </p:txBody>
      </p:sp>
      <p:sp>
        <p:nvSpPr>
          <p:cNvPr id="559" name="角丸四角形吹き出し 558"/>
          <p:cNvSpPr/>
          <p:nvPr/>
        </p:nvSpPr>
        <p:spPr>
          <a:xfrm>
            <a:off x="4737088" y="5728959"/>
            <a:ext cx="4016523" cy="715089"/>
          </a:xfrm>
          <a:prstGeom prst="wedgeRoundRectCallout">
            <a:avLst>
              <a:gd name="adj1" fmla="val -71417"/>
              <a:gd name="adj2" fmla="val -2314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 marL="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607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214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821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428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8035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642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249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8562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Brain decides computational and network resources to allocate to the job according to resource usage and resource assignment policy.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61" name="角丸四角形吹き出し 260"/>
          <p:cNvSpPr/>
          <p:nvPr/>
        </p:nvSpPr>
        <p:spPr>
          <a:xfrm>
            <a:off x="107504" y="2486842"/>
            <a:ext cx="2113320" cy="1123712"/>
          </a:xfrm>
          <a:prstGeom prst="wedgeRoundRectCallout">
            <a:avLst>
              <a:gd name="adj1" fmla="val 14729"/>
              <a:gd name="adj2" fmla="val 729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>
                <a:solidFill>
                  <a:schemeClr val="tx1"/>
                </a:solidFill>
              </a:rPr>
              <a:t>Administrator can create resource assignment policy for computational and  network </a:t>
            </a:r>
            <a:r>
              <a:rPr lang="en-US" altLang="ja-JP" sz="1200" dirty="0" err="1">
                <a:solidFill>
                  <a:schemeClr val="tx1"/>
                </a:solidFill>
              </a:rPr>
              <a:t>programmablly</a:t>
            </a:r>
            <a:r>
              <a:rPr lang="en-US" altLang="ja-JP" sz="1200" dirty="0">
                <a:solidFill>
                  <a:schemeClr val="tx1"/>
                </a:solidFill>
              </a:rPr>
              <a:t> through a ruby script.</a:t>
            </a:r>
          </a:p>
        </p:txBody>
      </p:sp>
      <p:cxnSp>
        <p:nvCxnSpPr>
          <p:cNvPr id="560" name="曲線コネクタ 559"/>
          <p:cNvCxnSpPr/>
          <p:nvPr/>
        </p:nvCxnSpPr>
        <p:spPr>
          <a:xfrm rot="16200000" flipH="1">
            <a:off x="5827643" y="5033759"/>
            <a:ext cx="8994" cy="566103"/>
          </a:xfrm>
          <a:prstGeom prst="curvedConnector3">
            <a:avLst>
              <a:gd name="adj1" fmla="val -15891617"/>
            </a:avLst>
          </a:prstGeom>
          <a:ln w="444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フリーフォーム 549"/>
          <p:cNvSpPr/>
          <p:nvPr/>
        </p:nvSpPr>
        <p:spPr>
          <a:xfrm>
            <a:off x="6304937" y="3916958"/>
            <a:ext cx="1828435" cy="1337619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  <a:gd name="connsiteX0" fmla="*/ 1499120 w 2850549"/>
              <a:gd name="connsiteY0" fmla="*/ 2061054 h 2061054"/>
              <a:gd name="connsiteX1" fmla="*/ 1522282 w 2850549"/>
              <a:gd name="connsiteY1" fmla="*/ 1539510 h 2061054"/>
              <a:gd name="connsiteX2" fmla="*/ 0 w 2850549"/>
              <a:gd name="connsiteY2" fmla="*/ 12719 h 2061054"/>
              <a:gd name="connsiteX3" fmla="*/ 2810209 w 2850549"/>
              <a:gd name="connsiteY3" fmla="*/ 1293007 h 2061054"/>
              <a:gd name="connsiteX4" fmla="*/ 2850550 w 2850549"/>
              <a:gd name="connsiteY4" fmla="*/ 2013989 h 2061054"/>
              <a:gd name="connsiteX0" fmla="*/ 1499120 w 3101532"/>
              <a:gd name="connsiteY0" fmla="*/ 2061054 h 2076734"/>
              <a:gd name="connsiteX1" fmla="*/ 1522282 w 3101532"/>
              <a:gd name="connsiteY1" fmla="*/ 1539510 h 2076734"/>
              <a:gd name="connsiteX2" fmla="*/ 0 w 3101532"/>
              <a:gd name="connsiteY2" fmla="*/ 12719 h 2076734"/>
              <a:gd name="connsiteX3" fmla="*/ 2810209 w 3101532"/>
              <a:gd name="connsiteY3" fmla="*/ 1293007 h 2076734"/>
              <a:gd name="connsiteX4" fmla="*/ 3101532 w 3101532"/>
              <a:gd name="connsiteY4" fmla="*/ 2076734 h 2076734"/>
              <a:gd name="connsiteX0" fmla="*/ 1499120 w 3102599"/>
              <a:gd name="connsiteY0" fmla="*/ 2061054 h 2076734"/>
              <a:gd name="connsiteX1" fmla="*/ 1522282 w 3102599"/>
              <a:gd name="connsiteY1" fmla="*/ 1539510 h 2076734"/>
              <a:gd name="connsiteX2" fmla="*/ 0 w 3102599"/>
              <a:gd name="connsiteY2" fmla="*/ 12719 h 2076734"/>
              <a:gd name="connsiteX3" fmla="*/ 2810209 w 3102599"/>
              <a:gd name="connsiteY3" fmla="*/ 1293007 h 2076734"/>
              <a:gd name="connsiteX4" fmla="*/ 3101532 w 3102599"/>
              <a:gd name="connsiteY4" fmla="*/ 2076734 h 2076734"/>
              <a:gd name="connsiteX0" fmla="*/ 1499120 w 3117265"/>
              <a:gd name="connsiteY0" fmla="*/ 2058603 h 2074283"/>
              <a:gd name="connsiteX1" fmla="*/ 1522282 w 3117265"/>
              <a:gd name="connsiteY1" fmla="*/ 1537059 h 2074283"/>
              <a:gd name="connsiteX2" fmla="*/ 0 w 3117265"/>
              <a:gd name="connsiteY2" fmla="*/ 10268 h 2074283"/>
              <a:gd name="connsiteX3" fmla="*/ 3103023 w 3117265"/>
              <a:gd name="connsiteY3" fmla="*/ 1583369 h 2074283"/>
              <a:gd name="connsiteX4" fmla="*/ 3101532 w 3117265"/>
              <a:gd name="connsiteY4" fmla="*/ 2074283 h 2074283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5539"/>
              <a:gd name="connsiteY0" fmla="*/ 2029574 h 2045254"/>
              <a:gd name="connsiteX1" fmla="*/ 2724908 w 4315539"/>
              <a:gd name="connsiteY1" fmla="*/ 1508030 h 2045254"/>
              <a:gd name="connsiteX2" fmla="*/ 0 w 4315539"/>
              <a:gd name="connsiteY2" fmla="*/ 12610 h 2045254"/>
              <a:gd name="connsiteX3" fmla="*/ 4295190 w 4315539"/>
              <a:gd name="connsiteY3" fmla="*/ 1303357 h 2045254"/>
              <a:gd name="connsiteX4" fmla="*/ 4304158 w 4315539"/>
              <a:gd name="connsiteY4" fmla="*/ 2045254 h 2045254"/>
              <a:gd name="connsiteX0" fmla="*/ 2701746 w 4307577"/>
              <a:gd name="connsiteY0" fmla="*/ 2029574 h 2045254"/>
              <a:gd name="connsiteX1" fmla="*/ 2724908 w 4307577"/>
              <a:gd name="connsiteY1" fmla="*/ 1508030 h 2045254"/>
              <a:gd name="connsiteX2" fmla="*/ 0 w 4307577"/>
              <a:gd name="connsiteY2" fmla="*/ 12610 h 2045254"/>
              <a:gd name="connsiteX3" fmla="*/ 4295190 w 4307577"/>
              <a:gd name="connsiteY3" fmla="*/ 1303357 h 2045254"/>
              <a:gd name="connsiteX4" fmla="*/ 4304158 w 4307577"/>
              <a:gd name="connsiteY4" fmla="*/ 2045254 h 2045254"/>
              <a:gd name="connsiteX0" fmla="*/ 2701746 w 4307577"/>
              <a:gd name="connsiteY0" fmla="*/ 2028700 h 2044380"/>
              <a:gd name="connsiteX1" fmla="*/ 2724908 w 4307577"/>
              <a:gd name="connsiteY1" fmla="*/ 1507156 h 2044380"/>
              <a:gd name="connsiteX2" fmla="*/ 0 w 4307577"/>
              <a:gd name="connsiteY2" fmla="*/ 11736 h 2044380"/>
              <a:gd name="connsiteX3" fmla="*/ 4295190 w 4307577"/>
              <a:gd name="connsiteY3" fmla="*/ 1302483 h 2044380"/>
              <a:gd name="connsiteX4" fmla="*/ 4304158 w 4307577"/>
              <a:gd name="connsiteY4" fmla="*/ 2044380 h 2044380"/>
              <a:gd name="connsiteX0" fmla="*/ 2701746 w 4307577"/>
              <a:gd name="connsiteY0" fmla="*/ 2016963 h 2032643"/>
              <a:gd name="connsiteX1" fmla="*/ 2724908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15539"/>
              <a:gd name="connsiteY0" fmla="*/ 2016963 h 2032643"/>
              <a:gd name="connsiteX1" fmla="*/ 2693534 w 4315539"/>
              <a:gd name="connsiteY1" fmla="*/ 1495419 h 2032643"/>
              <a:gd name="connsiteX2" fmla="*/ 0 w 4315539"/>
              <a:gd name="connsiteY2" fmla="*/ -1 h 2032643"/>
              <a:gd name="connsiteX3" fmla="*/ 4295190 w 4315539"/>
              <a:gd name="connsiteY3" fmla="*/ 1290746 h 2032643"/>
              <a:gd name="connsiteX4" fmla="*/ 4304158 w 4315539"/>
              <a:gd name="connsiteY4" fmla="*/ 2032643 h 203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539" h="2032643">
                <a:moveTo>
                  <a:pt x="2701746" y="2016963"/>
                </a:moveTo>
                <a:cubicBezTo>
                  <a:pt x="2735364" y="1795087"/>
                  <a:pt x="2706977" y="2025834"/>
                  <a:pt x="2693534" y="1495419"/>
                </a:cubicBezTo>
                <a:cubicBezTo>
                  <a:pt x="2293786" y="1134855"/>
                  <a:pt x="810236" y="446455"/>
                  <a:pt x="0" y="-1"/>
                </a:cubicBezTo>
                <a:cubicBezTo>
                  <a:pt x="381977" y="86151"/>
                  <a:pt x="3623146" y="1079206"/>
                  <a:pt x="4295190" y="1290746"/>
                </a:cubicBezTo>
                <a:cubicBezTo>
                  <a:pt x="4314241" y="1882784"/>
                  <a:pt x="4325071" y="1581820"/>
                  <a:pt x="4304158" y="2032643"/>
                </a:cubicBezTo>
              </a:path>
            </a:pathLst>
          </a:custGeom>
          <a:ln w="44450">
            <a:solidFill>
              <a:schemeClr val="accent2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47" name="フリーフォーム 546"/>
          <p:cNvSpPr/>
          <p:nvPr/>
        </p:nvSpPr>
        <p:spPr>
          <a:xfrm>
            <a:off x="6039294" y="3937820"/>
            <a:ext cx="1123554" cy="1316757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855" h="2019671">
                <a:moveTo>
                  <a:pt x="1300426" y="2019671"/>
                </a:moveTo>
                <a:cubicBezTo>
                  <a:pt x="1334044" y="1797795"/>
                  <a:pt x="1305658" y="2049456"/>
                  <a:pt x="1323588" y="1498127"/>
                </a:cubicBezTo>
                <a:cubicBezTo>
                  <a:pt x="1164367" y="1127108"/>
                  <a:pt x="381475" y="532826"/>
                  <a:pt x="0" y="13166"/>
                </a:cubicBezTo>
                <a:cubicBezTo>
                  <a:pt x="214655" y="-130751"/>
                  <a:pt x="2023132" y="945966"/>
                  <a:pt x="2611515" y="1251624"/>
                </a:cubicBezTo>
                <a:cubicBezTo>
                  <a:pt x="2630564" y="1801833"/>
                  <a:pt x="2620480" y="1751850"/>
                  <a:pt x="2651856" y="1972606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6" name="テキスト ボックス 555"/>
          <p:cNvSpPr txBox="1"/>
          <p:nvPr/>
        </p:nvSpPr>
        <p:spPr>
          <a:xfrm>
            <a:off x="6516216" y="4337912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0.9/1.0</a:t>
            </a:r>
            <a:endParaRPr kumimoji="1" lang="ja-JP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41722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9" grpId="0" animBg="1"/>
      <p:bldP spid="260" grpId="0" animBg="1"/>
      <p:bldP spid="558" grpId="0" animBg="1"/>
      <p:bldP spid="559" grpId="0" animBg="1"/>
      <p:bldP spid="2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SDN-enhanced JMS</a:t>
            </a:r>
            <a:endParaRPr kumimoji="1" lang="ja-JP" altLang="en-US" sz="3200" dirty="0"/>
          </a:p>
        </p:txBody>
      </p:sp>
      <p:sp>
        <p:nvSpPr>
          <p:cNvPr id="1028" name="コンテンツ プレースホルダー 1027"/>
          <p:cNvSpPr>
            <a:spLocks noGrp="1"/>
          </p:cNvSpPr>
          <p:nvPr>
            <p:ph idx="1"/>
          </p:nvPr>
        </p:nvSpPr>
        <p:spPr>
          <a:xfrm>
            <a:off x="564824" y="908721"/>
            <a:ext cx="8273716" cy="1152127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Leveraging Software Defined Networking / OpenFlow</a:t>
            </a:r>
          </a:p>
          <a:p>
            <a:pPr lvl="1"/>
            <a:r>
              <a:rPr lang="en-US" altLang="ja-JP" sz="2800" dirty="0"/>
              <a:t>Retrieving topology and usage of interconnect</a:t>
            </a:r>
          </a:p>
          <a:p>
            <a:pPr lvl="1"/>
            <a:r>
              <a:rPr lang="en-US" altLang="ja-JP" sz="2800" dirty="0"/>
              <a:t>Managing communication paths assigned to each job as </a:t>
            </a:r>
            <a:r>
              <a:rPr lang="en-US" altLang="ja-JP" sz="2800" dirty="0" smtClean="0"/>
              <a:t>Flow Entries</a:t>
            </a:r>
            <a:endParaRPr lang="en-US" altLang="ja-JP" sz="280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363" name="角丸四角形 362"/>
          <p:cNvSpPr/>
          <p:nvPr/>
        </p:nvSpPr>
        <p:spPr>
          <a:xfrm>
            <a:off x="4810501" y="3723410"/>
            <a:ext cx="4028039" cy="1123120"/>
          </a:xfrm>
          <a:prstGeom prst="roundRect">
            <a:avLst>
              <a:gd name="adj" fmla="val 1568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cxnSp>
        <p:nvCxnSpPr>
          <p:cNvPr id="366" name="直線コネクタ 365"/>
          <p:cNvCxnSpPr>
            <a:stCxn id="425" idx="0"/>
            <a:endCxn id="370" idx="3"/>
          </p:cNvCxnSpPr>
          <p:nvPr/>
        </p:nvCxnSpPr>
        <p:spPr>
          <a:xfrm flipV="1">
            <a:off x="5361516" y="3953722"/>
            <a:ext cx="484124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コネクタ 366"/>
          <p:cNvCxnSpPr>
            <a:stCxn id="452" idx="0"/>
            <a:endCxn id="532" idx="3"/>
          </p:cNvCxnSpPr>
          <p:nvPr/>
        </p:nvCxnSpPr>
        <p:spPr>
          <a:xfrm flipV="1">
            <a:off x="6344543" y="3953722"/>
            <a:ext cx="1459449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コネクタ 367"/>
          <p:cNvCxnSpPr>
            <a:stCxn id="452" idx="0"/>
            <a:endCxn id="370" idx="3"/>
          </p:cNvCxnSpPr>
          <p:nvPr/>
        </p:nvCxnSpPr>
        <p:spPr>
          <a:xfrm flipH="1" flipV="1">
            <a:off x="5845642" y="3953722"/>
            <a:ext cx="498903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グループ化 368"/>
          <p:cNvGrpSpPr/>
          <p:nvPr/>
        </p:nvGrpSpPr>
        <p:grpSpPr>
          <a:xfrm>
            <a:off x="5402629" y="3801632"/>
            <a:ext cx="921336" cy="152091"/>
            <a:chOff x="2195736" y="2060848"/>
            <a:chExt cx="781162" cy="119756"/>
          </a:xfrm>
        </p:grpSpPr>
        <p:sp>
          <p:nvSpPr>
            <p:cNvPr id="370" name="直方体 369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12" name="正方形/長方形 411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4" name="正方形/長方形 413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5" name="正方形/長方形 414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7" name="正方形/長方形 416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19" name="正方形/長方形 418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421" name="直線コネクタ 420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コネクタ 421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線コネクタ 422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グループ化 423"/>
          <p:cNvGrpSpPr/>
          <p:nvPr/>
        </p:nvGrpSpPr>
        <p:grpSpPr>
          <a:xfrm>
            <a:off x="4883192" y="4618711"/>
            <a:ext cx="921336" cy="152091"/>
            <a:chOff x="2195736" y="2060848"/>
            <a:chExt cx="781162" cy="119756"/>
          </a:xfrm>
        </p:grpSpPr>
        <p:sp>
          <p:nvSpPr>
            <p:cNvPr id="425" name="直方体 424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26" name="正方形/長方形 425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27" name="正方形/長方形 426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31" name="正方形/長方形 430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42" name="正方形/長方形 441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43" name="正方形/長方形 442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44" name="正方形/長方形 443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448" name="直線コネクタ 447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グループ化 450"/>
          <p:cNvGrpSpPr/>
          <p:nvPr/>
        </p:nvGrpSpPr>
        <p:grpSpPr>
          <a:xfrm>
            <a:off x="5866219" y="4618711"/>
            <a:ext cx="921336" cy="152091"/>
            <a:chOff x="2195736" y="2060848"/>
            <a:chExt cx="781162" cy="119756"/>
          </a:xfrm>
        </p:grpSpPr>
        <p:sp>
          <p:nvSpPr>
            <p:cNvPr id="452" name="直方体 451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53" name="正方形/長方形 452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83" name="正方形/長方形 482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96" name="正方形/長方形 495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97" name="正方形/長方形 496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98" name="正方形/長方形 497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499" name="正方形/長方形 498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00" name="正方形/長方形 499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01" name="正方形/長方形 500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502" name="直線コネクタ 501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コネクタ 503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グループ化 504"/>
          <p:cNvGrpSpPr/>
          <p:nvPr/>
        </p:nvGrpSpPr>
        <p:grpSpPr>
          <a:xfrm>
            <a:off x="6849246" y="4618711"/>
            <a:ext cx="921336" cy="152091"/>
            <a:chOff x="2195736" y="2060848"/>
            <a:chExt cx="781162" cy="119756"/>
          </a:xfrm>
        </p:grpSpPr>
        <p:sp>
          <p:nvSpPr>
            <p:cNvPr id="506" name="直方体 505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515" name="直線コネクタ 514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コネクタ 515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コネクタ 516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8" name="グループ化 517"/>
          <p:cNvGrpSpPr/>
          <p:nvPr/>
        </p:nvGrpSpPr>
        <p:grpSpPr>
          <a:xfrm>
            <a:off x="7832275" y="4618711"/>
            <a:ext cx="921336" cy="152091"/>
            <a:chOff x="2195736" y="2060848"/>
            <a:chExt cx="781162" cy="119756"/>
          </a:xfrm>
        </p:grpSpPr>
        <p:sp>
          <p:nvSpPr>
            <p:cNvPr id="519" name="直方体 518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528" name="直線コネクタ 527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コネクタ 528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コネクタ 529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1" name="グループ化 530"/>
          <p:cNvGrpSpPr/>
          <p:nvPr/>
        </p:nvGrpSpPr>
        <p:grpSpPr>
          <a:xfrm>
            <a:off x="7360981" y="3801632"/>
            <a:ext cx="921336" cy="152091"/>
            <a:chOff x="2195736" y="2060848"/>
            <a:chExt cx="781162" cy="119756"/>
          </a:xfrm>
        </p:grpSpPr>
        <p:sp>
          <p:nvSpPr>
            <p:cNvPr id="532" name="直方体 531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9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33" name="正方形/長方形 532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4" name="正方形/長方形 533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5" name="正方形/長方形 534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6" name="正方形/長方形 535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7" name="正方形/長方形 536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8" name="正方形/長方形 537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39" name="正方形/長方形 538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540" name="正方形/長方形 539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541" name="直線コネクタ 540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コネクタ 541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線コネクタ 542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4" name="直線コネクタ 543"/>
          <p:cNvCxnSpPr>
            <a:stCxn id="506" idx="0"/>
            <a:endCxn id="532" idx="3"/>
          </p:cNvCxnSpPr>
          <p:nvPr/>
        </p:nvCxnSpPr>
        <p:spPr>
          <a:xfrm flipV="1">
            <a:off x="7327570" y="3953722"/>
            <a:ext cx="476422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/>
          <p:cNvCxnSpPr>
            <a:stCxn id="425" idx="0"/>
            <a:endCxn id="532" idx="3"/>
          </p:cNvCxnSpPr>
          <p:nvPr/>
        </p:nvCxnSpPr>
        <p:spPr>
          <a:xfrm flipV="1">
            <a:off x="5361516" y="3953722"/>
            <a:ext cx="2442476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/>
          <p:cNvCxnSpPr>
            <a:stCxn id="519" idx="0"/>
            <a:endCxn id="532" idx="3"/>
          </p:cNvCxnSpPr>
          <p:nvPr/>
        </p:nvCxnSpPr>
        <p:spPr>
          <a:xfrm flipH="1" flipV="1">
            <a:off x="7803993" y="3953722"/>
            <a:ext cx="506605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/>
          <p:cNvCxnSpPr>
            <a:stCxn id="506" idx="0"/>
            <a:endCxn id="370" idx="3"/>
          </p:cNvCxnSpPr>
          <p:nvPr/>
        </p:nvCxnSpPr>
        <p:spPr>
          <a:xfrm flipH="1" flipV="1">
            <a:off x="5845642" y="3953722"/>
            <a:ext cx="1481930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/>
          <p:cNvCxnSpPr>
            <a:stCxn id="519" idx="0"/>
            <a:endCxn id="370" idx="3"/>
          </p:cNvCxnSpPr>
          <p:nvPr/>
        </p:nvCxnSpPr>
        <p:spPr>
          <a:xfrm flipH="1" flipV="1">
            <a:off x="5845642" y="3953722"/>
            <a:ext cx="2464959" cy="66498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テキスト ボックス 550"/>
          <p:cNvSpPr txBox="1"/>
          <p:nvPr/>
        </p:nvSpPr>
        <p:spPr>
          <a:xfrm>
            <a:off x="5363896" y="4128606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0.5/1.0</a:t>
            </a:r>
            <a:endParaRPr kumimoji="1" lang="ja-JP" altLang="en-US" sz="700" b="1" dirty="0"/>
          </a:p>
        </p:txBody>
      </p:sp>
      <p:sp>
        <p:nvSpPr>
          <p:cNvPr id="552" name="テキスト ボックス 551"/>
          <p:cNvSpPr txBox="1"/>
          <p:nvPr/>
        </p:nvSpPr>
        <p:spPr>
          <a:xfrm>
            <a:off x="5898488" y="4128468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0.8/1.0</a:t>
            </a:r>
            <a:endParaRPr kumimoji="1" lang="ja-JP" altLang="en-US" sz="700" b="1" dirty="0"/>
          </a:p>
        </p:txBody>
      </p:sp>
      <p:sp>
        <p:nvSpPr>
          <p:cNvPr id="553" name="テキスト ボックス 552"/>
          <p:cNvSpPr txBox="1"/>
          <p:nvPr/>
        </p:nvSpPr>
        <p:spPr>
          <a:xfrm>
            <a:off x="6830955" y="4020325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0.6/1.0</a:t>
            </a:r>
            <a:endParaRPr kumimoji="1" lang="ja-JP" altLang="en-US" sz="700" b="1" dirty="0"/>
          </a:p>
        </p:txBody>
      </p:sp>
      <p:sp>
        <p:nvSpPr>
          <p:cNvPr id="554" name="テキスト ボックス 553"/>
          <p:cNvSpPr txBox="1"/>
          <p:nvPr/>
        </p:nvSpPr>
        <p:spPr>
          <a:xfrm>
            <a:off x="7573203" y="4408448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1.0/1.0</a:t>
            </a:r>
            <a:endParaRPr kumimoji="1" lang="ja-JP" altLang="en-US" sz="700" b="1" dirty="0"/>
          </a:p>
        </p:txBody>
      </p:sp>
      <p:sp>
        <p:nvSpPr>
          <p:cNvPr id="555" name="テキスト ボックス 554"/>
          <p:cNvSpPr txBox="1"/>
          <p:nvPr/>
        </p:nvSpPr>
        <p:spPr>
          <a:xfrm>
            <a:off x="7405825" y="4030863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1.0/1.0</a:t>
            </a:r>
            <a:endParaRPr kumimoji="1" lang="ja-JP" altLang="en-US" sz="700" b="1" dirty="0"/>
          </a:p>
        </p:txBody>
      </p:sp>
      <p:sp>
        <p:nvSpPr>
          <p:cNvPr id="557" name="テキスト ボックス 556"/>
          <p:cNvSpPr txBox="1"/>
          <p:nvPr/>
        </p:nvSpPr>
        <p:spPr>
          <a:xfrm>
            <a:off x="5620183" y="3712060"/>
            <a:ext cx="102934" cy="130610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endParaRPr kumimoji="1" lang="ja-JP" altLang="en-US" sz="600" b="1" dirty="0"/>
          </a:p>
        </p:txBody>
      </p:sp>
      <p:sp>
        <p:nvSpPr>
          <p:cNvPr id="331" name="角丸四角形 330"/>
          <p:cNvSpPr/>
          <p:nvPr/>
        </p:nvSpPr>
        <p:spPr>
          <a:xfrm>
            <a:off x="4838460" y="5106136"/>
            <a:ext cx="3910004" cy="389344"/>
          </a:xfrm>
          <a:prstGeom prst="roundRect">
            <a:avLst>
              <a:gd name="adj" fmla="val 223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ja-JP" altLang="en-US" sz="1000" dirty="0">
              <a:solidFill>
                <a:schemeClr val="tx1"/>
              </a:solidFill>
            </a:endParaRPr>
          </a:p>
        </p:txBody>
      </p:sp>
      <p:grpSp>
        <p:nvGrpSpPr>
          <p:cNvPr id="344" name="グループ化 343"/>
          <p:cNvGrpSpPr/>
          <p:nvPr/>
        </p:nvGrpSpPr>
        <p:grpSpPr>
          <a:xfrm>
            <a:off x="4946124" y="4773668"/>
            <a:ext cx="3715575" cy="592902"/>
            <a:chOff x="4657311" y="5577951"/>
            <a:chExt cx="4135437" cy="659900"/>
          </a:xfrm>
        </p:grpSpPr>
        <p:cxnSp>
          <p:nvCxnSpPr>
            <p:cNvPr id="358" name="直線コネクタ 357"/>
            <p:cNvCxnSpPr/>
            <p:nvPr/>
          </p:nvCxnSpPr>
          <p:spPr>
            <a:xfrm flipV="1">
              <a:off x="474781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V="1">
              <a:off x="498255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コネクタ 359"/>
            <p:cNvCxnSpPr/>
            <p:nvPr/>
          </p:nvCxnSpPr>
          <p:spPr>
            <a:xfrm flipV="1">
              <a:off x="521729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コネクタ 360"/>
            <p:cNvCxnSpPr/>
            <p:nvPr/>
          </p:nvCxnSpPr>
          <p:spPr>
            <a:xfrm flipV="1">
              <a:off x="545203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コネクタ 361"/>
            <p:cNvCxnSpPr/>
            <p:nvPr/>
          </p:nvCxnSpPr>
          <p:spPr>
            <a:xfrm flipV="1">
              <a:off x="583870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コネクタ 363"/>
            <p:cNvCxnSpPr/>
            <p:nvPr/>
          </p:nvCxnSpPr>
          <p:spPr>
            <a:xfrm flipV="1">
              <a:off x="607344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コネクタ 364"/>
            <p:cNvCxnSpPr/>
            <p:nvPr/>
          </p:nvCxnSpPr>
          <p:spPr>
            <a:xfrm flipV="1">
              <a:off x="630818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コネクタ 370"/>
            <p:cNvCxnSpPr/>
            <p:nvPr/>
          </p:nvCxnSpPr>
          <p:spPr>
            <a:xfrm flipV="1">
              <a:off x="6542921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コネクタ 371"/>
            <p:cNvCxnSpPr/>
            <p:nvPr/>
          </p:nvCxnSpPr>
          <p:spPr>
            <a:xfrm flipV="1">
              <a:off x="690930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線コネクタ 372"/>
            <p:cNvCxnSpPr/>
            <p:nvPr/>
          </p:nvCxnSpPr>
          <p:spPr>
            <a:xfrm flipV="1">
              <a:off x="714404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線コネクタ 373"/>
            <p:cNvCxnSpPr/>
            <p:nvPr/>
          </p:nvCxnSpPr>
          <p:spPr>
            <a:xfrm flipV="1">
              <a:off x="737878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コネクタ 374"/>
            <p:cNvCxnSpPr/>
            <p:nvPr/>
          </p:nvCxnSpPr>
          <p:spPr>
            <a:xfrm flipV="1">
              <a:off x="76135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コネクタ 375"/>
            <p:cNvCxnSpPr/>
            <p:nvPr/>
          </p:nvCxnSpPr>
          <p:spPr>
            <a:xfrm flipV="1">
              <a:off x="79980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線コネクタ 376"/>
            <p:cNvCxnSpPr/>
            <p:nvPr/>
          </p:nvCxnSpPr>
          <p:spPr>
            <a:xfrm flipV="1">
              <a:off x="823276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コネクタ 377"/>
            <p:cNvCxnSpPr/>
            <p:nvPr/>
          </p:nvCxnSpPr>
          <p:spPr>
            <a:xfrm flipV="1">
              <a:off x="846750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コネクタ 378"/>
            <p:cNvCxnSpPr/>
            <p:nvPr/>
          </p:nvCxnSpPr>
          <p:spPr>
            <a:xfrm flipV="1">
              <a:off x="8702247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31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05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9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53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20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5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94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6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68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7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419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8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0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54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28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0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5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6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00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5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745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7" name="グループ化 226"/>
          <p:cNvGrpSpPr/>
          <p:nvPr/>
        </p:nvGrpSpPr>
        <p:grpSpPr>
          <a:xfrm>
            <a:off x="7260095" y="5305273"/>
            <a:ext cx="1429686" cy="327039"/>
            <a:chOff x="6947894" y="4862820"/>
            <a:chExt cx="1591242" cy="363995"/>
          </a:xfrm>
        </p:grpSpPr>
        <p:grpSp>
          <p:nvGrpSpPr>
            <p:cNvPr id="312" name="グループ化 311"/>
            <p:cNvGrpSpPr/>
            <p:nvPr/>
          </p:nvGrpSpPr>
          <p:grpSpPr>
            <a:xfrm>
              <a:off x="6947894" y="4862820"/>
              <a:ext cx="259058" cy="363993"/>
              <a:chOff x="4945850" y="5949279"/>
              <a:chExt cx="259058" cy="363993"/>
            </a:xfrm>
          </p:grpSpPr>
          <p:sp>
            <p:nvSpPr>
              <p:cNvPr id="328" name="円/楕円 327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29" name="テキスト ボックス 328"/>
              <p:cNvSpPr txBox="1"/>
              <p:nvPr/>
            </p:nvSpPr>
            <p:spPr>
              <a:xfrm>
                <a:off x="4945850" y="5953588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3" name="グループ化 312"/>
            <p:cNvGrpSpPr/>
            <p:nvPr/>
          </p:nvGrpSpPr>
          <p:grpSpPr>
            <a:xfrm>
              <a:off x="7212776" y="4862820"/>
              <a:ext cx="259058" cy="363995"/>
              <a:chOff x="4945850" y="5949279"/>
              <a:chExt cx="259058" cy="363995"/>
            </a:xfrm>
          </p:grpSpPr>
          <p:sp>
            <p:nvSpPr>
              <p:cNvPr id="326" name="円/楕円 325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27" name="テキスト ボックス 326"/>
              <p:cNvSpPr txBox="1"/>
              <p:nvPr/>
            </p:nvSpPr>
            <p:spPr>
              <a:xfrm>
                <a:off x="4945850" y="5953590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4" name="グループ化 313"/>
            <p:cNvGrpSpPr/>
            <p:nvPr/>
          </p:nvGrpSpPr>
          <p:grpSpPr>
            <a:xfrm>
              <a:off x="7593303" y="4862820"/>
              <a:ext cx="259058" cy="363995"/>
              <a:chOff x="4945850" y="5949279"/>
              <a:chExt cx="259058" cy="363995"/>
            </a:xfrm>
          </p:grpSpPr>
          <p:sp>
            <p:nvSpPr>
              <p:cNvPr id="324" name="円/楕円 323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25" name="テキスト ボックス 324"/>
              <p:cNvSpPr txBox="1"/>
              <p:nvPr/>
            </p:nvSpPr>
            <p:spPr>
              <a:xfrm>
                <a:off x="4945850" y="5953590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5" name="グループ化 314"/>
            <p:cNvGrpSpPr/>
            <p:nvPr/>
          </p:nvGrpSpPr>
          <p:grpSpPr>
            <a:xfrm>
              <a:off x="8058228" y="4862820"/>
              <a:ext cx="259058" cy="363995"/>
              <a:chOff x="4945850" y="5949279"/>
              <a:chExt cx="259058" cy="363995"/>
            </a:xfrm>
          </p:grpSpPr>
          <p:sp>
            <p:nvSpPr>
              <p:cNvPr id="322" name="円/楕円 321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23" name="テキスト ボックス 322"/>
              <p:cNvSpPr txBox="1"/>
              <p:nvPr/>
            </p:nvSpPr>
            <p:spPr>
              <a:xfrm>
                <a:off x="4945850" y="5953590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6" name="グループ化 315"/>
            <p:cNvGrpSpPr/>
            <p:nvPr/>
          </p:nvGrpSpPr>
          <p:grpSpPr>
            <a:xfrm>
              <a:off x="8280078" y="4862820"/>
              <a:ext cx="259058" cy="363995"/>
              <a:chOff x="4945850" y="5949279"/>
              <a:chExt cx="259058" cy="363995"/>
            </a:xfrm>
          </p:grpSpPr>
          <p:sp>
            <p:nvSpPr>
              <p:cNvPr id="320" name="円/楕円 319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21" name="テキスト ボックス 320"/>
              <p:cNvSpPr txBox="1"/>
              <p:nvPr/>
            </p:nvSpPr>
            <p:spPr>
              <a:xfrm>
                <a:off x="4945850" y="5953590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7" name="グループ化 316"/>
            <p:cNvGrpSpPr/>
            <p:nvPr/>
          </p:nvGrpSpPr>
          <p:grpSpPr>
            <a:xfrm>
              <a:off x="7826728" y="4862820"/>
              <a:ext cx="259058" cy="363995"/>
              <a:chOff x="4945850" y="5949279"/>
              <a:chExt cx="259058" cy="363995"/>
            </a:xfrm>
          </p:grpSpPr>
          <p:sp>
            <p:nvSpPr>
              <p:cNvPr id="318" name="円/楕円 317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19" name="テキスト ボックス 318"/>
              <p:cNvSpPr txBox="1"/>
              <p:nvPr/>
            </p:nvSpPr>
            <p:spPr>
              <a:xfrm>
                <a:off x="4945850" y="5953590"/>
                <a:ext cx="259058" cy="35968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8" name="グループ化 227"/>
          <p:cNvGrpSpPr/>
          <p:nvPr/>
        </p:nvGrpSpPr>
        <p:grpSpPr>
          <a:xfrm>
            <a:off x="5319412" y="5305271"/>
            <a:ext cx="1011713" cy="335016"/>
            <a:chOff x="5249694" y="4862820"/>
            <a:chExt cx="1126039" cy="372873"/>
          </a:xfrm>
        </p:grpSpPr>
        <p:grpSp>
          <p:nvGrpSpPr>
            <p:cNvPr id="299" name="グループ化 298"/>
            <p:cNvGrpSpPr/>
            <p:nvPr/>
          </p:nvGrpSpPr>
          <p:grpSpPr>
            <a:xfrm>
              <a:off x="5249694" y="4862820"/>
              <a:ext cx="259058" cy="372873"/>
              <a:chOff x="6109731" y="5799890"/>
              <a:chExt cx="259058" cy="372873"/>
            </a:xfrm>
          </p:grpSpPr>
          <p:sp>
            <p:nvSpPr>
              <p:cNvPr id="309" name="円/楕円 308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10" name="テキスト ボックス 309"/>
              <p:cNvSpPr txBox="1"/>
              <p:nvPr/>
            </p:nvSpPr>
            <p:spPr>
              <a:xfrm>
                <a:off x="6109731" y="5813080"/>
                <a:ext cx="259058" cy="3596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0" name="グループ化 299"/>
            <p:cNvGrpSpPr/>
            <p:nvPr/>
          </p:nvGrpSpPr>
          <p:grpSpPr>
            <a:xfrm>
              <a:off x="5492918" y="4862820"/>
              <a:ext cx="259058" cy="372873"/>
              <a:chOff x="6109730" y="5799890"/>
              <a:chExt cx="259058" cy="372873"/>
            </a:xfrm>
          </p:grpSpPr>
          <p:sp>
            <p:nvSpPr>
              <p:cNvPr id="307" name="円/楕円 306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08" name="テキスト ボックス 307"/>
              <p:cNvSpPr txBox="1"/>
              <p:nvPr/>
            </p:nvSpPr>
            <p:spPr>
              <a:xfrm>
                <a:off x="6109730" y="5813080"/>
                <a:ext cx="259058" cy="3596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1" name="グループ化 300"/>
            <p:cNvGrpSpPr/>
            <p:nvPr/>
          </p:nvGrpSpPr>
          <p:grpSpPr>
            <a:xfrm>
              <a:off x="5882704" y="4862820"/>
              <a:ext cx="259058" cy="372873"/>
              <a:chOff x="6260691" y="5799890"/>
              <a:chExt cx="259058" cy="372873"/>
            </a:xfrm>
          </p:grpSpPr>
          <p:sp>
            <p:nvSpPr>
              <p:cNvPr id="305" name="円/楕円 304"/>
              <p:cNvSpPr/>
              <p:nvPr/>
            </p:nvSpPr>
            <p:spPr>
              <a:xfrm>
                <a:off x="627309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06" name="テキスト ボックス 305"/>
              <p:cNvSpPr txBox="1"/>
              <p:nvPr/>
            </p:nvSpPr>
            <p:spPr>
              <a:xfrm>
                <a:off x="6260691" y="5813080"/>
                <a:ext cx="259058" cy="3596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2" name="グループ化 301"/>
            <p:cNvGrpSpPr/>
            <p:nvPr/>
          </p:nvGrpSpPr>
          <p:grpSpPr>
            <a:xfrm>
              <a:off x="6116675" y="4862820"/>
              <a:ext cx="259058" cy="372873"/>
              <a:chOff x="6260691" y="5799890"/>
              <a:chExt cx="259058" cy="372873"/>
            </a:xfrm>
          </p:grpSpPr>
          <p:sp>
            <p:nvSpPr>
              <p:cNvPr id="303" name="円/楕円 302"/>
              <p:cNvSpPr/>
              <p:nvPr/>
            </p:nvSpPr>
            <p:spPr>
              <a:xfrm>
                <a:off x="627309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600"/>
                  </a:lnSpc>
                </a:pPr>
                <a:endParaRPr lang="ja-JP" altLang="en-US" sz="700" dirty="0"/>
              </a:p>
            </p:txBody>
          </p:sp>
          <p:sp>
            <p:nvSpPr>
              <p:cNvPr id="304" name="テキスト ボックス 303"/>
              <p:cNvSpPr txBox="1"/>
              <p:nvPr/>
            </p:nvSpPr>
            <p:spPr>
              <a:xfrm>
                <a:off x="6260691" y="5813080"/>
                <a:ext cx="259058" cy="35968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7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4" name="グループ化 243"/>
          <p:cNvGrpSpPr/>
          <p:nvPr/>
        </p:nvGrpSpPr>
        <p:grpSpPr>
          <a:xfrm>
            <a:off x="6308771" y="5305269"/>
            <a:ext cx="232756" cy="335015"/>
            <a:chOff x="6109731" y="5799890"/>
            <a:chExt cx="259058" cy="372873"/>
          </a:xfrm>
        </p:grpSpPr>
        <p:sp>
          <p:nvSpPr>
            <p:cNvPr id="283" name="円/楕円 282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600"/>
                </a:lnSpc>
              </a:pPr>
              <a:endParaRPr lang="ja-JP" altLang="en-US" sz="700" dirty="0"/>
            </a:p>
          </p:txBody>
        </p:sp>
        <p:sp>
          <p:nvSpPr>
            <p:cNvPr id="284" name="テキスト ボックス 283"/>
            <p:cNvSpPr txBox="1"/>
            <p:nvPr/>
          </p:nvSpPr>
          <p:spPr>
            <a:xfrm>
              <a:off x="6109731" y="5813079"/>
              <a:ext cx="259058" cy="3596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7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5" name="グループ化 244"/>
          <p:cNvGrpSpPr/>
          <p:nvPr/>
        </p:nvGrpSpPr>
        <p:grpSpPr>
          <a:xfrm>
            <a:off x="6527302" y="5305269"/>
            <a:ext cx="232756" cy="335015"/>
            <a:chOff x="6109731" y="5799890"/>
            <a:chExt cx="259058" cy="372873"/>
          </a:xfrm>
        </p:grpSpPr>
        <p:sp>
          <p:nvSpPr>
            <p:cNvPr id="281" name="円/楕円 280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600"/>
                </a:lnSpc>
              </a:pPr>
              <a:endParaRPr lang="ja-JP" altLang="en-US" sz="700" dirty="0"/>
            </a:p>
          </p:txBody>
        </p:sp>
        <p:sp>
          <p:nvSpPr>
            <p:cNvPr id="282" name="テキスト ボックス 281"/>
            <p:cNvSpPr txBox="1"/>
            <p:nvPr/>
          </p:nvSpPr>
          <p:spPr>
            <a:xfrm>
              <a:off x="6109731" y="5813079"/>
              <a:ext cx="259058" cy="3596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7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6" name="グループ化 245"/>
          <p:cNvGrpSpPr/>
          <p:nvPr/>
        </p:nvGrpSpPr>
        <p:grpSpPr>
          <a:xfrm>
            <a:off x="6845598" y="5305269"/>
            <a:ext cx="232756" cy="335015"/>
            <a:chOff x="6225171" y="5799890"/>
            <a:chExt cx="259058" cy="372873"/>
          </a:xfrm>
        </p:grpSpPr>
        <p:sp>
          <p:nvSpPr>
            <p:cNvPr id="279" name="円/楕円 278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600"/>
                </a:lnSpc>
              </a:pPr>
              <a:endParaRPr lang="ja-JP" altLang="en-US" sz="700" dirty="0"/>
            </a:p>
          </p:txBody>
        </p:sp>
        <p:sp>
          <p:nvSpPr>
            <p:cNvPr id="280" name="テキスト ボックス 279"/>
            <p:cNvSpPr txBox="1"/>
            <p:nvPr/>
          </p:nvSpPr>
          <p:spPr>
            <a:xfrm>
              <a:off x="6225171" y="5813079"/>
              <a:ext cx="259058" cy="3596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7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7" name="グループ化 246"/>
          <p:cNvGrpSpPr/>
          <p:nvPr/>
        </p:nvGrpSpPr>
        <p:grpSpPr>
          <a:xfrm>
            <a:off x="7055814" y="5305269"/>
            <a:ext cx="232756" cy="335015"/>
            <a:chOff x="6225171" y="5799890"/>
            <a:chExt cx="259058" cy="372873"/>
          </a:xfrm>
        </p:grpSpPr>
        <p:sp>
          <p:nvSpPr>
            <p:cNvPr id="277" name="円/楕円 276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600"/>
                </a:lnSpc>
              </a:pPr>
              <a:endParaRPr lang="ja-JP" altLang="en-US" sz="700" dirty="0"/>
            </a:p>
          </p:txBody>
        </p:sp>
        <p:sp>
          <p:nvSpPr>
            <p:cNvPr id="278" name="テキスト ボックス 277"/>
            <p:cNvSpPr txBox="1"/>
            <p:nvPr/>
          </p:nvSpPr>
          <p:spPr>
            <a:xfrm>
              <a:off x="6225171" y="5813079"/>
              <a:ext cx="259058" cy="35968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7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700" dirty="0" smtClean="0">
                  <a:solidFill>
                    <a:schemeClr val="bg1"/>
                  </a:solidFill>
                </a:rPr>
              </a:br>
              <a:r>
                <a:rPr kumimoji="1" lang="en-US" altLang="ja-JP" sz="7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1" name="角丸四角形 220"/>
          <p:cNvSpPr/>
          <p:nvPr/>
        </p:nvSpPr>
        <p:spPr>
          <a:xfrm>
            <a:off x="2353519" y="2214157"/>
            <a:ext cx="2294065" cy="3576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224" name="角丸四角形 223"/>
          <p:cNvSpPr/>
          <p:nvPr/>
        </p:nvSpPr>
        <p:spPr>
          <a:xfrm>
            <a:off x="2584051" y="2293257"/>
            <a:ext cx="1887201" cy="2284381"/>
          </a:xfrm>
          <a:prstGeom prst="roundRect">
            <a:avLst>
              <a:gd name="adj" fmla="val 1568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t"/>
          <a:lstStyle/>
          <a:p>
            <a:pPr algn="ctr" defTabSz="457200"/>
            <a:endParaRPr lang="ja-JP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5" name="カギ線コネクタ 188"/>
          <p:cNvCxnSpPr>
            <a:stCxn id="331" idx="1"/>
          </p:cNvCxnSpPr>
          <p:nvPr/>
        </p:nvCxnSpPr>
        <p:spPr>
          <a:xfrm flipH="1" flipV="1">
            <a:off x="3962767" y="5284863"/>
            <a:ext cx="87569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上下矢印 225"/>
          <p:cNvSpPr/>
          <p:nvPr/>
        </p:nvSpPr>
        <p:spPr>
          <a:xfrm>
            <a:off x="3389071" y="4484638"/>
            <a:ext cx="329888" cy="585370"/>
          </a:xfrm>
          <a:prstGeom prst="upDownArrow">
            <a:avLst>
              <a:gd name="adj1" fmla="val 50000"/>
              <a:gd name="adj2" fmla="val 31152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grpSp>
        <p:nvGrpSpPr>
          <p:cNvPr id="229" name="グループ化 228"/>
          <p:cNvGrpSpPr>
            <a:grpSpLocks noChangeAspect="1"/>
          </p:cNvGrpSpPr>
          <p:nvPr/>
        </p:nvGrpSpPr>
        <p:grpSpPr>
          <a:xfrm>
            <a:off x="611386" y="5070008"/>
            <a:ext cx="297264" cy="378920"/>
            <a:chOff x="1096225" y="885475"/>
            <a:chExt cx="648072" cy="826091"/>
          </a:xfrm>
          <a:solidFill>
            <a:srgbClr val="CCFFCC"/>
          </a:solidFill>
        </p:grpSpPr>
        <p:sp>
          <p:nvSpPr>
            <p:cNvPr id="296" name="二等辺三角形 295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 dirty="0"/>
            </a:p>
          </p:txBody>
        </p:sp>
      </p:grpSp>
      <p:sp>
        <p:nvSpPr>
          <p:cNvPr id="230" name="角丸四角形吹き出し 229"/>
          <p:cNvSpPr/>
          <p:nvPr/>
        </p:nvSpPr>
        <p:spPr>
          <a:xfrm>
            <a:off x="5206933" y="2384688"/>
            <a:ext cx="3757555" cy="939587"/>
          </a:xfrm>
          <a:prstGeom prst="wedgeRoundRectCallout">
            <a:avLst>
              <a:gd name="adj1" fmla="val -75063"/>
              <a:gd name="adj2" fmla="val 371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 defTabSz="457200">
              <a:spcBef>
                <a:spcPct val="20000"/>
              </a:spcBef>
              <a:buFont typeface="Arial"/>
              <a:buChar char="•"/>
            </a:pPr>
            <a:r>
              <a:rPr lang="en-US" altLang="ja-JP" sz="1200" b="1" dirty="0">
                <a:solidFill>
                  <a:schemeClr val="tx1"/>
                </a:solidFill>
              </a:rPr>
              <a:t>Network resource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management under OpenFlow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marL="273050" lvl="1" indent="-157163" defTabSz="247650">
              <a:spcBef>
                <a:spcPct val="20000"/>
              </a:spcBef>
              <a:buFont typeface="Calibri" panose="020F0502020204030204" pitchFamily="34" charset="0"/>
              <a:buChar char="‒"/>
            </a:pPr>
            <a:r>
              <a:rPr lang="en-US" altLang="ja-JP" sz="1200" dirty="0" smtClean="0">
                <a:solidFill>
                  <a:schemeClr val="tx1"/>
                </a:solidFill>
              </a:rPr>
              <a:t>Network flow control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273050" lvl="1" indent="-157163" defTabSz="247650">
              <a:spcBef>
                <a:spcPct val="20000"/>
              </a:spcBef>
              <a:buFont typeface="Calibri" panose="020F0502020204030204" pitchFamily="34" charset="0"/>
              <a:buChar char="‒"/>
            </a:pPr>
            <a:r>
              <a:rPr lang="en-US" altLang="ja-JP" sz="1200" dirty="0" smtClean="0">
                <a:solidFill>
                  <a:schemeClr val="tx1"/>
                </a:solidFill>
              </a:rPr>
              <a:t>Network </a:t>
            </a:r>
            <a:r>
              <a:rPr lang="en-US" altLang="ja-JP" sz="1200" dirty="0">
                <a:solidFill>
                  <a:schemeClr val="tx1"/>
                </a:solidFill>
              </a:rPr>
              <a:t>resource </a:t>
            </a:r>
            <a:r>
              <a:rPr lang="en-US" altLang="ja-JP" sz="1200" dirty="0" smtClean="0">
                <a:solidFill>
                  <a:schemeClr val="tx1"/>
                </a:solidFill>
              </a:rPr>
              <a:t>Information retrieval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2571633" y="2336799"/>
            <a:ext cx="191430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1050" b="1" dirty="0">
                <a:solidFill>
                  <a:schemeClr val="bg1"/>
                </a:solidFill>
              </a:rPr>
              <a:t>Network Management Module</a:t>
            </a:r>
            <a:br>
              <a:rPr lang="en-US" altLang="ja-JP" sz="1050" b="1" dirty="0">
                <a:solidFill>
                  <a:schemeClr val="bg1"/>
                </a:solidFill>
              </a:rPr>
            </a:br>
            <a:r>
              <a:rPr lang="en-US" altLang="ja-JP" sz="1200" b="1" dirty="0">
                <a:solidFill>
                  <a:schemeClr val="bg1"/>
                </a:solidFill>
              </a:rPr>
              <a:t>(NMM)</a:t>
            </a:r>
          </a:p>
        </p:txBody>
      </p:sp>
      <p:sp>
        <p:nvSpPr>
          <p:cNvPr id="232" name="フローチャート : 磁気ディスク 231"/>
          <p:cNvSpPr/>
          <p:nvPr/>
        </p:nvSpPr>
        <p:spPr>
          <a:xfrm>
            <a:off x="2690883" y="3324275"/>
            <a:ext cx="683910" cy="4023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Database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233" name="正方形/長方形 232"/>
          <p:cNvSpPr/>
          <p:nvPr/>
        </p:nvSpPr>
        <p:spPr>
          <a:xfrm>
            <a:off x="3203422" y="4064701"/>
            <a:ext cx="724140" cy="386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>
                <a:solidFill>
                  <a:schemeClr val="tx1"/>
                </a:solidFill>
              </a:rPr>
              <a:t>Brain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234" name="グループ化 233"/>
          <p:cNvGrpSpPr/>
          <p:nvPr/>
        </p:nvGrpSpPr>
        <p:grpSpPr>
          <a:xfrm>
            <a:off x="3463435" y="2743388"/>
            <a:ext cx="928252" cy="1112604"/>
            <a:chOff x="6941031" y="2387501"/>
            <a:chExt cx="1033145" cy="1238329"/>
          </a:xfrm>
        </p:grpSpPr>
        <p:sp>
          <p:nvSpPr>
            <p:cNvPr id="294" name="正方形/長方形 293"/>
            <p:cNvSpPr/>
            <p:nvPr/>
          </p:nvSpPr>
          <p:spPr>
            <a:xfrm>
              <a:off x="6941031" y="2387501"/>
              <a:ext cx="1033145" cy="1238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 b="1" dirty="0" smtClean="0">
                  <a:solidFill>
                    <a:schemeClr val="tx1"/>
                  </a:solidFill>
                </a:rPr>
                <a:t>Network</a:t>
              </a:r>
              <a:br>
                <a:rPr kumimoji="1" lang="en-US" altLang="ja-JP" sz="1000" b="1" dirty="0" smtClean="0">
                  <a:solidFill>
                    <a:schemeClr val="tx1"/>
                  </a:solidFill>
                </a:rPr>
              </a:br>
              <a:r>
                <a:rPr kumimoji="1" lang="en-US" altLang="ja-JP" sz="1000" b="1" dirty="0" smtClean="0">
                  <a:solidFill>
                    <a:schemeClr val="tx1"/>
                  </a:solidFill>
                </a:rPr>
                <a:t>Control</a:t>
              </a:r>
              <a:endParaRPr kumimoji="1" lang="ja-JP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7061496" y="2830817"/>
              <a:ext cx="805968" cy="7261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</a:rPr>
                <a:t>OpenFlow</a:t>
              </a:r>
              <a:r>
                <a:rPr lang="en-US" altLang="ja-JP" sz="900" b="1" dirty="0">
                  <a:solidFill>
                    <a:schemeClr val="tx1"/>
                  </a:solidFill>
                </a:rPr>
                <a:t> Controller</a:t>
              </a:r>
              <a:br>
                <a:rPr lang="en-US" altLang="ja-JP" sz="900" b="1" dirty="0">
                  <a:solidFill>
                    <a:schemeClr val="tx1"/>
                  </a:solidFill>
                </a:rPr>
              </a:br>
              <a:r>
                <a:rPr lang="en-US" altLang="ja-JP" sz="900" b="1" dirty="0">
                  <a:solidFill>
                    <a:schemeClr val="tx1"/>
                  </a:solidFill>
                </a:rPr>
                <a:t>(Trema)</a:t>
              </a:r>
              <a:endParaRPr kumimoji="1" lang="ja-JP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グループ化 234"/>
          <p:cNvGrpSpPr/>
          <p:nvPr/>
        </p:nvGrpSpPr>
        <p:grpSpPr>
          <a:xfrm>
            <a:off x="4295809" y="3467893"/>
            <a:ext cx="3687910" cy="1257245"/>
            <a:chOff x="4008307" y="3051300"/>
            <a:chExt cx="4104646" cy="1399317"/>
          </a:xfrm>
        </p:grpSpPr>
        <p:cxnSp>
          <p:nvCxnSpPr>
            <p:cNvPr id="287" name="カギ線コネクタ 362"/>
            <p:cNvCxnSpPr>
              <a:stCxn id="295" idx="3"/>
              <a:endCxn id="370" idx="0"/>
            </p:cNvCxnSpPr>
            <p:nvPr/>
          </p:nvCxnSpPr>
          <p:spPr>
            <a:xfrm>
              <a:off x="4008307" y="3051301"/>
              <a:ext cx="1765774" cy="371451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カギ線コネクタ 362"/>
            <p:cNvCxnSpPr>
              <a:stCxn id="295" idx="3"/>
            </p:cNvCxnSpPr>
            <p:nvPr/>
          </p:nvCxnSpPr>
          <p:spPr>
            <a:xfrm>
              <a:off x="4008308" y="3051300"/>
              <a:ext cx="4104645" cy="1399317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カギ線コネクタ 362"/>
            <p:cNvCxnSpPr>
              <a:stCxn id="295" idx="3"/>
            </p:cNvCxnSpPr>
            <p:nvPr/>
          </p:nvCxnSpPr>
          <p:spPr>
            <a:xfrm>
              <a:off x="4008308" y="3051300"/>
              <a:ext cx="3023077" cy="1399317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カギ線コネクタ 362"/>
            <p:cNvCxnSpPr>
              <a:stCxn id="295" idx="3"/>
            </p:cNvCxnSpPr>
            <p:nvPr/>
          </p:nvCxnSpPr>
          <p:spPr>
            <a:xfrm>
              <a:off x="4008308" y="3051300"/>
              <a:ext cx="1630588" cy="920610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カギ線コネクタ 362"/>
            <p:cNvCxnSpPr>
              <a:stCxn id="295" idx="3"/>
            </p:cNvCxnSpPr>
            <p:nvPr/>
          </p:nvCxnSpPr>
          <p:spPr>
            <a:xfrm>
              <a:off x="4008308" y="3051300"/>
              <a:ext cx="1941510" cy="1399317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カギ線コネクタ 362"/>
            <p:cNvCxnSpPr>
              <a:stCxn id="295" idx="3"/>
            </p:cNvCxnSpPr>
            <p:nvPr/>
          </p:nvCxnSpPr>
          <p:spPr>
            <a:xfrm>
              <a:off x="4008308" y="3051300"/>
              <a:ext cx="783051" cy="1370632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カギ線コネクタ 362"/>
            <p:cNvCxnSpPr>
              <a:stCxn id="295" idx="3"/>
              <a:endCxn id="532" idx="2"/>
            </p:cNvCxnSpPr>
            <p:nvPr/>
          </p:nvCxnSpPr>
          <p:spPr>
            <a:xfrm>
              <a:off x="4008307" y="3051301"/>
              <a:ext cx="3411538" cy="477250"/>
            </a:xfrm>
            <a:prstGeom prst="straightConnector1">
              <a:avLst/>
            </a:prstGeom>
            <a:ln w="25400">
              <a:solidFill>
                <a:srgbClr val="92D050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直線矢印コネクタ 17"/>
          <p:cNvCxnSpPr>
            <a:endCxn id="232" idx="3"/>
          </p:cNvCxnSpPr>
          <p:nvPr/>
        </p:nvCxnSpPr>
        <p:spPr>
          <a:xfrm rot="16200000" flipV="1">
            <a:off x="3046326" y="3713087"/>
            <a:ext cx="338127" cy="365102"/>
          </a:xfrm>
          <a:prstGeom prst="bentConnector3">
            <a:avLst>
              <a:gd name="adj1" fmla="val 61427"/>
            </a:avLst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17"/>
          <p:cNvCxnSpPr>
            <a:stCxn id="233" idx="3"/>
          </p:cNvCxnSpPr>
          <p:nvPr/>
        </p:nvCxnSpPr>
        <p:spPr>
          <a:xfrm flipV="1">
            <a:off x="3927562" y="3864834"/>
            <a:ext cx="163701" cy="393299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テキスト ボックス 237"/>
          <p:cNvSpPr txBox="1"/>
          <p:nvPr/>
        </p:nvSpPr>
        <p:spPr>
          <a:xfrm>
            <a:off x="1940586" y="1844824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SDN-enhanced JMS Framework</a:t>
            </a:r>
            <a:endParaRPr lang="en-US" altLang="ja-JP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9" name="メモ 238"/>
          <p:cNvSpPr/>
          <p:nvPr/>
        </p:nvSpPr>
        <p:spPr>
          <a:xfrm>
            <a:off x="2019045" y="3926704"/>
            <a:ext cx="1242648" cy="458629"/>
          </a:xfrm>
          <a:prstGeom prst="foldedCorner">
            <a:avLst>
              <a:gd name="adj" fmla="val 19642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</a:rPr>
              <a:t>Resource Assignment </a:t>
            </a:r>
            <a:br>
              <a:rPr lang="en-US" altLang="ja-JP" sz="900" b="1" dirty="0" smtClean="0">
                <a:solidFill>
                  <a:schemeClr val="tx1"/>
                </a:solidFill>
              </a:rPr>
            </a:br>
            <a:r>
              <a:rPr lang="en-US" altLang="ja-JP" sz="900" b="1" dirty="0" smtClean="0">
                <a:solidFill>
                  <a:schemeClr val="tx1"/>
                </a:solidFill>
              </a:rPr>
              <a:t>Policy Class Module</a:t>
            </a:r>
            <a:endParaRPr lang="ja-JP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41" name="AutoShape 33"/>
          <p:cNvCxnSpPr>
            <a:cxnSpLocks noChangeShapeType="1"/>
            <a:stCxn id="285" idx="5"/>
            <a:endCxn id="239" idx="1"/>
          </p:cNvCxnSpPr>
          <p:nvPr/>
        </p:nvCxnSpPr>
        <p:spPr bwMode="auto">
          <a:xfrm flipV="1">
            <a:off x="867364" y="4156019"/>
            <a:ext cx="1151681" cy="586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2" name="テキスト ボックス 241"/>
          <p:cNvSpPr txBox="1"/>
          <p:nvPr/>
        </p:nvSpPr>
        <p:spPr>
          <a:xfrm>
            <a:off x="529756" y="5467349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 smtClean="0">
                <a:solidFill>
                  <a:schemeClr val="bg1"/>
                </a:solidFill>
              </a:rPr>
              <a:t>User</a:t>
            </a:r>
            <a:endParaRPr kumimoji="1" lang="ja-JP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255" name="グループ化 254"/>
          <p:cNvGrpSpPr>
            <a:grpSpLocks noChangeAspect="1"/>
          </p:cNvGrpSpPr>
          <p:nvPr/>
        </p:nvGrpSpPr>
        <p:grpSpPr>
          <a:xfrm>
            <a:off x="2565089" y="5095254"/>
            <a:ext cx="1368650" cy="575933"/>
            <a:chOff x="6693588" y="25303617"/>
            <a:chExt cx="2273052" cy="956508"/>
          </a:xfrm>
        </p:grpSpPr>
        <p:sp>
          <p:nvSpPr>
            <p:cNvPr id="264" name="角丸四角形 263"/>
            <p:cNvSpPr/>
            <p:nvPr/>
          </p:nvSpPr>
          <p:spPr>
            <a:xfrm>
              <a:off x="6725080" y="25303617"/>
              <a:ext cx="2241560" cy="956508"/>
            </a:xfrm>
            <a:prstGeom prst="roundRect">
              <a:avLst>
                <a:gd name="adj" fmla="val 156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/>
            </a:p>
          </p:txBody>
        </p:sp>
        <p:grpSp>
          <p:nvGrpSpPr>
            <p:cNvPr id="265" name="グループ化 264"/>
            <p:cNvGrpSpPr/>
            <p:nvPr/>
          </p:nvGrpSpPr>
          <p:grpSpPr>
            <a:xfrm>
              <a:off x="6866331" y="25402030"/>
              <a:ext cx="1969155" cy="474264"/>
              <a:chOff x="3758659" y="3196802"/>
              <a:chExt cx="2160000" cy="520227"/>
            </a:xfrm>
          </p:grpSpPr>
          <p:grpSp>
            <p:nvGrpSpPr>
              <p:cNvPr id="267" name="グループ化 266"/>
              <p:cNvGrpSpPr/>
              <p:nvPr/>
            </p:nvGrpSpPr>
            <p:grpSpPr>
              <a:xfrm>
                <a:off x="3758659" y="3196802"/>
                <a:ext cx="2160000" cy="520227"/>
                <a:chOff x="3758660" y="3196805"/>
                <a:chExt cx="2160000" cy="520228"/>
              </a:xfrm>
            </p:grpSpPr>
            <p:cxnSp>
              <p:nvCxnSpPr>
                <p:cNvPr id="271" name="直線コネクタ 270"/>
                <p:cNvCxnSpPr/>
                <p:nvPr/>
              </p:nvCxnSpPr>
              <p:spPr>
                <a:xfrm>
                  <a:off x="3758660" y="3217581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線コネクタ 271"/>
                <p:cNvCxnSpPr/>
                <p:nvPr/>
              </p:nvCxnSpPr>
              <p:spPr>
                <a:xfrm rot="5400000">
                  <a:off x="5668349" y="3466723"/>
                  <a:ext cx="498282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直線コネクタ 272"/>
                <p:cNvCxnSpPr/>
                <p:nvPr/>
              </p:nvCxnSpPr>
              <p:spPr>
                <a:xfrm rot="10800000">
                  <a:off x="3758660" y="3713432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線コネクタ 273"/>
                <p:cNvCxnSpPr/>
                <p:nvPr/>
              </p:nvCxnSpPr>
              <p:spPr>
                <a:xfrm rot="5400000">
                  <a:off x="5107842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線コネクタ 274"/>
                <p:cNvCxnSpPr/>
                <p:nvPr/>
              </p:nvCxnSpPr>
              <p:spPr>
                <a:xfrm rot="5400000">
                  <a:off x="4571857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線コネクタ 275"/>
                <p:cNvCxnSpPr/>
                <p:nvPr/>
              </p:nvCxnSpPr>
              <p:spPr>
                <a:xfrm rot="5400000">
                  <a:off x="4062334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円/楕円 267"/>
              <p:cNvSpPr>
                <a:spLocks noChangeAspect="1"/>
              </p:cNvSpPr>
              <p:nvPr/>
            </p:nvSpPr>
            <p:spPr>
              <a:xfrm>
                <a:off x="4380840" y="3292283"/>
                <a:ext cx="349200" cy="35031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ja-JP" sz="700" b="1" dirty="0" smtClean="0"/>
                  <a:t>job</a:t>
                </a:r>
                <a:endParaRPr lang="ja-JP" altLang="en-US" sz="700" b="1" dirty="0"/>
              </a:p>
            </p:txBody>
          </p:sp>
          <p:sp>
            <p:nvSpPr>
              <p:cNvPr id="269" name="円/楕円 268"/>
              <p:cNvSpPr>
                <a:spLocks noChangeAspect="1"/>
              </p:cNvSpPr>
              <p:nvPr/>
            </p:nvSpPr>
            <p:spPr>
              <a:xfrm>
                <a:off x="4922647" y="3292284"/>
                <a:ext cx="349200" cy="35031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700" b="1" dirty="0" smtClean="0"/>
                  <a:t>job</a:t>
                </a:r>
                <a:endParaRPr lang="ja-JP" altLang="en-US" sz="700" dirty="0"/>
              </a:p>
            </p:txBody>
          </p:sp>
          <p:sp>
            <p:nvSpPr>
              <p:cNvPr id="270" name="円/楕円 269"/>
              <p:cNvSpPr>
                <a:spLocks noChangeAspect="1"/>
              </p:cNvSpPr>
              <p:nvPr/>
            </p:nvSpPr>
            <p:spPr>
              <a:xfrm>
                <a:off x="5453217" y="3292285"/>
                <a:ext cx="349200" cy="35031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700" b="1" dirty="0"/>
                  <a:t>job</a:t>
                </a:r>
                <a:endParaRPr lang="ja-JP" altLang="en-US" sz="700" dirty="0"/>
              </a:p>
            </p:txBody>
          </p:sp>
        </p:grpSp>
        <p:sp>
          <p:nvSpPr>
            <p:cNvPr id="266" name="テキスト ボックス 265"/>
            <p:cNvSpPr txBox="1"/>
            <p:nvPr/>
          </p:nvSpPr>
          <p:spPr>
            <a:xfrm>
              <a:off x="6693588" y="25849277"/>
              <a:ext cx="684588" cy="30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" dirty="0" smtClean="0"/>
                <a:t>Queue</a:t>
              </a:r>
              <a:endParaRPr kumimoji="1" lang="ja-JP" altLang="en-US" sz="600" dirty="0"/>
            </a:p>
          </p:txBody>
        </p:sp>
      </p:grpSp>
      <p:sp>
        <p:nvSpPr>
          <p:cNvPr id="256" name="テキスト ボックス 255"/>
          <p:cNvSpPr txBox="1"/>
          <p:nvPr/>
        </p:nvSpPr>
        <p:spPr>
          <a:xfrm>
            <a:off x="2822737" y="5485802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b="1" dirty="0" smtClean="0"/>
              <a:t>JMS </a:t>
            </a:r>
            <a:r>
              <a:rPr lang="en-US" altLang="ja-JP" sz="1000" b="1" dirty="0" smtClean="0"/>
              <a:t>(OGS/GE)</a:t>
            </a:r>
            <a:endParaRPr kumimoji="1" lang="ja-JP" altLang="en-US" sz="1000" b="1" dirty="0"/>
          </a:p>
        </p:txBody>
      </p:sp>
      <p:cxnSp>
        <p:nvCxnSpPr>
          <p:cNvPr id="257" name="AutoShape 33"/>
          <p:cNvCxnSpPr>
            <a:cxnSpLocks noChangeShapeType="1"/>
            <a:stCxn id="296" idx="5"/>
          </p:cNvCxnSpPr>
          <p:nvPr/>
        </p:nvCxnSpPr>
        <p:spPr bwMode="auto">
          <a:xfrm flipV="1">
            <a:off x="834335" y="5310966"/>
            <a:ext cx="200866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" name="テキスト ボックス 257"/>
          <p:cNvSpPr txBox="1"/>
          <p:nvPr/>
        </p:nvSpPr>
        <p:spPr>
          <a:xfrm>
            <a:off x="3865611" y="5318634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 smtClean="0"/>
              <a:t>Computing resource </a:t>
            </a:r>
            <a:br>
              <a:rPr kumimoji="1" lang="en-US" altLang="ja-JP" sz="800" dirty="0" smtClean="0"/>
            </a:br>
            <a:r>
              <a:rPr kumimoji="1" lang="en-US" altLang="ja-JP" sz="800" dirty="0" smtClean="0"/>
              <a:t>Management</a:t>
            </a:r>
            <a:endParaRPr kumimoji="1" lang="ja-JP" altLang="en-US" sz="800" dirty="0"/>
          </a:p>
        </p:txBody>
      </p:sp>
      <p:grpSp>
        <p:nvGrpSpPr>
          <p:cNvPr id="259" name="グループ化 258"/>
          <p:cNvGrpSpPr/>
          <p:nvPr/>
        </p:nvGrpSpPr>
        <p:grpSpPr>
          <a:xfrm>
            <a:off x="1010325" y="4708442"/>
            <a:ext cx="1210499" cy="1082597"/>
            <a:chOff x="1967553" y="24265909"/>
            <a:chExt cx="2890196" cy="2584815"/>
          </a:xfrm>
        </p:grpSpPr>
        <p:sp>
          <p:nvSpPr>
            <p:cNvPr id="262" name="メモ 261"/>
            <p:cNvSpPr/>
            <p:nvPr/>
          </p:nvSpPr>
          <p:spPr>
            <a:xfrm>
              <a:off x="1967553" y="24438967"/>
              <a:ext cx="2890196" cy="2411757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900" b="1" dirty="0" smtClean="0">
                  <a:cs typeface="Times New Roman" pitchFamily="18" charset="0"/>
                </a:rPr>
                <a:t/>
              </a:r>
              <a:br>
                <a:rPr lang="en-US" altLang="ja-JP" sz="900" b="1" dirty="0" smtClean="0">
                  <a:cs typeface="Times New Roman" pitchFamily="18" charset="0"/>
                </a:rPr>
              </a:br>
              <a:r>
                <a:rPr lang="en-US" altLang="ja-JP" sz="700" dirty="0" smtClean="0">
                  <a:cs typeface="Times New Roman" pitchFamily="18" charset="0"/>
                </a:rPr>
                <a:t>#!/</a:t>
              </a:r>
              <a:r>
                <a:rPr lang="en-US" altLang="ja-JP" sz="700" dirty="0">
                  <a:cs typeface="Times New Roman" pitchFamily="18" charset="0"/>
                </a:rPr>
                <a:t>bin/csh</a:t>
              </a:r>
            </a:p>
            <a:p>
              <a:r>
                <a:rPr lang="en-US" altLang="ja-JP" sz="700" dirty="0">
                  <a:cs typeface="Times New Roman" pitchFamily="18" charset="0"/>
                </a:rPr>
                <a:t>#$  -q   </a:t>
              </a:r>
              <a:r>
                <a:rPr lang="en-US" altLang="ja-JP" sz="700" dirty="0" smtClean="0">
                  <a:cs typeface="Times New Roman" pitchFamily="18" charset="0"/>
                </a:rPr>
                <a:t>QUEUE</a:t>
              </a:r>
              <a:endParaRPr lang="en-US" altLang="ja-JP" sz="700" dirty="0">
                <a:cs typeface="Times New Roman" pitchFamily="18" charset="0"/>
              </a:endParaRPr>
            </a:p>
            <a:p>
              <a:r>
                <a:rPr lang="en-US" altLang="ja-JP" sz="700" dirty="0">
                  <a:cs typeface="Times New Roman" pitchFamily="18" charset="0"/>
                </a:rPr>
                <a:t>#$  -pe  ompi  4</a:t>
              </a:r>
            </a:p>
            <a:p>
              <a:r>
                <a:rPr lang="en-US" altLang="ja-JP" sz="700" b="1" dirty="0">
                  <a:solidFill>
                    <a:srgbClr val="FF0000"/>
                  </a:solidFill>
                  <a:cs typeface="Times New Roman" pitchFamily="18" charset="0"/>
                </a:rPr>
                <a:t>#$  -l </a:t>
              </a:r>
              <a:r>
                <a:rPr lang="en-US" altLang="ja-JP" sz="700" b="1" dirty="0" smtClean="0">
                  <a:solidFill>
                    <a:srgbClr val="FF0000"/>
                  </a:solidFill>
                  <a:cs typeface="Times New Roman" pitchFamily="18" charset="0"/>
                </a:rPr>
                <a:t>netprio=bandwidth</a:t>
              </a:r>
              <a:endParaRPr lang="en-US" altLang="ja-JP" sz="700" dirty="0">
                <a:solidFill>
                  <a:srgbClr val="FF0000"/>
                </a:solidFill>
                <a:cs typeface="Times New Roman" pitchFamily="18" charset="0"/>
              </a:endParaRPr>
            </a:p>
            <a:p>
              <a:r>
                <a:rPr lang="en-US" altLang="ja-JP" sz="700" dirty="0" smtClean="0">
                  <a:cs typeface="Times New Roman" pitchFamily="18" charset="0"/>
                </a:rPr>
                <a:t>mpirun  -np 4 ./</a:t>
              </a:r>
              <a:r>
                <a:rPr lang="en-US" altLang="ja-JP" sz="700" dirty="0">
                  <a:cs typeface="Times New Roman" pitchFamily="18" charset="0"/>
                </a:rPr>
                <a:t>a.out</a:t>
              </a:r>
            </a:p>
          </p:txBody>
        </p:sp>
        <p:sp>
          <p:nvSpPr>
            <p:cNvPr id="263" name="テキスト ボックス 262"/>
            <p:cNvSpPr txBox="1"/>
            <p:nvPr/>
          </p:nvSpPr>
          <p:spPr>
            <a:xfrm>
              <a:off x="2713480" y="24265909"/>
              <a:ext cx="1398338" cy="36742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lang="en-US" altLang="ja-JP" sz="1000" b="1" dirty="0" smtClean="0">
                  <a:cs typeface="Times New Roman" pitchFamily="18" charset="0"/>
                </a:rPr>
                <a:t>Job Script</a:t>
              </a:r>
              <a:endParaRPr lang="ja-JP" altLang="en-US" sz="1000" b="1" dirty="0"/>
            </a:p>
          </p:txBody>
        </p:sp>
      </p:grpSp>
      <p:sp>
        <p:nvSpPr>
          <p:cNvPr id="260" name="角丸四角形吹き出し 259"/>
          <p:cNvSpPr/>
          <p:nvPr/>
        </p:nvSpPr>
        <p:spPr>
          <a:xfrm>
            <a:off x="728743" y="5861622"/>
            <a:ext cx="2646050" cy="510778"/>
          </a:xfrm>
          <a:prstGeom prst="wedgeRoundRectCallout">
            <a:avLst>
              <a:gd name="adj1" fmla="val -20799"/>
              <a:gd name="adj2" fmla="val -1489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>
                <a:solidFill>
                  <a:schemeClr val="tx1"/>
                </a:solidFill>
              </a:rPr>
              <a:t>User can request  network resources </a:t>
            </a:r>
            <a:br>
              <a:rPr lang="en-US" altLang="ja-JP" sz="1200" dirty="0">
                <a:solidFill>
                  <a:schemeClr val="tx1"/>
                </a:solidFill>
              </a:rPr>
            </a:br>
            <a:r>
              <a:rPr lang="en-US" altLang="ja-JP" sz="1200" dirty="0">
                <a:solidFill>
                  <a:schemeClr val="tx1"/>
                </a:solidFill>
              </a:rPr>
              <a:t>by </a:t>
            </a:r>
            <a:r>
              <a:rPr lang="en-US" altLang="ja-JP" sz="1200" dirty="0" smtClean="0">
                <a:solidFill>
                  <a:schemeClr val="tx1"/>
                </a:solidFill>
              </a:rPr>
              <a:t>requiring </a:t>
            </a:r>
            <a:r>
              <a:rPr lang="en-US" altLang="ja-JP" sz="1200" dirty="0">
                <a:solidFill>
                  <a:schemeClr val="tx1"/>
                </a:solidFill>
              </a:rPr>
              <a:t>the </a:t>
            </a:r>
            <a:r>
              <a:rPr lang="en-US" altLang="ja-JP" sz="1200" dirty="0" smtClean="0">
                <a:solidFill>
                  <a:schemeClr val="tx1"/>
                </a:solidFill>
              </a:rPr>
              <a:t>policy name.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284082" y="3909802"/>
            <a:ext cx="1005404" cy="684826"/>
            <a:chOff x="284082" y="3909802"/>
            <a:chExt cx="1005404" cy="684826"/>
          </a:xfrm>
        </p:grpSpPr>
        <p:sp>
          <p:nvSpPr>
            <p:cNvPr id="243" name="テキスト ボックス 242"/>
            <p:cNvSpPr txBox="1"/>
            <p:nvPr/>
          </p:nvSpPr>
          <p:spPr>
            <a:xfrm>
              <a:off x="284082" y="4333018"/>
              <a:ext cx="1005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chemeClr val="bg1"/>
                  </a:solidFill>
                </a:rPr>
                <a:t>Administrator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40" name="グループ化 239"/>
            <p:cNvGrpSpPr>
              <a:grpSpLocks noChangeAspect="1"/>
            </p:cNvGrpSpPr>
            <p:nvPr/>
          </p:nvGrpSpPr>
          <p:grpSpPr>
            <a:xfrm>
              <a:off x="644416" y="3909802"/>
              <a:ext cx="297264" cy="378920"/>
              <a:chOff x="1096225" y="885475"/>
              <a:chExt cx="648072" cy="826091"/>
            </a:xfrm>
            <a:solidFill>
              <a:srgbClr val="CCFFCC"/>
            </a:solidFill>
          </p:grpSpPr>
          <p:sp>
            <p:nvSpPr>
              <p:cNvPr id="285" name="二等辺三角形 284"/>
              <p:cNvSpPr/>
              <p:nvPr/>
            </p:nvSpPr>
            <p:spPr>
              <a:xfrm>
                <a:off x="1096225" y="1135502"/>
                <a:ext cx="648072" cy="576064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ja-JP" altLang="en-US" sz="200" dirty="0"/>
              </a:p>
            </p:txBody>
          </p:sp>
          <p:sp>
            <p:nvSpPr>
              <p:cNvPr id="286" name="円/楕円 285"/>
              <p:cNvSpPr/>
              <p:nvPr/>
            </p:nvSpPr>
            <p:spPr>
              <a:xfrm>
                <a:off x="1168233" y="885475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ja-JP" altLang="en-US" sz="200" dirty="0"/>
              </a:p>
            </p:txBody>
          </p:sp>
        </p:grpSp>
      </p:grpSp>
      <p:sp>
        <p:nvSpPr>
          <p:cNvPr id="558" name="メモ 557"/>
          <p:cNvSpPr/>
          <p:nvPr/>
        </p:nvSpPr>
        <p:spPr>
          <a:xfrm>
            <a:off x="1212074" y="3859461"/>
            <a:ext cx="462259" cy="495063"/>
          </a:xfrm>
          <a:prstGeom prst="foldedCorne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t">
            <a:noAutofit/>
          </a:bodyPr>
          <a:lstStyle/>
          <a:p>
            <a:pPr algn="ctr"/>
            <a:r>
              <a:rPr lang="en-US" altLang="ja-JP" sz="600" b="1" dirty="0" smtClean="0">
                <a:cs typeface="Times New Roman" pitchFamily="18" charset="0"/>
              </a:rPr>
              <a:t>Resource</a:t>
            </a:r>
          </a:p>
          <a:p>
            <a:pPr algn="ctr"/>
            <a:r>
              <a:rPr lang="en-US" altLang="ja-JP" sz="600" b="1" dirty="0" smtClean="0">
                <a:cs typeface="Times New Roman" pitchFamily="18" charset="0"/>
              </a:rPr>
              <a:t>Assignment</a:t>
            </a:r>
          </a:p>
          <a:p>
            <a:pPr algn="ctr"/>
            <a:r>
              <a:rPr lang="en-US" altLang="ja-JP" sz="600" b="1" dirty="0" smtClean="0">
                <a:cs typeface="Times New Roman" pitchFamily="18" charset="0"/>
              </a:rPr>
              <a:t>Policy</a:t>
            </a:r>
          </a:p>
        </p:txBody>
      </p:sp>
      <p:sp>
        <p:nvSpPr>
          <p:cNvPr id="559" name="角丸四角形吹き出し 558"/>
          <p:cNvSpPr/>
          <p:nvPr/>
        </p:nvSpPr>
        <p:spPr>
          <a:xfrm>
            <a:off x="4737088" y="5728959"/>
            <a:ext cx="4016523" cy="715089"/>
          </a:xfrm>
          <a:prstGeom prst="wedgeRoundRectCallout">
            <a:avLst>
              <a:gd name="adj1" fmla="val -71417"/>
              <a:gd name="adj2" fmla="val -2314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 marL="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607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214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821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428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8035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642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249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8562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Brain decides computational and network resources to allocate to the job according to resource usage and resource assignment policy.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61" name="角丸四角形吹き出し 260"/>
          <p:cNvSpPr/>
          <p:nvPr/>
        </p:nvSpPr>
        <p:spPr>
          <a:xfrm>
            <a:off x="107504" y="2486842"/>
            <a:ext cx="2113320" cy="1123712"/>
          </a:xfrm>
          <a:prstGeom prst="wedgeRoundRectCallout">
            <a:avLst>
              <a:gd name="adj1" fmla="val 14729"/>
              <a:gd name="adj2" fmla="val 729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>
                <a:solidFill>
                  <a:schemeClr val="tx1"/>
                </a:solidFill>
              </a:rPr>
              <a:t>Administrator can create resource assignment policy for computational and  network </a:t>
            </a:r>
            <a:r>
              <a:rPr lang="en-US" altLang="ja-JP" sz="1200" dirty="0" err="1">
                <a:solidFill>
                  <a:schemeClr val="tx1"/>
                </a:solidFill>
              </a:rPr>
              <a:t>programmablly</a:t>
            </a:r>
            <a:r>
              <a:rPr lang="en-US" altLang="ja-JP" sz="1200" dirty="0">
                <a:solidFill>
                  <a:schemeClr val="tx1"/>
                </a:solidFill>
              </a:rPr>
              <a:t> through a ruby script.</a:t>
            </a:r>
          </a:p>
        </p:txBody>
      </p:sp>
      <p:cxnSp>
        <p:nvCxnSpPr>
          <p:cNvPr id="560" name="曲線コネクタ 559"/>
          <p:cNvCxnSpPr/>
          <p:nvPr/>
        </p:nvCxnSpPr>
        <p:spPr>
          <a:xfrm rot="16200000" flipH="1">
            <a:off x="5827643" y="5033759"/>
            <a:ext cx="8994" cy="566103"/>
          </a:xfrm>
          <a:prstGeom prst="curvedConnector3">
            <a:avLst>
              <a:gd name="adj1" fmla="val -15891617"/>
            </a:avLst>
          </a:prstGeom>
          <a:ln w="444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フリーフォーム 549"/>
          <p:cNvSpPr/>
          <p:nvPr/>
        </p:nvSpPr>
        <p:spPr>
          <a:xfrm>
            <a:off x="6304937" y="3916958"/>
            <a:ext cx="1828435" cy="1337619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  <a:gd name="connsiteX0" fmla="*/ 1499120 w 2850549"/>
              <a:gd name="connsiteY0" fmla="*/ 2061054 h 2061054"/>
              <a:gd name="connsiteX1" fmla="*/ 1522282 w 2850549"/>
              <a:gd name="connsiteY1" fmla="*/ 1539510 h 2061054"/>
              <a:gd name="connsiteX2" fmla="*/ 0 w 2850549"/>
              <a:gd name="connsiteY2" fmla="*/ 12719 h 2061054"/>
              <a:gd name="connsiteX3" fmla="*/ 2810209 w 2850549"/>
              <a:gd name="connsiteY3" fmla="*/ 1293007 h 2061054"/>
              <a:gd name="connsiteX4" fmla="*/ 2850550 w 2850549"/>
              <a:gd name="connsiteY4" fmla="*/ 2013989 h 2061054"/>
              <a:gd name="connsiteX0" fmla="*/ 1499120 w 3101532"/>
              <a:gd name="connsiteY0" fmla="*/ 2061054 h 2076734"/>
              <a:gd name="connsiteX1" fmla="*/ 1522282 w 3101532"/>
              <a:gd name="connsiteY1" fmla="*/ 1539510 h 2076734"/>
              <a:gd name="connsiteX2" fmla="*/ 0 w 3101532"/>
              <a:gd name="connsiteY2" fmla="*/ 12719 h 2076734"/>
              <a:gd name="connsiteX3" fmla="*/ 2810209 w 3101532"/>
              <a:gd name="connsiteY3" fmla="*/ 1293007 h 2076734"/>
              <a:gd name="connsiteX4" fmla="*/ 3101532 w 3101532"/>
              <a:gd name="connsiteY4" fmla="*/ 2076734 h 2076734"/>
              <a:gd name="connsiteX0" fmla="*/ 1499120 w 3102599"/>
              <a:gd name="connsiteY0" fmla="*/ 2061054 h 2076734"/>
              <a:gd name="connsiteX1" fmla="*/ 1522282 w 3102599"/>
              <a:gd name="connsiteY1" fmla="*/ 1539510 h 2076734"/>
              <a:gd name="connsiteX2" fmla="*/ 0 w 3102599"/>
              <a:gd name="connsiteY2" fmla="*/ 12719 h 2076734"/>
              <a:gd name="connsiteX3" fmla="*/ 2810209 w 3102599"/>
              <a:gd name="connsiteY3" fmla="*/ 1293007 h 2076734"/>
              <a:gd name="connsiteX4" fmla="*/ 3101532 w 3102599"/>
              <a:gd name="connsiteY4" fmla="*/ 2076734 h 2076734"/>
              <a:gd name="connsiteX0" fmla="*/ 1499120 w 3117265"/>
              <a:gd name="connsiteY0" fmla="*/ 2058603 h 2074283"/>
              <a:gd name="connsiteX1" fmla="*/ 1522282 w 3117265"/>
              <a:gd name="connsiteY1" fmla="*/ 1537059 h 2074283"/>
              <a:gd name="connsiteX2" fmla="*/ 0 w 3117265"/>
              <a:gd name="connsiteY2" fmla="*/ 10268 h 2074283"/>
              <a:gd name="connsiteX3" fmla="*/ 3103023 w 3117265"/>
              <a:gd name="connsiteY3" fmla="*/ 1583369 h 2074283"/>
              <a:gd name="connsiteX4" fmla="*/ 3101532 w 3117265"/>
              <a:gd name="connsiteY4" fmla="*/ 2074283 h 2074283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5539"/>
              <a:gd name="connsiteY0" fmla="*/ 2029574 h 2045254"/>
              <a:gd name="connsiteX1" fmla="*/ 2724908 w 4315539"/>
              <a:gd name="connsiteY1" fmla="*/ 1508030 h 2045254"/>
              <a:gd name="connsiteX2" fmla="*/ 0 w 4315539"/>
              <a:gd name="connsiteY2" fmla="*/ 12610 h 2045254"/>
              <a:gd name="connsiteX3" fmla="*/ 4295190 w 4315539"/>
              <a:gd name="connsiteY3" fmla="*/ 1303357 h 2045254"/>
              <a:gd name="connsiteX4" fmla="*/ 4304158 w 4315539"/>
              <a:gd name="connsiteY4" fmla="*/ 2045254 h 2045254"/>
              <a:gd name="connsiteX0" fmla="*/ 2701746 w 4307577"/>
              <a:gd name="connsiteY0" fmla="*/ 2029574 h 2045254"/>
              <a:gd name="connsiteX1" fmla="*/ 2724908 w 4307577"/>
              <a:gd name="connsiteY1" fmla="*/ 1508030 h 2045254"/>
              <a:gd name="connsiteX2" fmla="*/ 0 w 4307577"/>
              <a:gd name="connsiteY2" fmla="*/ 12610 h 2045254"/>
              <a:gd name="connsiteX3" fmla="*/ 4295190 w 4307577"/>
              <a:gd name="connsiteY3" fmla="*/ 1303357 h 2045254"/>
              <a:gd name="connsiteX4" fmla="*/ 4304158 w 4307577"/>
              <a:gd name="connsiteY4" fmla="*/ 2045254 h 2045254"/>
              <a:gd name="connsiteX0" fmla="*/ 2701746 w 4307577"/>
              <a:gd name="connsiteY0" fmla="*/ 2028700 h 2044380"/>
              <a:gd name="connsiteX1" fmla="*/ 2724908 w 4307577"/>
              <a:gd name="connsiteY1" fmla="*/ 1507156 h 2044380"/>
              <a:gd name="connsiteX2" fmla="*/ 0 w 4307577"/>
              <a:gd name="connsiteY2" fmla="*/ 11736 h 2044380"/>
              <a:gd name="connsiteX3" fmla="*/ 4295190 w 4307577"/>
              <a:gd name="connsiteY3" fmla="*/ 1302483 h 2044380"/>
              <a:gd name="connsiteX4" fmla="*/ 4304158 w 4307577"/>
              <a:gd name="connsiteY4" fmla="*/ 2044380 h 2044380"/>
              <a:gd name="connsiteX0" fmla="*/ 2701746 w 4307577"/>
              <a:gd name="connsiteY0" fmla="*/ 2016963 h 2032643"/>
              <a:gd name="connsiteX1" fmla="*/ 2724908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15539"/>
              <a:gd name="connsiteY0" fmla="*/ 2016963 h 2032643"/>
              <a:gd name="connsiteX1" fmla="*/ 2693534 w 4315539"/>
              <a:gd name="connsiteY1" fmla="*/ 1495419 h 2032643"/>
              <a:gd name="connsiteX2" fmla="*/ 0 w 4315539"/>
              <a:gd name="connsiteY2" fmla="*/ -1 h 2032643"/>
              <a:gd name="connsiteX3" fmla="*/ 4295190 w 4315539"/>
              <a:gd name="connsiteY3" fmla="*/ 1290746 h 2032643"/>
              <a:gd name="connsiteX4" fmla="*/ 4304158 w 4315539"/>
              <a:gd name="connsiteY4" fmla="*/ 2032643 h 203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539" h="2032643">
                <a:moveTo>
                  <a:pt x="2701746" y="2016963"/>
                </a:moveTo>
                <a:cubicBezTo>
                  <a:pt x="2735364" y="1795087"/>
                  <a:pt x="2706977" y="2025834"/>
                  <a:pt x="2693534" y="1495419"/>
                </a:cubicBezTo>
                <a:cubicBezTo>
                  <a:pt x="2293786" y="1134855"/>
                  <a:pt x="810236" y="446455"/>
                  <a:pt x="0" y="-1"/>
                </a:cubicBezTo>
                <a:cubicBezTo>
                  <a:pt x="381977" y="86151"/>
                  <a:pt x="3623146" y="1079206"/>
                  <a:pt x="4295190" y="1290746"/>
                </a:cubicBezTo>
                <a:cubicBezTo>
                  <a:pt x="4314241" y="1882784"/>
                  <a:pt x="4325071" y="1581820"/>
                  <a:pt x="4304158" y="2032643"/>
                </a:cubicBezTo>
              </a:path>
            </a:pathLst>
          </a:custGeom>
          <a:ln w="44450">
            <a:solidFill>
              <a:schemeClr val="accent2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47" name="フリーフォーム 546"/>
          <p:cNvSpPr/>
          <p:nvPr/>
        </p:nvSpPr>
        <p:spPr>
          <a:xfrm>
            <a:off x="6039294" y="3937820"/>
            <a:ext cx="1123554" cy="1316757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855" h="2019671">
                <a:moveTo>
                  <a:pt x="1300426" y="2019671"/>
                </a:moveTo>
                <a:cubicBezTo>
                  <a:pt x="1334044" y="1797795"/>
                  <a:pt x="1305658" y="2049456"/>
                  <a:pt x="1323588" y="1498127"/>
                </a:cubicBezTo>
                <a:cubicBezTo>
                  <a:pt x="1164367" y="1127108"/>
                  <a:pt x="381475" y="532826"/>
                  <a:pt x="0" y="13166"/>
                </a:cubicBezTo>
                <a:cubicBezTo>
                  <a:pt x="214655" y="-130751"/>
                  <a:pt x="2023132" y="945966"/>
                  <a:pt x="2611515" y="1251624"/>
                </a:cubicBezTo>
                <a:cubicBezTo>
                  <a:pt x="2630564" y="1801833"/>
                  <a:pt x="2620480" y="1751850"/>
                  <a:pt x="2651856" y="1972606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6" name="テキスト ボックス 555"/>
          <p:cNvSpPr txBox="1"/>
          <p:nvPr/>
        </p:nvSpPr>
        <p:spPr>
          <a:xfrm>
            <a:off x="6516216" y="4337912"/>
            <a:ext cx="479255" cy="1523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/>
              <a:t>0.9/1.0</a:t>
            </a:r>
            <a:endParaRPr kumimoji="1" lang="ja-JP" altLang="en-US" sz="700" b="1" dirty="0"/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869361" y="821329"/>
            <a:ext cx="7631891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3"/>
            </a:solidFill>
          </a:ln>
        </p:spPr>
        <p:txBody>
          <a:bodyPr wrap="square" lIns="144000" rtlCol="0" anchor="ctr" anchorCtr="0">
            <a:spAutoFit/>
          </a:bodyPr>
          <a:lstStyle/>
          <a:p>
            <a:pPr marL="165100" indent="-165100"/>
            <a:r>
              <a:rPr lang="en-US" altLang="ja-JP" sz="2400" b="1" dirty="0" smtClean="0"/>
              <a:t>- Available bandwidth </a:t>
            </a:r>
            <a:r>
              <a:rPr lang="en-US" altLang="ja-JP" sz="2400" b="1" dirty="0"/>
              <a:t>of communication paths </a:t>
            </a:r>
            <a:r>
              <a:rPr lang="en-US" altLang="ja-JP" sz="2400" b="1" dirty="0" smtClean="0"/>
              <a:t>allocated to jobs   is not guaranteed</a:t>
            </a:r>
          </a:p>
          <a:p>
            <a:pPr marL="165100" indent="-165100"/>
            <a:r>
              <a:rPr lang="en-US" altLang="ja-JP" sz="2400" b="1" dirty="0" smtClean="0"/>
              <a:t>- Handling only physical computational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426307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角丸四角形 366"/>
          <p:cNvSpPr/>
          <p:nvPr/>
        </p:nvSpPr>
        <p:spPr>
          <a:xfrm>
            <a:off x="2220435" y="2127042"/>
            <a:ext cx="2020759" cy="36236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sp>
        <p:nvSpPr>
          <p:cNvPr id="260" name="角丸四角形 259"/>
          <p:cNvSpPr/>
          <p:nvPr/>
        </p:nvSpPr>
        <p:spPr>
          <a:xfrm>
            <a:off x="2372835" y="4745675"/>
            <a:ext cx="6008155" cy="115742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Proposed resource management</a:t>
            </a:r>
            <a:endParaRPr kumimoji="1" lang="ja-JP" altLang="en-US" sz="3200" dirty="0"/>
          </a:p>
        </p:txBody>
      </p:sp>
      <p:sp>
        <p:nvSpPr>
          <p:cNvPr id="1028" name="コンテンツ プレースホルダー 1027"/>
          <p:cNvSpPr>
            <a:spLocks noGrp="1"/>
          </p:cNvSpPr>
          <p:nvPr>
            <p:ph idx="1"/>
          </p:nvPr>
        </p:nvSpPr>
        <p:spPr>
          <a:xfrm>
            <a:off x="564824" y="750715"/>
            <a:ext cx="8440823" cy="1296143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Allocation of virtual computational resources to a job</a:t>
            </a:r>
          </a:p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 by leveraging functions of Open </a:t>
            </a:r>
            <a:r>
              <a:rPr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vSwitch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2014/04/11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PRAGMA26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368" name="角丸四角形 367"/>
          <p:cNvSpPr/>
          <p:nvPr/>
        </p:nvSpPr>
        <p:spPr>
          <a:xfrm>
            <a:off x="4725140" y="3138756"/>
            <a:ext cx="3010280" cy="983351"/>
          </a:xfrm>
          <a:prstGeom prst="roundRect">
            <a:avLst>
              <a:gd name="adj" fmla="val 1568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sp>
        <p:nvSpPr>
          <p:cNvPr id="369" name="角丸四角形 368"/>
          <p:cNvSpPr/>
          <p:nvPr/>
        </p:nvSpPr>
        <p:spPr>
          <a:xfrm>
            <a:off x="4779465" y="4331788"/>
            <a:ext cx="2955956" cy="258588"/>
          </a:xfrm>
          <a:prstGeom prst="roundRect">
            <a:avLst>
              <a:gd name="adj" fmla="val 223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370" name="直線コネクタ 369"/>
          <p:cNvCxnSpPr>
            <a:stCxn id="693" idx="0"/>
            <a:endCxn id="705" idx="3"/>
          </p:cNvCxnSpPr>
          <p:nvPr/>
        </p:nvCxnSpPr>
        <p:spPr>
          <a:xfrm flipV="1">
            <a:off x="5136931" y="3454883"/>
            <a:ext cx="361801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/>
          <p:cNvCxnSpPr>
            <a:stCxn id="681" idx="0"/>
            <a:endCxn id="645" idx="3"/>
          </p:cNvCxnSpPr>
          <p:nvPr/>
        </p:nvCxnSpPr>
        <p:spPr>
          <a:xfrm flipV="1">
            <a:off x="5871579" y="3454883"/>
            <a:ext cx="1090692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/>
          <p:cNvCxnSpPr>
            <a:stCxn id="681" idx="0"/>
            <a:endCxn id="705" idx="3"/>
          </p:cNvCxnSpPr>
          <p:nvPr/>
        </p:nvCxnSpPr>
        <p:spPr>
          <a:xfrm flipH="1" flipV="1">
            <a:off x="5498733" y="3454883"/>
            <a:ext cx="372846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グループ化 414"/>
          <p:cNvGrpSpPr/>
          <p:nvPr/>
        </p:nvGrpSpPr>
        <p:grpSpPr>
          <a:xfrm>
            <a:off x="5167656" y="3341222"/>
            <a:ext cx="688543" cy="113662"/>
            <a:chOff x="2195736" y="2060848"/>
            <a:chExt cx="781162" cy="119756"/>
          </a:xfrm>
        </p:grpSpPr>
        <p:sp>
          <p:nvSpPr>
            <p:cNvPr id="705" name="直方体 704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06" name="正方形/長方形 705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7" name="正方形/長方形 706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8" name="正方形/長方形 707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9" name="正方形/長方形 708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0" name="正方形/長方形 709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1" name="正方形/長方形 710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2" name="正方形/長方形 711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13" name="正方形/長方形 712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714" name="直線コネクタ 713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線コネクタ 714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線コネクタ 715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グループ化 415"/>
          <p:cNvGrpSpPr/>
          <p:nvPr/>
        </p:nvGrpSpPr>
        <p:grpSpPr>
          <a:xfrm>
            <a:off x="4779465" y="3951851"/>
            <a:ext cx="688543" cy="113662"/>
            <a:chOff x="2195736" y="2060848"/>
            <a:chExt cx="781162" cy="119756"/>
          </a:xfrm>
        </p:grpSpPr>
        <p:sp>
          <p:nvSpPr>
            <p:cNvPr id="693" name="直方体 692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94" name="正方形/長方形 693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5" name="正方形/長方形 694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6" name="正方形/長方形 695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7" name="正方形/長方形 696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8" name="正方形/長方形 697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99" name="正方形/長方形 698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0" name="正方形/長方形 699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701" name="正方形/長方形 700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702" name="直線コネクタ 701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線コネクタ 702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線コネクタ 703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グループ化 416"/>
          <p:cNvGrpSpPr/>
          <p:nvPr/>
        </p:nvGrpSpPr>
        <p:grpSpPr>
          <a:xfrm>
            <a:off x="5514112" y="3951851"/>
            <a:ext cx="688543" cy="113662"/>
            <a:chOff x="2195736" y="2060848"/>
            <a:chExt cx="781162" cy="119756"/>
          </a:xfrm>
        </p:grpSpPr>
        <p:sp>
          <p:nvSpPr>
            <p:cNvPr id="681" name="直方体 680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82" name="正方形/長方形 681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3" name="正方形/長方形 682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4" name="正方形/長方形 683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5" name="正方形/長方形 684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6" name="正方形/長方形 685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7" name="正方形/長方形 686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8" name="正方形/長方形 687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89" name="正方形/長方形 688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90" name="直線コネクタ 689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線コネクタ 691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グループ化 417"/>
          <p:cNvGrpSpPr/>
          <p:nvPr/>
        </p:nvGrpSpPr>
        <p:grpSpPr>
          <a:xfrm>
            <a:off x="6248758" y="3951851"/>
            <a:ext cx="688543" cy="113662"/>
            <a:chOff x="2195736" y="2060848"/>
            <a:chExt cx="781162" cy="119756"/>
          </a:xfrm>
        </p:grpSpPr>
        <p:sp>
          <p:nvSpPr>
            <p:cNvPr id="669" name="直方体 668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70" name="正方形/長方形 669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1" name="正方形/長方形 670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2" name="正方形/長方形 671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3" name="正方形/長方形 672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4" name="正方形/長方形 673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6" name="正方形/長方形 675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77" name="正方形/長方形 676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78" name="直線コネクタ 677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コネクタ 678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グループ化 418"/>
          <p:cNvGrpSpPr/>
          <p:nvPr/>
        </p:nvGrpSpPr>
        <p:grpSpPr>
          <a:xfrm>
            <a:off x="6983407" y="3951851"/>
            <a:ext cx="688543" cy="113662"/>
            <a:chOff x="2195736" y="2060848"/>
            <a:chExt cx="781162" cy="119756"/>
          </a:xfrm>
        </p:grpSpPr>
        <p:sp>
          <p:nvSpPr>
            <p:cNvPr id="657" name="直方体 656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58" name="正方形/長方形 657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9" name="正方形/長方形 658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0" name="正方形/長方形 659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1" name="正方形/長方形 660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2" name="正方形/長方形 661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3" name="正方形/長方形 662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4" name="正方形/長方形 663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65" name="正方形/長方形 664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66" name="直線コネクタ 665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コネクタ 666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コネクタ 667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0" name="グループ化 419"/>
          <p:cNvGrpSpPr/>
          <p:nvPr/>
        </p:nvGrpSpPr>
        <p:grpSpPr>
          <a:xfrm>
            <a:off x="6631194" y="3341222"/>
            <a:ext cx="688543" cy="113662"/>
            <a:chOff x="2195736" y="2060848"/>
            <a:chExt cx="781162" cy="119756"/>
          </a:xfrm>
        </p:grpSpPr>
        <p:sp>
          <p:nvSpPr>
            <p:cNvPr id="645" name="直方体 644"/>
            <p:cNvSpPr/>
            <p:nvPr/>
          </p:nvSpPr>
          <p:spPr>
            <a:xfrm>
              <a:off x="2195736" y="2060848"/>
              <a:ext cx="781162" cy="119756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endParaRPr lang="ja-JP" altLang="en-US" sz="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46" name="正方形/長方形 645"/>
            <p:cNvSpPr/>
            <p:nvPr/>
          </p:nvSpPr>
          <p:spPr>
            <a:xfrm>
              <a:off x="2572406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47" name="正方形/長方形 646"/>
            <p:cNvSpPr/>
            <p:nvPr/>
          </p:nvSpPr>
          <p:spPr>
            <a:xfrm>
              <a:off x="2649665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48" name="正方形/長方形 647"/>
            <p:cNvSpPr/>
            <p:nvPr/>
          </p:nvSpPr>
          <p:spPr>
            <a:xfrm>
              <a:off x="2726924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49" name="正方形/長方形 648"/>
            <p:cNvSpPr/>
            <p:nvPr/>
          </p:nvSpPr>
          <p:spPr>
            <a:xfrm>
              <a:off x="2804183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0" name="正方形/長方形 649"/>
            <p:cNvSpPr/>
            <p:nvPr/>
          </p:nvSpPr>
          <p:spPr>
            <a:xfrm>
              <a:off x="2881440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1" name="正方形/長方形 650"/>
            <p:cNvSpPr/>
            <p:nvPr/>
          </p:nvSpPr>
          <p:spPr>
            <a:xfrm>
              <a:off x="2495147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2" name="正方形/長方形 651"/>
            <p:cNvSpPr/>
            <p:nvPr/>
          </p:nvSpPr>
          <p:spPr>
            <a:xfrm>
              <a:off x="2417888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53" name="正方形/長方形 652"/>
            <p:cNvSpPr/>
            <p:nvPr/>
          </p:nvSpPr>
          <p:spPr>
            <a:xfrm>
              <a:off x="2340629" y="2112276"/>
              <a:ext cx="36010" cy="442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654" name="直線コネクタ 653"/>
            <p:cNvCxnSpPr/>
            <p:nvPr/>
          </p:nvCxnSpPr>
          <p:spPr>
            <a:xfrm>
              <a:off x="2227994" y="2118402"/>
              <a:ext cx="7725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コネクタ 654"/>
            <p:cNvCxnSpPr/>
            <p:nvPr/>
          </p:nvCxnSpPr>
          <p:spPr>
            <a:xfrm>
              <a:off x="2227994" y="2159293"/>
              <a:ext cx="7725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/>
            <p:cNvCxnSpPr/>
            <p:nvPr/>
          </p:nvCxnSpPr>
          <p:spPr>
            <a:xfrm>
              <a:off x="2227994" y="2138218"/>
              <a:ext cx="772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glow rad="38100">
                <a:schemeClr val="accent1">
                  <a:lumMod val="20000"/>
                  <a:lumOff val="80000"/>
                  <a:alpha val="5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1" name="直線コネクタ 420"/>
          <p:cNvCxnSpPr>
            <a:stCxn id="669" idx="0"/>
            <a:endCxn id="645" idx="3"/>
          </p:cNvCxnSpPr>
          <p:nvPr/>
        </p:nvCxnSpPr>
        <p:spPr>
          <a:xfrm flipV="1">
            <a:off x="6606225" y="3454883"/>
            <a:ext cx="356045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/>
          <p:cNvCxnSpPr>
            <a:stCxn id="693" idx="0"/>
            <a:endCxn id="645" idx="3"/>
          </p:cNvCxnSpPr>
          <p:nvPr/>
        </p:nvCxnSpPr>
        <p:spPr>
          <a:xfrm flipV="1">
            <a:off x="5136931" y="3454883"/>
            <a:ext cx="1825339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/>
          <p:cNvCxnSpPr>
            <a:stCxn id="657" idx="0"/>
            <a:endCxn id="645" idx="3"/>
          </p:cNvCxnSpPr>
          <p:nvPr/>
        </p:nvCxnSpPr>
        <p:spPr>
          <a:xfrm flipH="1" flipV="1">
            <a:off x="6962271" y="3454883"/>
            <a:ext cx="378602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グループ化 423"/>
          <p:cNvGrpSpPr/>
          <p:nvPr/>
        </p:nvGrpSpPr>
        <p:grpSpPr>
          <a:xfrm>
            <a:off x="4860858" y="4061144"/>
            <a:ext cx="2808967" cy="482649"/>
            <a:chOff x="4657311" y="5577951"/>
            <a:chExt cx="4135437" cy="659900"/>
          </a:xfrm>
        </p:grpSpPr>
        <p:cxnSp>
          <p:nvCxnSpPr>
            <p:cNvPr id="613" name="直線コネクタ 612"/>
            <p:cNvCxnSpPr/>
            <p:nvPr/>
          </p:nvCxnSpPr>
          <p:spPr>
            <a:xfrm flipV="1">
              <a:off x="474781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コネクタ 613"/>
            <p:cNvCxnSpPr/>
            <p:nvPr/>
          </p:nvCxnSpPr>
          <p:spPr>
            <a:xfrm flipV="1">
              <a:off x="498255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線コネクタ 614"/>
            <p:cNvCxnSpPr/>
            <p:nvPr/>
          </p:nvCxnSpPr>
          <p:spPr>
            <a:xfrm flipV="1">
              <a:off x="5217293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コネクタ 615"/>
            <p:cNvCxnSpPr/>
            <p:nvPr/>
          </p:nvCxnSpPr>
          <p:spPr>
            <a:xfrm flipV="1">
              <a:off x="545203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コネクタ 616"/>
            <p:cNvCxnSpPr/>
            <p:nvPr/>
          </p:nvCxnSpPr>
          <p:spPr>
            <a:xfrm flipV="1">
              <a:off x="583870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コネクタ 617"/>
            <p:cNvCxnSpPr/>
            <p:nvPr/>
          </p:nvCxnSpPr>
          <p:spPr>
            <a:xfrm flipV="1">
              <a:off x="607344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コネクタ 618"/>
            <p:cNvCxnSpPr/>
            <p:nvPr/>
          </p:nvCxnSpPr>
          <p:spPr>
            <a:xfrm flipV="1">
              <a:off x="6308182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コネクタ 619"/>
            <p:cNvCxnSpPr/>
            <p:nvPr/>
          </p:nvCxnSpPr>
          <p:spPr>
            <a:xfrm flipV="1">
              <a:off x="6542921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/>
            <p:cNvCxnSpPr/>
            <p:nvPr/>
          </p:nvCxnSpPr>
          <p:spPr>
            <a:xfrm flipV="1">
              <a:off x="690930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/>
            <p:cNvCxnSpPr/>
            <p:nvPr/>
          </p:nvCxnSpPr>
          <p:spPr>
            <a:xfrm flipV="1">
              <a:off x="714404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/>
            <p:cNvCxnSpPr/>
            <p:nvPr/>
          </p:nvCxnSpPr>
          <p:spPr>
            <a:xfrm flipV="1">
              <a:off x="7378789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/>
            <p:cNvCxnSpPr/>
            <p:nvPr/>
          </p:nvCxnSpPr>
          <p:spPr>
            <a:xfrm flipV="1">
              <a:off x="76135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/>
            <p:cNvCxnSpPr/>
            <p:nvPr/>
          </p:nvCxnSpPr>
          <p:spPr>
            <a:xfrm flipV="1">
              <a:off x="799802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/>
            <p:cNvCxnSpPr/>
            <p:nvPr/>
          </p:nvCxnSpPr>
          <p:spPr>
            <a:xfrm flipV="1">
              <a:off x="823276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/>
            <p:cNvCxnSpPr/>
            <p:nvPr/>
          </p:nvCxnSpPr>
          <p:spPr>
            <a:xfrm flipV="1">
              <a:off x="8467508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/>
            <p:cNvCxnSpPr/>
            <p:nvPr/>
          </p:nvCxnSpPr>
          <p:spPr>
            <a:xfrm flipV="1">
              <a:off x="8702247" y="557795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31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05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91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53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20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94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5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680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6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419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7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0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8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54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9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8287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0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0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1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52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2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26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3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006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4" name="図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745" y="5988555"/>
              <a:ext cx="181003" cy="249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5" name="角丸四角形 424"/>
          <p:cNvSpPr/>
          <p:nvPr/>
        </p:nvSpPr>
        <p:spPr>
          <a:xfrm>
            <a:off x="2428829" y="2200360"/>
            <a:ext cx="1577399" cy="1751490"/>
          </a:xfrm>
          <a:prstGeom prst="roundRect">
            <a:avLst>
              <a:gd name="adj" fmla="val 1568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t"/>
          <a:lstStyle/>
          <a:p>
            <a:pPr algn="ctr" defTabSz="457200"/>
            <a:endParaRPr lang="ja-JP" altLang="en-US" sz="600" b="1" dirty="0">
              <a:solidFill>
                <a:schemeClr val="bg1"/>
              </a:solidFill>
            </a:endParaRPr>
          </a:p>
        </p:txBody>
      </p:sp>
      <p:cxnSp>
        <p:nvCxnSpPr>
          <p:cNvPr id="426" name="カギ線コネクタ 188"/>
          <p:cNvCxnSpPr>
            <a:stCxn id="369" idx="1"/>
            <a:endCxn id="558" idx="3"/>
          </p:cNvCxnSpPr>
          <p:nvPr/>
        </p:nvCxnSpPr>
        <p:spPr>
          <a:xfrm flipH="1">
            <a:off x="3636929" y="4461082"/>
            <a:ext cx="1142535" cy="6020"/>
          </a:xfrm>
          <a:prstGeom prst="straightConnector1">
            <a:avLst/>
          </a:prstGeom>
          <a:ln w="31750" cap="rnd">
            <a:solidFill>
              <a:schemeClr val="bg1">
                <a:lumMod val="50000"/>
              </a:schemeClr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上下矢印 426"/>
          <p:cNvSpPr/>
          <p:nvPr/>
        </p:nvSpPr>
        <p:spPr>
          <a:xfrm>
            <a:off x="2999953" y="3836171"/>
            <a:ext cx="226840" cy="361122"/>
          </a:xfrm>
          <a:prstGeom prst="upDownArrow">
            <a:avLst>
              <a:gd name="adj1" fmla="val 50000"/>
              <a:gd name="adj2" fmla="val 31152"/>
            </a:avLst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grpSp>
        <p:nvGrpSpPr>
          <p:cNvPr id="428" name="グループ化 427"/>
          <p:cNvGrpSpPr>
            <a:grpSpLocks noChangeAspect="1"/>
          </p:cNvGrpSpPr>
          <p:nvPr/>
        </p:nvGrpSpPr>
        <p:grpSpPr>
          <a:xfrm>
            <a:off x="595178" y="4222169"/>
            <a:ext cx="224731" cy="308457"/>
            <a:chOff x="1096225" y="885475"/>
            <a:chExt cx="648072" cy="826091"/>
          </a:xfrm>
          <a:solidFill>
            <a:srgbClr val="CCFFCC"/>
          </a:solidFill>
        </p:grpSpPr>
        <p:sp>
          <p:nvSpPr>
            <p:cNvPr id="611" name="二等辺三角形 610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612" name="円/楕円 611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</p:grpSp>
      <p:sp>
        <p:nvSpPr>
          <p:cNvPr id="430" name="テキスト ボックス 429"/>
          <p:cNvSpPr txBox="1"/>
          <p:nvPr/>
        </p:nvSpPr>
        <p:spPr>
          <a:xfrm>
            <a:off x="2455130" y="2218121"/>
            <a:ext cx="1521875" cy="28369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0"/>
            <a:r>
              <a:rPr lang="en-US" altLang="ja-JP" sz="900" b="1" dirty="0" smtClean="0"/>
              <a:t>Network Management Module</a:t>
            </a:r>
            <a:br>
              <a:rPr lang="en-US" altLang="ja-JP" sz="900" b="1" dirty="0" smtClean="0"/>
            </a:br>
            <a:r>
              <a:rPr lang="en-US" altLang="ja-JP" sz="900" b="1" dirty="0" smtClean="0"/>
              <a:t>(NMM)</a:t>
            </a:r>
            <a:endParaRPr lang="ja-JP" altLang="en-US" sz="900" b="1" dirty="0"/>
          </a:p>
        </p:txBody>
      </p:sp>
      <p:sp>
        <p:nvSpPr>
          <p:cNvPr id="431" name="フローチャート : 磁気ディスク 430"/>
          <p:cNvSpPr/>
          <p:nvPr/>
        </p:nvSpPr>
        <p:spPr>
          <a:xfrm>
            <a:off x="2582411" y="2710254"/>
            <a:ext cx="517035" cy="32749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</a:rPr>
              <a:t>DB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42" name="正方形/長方形 441"/>
          <p:cNvSpPr/>
          <p:nvPr/>
        </p:nvSpPr>
        <p:spPr>
          <a:xfrm>
            <a:off x="2969889" y="3509175"/>
            <a:ext cx="547448" cy="31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Brain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443" name="グループ化 442"/>
          <p:cNvGrpSpPr/>
          <p:nvPr/>
        </p:nvGrpSpPr>
        <p:grpSpPr>
          <a:xfrm>
            <a:off x="3204806" y="2509269"/>
            <a:ext cx="701757" cy="905710"/>
            <a:chOff x="6997491" y="2491011"/>
            <a:chExt cx="1033145" cy="1238329"/>
          </a:xfrm>
        </p:grpSpPr>
        <p:sp>
          <p:nvSpPr>
            <p:cNvPr id="609" name="正方形/長方形 608"/>
            <p:cNvSpPr/>
            <p:nvPr/>
          </p:nvSpPr>
          <p:spPr>
            <a:xfrm>
              <a:off x="6997491" y="2491011"/>
              <a:ext cx="1033145" cy="1238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kumimoji="1" lang="en-US" altLang="ja-JP" sz="1000" b="1" dirty="0" smtClean="0">
                  <a:solidFill>
                    <a:schemeClr val="tx1"/>
                  </a:solidFill>
                </a:rPr>
                <a:t>Network</a:t>
              </a:r>
              <a:br>
                <a:rPr kumimoji="1" lang="en-US" altLang="ja-JP" sz="1000" b="1" dirty="0" smtClean="0">
                  <a:solidFill>
                    <a:schemeClr val="tx1"/>
                  </a:solidFill>
                </a:rPr>
              </a:br>
              <a:r>
                <a:rPr kumimoji="1" lang="en-US" altLang="ja-JP" sz="1000" b="1" dirty="0" smtClean="0">
                  <a:solidFill>
                    <a:schemeClr val="tx1"/>
                  </a:solidFill>
                </a:rPr>
                <a:t>Control</a:t>
              </a:r>
              <a:endParaRPr kumimoji="1" lang="ja-JP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10" name="正方形/長方形 609"/>
            <p:cNvSpPr/>
            <p:nvPr/>
          </p:nvSpPr>
          <p:spPr>
            <a:xfrm>
              <a:off x="7117956" y="2934324"/>
              <a:ext cx="805967" cy="7261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ja-JP" sz="700" b="1" dirty="0" smtClean="0">
                  <a:solidFill>
                    <a:schemeClr val="tx1"/>
                  </a:solidFill>
                </a:rPr>
                <a:t>OpenFlow</a:t>
              </a:r>
              <a:r>
                <a:rPr lang="en-US" altLang="ja-JP" sz="700" b="1" dirty="0">
                  <a:solidFill>
                    <a:schemeClr val="tx1"/>
                  </a:solidFill>
                </a:rPr>
                <a:t> Controller</a:t>
              </a:r>
              <a:br>
                <a:rPr lang="en-US" altLang="ja-JP" sz="700" b="1" dirty="0">
                  <a:solidFill>
                    <a:schemeClr val="tx1"/>
                  </a:solidFill>
                </a:rPr>
              </a:br>
              <a:r>
                <a:rPr lang="en-US" altLang="ja-JP" sz="700" b="1" dirty="0">
                  <a:solidFill>
                    <a:schemeClr val="tx1"/>
                  </a:solidFill>
                </a:rPr>
                <a:t>(Trema)</a:t>
              </a:r>
              <a:endParaRPr kumimoji="1" lang="ja-JP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4" name="カギ線コネクタ 362"/>
          <p:cNvCxnSpPr>
            <a:stCxn id="609" idx="3"/>
            <a:endCxn id="525" idx="0"/>
          </p:cNvCxnSpPr>
          <p:nvPr/>
        </p:nvCxnSpPr>
        <p:spPr>
          <a:xfrm>
            <a:off x="3906563" y="2962124"/>
            <a:ext cx="1462140" cy="353264"/>
          </a:xfrm>
          <a:prstGeom prst="bentConnector2">
            <a:avLst/>
          </a:prstGeom>
          <a:ln w="31750" cap="rnd">
            <a:solidFill>
              <a:srgbClr val="00B05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17"/>
          <p:cNvCxnSpPr>
            <a:endCxn id="431" idx="3"/>
          </p:cNvCxnSpPr>
          <p:nvPr/>
        </p:nvCxnSpPr>
        <p:spPr>
          <a:xfrm rot="16200000" flipV="1">
            <a:off x="2751429" y="3127244"/>
            <a:ext cx="460741" cy="28174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17"/>
          <p:cNvCxnSpPr>
            <a:stCxn id="442" idx="3"/>
          </p:cNvCxnSpPr>
          <p:nvPr/>
        </p:nvCxnSpPr>
        <p:spPr>
          <a:xfrm flipV="1">
            <a:off x="3517337" y="3415192"/>
            <a:ext cx="173606" cy="251444"/>
          </a:xfrm>
          <a:prstGeom prst="bentConnector2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/>
          <p:cNvSpPr txBox="1"/>
          <p:nvPr/>
        </p:nvSpPr>
        <p:spPr>
          <a:xfrm>
            <a:off x="2017560" y="1826219"/>
            <a:ext cx="240744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SDN-based JMS Framework</a:t>
            </a:r>
            <a:endParaRPr lang="en-US" altLang="ja-JP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" name="メモ 450"/>
          <p:cNvSpPr/>
          <p:nvPr/>
        </p:nvSpPr>
        <p:spPr>
          <a:xfrm>
            <a:off x="1994146" y="3369101"/>
            <a:ext cx="1054835" cy="396034"/>
          </a:xfrm>
          <a:prstGeom prst="foldedCorner">
            <a:avLst>
              <a:gd name="adj" fmla="val 1964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800" b="1" dirty="0" smtClean="0">
                <a:solidFill>
                  <a:schemeClr val="tx1"/>
                </a:solidFill>
              </a:rPr>
              <a:t>Resource </a:t>
            </a:r>
            <a:r>
              <a:rPr lang="en-US" altLang="ja-JP" sz="800" b="1" dirty="0" err="1" smtClean="0">
                <a:solidFill>
                  <a:schemeClr val="tx1"/>
                </a:solidFill>
              </a:rPr>
              <a:t>assignemnt</a:t>
            </a:r>
            <a:r>
              <a:rPr lang="en-US" altLang="ja-JP" sz="800" b="1" dirty="0" smtClean="0">
                <a:solidFill>
                  <a:schemeClr val="tx1"/>
                </a:solidFill>
              </a:rPr>
              <a:t> </a:t>
            </a:r>
            <a:br>
              <a:rPr lang="en-US" altLang="ja-JP" sz="800" b="1" dirty="0" smtClean="0">
                <a:solidFill>
                  <a:schemeClr val="tx1"/>
                </a:solidFill>
              </a:rPr>
            </a:br>
            <a:r>
              <a:rPr lang="en-US" altLang="ja-JP" sz="800" b="1" dirty="0" smtClean="0">
                <a:solidFill>
                  <a:schemeClr val="tx1"/>
                </a:solidFill>
              </a:rPr>
              <a:t>policy class module</a:t>
            </a:r>
            <a:endParaRPr lang="ja-JP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452" name="グループ化 451"/>
          <p:cNvGrpSpPr>
            <a:grpSpLocks noChangeAspect="1"/>
          </p:cNvGrpSpPr>
          <p:nvPr/>
        </p:nvGrpSpPr>
        <p:grpSpPr>
          <a:xfrm>
            <a:off x="748769" y="3365906"/>
            <a:ext cx="224731" cy="308457"/>
            <a:chOff x="1849086" y="885475"/>
            <a:chExt cx="648071" cy="826091"/>
          </a:xfrm>
          <a:solidFill>
            <a:srgbClr val="CCFFCC"/>
          </a:solidFill>
        </p:grpSpPr>
        <p:sp>
          <p:nvSpPr>
            <p:cNvPr id="607" name="二等辺三角形 606"/>
            <p:cNvSpPr/>
            <p:nvPr/>
          </p:nvSpPr>
          <p:spPr>
            <a:xfrm>
              <a:off x="1849086" y="1135501"/>
              <a:ext cx="648071" cy="576065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600" dirty="0"/>
            </a:p>
          </p:txBody>
        </p:sp>
        <p:sp>
          <p:nvSpPr>
            <p:cNvPr id="608" name="円/楕円 607"/>
            <p:cNvSpPr/>
            <p:nvPr/>
          </p:nvSpPr>
          <p:spPr>
            <a:xfrm>
              <a:off x="1921094" y="885475"/>
              <a:ext cx="504056" cy="5040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600" dirty="0"/>
            </a:p>
          </p:txBody>
        </p:sp>
      </p:grpSp>
      <p:cxnSp>
        <p:nvCxnSpPr>
          <p:cNvPr id="453" name="AutoShape 33"/>
          <p:cNvCxnSpPr>
            <a:cxnSpLocks noChangeShapeType="1"/>
            <a:stCxn id="607" idx="5"/>
            <a:endCxn id="451" idx="1"/>
          </p:cNvCxnSpPr>
          <p:nvPr/>
        </p:nvCxnSpPr>
        <p:spPr bwMode="auto">
          <a:xfrm>
            <a:off x="917317" y="3566814"/>
            <a:ext cx="1076829" cy="304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" name="テキスト ボックス 482"/>
          <p:cNvSpPr txBox="1"/>
          <p:nvPr/>
        </p:nvSpPr>
        <p:spPr>
          <a:xfrm>
            <a:off x="526369" y="4545620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</a:rPr>
              <a:t>User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496" name="テキスト ボックス 495"/>
          <p:cNvSpPr txBox="1"/>
          <p:nvPr/>
        </p:nvSpPr>
        <p:spPr>
          <a:xfrm>
            <a:off x="601735" y="3692261"/>
            <a:ext cx="52257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</a:rPr>
              <a:t>Administrator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497" name="フリーフォーム 496"/>
          <p:cNvSpPr/>
          <p:nvPr/>
        </p:nvSpPr>
        <p:spPr>
          <a:xfrm>
            <a:off x="5643456" y="3442998"/>
            <a:ext cx="839668" cy="688598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1855" h="2019671">
                <a:moveTo>
                  <a:pt x="1300426" y="2019671"/>
                </a:moveTo>
                <a:cubicBezTo>
                  <a:pt x="1334044" y="1797795"/>
                  <a:pt x="1305658" y="2049456"/>
                  <a:pt x="1323588" y="1498127"/>
                </a:cubicBezTo>
                <a:cubicBezTo>
                  <a:pt x="1164367" y="1127108"/>
                  <a:pt x="381475" y="532826"/>
                  <a:pt x="0" y="13166"/>
                </a:cubicBezTo>
                <a:cubicBezTo>
                  <a:pt x="214655" y="-130751"/>
                  <a:pt x="2023132" y="945966"/>
                  <a:pt x="2611515" y="1251624"/>
                </a:cubicBezTo>
                <a:cubicBezTo>
                  <a:pt x="2630564" y="1801833"/>
                  <a:pt x="2620480" y="1751850"/>
                  <a:pt x="2651856" y="1972606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cxnSp>
        <p:nvCxnSpPr>
          <p:cNvPr id="498" name="直線コネクタ 497"/>
          <p:cNvCxnSpPr>
            <a:stCxn id="669" idx="0"/>
            <a:endCxn id="705" idx="3"/>
          </p:cNvCxnSpPr>
          <p:nvPr/>
        </p:nvCxnSpPr>
        <p:spPr>
          <a:xfrm flipH="1" flipV="1">
            <a:off x="5498733" y="3454883"/>
            <a:ext cx="1107493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/>
          <p:cNvCxnSpPr>
            <a:stCxn id="657" idx="0"/>
            <a:endCxn id="705" idx="3"/>
          </p:cNvCxnSpPr>
          <p:nvPr/>
        </p:nvCxnSpPr>
        <p:spPr>
          <a:xfrm flipH="1" flipV="1">
            <a:off x="5498733" y="3454883"/>
            <a:ext cx="1842141" cy="4969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フローチャート : 磁気ディスク 500"/>
          <p:cNvSpPr/>
          <p:nvPr/>
        </p:nvSpPr>
        <p:spPr>
          <a:xfrm>
            <a:off x="2479824" y="4811594"/>
            <a:ext cx="501975" cy="416481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600" b="1" dirty="0" smtClean="0">
                <a:solidFill>
                  <a:schemeClr val="tx1"/>
                </a:solidFill>
              </a:rPr>
              <a:t>VM images</a:t>
            </a:r>
            <a:endParaRPr kumimoji="1" lang="ja-JP" altLang="en-US" sz="600" b="1" dirty="0">
              <a:solidFill>
                <a:schemeClr val="tx1"/>
              </a:solidFill>
            </a:endParaRPr>
          </a:p>
        </p:txBody>
      </p:sp>
      <p:sp>
        <p:nvSpPr>
          <p:cNvPr id="502" name="フリーフォーム 501"/>
          <p:cNvSpPr/>
          <p:nvPr/>
        </p:nvSpPr>
        <p:spPr>
          <a:xfrm>
            <a:off x="5841979" y="3427408"/>
            <a:ext cx="1366447" cy="693022"/>
          </a:xfrm>
          <a:custGeom>
            <a:avLst/>
            <a:gdLst>
              <a:gd name="connsiteX0" fmla="*/ 0 w 1351430"/>
              <a:gd name="connsiteY0" fmla="*/ 2985264 h 2985264"/>
              <a:gd name="connsiteX1" fmla="*/ 672353 w 1351430"/>
              <a:gd name="connsiteY1" fmla="*/ 17 h 2985264"/>
              <a:gd name="connsiteX2" fmla="*/ 1351430 w 1351430"/>
              <a:gd name="connsiteY2" fmla="*/ 2938199 h 2985264"/>
              <a:gd name="connsiteX0" fmla="*/ 17537 w 1368967"/>
              <a:gd name="connsiteY0" fmla="*/ 3009000 h 3009000"/>
              <a:gd name="connsiteX1" fmla="*/ 51155 w 1368967"/>
              <a:gd name="connsiteY1" fmla="*/ 1650847 h 3009000"/>
              <a:gd name="connsiteX2" fmla="*/ 689890 w 1368967"/>
              <a:gd name="connsiteY2" fmla="*/ 23753 h 3009000"/>
              <a:gd name="connsiteX3" fmla="*/ 1368967 w 1368967"/>
              <a:gd name="connsiteY3" fmla="*/ 2961935 h 3009000"/>
              <a:gd name="connsiteX0" fmla="*/ 0 w 1351430"/>
              <a:gd name="connsiteY0" fmla="*/ 3009000 h 3009000"/>
              <a:gd name="connsiteX1" fmla="*/ 33618 w 1351430"/>
              <a:gd name="connsiteY1" fmla="*/ 1650847 h 3009000"/>
              <a:gd name="connsiteX2" fmla="*/ 672353 w 1351430"/>
              <a:gd name="connsiteY2" fmla="*/ 23753 h 3009000"/>
              <a:gd name="connsiteX3" fmla="*/ 1351430 w 1351430"/>
              <a:gd name="connsiteY3" fmla="*/ 2961935 h 3009000"/>
              <a:gd name="connsiteX0" fmla="*/ 156026 w 1507456"/>
              <a:gd name="connsiteY0" fmla="*/ 3008020 h 3008020"/>
              <a:gd name="connsiteX1" fmla="*/ 189644 w 1507456"/>
              <a:gd name="connsiteY1" fmla="*/ 1649867 h 3008020"/>
              <a:gd name="connsiteX2" fmla="*/ 828379 w 1507456"/>
              <a:gd name="connsiteY2" fmla="*/ 22773 h 3008020"/>
              <a:gd name="connsiteX3" fmla="*/ 1507456 w 1507456"/>
              <a:gd name="connsiteY3" fmla="*/ 2960955 h 3008020"/>
              <a:gd name="connsiteX0" fmla="*/ 955505 w 2306935"/>
              <a:gd name="connsiteY0" fmla="*/ 3078627 h 3078627"/>
              <a:gd name="connsiteX1" fmla="*/ 989123 w 2306935"/>
              <a:gd name="connsiteY1" fmla="*/ 1720474 h 3078627"/>
              <a:gd name="connsiteX2" fmla="*/ 7488 w 2306935"/>
              <a:gd name="connsiteY2" fmla="*/ 819521 h 3078627"/>
              <a:gd name="connsiteX3" fmla="*/ 1627858 w 2306935"/>
              <a:gd name="connsiteY3" fmla="*/ 93380 h 3078627"/>
              <a:gd name="connsiteX4" fmla="*/ 2306935 w 2306935"/>
              <a:gd name="connsiteY4" fmla="*/ 3031562 h 3078627"/>
              <a:gd name="connsiteX0" fmla="*/ 948017 w 2299447"/>
              <a:gd name="connsiteY0" fmla="*/ 3078627 h 3078627"/>
              <a:gd name="connsiteX1" fmla="*/ 981635 w 2299447"/>
              <a:gd name="connsiteY1" fmla="*/ 1720474 h 3078627"/>
              <a:gd name="connsiteX2" fmla="*/ 0 w 2299447"/>
              <a:gd name="connsiteY2" fmla="*/ 819521 h 3078627"/>
              <a:gd name="connsiteX3" fmla="*/ 1620370 w 2299447"/>
              <a:gd name="connsiteY3" fmla="*/ 93380 h 3078627"/>
              <a:gd name="connsiteX4" fmla="*/ 2299447 w 2299447"/>
              <a:gd name="connsiteY4" fmla="*/ 3031562 h 3078627"/>
              <a:gd name="connsiteX0" fmla="*/ 948017 w 2299447"/>
              <a:gd name="connsiteY0" fmla="*/ 3077080 h 3077080"/>
              <a:gd name="connsiteX1" fmla="*/ 981635 w 2299447"/>
              <a:gd name="connsiteY1" fmla="*/ 1718927 h 3077080"/>
              <a:gd name="connsiteX2" fmla="*/ 0 w 2299447"/>
              <a:gd name="connsiteY2" fmla="*/ 817974 h 3077080"/>
              <a:gd name="connsiteX3" fmla="*/ 1620370 w 2299447"/>
              <a:gd name="connsiteY3" fmla="*/ 91833 h 3077080"/>
              <a:gd name="connsiteX4" fmla="*/ 2299447 w 2299447"/>
              <a:gd name="connsiteY4" fmla="*/ 3030015 h 3077080"/>
              <a:gd name="connsiteX0" fmla="*/ 948017 w 2313335"/>
              <a:gd name="connsiteY0" fmla="*/ 3007108 h 3007108"/>
              <a:gd name="connsiteX1" fmla="*/ 981635 w 2313335"/>
              <a:gd name="connsiteY1" fmla="*/ 1648955 h 3007108"/>
              <a:gd name="connsiteX2" fmla="*/ 0 w 2313335"/>
              <a:gd name="connsiteY2" fmla="*/ 748002 h 3007108"/>
              <a:gd name="connsiteX3" fmla="*/ 1620370 w 2313335"/>
              <a:gd name="connsiteY3" fmla="*/ 21861 h 3007108"/>
              <a:gd name="connsiteX4" fmla="*/ 2259107 w 2313335"/>
              <a:gd name="connsiteY4" fmla="*/ 1622061 h 3007108"/>
              <a:gd name="connsiteX5" fmla="*/ 2299447 w 2313335"/>
              <a:gd name="connsiteY5" fmla="*/ 2960043 h 3007108"/>
              <a:gd name="connsiteX0" fmla="*/ 948017 w 2299447"/>
              <a:gd name="connsiteY0" fmla="*/ 3007108 h 3007108"/>
              <a:gd name="connsiteX1" fmla="*/ 981635 w 2299447"/>
              <a:gd name="connsiteY1" fmla="*/ 1648955 h 3007108"/>
              <a:gd name="connsiteX2" fmla="*/ 0 w 2299447"/>
              <a:gd name="connsiteY2" fmla="*/ 748002 h 3007108"/>
              <a:gd name="connsiteX3" fmla="*/ 1620370 w 2299447"/>
              <a:gd name="connsiteY3" fmla="*/ 21861 h 3007108"/>
              <a:gd name="connsiteX4" fmla="*/ 2259107 w 2299447"/>
              <a:gd name="connsiteY4" fmla="*/ 1622061 h 3007108"/>
              <a:gd name="connsiteX5" fmla="*/ 2299447 w 2299447"/>
              <a:gd name="connsiteY5" fmla="*/ 2960043 h 3007108"/>
              <a:gd name="connsiteX0" fmla="*/ 948017 w 2415045"/>
              <a:gd name="connsiteY0" fmla="*/ 3007108 h 3007108"/>
              <a:gd name="connsiteX1" fmla="*/ 981635 w 2415045"/>
              <a:gd name="connsiteY1" fmla="*/ 1648955 h 3007108"/>
              <a:gd name="connsiteX2" fmla="*/ 0 w 2415045"/>
              <a:gd name="connsiteY2" fmla="*/ 748002 h 3007108"/>
              <a:gd name="connsiteX3" fmla="*/ 1620370 w 2415045"/>
              <a:gd name="connsiteY3" fmla="*/ 21861 h 3007108"/>
              <a:gd name="connsiteX4" fmla="*/ 2259107 w 2415045"/>
              <a:gd name="connsiteY4" fmla="*/ 1622061 h 3007108"/>
              <a:gd name="connsiteX5" fmla="*/ 2299447 w 2415045"/>
              <a:gd name="connsiteY5" fmla="*/ 2960043 h 3007108"/>
              <a:gd name="connsiteX0" fmla="*/ 948017 w 3201288"/>
              <a:gd name="connsiteY0" fmla="*/ 2985255 h 2985255"/>
              <a:gd name="connsiteX1" fmla="*/ 981635 w 3201288"/>
              <a:gd name="connsiteY1" fmla="*/ 1627102 h 2985255"/>
              <a:gd name="connsiteX2" fmla="*/ 0 w 3201288"/>
              <a:gd name="connsiteY2" fmla="*/ 726149 h 2985255"/>
              <a:gd name="connsiteX3" fmla="*/ 1620370 w 3201288"/>
              <a:gd name="connsiteY3" fmla="*/ 8 h 2985255"/>
              <a:gd name="connsiteX4" fmla="*/ 3193677 w 3201288"/>
              <a:gd name="connsiteY4" fmla="*/ 739596 h 2985255"/>
              <a:gd name="connsiteX5" fmla="*/ 2259107 w 3201288"/>
              <a:gd name="connsiteY5" fmla="*/ 1600208 h 2985255"/>
              <a:gd name="connsiteX6" fmla="*/ 2299447 w 3201288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81635 w 3193677"/>
              <a:gd name="connsiteY1" fmla="*/ 1627102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948017 w 3193677"/>
              <a:gd name="connsiteY0" fmla="*/ 2985255 h 2985255"/>
              <a:gd name="connsiteX1" fmla="*/ 971179 w 3193677"/>
              <a:gd name="connsiteY1" fmla="*/ 2463711 h 2985255"/>
              <a:gd name="connsiteX2" fmla="*/ 0 w 3193677"/>
              <a:gd name="connsiteY2" fmla="*/ 726149 h 2985255"/>
              <a:gd name="connsiteX3" fmla="*/ 1620370 w 3193677"/>
              <a:gd name="connsiteY3" fmla="*/ 8 h 2985255"/>
              <a:gd name="connsiteX4" fmla="*/ 3193677 w 3193677"/>
              <a:gd name="connsiteY4" fmla="*/ 739596 h 2985255"/>
              <a:gd name="connsiteX5" fmla="*/ 2259107 w 3193677"/>
              <a:gd name="connsiteY5" fmla="*/ 1600208 h 2985255"/>
              <a:gd name="connsiteX6" fmla="*/ 2299447 w 3193677"/>
              <a:gd name="connsiteY6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163068 w 3408728"/>
              <a:gd name="connsiteY0" fmla="*/ 2985255 h 2985255"/>
              <a:gd name="connsiteX1" fmla="*/ 1186230 w 3408728"/>
              <a:gd name="connsiteY1" fmla="*/ 2463711 h 2985255"/>
              <a:gd name="connsiteX2" fmla="*/ 113626 w 3408728"/>
              <a:gd name="connsiteY2" fmla="*/ 999665 h 2985255"/>
              <a:gd name="connsiteX3" fmla="*/ 215051 w 3408728"/>
              <a:gd name="connsiteY3" fmla="*/ 726149 h 2985255"/>
              <a:gd name="connsiteX4" fmla="*/ 1835421 w 3408728"/>
              <a:gd name="connsiteY4" fmla="*/ 8 h 2985255"/>
              <a:gd name="connsiteX5" fmla="*/ 3408728 w 3408728"/>
              <a:gd name="connsiteY5" fmla="*/ 739596 h 2985255"/>
              <a:gd name="connsiteX6" fmla="*/ 2474158 w 3408728"/>
              <a:gd name="connsiteY6" fmla="*/ 1600208 h 2985255"/>
              <a:gd name="connsiteX7" fmla="*/ 2514498 w 3408728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52489 w 3598149"/>
              <a:gd name="connsiteY0" fmla="*/ 2985255 h 2985255"/>
              <a:gd name="connsiteX1" fmla="*/ 1375651 w 3598149"/>
              <a:gd name="connsiteY1" fmla="*/ 2463711 h 2985255"/>
              <a:gd name="connsiteX2" fmla="*/ 52063 w 3598149"/>
              <a:gd name="connsiteY2" fmla="*/ 978750 h 2985255"/>
              <a:gd name="connsiteX3" fmla="*/ 404472 w 3598149"/>
              <a:gd name="connsiteY3" fmla="*/ 726149 h 2985255"/>
              <a:gd name="connsiteX4" fmla="*/ 2024842 w 3598149"/>
              <a:gd name="connsiteY4" fmla="*/ 8 h 2985255"/>
              <a:gd name="connsiteX5" fmla="*/ 3598149 w 3598149"/>
              <a:gd name="connsiteY5" fmla="*/ 739596 h 2985255"/>
              <a:gd name="connsiteX6" fmla="*/ 2663579 w 3598149"/>
              <a:gd name="connsiteY6" fmla="*/ 1600208 h 2985255"/>
              <a:gd name="connsiteX7" fmla="*/ 2703919 w 3598149"/>
              <a:gd name="connsiteY7" fmla="*/ 2938190 h 2985255"/>
              <a:gd name="connsiteX0" fmla="*/ 1300426 w 3546086"/>
              <a:gd name="connsiteY0" fmla="*/ 2985255 h 2985255"/>
              <a:gd name="connsiteX1" fmla="*/ 1323588 w 3546086"/>
              <a:gd name="connsiteY1" fmla="*/ 2463711 h 2985255"/>
              <a:gd name="connsiteX2" fmla="*/ 0 w 3546086"/>
              <a:gd name="connsiteY2" fmla="*/ 978750 h 2985255"/>
              <a:gd name="connsiteX3" fmla="*/ 352409 w 3546086"/>
              <a:gd name="connsiteY3" fmla="*/ 726149 h 2985255"/>
              <a:gd name="connsiteX4" fmla="*/ 1972779 w 3546086"/>
              <a:gd name="connsiteY4" fmla="*/ 8 h 2985255"/>
              <a:gd name="connsiteX5" fmla="*/ 3546086 w 3546086"/>
              <a:gd name="connsiteY5" fmla="*/ 739596 h 2985255"/>
              <a:gd name="connsiteX6" fmla="*/ 2611516 w 3546086"/>
              <a:gd name="connsiteY6" fmla="*/ 1600208 h 2985255"/>
              <a:gd name="connsiteX7" fmla="*/ 2651856 w 3546086"/>
              <a:gd name="connsiteY7" fmla="*/ 2938190 h 2985255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985246 h 2985246"/>
              <a:gd name="connsiteX1" fmla="*/ 1323588 w 3546086"/>
              <a:gd name="connsiteY1" fmla="*/ 2463702 h 2985246"/>
              <a:gd name="connsiteX2" fmla="*/ 0 w 3546086"/>
              <a:gd name="connsiteY2" fmla="*/ 978741 h 2985246"/>
              <a:gd name="connsiteX3" fmla="*/ 1972779 w 3546086"/>
              <a:gd name="connsiteY3" fmla="*/ -1 h 2985246"/>
              <a:gd name="connsiteX4" fmla="*/ 3546086 w 3546086"/>
              <a:gd name="connsiteY4" fmla="*/ 739587 h 2985246"/>
              <a:gd name="connsiteX5" fmla="*/ 2611516 w 3546086"/>
              <a:gd name="connsiteY5" fmla="*/ 1600199 h 2985246"/>
              <a:gd name="connsiteX6" fmla="*/ 2651856 w 3546086"/>
              <a:gd name="connsiteY6" fmla="*/ 2938181 h 2985246"/>
              <a:gd name="connsiteX0" fmla="*/ 1300426 w 3546086"/>
              <a:gd name="connsiteY0" fmla="*/ 2294000 h 2294000"/>
              <a:gd name="connsiteX1" fmla="*/ 1323588 w 3546086"/>
              <a:gd name="connsiteY1" fmla="*/ 1772456 h 2294000"/>
              <a:gd name="connsiteX2" fmla="*/ 0 w 3546086"/>
              <a:gd name="connsiteY2" fmla="*/ 287495 h 2294000"/>
              <a:gd name="connsiteX3" fmla="*/ 3546086 w 3546086"/>
              <a:gd name="connsiteY3" fmla="*/ 48341 h 2294000"/>
              <a:gd name="connsiteX4" fmla="*/ 2611516 w 3546086"/>
              <a:gd name="connsiteY4" fmla="*/ 908953 h 2294000"/>
              <a:gd name="connsiteX5" fmla="*/ 2651856 w 3546086"/>
              <a:gd name="connsiteY5" fmla="*/ 2246935 h 2294000"/>
              <a:gd name="connsiteX0" fmla="*/ 1300426 w 2651855"/>
              <a:gd name="connsiteY0" fmla="*/ 2034642 h 2034642"/>
              <a:gd name="connsiteX1" fmla="*/ 1323588 w 2651855"/>
              <a:gd name="connsiteY1" fmla="*/ 1513098 h 2034642"/>
              <a:gd name="connsiteX2" fmla="*/ 0 w 2651855"/>
              <a:gd name="connsiteY2" fmla="*/ 28137 h 2034642"/>
              <a:gd name="connsiteX3" fmla="*/ 2611516 w 2651855"/>
              <a:gd name="connsiteY3" fmla="*/ 649595 h 2034642"/>
              <a:gd name="connsiteX4" fmla="*/ 2651856 w 2651855"/>
              <a:gd name="connsiteY4" fmla="*/ 1987577 h 2034642"/>
              <a:gd name="connsiteX0" fmla="*/ 1300426 w 2651855"/>
              <a:gd name="connsiteY0" fmla="*/ 2019904 h 2019904"/>
              <a:gd name="connsiteX1" fmla="*/ 1323588 w 2651855"/>
              <a:gd name="connsiteY1" fmla="*/ 1498360 h 2019904"/>
              <a:gd name="connsiteX2" fmla="*/ 0 w 2651855"/>
              <a:gd name="connsiteY2" fmla="*/ 13399 h 2019904"/>
              <a:gd name="connsiteX3" fmla="*/ 2611515 w 2651855"/>
              <a:gd name="connsiteY3" fmla="*/ 1251857 h 2019904"/>
              <a:gd name="connsiteX4" fmla="*/ 2651856 w 2651855"/>
              <a:gd name="connsiteY4" fmla="*/ 1972839 h 2019904"/>
              <a:gd name="connsiteX0" fmla="*/ 1300426 w 2651855"/>
              <a:gd name="connsiteY0" fmla="*/ 2019671 h 2019671"/>
              <a:gd name="connsiteX1" fmla="*/ 1323588 w 2651855"/>
              <a:gd name="connsiteY1" fmla="*/ 1498127 h 2019671"/>
              <a:gd name="connsiteX2" fmla="*/ 0 w 2651855"/>
              <a:gd name="connsiteY2" fmla="*/ 13166 h 2019671"/>
              <a:gd name="connsiteX3" fmla="*/ 2611515 w 2651855"/>
              <a:gd name="connsiteY3" fmla="*/ 1251624 h 2019671"/>
              <a:gd name="connsiteX4" fmla="*/ 2651856 w 2651855"/>
              <a:gd name="connsiteY4" fmla="*/ 1972606 h 2019671"/>
              <a:gd name="connsiteX0" fmla="*/ 1499120 w 2850549"/>
              <a:gd name="connsiteY0" fmla="*/ 2061054 h 2061054"/>
              <a:gd name="connsiteX1" fmla="*/ 1522282 w 2850549"/>
              <a:gd name="connsiteY1" fmla="*/ 1539510 h 2061054"/>
              <a:gd name="connsiteX2" fmla="*/ 0 w 2850549"/>
              <a:gd name="connsiteY2" fmla="*/ 12719 h 2061054"/>
              <a:gd name="connsiteX3" fmla="*/ 2810209 w 2850549"/>
              <a:gd name="connsiteY3" fmla="*/ 1293007 h 2061054"/>
              <a:gd name="connsiteX4" fmla="*/ 2850550 w 2850549"/>
              <a:gd name="connsiteY4" fmla="*/ 2013989 h 2061054"/>
              <a:gd name="connsiteX0" fmla="*/ 1499120 w 3101532"/>
              <a:gd name="connsiteY0" fmla="*/ 2061054 h 2076734"/>
              <a:gd name="connsiteX1" fmla="*/ 1522282 w 3101532"/>
              <a:gd name="connsiteY1" fmla="*/ 1539510 h 2076734"/>
              <a:gd name="connsiteX2" fmla="*/ 0 w 3101532"/>
              <a:gd name="connsiteY2" fmla="*/ 12719 h 2076734"/>
              <a:gd name="connsiteX3" fmla="*/ 2810209 w 3101532"/>
              <a:gd name="connsiteY3" fmla="*/ 1293007 h 2076734"/>
              <a:gd name="connsiteX4" fmla="*/ 3101532 w 3101532"/>
              <a:gd name="connsiteY4" fmla="*/ 2076734 h 2076734"/>
              <a:gd name="connsiteX0" fmla="*/ 1499120 w 3102599"/>
              <a:gd name="connsiteY0" fmla="*/ 2061054 h 2076734"/>
              <a:gd name="connsiteX1" fmla="*/ 1522282 w 3102599"/>
              <a:gd name="connsiteY1" fmla="*/ 1539510 h 2076734"/>
              <a:gd name="connsiteX2" fmla="*/ 0 w 3102599"/>
              <a:gd name="connsiteY2" fmla="*/ 12719 h 2076734"/>
              <a:gd name="connsiteX3" fmla="*/ 2810209 w 3102599"/>
              <a:gd name="connsiteY3" fmla="*/ 1293007 h 2076734"/>
              <a:gd name="connsiteX4" fmla="*/ 3101532 w 3102599"/>
              <a:gd name="connsiteY4" fmla="*/ 2076734 h 2076734"/>
              <a:gd name="connsiteX0" fmla="*/ 1499120 w 3117265"/>
              <a:gd name="connsiteY0" fmla="*/ 2058603 h 2074283"/>
              <a:gd name="connsiteX1" fmla="*/ 1522282 w 3117265"/>
              <a:gd name="connsiteY1" fmla="*/ 1537059 h 2074283"/>
              <a:gd name="connsiteX2" fmla="*/ 0 w 3117265"/>
              <a:gd name="connsiteY2" fmla="*/ 10268 h 2074283"/>
              <a:gd name="connsiteX3" fmla="*/ 3103023 w 3117265"/>
              <a:gd name="connsiteY3" fmla="*/ 1583369 h 2074283"/>
              <a:gd name="connsiteX4" fmla="*/ 3101532 w 3117265"/>
              <a:gd name="connsiteY4" fmla="*/ 2074283 h 2074283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9891"/>
              <a:gd name="connsiteY0" fmla="*/ 2027451 h 2043131"/>
              <a:gd name="connsiteX1" fmla="*/ 2724908 w 4319891"/>
              <a:gd name="connsiteY1" fmla="*/ 1505907 h 2043131"/>
              <a:gd name="connsiteX2" fmla="*/ 0 w 4319891"/>
              <a:gd name="connsiteY2" fmla="*/ 10487 h 2043131"/>
              <a:gd name="connsiteX3" fmla="*/ 4305649 w 4319891"/>
              <a:gd name="connsiteY3" fmla="*/ 1552217 h 2043131"/>
              <a:gd name="connsiteX4" fmla="*/ 4304158 w 4319891"/>
              <a:gd name="connsiteY4" fmla="*/ 2043131 h 2043131"/>
              <a:gd name="connsiteX0" fmla="*/ 2701746 w 4315539"/>
              <a:gd name="connsiteY0" fmla="*/ 2029574 h 2045254"/>
              <a:gd name="connsiteX1" fmla="*/ 2724908 w 4315539"/>
              <a:gd name="connsiteY1" fmla="*/ 1508030 h 2045254"/>
              <a:gd name="connsiteX2" fmla="*/ 0 w 4315539"/>
              <a:gd name="connsiteY2" fmla="*/ 12610 h 2045254"/>
              <a:gd name="connsiteX3" fmla="*/ 4295190 w 4315539"/>
              <a:gd name="connsiteY3" fmla="*/ 1303357 h 2045254"/>
              <a:gd name="connsiteX4" fmla="*/ 4304158 w 4315539"/>
              <a:gd name="connsiteY4" fmla="*/ 2045254 h 2045254"/>
              <a:gd name="connsiteX0" fmla="*/ 2701746 w 4307577"/>
              <a:gd name="connsiteY0" fmla="*/ 2029574 h 2045254"/>
              <a:gd name="connsiteX1" fmla="*/ 2724908 w 4307577"/>
              <a:gd name="connsiteY1" fmla="*/ 1508030 h 2045254"/>
              <a:gd name="connsiteX2" fmla="*/ 0 w 4307577"/>
              <a:gd name="connsiteY2" fmla="*/ 12610 h 2045254"/>
              <a:gd name="connsiteX3" fmla="*/ 4295190 w 4307577"/>
              <a:gd name="connsiteY3" fmla="*/ 1303357 h 2045254"/>
              <a:gd name="connsiteX4" fmla="*/ 4304158 w 4307577"/>
              <a:gd name="connsiteY4" fmla="*/ 2045254 h 2045254"/>
              <a:gd name="connsiteX0" fmla="*/ 2701746 w 4307577"/>
              <a:gd name="connsiteY0" fmla="*/ 2028700 h 2044380"/>
              <a:gd name="connsiteX1" fmla="*/ 2724908 w 4307577"/>
              <a:gd name="connsiteY1" fmla="*/ 1507156 h 2044380"/>
              <a:gd name="connsiteX2" fmla="*/ 0 w 4307577"/>
              <a:gd name="connsiteY2" fmla="*/ 11736 h 2044380"/>
              <a:gd name="connsiteX3" fmla="*/ 4295190 w 4307577"/>
              <a:gd name="connsiteY3" fmla="*/ 1302483 h 2044380"/>
              <a:gd name="connsiteX4" fmla="*/ 4304158 w 4307577"/>
              <a:gd name="connsiteY4" fmla="*/ 2044380 h 2044380"/>
              <a:gd name="connsiteX0" fmla="*/ 2701746 w 4307577"/>
              <a:gd name="connsiteY0" fmla="*/ 2016963 h 2032643"/>
              <a:gd name="connsiteX1" fmla="*/ 2724908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07577"/>
              <a:gd name="connsiteY0" fmla="*/ 2016963 h 2032643"/>
              <a:gd name="connsiteX1" fmla="*/ 2693534 w 4307577"/>
              <a:gd name="connsiteY1" fmla="*/ 1495419 h 2032643"/>
              <a:gd name="connsiteX2" fmla="*/ 0 w 4307577"/>
              <a:gd name="connsiteY2" fmla="*/ -1 h 2032643"/>
              <a:gd name="connsiteX3" fmla="*/ 4295190 w 4307577"/>
              <a:gd name="connsiteY3" fmla="*/ 1290746 h 2032643"/>
              <a:gd name="connsiteX4" fmla="*/ 4304158 w 4307577"/>
              <a:gd name="connsiteY4" fmla="*/ 2032643 h 2032643"/>
              <a:gd name="connsiteX0" fmla="*/ 2701746 w 4315539"/>
              <a:gd name="connsiteY0" fmla="*/ 2016963 h 2032643"/>
              <a:gd name="connsiteX1" fmla="*/ 2693534 w 4315539"/>
              <a:gd name="connsiteY1" fmla="*/ 1495419 h 2032643"/>
              <a:gd name="connsiteX2" fmla="*/ 0 w 4315539"/>
              <a:gd name="connsiteY2" fmla="*/ -1 h 2032643"/>
              <a:gd name="connsiteX3" fmla="*/ 4295190 w 4315539"/>
              <a:gd name="connsiteY3" fmla="*/ 1290746 h 2032643"/>
              <a:gd name="connsiteX4" fmla="*/ 4304158 w 4315539"/>
              <a:gd name="connsiteY4" fmla="*/ 2032643 h 203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5539" h="2032643">
                <a:moveTo>
                  <a:pt x="2701746" y="2016963"/>
                </a:moveTo>
                <a:cubicBezTo>
                  <a:pt x="2735364" y="1795087"/>
                  <a:pt x="2706977" y="2025834"/>
                  <a:pt x="2693534" y="1495419"/>
                </a:cubicBezTo>
                <a:cubicBezTo>
                  <a:pt x="2293786" y="1134855"/>
                  <a:pt x="810236" y="446455"/>
                  <a:pt x="0" y="-1"/>
                </a:cubicBezTo>
                <a:cubicBezTo>
                  <a:pt x="381977" y="86151"/>
                  <a:pt x="3623146" y="1079206"/>
                  <a:pt x="4295190" y="1290746"/>
                </a:cubicBezTo>
                <a:cubicBezTo>
                  <a:pt x="4314241" y="1882784"/>
                  <a:pt x="4325071" y="1581820"/>
                  <a:pt x="4304158" y="2032643"/>
                </a:cubicBezTo>
              </a:path>
            </a:pathLst>
          </a:custGeom>
          <a:ln w="50800">
            <a:solidFill>
              <a:schemeClr val="accent2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cxnSp>
        <p:nvCxnSpPr>
          <p:cNvPr id="503" name="曲線コネクタ 502"/>
          <p:cNvCxnSpPr/>
          <p:nvPr/>
        </p:nvCxnSpPr>
        <p:spPr>
          <a:xfrm rot="16200000" flipH="1">
            <a:off x="7201969" y="3848929"/>
            <a:ext cx="9508" cy="666551"/>
          </a:xfrm>
          <a:prstGeom prst="curvedConnector3">
            <a:avLst>
              <a:gd name="adj1" fmla="val -7425000"/>
            </a:avLst>
          </a:prstGeom>
          <a:ln w="76200">
            <a:solidFill>
              <a:schemeClr val="accent2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グループ化 503"/>
          <p:cNvGrpSpPr/>
          <p:nvPr/>
        </p:nvGrpSpPr>
        <p:grpSpPr>
          <a:xfrm>
            <a:off x="6585808" y="4165454"/>
            <a:ext cx="224742" cy="313932"/>
            <a:chOff x="4909939" y="5918818"/>
            <a:chExt cx="330874" cy="429229"/>
          </a:xfrm>
        </p:grpSpPr>
        <p:sp>
          <p:nvSpPr>
            <p:cNvPr id="605" name="円/楕円 604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606" name="テキスト ボックス 605"/>
            <p:cNvSpPr txBox="1"/>
            <p:nvPr/>
          </p:nvSpPr>
          <p:spPr>
            <a:xfrm>
              <a:off x="4909939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5" name="グループ化 504"/>
          <p:cNvGrpSpPr/>
          <p:nvPr/>
        </p:nvGrpSpPr>
        <p:grpSpPr>
          <a:xfrm>
            <a:off x="6765727" y="4165454"/>
            <a:ext cx="224742" cy="313932"/>
            <a:chOff x="4909939" y="5918818"/>
            <a:chExt cx="330874" cy="429229"/>
          </a:xfrm>
        </p:grpSpPr>
        <p:sp>
          <p:nvSpPr>
            <p:cNvPr id="603" name="円/楕円 602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604" name="テキスト ボックス 603"/>
            <p:cNvSpPr txBox="1"/>
            <p:nvPr/>
          </p:nvSpPr>
          <p:spPr>
            <a:xfrm>
              <a:off x="4909939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6" name="グループ化 505"/>
          <p:cNvGrpSpPr/>
          <p:nvPr/>
        </p:nvGrpSpPr>
        <p:grpSpPr>
          <a:xfrm>
            <a:off x="7024199" y="4165454"/>
            <a:ext cx="224742" cy="313932"/>
            <a:chOff x="4909943" y="5918818"/>
            <a:chExt cx="330874" cy="429229"/>
          </a:xfrm>
        </p:grpSpPr>
        <p:sp>
          <p:nvSpPr>
            <p:cNvPr id="601" name="円/楕円 600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602" name="テキスト ボックス 601"/>
            <p:cNvSpPr txBox="1"/>
            <p:nvPr/>
          </p:nvSpPr>
          <p:spPr>
            <a:xfrm>
              <a:off x="4909943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7" name="グループ化 506"/>
          <p:cNvGrpSpPr/>
          <p:nvPr/>
        </p:nvGrpSpPr>
        <p:grpSpPr>
          <a:xfrm>
            <a:off x="7339993" y="4165454"/>
            <a:ext cx="224742" cy="313932"/>
            <a:chOff x="4909939" y="5918818"/>
            <a:chExt cx="330874" cy="429229"/>
          </a:xfrm>
        </p:grpSpPr>
        <p:sp>
          <p:nvSpPr>
            <p:cNvPr id="599" name="円/楕円 598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600" name="テキスト ボックス 599"/>
            <p:cNvSpPr txBox="1"/>
            <p:nvPr/>
          </p:nvSpPr>
          <p:spPr>
            <a:xfrm>
              <a:off x="4909939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8" name="グループ化 507"/>
          <p:cNvGrpSpPr/>
          <p:nvPr/>
        </p:nvGrpSpPr>
        <p:grpSpPr>
          <a:xfrm>
            <a:off x="7490686" y="4165454"/>
            <a:ext cx="224742" cy="313932"/>
            <a:chOff x="4909943" y="5918818"/>
            <a:chExt cx="330874" cy="429229"/>
          </a:xfrm>
        </p:grpSpPr>
        <p:sp>
          <p:nvSpPr>
            <p:cNvPr id="597" name="円/楕円 596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98" name="テキスト ボックス 597"/>
            <p:cNvSpPr txBox="1"/>
            <p:nvPr/>
          </p:nvSpPr>
          <p:spPr>
            <a:xfrm>
              <a:off x="4909943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9" name="グループ化 508"/>
          <p:cNvGrpSpPr/>
          <p:nvPr/>
        </p:nvGrpSpPr>
        <p:grpSpPr>
          <a:xfrm>
            <a:off x="7182749" y="4165454"/>
            <a:ext cx="224742" cy="313932"/>
            <a:chOff x="4909939" y="5918818"/>
            <a:chExt cx="330874" cy="429229"/>
          </a:xfrm>
        </p:grpSpPr>
        <p:sp>
          <p:nvSpPr>
            <p:cNvPr id="595" name="円/楕円 594"/>
            <p:cNvSpPr/>
            <p:nvPr/>
          </p:nvSpPr>
          <p:spPr>
            <a:xfrm>
              <a:off x="4960671" y="5949279"/>
              <a:ext cx="223879" cy="3483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96" name="テキスト ボックス 595"/>
            <p:cNvSpPr txBox="1"/>
            <p:nvPr/>
          </p:nvSpPr>
          <p:spPr>
            <a:xfrm>
              <a:off x="4909939" y="5918818"/>
              <a:ext cx="330874" cy="4292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0" name="曲線コネクタ 509"/>
          <p:cNvCxnSpPr/>
          <p:nvPr/>
        </p:nvCxnSpPr>
        <p:spPr>
          <a:xfrm rot="16200000" flipH="1">
            <a:off x="5426231" y="3900853"/>
            <a:ext cx="9508" cy="598450"/>
          </a:xfrm>
          <a:prstGeom prst="curvedConnector3">
            <a:avLst>
              <a:gd name="adj1" fmla="val -7500000"/>
            </a:avLst>
          </a:prstGeom>
          <a:ln w="571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1" name="グループ化 510"/>
          <p:cNvGrpSpPr/>
          <p:nvPr/>
        </p:nvGrpSpPr>
        <p:grpSpPr>
          <a:xfrm>
            <a:off x="4959708" y="4172007"/>
            <a:ext cx="224742" cy="313932"/>
            <a:chOff x="6073825" y="5778309"/>
            <a:chExt cx="330873" cy="429223"/>
          </a:xfrm>
        </p:grpSpPr>
        <p:sp>
          <p:nvSpPr>
            <p:cNvPr id="593" name="円/楕円 592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94" name="テキスト ボックス 593"/>
            <p:cNvSpPr txBox="1"/>
            <p:nvPr/>
          </p:nvSpPr>
          <p:spPr>
            <a:xfrm>
              <a:off x="6073825" y="5778309"/>
              <a:ext cx="330873" cy="4292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2" name="グループ化 511"/>
          <p:cNvGrpSpPr/>
          <p:nvPr/>
        </p:nvGrpSpPr>
        <p:grpSpPr>
          <a:xfrm>
            <a:off x="5124919" y="4172007"/>
            <a:ext cx="224742" cy="313932"/>
            <a:chOff x="6073828" y="5778309"/>
            <a:chExt cx="330873" cy="429223"/>
          </a:xfrm>
        </p:grpSpPr>
        <p:sp>
          <p:nvSpPr>
            <p:cNvPr id="591" name="円/楕円 590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92" name="テキスト ボックス 591"/>
            <p:cNvSpPr txBox="1"/>
            <p:nvPr/>
          </p:nvSpPr>
          <p:spPr>
            <a:xfrm>
              <a:off x="6073828" y="5778309"/>
              <a:ext cx="330873" cy="4292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3" name="グループ化 512"/>
          <p:cNvGrpSpPr/>
          <p:nvPr/>
        </p:nvGrpSpPr>
        <p:grpSpPr>
          <a:xfrm>
            <a:off x="5548613" y="4172007"/>
            <a:ext cx="224742" cy="313932"/>
            <a:chOff x="6224777" y="5778309"/>
            <a:chExt cx="330874" cy="429223"/>
          </a:xfrm>
        </p:grpSpPr>
        <p:sp>
          <p:nvSpPr>
            <p:cNvPr id="589" name="円/楕円 588"/>
            <p:cNvSpPr/>
            <p:nvPr/>
          </p:nvSpPr>
          <p:spPr>
            <a:xfrm>
              <a:off x="627309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90" name="テキスト ボックス 589"/>
            <p:cNvSpPr txBox="1"/>
            <p:nvPr/>
          </p:nvSpPr>
          <p:spPr>
            <a:xfrm>
              <a:off x="6224777" y="5778309"/>
              <a:ext cx="330874" cy="4292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4" name="グループ化 513"/>
          <p:cNvGrpSpPr/>
          <p:nvPr/>
        </p:nvGrpSpPr>
        <p:grpSpPr>
          <a:xfrm>
            <a:off x="5707537" y="4172007"/>
            <a:ext cx="224742" cy="313932"/>
            <a:chOff x="6224778" y="5778309"/>
            <a:chExt cx="330874" cy="429223"/>
          </a:xfrm>
        </p:grpSpPr>
        <p:sp>
          <p:nvSpPr>
            <p:cNvPr id="587" name="円/楕円 586"/>
            <p:cNvSpPr/>
            <p:nvPr/>
          </p:nvSpPr>
          <p:spPr>
            <a:xfrm>
              <a:off x="627309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tx2"/>
                </a:gs>
                <a:gs pos="8000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88" name="テキスト ボックス 587"/>
            <p:cNvSpPr txBox="1"/>
            <p:nvPr/>
          </p:nvSpPr>
          <p:spPr>
            <a:xfrm>
              <a:off x="6224778" y="5778309"/>
              <a:ext cx="330874" cy="4292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5" name="グループ化 514"/>
          <p:cNvGrpSpPr/>
          <p:nvPr/>
        </p:nvGrpSpPr>
        <p:grpSpPr>
          <a:xfrm>
            <a:off x="5866639" y="4171993"/>
            <a:ext cx="224742" cy="313932"/>
            <a:chOff x="6073822" y="5778311"/>
            <a:chExt cx="330870" cy="429226"/>
          </a:xfrm>
        </p:grpSpPr>
        <p:sp>
          <p:nvSpPr>
            <p:cNvPr id="585" name="円/楕円 584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86" name="テキスト ボックス 585"/>
            <p:cNvSpPr txBox="1"/>
            <p:nvPr/>
          </p:nvSpPr>
          <p:spPr>
            <a:xfrm>
              <a:off x="6073822" y="5778311"/>
              <a:ext cx="330870" cy="429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6" name="グループ化 515"/>
          <p:cNvGrpSpPr/>
          <p:nvPr/>
        </p:nvGrpSpPr>
        <p:grpSpPr>
          <a:xfrm>
            <a:off x="6031847" y="4171993"/>
            <a:ext cx="224742" cy="313932"/>
            <a:chOff x="6073822" y="5778311"/>
            <a:chExt cx="330870" cy="429226"/>
          </a:xfrm>
        </p:grpSpPr>
        <p:sp>
          <p:nvSpPr>
            <p:cNvPr id="583" name="円/楕円 582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84" name="テキスト ボックス 583"/>
            <p:cNvSpPr txBox="1"/>
            <p:nvPr/>
          </p:nvSpPr>
          <p:spPr>
            <a:xfrm>
              <a:off x="6073822" y="5778311"/>
              <a:ext cx="330870" cy="429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7" name="グループ化 516"/>
          <p:cNvGrpSpPr/>
          <p:nvPr/>
        </p:nvGrpSpPr>
        <p:grpSpPr>
          <a:xfrm>
            <a:off x="6272479" y="4171993"/>
            <a:ext cx="224742" cy="313932"/>
            <a:chOff x="6189264" y="5778311"/>
            <a:chExt cx="330870" cy="429226"/>
          </a:xfrm>
        </p:grpSpPr>
        <p:sp>
          <p:nvSpPr>
            <p:cNvPr id="581" name="円/楕円 580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82" name="テキスト ボックス 581"/>
            <p:cNvSpPr txBox="1"/>
            <p:nvPr/>
          </p:nvSpPr>
          <p:spPr>
            <a:xfrm>
              <a:off x="6189264" y="5778311"/>
              <a:ext cx="330870" cy="4292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8" name="グループ化 517"/>
          <p:cNvGrpSpPr/>
          <p:nvPr/>
        </p:nvGrpSpPr>
        <p:grpSpPr>
          <a:xfrm>
            <a:off x="6431400" y="4172012"/>
            <a:ext cx="224742" cy="313932"/>
            <a:chOff x="6189262" y="5778311"/>
            <a:chExt cx="330870" cy="429224"/>
          </a:xfrm>
        </p:grpSpPr>
        <p:sp>
          <p:nvSpPr>
            <p:cNvPr id="579" name="円/楕円 578"/>
            <p:cNvSpPr/>
            <p:nvPr/>
          </p:nvSpPr>
          <p:spPr>
            <a:xfrm>
              <a:off x="623757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80" name="テキスト ボックス 579"/>
            <p:cNvSpPr txBox="1"/>
            <p:nvPr/>
          </p:nvSpPr>
          <p:spPr>
            <a:xfrm>
              <a:off x="6189262" y="5778311"/>
              <a:ext cx="330870" cy="42922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9" name="テキスト ボックス 518"/>
          <p:cNvSpPr txBox="1"/>
          <p:nvPr/>
        </p:nvSpPr>
        <p:spPr>
          <a:xfrm>
            <a:off x="5204494" y="3611738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0.5/1.0</a:t>
            </a:r>
            <a:endParaRPr kumimoji="1" lang="ja-JP" altLang="en-US" sz="400" b="1" dirty="0"/>
          </a:p>
        </p:txBody>
      </p:sp>
      <p:sp>
        <p:nvSpPr>
          <p:cNvPr id="520" name="テキスト ボックス 519"/>
          <p:cNvSpPr txBox="1"/>
          <p:nvPr/>
        </p:nvSpPr>
        <p:spPr>
          <a:xfrm>
            <a:off x="5604011" y="3611632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0.8/1.0</a:t>
            </a:r>
            <a:endParaRPr kumimoji="1" lang="ja-JP" altLang="en-US" sz="400" b="1" dirty="0"/>
          </a:p>
        </p:txBody>
      </p:sp>
      <p:sp>
        <p:nvSpPr>
          <p:cNvPr id="521" name="テキスト ボックス 520"/>
          <p:cNvSpPr txBox="1"/>
          <p:nvPr/>
        </p:nvSpPr>
        <p:spPr>
          <a:xfrm>
            <a:off x="6200349" y="3481706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0.6/1.0</a:t>
            </a:r>
            <a:endParaRPr kumimoji="1" lang="ja-JP" altLang="en-US" sz="400" b="1" dirty="0"/>
          </a:p>
        </p:txBody>
      </p:sp>
      <p:sp>
        <p:nvSpPr>
          <p:cNvPr id="522" name="テキスト ボックス 521"/>
          <p:cNvSpPr txBox="1"/>
          <p:nvPr/>
        </p:nvSpPr>
        <p:spPr>
          <a:xfrm>
            <a:off x="7123141" y="3592701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1.0/1.0</a:t>
            </a:r>
            <a:endParaRPr kumimoji="1" lang="ja-JP" altLang="en-US" sz="400" b="1" dirty="0"/>
          </a:p>
        </p:txBody>
      </p:sp>
      <p:sp>
        <p:nvSpPr>
          <p:cNvPr id="523" name="テキスト ボックス 522"/>
          <p:cNvSpPr txBox="1"/>
          <p:nvPr/>
        </p:nvSpPr>
        <p:spPr>
          <a:xfrm>
            <a:off x="6760324" y="3589244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1.0/1.0</a:t>
            </a:r>
            <a:endParaRPr kumimoji="1" lang="ja-JP" altLang="en-US" sz="400" b="1" dirty="0"/>
          </a:p>
        </p:txBody>
      </p:sp>
      <p:sp>
        <p:nvSpPr>
          <p:cNvPr id="524" name="テキスト ボックス 523"/>
          <p:cNvSpPr txBox="1"/>
          <p:nvPr/>
        </p:nvSpPr>
        <p:spPr>
          <a:xfrm>
            <a:off x="6275347" y="3768157"/>
            <a:ext cx="226591" cy="615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kumimoji="1" lang="en-US" altLang="ja-JP" sz="400" b="1" dirty="0" smtClean="0"/>
              <a:t>0.9/1.0</a:t>
            </a:r>
            <a:endParaRPr kumimoji="1" lang="ja-JP" altLang="en-US" sz="400" b="1" dirty="0"/>
          </a:p>
        </p:txBody>
      </p:sp>
      <p:sp>
        <p:nvSpPr>
          <p:cNvPr id="525" name="テキスト ボックス 524"/>
          <p:cNvSpPr txBox="1"/>
          <p:nvPr/>
        </p:nvSpPr>
        <p:spPr>
          <a:xfrm>
            <a:off x="5332319" y="3315388"/>
            <a:ext cx="72768" cy="15389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endParaRPr kumimoji="1" lang="ja-JP" altLang="en-US" sz="100" b="1" dirty="0"/>
          </a:p>
        </p:txBody>
      </p:sp>
      <p:grpSp>
        <p:nvGrpSpPr>
          <p:cNvPr id="526" name="グループ化 525"/>
          <p:cNvGrpSpPr/>
          <p:nvPr/>
        </p:nvGrpSpPr>
        <p:grpSpPr>
          <a:xfrm>
            <a:off x="3068199" y="5103281"/>
            <a:ext cx="921260" cy="615553"/>
            <a:chOff x="2457402" y="6105332"/>
            <a:chExt cx="1116948" cy="693088"/>
          </a:xfrm>
        </p:grpSpPr>
        <p:sp>
          <p:nvSpPr>
            <p:cNvPr id="577" name="角丸四角形 576"/>
            <p:cNvSpPr/>
            <p:nvPr/>
          </p:nvSpPr>
          <p:spPr>
            <a:xfrm>
              <a:off x="2457402" y="6109068"/>
              <a:ext cx="1116948" cy="652932"/>
            </a:xfrm>
            <a:prstGeom prst="roundRect">
              <a:avLst>
                <a:gd name="adj" fmla="val 15680"/>
              </a:avLst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578" name="テキスト ボックス 577"/>
            <p:cNvSpPr txBox="1"/>
            <p:nvPr/>
          </p:nvSpPr>
          <p:spPr>
            <a:xfrm>
              <a:off x="2512172" y="6105332"/>
              <a:ext cx="1018806" cy="6930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ja-JP" sz="1000" b="1" dirty="0" err="1" smtClean="0"/>
                <a:t>Vitrual</a:t>
              </a:r>
              <a:r>
                <a:rPr lang="en-US" altLang="ja-JP" sz="1000" b="1" dirty="0" smtClean="0"/>
                <a:t> resource management module</a:t>
              </a:r>
              <a:endParaRPr kumimoji="1" lang="ja-JP" altLang="en-US" sz="1000" b="1" dirty="0"/>
            </a:p>
          </p:txBody>
        </p:sp>
      </p:grpSp>
      <p:sp>
        <p:nvSpPr>
          <p:cNvPr id="527" name="上下矢印 526"/>
          <p:cNvSpPr/>
          <p:nvPr/>
        </p:nvSpPr>
        <p:spPr>
          <a:xfrm>
            <a:off x="3286631" y="3836171"/>
            <a:ext cx="225877" cy="1270431"/>
          </a:xfrm>
          <a:prstGeom prst="upDownArrow">
            <a:avLst>
              <a:gd name="adj1" fmla="val 50000"/>
              <a:gd name="adj2" fmla="val 31152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0" dirty="0">
              <a:solidFill>
                <a:schemeClr val="lt1"/>
              </a:solidFill>
            </a:endParaRPr>
          </a:p>
        </p:txBody>
      </p:sp>
      <p:cxnSp>
        <p:nvCxnSpPr>
          <p:cNvPr id="528" name="カギ線コネクタ 188"/>
          <p:cNvCxnSpPr>
            <a:stCxn id="577" idx="1"/>
            <a:endCxn id="501" idx="3"/>
          </p:cNvCxnSpPr>
          <p:nvPr/>
        </p:nvCxnSpPr>
        <p:spPr>
          <a:xfrm rot="10800000">
            <a:off x="2730813" y="5228075"/>
            <a:ext cx="337387" cy="168472"/>
          </a:xfrm>
          <a:prstGeom prst="bentConnector2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正方形/長方形 528"/>
          <p:cNvSpPr/>
          <p:nvPr/>
        </p:nvSpPr>
        <p:spPr>
          <a:xfrm>
            <a:off x="5609095" y="4871201"/>
            <a:ext cx="1147887" cy="88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530" name="正方形/長方形 529"/>
          <p:cNvSpPr/>
          <p:nvPr/>
        </p:nvSpPr>
        <p:spPr>
          <a:xfrm>
            <a:off x="5834468" y="4926507"/>
            <a:ext cx="697141" cy="17129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>
                <a:solidFill>
                  <a:schemeClr val="tx1"/>
                </a:solidFill>
              </a:rPr>
              <a:t>Open </a:t>
            </a:r>
            <a:r>
              <a:rPr lang="en-US" altLang="ja-JP" sz="700" dirty="0" err="1" smtClean="0">
                <a:solidFill>
                  <a:schemeClr val="tx1"/>
                </a:solidFill>
              </a:rPr>
              <a:t>vSwitch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531" name="テキスト ボックス 530"/>
          <p:cNvSpPr txBox="1"/>
          <p:nvPr/>
        </p:nvSpPr>
        <p:spPr>
          <a:xfrm>
            <a:off x="5743355" y="5733764"/>
            <a:ext cx="857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 smtClean="0"/>
              <a:t>Computing host</a:t>
            </a:r>
          </a:p>
        </p:txBody>
      </p:sp>
      <p:sp>
        <p:nvSpPr>
          <p:cNvPr id="532" name="テキスト ボックス 531"/>
          <p:cNvSpPr txBox="1"/>
          <p:nvPr/>
        </p:nvSpPr>
        <p:spPr>
          <a:xfrm>
            <a:off x="5685384" y="5300791"/>
            <a:ext cx="253926" cy="36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kumimoji="1" lang="en-US" altLang="ja-JP" sz="800" b="1" dirty="0" smtClean="0"/>
              <a:t/>
            </a:r>
            <a:br>
              <a:rPr kumimoji="1" lang="en-US" altLang="ja-JP" sz="800" b="1" dirty="0" smtClean="0"/>
            </a:br>
            <a:r>
              <a:rPr kumimoji="1" lang="en-US" altLang="ja-JP" sz="800" b="1" dirty="0" smtClean="0"/>
              <a:t>VM</a:t>
            </a:r>
            <a:endParaRPr kumimoji="1" lang="ja-JP" altLang="en-US" sz="800" b="1" dirty="0"/>
          </a:p>
        </p:txBody>
      </p:sp>
      <p:cxnSp>
        <p:nvCxnSpPr>
          <p:cNvPr id="533" name="直線コネクタ 532"/>
          <p:cNvCxnSpPr/>
          <p:nvPr/>
        </p:nvCxnSpPr>
        <p:spPr>
          <a:xfrm flipH="1">
            <a:off x="5599506" y="4590376"/>
            <a:ext cx="438403" cy="2326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/>
          <p:cNvCxnSpPr>
            <a:stCxn id="369" idx="2"/>
          </p:cNvCxnSpPr>
          <p:nvPr/>
        </p:nvCxnSpPr>
        <p:spPr>
          <a:xfrm>
            <a:off x="6257443" y="4590376"/>
            <a:ext cx="526805" cy="2326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5" name="テキスト ボックス 534"/>
          <p:cNvSpPr txBox="1"/>
          <p:nvPr/>
        </p:nvSpPr>
        <p:spPr>
          <a:xfrm>
            <a:off x="6428922" y="5300791"/>
            <a:ext cx="253926" cy="36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kumimoji="1" lang="en-US" altLang="ja-JP" sz="800" b="1" dirty="0" smtClean="0"/>
              <a:t/>
            </a:r>
            <a:br>
              <a:rPr kumimoji="1" lang="en-US" altLang="ja-JP" sz="800" b="1" dirty="0" smtClean="0"/>
            </a:br>
            <a:r>
              <a:rPr kumimoji="1" lang="en-US" altLang="ja-JP" sz="800" b="1" dirty="0" smtClean="0"/>
              <a:t>VM</a:t>
            </a:r>
            <a:endParaRPr kumimoji="1" lang="ja-JP" altLang="en-US" sz="800" b="1" dirty="0"/>
          </a:p>
        </p:txBody>
      </p:sp>
      <p:sp>
        <p:nvSpPr>
          <p:cNvPr id="536" name="テキスト ボックス 535"/>
          <p:cNvSpPr txBox="1"/>
          <p:nvPr/>
        </p:nvSpPr>
        <p:spPr>
          <a:xfrm>
            <a:off x="6057152" y="5300791"/>
            <a:ext cx="253926" cy="364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kumimoji="1" lang="en-US" altLang="ja-JP" sz="800" b="1" dirty="0" smtClean="0"/>
              <a:t/>
            </a:r>
            <a:br>
              <a:rPr kumimoji="1" lang="en-US" altLang="ja-JP" sz="800" b="1" dirty="0" smtClean="0"/>
            </a:br>
            <a:r>
              <a:rPr kumimoji="1" lang="en-US" altLang="ja-JP" sz="800" b="1" dirty="0" smtClean="0"/>
              <a:t>VM</a:t>
            </a:r>
            <a:endParaRPr kumimoji="1" lang="ja-JP" altLang="en-US" sz="800" b="1" dirty="0"/>
          </a:p>
        </p:txBody>
      </p:sp>
      <p:cxnSp>
        <p:nvCxnSpPr>
          <p:cNvPr id="537" name="直線コネクタ 106"/>
          <p:cNvCxnSpPr>
            <a:stCxn id="532" idx="0"/>
          </p:cNvCxnSpPr>
          <p:nvPr/>
        </p:nvCxnSpPr>
        <p:spPr>
          <a:xfrm flipV="1">
            <a:off x="5812347" y="5097799"/>
            <a:ext cx="171170" cy="202992"/>
          </a:xfrm>
          <a:prstGeom prst="straightConnector1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/>
          <p:cNvCxnSpPr>
            <a:stCxn id="536" idx="0"/>
            <a:endCxn id="530" idx="2"/>
          </p:cNvCxnSpPr>
          <p:nvPr/>
        </p:nvCxnSpPr>
        <p:spPr>
          <a:xfrm flipH="1" flipV="1">
            <a:off x="6183039" y="5097799"/>
            <a:ext cx="1077" cy="2029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1123"/>
          <p:cNvCxnSpPr>
            <a:stCxn id="535" idx="0"/>
          </p:cNvCxnSpPr>
          <p:nvPr/>
        </p:nvCxnSpPr>
        <p:spPr>
          <a:xfrm flipH="1" flipV="1">
            <a:off x="6366155" y="5097800"/>
            <a:ext cx="189730" cy="202992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/>
          <p:cNvCxnSpPr>
            <a:stCxn id="530" idx="0"/>
          </p:cNvCxnSpPr>
          <p:nvPr/>
        </p:nvCxnSpPr>
        <p:spPr>
          <a:xfrm flipV="1">
            <a:off x="6183039" y="4719466"/>
            <a:ext cx="0" cy="2070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1" name="グループ化 540"/>
          <p:cNvGrpSpPr/>
          <p:nvPr/>
        </p:nvGrpSpPr>
        <p:grpSpPr>
          <a:xfrm>
            <a:off x="6083062" y="5217076"/>
            <a:ext cx="224742" cy="313932"/>
            <a:chOff x="6073822" y="5778311"/>
            <a:chExt cx="330870" cy="429224"/>
          </a:xfrm>
        </p:grpSpPr>
        <p:sp>
          <p:nvSpPr>
            <p:cNvPr id="575" name="円/楕円 574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76" name="テキスト ボックス 575"/>
            <p:cNvSpPr txBox="1"/>
            <p:nvPr/>
          </p:nvSpPr>
          <p:spPr>
            <a:xfrm>
              <a:off x="6073822" y="5778311"/>
              <a:ext cx="330870" cy="42922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2" name="グループ化 541"/>
          <p:cNvGrpSpPr/>
          <p:nvPr/>
        </p:nvGrpSpPr>
        <p:grpSpPr>
          <a:xfrm>
            <a:off x="5700649" y="5217076"/>
            <a:ext cx="224742" cy="313932"/>
            <a:chOff x="6073822" y="5778311"/>
            <a:chExt cx="330870" cy="429224"/>
          </a:xfrm>
        </p:grpSpPr>
        <p:sp>
          <p:nvSpPr>
            <p:cNvPr id="573" name="円/楕円 572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ct val="80000"/>
                </a:lnSpc>
              </a:pPr>
              <a:endParaRPr lang="ja-JP" altLang="en-US" sz="600" dirty="0"/>
            </a:p>
          </p:txBody>
        </p:sp>
        <p:sp>
          <p:nvSpPr>
            <p:cNvPr id="574" name="テキスト ボックス 573"/>
            <p:cNvSpPr txBox="1"/>
            <p:nvPr/>
          </p:nvSpPr>
          <p:spPr>
            <a:xfrm>
              <a:off x="6073822" y="5778311"/>
              <a:ext cx="330870" cy="42922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6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600" dirty="0" smtClean="0">
                  <a:solidFill>
                    <a:schemeClr val="bg1"/>
                  </a:solidFill>
                </a:rPr>
              </a:br>
              <a:r>
                <a:rPr kumimoji="1" lang="en-US" altLang="ja-JP" sz="6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3" name="角丸四角形 542"/>
          <p:cNvSpPr/>
          <p:nvPr/>
        </p:nvSpPr>
        <p:spPr>
          <a:xfrm>
            <a:off x="6050862" y="4131597"/>
            <a:ext cx="188722" cy="45877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sp>
        <p:nvSpPr>
          <p:cNvPr id="544" name="角丸四角形 543"/>
          <p:cNvSpPr/>
          <p:nvPr/>
        </p:nvSpPr>
        <p:spPr>
          <a:xfrm>
            <a:off x="5518084" y="4790444"/>
            <a:ext cx="1324793" cy="11162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/>
          </a:p>
        </p:txBody>
      </p:sp>
      <p:sp>
        <p:nvSpPr>
          <p:cNvPr id="546" name="角丸四角形吹き出し 545"/>
          <p:cNvSpPr/>
          <p:nvPr/>
        </p:nvSpPr>
        <p:spPr>
          <a:xfrm>
            <a:off x="130356" y="2098624"/>
            <a:ext cx="1863790" cy="1174790"/>
          </a:xfrm>
          <a:prstGeom prst="wedgeRoundRectCallout">
            <a:avLst>
              <a:gd name="adj1" fmla="val 51177"/>
              <a:gd name="adj2" fmla="val 6121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 marL="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607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214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821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428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8035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642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249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8562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</a:pPr>
            <a:r>
              <a:rPr lang="en-US" altLang="ja-JP" sz="1050" dirty="0" smtClean="0">
                <a:solidFill>
                  <a:schemeClr val="tx1"/>
                </a:solidFill>
              </a:rPr>
              <a:t>Administrator can create assignment policy for computational, network and </a:t>
            </a:r>
            <a:r>
              <a:rPr lang="en-US" altLang="ja-JP" sz="1050" dirty="0" smtClean="0">
                <a:solidFill>
                  <a:srgbClr val="FF0000"/>
                </a:solidFill>
              </a:rPr>
              <a:t>virtual resources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programmablly</a:t>
            </a:r>
            <a:r>
              <a:rPr lang="en-US" altLang="ja-JP" sz="1050" dirty="0" smtClean="0">
                <a:solidFill>
                  <a:schemeClr val="tx1"/>
                </a:solidFill>
              </a:rPr>
              <a:t> through a ruby script.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47" name="テキスト ボックス 546"/>
          <p:cNvSpPr txBox="1"/>
          <p:nvPr/>
        </p:nvSpPr>
        <p:spPr>
          <a:xfrm>
            <a:off x="4299247" y="2516960"/>
            <a:ext cx="101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chemeClr val="bg1"/>
                </a:solidFill>
              </a:rPr>
              <a:t>OpenFlow Protocol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548" name="角丸四角形吹き出し 547"/>
          <p:cNvSpPr/>
          <p:nvPr/>
        </p:nvSpPr>
        <p:spPr>
          <a:xfrm>
            <a:off x="5614616" y="2218121"/>
            <a:ext cx="2477135" cy="638473"/>
          </a:xfrm>
          <a:prstGeom prst="wedgeRoundRectCallout">
            <a:avLst>
              <a:gd name="adj1" fmla="val -59249"/>
              <a:gd name="adj2" fmla="val 78919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 marL="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607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214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821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428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8035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642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249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8562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</a:pPr>
            <a:r>
              <a:rPr lang="en-US" altLang="ja-JP" sz="1050" dirty="0" smtClean="0">
                <a:solidFill>
                  <a:schemeClr val="tx1"/>
                </a:solidFill>
              </a:rPr>
              <a:t>NMM allocates </a:t>
            </a:r>
            <a:r>
              <a:rPr lang="en-US" altLang="ja-JP" sz="1050" i="1" dirty="0" smtClean="0">
                <a:solidFill>
                  <a:schemeClr val="tx1"/>
                </a:solidFill>
              </a:rPr>
              <a:t>Flow Entries</a:t>
            </a:r>
            <a:r>
              <a:rPr lang="en-US" altLang="ja-JP" sz="1050" dirty="0" smtClean="0">
                <a:solidFill>
                  <a:schemeClr val="tx1"/>
                </a:solidFill>
              </a:rPr>
              <a:t> as network paths to a job based on resource assignment policy.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49" name="テキスト ボックス 548"/>
          <p:cNvSpPr txBox="1"/>
          <p:nvPr/>
        </p:nvSpPr>
        <p:spPr>
          <a:xfrm>
            <a:off x="5580097" y="3125238"/>
            <a:ext cx="1330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b="1" dirty="0" smtClean="0"/>
              <a:t>OpenFlow network</a:t>
            </a:r>
          </a:p>
        </p:txBody>
      </p:sp>
      <p:sp>
        <p:nvSpPr>
          <p:cNvPr id="550" name="角丸四角形吹き出し 549"/>
          <p:cNvSpPr/>
          <p:nvPr/>
        </p:nvSpPr>
        <p:spPr>
          <a:xfrm>
            <a:off x="6971175" y="4952647"/>
            <a:ext cx="1061024" cy="817245"/>
          </a:xfrm>
          <a:prstGeom prst="wedgeRoundRectCallout">
            <a:avLst>
              <a:gd name="adj1" fmla="val -95164"/>
              <a:gd name="adj2" fmla="val -2078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050" dirty="0" err="1">
                <a:solidFill>
                  <a:schemeClr val="tx1"/>
                </a:solidFill>
              </a:rPr>
              <a:t>QoS</a:t>
            </a:r>
            <a:r>
              <a:rPr lang="en-US" altLang="ja-JP" sz="1050" dirty="0">
                <a:solidFill>
                  <a:schemeClr val="tx1"/>
                </a:solidFill>
              </a:rPr>
              <a:t> control by leveraging functions of Open </a:t>
            </a:r>
            <a:r>
              <a:rPr lang="en-US" altLang="ja-JP" sz="1050" dirty="0" err="1">
                <a:solidFill>
                  <a:schemeClr val="tx1"/>
                </a:solidFill>
              </a:rPr>
              <a:t>vSwitch</a:t>
            </a:r>
            <a:r>
              <a:rPr lang="en-US" altLang="ja-JP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51" name="角丸四角形吹き出し 550"/>
          <p:cNvSpPr/>
          <p:nvPr/>
        </p:nvSpPr>
        <p:spPr>
          <a:xfrm>
            <a:off x="4335338" y="4629453"/>
            <a:ext cx="1136245" cy="817245"/>
          </a:xfrm>
          <a:prstGeom prst="wedgeRoundRectCallout">
            <a:avLst>
              <a:gd name="adj1" fmla="val 74060"/>
              <a:gd name="adj2" fmla="val 3980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050" dirty="0" smtClean="0">
                <a:solidFill>
                  <a:schemeClr val="tx1"/>
                </a:solidFill>
              </a:rPr>
              <a:t>Process of a job is allocated and execute on VM automatically.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grpSp>
        <p:nvGrpSpPr>
          <p:cNvPr id="552" name="グループ化 551"/>
          <p:cNvGrpSpPr/>
          <p:nvPr/>
        </p:nvGrpSpPr>
        <p:grpSpPr>
          <a:xfrm>
            <a:off x="2344398" y="4232684"/>
            <a:ext cx="1540966" cy="468836"/>
            <a:chOff x="7539799" y="23238183"/>
            <a:chExt cx="3343608" cy="1017287"/>
          </a:xfrm>
        </p:grpSpPr>
        <p:sp>
          <p:nvSpPr>
            <p:cNvPr id="558" name="角丸四角形 557"/>
            <p:cNvSpPr/>
            <p:nvPr/>
          </p:nvSpPr>
          <p:spPr>
            <a:xfrm>
              <a:off x="7539799" y="23238183"/>
              <a:ext cx="2804552" cy="1017287"/>
            </a:xfrm>
            <a:prstGeom prst="roundRect">
              <a:avLst>
                <a:gd name="adj" fmla="val 156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grpSp>
          <p:nvGrpSpPr>
            <p:cNvPr id="559" name="グループ化 558"/>
            <p:cNvGrpSpPr/>
            <p:nvPr/>
          </p:nvGrpSpPr>
          <p:grpSpPr>
            <a:xfrm>
              <a:off x="7965921" y="23342849"/>
              <a:ext cx="1944941" cy="504400"/>
              <a:chOff x="3758659" y="3196802"/>
              <a:chExt cx="2160000" cy="520227"/>
            </a:xfrm>
          </p:grpSpPr>
          <p:grpSp>
            <p:nvGrpSpPr>
              <p:cNvPr id="563" name="グループ化 562"/>
              <p:cNvGrpSpPr/>
              <p:nvPr/>
            </p:nvGrpSpPr>
            <p:grpSpPr>
              <a:xfrm>
                <a:off x="3758659" y="3196802"/>
                <a:ext cx="2160000" cy="520227"/>
                <a:chOff x="3758660" y="3196805"/>
                <a:chExt cx="2160000" cy="520228"/>
              </a:xfrm>
            </p:grpSpPr>
            <p:cxnSp>
              <p:nvCxnSpPr>
                <p:cNvPr id="567" name="直線コネクタ 566"/>
                <p:cNvCxnSpPr/>
                <p:nvPr/>
              </p:nvCxnSpPr>
              <p:spPr>
                <a:xfrm>
                  <a:off x="3758660" y="3217581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直線コネクタ 567"/>
                <p:cNvCxnSpPr/>
                <p:nvPr/>
              </p:nvCxnSpPr>
              <p:spPr>
                <a:xfrm rot="5400000">
                  <a:off x="5668349" y="3466723"/>
                  <a:ext cx="498282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直線コネクタ 568"/>
                <p:cNvCxnSpPr/>
                <p:nvPr/>
              </p:nvCxnSpPr>
              <p:spPr>
                <a:xfrm rot="10800000">
                  <a:off x="3758660" y="3713432"/>
                  <a:ext cx="2160000" cy="3600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直線コネクタ 569"/>
                <p:cNvCxnSpPr/>
                <p:nvPr/>
              </p:nvCxnSpPr>
              <p:spPr>
                <a:xfrm rot="5400000">
                  <a:off x="5107842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直線コネクタ 570"/>
                <p:cNvCxnSpPr/>
                <p:nvPr/>
              </p:nvCxnSpPr>
              <p:spPr>
                <a:xfrm rot="5400000">
                  <a:off x="4571857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直線コネクタ 571"/>
                <p:cNvCxnSpPr/>
                <p:nvPr/>
              </p:nvCxnSpPr>
              <p:spPr>
                <a:xfrm rot="5400000">
                  <a:off x="4062334" y="3444194"/>
                  <a:ext cx="497115" cy="2337"/>
                </a:xfrm>
                <a:prstGeom prst="line">
                  <a:avLst/>
                </a:prstGeom>
                <a:solidFill>
                  <a:schemeClr val="accent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4" name="円/楕円 563"/>
              <p:cNvSpPr>
                <a:spLocks noChangeAspect="1"/>
              </p:cNvSpPr>
              <p:nvPr/>
            </p:nvSpPr>
            <p:spPr>
              <a:xfrm>
                <a:off x="4380840" y="3292283"/>
                <a:ext cx="349200" cy="35031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ja-JP" sz="700" b="1" dirty="0"/>
                  <a:t>J</a:t>
                </a:r>
                <a:r>
                  <a:rPr lang="en-US" altLang="ja-JP" sz="700" b="1" dirty="0" smtClean="0"/>
                  <a:t>ob</a:t>
                </a:r>
                <a:endParaRPr lang="ja-JP" altLang="en-US" sz="700" b="1" dirty="0"/>
              </a:p>
            </p:txBody>
          </p:sp>
          <p:sp>
            <p:nvSpPr>
              <p:cNvPr id="565" name="円/楕円 564"/>
              <p:cNvSpPr>
                <a:spLocks noChangeAspect="1"/>
              </p:cNvSpPr>
              <p:nvPr/>
            </p:nvSpPr>
            <p:spPr>
              <a:xfrm>
                <a:off x="4922647" y="3292284"/>
                <a:ext cx="349200" cy="35031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700" b="1" dirty="0"/>
                  <a:t>J</a:t>
                </a:r>
                <a:r>
                  <a:rPr lang="en-US" altLang="ja-JP" sz="700" b="1" dirty="0" smtClean="0"/>
                  <a:t>ob</a:t>
                </a:r>
                <a:endParaRPr lang="ja-JP" altLang="en-US" sz="700" dirty="0"/>
              </a:p>
            </p:txBody>
          </p:sp>
          <p:sp>
            <p:nvSpPr>
              <p:cNvPr id="566" name="円/楕円 565"/>
              <p:cNvSpPr>
                <a:spLocks noChangeAspect="1"/>
              </p:cNvSpPr>
              <p:nvPr/>
            </p:nvSpPr>
            <p:spPr>
              <a:xfrm>
                <a:off x="5453217" y="3292285"/>
                <a:ext cx="349200" cy="35031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ja-JP" sz="700" b="1" dirty="0"/>
                  <a:t>J</a:t>
                </a:r>
                <a:r>
                  <a:rPr lang="en-US" altLang="ja-JP" sz="700" b="1" dirty="0" smtClean="0"/>
                  <a:t>ob</a:t>
                </a:r>
                <a:endParaRPr lang="ja-JP" altLang="en-US" sz="700" dirty="0"/>
              </a:p>
            </p:txBody>
          </p:sp>
        </p:grpSp>
        <p:sp>
          <p:nvSpPr>
            <p:cNvPr id="560" name="テキスト ボックス 559"/>
            <p:cNvSpPr txBox="1"/>
            <p:nvPr/>
          </p:nvSpPr>
          <p:spPr>
            <a:xfrm>
              <a:off x="7561327" y="23835948"/>
              <a:ext cx="628378" cy="27699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kumimoji="1" lang="en-US" altLang="ja-JP" sz="800" dirty="0" smtClean="0"/>
                <a:t>Queue</a:t>
              </a:r>
              <a:endParaRPr kumimoji="1" lang="ja-JP" altLang="en-US" sz="800" dirty="0"/>
            </a:p>
          </p:txBody>
        </p:sp>
        <p:sp>
          <p:nvSpPr>
            <p:cNvPr id="561" name="テキスト ボックス 560"/>
            <p:cNvSpPr txBox="1"/>
            <p:nvPr/>
          </p:nvSpPr>
          <p:spPr>
            <a:xfrm>
              <a:off x="8356499" y="23940218"/>
              <a:ext cx="1445910" cy="30777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kumimoji="1" lang="en-US" altLang="ja-JP" sz="900" b="1" dirty="0" smtClean="0"/>
                <a:t>JMS(OGS/GE)</a:t>
              </a:r>
              <a:endParaRPr kumimoji="1" lang="ja-JP" altLang="en-US" sz="900" b="1" dirty="0"/>
            </a:p>
          </p:txBody>
        </p:sp>
        <p:sp>
          <p:nvSpPr>
            <p:cNvPr id="562" name="テキスト ボックス 561"/>
            <p:cNvSpPr txBox="1"/>
            <p:nvPr/>
          </p:nvSpPr>
          <p:spPr>
            <a:xfrm>
              <a:off x="10725514" y="24170287"/>
              <a:ext cx="157893" cy="333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endParaRPr kumimoji="1" lang="ja-JP" altLang="en-US" sz="100" b="1" dirty="0"/>
            </a:p>
          </p:txBody>
        </p:sp>
      </p:grpSp>
      <p:cxnSp>
        <p:nvCxnSpPr>
          <p:cNvPr id="553" name="AutoShape 33"/>
          <p:cNvCxnSpPr>
            <a:cxnSpLocks noChangeShapeType="1"/>
            <a:stCxn id="611" idx="5"/>
          </p:cNvCxnSpPr>
          <p:nvPr/>
        </p:nvCxnSpPr>
        <p:spPr bwMode="auto">
          <a:xfrm flipV="1">
            <a:off x="763726" y="4418321"/>
            <a:ext cx="1917452" cy="4756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6" name="メモ 555"/>
          <p:cNvSpPr/>
          <p:nvPr/>
        </p:nvSpPr>
        <p:spPr>
          <a:xfrm>
            <a:off x="1248626" y="4190406"/>
            <a:ext cx="457568" cy="50766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900" b="1" dirty="0">
                <a:cs typeface="Times New Roman" pitchFamily="18" charset="0"/>
              </a:rPr>
              <a:t>Job </a:t>
            </a:r>
            <a:r>
              <a:rPr lang="en-US" altLang="ja-JP" sz="900" b="1" dirty="0" smtClean="0">
                <a:cs typeface="Times New Roman" pitchFamily="18" charset="0"/>
              </a:rPr>
              <a:t/>
            </a:r>
            <a:br>
              <a:rPr lang="en-US" altLang="ja-JP" sz="900" b="1" dirty="0" smtClean="0">
                <a:cs typeface="Times New Roman" pitchFamily="18" charset="0"/>
              </a:rPr>
            </a:br>
            <a:r>
              <a:rPr lang="en-US" altLang="ja-JP" sz="900" b="1" dirty="0" smtClean="0">
                <a:cs typeface="Times New Roman" pitchFamily="18" charset="0"/>
              </a:rPr>
              <a:t>Script</a:t>
            </a:r>
            <a:endParaRPr lang="ja-JP" altLang="en-US" sz="900" b="1" dirty="0"/>
          </a:p>
        </p:txBody>
      </p:sp>
      <p:sp>
        <p:nvSpPr>
          <p:cNvPr id="555" name="角丸四角形吹き出し 554"/>
          <p:cNvSpPr/>
          <p:nvPr/>
        </p:nvSpPr>
        <p:spPr>
          <a:xfrm>
            <a:off x="473416" y="5097279"/>
            <a:ext cx="1520730" cy="996017"/>
          </a:xfrm>
          <a:prstGeom prst="wedgeRoundRectCallout">
            <a:avLst>
              <a:gd name="adj1" fmla="val 14500"/>
              <a:gd name="adj2" fmla="val -892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050" dirty="0">
                <a:solidFill>
                  <a:schemeClr val="tx1"/>
                </a:solidFill>
              </a:rPr>
              <a:t>User can also request </a:t>
            </a:r>
            <a:r>
              <a:rPr lang="en-US" altLang="ja-JP" sz="1050" dirty="0" smtClean="0">
                <a:solidFill>
                  <a:schemeClr val="tx1"/>
                </a:solidFill>
              </a:rPr>
              <a:t>necessary </a:t>
            </a:r>
            <a:r>
              <a:rPr lang="en-US" altLang="ja-JP" sz="1050" dirty="0">
                <a:solidFill>
                  <a:schemeClr val="tx1"/>
                </a:solidFill>
              </a:rPr>
              <a:t>bandwidth and VM image by describing in a job script.</a:t>
            </a: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7833530" y="4303968"/>
            <a:ext cx="11721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50" b="1" dirty="0" smtClean="0">
                <a:solidFill>
                  <a:schemeClr val="bg1"/>
                </a:solidFill>
              </a:rPr>
              <a:t>For </a:t>
            </a:r>
            <a:r>
              <a:rPr kumimoji="1" lang="en-US" altLang="ja-JP" sz="1050" b="1" dirty="0" err="1" smtClean="0">
                <a:solidFill>
                  <a:schemeClr val="bg1"/>
                </a:solidFill>
              </a:rPr>
              <a:t>QoS</a:t>
            </a:r>
            <a:r>
              <a:rPr kumimoji="1" lang="en-US" altLang="ja-JP" sz="1050" b="1" dirty="0" smtClean="0">
                <a:solidFill>
                  <a:schemeClr val="bg1"/>
                </a:solidFill>
              </a:rPr>
              <a:t/>
            </a:r>
            <a:br>
              <a:rPr kumimoji="1" lang="en-US" altLang="ja-JP" sz="1050" b="1" dirty="0" smtClean="0">
                <a:solidFill>
                  <a:schemeClr val="bg1"/>
                </a:solidFill>
              </a:rPr>
            </a:br>
            <a:r>
              <a:rPr kumimoji="1" lang="en-US" altLang="ja-JP" sz="1050" b="1" dirty="0" smtClean="0">
                <a:solidFill>
                  <a:schemeClr val="bg1"/>
                </a:solidFill>
              </a:rPr>
              <a:t>Control Functions</a:t>
            </a:r>
          </a:p>
        </p:txBody>
      </p:sp>
      <p:cxnSp>
        <p:nvCxnSpPr>
          <p:cNvPr id="500" name="カギ線コネクタ 188"/>
          <p:cNvCxnSpPr>
            <a:stCxn id="532" idx="1"/>
          </p:cNvCxnSpPr>
          <p:nvPr/>
        </p:nvCxnSpPr>
        <p:spPr>
          <a:xfrm flipH="1">
            <a:off x="3989459" y="5482968"/>
            <a:ext cx="1695924" cy="0"/>
          </a:xfrm>
          <a:prstGeom prst="straightConnector1">
            <a:avLst/>
          </a:prstGeom>
          <a:ln w="31750" cap="rnd">
            <a:solidFill>
              <a:srgbClr val="0070C0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メモ 261"/>
          <p:cNvSpPr/>
          <p:nvPr/>
        </p:nvSpPr>
        <p:spPr>
          <a:xfrm>
            <a:off x="1226947" y="3312979"/>
            <a:ext cx="457568" cy="50766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pPr algn="ctr"/>
            <a:r>
              <a:rPr lang="en-US" altLang="ja-JP" sz="900" b="1" dirty="0">
                <a:cs typeface="Times New Roman" pitchFamily="18" charset="0"/>
              </a:rPr>
              <a:t/>
            </a:r>
            <a:br>
              <a:rPr lang="en-US" altLang="ja-JP" sz="900" b="1" dirty="0">
                <a:cs typeface="Times New Roman" pitchFamily="18" charset="0"/>
              </a:rPr>
            </a:br>
            <a:r>
              <a:rPr lang="en-US" altLang="ja-JP" sz="900" b="1" dirty="0" smtClean="0">
                <a:cs typeface="Times New Roman" pitchFamily="18" charset="0"/>
              </a:rPr>
              <a:t>Policy</a:t>
            </a:r>
            <a:endParaRPr lang="ja-JP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253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グループ化 260"/>
          <p:cNvGrpSpPr/>
          <p:nvPr/>
        </p:nvGrpSpPr>
        <p:grpSpPr>
          <a:xfrm>
            <a:off x="7427438" y="4090462"/>
            <a:ext cx="1405310" cy="2174274"/>
            <a:chOff x="5437650" y="3992681"/>
            <a:chExt cx="1405310" cy="2174274"/>
          </a:xfrm>
        </p:grpSpPr>
        <p:sp>
          <p:nvSpPr>
            <p:cNvPr id="262" name="正方形/長方形 261"/>
            <p:cNvSpPr/>
            <p:nvPr/>
          </p:nvSpPr>
          <p:spPr>
            <a:xfrm>
              <a:off x="5597384" y="4128388"/>
              <a:ext cx="1085842" cy="1983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63" name="テキスト ボックス 262"/>
            <p:cNvSpPr txBox="1"/>
            <p:nvPr/>
          </p:nvSpPr>
          <p:spPr>
            <a:xfrm>
              <a:off x="5696915" y="5938435"/>
              <a:ext cx="8867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800" b="1" dirty="0" smtClean="0"/>
                <a:t>Computing node</a:t>
              </a:r>
            </a:p>
          </p:txBody>
        </p:sp>
        <p:cxnSp>
          <p:nvCxnSpPr>
            <p:cNvPr id="264" name="直線コネクタ 263"/>
            <p:cNvCxnSpPr/>
            <p:nvPr/>
          </p:nvCxnSpPr>
          <p:spPr>
            <a:xfrm flipV="1">
              <a:off x="6140305" y="3992681"/>
              <a:ext cx="0" cy="19585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グループ化 264"/>
            <p:cNvGrpSpPr/>
            <p:nvPr/>
          </p:nvGrpSpPr>
          <p:grpSpPr>
            <a:xfrm>
              <a:off x="6024045" y="4512512"/>
              <a:ext cx="239167" cy="323165"/>
              <a:chOff x="6053144" y="5759375"/>
              <a:chExt cx="372227" cy="467095"/>
            </a:xfrm>
          </p:grpSpPr>
          <p:sp>
            <p:nvSpPr>
              <p:cNvPr id="272" name="円/楕円 271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300" dirty="0"/>
              </a:p>
            </p:txBody>
          </p:sp>
          <p:sp>
            <p:nvSpPr>
              <p:cNvPr id="273" name="テキスト ボックス 272"/>
              <p:cNvSpPr txBox="1"/>
              <p:nvPr/>
            </p:nvSpPr>
            <p:spPr>
              <a:xfrm>
                <a:off x="6053144" y="5759375"/>
                <a:ext cx="372227" cy="4670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6" name="角丸四角形 265"/>
            <p:cNvSpPr/>
            <p:nvPr/>
          </p:nvSpPr>
          <p:spPr>
            <a:xfrm>
              <a:off x="5437650" y="4037062"/>
              <a:ext cx="1405310" cy="2129893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/>
            </a:p>
          </p:txBody>
        </p:sp>
        <p:sp>
          <p:nvSpPr>
            <p:cNvPr id="267" name="角丸四角形 266"/>
            <p:cNvSpPr/>
            <p:nvPr/>
          </p:nvSpPr>
          <p:spPr>
            <a:xfrm>
              <a:off x="5838418" y="5753091"/>
              <a:ext cx="603776" cy="1702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>
              <a:spAutoFit/>
            </a:bodyPr>
            <a:lstStyle/>
            <a:p>
              <a:pPr algn="ctr" defTabSz="457200">
                <a:spcBef>
                  <a:spcPct val="20000"/>
                </a:spcBef>
              </a:pPr>
              <a:r>
                <a:rPr lang="en-US" altLang="ja-JP" sz="1000" b="1" dirty="0" smtClean="0">
                  <a:solidFill>
                    <a:schemeClr val="tx1"/>
                  </a:solidFill>
                </a:rPr>
                <a:t>execd</a:t>
              </a:r>
              <a:endParaRPr lang="ja-JP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8" name="角丸四角形 267"/>
            <p:cNvSpPr/>
            <p:nvPr/>
          </p:nvSpPr>
          <p:spPr>
            <a:xfrm>
              <a:off x="5838418" y="4977207"/>
              <a:ext cx="603776" cy="1702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0" rIns="36000" bIns="0" rtlCol="0" anchor="ctr">
              <a:spAutoFit/>
            </a:bodyPr>
            <a:lstStyle/>
            <a:p>
              <a:pPr algn="ctr" defTabSz="457200">
                <a:spcBef>
                  <a:spcPct val="20000"/>
                </a:spcBef>
              </a:pPr>
              <a:r>
                <a:rPr lang="en-US" altLang="ja-JP" sz="1000" b="1" dirty="0" smtClean="0">
                  <a:solidFill>
                    <a:schemeClr val="tx1"/>
                  </a:solidFill>
                </a:rPr>
                <a:t>shepherd</a:t>
              </a:r>
              <a:endParaRPr lang="ja-JP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9" name="上矢印 268"/>
            <p:cNvSpPr/>
            <p:nvPr/>
          </p:nvSpPr>
          <p:spPr>
            <a:xfrm>
              <a:off x="6055689" y="5174784"/>
              <a:ext cx="177773" cy="56359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sp>
          <p:nvSpPr>
            <p:cNvPr id="270" name="上矢印 269"/>
            <p:cNvSpPr/>
            <p:nvPr/>
          </p:nvSpPr>
          <p:spPr>
            <a:xfrm>
              <a:off x="6055690" y="4800534"/>
              <a:ext cx="169230" cy="16031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/>
            </a:p>
          </p:txBody>
        </p:sp>
        <p:cxnSp>
          <p:nvCxnSpPr>
            <p:cNvPr id="271" name="直線コネクタ 270"/>
            <p:cNvCxnSpPr>
              <a:endCxn id="262" idx="0"/>
            </p:cNvCxnSpPr>
            <p:nvPr/>
          </p:nvCxnSpPr>
          <p:spPr>
            <a:xfrm flipV="1">
              <a:off x="6140305" y="4128388"/>
              <a:ext cx="0" cy="37738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左矢印 273"/>
          <p:cNvSpPr/>
          <p:nvPr/>
        </p:nvSpPr>
        <p:spPr>
          <a:xfrm>
            <a:off x="7074638" y="4986280"/>
            <a:ext cx="242562" cy="389410"/>
          </a:xfrm>
          <a:prstGeom prst="leftArrow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二方向矢印 258"/>
          <p:cNvSpPr/>
          <p:nvPr/>
        </p:nvSpPr>
        <p:spPr>
          <a:xfrm>
            <a:off x="4139952" y="3891915"/>
            <a:ext cx="1283456" cy="848496"/>
          </a:xfrm>
          <a:prstGeom prst="leftUpArrow">
            <a:avLst>
              <a:gd name="adj1" fmla="val 14357"/>
              <a:gd name="adj2" fmla="val 17682"/>
              <a:gd name="adj3" fmla="val 15687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System architecture</a:t>
            </a:r>
            <a:endParaRPr kumimoji="1" lang="ja-JP" altLang="en-US" sz="3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583446" y="4409834"/>
            <a:ext cx="1466790" cy="747284"/>
          </a:xfrm>
          <a:prstGeom prst="roundRect">
            <a:avLst>
              <a:gd name="adj" fmla="val 156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014212" y="2462216"/>
            <a:ext cx="2847569" cy="1391543"/>
            <a:chOff x="11286174" y="19855485"/>
            <a:chExt cx="6531747" cy="3191920"/>
          </a:xfrm>
        </p:grpSpPr>
        <p:sp>
          <p:nvSpPr>
            <p:cNvPr id="84" name="角丸四角形 83"/>
            <p:cNvSpPr/>
            <p:nvPr/>
          </p:nvSpPr>
          <p:spPr>
            <a:xfrm>
              <a:off x="11286174" y="20210130"/>
              <a:ext cx="6531747" cy="1821218"/>
            </a:xfrm>
            <a:prstGeom prst="roundRect">
              <a:avLst>
                <a:gd name="adj" fmla="val 1568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11404048" y="22486318"/>
              <a:ext cx="6413873" cy="561087"/>
            </a:xfrm>
            <a:prstGeom prst="roundRect">
              <a:avLst>
                <a:gd name="adj" fmla="val 223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線コネクタ 85"/>
            <p:cNvCxnSpPr>
              <a:stCxn id="235" idx="0"/>
              <a:endCxn id="247" idx="3"/>
            </p:cNvCxnSpPr>
            <p:nvPr/>
          </p:nvCxnSpPr>
          <p:spPr>
            <a:xfrm flipV="1">
              <a:off x="12179683" y="20583596"/>
              <a:ext cx="785040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>
              <a:stCxn id="223" idx="0"/>
              <a:endCxn id="187" idx="3"/>
            </p:cNvCxnSpPr>
            <p:nvPr/>
          </p:nvCxnSpPr>
          <p:spPr>
            <a:xfrm flipV="1">
              <a:off x="13773732" y="20583596"/>
              <a:ext cx="2366598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>
              <a:stCxn id="223" idx="0"/>
              <a:endCxn id="247" idx="3"/>
            </p:cNvCxnSpPr>
            <p:nvPr/>
          </p:nvCxnSpPr>
          <p:spPr>
            <a:xfrm flipH="1" flipV="1">
              <a:off x="12964726" y="20583596"/>
              <a:ext cx="809007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グループ化 88"/>
            <p:cNvGrpSpPr/>
            <p:nvPr/>
          </p:nvGrpSpPr>
          <p:grpSpPr>
            <a:xfrm>
              <a:off x="12246351" y="20336973"/>
              <a:ext cx="1494011" cy="246626"/>
              <a:chOff x="2195736" y="2060848"/>
              <a:chExt cx="781162" cy="119756"/>
            </a:xfrm>
          </p:grpSpPr>
          <p:sp>
            <p:nvSpPr>
              <p:cNvPr id="247" name="直方体 246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48" name="正方形/長方形 247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9" name="正方形/長方形 248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0" name="正方形/長方形 249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1" name="正方形/長方形 250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2" name="正方形/長方形 251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3" name="正方形/長方形 252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4" name="正方形/長方形 253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55" name="正方形/長方形 254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56" name="直線コネクタ 255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グループ化 89"/>
            <p:cNvGrpSpPr/>
            <p:nvPr/>
          </p:nvGrpSpPr>
          <p:grpSpPr>
            <a:xfrm>
              <a:off x="11404048" y="21661924"/>
              <a:ext cx="1494011" cy="246626"/>
              <a:chOff x="2195736" y="2060848"/>
              <a:chExt cx="781162" cy="119756"/>
            </a:xfrm>
          </p:grpSpPr>
          <p:sp>
            <p:nvSpPr>
              <p:cNvPr id="235" name="直方体 234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36" name="正方形/長方形 235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7" name="正方形/長方形 236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8" name="正方形/長方形 237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9" name="正方形/長方形 238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0" name="正方形/長方形 239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1" name="正方形/長方形 240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2" name="正方形/長方形 241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43" name="正方形/長方形 242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44" name="直線コネクタ 243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グループ化 90"/>
            <p:cNvGrpSpPr/>
            <p:nvPr/>
          </p:nvGrpSpPr>
          <p:grpSpPr>
            <a:xfrm>
              <a:off x="12998095" y="21661924"/>
              <a:ext cx="1494011" cy="246626"/>
              <a:chOff x="2195736" y="2060848"/>
              <a:chExt cx="781162" cy="119756"/>
            </a:xfrm>
          </p:grpSpPr>
          <p:sp>
            <p:nvSpPr>
              <p:cNvPr id="223" name="直方体 222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24" name="正方形/長方形 223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6" name="正方形/長方形 225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7" name="正方形/長方形 226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8" name="正方形/長方形 227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29" name="正方形/長方形 228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0" name="正方形/長方形 229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31" name="正方形/長方形 230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32" name="直線コネクタ 231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グループ化 91"/>
            <p:cNvGrpSpPr/>
            <p:nvPr/>
          </p:nvGrpSpPr>
          <p:grpSpPr>
            <a:xfrm>
              <a:off x="14592141" y="21661924"/>
              <a:ext cx="1494011" cy="246626"/>
              <a:chOff x="2195736" y="2060848"/>
              <a:chExt cx="781162" cy="119756"/>
            </a:xfrm>
          </p:grpSpPr>
          <p:sp>
            <p:nvSpPr>
              <p:cNvPr id="211" name="直方体 210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7" name="正方形/長方形 216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19" name="正方形/長方形 218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20" name="直線コネクタ 219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コネクタ 220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グループ化 92"/>
            <p:cNvGrpSpPr/>
            <p:nvPr/>
          </p:nvGrpSpPr>
          <p:grpSpPr>
            <a:xfrm>
              <a:off x="16186191" y="21661924"/>
              <a:ext cx="1494011" cy="246626"/>
              <a:chOff x="2195736" y="2060848"/>
              <a:chExt cx="781162" cy="119756"/>
            </a:xfrm>
          </p:grpSpPr>
          <p:sp>
            <p:nvSpPr>
              <p:cNvPr id="199" name="直方体 198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5" name="正方形/長方形 204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6" name="正方形/長方形 205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208" name="直線コネクタ 207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コネクタ 209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/>
            <p:cNvGrpSpPr/>
            <p:nvPr/>
          </p:nvGrpSpPr>
          <p:grpSpPr>
            <a:xfrm>
              <a:off x="15421956" y="20336973"/>
              <a:ext cx="1494011" cy="246626"/>
              <a:chOff x="2195736" y="2060848"/>
              <a:chExt cx="781162" cy="119756"/>
            </a:xfrm>
          </p:grpSpPr>
          <p:sp>
            <p:nvSpPr>
              <p:cNvPr id="187" name="直方体 186"/>
              <p:cNvSpPr/>
              <p:nvPr/>
            </p:nvSpPr>
            <p:spPr>
              <a:xfrm>
                <a:off x="2195736" y="2060848"/>
                <a:ext cx="781162" cy="119756"/>
              </a:xfrm>
              <a:prstGeom prst="cub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endParaRPr lang="ja-JP" altLang="en-US" sz="9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2572406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89" name="正方形/長方形 188"/>
              <p:cNvSpPr/>
              <p:nvPr/>
            </p:nvSpPr>
            <p:spPr>
              <a:xfrm>
                <a:off x="2649665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0" name="正方形/長方形 189"/>
              <p:cNvSpPr/>
              <p:nvPr/>
            </p:nvSpPr>
            <p:spPr>
              <a:xfrm>
                <a:off x="2726924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>
                <a:off x="2804183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>
                <a:off x="2881440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>
                <a:off x="2495147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>
                <a:off x="2417888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>
                <a:off x="2340629" y="2112276"/>
                <a:ext cx="36010" cy="442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/>
              </a:p>
            </p:txBody>
          </p:sp>
          <p:cxnSp>
            <p:nvCxnSpPr>
              <p:cNvPr id="196" name="直線コネクタ 195"/>
              <p:cNvCxnSpPr/>
              <p:nvPr/>
            </p:nvCxnSpPr>
            <p:spPr>
              <a:xfrm>
                <a:off x="2227994" y="2118402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/>
              <p:nvPr/>
            </p:nvCxnSpPr>
            <p:spPr>
              <a:xfrm>
                <a:off x="2227994" y="2159293"/>
                <a:ext cx="7725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/>
              <p:cNvCxnSpPr/>
              <p:nvPr/>
            </p:nvCxnSpPr>
            <p:spPr>
              <a:xfrm>
                <a:off x="2227994" y="2138218"/>
                <a:ext cx="77259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glow rad="38100">
                  <a:schemeClr val="accent1">
                    <a:lumMod val="20000"/>
                    <a:lumOff val="80000"/>
                    <a:alpha val="5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線コネクタ 94"/>
            <p:cNvCxnSpPr>
              <a:stCxn id="211" idx="0"/>
              <a:endCxn id="187" idx="3"/>
            </p:cNvCxnSpPr>
            <p:nvPr/>
          </p:nvCxnSpPr>
          <p:spPr>
            <a:xfrm flipV="1">
              <a:off x="15367777" y="20583596"/>
              <a:ext cx="772552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235" idx="0"/>
              <a:endCxn id="187" idx="3"/>
            </p:cNvCxnSpPr>
            <p:nvPr/>
          </p:nvCxnSpPr>
          <p:spPr>
            <a:xfrm flipV="1">
              <a:off x="12179683" y="20583596"/>
              <a:ext cx="3960646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199" idx="0"/>
              <a:endCxn id="187" idx="3"/>
            </p:cNvCxnSpPr>
            <p:nvPr/>
          </p:nvCxnSpPr>
          <p:spPr>
            <a:xfrm flipH="1" flipV="1">
              <a:off x="16140331" y="20583596"/>
              <a:ext cx="821496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グループ化 97"/>
            <p:cNvGrpSpPr/>
            <p:nvPr/>
          </p:nvGrpSpPr>
          <p:grpSpPr>
            <a:xfrm>
              <a:off x="11580657" y="21899071"/>
              <a:ext cx="6094935" cy="1047258"/>
              <a:chOff x="4657311" y="5577951"/>
              <a:chExt cx="4135437" cy="659900"/>
            </a:xfrm>
          </p:grpSpPr>
          <p:cxnSp>
            <p:nvCxnSpPr>
              <p:cNvPr id="155" name="直線コネクタ 154"/>
              <p:cNvCxnSpPr/>
              <p:nvPr/>
            </p:nvCxnSpPr>
            <p:spPr>
              <a:xfrm flipV="1">
                <a:off x="4747813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V="1">
                <a:off x="4982553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 flipV="1">
                <a:off x="5217293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V="1">
                <a:off x="545203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 flipV="1">
                <a:off x="583870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V="1">
                <a:off x="607344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 flipV="1">
                <a:off x="6308182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V="1">
                <a:off x="6542921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 flipV="1">
                <a:off x="6909309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 flipV="1">
                <a:off x="7144049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 flipV="1">
                <a:off x="7378789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/>
              <p:cNvCxnSpPr/>
              <p:nvPr/>
            </p:nvCxnSpPr>
            <p:spPr>
              <a:xfrm flipV="1">
                <a:off x="761352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 flipV="1">
                <a:off x="799802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 flipV="1">
                <a:off x="823276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/>
              <p:cNvCxnSpPr/>
              <p:nvPr/>
            </p:nvCxnSpPr>
            <p:spPr>
              <a:xfrm flipV="1">
                <a:off x="8467508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/>
              <p:cNvCxnSpPr/>
              <p:nvPr/>
            </p:nvCxnSpPr>
            <p:spPr>
              <a:xfrm flipV="1">
                <a:off x="8702247" y="5577951"/>
                <a:ext cx="0" cy="43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1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731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2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205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3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6791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153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5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820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6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294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7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7680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8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2419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9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880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0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354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1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8287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2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2302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3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752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226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7006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図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1745" y="5988555"/>
                <a:ext cx="181003" cy="249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9" name="フリーフォーム 98"/>
            <p:cNvSpPr/>
            <p:nvPr/>
          </p:nvSpPr>
          <p:spPr>
            <a:xfrm>
              <a:off x="13278748" y="20557809"/>
              <a:ext cx="1821922" cy="1494131"/>
            </a:xfrm>
            <a:custGeom>
              <a:avLst/>
              <a:gdLst>
                <a:gd name="connsiteX0" fmla="*/ 0 w 1351430"/>
                <a:gd name="connsiteY0" fmla="*/ 2985264 h 2985264"/>
                <a:gd name="connsiteX1" fmla="*/ 672353 w 1351430"/>
                <a:gd name="connsiteY1" fmla="*/ 17 h 2985264"/>
                <a:gd name="connsiteX2" fmla="*/ 1351430 w 1351430"/>
                <a:gd name="connsiteY2" fmla="*/ 2938199 h 2985264"/>
                <a:gd name="connsiteX0" fmla="*/ 17537 w 1368967"/>
                <a:gd name="connsiteY0" fmla="*/ 3009000 h 3009000"/>
                <a:gd name="connsiteX1" fmla="*/ 51155 w 1368967"/>
                <a:gd name="connsiteY1" fmla="*/ 1650847 h 3009000"/>
                <a:gd name="connsiteX2" fmla="*/ 689890 w 1368967"/>
                <a:gd name="connsiteY2" fmla="*/ 23753 h 3009000"/>
                <a:gd name="connsiteX3" fmla="*/ 1368967 w 1368967"/>
                <a:gd name="connsiteY3" fmla="*/ 2961935 h 3009000"/>
                <a:gd name="connsiteX0" fmla="*/ 0 w 1351430"/>
                <a:gd name="connsiteY0" fmla="*/ 3009000 h 3009000"/>
                <a:gd name="connsiteX1" fmla="*/ 33618 w 1351430"/>
                <a:gd name="connsiteY1" fmla="*/ 1650847 h 3009000"/>
                <a:gd name="connsiteX2" fmla="*/ 672353 w 1351430"/>
                <a:gd name="connsiteY2" fmla="*/ 23753 h 3009000"/>
                <a:gd name="connsiteX3" fmla="*/ 1351430 w 1351430"/>
                <a:gd name="connsiteY3" fmla="*/ 2961935 h 3009000"/>
                <a:gd name="connsiteX0" fmla="*/ 156026 w 1507456"/>
                <a:gd name="connsiteY0" fmla="*/ 3008020 h 3008020"/>
                <a:gd name="connsiteX1" fmla="*/ 189644 w 1507456"/>
                <a:gd name="connsiteY1" fmla="*/ 1649867 h 3008020"/>
                <a:gd name="connsiteX2" fmla="*/ 828379 w 1507456"/>
                <a:gd name="connsiteY2" fmla="*/ 22773 h 3008020"/>
                <a:gd name="connsiteX3" fmla="*/ 1507456 w 1507456"/>
                <a:gd name="connsiteY3" fmla="*/ 2960955 h 3008020"/>
                <a:gd name="connsiteX0" fmla="*/ 955505 w 2306935"/>
                <a:gd name="connsiteY0" fmla="*/ 3078627 h 3078627"/>
                <a:gd name="connsiteX1" fmla="*/ 989123 w 2306935"/>
                <a:gd name="connsiteY1" fmla="*/ 1720474 h 3078627"/>
                <a:gd name="connsiteX2" fmla="*/ 7488 w 2306935"/>
                <a:gd name="connsiteY2" fmla="*/ 819521 h 3078627"/>
                <a:gd name="connsiteX3" fmla="*/ 1627858 w 2306935"/>
                <a:gd name="connsiteY3" fmla="*/ 93380 h 3078627"/>
                <a:gd name="connsiteX4" fmla="*/ 2306935 w 2306935"/>
                <a:gd name="connsiteY4" fmla="*/ 3031562 h 3078627"/>
                <a:gd name="connsiteX0" fmla="*/ 948017 w 2299447"/>
                <a:gd name="connsiteY0" fmla="*/ 3078627 h 3078627"/>
                <a:gd name="connsiteX1" fmla="*/ 981635 w 2299447"/>
                <a:gd name="connsiteY1" fmla="*/ 1720474 h 3078627"/>
                <a:gd name="connsiteX2" fmla="*/ 0 w 2299447"/>
                <a:gd name="connsiteY2" fmla="*/ 819521 h 3078627"/>
                <a:gd name="connsiteX3" fmla="*/ 1620370 w 2299447"/>
                <a:gd name="connsiteY3" fmla="*/ 93380 h 3078627"/>
                <a:gd name="connsiteX4" fmla="*/ 2299447 w 2299447"/>
                <a:gd name="connsiteY4" fmla="*/ 3031562 h 3078627"/>
                <a:gd name="connsiteX0" fmla="*/ 948017 w 2299447"/>
                <a:gd name="connsiteY0" fmla="*/ 3077080 h 3077080"/>
                <a:gd name="connsiteX1" fmla="*/ 981635 w 2299447"/>
                <a:gd name="connsiteY1" fmla="*/ 1718927 h 3077080"/>
                <a:gd name="connsiteX2" fmla="*/ 0 w 2299447"/>
                <a:gd name="connsiteY2" fmla="*/ 817974 h 3077080"/>
                <a:gd name="connsiteX3" fmla="*/ 1620370 w 2299447"/>
                <a:gd name="connsiteY3" fmla="*/ 91833 h 3077080"/>
                <a:gd name="connsiteX4" fmla="*/ 2299447 w 2299447"/>
                <a:gd name="connsiteY4" fmla="*/ 3030015 h 3077080"/>
                <a:gd name="connsiteX0" fmla="*/ 948017 w 2313335"/>
                <a:gd name="connsiteY0" fmla="*/ 3007108 h 3007108"/>
                <a:gd name="connsiteX1" fmla="*/ 981635 w 2313335"/>
                <a:gd name="connsiteY1" fmla="*/ 1648955 h 3007108"/>
                <a:gd name="connsiteX2" fmla="*/ 0 w 2313335"/>
                <a:gd name="connsiteY2" fmla="*/ 748002 h 3007108"/>
                <a:gd name="connsiteX3" fmla="*/ 1620370 w 2313335"/>
                <a:gd name="connsiteY3" fmla="*/ 21861 h 3007108"/>
                <a:gd name="connsiteX4" fmla="*/ 2259107 w 2313335"/>
                <a:gd name="connsiteY4" fmla="*/ 1622061 h 3007108"/>
                <a:gd name="connsiteX5" fmla="*/ 2299447 w 2313335"/>
                <a:gd name="connsiteY5" fmla="*/ 2960043 h 3007108"/>
                <a:gd name="connsiteX0" fmla="*/ 948017 w 2299447"/>
                <a:gd name="connsiteY0" fmla="*/ 3007108 h 3007108"/>
                <a:gd name="connsiteX1" fmla="*/ 981635 w 2299447"/>
                <a:gd name="connsiteY1" fmla="*/ 1648955 h 3007108"/>
                <a:gd name="connsiteX2" fmla="*/ 0 w 2299447"/>
                <a:gd name="connsiteY2" fmla="*/ 748002 h 3007108"/>
                <a:gd name="connsiteX3" fmla="*/ 1620370 w 2299447"/>
                <a:gd name="connsiteY3" fmla="*/ 21861 h 3007108"/>
                <a:gd name="connsiteX4" fmla="*/ 2259107 w 2299447"/>
                <a:gd name="connsiteY4" fmla="*/ 1622061 h 3007108"/>
                <a:gd name="connsiteX5" fmla="*/ 2299447 w 2299447"/>
                <a:gd name="connsiteY5" fmla="*/ 2960043 h 3007108"/>
                <a:gd name="connsiteX0" fmla="*/ 948017 w 2415045"/>
                <a:gd name="connsiteY0" fmla="*/ 3007108 h 3007108"/>
                <a:gd name="connsiteX1" fmla="*/ 981635 w 2415045"/>
                <a:gd name="connsiteY1" fmla="*/ 1648955 h 3007108"/>
                <a:gd name="connsiteX2" fmla="*/ 0 w 2415045"/>
                <a:gd name="connsiteY2" fmla="*/ 748002 h 3007108"/>
                <a:gd name="connsiteX3" fmla="*/ 1620370 w 2415045"/>
                <a:gd name="connsiteY3" fmla="*/ 21861 h 3007108"/>
                <a:gd name="connsiteX4" fmla="*/ 2259107 w 2415045"/>
                <a:gd name="connsiteY4" fmla="*/ 1622061 h 3007108"/>
                <a:gd name="connsiteX5" fmla="*/ 2299447 w 2415045"/>
                <a:gd name="connsiteY5" fmla="*/ 2960043 h 3007108"/>
                <a:gd name="connsiteX0" fmla="*/ 948017 w 3201288"/>
                <a:gd name="connsiteY0" fmla="*/ 2985255 h 2985255"/>
                <a:gd name="connsiteX1" fmla="*/ 981635 w 3201288"/>
                <a:gd name="connsiteY1" fmla="*/ 1627102 h 2985255"/>
                <a:gd name="connsiteX2" fmla="*/ 0 w 3201288"/>
                <a:gd name="connsiteY2" fmla="*/ 726149 h 2985255"/>
                <a:gd name="connsiteX3" fmla="*/ 1620370 w 3201288"/>
                <a:gd name="connsiteY3" fmla="*/ 8 h 2985255"/>
                <a:gd name="connsiteX4" fmla="*/ 3193677 w 3201288"/>
                <a:gd name="connsiteY4" fmla="*/ 739596 h 2985255"/>
                <a:gd name="connsiteX5" fmla="*/ 2259107 w 3201288"/>
                <a:gd name="connsiteY5" fmla="*/ 1600208 h 2985255"/>
                <a:gd name="connsiteX6" fmla="*/ 2299447 w 3201288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00426 w 3546086"/>
                <a:gd name="connsiteY0" fmla="*/ 2985255 h 2985255"/>
                <a:gd name="connsiteX1" fmla="*/ 1323588 w 3546086"/>
                <a:gd name="connsiteY1" fmla="*/ 2463711 h 2985255"/>
                <a:gd name="connsiteX2" fmla="*/ 0 w 3546086"/>
                <a:gd name="connsiteY2" fmla="*/ 978750 h 2985255"/>
                <a:gd name="connsiteX3" fmla="*/ 352409 w 3546086"/>
                <a:gd name="connsiteY3" fmla="*/ 726149 h 2985255"/>
                <a:gd name="connsiteX4" fmla="*/ 1972779 w 3546086"/>
                <a:gd name="connsiteY4" fmla="*/ 8 h 2985255"/>
                <a:gd name="connsiteX5" fmla="*/ 3546086 w 3546086"/>
                <a:gd name="connsiteY5" fmla="*/ 739596 h 2985255"/>
                <a:gd name="connsiteX6" fmla="*/ 2611516 w 3546086"/>
                <a:gd name="connsiteY6" fmla="*/ 1600208 h 2985255"/>
                <a:gd name="connsiteX7" fmla="*/ 2651856 w 3546086"/>
                <a:gd name="connsiteY7" fmla="*/ 2938190 h 2985255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294000 h 2294000"/>
                <a:gd name="connsiteX1" fmla="*/ 1323588 w 3546086"/>
                <a:gd name="connsiteY1" fmla="*/ 1772456 h 2294000"/>
                <a:gd name="connsiteX2" fmla="*/ 0 w 3546086"/>
                <a:gd name="connsiteY2" fmla="*/ 287495 h 2294000"/>
                <a:gd name="connsiteX3" fmla="*/ 3546086 w 3546086"/>
                <a:gd name="connsiteY3" fmla="*/ 48341 h 2294000"/>
                <a:gd name="connsiteX4" fmla="*/ 2611516 w 3546086"/>
                <a:gd name="connsiteY4" fmla="*/ 908953 h 2294000"/>
                <a:gd name="connsiteX5" fmla="*/ 2651856 w 3546086"/>
                <a:gd name="connsiteY5" fmla="*/ 2246935 h 2294000"/>
                <a:gd name="connsiteX0" fmla="*/ 1300426 w 2651855"/>
                <a:gd name="connsiteY0" fmla="*/ 2034642 h 2034642"/>
                <a:gd name="connsiteX1" fmla="*/ 1323588 w 2651855"/>
                <a:gd name="connsiteY1" fmla="*/ 1513098 h 2034642"/>
                <a:gd name="connsiteX2" fmla="*/ 0 w 2651855"/>
                <a:gd name="connsiteY2" fmla="*/ 28137 h 2034642"/>
                <a:gd name="connsiteX3" fmla="*/ 2611516 w 2651855"/>
                <a:gd name="connsiteY3" fmla="*/ 649595 h 2034642"/>
                <a:gd name="connsiteX4" fmla="*/ 2651856 w 2651855"/>
                <a:gd name="connsiteY4" fmla="*/ 1987577 h 2034642"/>
                <a:gd name="connsiteX0" fmla="*/ 1300426 w 2651855"/>
                <a:gd name="connsiteY0" fmla="*/ 2019904 h 2019904"/>
                <a:gd name="connsiteX1" fmla="*/ 1323588 w 2651855"/>
                <a:gd name="connsiteY1" fmla="*/ 1498360 h 2019904"/>
                <a:gd name="connsiteX2" fmla="*/ 0 w 2651855"/>
                <a:gd name="connsiteY2" fmla="*/ 13399 h 2019904"/>
                <a:gd name="connsiteX3" fmla="*/ 2611515 w 2651855"/>
                <a:gd name="connsiteY3" fmla="*/ 1251857 h 2019904"/>
                <a:gd name="connsiteX4" fmla="*/ 2651856 w 2651855"/>
                <a:gd name="connsiteY4" fmla="*/ 1972839 h 2019904"/>
                <a:gd name="connsiteX0" fmla="*/ 1300426 w 2651855"/>
                <a:gd name="connsiteY0" fmla="*/ 2019671 h 2019671"/>
                <a:gd name="connsiteX1" fmla="*/ 1323588 w 2651855"/>
                <a:gd name="connsiteY1" fmla="*/ 1498127 h 2019671"/>
                <a:gd name="connsiteX2" fmla="*/ 0 w 2651855"/>
                <a:gd name="connsiteY2" fmla="*/ 13166 h 2019671"/>
                <a:gd name="connsiteX3" fmla="*/ 2611515 w 2651855"/>
                <a:gd name="connsiteY3" fmla="*/ 1251624 h 2019671"/>
                <a:gd name="connsiteX4" fmla="*/ 2651856 w 2651855"/>
                <a:gd name="connsiteY4" fmla="*/ 1972606 h 201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855" h="2019671">
                  <a:moveTo>
                    <a:pt x="1300426" y="2019671"/>
                  </a:moveTo>
                  <a:cubicBezTo>
                    <a:pt x="1334044" y="1797795"/>
                    <a:pt x="1305658" y="2049456"/>
                    <a:pt x="1323588" y="1498127"/>
                  </a:cubicBezTo>
                  <a:cubicBezTo>
                    <a:pt x="1164367" y="1127108"/>
                    <a:pt x="381475" y="532826"/>
                    <a:pt x="0" y="13166"/>
                  </a:cubicBezTo>
                  <a:cubicBezTo>
                    <a:pt x="214655" y="-130751"/>
                    <a:pt x="2023132" y="945966"/>
                    <a:pt x="2611515" y="1251624"/>
                  </a:cubicBezTo>
                  <a:cubicBezTo>
                    <a:pt x="2630564" y="1801833"/>
                    <a:pt x="2620480" y="1751850"/>
                    <a:pt x="2651856" y="1972606"/>
                  </a:cubicBezTo>
                </a:path>
              </a:pathLst>
            </a:custGeom>
            <a:noFill/>
            <a:ln w="31750">
              <a:solidFill>
                <a:schemeClr val="accent3">
                  <a:lumMod val="75000"/>
                </a:schemeClr>
              </a:solidFill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100" name="直線コネクタ 99"/>
            <p:cNvCxnSpPr>
              <a:stCxn id="211" idx="0"/>
              <a:endCxn id="247" idx="3"/>
            </p:cNvCxnSpPr>
            <p:nvPr/>
          </p:nvCxnSpPr>
          <p:spPr>
            <a:xfrm flipH="1" flipV="1">
              <a:off x="12964726" y="20583596"/>
              <a:ext cx="2403053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199" idx="0"/>
              <a:endCxn id="247" idx="3"/>
            </p:cNvCxnSpPr>
            <p:nvPr/>
          </p:nvCxnSpPr>
          <p:spPr>
            <a:xfrm flipH="1" flipV="1">
              <a:off x="12964726" y="20583596"/>
              <a:ext cx="3997102" cy="1078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フリーフォーム 101"/>
            <p:cNvSpPr/>
            <p:nvPr/>
          </p:nvSpPr>
          <p:spPr>
            <a:xfrm>
              <a:off x="13709506" y="20523981"/>
              <a:ext cx="2964935" cy="1503729"/>
            </a:xfrm>
            <a:custGeom>
              <a:avLst/>
              <a:gdLst>
                <a:gd name="connsiteX0" fmla="*/ 0 w 1351430"/>
                <a:gd name="connsiteY0" fmla="*/ 2985264 h 2985264"/>
                <a:gd name="connsiteX1" fmla="*/ 672353 w 1351430"/>
                <a:gd name="connsiteY1" fmla="*/ 17 h 2985264"/>
                <a:gd name="connsiteX2" fmla="*/ 1351430 w 1351430"/>
                <a:gd name="connsiteY2" fmla="*/ 2938199 h 2985264"/>
                <a:gd name="connsiteX0" fmla="*/ 17537 w 1368967"/>
                <a:gd name="connsiteY0" fmla="*/ 3009000 h 3009000"/>
                <a:gd name="connsiteX1" fmla="*/ 51155 w 1368967"/>
                <a:gd name="connsiteY1" fmla="*/ 1650847 h 3009000"/>
                <a:gd name="connsiteX2" fmla="*/ 689890 w 1368967"/>
                <a:gd name="connsiteY2" fmla="*/ 23753 h 3009000"/>
                <a:gd name="connsiteX3" fmla="*/ 1368967 w 1368967"/>
                <a:gd name="connsiteY3" fmla="*/ 2961935 h 3009000"/>
                <a:gd name="connsiteX0" fmla="*/ 0 w 1351430"/>
                <a:gd name="connsiteY0" fmla="*/ 3009000 h 3009000"/>
                <a:gd name="connsiteX1" fmla="*/ 33618 w 1351430"/>
                <a:gd name="connsiteY1" fmla="*/ 1650847 h 3009000"/>
                <a:gd name="connsiteX2" fmla="*/ 672353 w 1351430"/>
                <a:gd name="connsiteY2" fmla="*/ 23753 h 3009000"/>
                <a:gd name="connsiteX3" fmla="*/ 1351430 w 1351430"/>
                <a:gd name="connsiteY3" fmla="*/ 2961935 h 3009000"/>
                <a:gd name="connsiteX0" fmla="*/ 156026 w 1507456"/>
                <a:gd name="connsiteY0" fmla="*/ 3008020 h 3008020"/>
                <a:gd name="connsiteX1" fmla="*/ 189644 w 1507456"/>
                <a:gd name="connsiteY1" fmla="*/ 1649867 h 3008020"/>
                <a:gd name="connsiteX2" fmla="*/ 828379 w 1507456"/>
                <a:gd name="connsiteY2" fmla="*/ 22773 h 3008020"/>
                <a:gd name="connsiteX3" fmla="*/ 1507456 w 1507456"/>
                <a:gd name="connsiteY3" fmla="*/ 2960955 h 3008020"/>
                <a:gd name="connsiteX0" fmla="*/ 955505 w 2306935"/>
                <a:gd name="connsiteY0" fmla="*/ 3078627 h 3078627"/>
                <a:gd name="connsiteX1" fmla="*/ 989123 w 2306935"/>
                <a:gd name="connsiteY1" fmla="*/ 1720474 h 3078627"/>
                <a:gd name="connsiteX2" fmla="*/ 7488 w 2306935"/>
                <a:gd name="connsiteY2" fmla="*/ 819521 h 3078627"/>
                <a:gd name="connsiteX3" fmla="*/ 1627858 w 2306935"/>
                <a:gd name="connsiteY3" fmla="*/ 93380 h 3078627"/>
                <a:gd name="connsiteX4" fmla="*/ 2306935 w 2306935"/>
                <a:gd name="connsiteY4" fmla="*/ 3031562 h 3078627"/>
                <a:gd name="connsiteX0" fmla="*/ 948017 w 2299447"/>
                <a:gd name="connsiteY0" fmla="*/ 3078627 h 3078627"/>
                <a:gd name="connsiteX1" fmla="*/ 981635 w 2299447"/>
                <a:gd name="connsiteY1" fmla="*/ 1720474 h 3078627"/>
                <a:gd name="connsiteX2" fmla="*/ 0 w 2299447"/>
                <a:gd name="connsiteY2" fmla="*/ 819521 h 3078627"/>
                <a:gd name="connsiteX3" fmla="*/ 1620370 w 2299447"/>
                <a:gd name="connsiteY3" fmla="*/ 93380 h 3078627"/>
                <a:gd name="connsiteX4" fmla="*/ 2299447 w 2299447"/>
                <a:gd name="connsiteY4" fmla="*/ 3031562 h 3078627"/>
                <a:gd name="connsiteX0" fmla="*/ 948017 w 2299447"/>
                <a:gd name="connsiteY0" fmla="*/ 3077080 h 3077080"/>
                <a:gd name="connsiteX1" fmla="*/ 981635 w 2299447"/>
                <a:gd name="connsiteY1" fmla="*/ 1718927 h 3077080"/>
                <a:gd name="connsiteX2" fmla="*/ 0 w 2299447"/>
                <a:gd name="connsiteY2" fmla="*/ 817974 h 3077080"/>
                <a:gd name="connsiteX3" fmla="*/ 1620370 w 2299447"/>
                <a:gd name="connsiteY3" fmla="*/ 91833 h 3077080"/>
                <a:gd name="connsiteX4" fmla="*/ 2299447 w 2299447"/>
                <a:gd name="connsiteY4" fmla="*/ 3030015 h 3077080"/>
                <a:gd name="connsiteX0" fmla="*/ 948017 w 2313335"/>
                <a:gd name="connsiteY0" fmla="*/ 3007108 h 3007108"/>
                <a:gd name="connsiteX1" fmla="*/ 981635 w 2313335"/>
                <a:gd name="connsiteY1" fmla="*/ 1648955 h 3007108"/>
                <a:gd name="connsiteX2" fmla="*/ 0 w 2313335"/>
                <a:gd name="connsiteY2" fmla="*/ 748002 h 3007108"/>
                <a:gd name="connsiteX3" fmla="*/ 1620370 w 2313335"/>
                <a:gd name="connsiteY3" fmla="*/ 21861 h 3007108"/>
                <a:gd name="connsiteX4" fmla="*/ 2259107 w 2313335"/>
                <a:gd name="connsiteY4" fmla="*/ 1622061 h 3007108"/>
                <a:gd name="connsiteX5" fmla="*/ 2299447 w 2313335"/>
                <a:gd name="connsiteY5" fmla="*/ 2960043 h 3007108"/>
                <a:gd name="connsiteX0" fmla="*/ 948017 w 2299447"/>
                <a:gd name="connsiteY0" fmla="*/ 3007108 h 3007108"/>
                <a:gd name="connsiteX1" fmla="*/ 981635 w 2299447"/>
                <a:gd name="connsiteY1" fmla="*/ 1648955 h 3007108"/>
                <a:gd name="connsiteX2" fmla="*/ 0 w 2299447"/>
                <a:gd name="connsiteY2" fmla="*/ 748002 h 3007108"/>
                <a:gd name="connsiteX3" fmla="*/ 1620370 w 2299447"/>
                <a:gd name="connsiteY3" fmla="*/ 21861 h 3007108"/>
                <a:gd name="connsiteX4" fmla="*/ 2259107 w 2299447"/>
                <a:gd name="connsiteY4" fmla="*/ 1622061 h 3007108"/>
                <a:gd name="connsiteX5" fmla="*/ 2299447 w 2299447"/>
                <a:gd name="connsiteY5" fmla="*/ 2960043 h 3007108"/>
                <a:gd name="connsiteX0" fmla="*/ 948017 w 2415045"/>
                <a:gd name="connsiteY0" fmla="*/ 3007108 h 3007108"/>
                <a:gd name="connsiteX1" fmla="*/ 981635 w 2415045"/>
                <a:gd name="connsiteY1" fmla="*/ 1648955 h 3007108"/>
                <a:gd name="connsiteX2" fmla="*/ 0 w 2415045"/>
                <a:gd name="connsiteY2" fmla="*/ 748002 h 3007108"/>
                <a:gd name="connsiteX3" fmla="*/ 1620370 w 2415045"/>
                <a:gd name="connsiteY3" fmla="*/ 21861 h 3007108"/>
                <a:gd name="connsiteX4" fmla="*/ 2259107 w 2415045"/>
                <a:gd name="connsiteY4" fmla="*/ 1622061 h 3007108"/>
                <a:gd name="connsiteX5" fmla="*/ 2299447 w 2415045"/>
                <a:gd name="connsiteY5" fmla="*/ 2960043 h 3007108"/>
                <a:gd name="connsiteX0" fmla="*/ 948017 w 3201288"/>
                <a:gd name="connsiteY0" fmla="*/ 2985255 h 2985255"/>
                <a:gd name="connsiteX1" fmla="*/ 981635 w 3201288"/>
                <a:gd name="connsiteY1" fmla="*/ 1627102 h 2985255"/>
                <a:gd name="connsiteX2" fmla="*/ 0 w 3201288"/>
                <a:gd name="connsiteY2" fmla="*/ 726149 h 2985255"/>
                <a:gd name="connsiteX3" fmla="*/ 1620370 w 3201288"/>
                <a:gd name="connsiteY3" fmla="*/ 8 h 2985255"/>
                <a:gd name="connsiteX4" fmla="*/ 3193677 w 3201288"/>
                <a:gd name="connsiteY4" fmla="*/ 739596 h 2985255"/>
                <a:gd name="connsiteX5" fmla="*/ 2259107 w 3201288"/>
                <a:gd name="connsiteY5" fmla="*/ 1600208 h 2985255"/>
                <a:gd name="connsiteX6" fmla="*/ 2299447 w 3201288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81635 w 3193677"/>
                <a:gd name="connsiteY1" fmla="*/ 1627102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948017 w 3193677"/>
                <a:gd name="connsiteY0" fmla="*/ 2985255 h 2985255"/>
                <a:gd name="connsiteX1" fmla="*/ 971179 w 3193677"/>
                <a:gd name="connsiteY1" fmla="*/ 2463711 h 2985255"/>
                <a:gd name="connsiteX2" fmla="*/ 0 w 3193677"/>
                <a:gd name="connsiteY2" fmla="*/ 726149 h 2985255"/>
                <a:gd name="connsiteX3" fmla="*/ 1620370 w 3193677"/>
                <a:gd name="connsiteY3" fmla="*/ 8 h 2985255"/>
                <a:gd name="connsiteX4" fmla="*/ 3193677 w 3193677"/>
                <a:gd name="connsiteY4" fmla="*/ 739596 h 2985255"/>
                <a:gd name="connsiteX5" fmla="*/ 2259107 w 3193677"/>
                <a:gd name="connsiteY5" fmla="*/ 1600208 h 2985255"/>
                <a:gd name="connsiteX6" fmla="*/ 2299447 w 3193677"/>
                <a:gd name="connsiteY6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163068 w 3408728"/>
                <a:gd name="connsiteY0" fmla="*/ 2985255 h 2985255"/>
                <a:gd name="connsiteX1" fmla="*/ 1186230 w 3408728"/>
                <a:gd name="connsiteY1" fmla="*/ 2463711 h 2985255"/>
                <a:gd name="connsiteX2" fmla="*/ 113626 w 3408728"/>
                <a:gd name="connsiteY2" fmla="*/ 999665 h 2985255"/>
                <a:gd name="connsiteX3" fmla="*/ 215051 w 3408728"/>
                <a:gd name="connsiteY3" fmla="*/ 726149 h 2985255"/>
                <a:gd name="connsiteX4" fmla="*/ 1835421 w 3408728"/>
                <a:gd name="connsiteY4" fmla="*/ 8 h 2985255"/>
                <a:gd name="connsiteX5" fmla="*/ 3408728 w 3408728"/>
                <a:gd name="connsiteY5" fmla="*/ 739596 h 2985255"/>
                <a:gd name="connsiteX6" fmla="*/ 2474158 w 3408728"/>
                <a:gd name="connsiteY6" fmla="*/ 1600208 h 2985255"/>
                <a:gd name="connsiteX7" fmla="*/ 2514498 w 3408728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52489 w 3598149"/>
                <a:gd name="connsiteY0" fmla="*/ 2985255 h 2985255"/>
                <a:gd name="connsiteX1" fmla="*/ 1375651 w 3598149"/>
                <a:gd name="connsiteY1" fmla="*/ 2463711 h 2985255"/>
                <a:gd name="connsiteX2" fmla="*/ 52063 w 3598149"/>
                <a:gd name="connsiteY2" fmla="*/ 978750 h 2985255"/>
                <a:gd name="connsiteX3" fmla="*/ 404472 w 3598149"/>
                <a:gd name="connsiteY3" fmla="*/ 726149 h 2985255"/>
                <a:gd name="connsiteX4" fmla="*/ 2024842 w 3598149"/>
                <a:gd name="connsiteY4" fmla="*/ 8 h 2985255"/>
                <a:gd name="connsiteX5" fmla="*/ 3598149 w 3598149"/>
                <a:gd name="connsiteY5" fmla="*/ 739596 h 2985255"/>
                <a:gd name="connsiteX6" fmla="*/ 2663579 w 3598149"/>
                <a:gd name="connsiteY6" fmla="*/ 1600208 h 2985255"/>
                <a:gd name="connsiteX7" fmla="*/ 2703919 w 3598149"/>
                <a:gd name="connsiteY7" fmla="*/ 2938190 h 2985255"/>
                <a:gd name="connsiteX0" fmla="*/ 1300426 w 3546086"/>
                <a:gd name="connsiteY0" fmla="*/ 2985255 h 2985255"/>
                <a:gd name="connsiteX1" fmla="*/ 1323588 w 3546086"/>
                <a:gd name="connsiteY1" fmla="*/ 2463711 h 2985255"/>
                <a:gd name="connsiteX2" fmla="*/ 0 w 3546086"/>
                <a:gd name="connsiteY2" fmla="*/ 978750 h 2985255"/>
                <a:gd name="connsiteX3" fmla="*/ 352409 w 3546086"/>
                <a:gd name="connsiteY3" fmla="*/ 726149 h 2985255"/>
                <a:gd name="connsiteX4" fmla="*/ 1972779 w 3546086"/>
                <a:gd name="connsiteY4" fmla="*/ 8 h 2985255"/>
                <a:gd name="connsiteX5" fmla="*/ 3546086 w 3546086"/>
                <a:gd name="connsiteY5" fmla="*/ 739596 h 2985255"/>
                <a:gd name="connsiteX6" fmla="*/ 2611516 w 3546086"/>
                <a:gd name="connsiteY6" fmla="*/ 1600208 h 2985255"/>
                <a:gd name="connsiteX7" fmla="*/ 2651856 w 3546086"/>
                <a:gd name="connsiteY7" fmla="*/ 2938190 h 2985255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985246 h 2985246"/>
                <a:gd name="connsiteX1" fmla="*/ 1323588 w 3546086"/>
                <a:gd name="connsiteY1" fmla="*/ 2463702 h 2985246"/>
                <a:gd name="connsiteX2" fmla="*/ 0 w 3546086"/>
                <a:gd name="connsiteY2" fmla="*/ 978741 h 2985246"/>
                <a:gd name="connsiteX3" fmla="*/ 1972779 w 3546086"/>
                <a:gd name="connsiteY3" fmla="*/ -1 h 2985246"/>
                <a:gd name="connsiteX4" fmla="*/ 3546086 w 3546086"/>
                <a:gd name="connsiteY4" fmla="*/ 739587 h 2985246"/>
                <a:gd name="connsiteX5" fmla="*/ 2611516 w 3546086"/>
                <a:gd name="connsiteY5" fmla="*/ 1600199 h 2985246"/>
                <a:gd name="connsiteX6" fmla="*/ 2651856 w 3546086"/>
                <a:gd name="connsiteY6" fmla="*/ 2938181 h 2985246"/>
                <a:gd name="connsiteX0" fmla="*/ 1300426 w 3546086"/>
                <a:gd name="connsiteY0" fmla="*/ 2294000 h 2294000"/>
                <a:gd name="connsiteX1" fmla="*/ 1323588 w 3546086"/>
                <a:gd name="connsiteY1" fmla="*/ 1772456 h 2294000"/>
                <a:gd name="connsiteX2" fmla="*/ 0 w 3546086"/>
                <a:gd name="connsiteY2" fmla="*/ 287495 h 2294000"/>
                <a:gd name="connsiteX3" fmla="*/ 3546086 w 3546086"/>
                <a:gd name="connsiteY3" fmla="*/ 48341 h 2294000"/>
                <a:gd name="connsiteX4" fmla="*/ 2611516 w 3546086"/>
                <a:gd name="connsiteY4" fmla="*/ 908953 h 2294000"/>
                <a:gd name="connsiteX5" fmla="*/ 2651856 w 3546086"/>
                <a:gd name="connsiteY5" fmla="*/ 2246935 h 2294000"/>
                <a:gd name="connsiteX0" fmla="*/ 1300426 w 2651855"/>
                <a:gd name="connsiteY0" fmla="*/ 2034642 h 2034642"/>
                <a:gd name="connsiteX1" fmla="*/ 1323588 w 2651855"/>
                <a:gd name="connsiteY1" fmla="*/ 1513098 h 2034642"/>
                <a:gd name="connsiteX2" fmla="*/ 0 w 2651855"/>
                <a:gd name="connsiteY2" fmla="*/ 28137 h 2034642"/>
                <a:gd name="connsiteX3" fmla="*/ 2611516 w 2651855"/>
                <a:gd name="connsiteY3" fmla="*/ 649595 h 2034642"/>
                <a:gd name="connsiteX4" fmla="*/ 2651856 w 2651855"/>
                <a:gd name="connsiteY4" fmla="*/ 1987577 h 2034642"/>
                <a:gd name="connsiteX0" fmla="*/ 1300426 w 2651855"/>
                <a:gd name="connsiteY0" fmla="*/ 2019904 h 2019904"/>
                <a:gd name="connsiteX1" fmla="*/ 1323588 w 2651855"/>
                <a:gd name="connsiteY1" fmla="*/ 1498360 h 2019904"/>
                <a:gd name="connsiteX2" fmla="*/ 0 w 2651855"/>
                <a:gd name="connsiteY2" fmla="*/ 13399 h 2019904"/>
                <a:gd name="connsiteX3" fmla="*/ 2611515 w 2651855"/>
                <a:gd name="connsiteY3" fmla="*/ 1251857 h 2019904"/>
                <a:gd name="connsiteX4" fmla="*/ 2651856 w 2651855"/>
                <a:gd name="connsiteY4" fmla="*/ 1972839 h 2019904"/>
                <a:gd name="connsiteX0" fmla="*/ 1300426 w 2651855"/>
                <a:gd name="connsiteY0" fmla="*/ 2019671 h 2019671"/>
                <a:gd name="connsiteX1" fmla="*/ 1323588 w 2651855"/>
                <a:gd name="connsiteY1" fmla="*/ 1498127 h 2019671"/>
                <a:gd name="connsiteX2" fmla="*/ 0 w 2651855"/>
                <a:gd name="connsiteY2" fmla="*/ 13166 h 2019671"/>
                <a:gd name="connsiteX3" fmla="*/ 2611515 w 2651855"/>
                <a:gd name="connsiteY3" fmla="*/ 1251624 h 2019671"/>
                <a:gd name="connsiteX4" fmla="*/ 2651856 w 2651855"/>
                <a:gd name="connsiteY4" fmla="*/ 1972606 h 2019671"/>
                <a:gd name="connsiteX0" fmla="*/ 1499120 w 2850549"/>
                <a:gd name="connsiteY0" fmla="*/ 2061054 h 2061054"/>
                <a:gd name="connsiteX1" fmla="*/ 1522282 w 2850549"/>
                <a:gd name="connsiteY1" fmla="*/ 1539510 h 2061054"/>
                <a:gd name="connsiteX2" fmla="*/ 0 w 2850549"/>
                <a:gd name="connsiteY2" fmla="*/ 12719 h 2061054"/>
                <a:gd name="connsiteX3" fmla="*/ 2810209 w 2850549"/>
                <a:gd name="connsiteY3" fmla="*/ 1293007 h 2061054"/>
                <a:gd name="connsiteX4" fmla="*/ 2850550 w 2850549"/>
                <a:gd name="connsiteY4" fmla="*/ 2013989 h 2061054"/>
                <a:gd name="connsiteX0" fmla="*/ 1499120 w 3101532"/>
                <a:gd name="connsiteY0" fmla="*/ 2061054 h 2076734"/>
                <a:gd name="connsiteX1" fmla="*/ 1522282 w 3101532"/>
                <a:gd name="connsiteY1" fmla="*/ 1539510 h 2076734"/>
                <a:gd name="connsiteX2" fmla="*/ 0 w 3101532"/>
                <a:gd name="connsiteY2" fmla="*/ 12719 h 2076734"/>
                <a:gd name="connsiteX3" fmla="*/ 2810209 w 3101532"/>
                <a:gd name="connsiteY3" fmla="*/ 1293007 h 2076734"/>
                <a:gd name="connsiteX4" fmla="*/ 3101532 w 3101532"/>
                <a:gd name="connsiteY4" fmla="*/ 2076734 h 2076734"/>
                <a:gd name="connsiteX0" fmla="*/ 1499120 w 3102599"/>
                <a:gd name="connsiteY0" fmla="*/ 2061054 h 2076734"/>
                <a:gd name="connsiteX1" fmla="*/ 1522282 w 3102599"/>
                <a:gd name="connsiteY1" fmla="*/ 1539510 h 2076734"/>
                <a:gd name="connsiteX2" fmla="*/ 0 w 3102599"/>
                <a:gd name="connsiteY2" fmla="*/ 12719 h 2076734"/>
                <a:gd name="connsiteX3" fmla="*/ 2810209 w 3102599"/>
                <a:gd name="connsiteY3" fmla="*/ 1293007 h 2076734"/>
                <a:gd name="connsiteX4" fmla="*/ 3101532 w 3102599"/>
                <a:gd name="connsiteY4" fmla="*/ 2076734 h 2076734"/>
                <a:gd name="connsiteX0" fmla="*/ 1499120 w 3117265"/>
                <a:gd name="connsiteY0" fmla="*/ 2058603 h 2074283"/>
                <a:gd name="connsiteX1" fmla="*/ 1522282 w 3117265"/>
                <a:gd name="connsiteY1" fmla="*/ 1537059 h 2074283"/>
                <a:gd name="connsiteX2" fmla="*/ 0 w 3117265"/>
                <a:gd name="connsiteY2" fmla="*/ 10268 h 2074283"/>
                <a:gd name="connsiteX3" fmla="*/ 3103023 w 3117265"/>
                <a:gd name="connsiteY3" fmla="*/ 1583369 h 2074283"/>
                <a:gd name="connsiteX4" fmla="*/ 3101532 w 3117265"/>
                <a:gd name="connsiteY4" fmla="*/ 2074283 h 2074283"/>
                <a:gd name="connsiteX0" fmla="*/ 2701746 w 4319891"/>
                <a:gd name="connsiteY0" fmla="*/ 2027451 h 2043131"/>
                <a:gd name="connsiteX1" fmla="*/ 2724908 w 4319891"/>
                <a:gd name="connsiteY1" fmla="*/ 1505907 h 2043131"/>
                <a:gd name="connsiteX2" fmla="*/ 0 w 4319891"/>
                <a:gd name="connsiteY2" fmla="*/ 10487 h 2043131"/>
                <a:gd name="connsiteX3" fmla="*/ 4305649 w 4319891"/>
                <a:gd name="connsiteY3" fmla="*/ 1552217 h 2043131"/>
                <a:gd name="connsiteX4" fmla="*/ 4304158 w 4319891"/>
                <a:gd name="connsiteY4" fmla="*/ 2043131 h 2043131"/>
                <a:gd name="connsiteX0" fmla="*/ 2701746 w 4319891"/>
                <a:gd name="connsiteY0" fmla="*/ 2027451 h 2043131"/>
                <a:gd name="connsiteX1" fmla="*/ 2724908 w 4319891"/>
                <a:gd name="connsiteY1" fmla="*/ 1505907 h 2043131"/>
                <a:gd name="connsiteX2" fmla="*/ 0 w 4319891"/>
                <a:gd name="connsiteY2" fmla="*/ 10487 h 2043131"/>
                <a:gd name="connsiteX3" fmla="*/ 4305649 w 4319891"/>
                <a:gd name="connsiteY3" fmla="*/ 1552217 h 2043131"/>
                <a:gd name="connsiteX4" fmla="*/ 4304158 w 4319891"/>
                <a:gd name="connsiteY4" fmla="*/ 2043131 h 2043131"/>
                <a:gd name="connsiteX0" fmla="*/ 2701746 w 4315539"/>
                <a:gd name="connsiteY0" fmla="*/ 2029574 h 2045254"/>
                <a:gd name="connsiteX1" fmla="*/ 2724908 w 4315539"/>
                <a:gd name="connsiteY1" fmla="*/ 1508030 h 2045254"/>
                <a:gd name="connsiteX2" fmla="*/ 0 w 4315539"/>
                <a:gd name="connsiteY2" fmla="*/ 12610 h 2045254"/>
                <a:gd name="connsiteX3" fmla="*/ 4295190 w 4315539"/>
                <a:gd name="connsiteY3" fmla="*/ 1303357 h 2045254"/>
                <a:gd name="connsiteX4" fmla="*/ 4304158 w 4315539"/>
                <a:gd name="connsiteY4" fmla="*/ 2045254 h 2045254"/>
                <a:gd name="connsiteX0" fmla="*/ 2701746 w 4307577"/>
                <a:gd name="connsiteY0" fmla="*/ 2029574 h 2045254"/>
                <a:gd name="connsiteX1" fmla="*/ 2724908 w 4307577"/>
                <a:gd name="connsiteY1" fmla="*/ 1508030 h 2045254"/>
                <a:gd name="connsiteX2" fmla="*/ 0 w 4307577"/>
                <a:gd name="connsiteY2" fmla="*/ 12610 h 2045254"/>
                <a:gd name="connsiteX3" fmla="*/ 4295190 w 4307577"/>
                <a:gd name="connsiteY3" fmla="*/ 1303357 h 2045254"/>
                <a:gd name="connsiteX4" fmla="*/ 4304158 w 4307577"/>
                <a:gd name="connsiteY4" fmla="*/ 2045254 h 2045254"/>
                <a:gd name="connsiteX0" fmla="*/ 2701746 w 4307577"/>
                <a:gd name="connsiteY0" fmla="*/ 2028700 h 2044380"/>
                <a:gd name="connsiteX1" fmla="*/ 2724908 w 4307577"/>
                <a:gd name="connsiteY1" fmla="*/ 1507156 h 2044380"/>
                <a:gd name="connsiteX2" fmla="*/ 0 w 4307577"/>
                <a:gd name="connsiteY2" fmla="*/ 11736 h 2044380"/>
                <a:gd name="connsiteX3" fmla="*/ 4295190 w 4307577"/>
                <a:gd name="connsiteY3" fmla="*/ 1302483 h 2044380"/>
                <a:gd name="connsiteX4" fmla="*/ 4304158 w 4307577"/>
                <a:gd name="connsiteY4" fmla="*/ 2044380 h 2044380"/>
                <a:gd name="connsiteX0" fmla="*/ 2701746 w 4307577"/>
                <a:gd name="connsiteY0" fmla="*/ 2016963 h 2032643"/>
                <a:gd name="connsiteX1" fmla="*/ 2724908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07577"/>
                <a:gd name="connsiteY0" fmla="*/ 2016963 h 2032643"/>
                <a:gd name="connsiteX1" fmla="*/ 2693534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07577"/>
                <a:gd name="connsiteY0" fmla="*/ 2016963 h 2032643"/>
                <a:gd name="connsiteX1" fmla="*/ 2693534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07577"/>
                <a:gd name="connsiteY0" fmla="*/ 2016963 h 2032643"/>
                <a:gd name="connsiteX1" fmla="*/ 2693534 w 4307577"/>
                <a:gd name="connsiteY1" fmla="*/ 1495419 h 2032643"/>
                <a:gd name="connsiteX2" fmla="*/ 0 w 4307577"/>
                <a:gd name="connsiteY2" fmla="*/ -1 h 2032643"/>
                <a:gd name="connsiteX3" fmla="*/ 4295190 w 4307577"/>
                <a:gd name="connsiteY3" fmla="*/ 1290746 h 2032643"/>
                <a:gd name="connsiteX4" fmla="*/ 4304158 w 4307577"/>
                <a:gd name="connsiteY4" fmla="*/ 2032643 h 2032643"/>
                <a:gd name="connsiteX0" fmla="*/ 2701746 w 4315539"/>
                <a:gd name="connsiteY0" fmla="*/ 2016963 h 2032643"/>
                <a:gd name="connsiteX1" fmla="*/ 2693534 w 4315539"/>
                <a:gd name="connsiteY1" fmla="*/ 1495419 h 2032643"/>
                <a:gd name="connsiteX2" fmla="*/ 0 w 4315539"/>
                <a:gd name="connsiteY2" fmla="*/ -1 h 2032643"/>
                <a:gd name="connsiteX3" fmla="*/ 4295190 w 4315539"/>
                <a:gd name="connsiteY3" fmla="*/ 1290746 h 2032643"/>
                <a:gd name="connsiteX4" fmla="*/ 4304158 w 4315539"/>
                <a:gd name="connsiteY4" fmla="*/ 2032643 h 203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5539" h="2032643">
                  <a:moveTo>
                    <a:pt x="2701746" y="2016963"/>
                  </a:moveTo>
                  <a:cubicBezTo>
                    <a:pt x="2735364" y="1795087"/>
                    <a:pt x="2706977" y="2025834"/>
                    <a:pt x="2693534" y="1495419"/>
                  </a:cubicBezTo>
                  <a:cubicBezTo>
                    <a:pt x="2293786" y="1134855"/>
                    <a:pt x="810236" y="446455"/>
                    <a:pt x="0" y="-1"/>
                  </a:cubicBezTo>
                  <a:cubicBezTo>
                    <a:pt x="381977" y="86151"/>
                    <a:pt x="3623146" y="1079206"/>
                    <a:pt x="4295190" y="1290746"/>
                  </a:cubicBezTo>
                  <a:cubicBezTo>
                    <a:pt x="4314241" y="1882784"/>
                    <a:pt x="4325071" y="1581820"/>
                    <a:pt x="4304158" y="2032643"/>
                  </a:cubicBezTo>
                </a:path>
              </a:pathLst>
            </a:custGeom>
            <a:ln w="44450">
              <a:solidFill>
                <a:schemeClr val="accent2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/>
            </a:p>
          </p:txBody>
        </p:sp>
        <p:cxnSp>
          <p:nvCxnSpPr>
            <p:cNvPr id="103" name="曲線コネクタ 102"/>
            <p:cNvCxnSpPr/>
            <p:nvPr/>
          </p:nvCxnSpPr>
          <p:spPr>
            <a:xfrm rot="16200000" flipH="1">
              <a:off x="16660431" y="21438603"/>
              <a:ext cx="20631" cy="1446291"/>
            </a:xfrm>
            <a:prstGeom prst="curvedConnector3">
              <a:avLst>
                <a:gd name="adj1" fmla="val -7425000"/>
              </a:avLst>
            </a:prstGeom>
            <a:ln w="57150">
              <a:solidFill>
                <a:schemeClr val="accent2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グループ化 103"/>
            <p:cNvGrpSpPr/>
            <p:nvPr/>
          </p:nvGrpSpPr>
          <p:grpSpPr>
            <a:xfrm>
              <a:off x="15285610" y="22095355"/>
              <a:ext cx="563312" cy="741275"/>
              <a:chOff x="4884272" y="5899880"/>
              <a:chExt cx="382214" cy="467100"/>
            </a:xfrm>
          </p:grpSpPr>
          <p:sp>
            <p:nvSpPr>
              <p:cNvPr id="153" name="円/楕円 152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4884272" y="5899880"/>
                <a:ext cx="38221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5" name="グループ化 104"/>
            <p:cNvGrpSpPr/>
            <p:nvPr/>
          </p:nvGrpSpPr>
          <p:grpSpPr>
            <a:xfrm>
              <a:off x="15683348" y="22095355"/>
              <a:ext cx="548603" cy="741275"/>
              <a:chOff x="4889261" y="5899880"/>
              <a:chExt cx="372234" cy="467100"/>
            </a:xfrm>
          </p:grpSpPr>
          <p:sp>
            <p:nvSpPr>
              <p:cNvPr id="151" name="円/楕円 150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4889261" y="5899880"/>
                <a:ext cx="37223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6" name="グループ化 105"/>
            <p:cNvGrpSpPr/>
            <p:nvPr/>
          </p:nvGrpSpPr>
          <p:grpSpPr>
            <a:xfrm>
              <a:off x="16236833" y="22095355"/>
              <a:ext cx="563312" cy="741275"/>
              <a:chOff x="4884272" y="5899880"/>
              <a:chExt cx="382214" cy="467100"/>
            </a:xfrm>
          </p:grpSpPr>
          <p:sp>
            <p:nvSpPr>
              <p:cNvPr id="149" name="円/楕円 148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50" name="テキスト ボックス 149"/>
              <p:cNvSpPr txBox="1"/>
              <p:nvPr/>
            </p:nvSpPr>
            <p:spPr>
              <a:xfrm>
                <a:off x="4884272" y="5899880"/>
                <a:ext cx="38221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7" name="グループ化 106"/>
            <p:cNvGrpSpPr/>
            <p:nvPr/>
          </p:nvGrpSpPr>
          <p:grpSpPr>
            <a:xfrm>
              <a:off x="16922052" y="22095355"/>
              <a:ext cx="563312" cy="741275"/>
              <a:chOff x="4884272" y="5899880"/>
              <a:chExt cx="382214" cy="467100"/>
            </a:xfrm>
          </p:grpSpPr>
          <p:sp>
            <p:nvSpPr>
              <p:cNvPr id="147" name="円/楕円 146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8" name="テキスト ボックス 147"/>
              <p:cNvSpPr txBox="1"/>
              <p:nvPr/>
            </p:nvSpPr>
            <p:spPr>
              <a:xfrm>
                <a:off x="4884272" y="5899880"/>
                <a:ext cx="38221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8" name="グループ化 107"/>
            <p:cNvGrpSpPr/>
            <p:nvPr/>
          </p:nvGrpSpPr>
          <p:grpSpPr>
            <a:xfrm>
              <a:off x="17256371" y="22095355"/>
              <a:ext cx="548603" cy="741275"/>
              <a:chOff x="4889261" y="5899880"/>
              <a:chExt cx="372234" cy="467100"/>
            </a:xfrm>
          </p:grpSpPr>
          <p:sp>
            <p:nvSpPr>
              <p:cNvPr id="145" name="円/楕円 144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6" name="テキスト ボックス 145"/>
              <p:cNvSpPr txBox="1"/>
              <p:nvPr/>
            </p:nvSpPr>
            <p:spPr>
              <a:xfrm>
                <a:off x="4889261" y="5899880"/>
                <a:ext cx="37223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16588210" y="22095355"/>
              <a:ext cx="548603" cy="741275"/>
              <a:chOff x="4889261" y="5899880"/>
              <a:chExt cx="372234" cy="467100"/>
            </a:xfrm>
          </p:grpSpPr>
          <p:sp>
            <p:nvSpPr>
              <p:cNvPr id="143" name="円/楕円 142"/>
              <p:cNvSpPr/>
              <p:nvPr/>
            </p:nvSpPr>
            <p:spPr>
              <a:xfrm>
                <a:off x="4960671" y="5949279"/>
                <a:ext cx="223879" cy="348329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4889261" y="5899880"/>
                <a:ext cx="372234" cy="467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0" name="曲線コネクタ 109"/>
            <p:cNvCxnSpPr/>
            <p:nvPr/>
          </p:nvCxnSpPr>
          <p:spPr>
            <a:xfrm rot="16200000" flipH="1">
              <a:off x="12807410" y="21551269"/>
              <a:ext cx="20631" cy="1298526"/>
            </a:xfrm>
            <a:prstGeom prst="curvedConnector3">
              <a:avLst>
                <a:gd name="adj1" fmla="val -7500000"/>
              </a:avLst>
            </a:prstGeom>
            <a:ln w="444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グループ化 110"/>
            <p:cNvGrpSpPr/>
            <p:nvPr/>
          </p:nvGrpSpPr>
          <p:grpSpPr>
            <a:xfrm>
              <a:off x="11764635" y="22109573"/>
              <a:ext cx="548603" cy="741276"/>
              <a:chOff x="6053145" y="5759372"/>
              <a:chExt cx="372232" cy="467094"/>
            </a:xfrm>
          </p:grpSpPr>
          <p:sp>
            <p:nvSpPr>
              <p:cNvPr id="141" name="円/楕円 140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2" name="テキスト ボックス 141"/>
              <p:cNvSpPr txBox="1"/>
              <p:nvPr/>
            </p:nvSpPr>
            <p:spPr>
              <a:xfrm>
                <a:off x="6053145" y="5759372"/>
                <a:ext cx="372232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グループ化 111"/>
            <p:cNvGrpSpPr/>
            <p:nvPr/>
          </p:nvGrpSpPr>
          <p:grpSpPr>
            <a:xfrm>
              <a:off x="12123107" y="22109573"/>
              <a:ext cx="548603" cy="741276"/>
              <a:chOff x="6053145" y="5759372"/>
              <a:chExt cx="372232" cy="467094"/>
            </a:xfrm>
          </p:grpSpPr>
          <p:sp>
            <p:nvSpPr>
              <p:cNvPr id="139" name="円/楕円 138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6053145" y="5759372"/>
                <a:ext cx="372232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13042436" y="22109573"/>
              <a:ext cx="548603" cy="741276"/>
              <a:chOff x="6204104" y="5759372"/>
              <a:chExt cx="372234" cy="467094"/>
            </a:xfrm>
          </p:grpSpPr>
          <p:sp>
            <p:nvSpPr>
              <p:cNvPr id="137" name="円/楕円 136"/>
              <p:cNvSpPr/>
              <p:nvPr/>
            </p:nvSpPr>
            <p:spPr>
              <a:xfrm>
                <a:off x="627309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8" name="テキスト ボックス 137"/>
              <p:cNvSpPr txBox="1"/>
              <p:nvPr/>
            </p:nvSpPr>
            <p:spPr>
              <a:xfrm>
                <a:off x="6204104" y="5759372"/>
                <a:ext cx="372234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13379920" y="22109573"/>
              <a:ext cx="563312" cy="741276"/>
              <a:chOff x="6199115" y="5759372"/>
              <a:chExt cx="382214" cy="467094"/>
            </a:xfrm>
          </p:grpSpPr>
          <p:sp>
            <p:nvSpPr>
              <p:cNvPr id="135" name="円/楕円 134"/>
              <p:cNvSpPr/>
              <p:nvPr/>
            </p:nvSpPr>
            <p:spPr>
              <a:xfrm>
                <a:off x="627309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tx2">
                      <a:lumMod val="75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tx2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6" name="テキスト ボックス 135"/>
              <p:cNvSpPr txBox="1"/>
              <p:nvPr/>
            </p:nvSpPr>
            <p:spPr>
              <a:xfrm>
                <a:off x="6199115" y="5759372"/>
                <a:ext cx="382214" cy="46709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>
              <a:off x="13725163" y="22109568"/>
              <a:ext cx="563312" cy="741276"/>
              <a:chOff x="6048153" y="5759373"/>
              <a:chExt cx="382209" cy="467096"/>
            </a:xfrm>
          </p:grpSpPr>
          <p:sp>
            <p:nvSpPr>
              <p:cNvPr id="133" name="円/楕円 132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6048153" y="5759373"/>
                <a:ext cx="382209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グループ化 115"/>
            <p:cNvGrpSpPr/>
            <p:nvPr/>
          </p:nvGrpSpPr>
          <p:grpSpPr>
            <a:xfrm>
              <a:off x="14090976" y="22109568"/>
              <a:ext cx="548604" cy="741276"/>
              <a:chOff x="6053142" y="5759373"/>
              <a:chExt cx="372230" cy="467096"/>
            </a:xfrm>
          </p:grpSpPr>
          <p:sp>
            <p:nvSpPr>
              <p:cNvPr id="131" name="円/楕円 130"/>
              <p:cNvSpPr/>
              <p:nvPr/>
            </p:nvSpPr>
            <p:spPr>
              <a:xfrm>
                <a:off x="612213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2" name="テキスト ボックス 131"/>
              <p:cNvSpPr txBox="1"/>
              <p:nvPr/>
            </p:nvSpPr>
            <p:spPr>
              <a:xfrm>
                <a:off x="6053142" y="5759373"/>
                <a:ext cx="372230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7" name="グループ化 116"/>
            <p:cNvGrpSpPr/>
            <p:nvPr/>
          </p:nvGrpSpPr>
          <p:grpSpPr>
            <a:xfrm>
              <a:off x="14605759" y="22109568"/>
              <a:ext cx="563312" cy="741276"/>
              <a:chOff x="6163593" y="5759373"/>
              <a:chExt cx="382209" cy="467096"/>
            </a:xfrm>
          </p:grpSpPr>
          <p:sp>
            <p:nvSpPr>
              <p:cNvPr id="129" name="円/楕円 128"/>
              <p:cNvSpPr/>
              <p:nvPr/>
            </p:nvSpPr>
            <p:spPr>
              <a:xfrm>
                <a:off x="623757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6163593" y="5759373"/>
                <a:ext cx="382209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8" name="グループ化 117"/>
            <p:cNvGrpSpPr/>
            <p:nvPr/>
          </p:nvGrpSpPr>
          <p:grpSpPr>
            <a:xfrm>
              <a:off x="14957934" y="22109568"/>
              <a:ext cx="548604" cy="741276"/>
              <a:chOff x="6168582" y="5759373"/>
              <a:chExt cx="372230" cy="467096"/>
            </a:xfrm>
          </p:grpSpPr>
          <p:sp>
            <p:nvSpPr>
              <p:cNvPr id="127" name="円/楕円 126"/>
              <p:cNvSpPr/>
              <p:nvPr/>
            </p:nvSpPr>
            <p:spPr>
              <a:xfrm>
                <a:off x="6237576" y="5799890"/>
                <a:ext cx="223879" cy="34832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50000"/>
                    </a:schemeClr>
                  </a:gs>
                  <a:gs pos="8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lnSpc>
                    <a:spcPts val="1000"/>
                  </a:lnSpc>
                </a:pPr>
                <a:endParaRPr lang="ja-JP" altLang="en-US" sz="700" dirty="0"/>
              </a:p>
            </p:txBody>
          </p:sp>
          <p:sp>
            <p:nvSpPr>
              <p:cNvPr id="128" name="テキスト ボックス 127"/>
              <p:cNvSpPr txBox="1"/>
              <p:nvPr/>
            </p:nvSpPr>
            <p:spPr>
              <a:xfrm>
                <a:off x="6168582" y="5759373"/>
                <a:ext cx="372230" cy="46709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ts val="600"/>
                  </a:lnSpc>
                </a:pP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J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o</a:t>
                </a:r>
                <a:br>
                  <a:rPr kumimoji="1" lang="en-US" altLang="ja-JP" sz="800" dirty="0" smtClean="0">
                    <a:solidFill>
                      <a:schemeClr val="bg1"/>
                    </a:solidFill>
                  </a:rPr>
                </a:br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b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9" name="テキスト ボックス 118"/>
            <p:cNvSpPr txBox="1"/>
            <p:nvPr/>
          </p:nvSpPr>
          <p:spPr>
            <a:xfrm>
              <a:off x="12183542" y="20867183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0.5/1.0</a:t>
              </a:r>
              <a:endParaRPr kumimoji="1" lang="ja-JP" altLang="en-US" sz="700" b="1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3050421" y="20866959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0.8/1.0</a:t>
              </a:r>
              <a:endParaRPr kumimoji="1" lang="ja-JP" altLang="en-US" sz="700" b="1" dirty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4344366" y="20585042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0.6/1.0</a:t>
              </a:r>
              <a:endParaRPr kumimoji="1" lang="ja-JP" altLang="en-US" sz="700" b="1" dirty="0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16346650" y="20825877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1.0/1.0</a:t>
              </a:r>
              <a:endParaRPr kumimoji="1" lang="ja-JP" altLang="en-US" sz="700" b="1" dirty="0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15559405" y="20818376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1.0/1.0</a:t>
              </a:r>
              <a:endParaRPr kumimoji="1" lang="ja-JP" altLang="en-US" sz="700" b="1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14507093" y="21206588"/>
              <a:ext cx="777146" cy="24709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r>
                <a:rPr kumimoji="1" lang="en-US" altLang="ja-JP" sz="700" b="1" dirty="0" smtClean="0"/>
                <a:t>0.9/1.0</a:t>
              </a:r>
              <a:endParaRPr kumimoji="1" lang="ja-JP" altLang="en-US" sz="700" b="1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12599130" y="20191724"/>
              <a:ext cx="166915" cy="2117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 anchor="ctr" anchorCtr="0">
              <a:spAutoFit/>
            </a:bodyPr>
            <a:lstStyle/>
            <a:p>
              <a:pPr algn="ctr"/>
              <a:endParaRPr kumimoji="1" lang="ja-JP" altLang="en-US" sz="600" b="1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15147446" y="19855485"/>
              <a:ext cx="2632401" cy="52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bg1"/>
                  </a:solidFill>
                </a:rPr>
                <a:t>OpenFlow network</a:t>
              </a:r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2376831" y="2427951"/>
            <a:ext cx="1911533" cy="2906194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" dirty="0"/>
          </a:p>
        </p:txBody>
      </p:sp>
      <p:sp>
        <p:nvSpPr>
          <p:cNvPr id="11" name="角丸四角形 10"/>
          <p:cNvSpPr/>
          <p:nvPr/>
        </p:nvSpPr>
        <p:spPr>
          <a:xfrm>
            <a:off x="2573960" y="2497306"/>
            <a:ext cx="1492137" cy="1656819"/>
          </a:xfrm>
          <a:prstGeom prst="roundRect">
            <a:avLst>
              <a:gd name="adj" fmla="val 1568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t"/>
          <a:lstStyle/>
          <a:p>
            <a:pPr algn="ctr" defTabSz="457200"/>
            <a:endParaRPr lang="ja-JP" altLang="en-US" sz="300" b="1" dirty="0">
              <a:solidFill>
                <a:schemeClr val="bg1"/>
              </a:solidFill>
            </a:endParaRPr>
          </a:p>
        </p:txBody>
      </p:sp>
      <p:sp>
        <p:nvSpPr>
          <p:cNvPr id="12" name="上下矢印 11"/>
          <p:cNvSpPr/>
          <p:nvPr/>
        </p:nvSpPr>
        <p:spPr>
          <a:xfrm>
            <a:off x="3237138" y="4044700"/>
            <a:ext cx="214579" cy="341603"/>
          </a:xfrm>
          <a:prstGeom prst="upDownArrow">
            <a:avLst>
              <a:gd name="adj1" fmla="val 50000"/>
              <a:gd name="adj2" fmla="val 31152"/>
            </a:avLst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00" dirty="0"/>
          </a:p>
        </p:txBody>
      </p: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1626735" y="4992544"/>
            <a:ext cx="212584" cy="291785"/>
            <a:chOff x="1096225" y="885475"/>
            <a:chExt cx="648072" cy="826091"/>
          </a:xfrm>
          <a:solidFill>
            <a:srgbClr val="CCFFCC"/>
          </a:solidFill>
        </p:grpSpPr>
        <p:sp>
          <p:nvSpPr>
            <p:cNvPr id="82" name="二等辺三角形 81"/>
            <p:cNvSpPr/>
            <p:nvPr/>
          </p:nvSpPr>
          <p:spPr>
            <a:xfrm>
              <a:off x="1096225" y="1135502"/>
              <a:ext cx="648072" cy="576064"/>
            </a:xfrm>
            <a:prstGeom prst="triangl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300" dirty="0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1168233" y="885475"/>
              <a:ext cx="504056" cy="504056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300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2659811" y="2525176"/>
            <a:ext cx="131766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0"/>
            <a:r>
              <a:rPr lang="en-US" altLang="ja-JP" sz="800" b="1" dirty="0" smtClean="0"/>
              <a:t>Network Management Module</a:t>
            </a:r>
            <a:br>
              <a:rPr lang="en-US" altLang="ja-JP" sz="800" b="1" dirty="0" smtClean="0"/>
            </a:br>
            <a:r>
              <a:rPr lang="en-US" altLang="ja-JP" sz="800" b="1" dirty="0" smtClean="0"/>
              <a:t>(NMM)</a:t>
            </a:r>
            <a:endParaRPr lang="ja-JP" altLang="en-US" sz="800" b="1" dirty="0"/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2719241" y="2979640"/>
            <a:ext cx="489089" cy="30978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b="1" dirty="0" smtClean="0">
                <a:solidFill>
                  <a:schemeClr val="tx1"/>
                </a:solidFill>
              </a:rPr>
              <a:t>Database</a:t>
            </a:r>
            <a:endParaRPr kumimoji="1" lang="ja-JP" altLang="en-US" sz="7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085775" y="3735378"/>
            <a:ext cx="517857" cy="297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</a:rPr>
              <a:t>Brain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3307995" y="2789519"/>
            <a:ext cx="663826" cy="856755"/>
            <a:chOff x="6997491" y="2491011"/>
            <a:chExt cx="1033145" cy="1238329"/>
          </a:xfrm>
        </p:grpSpPr>
        <p:sp>
          <p:nvSpPr>
            <p:cNvPr id="80" name="正方形/長方形 79"/>
            <p:cNvSpPr/>
            <p:nvPr/>
          </p:nvSpPr>
          <p:spPr>
            <a:xfrm>
              <a:off x="6997491" y="2491011"/>
              <a:ext cx="1033145" cy="1238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800" b="1" dirty="0" smtClean="0">
                  <a:solidFill>
                    <a:schemeClr val="tx1"/>
                  </a:solidFill>
                </a:rPr>
                <a:t>Network</a:t>
              </a:r>
              <a:br>
                <a:rPr kumimoji="1" lang="en-US" altLang="ja-JP" sz="800" b="1" dirty="0" smtClean="0">
                  <a:solidFill>
                    <a:schemeClr val="tx1"/>
                  </a:solidFill>
                </a:rPr>
              </a:br>
              <a:r>
                <a:rPr kumimoji="1" lang="en-US" altLang="ja-JP" sz="800" b="1" dirty="0" smtClean="0">
                  <a:solidFill>
                    <a:schemeClr val="tx1"/>
                  </a:solidFill>
                </a:rPr>
                <a:t>Control</a:t>
              </a:r>
              <a:endParaRPr kumimoji="1" lang="ja-JP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7117956" y="2934324"/>
              <a:ext cx="805967" cy="7261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ja-JP" sz="700" b="1" dirty="0" smtClean="0">
                  <a:solidFill>
                    <a:schemeClr val="tx1"/>
                  </a:solidFill>
                </a:rPr>
                <a:t>OpenFlow</a:t>
              </a:r>
              <a:r>
                <a:rPr lang="en-US" altLang="ja-JP" sz="700" b="1" dirty="0">
                  <a:solidFill>
                    <a:schemeClr val="tx1"/>
                  </a:solidFill>
                </a:rPr>
                <a:t> Controller</a:t>
              </a:r>
              <a:br>
                <a:rPr lang="en-US" altLang="ja-JP" sz="700" b="1" dirty="0">
                  <a:solidFill>
                    <a:schemeClr val="tx1"/>
                  </a:solidFill>
                </a:rPr>
              </a:br>
              <a:r>
                <a:rPr lang="en-US" altLang="ja-JP" sz="700" b="1" dirty="0">
                  <a:solidFill>
                    <a:schemeClr val="tx1"/>
                  </a:solidFill>
                </a:rPr>
                <a:t>(Trema)</a:t>
              </a:r>
              <a:endParaRPr kumimoji="1" lang="ja-JP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カギ線コネクタ 362"/>
          <p:cNvCxnSpPr>
            <a:stCxn id="81" idx="3"/>
            <a:endCxn id="84" idx="1"/>
          </p:cNvCxnSpPr>
          <p:nvPr/>
        </p:nvCxnSpPr>
        <p:spPr>
          <a:xfrm flipV="1">
            <a:off x="3903254" y="3013817"/>
            <a:ext cx="1110957" cy="333601"/>
          </a:xfrm>
          <a:prstGeom prst="straightConnector1">
            <a:avLst/>
          </a:prstGeom>
          <a:ln w="31750" cap="rnd">
            <a:solidFill>
              <a:srgbClr val="00B050"/>
            </a:solidFill>
            <a:prstDash val="sysDash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7"/>
          <p:cNvCxnSpPr>
            <a:endCxn id="15" idx="3"/>
          </p:cNvCxnSpPr>
          <p:nvPr/>
        </p:nvCxnSpPr>
        <p:spPr>
          <a:xfrm rot="16200000" flipV="1">
            <a:off x="2879123" y="3374091"/>
            <a:ext cx="435837" cy="26651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7"/>
          <p:cNvCxnSpPr>
            <a:stCxn id="16" idx="3"/>
          </p:cNvCxnSpPr>
          <p:nvPr/>
        </p:nvCxnSpPr>
        <p:spPr>
          <a:xfrm flipV="1">
            <a:off x="3603632" y="3646475"/>
            <a:ext cx="164222" cy="237853"/>
          </a:xfrm>
          <a:prstGeom prst="bentConnector2">
            <a:avLst/>
          </a:prstGeom>
          <a:ln w="317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88877" y="2200390"/>
            <a:ext cx="2069405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SDN-enhanced JMS Framework</a:t>
            </a:r>
            <a:endParaRPr lang="en-US" altLang="ja-JP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メモ 21"/>
          <p:cNvSpPr/>
          <p:nvPr/>
        </p:nvSpPr>
        <p:spPr>
          <a:xfrm>
            <a:off x="2281936" y="3611282"/>
            <a:ext cx="878654" cy="357815"/>
          </a:xfrm>
          <a:prstGeom prst="foldedCorner">
            <a:avLst>
              <a:gd name="adj" fmla="val 1964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700" b="1" dirty="0" smtClean="0">
                <a:solidFill>
                  <a:schemeClr val="tx1"/>
                </a:solidFill>
              </a:rPr>
              <a:t>Resource assignment </a:t>
            </a:r>
            <a:br>
              <a:rPr lang="en-US" altLang="ja-JP" sz="700" b="1" dirty="0" smtClean="0">
                <a:solidFill>
                  <a:schemeClr val="tx1"/>
                </a:solidFill>
              </a:rPr>
            </a:br>
            <a:r>
              <a:rPr lang="en-US" altLang="ja-JP" sz="700" b="1" dirty="0" smtClean="0">
                <a:solidFill>
                  <a:schemeClr val="tx1"/>
                </a:solidFill>
              </a:rPr>
              <a:t>policy class module</a:t>
            </a:r>
            <a:endParaRPr lang="ja-JP" altLang="en-US" sz="700" b="1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/>
          <p:cNvGrpSpPr>
            <a:grpSpLocks noChangeAspect="1"/>
          </p:cNvGrpSpPr>
          <p:nvPr/>
        </p:nvGrpSpPr>
        <p:grpSpPr>
          <a:xfrm>
            <a:off x="1197783" y="3599853"/>
            <a:ext cx="212584" cy="291785"/>
            <a:chOff x="1849086" y="885475"/>
            <a:chExt cx="648071" cy="826091"/>
          </a:xfrm>
          <a:solidFill>
            <a:srgbClr val="CCFFCC"/>
          </a:solidFill>
        </p:grpSpPr>
        <p:sp>
          <p:nvSpPr>
            <p:cNvPr id="78" name="二等辺三角形 77"/>
            <p:cNvSpPr/>
            <p:nvPr/>
          </p:nvSpPr>
          <p:spPr>
            <a:xfrm>
              <a:off x="1849086" y="1135501"/>
              <a:ext cx="648071" cy="576065"/>
            </a:xfrm>
            <a:prstGeom prst="triangl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300" dirty="0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1921094" y="885475"/>
              <a:ext cx="504056" cy="504057"/>
            </a:xfrm>
            <a:prstGeom prst="ellips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ja-JP" altLang="en-US" sz="300" dirty="0"/>
            </a:p>
          </p:txBody>
        </p:sp>
      </p:grpSp>
      <p:cxnSp>
        <p:nvCxnSpPr>
          <p:cNvPr id="24" name="AutoShape 33"/>
          <p:cNvCxnSpPr>
            <a:cxnSpLocks noChangeShapeType="1"/>
            <a:stCxn id="78" idx="5"/>
            <a:endCxn id="22" idx="1"/>
          </p:cNvCxnSpPr>
          <p:nvPr/>
        </p:nvCxnSpPr>
        <p:spPr bwMode="auto">
          <a:xfrm>
            <a:off x="1357221" y="3789902"/>
            <a:ext cx="924715" cy="288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1552017" y="5298514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</a:rPr>
              <a:t>User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44574" y="3905658"/>
            <a:ext cx="522580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700" b="1" dirty="0" smtClean="0">
                <a:solidFill>
                  <a:schemeClr val="bg1"/>
                </a:solidFill>
              </a:rPr>
              <a:t>Administrator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27" name="フローチャート : 磁気ディスク 26"/>
          <p:cNvSpPr/>
          <p:nvPr/>
        </p:nvSpPr>
        <p:spPr>
          <a:xfrm>
            <a:off x="4855074" y="4883939"/>
            <a:ext cx="474843" cy="39397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700"/>
              </a:lnSpc>
            </a:pPr>
            <a:r>
              <a:rPr lang="en-US" altLang="ja-JP" sz="800" b="1" dirty="0" smtClean="0">
                <a:solidFill>
                  <a:schemeClr val="tx1"/>
                </a:solidFill>
              </a:rPr>
              <a:t>VM images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597384" y="4136196"/>
            <a:ext cx="1085842" cy="1983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696915" y="5946243"/>
            <a:ext cx="8867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 smtClean="0"/>
              <a:t>Computing node</a:t>
            </a:r>
          </a:p>
        </p:txBody>
      </p:sp>
      <p:cxnSp>
        <p:nvCxnSpPr>
          <p:cNvPr id="32" name="直線コネクタ 31"/>
          <p:cNvCxnSpPr/>
          <p:nvPr/>
        </p:nvCxnSpPr>
        <p:spPr>
          <a:xfrm flipH="1">
            <a:off x="5543232" y="3853763"/>
            <a:ext cx="555451" cy="206314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6284984" y="3853763"/>
            <a:ext cx="420137" cy="19110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702313" y="4505770"/>
            <a:ext cx="875984" cy="729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b" anchorCtr="0">
            <a:noAutofit/>
          </a:bodyPr>
          <a:lstStyle/>
          <a:p>
            <a:pPr algn="ctr"/>
            <a:endParaRPr kumimoji="1" lang="ja-JP" altLang="en-US" sz="500" b="1" dirty="0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6140305" y="4358372"/>
            <a:ext cx="0" cy="1473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6140305" y="4000489"/>
            <a:ext cx="0" cy="19585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6024051" y="4520318"/>
            <a:ext cx="239168" cy="323165"/>
            <a:chOff x="6053144" y="5759372"/>
            <a:chExt cx="372228" cy="467095"/>
          </a:xfrm>
        </p:grpSpPr>
        <p:sp>
          <p:nvSpPr>
            <p:cNvPr id="76" name="円/楕円 75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300" dirty="0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6053144" y="5759372"/>
              <a:ext cx="372228" cy="4670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600"/>
                </a:lnSpc>
              </a:pPr>
              <a:r>
                <a:rPr kumimoji="1" lang="en-US" altLang="ja-JP" sz="8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800" dirty="0" smtClean="0">
                  <a:solidFill>
                    <a:schemeClr val="bg1"/>
                  </a:solidFill>
                </a:rPr>
              </a:br>
              <a:r>
                <a:rPr kumimoji="1" lang="en-US" altLang="ja-JP" sz="8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800" dirty="0" smtClean="0">
                  <a:solidFill>
                    <a:schemeClr val="bg1"/>
                  </a:solidFill>
                </a:rPr>
              </a:br>
              <a:r>
                <a:rPr kumimoji="1" lang="en-US" altLang="ja-JP" sz="8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>
          <a:xfrm>
            <a:off x="5437650" y="4044870"/>
            <a:ext cx="1405310" cy="212989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" dirty="0"/>
          </a:p>
        </p:txBody>
      </p:sp>
      <p:sp>
        <p:nvSpPr>
          <p:cNvPr id="41" name="角丸四角形吹き出し 40"/>
          <p:cNvSpPr/>
          <p:nvPr/>
        </p:nvSpPr>
        <p:spPr>
          <a:xfrm>
            <a:off x="6938873" y="5668669"/>
            <a:ext cx="2014464" cy="510778"/>
          </a:xfrm>
          <a:prstGeom prst="wedgeRoundRectCallout">
            <a:avLst>
              <a:gd name="adj1" fmla="val -74459"/>
              <a:gd name="adj2" fmla="val -252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“execd” calls “wrapper” instead of “shepherd”.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47263" y="5022608"/>
            <a:ext cx="57066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800" b="1" dirty="0" smtClean="0"/>
              <a:t>JMS(OGS/GE</a:t>
            </a:r>
            <a:r>
              <a:rPr kumimoji="1" lang="en-US" altLang="ja-JP" sz="600" b="1" dirty="0" smtClean="0"/>
              <a:t>)</a:t>
            </a:r>
            <a:endParaRPr kumimoji="1" lang="ja-JP" altLang="en-US" sz="600" b="1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4484222" y="2974351"/>
            <a:ext cx="370852" cy="434864"/>
            <a:chOff x="155180" y="487396"/>
            <a:chExt cx="697660" cy="662015"/>
          </a:xfrm>
        </p:grpSpPr>
        <p:sp>
          <p:nvSpPr>
            <p:cNvPr id="72" name="Document"/>
            <p:cNvSpPr>
              <a:spLocks noEditPoints="1" noChangeArrowheads="1"/>
            </p:cNvSpPr>
            <p:nvPr/>
          </p:nvSpPr>
          <p:spPr bwMode="auto">
            <a:xfrm>
              <a:off x="282004" y="555037"/>
              <a:ext cx="570836" cy="5943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3600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Document"/>
            <p:cNvSpPr>
              <a:spLocks noEditPoints="1" noChangeArrowheads="1"/>
            </p:cNvSpPr>
            <p:nvPr/>
          </p:nvSpPr>
          <p:spPr bwMode="auto">
            <a:xfrm>
              <a:off x="239730" y="532490"/>
              <a:ext cx="570836" cy="5943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3600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Document"/>
            <p:cNvSpPr>
              <a:spLocks noEditPoints="1" noChangeArrowheads="1"/>
            </p:cNvSpPr>
            <p:nvPr/>
          </p:nvSpPr>
          <p:spPr bwMode="auto">
            <a:xfrm>
              <a:off x="197455" y="509943"/>
              <a:ext cx="570836" cy="5943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3600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Document"/>
            <p:cNvSpPr>
              <a:spLocks noEditPoints="1" noChangeArrowheads="1"/>
            </p:cNvSpPr>
            <p:nvPr/>
          </p:nvSpPr>
          <p:spPr bwMode="auto">
            <a:xfrm>
              <a:off x="155180" y="487396"/>
              <a:ext cx="570836" cy="59437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square" lIns="3600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ja-JP" sz="800" dirty="0" smtClean="0">
                  <a:latin typeface="Times New Roman" pitchFamily="18" charset="0"/>
                  <a:cs typeface="Times New Roman" pitchFamily="18" charset="0"/>
                </a:rPr>
                <a:t>Flow</a:t>
              </a:r>
              <a:br>
                <a:rPr lang="en-US" altLang="ja-JP" sz="8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ja-JP" sz="800" dirty="0" smtClean="0">
                  <a:latin typeface="Times New Roman" pitchFamily="18" charset="0"/>
                  <a:cs typeface="Times New Roman" pitchFamily="18" charset="0"/>
                </a:rPr>
                <a:t>entry</a:t>
              </a:r>
              <a:endParaRPr lang="ja-JP" altLang="en-US" sz="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6" name="メモ 45"/>
          <p:cNvSpPr/>
          <p:nvPr/>
        </p:nvSpPr>
        <p:spPr>
          <a:xfrm>
            <a:off x="1674635" y="3549636"/>
            <a:ext cx="462259" cy="495063"/>
          </a:xfrm>
          <a:prstGeom prst="foldedCorne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t">
            <a:noAutofit/>
          </a:bodyPr>
          <a:lstStyle/>
          <a:p>
            <a:pPr algn="ctr"/>
            <a:r>
              <a:rPr lang="en-US" altLang="ja-JP" sz="600" b="1" dirty="0" smtClean="0">
                <a:cs typeface="Times New Roman" pitchFamily="18" charset="0"/>
              </a:rPr>
              <a:t>Resource</a:t>
            </a:r>
          </a:p>
          <a:p>
            <a:pPr algn="ctr"/>
            <a:r>
              <a:rPr lang="en-US" altLang="ja-JP" sz="600" b="1" dirty="0" smtClean="0">
                <a:cs typeface="Times New Roman" pitchFamily="18" charset="0"/>
              </a:rPr>
              <a:t>Assignment</a:t>
            </a:r>
          </a:p>
          <a:p>
            <a:pPr algn="ctr"/>
            <a:r>
              <a:rPr lang="en-US" altLang="ja-JP" sz="600" b="1" dirty="0" smtClean="0">
                <a:cs typeface="Times New Roman" pitchFamily="18" charset="0"/>
              </a:rPr>
              <a:t>Policy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3353925" y="4791767"/>
            <a:ext cx="603776" cy="1702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ja-JP" sz="1000" b="1" dirty="0" smtClean="0">
                <a:solidFill>
                  <a:schemeClr val="tx1"/>
                </a:solidFill>
              </a:rPr>
              <a:t>qmaster</a:t>
            </a:r>
            <a:endParaRPr lang="ja-JP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2621990" y="4465411"/>
            <a:ext cx="847913" cy="219897"/>
            <a:chOff x="3758659" y="3196802"/>
            <a:chExt cx="2160000" cy="520227"/>
          </a:xfrm>
        </p:grpSpPr>
        <p:grpSp>
          <p:nvGrpSpPr>
            <p:cNvPr id="64" name="グループ化 63"/>
            <p:cNvGrpSpPr/>
            <p:nvPr/>
          </p:nvGrpSpPr>
          <p:grpSpPr>
            <a:xfrm>
              <a:off x="3758659" y="3196802"/>
              <a:ext cx="2160000" cy="520227"/>
              <a:chOff x="3758660" y="3196805"/>
              <a:chExt cx="2160000" cy="520228"/>
            </a:xfrm>
          </p:grpSpPr>
          <p:cxnSp>
            <p:nvCxnSpPr>
              <p:cNvPr id="66" name="直線コネクタ 65"/>
              <p:cNvCxnSpPr/>
              <p:nvPr/>
            </p:nvCxnSpPr>
            <p:spPr>
              <a:xfrm>
                <a:off x="3758660" y="3217581"/>
                <a:ext cx="2160000" cy="3600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 rot="5400000">
                <a:off x="5668349" y="3466723"/>
                <a:ext cx="498282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 rot="10800000">
                <a:off x="3758660" y="3713432"/>
                <a:ext cx="2160000" cy="3600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 rot="5400000">
                <a:off x="5107842" y="3444194"/>
                <a:ext cx="497115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 rot="5400000">
                <a:off x="4571857" y="3444194"/>
                <a:ext cx="497115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/>
              <p:cNvCxnSpPr/>
              <p:nvPr/>
            </p:nvCxnSpPr>
            <p:spPr>
              <a:xfrm rot="5400000">
                <a:off x="4062334" y="3444194"/>
                <a:ext cx="497115" cy="2337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円/楕円 64"/>
            <p:cNvSpPr>
              <a:spLocks noChangeAspect="1"/>
            </p:cNvSpPr>
            <p:nvPr/>
          </p:nvSpPr>
          <p:spPr>
            <a:xfrm>
              <a:off x="5453217" y="3292285"/>
              <a:ext cx="349200" cy="350310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 defTabSz="457200">
                <a:lnSpc>
                  <a:spcPts val="800"/>
                </a:lnSpc>
              </a:pPr>
              <a:r>
                <a:rPr lang="en-US" altLang="ja-JP" sz="500" b="1" dirty="0">
                  <a:solidFill>
                    <a:schemeClr val="lt1"/>
                  </a:solidFill>
                </a:rPr>
                <a:t>Job</a:t>
              </a:r>
              <a:endParaRPr lang="ja-JP" altLang="en-US" sz="5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5838418" y="5760899"/>
            <a:ext cx="603776" cy="1702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ja-JP" sz="1000" b="1" dirty="0" smtClean="0">
                <a:solidFill>
                  <a:schemeClr val="tx1"/>
                </a:solidFill>
              </a:rPr>
              <a:t>execd</a:t>
            </a:r>
            <a:endParaRPr lang="ja-JP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0" name="カギ線コネクタ 188"/>
          <p:cNvCxnSpPr>
            <a:stCxn id="47" idx="2"/>
            <a:endCxn id="49" idx="1"/>
          </p:cNvCxnSpPr>
          <p:nvPr/>
        </p:nvCxnSpPr>
        <p:spPr>
          <a:xfrm rot="16200000" flipH="1">
            <a:off x="4305114" y="4312724"/>
            <a:ext cx="884003" cy="2182605"/>
          </a:xfrm>
          <a:prstGeom prst="bentConnector2">
            <a:avLst/>
          </a:prstGeom>
          <a:ln w="31750" cap="rnd">
            <a:solidFill>
              <a:schemeClr val="bg1">
                <a:lumMod val="65000"/>
              </a:schemeClr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/>
          <p:cNvSpPr/>
          <p:nvPr/>
        </p:nvSpPr>
        <p:spPr>
          <a:xfrm>
            <a:off x="5838418" y="4985015"/>
            <a:ext cx="603776" cy="1702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ja-JP" sz="1000" b="1" dirty="0" smtClean="0">
                <a:solidFill>
                  <a:schemeClr val="tx1"/>
                </a:solidFill>
              </a:rPr>
              <a:t>shepherd</a:t>
            </a:r>
            <a:endParaRPr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5838418" y="5408979"/>
            <a:ext cx="603776" cy="170259"/>
          </a:xfrm>
          <a:prstGeom prst="roundRect">
            <a:avLst/>
          </a:prstGeom>
          <a:solidFill>
            <a:srgbClr val="FF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ja-JP" sz="1000" b="1" dirty="0" smtClean="0">
                <a:solidFill>
                  <a:schemeClr val="tx1"/>
                </a:solidFill>
              </a:rPr>
              <a:t>wrapper</a:t>
            </a:r>
            <a:endParaRPr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上矢印 52"/>
          <p:cNvSpPr/>
          <p:nvPr/>
        </p:nvSpPr>
        <p:spPr>
          <a:xfrm>
            <a:off x="6055690" y="5585868"/>
            <a:ext cx="169230" cy="1603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sp>
        <p:nvSpPr>
          <p:cNvPr id="54" name="上矢印 53"/>
          <p:cNvSpPr/>
          <p:nvPr/>
        </p:nvSpPr>
        <p:spPr>
          <a:xfrm>
            <a:off x="6055690" y="5232968"/>
            <a:ext cx="169230" cy="1603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sp>
        <p:nvSpPr>
          <p:cNvPr id="55" name="上矢印 54"/>
          <p:cNvSpPr/>
          <p:nvPr/>
        </p:nvSpPr>
        <p:spPr>
          <a:xfrm>
            <a:off x="6055690" y="4808342"/>
            <a:ext cx="169230" cy="1603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652575" y="451327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b="1" dirty="0" smtClean="0"/>
              <a:t>VM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615510" y="4693116"/>
            <a:ext cx="280526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800" dirty="0" smtClean="0"/>
              <a:t>Queue</a:t>
            </a:r>
            <a:endParaRPr kumimoji="1" lang="ja-JP" altLang="en-US" sz="800" dirty="0"/>
          </a:p>
        </p:txBody>
      </p:sp>
      <p:cxnSp>
        <p:nvCxnSpPr>
          <p:cNvPr id="58" name="カギ線コネクタ 188"/>
          <p:cNvCxnSpPr>
            <a:stCxn id="52" idx="3"/>
            <a:endCxn id="30" idx="3"/>
          </p:cNvCxnSpPr>
          <p:nvPr/>
        </p:nvCxnSpPr>
        <p:spPr>
          <a:xfrm flipV="1">
            <a:off x="6442194" y="4326281"/>
            <a:ext cx="27841" cy="1167828"/>
          </a:xfrm>
          <a:prstGeom prst="bentConnector3">
            <a:avLst>
              <a:gd name="adj1" fmla="val 921091"/>
            </a:avLst>
          </a:prstGeom>
          <a:ln w="31750" cap="rnd">
            <a:solidFill>
              <a:srgbClr val="FF0000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6110189" y="3419782"/>
            <a:ext cx="178521" cy="433981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" dirty="0"/>
          </a:p>
        </p:txBody>
      </p:sp>
      <p:sp>
        <p:nvSpPr>
          <p:cNvPr id="61" name="角丸四角形吹き出し 60"/>
          <p:cNvSpPr/>
          <p:nvPr/>
        </p:nvSpPr>
        <p:spPr>
          <a:xfrm>
            <a:off x="63064" y="2495887"/>
            <a:ext cx="2281937" cy="851297"/>
          </a:xfrm>
          <a:prstGeom prst="wedgeRoundRectCallout">
            <a:avLst>
              <a:gd name="adj1" fmla="val 94502"/>
              <a:gd name="adj2" fmla="val 1240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 marL="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47607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952140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42821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0428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38035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85642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332491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808562" algn="l" defTabSz="1476070" rtl="0" eaLnBrk="1" latinLnBrk="0" hangingPunct="1">
              <a:defRPr kumimoji="1" sz="5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</a:pPr>
            <a:r>
              <a:rPr lang="en-US" altLang="ja-JP" sz="1100" dirty="0">
                <a:solidFill>
                  <a:schemeClr val="tx1"/>
                </a:solidFill>
              </a:rPr>
              <a:t>Brain </a:t>
            </a:r>
            <a:r>
              <a:rPr lang="en-US" altLang="ja-JP" sz="1100" dirty="0" smtClean="0">
                <a:solidFill>
                  <a:schemeClr val="tx1"/>
                </a:solidFill>
              </a:rPr>
              <a:t>manages </a:t>
            </a:r>
            <a:r>
              <a:rPr lang="en-US" altLang="ja-JP" sz="1100" dirty="0">
                <a:solidFill>
                  <a:schemeClr val="tx1"/>
                </a:solidFill>
              </a:rPr>
              <a:t>the allocation of virtual computational resources and the bandwidth controlled by Open vSwitch. </a:t>
            </a:r>
          </a:p>
        </p:txBody>
      </p:sp>
      <p:sp>
        <p:nvSpPr>
          <p:cNvPr id="62" name="角丸四角形吹き出し 61"/>
          <p:cNvSpPr/>
          <p:nvPr/>
        </p:nvSpPr>
        <p:spPr>
          <a:xfrm>
            <a:off x="6954270" y="4144330"/>
            <a:ext cx="2041388" cy="1328023"/>
          </a:xfrm>
          <a:prstGeom prst="wedgeRoundRectCallout">
            <a:avLst>
              <a:gd name="adj1" fmla="val -76722"/>
              <a:gd name="adj2" fmla="val 4748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 smtClean="0">
                <a:solidFill>
                  <a:schemeClr val="tx1"/>
                </a:solidFill>
              </a:rPr>
              <a:t>“wrapper” configures parameters of QoS functions on Open vSwitch, and boots up the VM with information to execute the job.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76734" y="4209829"/>
            <a:ext cx="1271283" cy="1253402"/>
          </a:xfrm>
          <a:prstGeom prst="wedgeRectCallout">
            <a:avLst>
              <a:gd name="adj1" fmla="val 60118"/>
              <a:gd name="adj2" fmla="val -2206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108000" tIns="72000" rIns="108000" bIns="72000" rtlCol="0">
            <a:spAutoFit/>
          </a:bodyPr>
          <a:lstStyle/>
          <a:p>
            <a:r>
              <a:rPr lang="en-US" altLang="ja-JP" sz="800" dirty="0" smtClean="0">
                <a:cs typeface="Times New Roman" pitchFamily="18" charset="0"/>
              </a:rPr>
              <a:t>#!/</a:t>
            </a:r>
            <a:r>
              <a:rPr lang="en-US" altLang="ja-JP" sz="800" dirty="0">
                <a:cs typeface="Times New Roman" pitchFamily="18" charset="0"/>
              </a:rPr>
              <a:t>bin/csh</a:t>
            </a:r>
          </a:p>
          <a:p>
            <a:r>
              <a:rPr lang="en-US" altLang="ja-JP" sz="800" dirty="0">
                <a:cs typeface="Times New Roman" pitchFamily="18" charset="0"/>
              </a:rPr>
              <a:t>#$  -q   QUEUE</a:t>
            </a:r>
          </a:p>
          <a:p>
            <a:r>
              <a:rPr lang="en-US" altLang="ja-JP" sz="800" dirty="0">
                <a:cs typeface="Times New Roman" pitchFamily="18" charset="0"/>
              </a:rPr>
              <a:t>#$  -pe  </a:t>
            </a:r>
            <a:r>
              <a:rPr lang="en-US" altLang="ja-JP" sz="800" dirty="0" smtClean="0">
                <a:cs typeface="Times New Roman" pitchFamily="18" charset="0"/>
              </a:rPr>
              <a:t>orte  </a:t>
            </a:r>
            <a:r>
              <a:rPr lang="en-US" altLang="ja-JP" sz="800" dirty="0">
                <a:cs typeface="Times New Roman" pitchFamily="18" charset="0"/>
              </a:rPr>
              <a:t>4</a:t>
            </a:r>
          </a:p>
          <a:p>
            <a:r>
              <a:rPr lang="en-US" altLang="ja-JP" sz="800" b="1" dirty="0">
                <a:solidFill>
                  <a:srgbClr val="0070C0"/>
                </a:solidFill>
                <a:cs typeface="Times New Roman" pitchFamily="18" charset="0"/>
              </a:rPr>
              <a:t>#$  -l netprio=bandwidth</a:t>
            </a:r>
            <a:br>
              <a:rPr lang="en-US" altLang="ja-JP" sz="800" b="1" dirty="0">
                <a:solidFill>
                  <a:srgbClr val="0070C0"/>
                </a:solidFill>
                <a:cs typeface="Times New Roman" pitchFamily="18" charset="0"/>
              </a:rPr>
            </a:br>
            <a:r>
              <a:rPr lang="en-US" altLang="ja-JP" sz="800" b="1" dirty="0">
                <a:solidFill>
                  <a:srgbClr val="FF0000"/>
                </a:solidFill>
                <a:cs typeface="Times New Roman" pitchFamily="18" charset="0"/>
              </a:rPr>
              <a:t>#$  -l qos=1000</a:t>
            </a:r>
            <a:br>
              <a:rPr lang="en-US" altLang="ja-JP" sz="800" b="1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altLang="ja-JP" sz="800" b="1" dirty="0">
                <a:solidFill>
                  <a:srgbClr val="00B050"/>
                </a:solidFill>
                <a:cs typeface="Times New Roman" pitchFamily="18" charset="0"/>
              </a:rPr>
              <a:t>#$  -l vm=my-vm</a:t>
            </a:r>
          </a:p>
          <a:p>
            <a:endParaRPr lang="en-US" altLang="ja-JP" sz="800" dirty="0" smtClean="0">
              <a:cs typeface="Times New Roman" pitchFamily="18" charset="0"/>
            </a:endParaRPr>
          </a:p>
          <a:p>
            <a:r>
              <a:rPr lang="en-US" altLang="ja-JP" sz="800" dirty="0">
                <a:cs typeface="Times New Roman" pitchFamily="18" charset="0"/>
              </a:rPr>
              <a:t> </a:t>
            </a:r>
            <a:r>
              <a:rPr lang="en-US" altLang="ja-JP" sz="800" dirty="0" smtClean="0">
                <a:cs typeface="Times New Roman" pitchFamily="18" charset="0"/>
              </a:rPr>
              <a:t> … run program …</a:t>
            </a:r>
          </a:p>
          <a:p>
            <a:endParaRPr lang="en-US" altLang="ja-JP" sz="800" dirty="0">
              <a:cs typeface="Times New Roman" pitchFamily="18" charset="0"/>
            </a:endParaRPr>
          </a:p>
        </p:txBody>
      </p:sp>
      <p:sp>
        <p:nvSpPr>
          <p:cNvPr id="60" name="角丸四角形吹き出し 59"/>
          <p:cNvSpPr/>
          <p:nvPr/>
        </p:nvSpPr>
        <p:spPr>
          <a:xfrm>
            <a:off x="355793" y="5768394"/>
            <a:ext cx="3136087" cy="510778"/>
          </a:xfrm>
          <a:prstGeom prst="wedgeRoundRectCallout">
            <a:avLst>
              <a:gd name="adj1" fmla="val -27558"/>
              <a:gd name="adj2" fmla="val -15885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457200">
              <a:spcBef>
                <a:spcPct val="20000"/>
              </a:spcBef>
            </a:pPr>
            <a:r>
              <a:rPr lang="en-US" altLang="ja-JP" sz="1200" dirty="0">
                <a:solidFill>
                  <a:schemeClr val="tx1"/>
                </a:solidFill>
              </a:rPr>
              <a:t>User can </a:t>
            </a:r>
            <a:r>
              <a:rPr lang="en-US" altLang="ja-JP" sz="1200" dirty="0" smtClean="0">
                <a:solidFill>
                  <a:schemeClr val="tx1"/>
                </a:solidFill>
              </a:rPr>
              <a:t>request  </a:t>
            </a:r>
            <a:r>
              <a:rPr lang="en-US" altLang="ja-JP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resource assignment policy</a:t>
            </a:r>
            <a:r>
              <a:rPr lang="en-US" altLang="ja-JP" sz="1200" dirty="0" smtClean="0">
                <a:solidFill>
                  <a:schemeClr val="tx1"/>
                </a:solidFill>
              </a:rPr>
              <a:t>, 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bandwidth requirement</a:t>
            </a:r>
            <a:r>
              <a:rPr lang="en-US" altLang="ja-JP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and </a:t>
            </a:r>
            <a:r>
              <a:rPr lang="en-US" altLang="ja-JP" sz="1200" b="1" dirty="0">
                <a:solidFill>
                  <a:srgbClr val="00B050"/>
                </a:solidFill>
              </a:rPr>
              <a:t>VM </a:t>
            </a:r>
            <a:r>
              <a:rPr lang="en-US" altLang="ja-JP" sz="1200" b="1" dirty="0" smtClean="0">
                <a:solidFill>
                  <a:srgbClr val="00B050"/>
                </a:solidFill>
              </a:rPr>
              <a:t>image</a:t>
            </a:r>
            <a:r>
              <a:rPr lang="en-US" altLang="ja-JP" sz="1200" dirty="0" smtClean="0">
                <a:solidFill>
                  <a:schemeClr val="tx1"/>
                </a:solidFill>
              </a:rPr>
              <a:t>.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43" name="AutoShape 33"/>
          <p:cNvCxnSpPr>
            <a:cxnSpLocks noChangeShapeType="1"/>
            <a:stCxn id="83" idx="0"/>
            <a:endCxn id="65" idx="2"/>
          </p:cNvCxnSpPr>
          <p:nvPr/>
        </p:nvCxnSpPr>
        <p:spPr bwMode="auto">
          <a:xfrm rot="5400000" flipH="1" flipV="1">
            <a:off x="2303742" y="4009093"/>
            <a:ext cx="412736" cy="1554166"/>
          </a:xfrm>
          <a:prstGeom prst="bentConnector2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メモ 43"/>
          <p:cNvSpPr/>
          <p:nvPr/>
        </p:nvSpPr>
        <p:spPr>
          <a:xfrm>
            <a:off x="1566394" y="4418002"/>
            <a:ext cx="327435" cy="381107"/>
          </a:xfrm>
          <a:prstGeom prst="foldedCorne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t">
            <a:noAutofit/>
          </a:bodyPr>
          <a:lstStyle/>
          <a:p>
            <a:pPr algn="ctr"/>
            <a:r>
              <a:rPr lang="en-US" altLang="ja-JP" sz="800" b="1" dirty="0" smtClean="0">
                <a:cs typeface="Times New Roman" pitchFamily="18" charset="0"/>
              </a:rPr>
              <a:t>Job</a:t>
            </a:r>
          </a:p>
          <a:p>
            <a:pPr algn="ctr"/>
            <a:r>
              <a:rPr lang="en-US" altLang="ja-JP" sz="800" b="1" dirty="0" smtClean="0">
                <a:cs typeface="Times New Roman" pitchFamily="18" charset="0"/>
              </a:rPr>
              <a:t>script</a:t>
            </a:r>
            <a:endParaRPr lang="en-US" altLang="ja-JP" sz="800" b="1" dirty="0">
              <a:cs typeface="Times New Roman" pitchFamily="18" charset="0"/>
            </a:endParaRPr>
          </a:p>
        </p:txBody>
      </p:sp>
      <p:cxnSp>
        <p:nvCxnSpPr>
          <p:cNvPr id="28" name="カギ線コネクタ 188"/>
          <p:cNvCxnSpPr>
            <a:stCxn id="52" idx="1"/>
            <a:endCxn id="27" idx="3"/>
          </p:cNvCxnSpPr>
          <p:nvPr/>
        </p:nvCxnSpPr>
        <p:spPr>
          <a:xfrm rot="10800000">
            <a:off x="5092496" y="5277909"/>
            <a:ext cx="745922" cy="216200"/>
          </a:xfrm>
          <a:prstGeom prst="bentConnector2">
            <a:avLst/>
          </a:prstGeom>
          <a:ln w="31750" cap="rnd">
            <a:solidFill>
              <a:schemeClr val="bg1">
                <a:lumMod val="50000"/>
              </a:schemeClr>
            </a:solidFill>
            <a:prstDash val="sysDash"/>
            <a:headEnd type="triangl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コンテンツ プレースホルダー 1027"/>
          <p:cNvSpPr>
            <a:spLocks noGrp="1"/>
          </p:cNvSpPr>
          <p:nvPr>
            <p:ph idx="1"/>
          </p:nvPr>
        </p:nvSpPr>
        <p:spPr>
          <a:xfrm>
            <a:off x="564824" y="667587"/>
            <a:ext cx="7976661" cy="1774461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of wrapper module</a:t>
            </a:r>
          </a:p>
          <a:p>
            <a:pPr marL="742950" lvl="2" indent="-342900">
              <a:buClr>
                <a:schemeClr val="bg1"/>
              </a:buClr>
            </a:pPr>
            <a:r>
              <a:rPr lang="en-US" altLang="ja-JP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 up user-request VM and deploy process of job on the VM</a:t>
            </a:r>
          </a:p>
          <a:p>
            <a:pPr marL="742950" lvl="2" indent="-342900">
              <a:buClr>
                <a:schemeClr val="bg1"/>
              </a:buClr>
            </a:pPr>
            <a:r>
              <a:rPr lang="en-US" altLang="ja-JP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parameters of QoS functions on Open </a:t>
            </a:r>
            <a:r>
              <a:rPr lang="en-US" altLang="ja-JP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vSwitch</a:t>
            </a:r>
            <a:endParaRPr lang="en-US" altLang="ja-JP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1" indent="-342900"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 control by leveraging functions of Open </a:t>
            </a:r>
            <a:r>
              <a:rPr lang="en-US" altLang="ja-JP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vSwitch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810576" y="4215449"/>
            <a:ext cx="659459" cy="221663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ts val="800"/>
              </a:lnSpc>
            </a:pPr>
            <a:r>
              <a:rPr lang="en-US" altLang="ja-JP" sz="1000" b="1" dirty="0" smtClean="0">
                <a:solidFill>
                  <a:schemeClr val="tx1"/>
                </a:solidFill>
              </a:rPr>
              <a:t>Open vSwitch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2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 animBg="1"/>
      <p:bldP spid="62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wrapper  program</a:t>
            </a:r>
            <a:endParaRPr kumimoji="1" lang="ja-JP" altLang="en-US" sz="3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2015/4/8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PRAGMA28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96" name="コンテンツ プレースホルダー 6"/>
          <p:cNvSpPr>
            <a:spLocks noGrp="1"/>
          </p:cNvSpPr>
          <p:nvPr>
            <p:ph idx="1"/>
          </p:nvPr>
        </p:nvSpPr>
        <p:spPr>
          <a:xfrm>
            <a:off x="554299" y="1268760"/>
            <a:ext cx="6128927" cy="4968552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OGS/GE has a functionality for running a wrapper </a:t>
            </a:r>
            <a:r>
              <a:rPr lang="en-US" altLang="ja-JP" sz="2400" dirty="0"/>
              <a:t>program for </a:t>
            </a:r>
            <a:r>
              <a:rPr lang="en-US" altLang="ja-JP" sz="2400" dirty="0" smtClean="0"/>
              <a:t>shepherd process.</a:t>
            </a:r>
          </a:p>
          <a:p>
            <a:endParaRPr lang="en-US" altLang="ja-JP" sz="2400" dirty="0"/>
          </a:p>
          <a:p>
            <a:r>
              <a:rPr lang="en-US" altLang="ja-JP" sz="2400" dirty="0" smtClean="0"/>
              <a:t>Role of wrapper program</a:t>
            </a:r>
          </a:p>
          <a:p>
            <a:pPr lvl="1"/>
            <a:r>
              <a:rPr lang="en-US" altLang="ja-JP" sz="2000" dirty="0" smtClean="0"/>
              <a:t>Retrieving information for virtual machine and job management.</a:t>
            </a:r>
          </a:p>
          <a:p>
            <a:pPr lvl="1"/>
            <a:r>
              <a:rPr lang="en-US" altLang="ja-JP" sz="2000" dirty="0" smtClean="0"/>
              <a:t>Making CD image for guest OS on virtual machine</a:t>
            </a:r>
          </a:p>
          <a:p>
            <a:pPr lvl="1"/>
            <a:r>
              <a:rPr lang="en-US" altLang="ja-JP" sz="2000" dirty="0" smtClean="0"/>
              <a:t>Starting up virtual machine and running shepherd</a:t>
            </a:r>
          </a:p>
          <a:p>
            <a:pPr lvl="1"/>
            <a:r>
              <a:rPr lang="en-US" altLang="ja-JP" sz="2000" dirty="0" smtClean="0"/>
              <a:t>Configuring parameter of Open </a:t>
            </a:r>
            <a:r>
              <a:rPr lang="en-US" altLang="ja-JP" sz="2000" dirty="0" err="1" smtClean="0"/>
              <a:t>vSwitch</a:t>
            </a:r>
            <a:endParaRPr lang="en-US" altLang="ja-JP" sz="2000" dirty="0" smtClean="0"/>
          </a:p>
          <a:p>
            <a:pPr lvl="1"/>
            <a:endParaRPr lang="en-US" altLang="ja-JP" sz="2000" dirty="0"/>
          </a:p>
          <a:p>
            <a:r>
              <a:rPr lang="en-US" altLang="ja-JP" dirty="0" smtClean="0"/>
              <a:t>Tap is managed as slot. 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683226" y="1268761"/>
            <a:ext cx="2111226" cy="4322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28549" y="5252862"/>
            <a:ext cx="1420582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/>
              <a:t>Computing node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87242" y="2452120"/>
            <a:ext cx="1703195" cy="1418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b" anchorCtr="0">
            <a:noAutofit/>
          </a:bodyPr>
          <a:lstStyle/>
          <a:p>
            <a:pPr algn="ctr"/>
            <a:endParaRPr kumimoji="1" lang="ja-JP" altLang="en-US" sz="1400" b="1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7738839" y="1844824"/>
            <a:ext cx="0" cy="2865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7738839" y="1023062"/>
            <a:ext cx="0" cy="38079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>
            <a:off x="7598994" y="2489858"/>
            <a:ext cx="285942" cy="609398"/>
            <a:chOff x="6122136" y="5766411"/>
            <a:chExt cx="228884" cy="453017"/>
          </a:xfrm>
        </p:grpSpPr>
        <p:sp>
          <p:nvSpPr>
            <p:cNvPr id="13" name="円/楕円 12"/>
            <p:cNvSpPr/>
            <p:nvPr/>
          </p:nvSpPr>
          <p:spPr>
            <a:xfrm>
              <a:off x="6122136" y="5799890"/>
              <a:ext cx="223879" cy="348329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8000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lnSpc>
                  <a:spcPts val="1000"/>
                </a:lnSpc>
              </a:pPr>
              <a:endParaRPr lang="ja-JP" altLang="en-US" sz="140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127497" y="5766411"/>
              <a:ext cx="223523" cy="4530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1400" dirty="0" smtClean="0">
                  <a:solidFill>
                    <a:schemeClr val="bg1"/>
                  </a:solidFill>
                </a:rPr>
                <a:t>J</a:t>
              </a:r>
              <a:br>
                <a:rPr kumimoji="1" lang="en-US" altLang="ja-JP" sz="1400" dirty="0" smtClean="0">
                  <a:solidFill>
                    <a:schemeClr val="bg1"/>
                  </a:solidFill>
                </a:rPr>
              </a:br>
              <a:r>
                <a:rPr kumimoji="1" lang="en-US" altLang="ja-JP" sz="1400" dirty="0" smtClean="0">
                  <a:solidFill>
                    <a:schemeClr val="bg1"/>
                  </a:solidFill>
                </a:rPr>
                <a:t>o</a:t>
              </a:r>
              <a:br>
                <a:rPr kumimoji="1" lang="en-US" altLang="ja-JP" sz="1400" dirty="0" smtClean="0">
                  <a:solidFill>
                    <a:schemeClr val="bg1"/>
                  </a:solidFill>
                </a:rPr>
              </a:br>
              <a:r>
                <a:rPr kumimoji="1" lang="en-US" altLang="ja-JP" sz="1400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角丸四角形 14"/>
          <p:cNvSpPr/>
          <p:nvPr/>
        </p:nvSpPr>
        <p:spPr>
          <a:xfrm>
            <a:off x="7151874" y="4938833"/>
            <a:ext cx="1173935" cy="238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tx1"/>
                </a:solidFill>
              </a:rPr>
              <a:t>execd</a:t>
            </a:r>
            <a:endParaRPr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7151874" y="3430265"/>
            <a:ext cx="1173935" cy="238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tx1"/>
                </a:solidFill>
              </a:rPr>
              <a:t>shepherd</a:t>
            </a:r>
            <a:endParaRPr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151874" y="4254585"/>
            <a:ext cx="1173935" cy="238362"/>
          </a:xfrm>
          <a:prstGeom prst="roundRect">
            <a:avLst/>
          </a:prstGeom>
          <a:solidFill>
            <a:srgbClr val="FF0000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ja-JP" sz="1400" b="1" dirty="0" smtClean="0">
                <a:solidFill>
                  <a:schemeClr val="tx1"/>
                </a:solidFill>
              </a:rPr>
              <a:t>wrapper</a:t>
            </a:r>
            <a:endParaRPr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上矢印 17"/>
          <p:cNvSpPr/>
          <p:nvPr/>
        </p:nvSpPr>
        <p:spPr>
          <a:xfrm>
            <a:off x="7574320" y="4552177"/>
            <a:ext cx="329038" cy="31170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上矢印 18"/>
          <p:cNvSpPr/>
          <p:nvPr/>
        </p:nvSpPr>
        <p:spPr>
          <a:xfrm>
            <a:off x="7574320" y="3866026"/>
            <a:ext cx="329038" cy="31170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上矢印 19"/>
          <p:cNvSpPr/>
          <p:nvPr/>
        </p:nvSpPr>
        <p:spPr>
          <a:xfrm>
            <a:off x="7574320" y="3040417"/>
            <a:ext cx="329038" cy="31170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28611" y="2466718"/>
            <a:ext cx="447558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 smtClean="0"/>
              <a:t>VM</a:t>
            </a:r>
          </a:p>
        </p:txBody>
      </p:sp>
      <p:cxnSp>
        <p:nvCxnSpPr>
          <p:cNvPr id="22" name="カギ線コネクタ 188"/>
          <p:cNvCxnSpPr>
            <a:stCxn id="17" idx="3"/>
            <a:endCxn id="23" idx="3"/>
          </p:cNvCxnSpPr>
          <p:nvPr/>
        </p:nvCxnSpPr>
        <p:spPr>
          <a:xfrm flipV="1">
            <a:off x="8325809" y="1619345"/>
            <a:ext cx="54131" cy="2754421"/>
          </a:xfrm>
          <a:prstGeom prst="bentConnector3">
            <a:avLst>
              <a:gd name="adj1" fmla="val 737956"/>
            </a:avLst>
          </a:prstGeom>
          <a:ln w="31750" cap="rnd">
            <a:solidFill>
              <a:srgbClr val="FF0000"/>
            </a:solidFill>
            <a:prstDash val="sysDash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7537355" y="2156530"/>
            <a:ext cx="403949" cy="288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tap1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 flipV="1">
            <a:off x="8263169" y="1675913"/>
            <a:ext cx="0" cy="2865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8061685" y="1987619"/>
            <a:ext cx="403949" cy="288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tap2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7197497" y="1675631"/>
            <a:ext cx="0" cy="2865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996013" y="1987337"/>
            <a:ext cx="403949" cy="288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tap0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097740" y="1403853"/>
            <a:ext cx="1282200" cy="43098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ts val="800"/>
              </a:lnSpc>
            </a:pPr>
            <a:r>
              <a:rPr lang="en-US" altLang="ja-JP" sz="1400" b="1" dirty="0" smtClean="0">
                <a:solidFill>
                  <a:schemeClr val="tx1"/>
                </a:solidFill>
              </a:rPr>
              <a:t>Open vSwitch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14177</TotalTime>
  <Words>2492</Words>
  <Application>Microsoft Office PowerPoint</Application>
  <PresentationFormat>画面に合わせる (4:3)</PresentationFormat>
  <Paragraphs>725</Paragraphs>
  <Slides>19</Slides>
  <Notes>18</Notes>
  <HiddenSlides>4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1" baseType="lpstr">
      <vt:lpstr>Office テーマ</vt:lpstr>
      <vt:lpstr>ワークシート</vt:lpstr>
      <vt:lpstr>An Implementation of  SDN-enhanced Job Management System  with Bandwidth Control</vt:lpstr>
      <vt:lpstr>Background</vt:lpstr>
      <vt:lpstr>Management on HPC environment</vt:lpstr>
      <vt:lpstr>Traditional Resource Management</vt:lpstr>
      <vt:lpstr>SDN-enhanced JMS</vt:lpstr>
      <vt:lpstr>SDN-enhanced JMS</vt:lpstr>
      <vt:lpstr>Proposed resource management</vt:lpstr>
      <vt:lpstr>System architecture</vt:lpstr>
      <vt:lpstr>wrapper  program</vt:lpstr>
      <vt:lpstr>Configure VM environment</vt:lpstr>
      <vt:lpstr>Additional resource requirement</vt:lpstr>
      <vt:lpstr>Demo environment</vt:lpstr>
      <vt:lpstr>Conclusion and Future work</vt:lpstr>
      <vt:lpstr>PowerPoint プレゼンテーション</vt:lpstr>
      <vt:lpstr>Thank you for your attention !</vt:lpstr>
      <vt:lpstr>SDN / OpenFlow</vt:lpstr>
      <vt:lpstr>Research goal</vt:lpstr>
      <vt:lpstr>Proposed resource management</vt:lpstr>
      <vt:lpstr>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siba</dc:creator>
  <cp:lastModifiedBy>Watashiba</cp:lastModifiedBy>
  <cp:revision>747</cp:revision>
  <dcterms:modified xsi:type="dcterms:W3CDTF">2015-04-08T08:15:38Z</dcterms:modified>
</cp:coreProperties>
</file>