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71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81025" autoAdjust="0"/>
  </p:normalViewPr>
  <p:slideViewPr>
    <p:cSldViewPr snapToGrid="0" snapToObjects="1">
      <p:cViewPr>
        <p:scale>
          <a:sx n="75" d="100"/>
          <a:sy n="75" d="100"/>
        </p:scale>
        <p:origin x="-161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C81B-596A-3740-848A-C0FE7586A022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38E1-923D-EA4B-9D3E-C78BBED5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1113-7839-C440-8F55-7342D8392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8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1865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43749" y="274638"/>
            <a:ext cx="137160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tiff"/><Relationship Id="rId3" Type="http://schemas.openxmlformats.org/officeDocument/2006/relationships/image" Target="../media/image2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gmagrid/cloud-scheduler" TargetMode="External"/><Relationship Id="rId3" Type="http://schemas.openxmlformats.org/officeDocument/2006/relationships/hyperlink" Target="https://github.com/pragmagrid/pc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hyperlink" Target="http://www.bookedschedul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lit2-119-121.ucsd.edu/cloud-scheduler" TargetMode="External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4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tiff"/><Relationship Id="rId3" Type="http://schemas.openxmlformats.org/officeDocument/2006/relationships/image" Target="../media/image2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Lightweight Scheduler for PRAGMA </a:t>
            </a:r>
            <a:r>
              <a:rPr lang="en-US" dirty="0" err="1"/>
              <a:t>Testbed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97" y="3886200"/>
            <a:ext cx="828070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Shava Smallen Montoya,</a:t>
            </a:r>
          </a:p>
          <a:p>
            <a:r>
              <a:rPr lang="en-US" dirty="0" err="1" smtClean="0"/>
              <a:t>Nadya</a:t>
            </a:r>
            <a:r>
              <a:rPr lang="en-US" dirty="0" smtClean="0"/>
              <a:t> Williams, Phil Papadopoulos, </a:t>
            </a:r>
          </a:p>
          <a:p>
            <a:r>
              <a:rPr lang="en-US" dirty="0" smtClean="0"/>
              <a:t>Mauricio </a:t>
            </a:r>
            <a:r>
              <a:rPr lang="en-US" dirty="0" err="1" smtClean="0"/>
              <a:t>Tsugawa</a:t>
            </a:r>
            <a:r>
              <a:rPr lang="en-US" dirty="0" smtClean="0"/>
              <a:t>, Jose Fortes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Common Reports</a:t>
            </a:r>
            <a:endParaRPr lang="en-US" dirty="0"/>
          </a:p>
        </p:txBody>
      </p:sp>
      <p:pic>
        <p:nvPicPr>
          <p:cNvPr id="6" name="Picture 5" descr="report-comm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81318"/>
            <a:ext cx="7819860" cy="380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report-grap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6" y="2029548"/>
            <a:ext cx="6238998" cy="4625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7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Report</a:t>
            </a:r>
            <a:endParaRPr lang="en-US" dirty="0"/>
          </a:p>
        </p:txBody>
      </p:sp>
      <p:pic>
        <p:nvPicPr>
          <p:cNvPr id="4" name="Picture 3" descr="report-custo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9" y="1535137"/>
            <a:ext cx="7048043" cy="4855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9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468"/>
            <a:ext cx="8229600" cy="498686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Prototype code available at:</a:t>
            </a:r>
          </a:p>
          <a:p>
            <a:pPr lvl="1"/>
            <a:r>
              <a:rPr lang="en-US" dirty="0" smtClean="0">
                <a:hlinkClick r:id="rId2"/>
              </a:rPr>
              <a:t>https://github.com/pragmagrid/cloud-scheduler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https://github.com/pragmagrid/pcc</a:t>
            </a:r>
            <a:endParaRPr lang="en-US" dirty="0" smtClean="0"/>
          </a:p>
          <a:p>
            <a:r>
              <a:rPr lang="en-US" b="1" dirty="0" smtClean="0"/>
              <a:t>Several Missing Pieces</a:t>
            </a:r>
          </a:p>
          <a:p>
            <a:endParaRPr lang="en-US" b="1" dirty="0" smtClean="0"/>
          </a:p>
          <a:p>
            <a:pPr lvl="1"/>
            <a:r>
              <a:rPr lang="en-US" u="sng" dirty="0" smtClean="0"/>
              <a:t>GUI</a:t>
            </a:r>
            <a:r>
              <a:rPr lang="en-US" dirty="0" smtClean="0"/>
              <a:t>:  Ability to reserve more than one virtual cluster per resource </a:t>
            </a:r>
          </a:p>
          <a:p>
            <a:pPr lvl="1"/>
            <a:r>
              <a:rPr lang="en-US" u="sng" dirty="0" smtClean="0"/>
              <a:t>PCC</a:t>
            </a:r>
            <a:r>
              <a:rPr lang="en-US" dirty="0" smtClean="0"/>
              <a:t>:  Enable Condor Glide-in, automatic shutdown of reservations, enabling extension of reservations, network overlay/ENT integration</a:t>
            </a:r>
          </a:p>
          <a:p>
            <a:pPr lvl="1"/>
            <a:r>
              <a:rPr lang="en-US" u="sng" dirty="0" err="1" smtClean="0"/>
              <a:t>pragma_boot</a:t>
            </a:r>
            <a:r>
              <a:rPr lang="en-US" dirty="0" smtClean="0"/>
              <a:t>: Efficient VM/VC startup, port to other </a:t>
            </a:r>
            <a:r>
              <a:rPr lang="en-US" dirty="0" err="1" smtClean="0"/>
              <a:t>provisioners</a:t>
            </a:r>
            <a:r>
              <a:rPr lang="en-US" dirty="0" smtClean="0"/>
              <a:t> (</a:t>
            </a:r>
            <a:r>
              <a:rPr lang="en-US" dirty="0" err="1" smtClean="0"/>
              <a:t>OpenNebula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Cloudstack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 smtClean="0"/>
              <a:t>Images</a:t>
            </a:r>
            <a:r>
              <a:rPr lang="en-US" dirty="0" smtClean="0"/>
              <a:t>: storage and management, library of base images</a:t>
            </a:r>
          </a:p>
          <a:p>
            <a:pPr lvl="1"/>
            <a:r>
              <a:rPr lang="en-US" u="sng" dirty="0" smtClean="0"/>
              <a:t>Documentation</a:t>
            </a:r>
            <a:r>
              <a:rPr lang="en-US" dirty="0" smtClean="0"/>
              <a:t>: </a:t>
            </a:r>
            <a:r>
              <a:rPr lang="en-US" dirty="0"/>
              <a:t>H</a:t>
            </a:r>
            <a:r>
              <a:rPr lang="en-US" dirty="0" smtClean="0"/>
              <a:t>ow to guides (site, user)</a:t>
            </a:r>
          </a:p>
          <a:p>
            <a:pPr lvl="1"/>
            <a:r>
              <a:rPr lang="en-US" u="sng" dirty="0" smtClean="0"/>
              <a:t>User management</a:t>
            </a:r>
            <a:r>
              <a:rPr lang="en-US" dirty="0" smtClean="0"/>
              <a:t>:  Integration with </a:t>
            </a:r>
            <a:r>
              <a:rPr lang="en-US" dirty="0" err="1" smtClean="0"/>
              <a:t>OpenID</a:t>
            </a:r>
            <a:r>
              <a:rPr lang="en-US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47600"/>
              </p:ext>
            </p:extLst>
          </p:nvPr>
        </p:nvGraphicFramePr>
        <p:xfrm>
          <a:off x="846667" y="3040041"/>
          <a:ext cx="8128000" cy="34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38"/>
                <a:gridCol w="6565562"/>
              </a:tblGrid>
              <a:tr h="338272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smtClean="0"/>
                        <a:t>Booking (GUI)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reserve more than one virtual cluster per resource,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ntegration with </a:t>
                      </a:r>
                      <a:r>
                        <a:rPr lang="en-US" dirty="0" err="1" smtClean="0"/>
                        <a:t>OpenID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smtClean="0"/>
                        <a:t>PCC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Condor Glide-in, automatic shutdown of reservations, enabling extension of reservations, network overlay/ENT integration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pragma_boot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Efficient VM/VC startup, port to other </a:t>
                      </a:r>
                      <a:r>
                        <a:rPr lang="en-US" dirty="0" err="1" smtClean="0"/>
                        <a:t>provisioners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OpenNebula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Openstack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Cloudstack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382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pragma_agent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to be written and ported to other </a:t>
                      </a:r>
                      <a:r>
                        <a:rPr lang="en-US" baseline="0" dirty="0" err="1" smtClean="0"/>
                        <a:t>provisioners</a:t>
                      </a:r>
                      <a:r>
                        <a:rPr lang="en-US" baseline="0" dirty="0" smtClean="0"/>
                        <a:t> too</a:t>
                      </a:r>
                      <a:endParaRPr lang="en-US" dirty="0" smtClean="0"/>
                    </a:p>
                  </a:txBody>
                  <a:tcPr/>
                </a:tc>
              </a:tr>
              <a:tr h="338272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and management, library of base images</a:t>
                      </a:r>
                      <a:endParaRPr lang="en-US" dirty="0"/>
                    </a:p>
                  </a:txBody>
                  <a:tcPr/>
                </a:tc>
              </a:tr>
              <a:tr h="434551">
                <a:tc>
                  <a:txBody>
                    <a:bodyPr/>
                    <a:lstStyle/>
                    <a:p>
                      <a:r>
                        <a:rPr lang="en-US" dirty="0" smtClean="0"/>
                        <a:t>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 to guides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sites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users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(for Resources WG)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32867"/>
          </a:xfrm>
        </p:spPr>
        <p:txBody>
          <a:bodyPr>
            <a:normAutofit/>
          </a:bodyPr>
          <a:lstStyle/>
          <a:p>
            <a:r>
              <a:rPr lang="en-US" dirty="0" smtClean="0"/>
              <a:t>Does Booking GUI seem intuitive / sufficient?  What is missing?</a:t>
            </a:r>
          </a:p>
          <a:p>
            <a:r>
              <a:rPr lang="en-US" dirty="0" smtClean="0"/>
              <a:t>Would you be willing to participate as a resource provider?  </a:t>
            </a:r>
          </a:p>
          <a:p>
            <a:r>
              <a:rPr lang="en-US" dirty="0" smtClean="0"/>
              <a:t>What would make it difficult for you to participate as site or user?</a:t>
            </a:r>
          </a:p>
          <a:p>
            <a:r>
              <a:rPr lang="en-US" dirty="0" smtClean="0"/>
              <a:t>What hypervisor/</a:t>
            </a:r>
            <a:r>
              <a:rPr lang="en-US" dirty="0" err="1" smtClean="0"/>
              <a:t>provisioner</a:t>
            </a:r>
            <a:r>
              <a:rPr lang="en-US" dirty="0" smtClean="0"/>
              <a:t> do you use?  Willing to port </a:t>
            </a:r>
            <a:r>
              <a:rPr lang="en-US" dirty="0" err="1" smtClean="0"/>
              <a:t>pragma_boot</a:t>
            </a:r>
            <a:r>
              <a:rPr lang="en-US" dirty="0" smtClean="0"/>
              <a:t> to it?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1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(for main session)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applications would you like to run?</a:t>
            </a:r>
          </a:p>
          <a:p>
            <a:r>
              <a:rPr lang="en-US" dirty="0" smtClean="0"/>
              <a:t>Would you be willing to </a:t>
            </a:r>
            <a:r>
              <a:rPr lang="en-US" dirty="0" smtClean="0"/>
              <a:t>volunteer </a:t>
            </a:r>
            <a:r>
              <a:rPr lang="en-US" dirty="0"/>
              <a:t>to run application across </a:t>
            </a:r>
            <a:r>
              <a:rPr lang="en-US" dirty="0" err="1"/>
              <a:t>testbed</a:t>
            </a:r>
            <a:r>
              <a:rPr lang="en-US" dirty="0" err="1" smtClean="0"/>
              <a:t>to</a:t>
            </a:r>
            <a:r>
              <a:rPr lang="en-US" dirty="0" smtClean="0"/>
              <a:t> be a beta tester?</a:t>
            </a:r>
            <a:endParaRPr lang="en-US" dirty="0" smtClean="0"/>
          </a:p>
          <a:p>
            <a:r>
              <a:rPr lang="en-US" dirty="0" smtClean="0"/>
              <a:t>What additional features would you like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PRAGMA meeting…</a:t>
            </a:r>
            <a:endParaRPr lang="en-US" dirty="0"/>
          </a:p>
        </p:txBody>
      </p:sp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8" y="1641725"/>
            <a:ext cx="5091852" cy="3662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lid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35" y="2394856"/>
            <a:ext cx="5508994" cy="4052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628571" y="4644571"/>
            <a:ext cx="5366658" cy="112485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5491525"/>
            <a:ext cx="269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Notes from Resources WG discussion meeting at PRAGMA27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8599" y="3898899"/>
            <a:ext cx="4152901" cy="1905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9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899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for </a:t>
            </a:r>
            <a:r>
              <a:rPr lang="en-US" dirty="0" err="1"/>
              <a:t>T</a:t>
            </a:r>
            <a:r>
              <a:rPr lang="en-US" dirty="0" err="1" smtClean="0"/>
              <a:t>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cale </a:t>
            </a:r>
            <a:r>
              <a:rPr lang="en-US" dirty="0"/>
              <a:t>to tens of users (not necessarily to hundreds or thousands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Leverage existing tools such as PRAGMA Boot, Personal Cloud Controller, and overlay networks to deploy virtual clusters/machines.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Needs to work with multiple cloud deployment tools (e.g., Rocks,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OpenNebula</a:t>
            </a:r>
            <a:r>
              <a:rPr lang="en-US" dirty="0" smtClean="0"/>
              <a:t>, and </a:t>
            </a:r>
            <a:r>
              <a:rPr lang="en-US" dirty="0" err="1" smtClean="0"/>
              <a:t>CloudStack</a:t>
            </a:r>
            <a:r>
              <a:rPr lang="en-US" dirty="0" smtClean="0"/>
              <a:t>). 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articipating sites should only need to </a:t>
            </a:r>
            <a:r>
              <a:rPr lang="en-US" dirty="0"/>
              <a:t>install a small amount of </a:t>
            </a:r>
            <a:r>
              <a:rPr lang="en-US" dirty="0" smtClean="0"/>
              <a:t>software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 scheduler architecture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1437585" y="1001888"/>
            <a:ext cx="5068588" cy="4949466"/>
            <a:chOff x="378079" y="1386646"/>
            <a:chExt cx="5068588" cy="4949466"/>
          </a:xfrm>
        </p:grpSpPr>
        <p:grpSp>
          <p:nvGrpSpPr>
            <p:cNvPr id="10" name="Group 9"/>
            <p:cNvGrpSpPr/>
            <p:nvPr/>
          </p:nvGrpSpPr>
          <p:grpSpPr>
            <a:xfrm>
              <a:off x="378079" y="1386646"/>
              <a:ext cx="5068588" cy="3499555"/>
              <a:chOff x="378079" y="1386646"/>
              <a:chExt cx="5068588" cy="34995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977640" y="1549609"/>
                <a:ext cx="1469027" cy="3157858"/>
                <a:chOff x="4014807" y="1549609"/>
                <a:chExt cx="1469027" cy="2698696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4014807" y="1549609"/>
                  <a:ext cx="1469027" cy="2698696"/>
                  <a:chOff x="506980" y="1481845"/>
                  <a:chExt cx="2776196" cy="4300423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06980" y="1481845"/>
                    <a:ext cx="2776196" cy="430042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62514" y="1675191"/>
                    <a:ext cx="2452275" cy="63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UF</a:t>
                    </a:r>
                  </a:p>
                </p:txBody>
              </p:sp>
            </p:grpSp>
            <p:sp>
              <p:nvSpPr>
                <p:cNvPr id="200" name="TextBox 199"/>
                <p:cNvSpPr txBox="1"/>
                <p:nvPr/>
              </p:nvSpPr>
              <p:spPr>
                <a:xfrm>
                  <a:off x="4518372" y="3871909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site</a:t>
                  </a:r>
                  <a:endParaRPr lang="en-US" sz="1400" b="1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78079" y="1549609"/>
                <a:ext cx="1469027" cy="3157858"/>
                <a:chOff x="378079" y="1549609"/>
                <a:chExt cx="1469027" cy="2698696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378079" y="1549609"/>
                  <a:ext cx="1469027" cy="2698696"/>
                  <a:chOff x="506980" y="1481845"/>
                  <a:chExt cx="2776196" cy="4300423"/>
                </a:xfrm>
              </p:grpSpPr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506980" y="1481845"/>
                    <a:ext cx="2776196" cy="430042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762514" y="1675192"/>
                    <a:ext cx="245227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SDSC</a:t>
                    </a:r>
                  </a:p>
                </p:txBody>
              </p:sp>
            </p:grpSp>
            <p:sp>
              <p:nvSpPr>
                <p:cNvPr id="201" name="TextBox 200"/>
                <p:cNvSpPr txBox="1"/>
                <p:nvPr/>
              </p:nvSpPr>
              <p:spPr>
                <a:xfrm>
                  <a:off x="827493" y="3883693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site</a:t>
                  </a:r>
                  <a:endParaRPr lang="en-US" sz="1400" b="1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173849" y="1386646"/>
                <a:ext cx="1469027" cy="3499555"/>
                <a:chOff x="2173849" y="1410341"/>
                <a:chExt cx="1469027" cy="299070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2173849" y="1410341"/>
                  <a:ext cx="1469027" cy="2990709"/>
                  <a:chOff x="506980" y="1259920"/>
                  <a:chExt cx="2776196" cy="4765751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506980" y="1259920"/>
                    <a:ext cx="2776196" cy="476575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762514" y="1675192"/>
                    <a:ext cx="245227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SDSC</a:t>
                    </a:r>
                  </a:p>
                </p:txBody>
              </p:sp>
            </p:grpSp>
            <p:sp>
              <p:nvSpPr>
                <p:cNvPr id="202" name="TextBox 201"/>
                <p:cNvSpPr txBox="1"/>
                <p:nvPr/>
              </p:nvSpPr>
              <p:spPr>
                <a:xfrm>
                  <a:off x="2428044" y="3894802"/>
                  <a:ext cx="1034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Central site</a:t>
                  </a:r>
                  <a:endParaRPr lang="en-US" sz="1400" b="1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13295" y="2098804"/>
                <a:ext cx="4765494" cy="2161499"/>
                <a:chOff x="513295" y="4422503"/>
                <a:chExt cx="4765494" cy="21614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96664" y="5432528"/>
                  <a:ext cx="327697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/>
                <p:cNvGrpSpPr/>
                <p:nvPr/>
              </p:nvGrpSpPr>
              <p:grpSpPr>
                <a:xfrm>
                  <a:off x="513295" y="4445773"/>
                  <a:ext cx="1159537" cy="2138229"/>
                  <a:chOff x="2081060" y="2526313"/>
                  <a:chExt cx="1159537" cy="2138229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2081060" y="2704457"/>
                    <a:ext cx="1159537" cy="1960085"/>
                    <a:chOff x="739719" y="3653306"/>
                    <a:chExt cx="1159537" cy="1960085"/>
                  </a:xfrm>
                </p:grpSpPr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1020403" y="4230297"/>
                      <a:ext cx="552450" cy="1383094"/>
                      <a:chOff x="1020403" y="4230297"/>
                      <a:chExt cx="552450" cy="1383094"/>
                    </a:xfrm>
                  </p:grpSpPr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>
                        <a:off x="1319488" y="4230297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020403" y="4378466"/>
                        <a:ext cx="552450" cy="1234925"/>
                        <a:chOff x="1020403" y="4378466"/>
                        <a:chExt cx="552450" cy="1234925"/>
                      </a:xfrm>
                    </p:grpSpPr>
                    <p:grpSp>
                      <p:nvGrpSpPr>
                        <p:cNvPr id="124" name="Group 123"/>
                        <p:cNvGrpSpPr/>
                        <p:nvPr/>
                      </p:nvGrpSpPr>
                      <p:grpSpPr>
                        <a:xfrm>
                          <a:off x="1136608" y="4539226"/>
                          <a:ext cx="320040" cy="286511"/>
                          <a:chOff x="4251960" y="4570564"/>
                          <a:chExt cx="320040" cy="286511"/>
                        </a:xfrm>
                      </p:grpSpPr>
                      <p:grpSp>
                        <p:nvGrpSpPr>
                          <p:cNvPr id="127" name="Group 126"/>
                          <p:cNvGrpSpPr/>
                          <p:nvPr/>
                        </p:nvGrpSpPr>
                        <p:grpSpPr>
                          <a:xfrm>
                            <a:off x="4251960" y="4570564"/>
                            <a:ext cx="137160" cy="286511"/>
                            <a:chOff x="4251960" y="4570564"/>
                            <a:chExt cx="137160" cy="286511"/>
                          </a:xfrm>
                        </p:grpSpPr>
                        <p:cxnSp>
                          <p:nvCxnSpPr>
                            <p:cNvPr id="133" name="Straight Connector 132"/>
                            <p:cNvCxnSpPr/>
                            <p:nvPr/>
                          </p:nvCxnSpPr>
                          <p:spPr>
                            <a:xfrm>
                              <a:off x="425196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Straight Connector 133"/>
                            <p:cNvCxnSpPr/>
                            <p:nvPr/>
                          </p:nvCxnSpPr>
                          <p:spPr>
                            <a:xfrm>
                              <a:off x="429768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Straight Connector 134"/>
                            <p:cNvCxnSpPr/>
                            <p:nvPr/>
                          </p:nvCxnSpPr>
                          <p:spPr>
                            <a:xfrm>
                              <a:off x="434340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Straight Connector 135"/>
                            <p:cNvCxnSpPr/>
                            <p:nvPr/>
                          </p:nvCxnSpPr>
                          <p:spPr>
                            <a:xfrm>
                              <a:off x="438912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28" name="Group 127"/>
                          <p:cNvGrpSpPr/>
                          <p:nvPr/>
                        </p:nvGrpSpPr>
                        <p:grpSpPr>
                          <a:xfrm>
                            <a:off x="4434840" y="4570564"/>
                            <a:ext cx="137160" cy="286511"/>
                            <a:chOff x="4251960" y="4570564"/>
                            <a:chExt cx="137160" cy="286511"/>
                          </a:xfrm>
                        </p:grpSpPr>
                        <p:cxnSp>
                          <p:nvCxnSpPr>
                            <p:cNvPr id="129" name="Straight Connector 128"/>
                            <p:cNvCxnSpPr/>
                            <p:nvPr/>
                          </p:nvCxnSpPr>
                          <p:spPr>
                            <a:xfrm>
                              <a:off x="425196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Straight Connector 129"/>
                            <p:cNvCxnSpPr/>
                            <p:nvPr/>
                          </p:nvCxnSpPr>
                          <p:spPr>
                            <a:xfrm>
                              <a:off x="429768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Straight Connector 130"/>
                            <p:cNvCxnSpPr/>
                            <p:nvPr/>
                          </p:nvCxnSpPr>
                          <p:spPr>
                            <a:xfrm>
                              <a:off x="434340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Straight Connector 131"/>
                            <p:cNvCxnSpPr/>
                            <p:nvPr/>
                          </p:nvCxnSpPr>
                          <p:spPr>
                            <a:xfrm>
                              <a:off x="438912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pic>
                      <p:nvPicPr>
                        <p:cNvPr id="125" name="Picture 1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20403" y="4378466"/>
                          <a:ext cx="552450" cy="228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6" name="Picture 125" descr="Screen shot 2013-10-03 at 6.11.14 PM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728" y="4744355"/>
                          <a:ext cx="431800" cy="86903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121" name="Cloud 120"/>
                    <p:cNvSpPr/>
                    <p:nvPr/>
                  </p:nvSpPr>
                  <p:spPr>
                    <a:xfrm>
                      <a:off x="739719" y="3653306"/>
                      <a:ext cx="1159537" cy="607351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300025" y="2704457"/>
                    <a:ext cx="431799" cy="593294"/>
                    <a:chOff x="4267200" y="3527964"/>
                    <a:chExt cx="431799" cy="593294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EFBE00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EFBE00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660829" y="2526313"/>
                    <a:ext cx="431799" cy="593294"/>
                    <a:chOff x="4267200" y="3527964"/>
                    <a:chExt cx="431799" cy="593294"/>
                  </a:xfrm>
                </p:grpSpPr>
                <p:pic>
                  <p:nvPicPr>
                    <p:cNvPr id="138" name="Picture 13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EFBE00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EFBE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2324847" y="4511573"/>
                  <a:ext cx="1205819" cy="1622737"/>
                  <a:chOff x="3220953" y="2618285"/>
                  <a:chExt cx="1205819" cy="162273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20953" y="2618285"/>
                    <a:ext cx="1205819" cy="1622737"/>
                    <a:chOff x="2963520" y="1939721"/>
                    <a:chExt cx="1205819" cy="1622737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3111592" y="2624738"/>
                      <a:ext cx="831859" cy="937720"/>
                      <a:chOff x="5244646" y="4416037"/>
                      <a:chExt cx="831859" cy="937720"/>
                    </a:xfrm>
                  </p:grpSpPr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>
                        <a:off x="5662154" y="4416037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5244646" y="4607066"/>
                        <a:ext cx="831859" cy="746691"/>
                        <a:chOff x="5244646" y="4607066"/>
                        <a:chExt cx="831859" cy="746691"/>
                      </a:xfrm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5383358" y="4635619"/>
                          <a:ext cx="548641" cy="295714"/>
                          <a:chOff x="6245351" y="5585784"/>
                          <a:chExt cx="548641" cy="295714"/>
                        </a:xfrm>
                      </p:grpSpPr>
                      <p:cxnSp>
                        <p:nvCxnSpPr>
                          <p:cNvPr id="85" name="Straight Connector 84"/>
                          <p:cNvCxnSpPr/>
                          <p:nvPr/>
                        </p:nvCxnSpPr>
                        <p:spPr>
                          <a:xfrm>
                            <a:off x="6248158" y="5594986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>
                            <a:off x="6245351" y="5594986"/>
                            <a:ext cx="539496" cy="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/>
                          <p:cNvCxnSpPr/>
                          <p:nvPr/>
                        </p:nvCxnSpPr>
                        <p:spPr>
                          <a:xfrm>
                            <a:off x="6428232" y="5585784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/>
                          <p:cNvCxnSpPr/>
                          <p:nvPr/>
                        </p:nvCxnSpPr>
                        <p:spPr>
                          <a:xfrm>
                            <a:off x="6609945" y="5594986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Straight Connector 88"/>
                          <p:cNvCxnSpPr/>
                          <p:nvPr/>
                        </p:nvCxnSpPr>
                        <p:spPr>
                          <a:xfrm>
                            <a:off x="6793992" y="5594987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pic>
                      <p:nvPicPr>
                        <p:cNvPr id="79" name="Picture 78" descr="Screen Shot 2015-03-30 at 4.32.35 PM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5244646" y="4607066"/>
                          <a:ext cx="762000" cy="10675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80" name="Group 79"/>
                        <p:cNvGrpSpPr/>
                        <p:nvPr/>
                      </p:nvGrpSpPr>
                      <p:grpSpPr>
                        <a:xfrm>
                          <a:off x="5246608" y="4830309"/>
                          <a:ext cx="829897" cy="523448"/>
                          <a:chOff x="3891071" y="5198400"/>
                          <a:chExt cx="1962855" cy="1012517"/>
                        </a:xfrm>
                      </p:grpSpPr>
                      <p:pic>
                        <p:nvPicPr>
                          <p:cNvPr id="81" name="Picture 8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8910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2" name="Picture 8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3863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3" name="Picture 8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8816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4" name="Picture 8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58626" y="5198400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sp>
                  <p:nvSpPr>
                    <p:cNvPr id="75" name="Cloud 74"/>
                    <p:cNvSpPr/>
                    <p:nvPr/>
                  </p:nvSpPr>
                  <p:spPr>
                    <a:xfrm>
                      <a:off x="2963520" y="1939721"/>
                      <a:ext cx="1205819" cy="778785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3753317" y="2625439"/>
                    <a:ext cx="431799" cy="593294"/>
                    <a:chOff x="4105392" y="3608072"/>
                    <a:chExt cx="431799" cy="593294"/>
                  </a:xfrm>
                </p:grpSpPr>
                <p:pic>
                  <p:nvPicPr>
                    <p:cNvPr id="141" name="Picture 140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105392" y="3608072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105392" y="3760134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4119252" y="4422503"/>
                  <a:ext cx="1159537" cy="1733796"/>
                  <a:chOff x="5645207" y="2526313"/>
                  <a:chExt cx="1159537" cy="17337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5645207" y="2782520"/>
                    <a:ext cx="1159537" cy="1477589"/>
                    <a:chOff x="3644194" y="4744355"/>
                    <a:chExt cx="1159537" cy="1477589"/>
                  </a:xfrm>
                </p:grpSpPr>
                <p:sp>
                  <p:nvSpPr>
                    <p:cNvPr id="55" name="Cloud 54"/>
                    <p:cNvSpPr/>
                    <p:nvPr/>
                  </p:nvSpPr>
                  <p:spPr>
                    <a:xfrm>
                      <a:off x="3644194" y="4744355"/>
                      <a:ext cx="1159537" cy="493051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3891071" y="5174404"/>
                      <a:ext cx="661446" cy="1047540"/>
                      <a:chOff x="3709821" y="5141459"/>
                      <a:chExt cx="661446" cy="1047540"/>
                    </a:xfrm>
                  </p:grpSpPr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>
                        <a:off x="4056615" y="5141459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3709821" y="5348992"/>
                        <a:ext cx="661446" cy="840007"/>
                        <a:chOff x="3709821" y="5348992"/>
                        <a:chExt cx="661446" cy="840007"/>
                      </a:xfrm>
                    </p:grpSpPr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>
                          <a:off x="3891071" y="5499100"/>
                          <a:ext cx="0" cy="28651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Connector 61"/>
                        <p:cNvCxnSpPr/>
                        <p:nvPr/>
                      </p:nvCxnSpPr>
                      <p:spPr>
                        <a:xfrm>
                          <a:off x="4199916" y="5508244"/>
                          <a:ext cx="0" cy="28651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3719827" y="5613390"/>
                          <a:ext cx="651440" cy="575609"/>
                          <a:chOff x="3719827" y="5198400"/>
                          <a:chExt cx="971344" cy="990600"/>
                        </a:xfrm>
                      </p:grpSpPr>
                      <p:pic>
                        <p:nvPicPr>
                          <p:cNvPr id="57" name="Picture 5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19827" y="5198400"/>
                            <a:ext cx="495300" cy="9906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8" name="Picture 5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95871" y="5198400"/>
                            <a:ext cx="495300" cy="9906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60" name="Picture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09821" y="5348992"/>
                          <a:ext cx="661446" cy="2286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5756083" y="2676356"/>
                    <a:ext cx="373263" cy="566741"/>
                    <a:chOff x="4220088" y="3527964"/>
                    <a:chExt cx="431800" cy="593294"/>
                  </a:xfrm>
                </p:grpSpPr>
                <p:pic>
                  <p:nvPicPr>
                    <p:cNvPr id="144" name="Picture 14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4220088" y="3677740"/>
                      <a:ext cx="431800" cy="2899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6EF569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6EF569"/>
                        </a:solidFill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335161" y="2526313"/>
                    <a:ext cx="431799" cy="577930"/>
                    <a:chOff x="4267200" y="3527964"/>
                    <a:chExt cx="431799" cy="593294"/>
                  </a:xfrm>
                </p:grpSpPr>
                <p:pic>
                  <p:nvPicPr>
                    <p:cNvPr id="147" name="Picture 146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0FEFE9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0FEFE9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>
                  <a:off x="812032" y="4690667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>
                  <a:spLocks noChangeAspect="1"/>
                </p:cNvSpPr>
                <p:nvPr/>
              </p:nvSpPr>
              <p:spPr>
                <a:xfrm>
                  <a:off x="1184504" y="454277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>
                  <a:spLocks noChangeAspect="1"/>
                </p:cNvSpPr>
                <p:nvPr/>
              </p:nvSpPr>
              <p:spPr>
                <a:xfrm>
                  <a:off x="2930405" y="458760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>
                  <a:spLocks noChangeAspect="1"/>
                </p:cNvSpPr>
                <p:nvPr/>
              </p:nvSpPr>
              <p:spPr>
                <a:xfrm>
                  <a:off x="926308" y="580415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>
                  <a:spLocks noChangeAspect="1"/>
                </p:cNvSpPr>
                <p:nvPr/>
              </p:nvSpPr>
              <p:spPr>
                <a:xfrm flipH="1">
                  <a:off x="2487553" y="5685654"/>
                  <a:ext cx="152400" cy="152802"/>
                </a:xfrm>
                <a:prstGeom prst="ellipse">
                  <a:avLst/>
                </a:prstGeom>
                <a:gradFill>
                  <a:gsLst>
                    <a:gs pos="0">
                      <a:srgbClr val="0000FF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2499914" y="5868161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4475712" y="5668332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>
                  <a:spLocks noChangeAspect="1"/>
                </p:cNvSpPr>
                <p:nvPr/>
              </p:nvSpPr>
              <p:spPr>
                <a:xfrm>
                  <a:off x="4370434" y="4662456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908502" y="4495901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>
              <a:off x="430145" y="3544462"/>
              <a:ext cx="1467827" cy="2708169"/>
              <a:chOff x="430145" y="3544462"/>
              <a:chExt cx="1467827" cy="270816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30145" y="4993237"/>
                <a:ext cx="1467827" cy="1259394"/>
                <a:chOff x="430145" y="4993237"/>
                <a:chExt cx="1467827" cy="125939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58071" y="5270498"/>
                  <a:ext cx="1077185" cy="982133"/>
                  <a:chOff x="594818" y="5019901"/>
                  <a:chExt cx="1077185" cy="982133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594818" y="5019901"/>
                    <a:ext cx="1077185" cy="98213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4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4">
                          <a:tint val="50000"/>
                          <a:shade val="100000"/>
                          <a:satMod val="350000"/>
                          <a:alpha val="43000"/>
                        </a:schemeClr>
                      </a:gs>
                    </a:gsLst>
                  </a:gradFill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Magnetic Disk 13"/>
                  <p:cNvSpPr/>
                  <p:nvPr/>
                </p:nvSpPr>
                <p:spPr>
                  <a:xfrm>
                    <a:off x="677671" y="5681132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Magnetic Disk 148"/>
                  <p:cNvSpPr/>
                  <p:nvPr/>
                </p:nvSpPr>
                <p:spPr>
                  <a:xfrm>
                    <a:off x="805838" y="5761565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Magnetic Disk 150"/>
                  <p:cNvSpPr/>
                  <p:nvPr/>
                </p:nvSpPr>
                <p:spPr>
                  <a:xfrm>
                    <a:off x="962151" y="5803897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430145" y="4993237"/>
                  <a:ext cx="14678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791CE9"/>
                      </a:solidFill>
                    </a:rPr>
                    <a:t>PRAGMA package</a:t>
                  </a:r>
                </a:p>
                <a:p>
                  <a:r>
                    <a:rPr lang="en-US" sz="1400" dirty="0" smtClean="0"/>
                    <a:t>   </a:t>
                  </a:r>
                  <a:r>
                    <a:rPr lang="en-US" sz="1100" b="1" dirty="0" smtClean="0"/>
                    <a:t>           </a:t>
                  </a:r>
                  <a:r>
                    <a:rPr lang="en-US" sz="1100" b="1" dirty="0" err="1" smtClean="0"/>
                    <a:t>ssh</a:t>
                  </a:r>
                  <a:r>
                    <a:rPr lang="en-US" sz="1100" b="1" dirty="0" smtClean="0"/>
                    <a:t> *</a:t>
                  </a:r>
                </a:p>
                <a:p>
                  <a:r>
                    <a:rPr lang="en-US" sz="1100" b="1" dirty="0" smtClean="0"/>
                    <a:t>     </a:t>
                  </a:r>
                  <a:r>
                    <a:rPr lang="en-US" sz="1100" b="1" dirty="0" err="1" smtClean="0"/>
                    <a:t>pragma_boot</a:t>
                  </a:r>
                  <a:r>
                    <a:rPr lang="en-US" sz="1100" b="1" dirty="0" smtClean="0"/>
                    <a:t> *</a:t>
                  </a:r>
                </a:p>
                <a:p>
                  <a:r>
                    <a:rPr lang="en-US" sz="1100" b="1" dirty="0" smtClean="0"/>
                    <a:t>     </a:t>
                  </a:r>
                  <a:r>
                    <a:rPr lang="en-US" sz="1100" b="1" dirty="0" err="1" smtClean="0"/>
                    <a:t>pragma_agent</a:t>
                  </a:r>
                  <a:endParaRPr lang="en-US" sz="1100" b="1" dirty="0"/>
                </a:p>
              </p:txBody>
            </p:sp>
          </p:grpSp>
          <p:sp>
            <p:nvSpPr>
              <p:cNvPr id="20" name="Curved Right Arrow 19"/>
              <p:cNvSpPr/>
              <p:nvPr/>
            </p:nvSpPr>
            <p:spPr>
              <a:xfrm>
                <a:off x="430145" y="3544462"/>
                <a:ext cx="397348" cy="1510138"/>
              </a:xfrm>
              <a:prstGeom prst="curvedRight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1948416" y="3443751"/>
              <a:ext cx="1972066" cy="2892361"/>
              <a:chOff x="1948416" y="3443751"/>
              <a:chExt cx="1972066" cy="2892361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2031967" y="5193945"/>
                <a:ext cx="1888515" cy="1142167"/>
                <a:chOff x="3431877" y="5023221"/>
                <a:chExt cx="1888515" cy="1142167"/>
              </a:xfrm>
            </p:grpSpPr>
            <p:sp>
              <p:nvSpPr>
                <p:cNvPr id="231" name="Rounded Rectangle 230"/>
                <p:cNvSpPr/>
                <p:nvPr/>
              </p:nvSpPr>
              <p:spPr>
                <a:xfrm>
                  <a:off x="3431877" y="5023221"/>
                  <a:ext cx="1888515" cy="1142167"/>
                </a:xfrm>
                <a:prstGeom prst="roundRect">
                  <a:avLst/>
                </a:prstGeom>
                <a:gradFill>
                  <a:gsLst>
                    <a:gs pos="0">
                      <a:srgbClr val="0000FF">
                        <a:alpha val="75000"/>
                      </a:srgb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8" name="Group 237"/>
                <p:cNvGrpSpPr/>
                <p:nvPr/>
              </p:nvGrpSpPr>
              <p:grpSpPr>
                <a:xfrm>
                  <a:off x="3556672" y="5111972"/>
                  <a:ext cx="815022" cy="461665"/>
                  <a:chOff x="2482916" y="5220295"/>
                  <a:chExt cx="815022" cy="461665"/>
                </a:xfrm>
              </p:grpSpPr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2510527" y="5270498"/>
                    <a:ext cx="759800" cy="411462"/>
                  </a:xfrm>
                  <a:prstGeom prst="roundRect">
                    <a:avLst/>
                  </a:prstGeom>
                  <a:gradFill>
                    <a:gsLst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2482916" y="5220295"/>
                    <a:ext cx="8150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/>
                      <a:t>PRAGMA</a:t>
                    </a:r>
                  </a:p>
                  <a:p>
                    <a:r>
                      <a:rPr lang="en-US" sz="1200" b="1" dirty="0" smtClean="0"/>
                      <a:t>Booking *</a:t>
                    </a:r>
                    <a:endParaRPr lang="en-US" sz="1200" b="1" dirty="0"/>
                  </a:p>
                </p:txBody>
              </p:sp>
            </p:grpSp>
            <p:sp>
              <p:nvSpPr>
                <p:cNvPr id="155" name="Oval 154"/>
                <p:cNvSpPr/>
                <p:nvPr/>
              </p:nvSpPr>
              <p:spPr>
                <a:xfrm>
                  <a:off x="4270853" y="5573637"/>
                  <a:ext cx="701127" cy="428397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415147" y="5641996"/>
                  <a:ext cx="701127" cy="428397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4583857" y="5681960"/>
                  <a:ext cx="702636" cy="428397"/>
                  <a:chOff x="5723942" y="5923152"/>
                  <a:chExt cx="702636" cy="428397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5724697" y="5923152"/>
                    <a:ext cx="701127" cy="42839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5723942" y="5937295"/>
                    <a:ext cx="70263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PCC </a:t>
                    </a:r>
                  </a:p>
                  <a:p>
                    <a:pPr algn="ctr"/>
                    <a:r>
                      <a:rPr lang="en-US" sz="1000" b="1" dirty="0" smtClean="0"/>
                      <a:t>(per user)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57" name="Curved Right Arrow 156"/>
              <p:cNvSpPr/>
              <p:nvPr/>
            </p:nvSpPr>
            <p:spPr>
              <a:xfrm>
                <a:off x="1948416" y="3443751"/>
                <a:ext cx="450865" cy="1610849"/>
              </a:xfrm>
              <a:prstGeom prst="curvedRightArrow">
                <a:avLst/>
              </a:prstGeom>
              <a:gradFill>
                <a:gsLst>
                  <a:gs pos="1000">
                    <a:srgbClr val="3366FF"/>
                  </a:gs>
                  <a:gs pos="100000">
                    <a:srgbClr val="9ABFFF"/>
                  </a:gs>
                </a:gsLst>
              </a:gradFill>
              <a:ln>
                <a:solidFill>
                  <a:srgbClr val="3366FF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58" name="Picture 157" descr="rock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29" y="5896323"/>
            <a:ext cx="632104" cy="632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7404" y="6180668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0526" y="6458003"/>
            <a:ext cx="39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i="1" dirty="0" smtClean="0"/>
              <a:t>Components integrated into prototype</a:t>
            </a:r>
            <a:endParaRPr lang="en-US" i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982929" y="4872401"/>
            <a:ext cx="294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Planned VM/VC </a:t>
            </a:r>
            <a:r>
              <a:rPr lang="en-US" b="1" dirty="0" err="1" smtClean="0"/>
              <a:t>provisioner</a:t>
            </a:r>
            <a:r>
              <a:rPr lang="en-US" b="1" dirty="0" err="1"/>
              <a:t>s</a:t>
            </a:r>
            <a:endParaRPr lang="en-US" b="1" dirty="0"/>
          </a:p>
        </p:txBody>
      </p:sp>
      <p:pic>
        <p:nvPicPr>
          <p:cNvPr id="154" name="Picture 153" descr="cloudstac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101" y="5282833"/>
            <a:ext cx="1930513" cy="510967"/>
          </a:xfrm>
          <a:prstGeom prst="rect">
            <a:avLst/>
          </a:prstGeom>
        </p:spPr>
      </p:pic>
      <p:pic>
        <p:nvPicPr>
          <p:cNvPr id="159" name="Picture 158" descr="openstac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60" y="5219061"/>
            <a:ext cx="1033541" cy="1018038"/>
          </a:xfrm>
          <a:prstGeom prst="rect">
            <a:avLst/>
          </a:prstGeom>
        </p:spPr>
      </p:pic>
      <p:pic>
        <p:nvPicPr>
          <p:cNvPr id="160" name="Picture 159" descr="one_small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12" y="5846776"/>
            <a:ext cx="1072724" cy="3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8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5" y="1471920"/>
            <a:ext cx="892911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Can we leverage an existing room reservation scheduler?</a:t>
            </a:r>
            <a:endParaRPr lang="en-US" sz="2800" i="1" dirty="0"/>
          </a:p>
        </p:txBody>
      </p:sp>
      <p:pic>
        <p:nvPicPr>
          <p:cNvPr id="4" name="Picture 3" descr="book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38" y="2616842"/>
            <a:ext cx="4795809" cy="3984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634" y="2379772"/>
            <a:ext cx="2093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Pros:</a:t>
            </a:r>
            <a:endParaRPr lang="en-US" dirty="0"/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Open source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Easy to setup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Nice GUI interface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Report features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REST API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Customizable-</a:t>
            </a:r>
            <a:r>
              <a:rPr lang="en-US" i="1" dirty="0" err="1" smtClean="0"/>
              <a:t>ish</a:t>
            </a:r>
            <a:endParaRPr lang="en-US" i="1" dirty="0"/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LDAP </a:t>
            </a:r>
            <a:r>
              <a:rPr lang="en-US" dirty="0"/>
              <a:t>and Active Directory </a:t>
            </a:r>
            <a:r>
              <a:rPr lang="en-US" dirty="0" smtClean="0"/>
              <a:t>support.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Fine </a:t>
            </a:r>
            <a:r>
              <a:rPr lang="en-US" dirty="0"/>
              <a:t>tuned roles and </a:t>
            </a:r>
            <a:r>
              <a:rPr lang="en-US" dirty="0" smtClean="0"/>
              <a:t>permissions.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User </a:t>
            </a:r>
            <a:r>
              <a:rPr lang="en-US" dirty="0"/>
              <a:t>and group quotas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8266" y="2377440"/>
            <a:ext cx="17834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</a:t>
            </a:r>
            <a:r>
              <a:rPr lang="en-US" dirty="0" smtClean="0"/>
              <a:t>: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Can only handle one reservation per resource at a time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PHP changes can be painful (heavy OO makes it hard to find right files)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Doc is sparse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7159" y="2195106"/>
            <a:ext cx="34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http://www.bookedscheduler.com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Login/Register </a:t>
            </a:r>
            <a:endParaRPr lang="en-US" dirty="0"/>
          </a:p>
        </p:txBody>
      </p:sp>
      <p:pic>
        <p:nvPicPr>
          <p:cNvPr id="4" name="Picture 3" descr="logi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2" y="1417638"/>
            <a:ext cx="5592672" cy="299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9422" y="441389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http://calit2-119-121.ucsd.edu/cloud-scheduler</a:t>
            </a:r>
            <a:endParaRPr lang="en-US" dirty="0" smtClean="0"/>
          </a:p>
        </p:txBody>
      </p:sp>
      <p:pic>
        <p:nvPicPr>
          <p:cNvPr id="6" name="Picture 5" descr="creat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17" y="109447"/>
            <a:ext cx="2859440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Resources</a:t>
            </a:r>
            <a:endParaRPr lang="en-US" dirty="0"/>
          </a:p>
        </p:txBody>
      </p:sp>
      <p:pic>
        <p:nvPicPr>
          <p:cNvPr id="4" name="Picture 3" descr="resourc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" y="1500233"/>
            <a:ext cx="5559508" cy="474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filte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06" y="3060157"/>
            <a:ext cx="6159582" cy="3384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Reservations</a:t>
            </a:r>
            <a:endParaRPr lang="en-US" dirty="0"/>
          </a:p>
        </p:txBody>
      </p:sp>
      <p:pic>
        <p:nvPicPr>
          <p:cNvPr id="4" name="Picture 3" descr="reservat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90554"/>
            <a:ext cx="6739990" cy="502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nfirmat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88" y="4119854"/>
            <a:ext cx="4486739" cy="2345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87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reservations</a:t>
            </a:r>
            <a:endParaRPr lang="en-US" dirty="0"/>
          </a:p>
        </p:txBody>
      </p:sp>
      <p:pic>
        <p:nvPicPr>
          <p:cNvPr id="4" name="Picture 3" descr="PRAGMA Scheduler v2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5" y="1215768"/>
            <a:ext cx="7233891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13956</TotalTime>
  <Words>556</Words>
  <Application>Microsoft Macintosh PowerPoint</Application>
  <PresentationFormat>On-screen Show (4:3)</PresentationFormat>
  <Paragraphs>106</Paragraphs>
  <Slides>14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 Lightweight Scheduler for PRAGMA Testbed</vt:lpstr>
      <vt:lpstr>Last PRAGMA meeting…</vt:lpstr>
      <vt:lpstr>Requirements for Testbed</vt:lpstr>
      <vt:lpstr>PRAGMA scheduler architecture </vt:lpstr>
      <vt:lpstr>PRAGMA Booking</vt:lpstr>
      <vt:lpstr>Demo: Login/Register </vt:lpstr>
      <vt:lpstr>Demo: Resources</vt:lpstr>
      <vt:lpstr>Demo: Reservations</vt:lpstr>
      <vt:lpstr>Activating reservations</vt:lpstr>
      <vt:lpstr>Demo: Common Reports</vt:lpstr>
      <vt:lpstr>Demo: Custom Report</vt:lpstr>
      <vt:lpstr>Implementation status</vt:lpstr>
      <vt:lpstr>Discussion (for Resources WG)</vt:lpstr>
      <vt:lpstr>Discussion (for main session)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Lightweight Scheduler for PRAGMA Testbed</dc:title>
  <dc:creator>Shava Smallen</dc:creator>
  <cp:lastModifiedBy>Shava Smallen</cp:lastModifiedBy>
  <cp:revision>60</cp:revision>
  <dcterms:created xsi:type="dcterms:W3CDTF">2015-03-28T23:39:19Z</dcterms:created>
  <dcterms:modified xsi:type="dcterms:W3CDTF">2015-04-08T06:22:33Z</dcterms:modified>
</cp:coreProperties>
</file>