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9" r:id="rId4"/>
    <p:sldId id="258" r:id="rId5"/>
    <p:sldId id="260" r:id="rId6"/>
    <p:sldId id="261" r:id="rId7"/>
    <p:sldId id="264" r:id="rId8"/>
    <p:sldId id="262" r:id="rId9"/>
    <p:sldId id="263" r:id="rId10"/>
    <p:sldId id="266" r:id="rId11"/>
    <p:sldId id="265" r:id="rId12"/>
    <p:sldId id="267" r:id="rId13"/>
    <p:sldId id="269" r:id="rId14"/>
    <p:sldId id="268" r:id="rId15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4" autoAdjust="0"/>
    <p:restoredTop sz="86677" autoAdjust="0"/>
  </p:normalViewPr>
  <p:slideViewPr>
    <p:cSldViewPr>
      <p:cViewPr varScale="1">
        <p:scale>
          <a:sx n="95" d="100"/>
          <a:sy n="95" d="100"/>
        </p:scale>
        <p:origin x="96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FA03F-D03F-4879-9D07-361DC52C3BB7}" type="datetimeFigureOut">
              <a:rPr lang="en-US" smtClean="0"/>
              <a:t>4/7/15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534CCC-8E70-404F-8690-A44A259D9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21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9D376-AFBC-4A42-88FD-CA26D16C6D26}" type="datetimeFigureOut">
              <a:rPr lang="en-US" smtClean="0"/>
              <a:t>4/7/15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BFFE7-D29D-4537-A324-434029565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83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 smtClean="0"/>
              <a:t>Monitor and evaluate the ecosystem health of Korean rivers and streams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BFFE7-D29D-4537-A324-434029565E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52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The </a:t>
            </a:r>
            <a:r>
              <a:rPr lang="en-US" altLang="ko-KR" dirty="0" err="1" smtClean="0"/>
              <a:t>Youngsan</a:t>
            </a:r>
            <a:r>
              <a:rPr lang="en-US" altLang="ko-KR" dirty="0" smtClean="0"/>
              <a:t> and </a:t>
            </a:r>
            <a:r>
              <a:rPr lang="en-US" altLang="ko-KR" dirty="0" err="1" smtClean="0"/>
              <a:t>Seomjin</a:t>
            </a:r>
            <a:r>
              <a:rPr lang="en-US" altLang="ko-KR" dirty="0" smtClean="0"/>
              <a:t> rivers are usually treated as one river system (</a:t>
            </a:r>
            <a:r>
              <a:rPr lang="en-US" altLang="ko-KR" dirty="0" err="1" smtClean="0"/>
              <a:t>Youngasn</a:t>
            </a:r>
            <a:r>
              <a:rPr lang="en-US" altLang="ko-KR" dirty="0" smtClean="0"/>
              <a:t>–</a:t>
            </a:r>
            <a:r>
              <a:rPr lang="en-US" altLang="ko-KR" dirty="0" err="1" smtClean="0"/>
              <a:t>Seomjin</a:t>
            </a:r>
            <a:r>
              <a:rPr lang="en-US" altLang="ko-KR" dirty="0" smtClean="0"/>
              <a:t> River) because their watersheds are closely located.</a:t>
            </a:r>
            <a:endParaRPr lang="ko-KR" altLang="en-US" dirty="0" smtClean="0"/>
          </a:p>
          <a:p>
            <a:pPr>
              <a:spcBef>
                <a:spcPts val="600"/>
              </a:spcBef>
            </a:pPr>
            <a:endParaRPr lang="en-US" altLang="ko-KR" b="1" dirty="0" smtClean="0"/>
          </a:p>
          <a:p>
            <a:pPr>
              <a:spcBef>
                <a:spcPts val="600"/>
              </a:spcBef>
            </a:pPr>
            <a:r>
              <a:rPr lang="en-US" altLang="ko-KR" b="1" dirty="0" smtClean="0"/>
              <a:t>Independent tributaries </a:t>
            </a:r>
            <a:r>
              <a:rPr lang="en-US" altLang="ko-KR" dirty="0" smtClean="0"/>
              <a:t>of major rivers</a:t>
            </a:r>
          </a:p>
          <a:p>
            <a:pPr>
              <a:spcBef>
                <a:spcPts val="600"/>
              </a:spcBef>
            </a:pPr>
            <a:r>
              <a:rPr lang="en-US" altLang="ko-KR" b="1" dirty="0" smtClean="0"/>
              <a:t>Small streams </a:t>
            </a:r>
            <a:r>
              <a:rPr lang="en-US" altLang="ko-KR" dirty="0" smtClean="0"/>
              <a:t>encompass the entire country</a:t>
            </a:r>
          </a:p>
          <a:p>
            <a:pPr>
              <a:spcBef>
                <a:spcPts val="600"/>
              </a:spcBef>
            </a:pPr>
            <a:endParaRPr lang="en-US" altLang="ko-KR" sz="1200" dirty="0" smtClean="0"/>
          </a:p>
          <a:p>
            <a:pPr>
              <a:spcBef>
                <a:spcPts val="600"/>
              </a:spcBef>
            </a:pPr>
            <a:r>
              <a:rPr lang="en-US" altLang="ko-KR" sz="1200" dirty="0" smtClean="0"/>
              <a:t>Every 5 or 10 km was segmented in each river/stream</a:t>
            </a:r>
          </a:p>
          <a:p>
            <a:pPr>
              <a:spcBef>
                <a:spcPts val="600"/>
              </a:spcBef>
            </a:pPr>
            <a:r>
              <a:rPr lang="en-US" altLang="ko-KR" sz="1200" dirty="0" smtClean="0"/>
              <a:t>5711 potential monitoring sites was compiled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BFFE7-D29D-4537-A324-434029565E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76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The </a:t>
            </a:r>
            <a:r>
              <a:rPr lang="en-US" altLang="ko-KR" dirty="0" err="1" smtClean="0"/>
              <a:t>Youngsan</a:t>
            </a:r>
            <a:r>
              <a:rPr lang="en-US" altLang="ko-KR" dirty="0" smtClean="0"/>
              <a:t> and </a:t>
            </a:r>
            <a:r>
              <a:rPr lang="en-US" altLang="ko-KR" dirty="0" err="1" smtClean="0"/>
              <a:t>Seomjin</a:t>
            </a:r>
            <a:r>
              <a:rPr lang="en-US" altLang="ko-KR" dirty="0" smtClean="0"/>
              <a:t> rivers are usually treated as one river system (</a:t>
            </a:r>
            <a:r>
              <a:rPr lang="en-US" altLang="ko-KR" dirty="0" err="1" smtClean="0"/>
              <a:t>Youngasn</a:t>
            </a:r>
            <a:r>
              <a:rPr lang="en-US" altLang="ko-KR" dirty="0" smtClean="0"/>
              <a:t>–</a:t>
            </a:r>
            <a:r>
              <a:rPr lang="en-US" altLang="ko-KR" dirty="0" err="1" smtClean="0"/>
              <a:t>Seomjin</a:t>
            </a:r>
            <a:r>
              <a:rPr lang="en-US" altLang="ko-KR" dirty="0" smtClean="0"/>
              <a:t> River) because their watersheds are closely located.</a:t>
            </a:r>
            <a:endParaRPr lang="ko-KR" altLang="en-US" dirty="0" smtClean="0"/>
          </a:p>
          <a:p>
            <a:pPr>
              <a:spcBef>
                <a:spcPts val="600"/>
              </a:spcBef>
            </a:pPr>
            <a:endParaRPr lang="en-US" altLang="ko-KR" b="1" dirty="0" smtClean="0"/>
          </a:p>
          <a:p>
            <a:pPr>
              <a:spcBef>
                <a:spcPts val="600"/>
              </a:spcBef>
            </a:pPr>
            <a:r>
              <a:rPr lang="en-US" altLang="ko-KR" b="1" dirty="0" smtClean="0"/>
              <a:t>Independent tributaries </a:t>
            </a:r>
            <a:r>
              <a:rPr lang="en-US" altLang="ko-KR" dirty="0" smtClean="0"/>
              <a:t>of major rivers</a:t>
            </a:r>
          </a:p>
          <a:p>
            <a:pPr>
              <a:spcBef>
                <a:spcPts val="600"/>
              </a:spcBef>
            </a:pPr>
            <a:r>
              <a:rPr lang="en-US" altLang="ko-KR" b="1" dirty="0" smtClean="0"/>
              <a:t>Small streams </a:t>
            </a:r>
            <a:r>
              <a:rPr lang="en-US" altLang="ko-KR" dirty="0" smtClean="0"/>
              <a:t>encompass the entire country</a:t>
            </a:r>
          </a:p>
          <a:p>
            <a:pPr>
              <a:spcBef>
                <a:spcPts val="600"/>
              </a:spcBef>
            </a:pPr>
            <a:endParaRPr lang="en-US" altLang="ko-KR" sz="1200" dirty="0" smtClean="0"/>
          </a:p>
          <a:p>
            <a:pPr>
              <a:spcBef>
                <a:spcPts val="600"/>
              </a:spcBef>
            </a:pPr>
            <a:r>
              <a:rPr lang="en-US" altLang="ko-KR" sz="1200" dirty="0" smtClean="0"/>
              <a:t>Every 5 or 10 km was segmented in each river/stream</a:t>
            </a:r>
          </a:p>
          <a:p>
            <a:pPr>
              <a:spcBef>
                <a:spcPts val="600"/>
              </a:spcBef>
            </a:pPr>
            <a:r>
              <a:rPr lang="en-US" altLang="ko-KR" sz="1200" dirty="0" smtClean="0"/>
              <a:t>5711 potential monitoring sites was compiled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BFFE7-D29D-4537-A324-434029565E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66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BFFE7-D29D-4537-A324-434029565E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>
                <a:latin typeface="Arial Rounded MT Bold" panose="020F0704030504030204" pitchFamily="34" charset="0"/>
                <a:cs typeface="Georgia"/>
              </a:rPr>
              <a:t>Current State of NAEMP Data Management: Spreadsheet files designed for specific analyses and reports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BFFE7-D29D-4537-A324-434029565E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71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2015. 4. 7.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2015. 4. 7.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2015. 4. 7.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2015. 4. 7.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2015. 4. 7.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2015. 4. 7.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2015. 4. 7.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2015. 4. 7.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2015. 4. 7.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2015. 4. 7.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99592" y="6356350"/>
            <a:ext cx="1691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2015. 4. 7.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1403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1" name="그림 10" descr="KU-logo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740352" y="6288828"/>
            <a:ext cx="1372894" cy="548680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3810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-2125" y="6237312"/>
            <a:ext cx="9144000" cy="0"/>
          </a:xfrm>
          <a:prstGeom prst="line">
            <a:avLst/>
          </a:prstGeom>
          <a:ln w="3810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cir-logo2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-144202" y="6165304"/>
            <a:ext cx="1259818" cy="63795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uahsi.org/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802631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latin typeface="Arial Rounded MT Bold" panose="020F0704030504030204" pitchFamily="34" charset="0"/>
                <a:cs typeface="Georgia"/>
              </a:rPr>
              <a:t>A Database Approach to </a:t>
            </a:r>
            <a:br>
              <a:rPr lang="en-US" altLang="ko-KR" sz="4000" dirty="0" smtClean="0">
                <a:latin typeface="Arial Rounded MT Bold" panose="020F0704030504030204" pitchFamily="34" charset="0"/>
                <a:cs typeface="Georgia"/>
              </a:rPr>
            </a:br>
            <a:r>
              <a:rPr lang="en-US" altLang="ko-KR" sz="4000" dirty="0" smtClean="0">
                <a:latin typeface="Arial Rounded MT Bold" panose="020F0704030504030204" pitchFamily="34" charset="0"/>
                <a:cs typeface="Georgia"/>
              </a:rPr>
              <a:t>NAEMP in Korea</a:t>
            </a:r>
            <a:endParaRPr lang="ko-KR" altLang="en-US" sz="4000" dirty="0">
              <a:latin typeface="Arial Rounded MT Bold" panose="020F0704030504030204" pitchFamily="34" charset="0"/>
              <a:cs typeface="Georgia"/>
            </a:endParaRPr>
          </a:p>
        </p:txBody>
      </p:sp>
      <p:sp>
        <p:nvSpPr>
          <p:cNvPr id="6" name="부제목 2"/>
          <p:cNvSpPr>
            <a:spLocks noGrp="1"/>
          </p:cNvSpPr>
          <p:nvPr>
            <p:ph type="subTitle" idx="1"/>
          </p:nvPr>
        </p:nvSpPr>
        <p:spPr>
          <a:xfrm>
            <a:off x="1371600" y="4124672"/>
            <a:ext cx="6400800" cy="1752600"/>
          </a:xfrm>
        </p:spPr>
        <p:txBody>
          <a:bodyPr anchor="ctr">
            <a:noAutofit/>
          </a:bodyPr>
          <a:lstStyle/>
          <a:p>
            <a:pPr>
              <a:spcBef>
                <a:spcPts val="600"/>
              </a:spcBef>
            </a:pPr>
            <a:r>
              <a:rPr lang="en-US" altLang="ko-KR" sz="2000" b="1" dirty="0" smtClean="0">
                <a:latin typeface="Arial Rounded MT Bold" panose="020F0704030504030204" pitchFamily="34" charset="0"/>
                <a:cs typeface="Georgia"/>
              </a:rPr>
              <a:t>MEILAN JIANG</a:t>
            </a:r>
            <a:endParaRPr lang="en-US" altLang="ko-KR" sz="2000" b="1" dirty="0">
              <a:latin typeface="Arial Rounded MT Bold" panose="020F0704030504030204" pitchFamily="34" charset="0"/>
              <a:cs typeface="Georgia"/>
            </a:endParaRPr>
          </a:p>
          <a:p>
            <a:pPr>
              <a:spcBef>
                <a:spcPts val="600"/>
              </a:spcBef>
            </a:pPr>
            <a:r>
              <a:rPr lang="en-US" altLang="ko-KR" sz="2000" b="1" dirty="0" smtClean="0">
                <a:latin typeface="Arial Rounded MT Bold" panose="020F0704030504030204" pitchFamily="34" charset="0"/>
                <a:cs typeface="Georgia"/>
              </a:rPr>
              <a:t>meelankang@gmail.com</a:t>
            </a:r>
          </a:p>
          <a:p>
            <a:pPr>
              <a:spcBef>
                <a:spcPts val="600"/>
              </a:spcBef>
            </a:pPr>
            <a:r>
              <a:rPr lang="en-US" altLang="ko-KR" sz="2000" dirty="0">
                <a:latin typeface="Arial Rounded MT Bold" panose="020F0704030504030204" pitchFamily="34" charset="0"/>
                <a:cs typeface="Georgia"/>
              </a:rPr>
              <a:t>Department of Advanced Technology </a:t>
            </a:r>
            <a:r>
              <a:rPr lang="en-US" altLang="ko-KR" sz="2000" dirty="0" smtClean="0">
                <a:latin typeface="Arial Rounded MT Bold" panose="020F0704030504030204" pitchFamily="34" charset="0"/>
                <a:cs typeface="Georgia"/>
              </a:rPr>
              <a:t>Fusion</a:t>
            </a:r>
            <a:endParaRPr lang="en-US" altLang="ko-KR" sz="2000" dirty="0">
              <a:latin typeface="Arial Rounded MT Bold" panose="020F0704030504030204" pitchFamily="34" charset="0"/>
              <a:cs typeface="Georgia"/>
            </a:endParaRPr>
          </a:p>
          <a:p>
            <a:pPr>
              <a:spcBef>
                <a:spcPts val="600"/>
              </a:spcBef>
            </a:pPr>
            <a:r>
              <a:rPr lang="en-US" altLang="ko-KR" sz="2000" b="1" dirty="0" err="1" smtClean="0">
                <a:latin typeface="Arial Rounded MT Bold" panose="020F0704030504030204" pitchFamily="34" charset="0"/>
                <a:cs typeface="Georgia"/>
              </a:rPr>
              <a:t>Konkuk</a:t>
            </a:r>
            <a:r>
              <a:rPr lang="en-US" altLang="ko-KR" sz="2000" b="1" dirty="0" smtClean="0">
                <a:latin typeface="Arial Rounded MT Bold" panose="020F0704030504030204" pitchFamily="34" charset="0"/>
                <a:cs typeface="Georgia"/>
              </a:rPr>
              <a:t> University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5496" y="260648"/>
            <a:ext cx="87849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rgbClr val="FF0000"/>
                </a:solidFill>
                <a:latin typeface="Arial Rounded MT Bold" panose="020F0704030504030204" pitchFamily="34" charset="0"/>
                <a:cs typeface="Georgia"/>
              </a:rPr>
              <a:t>NAEMP</a:t>
            </a:r>
          </a:p>
          <a:p>
            <a:r>
              <a:rPr lang="en-US" altLang="ko-KR" sz="2800" b="1" dirty="0" smtClean="0">
                <a:latin typeface="Arial Rounded MT Bold" panose="020F0704030504030204" pitchFamily="34" charset="0"/>
                <a:cs typeface="Georgia"/>
              </a:rPr>
              <a:t>National </a:t>
            </a:r>
            <a:r>
              <a:rPr lang="en-US" altLang="ko-KR" sz="2800" b="1" dirty="0">
                <a:latin typeface="Arial Rounded MT Bold" panose="020F0704030504030204" pitchFamily="34" charset="0"/>
                <a:cs typeface="Georgia"/>
              </a:rPr>
              <a:t>Aquatic Ecological Monitoring Program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5257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64704" y="2060848"/>
            <a:ext cx="5943600" cy="466217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339752" y="5517232"/>
            <a:ext cx="4464496" cy="122413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96136" y="2924944"/>
            <a:ext cx="1512168" cy="79208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latin typeface="Arial Rounded MT Bold" panose="020F0704030504030204" pitchFamily="34" charset="0"/>
              </a:rPr>
              <a:t>What more is there?</a:t>
            </a:r>
            <a:endParaRPr lang="ko-KR" altLang="en-US" sz="4000" dirty="0">
              <a:latin typeface="Arial Rounded MT Bold" panose="020F070403050403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15212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latin typeface="Arial Rounded MT Bold" panose="020F0704030504030204" pitchFamily="34" charset="0"/>
              </a:rPr>
              <a:t>Taxonomic information for Biological Observation</a:t>
            </a:r>
            <a:endParaRPr lang="ko-KR" alt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88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latin typeface="Arial Rounded MT Bold" panose="020F0704030504030204" pitchFamily="34" charset="0"/>
              </a:rPr>
              <a:t>Data Access</a:t>
            </a:r>
            <a:endParaRPr lang="ko-KR" altLang="en-US" sz="4000" dirty="0">
              <a:latin typeface="Arial Rounded MT Bold" panose="020F0704030504030204" pitchFamily="34" charset="0"/>
            </a:endParaRPr>
          </a:p>
        </p:txBody>
      </p:sp>
      <p:grpSp>
        <p:nvGrpSpPr>
          <p:cNvPr id="7" name="Group 74"/>
          <p:cNvGrpSpPr>
            <a:grpSpLocks/>
          </p:cNvGrpSpPr>
          <p:nvPr/>
        </p:nvGrpSpPr>
        <p:grpSpPr bwMode="auto">
          <a:xfrm>
            <a:off x="755576" y="2564904"/>
            <a:ext cx="4124324" cy="3171825"/>
            <a:chOff x="3011" y="2160"/>
            <a:chExt cx="2736" cy="2112"/>
          </a:xfrm>
        </p:grpSpPr>
        <p:sp>
          <p:nvSpPr>
            <p:cNvPr id="8" name="Rectangle 73"/>
            <p:cNvSpPr>
              <a:spLocks noChangeArrowheads="1"/>
            </p:cNvSpPr>
            <p:nvPr/>
          </p:nvSpPr>
          <p:spPr bwMode="auto">
            <a:xfrm>
              <a:off x="3011" y="2160"/>
              <a:ext cx="2736" cy="2112"/>
            </a:xfrm>
            <a:prstGeom prst="rect">
              <a:avLst/>
            </a:prstGeom>
            <a:solidFill>
              <a:srgbClr val="E9EAE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9" name="Straight Arrow Connector 7"/>
            <p:cNvCxnSpPr/>
            <p:nvPr/>
          </p:nvCxnSpPr>
          <p:spPr>
            <a:xfrm rot="5400000" flipH="1" flipV="1">
              <a:off x="3376" y="2819"/>
              <a:ext cx="1127" cy="1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8"/>
            <p:cNvCxnSpPr/>
            <p:nvPr/>
          </p:nvCxnSpPr>
          <p:spPr>
            <a:xfrm rot="10800000" flipV="1">
              <a:off x="3374" y="3382"/>
              <a:ext cx="567" cy="580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9"/>
            <p:cNvCxnSpPr/>
            <p:nvPr/>
          </p:nvCxnSpPr>
          <p:spPr>
            <a:xfrm flipV="1">
              <a:off x="3941" y="3382"/>
              <a:ext cx="934" cy="1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6"/>
            <p:cNvSpPr txBox="1">
              <a:spLocks noChangeArrowheads="1"/>
            </p:cNvSpPr>
            <p:nvPr/>
          </p:nvSpPr>
          <p:spPr bwMode="auto">
            <a:xfrm>
              <a:off x="4658" y="3608"/>
              <a:ext cx="849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solidFill>
                    <a:srgbClr val="000000"/>
                  </a:solidFill>
                  <a:latin typeface="Arial Rounded MT Bold" panose="020F0704030504030204" pitchFamily="34" charset="0"/>
                </a:rPr>
                <a:t>Space, S</a:t>
              </a:r>
            </a:p>
          </p:txBody>
        </p:sp>
        <p:sp>
          <p:nvSpPr>
            <p:cNvPr id="13" name="TextBox 7"/>
            <p:cNvSpPr txBox="1">
              <a:spLocks noChangeArrowheads="1"/>
            </p:cNvSpPr>
            <p:nvPr/>
          </p:nvSpPr>
          <p:spPr bwMode="auto">
            <a:xfrm>
              <a:off x="3126" y="2409"/>
              <a:ext cx="720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solidFill>
                    <a:srgbClr val="000000"/>
                  </a:solidFill>
                  <a:latin typeface="Arial Rounded MT Bold" panose="020F0704030504030204" pitchFamily="34" charset="0"/>
                </a:rPr>
                <a:t>Time, T</a:t>
              </a:r>
            </a:p>
          </p:txBody>
        </p:sp>
        <p:sp>
          <p:nvSpPr>
            <p:cNvPr id="14" name="TextBox 8"/>
            <p:cNvSpPr txBox="1">
              <a:spLocks noChangeArrowheads="1"/>
            </p:cNvSpPr>
            <p:nvPr/>
          </p:nvSpPr>
          <p:spPr bwMode="auto">
            <a:xfrm>
              <a:off x="3559" y="3955"/>
              <a:ext cx="1101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solidFill>
                    <a:srgbClr val="000000"/>
                  </a:solidFill>
                  <a:latin typeface="Arial Rounded MT Bold" panose="020F0704030504030204" pitchFamily="34" charset="0"/>
                </a:rPr>
                <a:t>Variables, </a:t>
              </a:r>
              <a:r>
                <a:rPr lang="en-US" sz="2000" dirty="0" smtClean="0">
                  <a:solidFill>
                    <a:srgbClr val="000000"/>
                  </a:solidFill>
                  <a:latin typeface="Arial Rounded MT Bold" panose="020F0704030504030204" pitchFamily="34" charset="0"/>
                </a:rPr>
                <a:t>V</a:t>
              </a:r>
              <a:endParaRPr lang="en-US" sz="2000" dirty="0" smtClean="0">
                <a:solidFill>
                  <a:srgbClr val="000000"/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15" name="Straight Connector 9"/>
            <p:cNvCxnSpPr>
              <a:cxnSpLocks noChangeShapeType="1"/>
            </p:cNvCxnSpPr>
            <p:nvPr/>
          </p:nvCxnSpPr>
          <p:spPr bwMode="auto">
            <a:xfrm rot="5400000" flipH="1" flipV="1">
              <a:off x="4127" y="3099"/>
              <a:ext cx="581" cy="1"/>
            </a:xfrm>
            <a:prstGeom prst="line">
              <a:avLst/>
            </a:prstGeom>
            <a:noFill/>
            <a:ln w="19050" algn="ctr">
              <a:solidFill>
                <a:srgbClr val="3C6ACA"/>
              </a:solidFill>
              <a:round/>
              <a:headEnd/>
              <a:tailEnd/>
            </a:ln>
          </p:spPr>
        </p:cxnSp>
        <p:cxnSp>
          <p:nvCxnSpPr>
            <p:cNvPr id="16" name="Straight Connector 10"/>
            <p:cNvCxnSpPr>
              <a:cxnSpLocks noChangeShapeType="1"/>
            </p:cNvCxnSpPr>
            <p:nvPr/>
          </p:nvCxnSpPr>
          <p:spPr bwMode="auto">
            <a:xfrm rot="5400000" flipH="1" flipV="1">
              <a:off x="3368" y="3365"/>
              <a:ext cx="580" cy="1"/>
            </a:xfrm>
            <a:prstGeom prst="line">
              <a:avLst/>
            </a:prstGeom>
            <a:noFill/>
            <a:ln w="19050" algn="ctr">
              <a:solidFill>
                <a:srgbClr val="3C6ACA"/>
              </a:solidFill>
              <a:round/>
              <a:headEnd/>
              <a:tailEnd/>
            </a:ln>
          </p:spPr>
        </p:cxnSp>
        <p:cxnSp>
          <p:nvCxnSpPr>
            <p:cNvPr id="17" name="Straight Connector 11"/>
            <p:cNvCxnSpPr>
              <a:cxnSpLocks noChangeShapeType="1"/>
            </p:cNvCxnSpPr>
            <p:nvPr/>
          </p:nvCxnSpPr>
          <p:spPr bwMode="auto">
            <a:xfrm rot="5400000" flipH="1" flipV="1">
              <a:off x="3850" y="3365"/>
              <a:ext cx="580" cy="1"/>
            </a:xfrm>
            <a:prstGeom prst="line">
              <a:avLst/>
            </a:prstGeom>
            <a:noFill/>
            <a:ln w="19050" algn="ctr">
              <a:solidFill>
                <a:srgbClr val="3C6ACA"/>
              </a:solidFill>
              <a:round/>
              <a:headEnd/>
              <a:tailEnd/>
            </a:ln>
          </p:spPr>
        </p:cxnSp>
        <p:cxnSp>
          <p:nvCxnSpPr>
            <p:cNvPr id="18" name="Straight Connector 12"/>
            <p:cNvCxnSpPr>
              <a:cxnSpLocks noChangeShapeType="1"/>
            </p:cNvCxnSpPr>
            <p:nvPr/>
          </p:nvCxnSpPr>
          <p:spPr bwMode="auto">
            <a:xfrm>
              <a:off x="3657" y="3075"/>
              <a:ext cx="482" cy="0"/>
            </a:xfrm>
            <a:prstGeom prst="line">
              <a:avLst/>
            </a:prstGeom>
            <a:noFill/>
            <a:ln w="19050" algn="ctr">
              <a:solidFill>
                <a:srgbClr val="3C6ACA"/>
              </a:solidFill>
              <a:round/>
              <a:headEnd/>
              <a:tailEnd/>
            </a:ln>
          </p:spPr>
        </p:cxnSp>
        <p:cxnSp>
          <p:nvCxnSpPr>
            <p:cNvPr id="19" name="Straight Connector 13"/>
            <p:cNvCxnSpPr>
              <a:cxnSpLocks noChangeShapeType="1"/>
            </p:cNvCxnSpPr>
            <p:nvPr/>
          </p:nvCxnSpPr>
          <p:spPr bwMode="auto">
            <a:xfrm>
              <a:off x="3941" y="2801"/>
              <a:ext cx="481" cy="1"/>
            </a:xfrm>
            <a:prstGeom prst="line">
              <a:avLst/>
            </a:prstGeom>
            <a:noFill/>
            <a:ln w="19050" algn="ctr">
              <a:solidFill>
                <a:srgbClr val="3C6ACA"/>
              </a:solidFill>
              <a:round/>
              <a:headEnd/>
              <a:tailEnd/>
            </a:ln>
          </p:spPr>
        </p:cxnSp>
        <p:cxnSp>
          <p:nvCxnSpPr>
            <p:cNvPr id="20" name="Straight Connector 14"/>
            <p:cNvCxnSpPr>
              <a:cxnSpLocks noChangeShapeType="1"/>
            </p:cNvCxnSpPr>
            <p:nvPr/>
          </p:nvCxnSpPr>
          <p:spPr bwMode="auto">
            <a:xfrm>
              <a:off x="3657" y="3655"/>
              <a:ext cx="482" cy="1"/>
            </a:xfrm>
            <a:prstGeom prst="line">
              <a:avLst/>
            </a:prstGeom>
            <a:noFill/>
            <a:ln w="19050" algn="ctr">
              <a:solidFill>
                <a:srgbClr val="3C6ACA"/>
              </a:solidFill>
              <a:round/>
              <a:headEnd/>
              <a:tailEnd/>
            </a:ln>
          </p:spPr>
        </p:cxnSp>
        <p:cxnSp>
          <p:nvCxnSpPr>
            <p:cNvPr id="21" name="Straight Connector 15"/>
            <p:cNvCxnSpPr>
              <a:cxnSpLocks noChangeShapeType="1"/>
            </p:cNvCxnSpPr>
            <p:nvPr/>
          </p:nvCxnSpPr>
          <p:spPr bwMode="auto">
            <a:xfrm flipV="1">
              <a:off x="3657" y="2801"/>
              <a:ext cx="284" cy="274"/>
            </a:xfrm>
            <a:prstGeom prst="line">
              <a:avLst/>
            </a:prstGeom>
            <a:noFill/>
            <a:ln w="19050" algn="ctr">
              <a:solidFill>
                <a:srgbClr val="3C6ACA"/>
              </a:solidFill>
              <a:round/>
              <a:headEnd/>
              <a:tailEnd/>
            </a:ln>
          </p:spPr>
        </p:cxnSp>
        <p:cxnSp>
          <p:nvCxnSpPr>
            <p:cNvPr id="22" name="Straight Connector 16"/>
            <p:cNvCxnSpPr>
              <a:cxnSpLocks noChangeShapeType="1"/>
            </p:cNvCxnSpPr>
            <p:nvPr/>
          </p:nvCxnSpPr>
          <p:spPr bwMode="auto">
            <a:xfrm flipV="1">
              <a:off x="4139" y="2801"/>
              <a:ext cx="283" cy="274"/>
            </a:xfrm>
            <a:prstGeom prst="line">
              <a:avLst/>
            </a:prstGeom>
            <a:noFill/>
            <a:ln w="19050" algn="ctr">
              <a:solidFill>
                <a:srgbClr val="3C6ACA"/>
              </a:solidFill>
              <a:round/>
              <a:headEnd/>
              <a:tailEnd/>
            </a:ln>
          </p:spPr>
        </p:cxnSp>
        <p:cxnSp>
          <p:nvCxnSpPr>
            <p:cNvPr id="23" name="Straight Connector 17"/>
            <p:cNvCxnSpPr>
              <a:cxnSpLocks noChangeShapeType="1"/>
            </p:cNvCxnSpPr>
            <p:nvPr/>
          </p:nvCxnSpPr>
          <p:spPr bwMode="auto">
            <a:xfrm flipV="1">
              <a:off x="4139" y="3382"/>
              <a:ext cx="283" cy="273"/>
            </a:xfrm>
            <a:prstGeom prst="line">
              <a:avLst/>
            </a:prstGeom>
            <a:noFill/>
            <a:ln w="19050" algn="ctr">
              <a:solidFill>
                <a:srgbClr val="3C6ACA"/>
              </a:solidFill>
              <a:round/>
              <a:headEnd/>
              <a:tailEnd/>
            </a:ln>
          </p:spPr>
        </p:cxnSp>
        <p:sp>
          <p:nvSpPr>
            <p:cNvPr id="24" name="TextBox 18"/>
            <p:cNvSpPr txBox="1">
              <a:spLocks noChangeArrowheads="1"/>
            </p:cNvSpPr>
            <p:nvPr/>
          </p:nvSpPr>
          <p:spPr bwMode="auto">
            <a:xfrm>
              <a:off x="4409" y="3167"/>
              <a:ext cx="215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solidFill>
                    <a:srgbClr val="000000"/>
                  </a:solidFill>
                  <a:latin typeface="Arial Rounded MT Bold" panose="020F0704030504030204" pitchFamily="34" charset="0"/>
                </a:rPr>
                <a:t>s</a:t>
              </a:r>
            </a:p>
          </p:txBody>
        </p:sp>
        <p:sp>
          <p:nvSpPr>
            <p:cNvPr id="25" name="Oval 23"/>
            <p:cNvSpPr/>
            <p:nvPr/>
          </p:nvSpPr>
          <p:spPr>
            <a:xfrm>
              <a:off x="4393" y="3348"/>
              <a:ext cx="57" cy="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6" name="TextBox 20"/>
            <p:cNvSpPr txBox="1">
              <a:spLocks noChangeArrowheads="1"/>
            </p:cNvSpPr>
            <p:nvPr/>
          </p:nvSpPr>
          <p:spPr bwMode="auto">
            <a:xfrm>
              <a:off x="3931" y="2592"/>
              <a:ext cx="183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solidFill>
                    <a:srgbClr val="000000"/>
                  </a:solidFill>
                  <a:latin typeface="Arial Rounded MT Bold" panose="020F0704030504030204" pitchFamily="34" charset="0"/>
                </a:rPr>
                <a:t>t</a:t>
              </a:r>
            </a:p>
          </p:txBody>
        </p:sp>
        <p:sp>
          <p:nvSpPr>
            <p:cNvPr id="27" name="Oval 25"/>
            <p:cNvSpPr/>
            <p:nvPr/>
          </p:nvSpPr>
          <p:spPr>
            <a:xfrm>
              <a:off x="3912" y="2771"/>
              <a:ext cx="57" cy="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8" name="TextBox 22"/>
            <p:cNvSpPr txBox="1">
              <a:spLocks noChangeArrowheads="1"/>
            </p:cNvSpPr>
            <p:nvPr/>
          </p:nvSpPr>
          <p:spPr bwMode="auto">
            <a:xfrm>
              <a:off x="3393" y="3435"/>
              <a:ext cx="246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solidFill>
                    <a:srgbClr val="000000"/>
                  </a:solidFill>
                  <a:latin typeface="Arial Rounded MT Bold" panose="020F0704030504030204" pitchFamily="34" charset="0"/>
                </a:rPr>
                <a:t>v</a:t>
              </a:r>
              <a:r>
                <a:rPr lang="en-US" sz="2000" baseline="-25000" dirty="0" smtClean="0">
                  <a:solidFill>
                    <a:srgbClr val="000000"/>
                  </a:solidFill>
                  <a:latin typeface="Arial Rounded MT Bold" panose="020F0704030504030204" pitchFamily="34" charset="0"/>
                </a:rPr>
                <a:t>i</a:t>
              </a:r>
              <a:endParaRPr lang="en-US" sz="2000" baseline="-25000" dirty="0" smtClean="0">
                <a:solidFill>
                  <a:srgbClr val="000000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9" name="Oval 27"/>
            <p:cNvSpPr/>
            <p:nvPr/>
          </p:nvSpPr>
          <p:spPr>
            <a:xfrm>
              <a:off x="3629" y="3621"/>
              <a:ext cx="56" cy="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31" name="Oval 29"/>
            <p:cNvSpPr/>
            <p:nvPr/>
          </p:nvSpPr>
          <p:spPr>
            <a:xfrm>
              <a:off x="4111" y="3041"/>
              <a:ext cx="56" cy="7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32" name="TextBox 26"/>
            <p:cNvSpPr txBox="1">
              <a:spLocks noChangeArrowheads="1"/>
            </p:cNvSpPr>
            <p:nvPr/>
          </p:nvSpPr>
          <p:spPr bwMode="auto">
            <a:xfrm>
              <a:off x="4562" y="3368"/>
              <a:ext cx="951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 smtClean="0">
                  <a:solidFill>
                    <a:srgbClr val="000000"/>
                  </a:solidFill>
                  <a:latin typeface="Arial Rounded MT Bold" panose="020F0704030504030204" pitchFamily="34" charset="0"/>
                </a:rPr>
                <a:t>“Where”</a:t>
              </a:r>
            </a:p>
          </p:txBody>
        </p:sp>
        <p:sp>
          <p:nvSpPr>
            <p:cNvPr id="33" name="TextBox 27"/>
            <p:cNvSpPr txBox="1">
              <a:spLocks noChangeArrowheads="1"/>
            </p:cNvSpPr>
            <p:nvPr/>
          </p:nvSpPr>
          <p:spPr bwMode="auto">
            <a:xfrm>
              <a:off x="3486" y="3731"/>
              <a:ext cx="813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 smtClean="0">
                  <a:solidFill>
                    <a:srgbClr val="000000"/>
                  </a:solidFill>
                  <a:latin typeface="Arial Rounded MT Bold" panose="020F0704030504030204" pitchFamily="34" charset="0"/>
                </a:rPr>
                <a:t>“What”</a:t>
              </a:r>
            </a:p>
          </p:txBody>
        </p:sp>
        <p:sp>
          <p:nvSpPr>
            <p:cNvPr id="34" name="TextBox 28"/>
            <p:cNvSpPr txBox="1">
              <a:spLocks noChangeArrowheads="1"/>
            </p:cNvSpPr>
            <p:nvPr/>
          </p:nvSpPr>
          <p:spPr bwMode="auto">
            <a:xfrm>
              <a:off x="3034" y="2208"/>
              <a:ext cx="869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 smtClean="0">
                  <a:solidFill>
                    <a:srgbClr val="000000"/>
                  </a:solidFill>
                  <a:latin typeface="Arial Rounded MT Bold" panose="020F0704030504030204" pitchFamily="34" charset="0"/>
                </a:rPr>
                <a:t>“When”</a:t>
              </a:r>
            </a:p>
          </p:txBody>
        </p:sp>
      </p:grpSp>
      <p:sp>
        <p:nvSpPr>
          <p:cNvPr id="67" name="직사각형 66"/>
          <p:cNvSpPr/>
          <p:nvPr/>
        </p:nvSpPr>
        <p:spPr>
          <a:xfrm>
            <a:off x="485816" y="1548081"/>
            <a:ext cx="81906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Query</a:t>
            </a:r>
            <a:r>
              <a:rPr lang="en-US" altLang="ko-KR" sz="3200" dirty="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: </a:t>
            </a:r>
            <a:r>
              <a:rPr lang="en-US" altLang="ko-KR" sz="2800" dirty="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Space</a:t>
            </a:r>
            <a:r>
              <a:rPr lang="en-US" altLang="ko-KR" sz="2800" dirty="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, Time, </a:t>
            </a:r>
            <a:r>
              <a:rPr lang="en-US" altLang="ko-KR" sz="2800" dirty="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Variables and Taxonomy</a:t>
            </a:r>
            <a:endParaRPr lang="ko-KR" alt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6660232" y="3717032"/>
            <a:ext cx="19481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Taxonomy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Plus 3"/>
          <p:cNvSpPr/>
          <p:nvPr/>
        </p:nvSpPr>
        <p:spPr>
          <a:xfrm>
            <a:off x="5312305" y="3511524"/>
            <a:ext cx="1152128" cy="98518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7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3" grpId="0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latin typeface="Arial Rounded MT Bold" panose="020F0704030504030204" pitchFamily="34" charset="0"/>
              </a:rPr>
              <a:t>Data Management System</a:t>
            </a:r>
            <a:endParaRPr lang="ko-KR" altLang="en-US" sz="4000" dirty="0">
              <a:latin typeface="Arial Rounded MT Bold" panose="020F0704030504030204" pitchFamily="34" charset="0"/>
            </a:endParaRPr>
          </a:p>
        </p:txBody>
      </p:sp>
      <p:sp>
        <p:nvSpPr>
          <p:cNvPr id="4" name="Rounded Rectangle 5"/>
          <p:cNvSpPr/>
          <p:nvPr/>
        </p:nvSpPr>
        <p:spPr>
          <a:xfrm>
            <a:off x="357960" y="3685762"/>
            <a:ext cx="8427016" cy="2047494"/>
          </a:xfrm>
          <a:prstGeom prst="roundRect">
            <a:avLst>
              <a:gd name="adj" fmla="val 952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  <a:latin typeface="Arial Rounded MT Bold" panose="020F0704030504030204" pitchFamily="34" charset="0"/>
              <a:cs typeface="Malgun Gothic"/>
            </a:endParaRPr>
          </a:p>
        </p:txBody>
      </p:sp>
      <p:sp>
        <p:nvSpPr>
          <p:cNvPr id="5" name="Rounded Rectangle 6"/>
          <p:cNvSpPr/>
          <p:nvPr/>
        </p:nvSpPr>
        <p:spPr>
          <a:xfrm>
            <a:off x="357960" y="1916832"/>
            <a:ext cx="1333961" cy="1031105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  <a:latin typeface="Arial Rounded MT Bold" panose="020F0704030504030204" pitchFamily="34" charset="0"/>
                <a:cs typeface="Malgun Gothic"/>
              </a:rPr>
              <a:t>Current </a:t>
            </a:r>
          </a:p>
          <a:p>
            <a:pPr algn="r"/>
            <a:r>
              <a:rPr lang="en-US" altLang="ko-KR" dirty="0" smtClean="0">
                <a:solidFill>
                  <a:schemeClr val="tx1"/>
                </a:solidFill>
                <a:latin typeface="Arial Rounded MT Bold" panose="020F0704030504030204" pitchFamily="34" charset="0"/>
                <a:cs typeface="Malgun Gothic"/>
              </a:rPr>
              <a:t>Analysis</a:t>
            </a:r>
            <a:endParaRPr lang="en-US" dirty="0">
              <a:solidFill>
                <a:schemeClr val="tx1"/>
              </a:solidFill>
              <a:latin typeface="Arial Rounded MT Bold" panose="020F0704030504030204" pitchFamily="34" charset="0"/>
              <a:cs typeface="Malgun Gothic"/>
            </a:endParaRPr>
          </a:p>
        </p:txBody>
      </p:sp>
      <p:sp>
        <p:nvSpPr>
          <p:cNvPr id="6" name="Rounded Rectangle 7"/>
          <p:cNvSpPr/>
          <p:nvPr/>
        </p:nvSpPr>
        <p:spPr>
          <a:xfrm>
            <a:off x="3516727" y="1919234"/>
            <a:ext cx="1333961" cy="1031105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FF0000"/>
                </a:solidFill>
                <a:latin typeface="Arial Rounded MT Bold" panose="020F0704030504030204" pitchFamily="34" charset="0"/>
                <a:cs typeface="Malgun Gothic"/>
              </a:rPr>
              <a:t>Future 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Arial Rounded MT Bold" panose="020F0704030504030204" pitchFamily="34" charset="0"/>
                <a:cs typeface="Malgun Gothic"/>
              </a:rPr>
              <a:t>Analysis</a:t>
            </a:r>
            <a:endParaRPr lang="en-US" sz="2000" dirty="0">
              <a:solidFill>
                <a:schemeClr val="tx1"/>
              </a:solidFill>
              <a:latin typeface="Arial Rounded MT Bold" panose="020F0704030504030204" pitchFamily="34" charset="0"/>
              <a:cs typeface="Malgun Gothic"/>
            </a:endParaRPr>
          </a:p>
        </p:txBody>
      </p:sp>
      <p:sp>
        <p:nvSpPr>
          <p:cNvPr id="7" name="Rounded Rectangle 8"/>
          <p:cNvSpPr/>
          <p:nvPr/>
        </p:nvSpPr>
        <p:spPr>
          <a:xfrm>
            <a:off x="1937408" y="1919234"/>
            <a:ext cx="1333961" cy="1031105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  <a:latin typeface="Arial Rounded MT Bold" panose="020F0704030504030204" pitchFamily="34" charset="0"/>
                <a:cs typeface="Malgun Gothic"/>
              </a:rPr>
              <a:t>Current </a:t>
            </a:r>
            <a:endParaRPr lang="en-US" altLang="ko-KR" dirty="0" smtClean="0">
              <a:solidFill>
                <a:schemeClr val="tx1"/>
              </a:solidFill>
              <a:latin typeface="Arial Rounded MT Bold" panose="020F0704030504030204" pitchFamily="34" charset="0"/>
              <a:cs typeface="Malgun Gothic"/>
            </a:endParaRPr>
          </a:p>
          <a:p>
            <a:pPr algn="r"/>
            <a:r>
              <a:rPr lang="en-US" altLang="ko-KR" dirty="0" smtClean="0">
                <a:solidFill>
                  <a:schemeClr val="tx1"/>
                </a:solidFill>
                <a:latin typeface="Arial Rounded MT Bold" panose="020F0704030504030204" pitchFamily="34" charset="0"/>
                <a:cs typeface="Malgun Gothic"/>
              </a:rPr>
              <a:t>Analysis</a:t>
            </a:r>
            <a:endParaRPr lang="en-US" altLang="ko-KR" dirty="0">
              <a:solidFill>
                <a:schemeClr val="tx1"/>
              </a:solidFill>
              <a:latin typeface="Arial Rounded MT Bold" panose="020F0704030504030204" pitchFamily="34" charset="0"/>
              <a:cs typeface="Malgun Gothic"/>
            </a:endParaRPr>
          </a:p>
        </p:txBody>
      </p:sp>
      <p:cxnSp>
        <p:nvCxnSpPr>
          <p:cNvPr id="8" name="Straight Connector 19"/>
          <p:cNvCxnSpPr/>
          <p:nvPr/>
        </p:nvCxnSpPr>
        <p:spPr>
          <a:xfrm flipV="1">
            <a:off x="107504" y="3355883"/>
            <a:ext cx="8889489" cy="52482"/>
          </a:xfrm>
          <a:prstGeom prst="line">
            <a:avLst/>
          </a:prstGeom>
          <a:ln w="57150" cmpd="sng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99262" y="1930533"/>
            <a:ext cx="4283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Arial Rounded MT Bold" panose="020F0704030504030204" pitchFamily="34" charset="0"/>
              </a:rPr>
              <a:t>#1</a:t>
            </a:r>
            <a:endParaRPr lang="ko-KR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970646" y="1919234"/>
            <a:ext cx="4283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Arial Rounded MT Bold" panose="020F0704030504030204" pitchFamily="34" charset="0"/>
              </a:rPr>
              <a:t>#2</a:t>
            </a:r>
            <a:endParaRPr lang="ko-KR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67614" y="1919234"/>
            <a:ext cx="4283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Arial Rounded MT Bold" panose="020F0704030504030204" pitchFamily="34" charset="0"/>
              </a:rPr>
              <a:t>#3</a:t>
            </a:r>
            <a:endParaRPr lang="ko-KR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12" name="Rounded Rectangle 7"/>
          <p:cNvSpPr/>
          <p:nvPr/>
        </p:nvSpPr>
        <p:spPr>
          <a:xfrm>
            <a:off x="5096305" y="1916832"/>
            <a:ext cx="1333961" cy="1031105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FF0000"/>
                </a:solidFill>
                <a:latin typeface="Arial Rounded MT Bold" panose="020F0704030504030204" pitchFamily="34" charset="0"/>
                <a:cs typeface="Malgun Gothic"/>
              </a:rPr>
              <a:t>Future </a:t>
            </a:r>
            <a:endParaRPr lang="en-US" altLang="ko-KR" sz="2000" dirty="0" smtClean="0">
              <a:solidFill>
                <a:srgbClr val="FF0000"/>
              </a:solidFill>
              <a:latin typeface="Arial Rounded MT Bold" panose="020F0704030504030204" pitchFamily="34" charset="0"/>
              <a:cs typeface="Malgun Gothic"/>
            </a:endParaRP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Arial Rounded MT Bold" panose="020F0704030504030204" pitchFamily="34" charset="0"/>
                <a:cs typeface="Malgun Gothic"/>
              </a:rPr>
              <a:t>Analysis</a:t>
            </a:r>
            <a:endParaRPr lang="en-US" sz="2000" dirty="0">
              <a:solidFill>
                <a:schemeClr val="tx1"/>
              </a:solidFill>
              <a:latin typeface="Arial Rounded MT Bold" panose="020F0704030504030204" pitchFamily="34" charset="0"/>
              <a:cs typeface="Malgun Gothic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151790" y="1916832"/>
            <a:ext cx="4283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Arial Rounded MT Bold" panose="020F0704030504030204" pitchFamily="34" charset="0"/>
              </a:rPr>
              <a:t>#4</a:t>
            </a:r>
            <a:endParaRPr lang="ko-KR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14" name="Rounded Rectangle 7"/>
          <p:cNvSpPr/>
          <p:nvPr/>
        </p:nvSpPr>
        <p:spPr>
          <a:xfrm>
            <a:off x="7317343" y="1916832"/>
            <a:ext cx="1333961" cy="1031105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FF0000"/>
                </a:solidFill>
                <a:latin typeface="Arial Rounded MT Bold" panose="020F0704030504030204" pitchFamily="34" charset="0"/>
                <a:cs typeface="Malgun Gothic"/>
              </a:rPr>
              <a:t>Future </a:t>
            </a:r>
            <a:endParaRPr lang="en-US" altLang="ko-KR" sz="2000" dirty="0" smtClean="0">
              <a:solidFill>
                <a:srgbClr val="FF0000"/>
              </a:solidFill>
              <a:latin typeface="Arial Rounded MT Bold" panose="020F0704030504030204" pitchFamily="34" charset="0"/>
              <a:cs typeface="Malgun Gothic"/>
            </a:endParaRP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Arial Rounded MT Bold" panose="020F0704030504030204" pitchFamily="34" charset="0"/>
                <a:cs typeface="Malgun Gothic"/>
              </a:rPr>
              <a:t>Analysis</a:t>
            </a:r>
            <a:endParaRPr lang="en-US" sz="2000" dirty="0">
              <a:solidFill>
                <a:schemeClr val="tx1"/>
              </a:solidFill>
              <a:latin typeface="Arial Rounded MT Bold" panose="020F0704030504030204" pitchFamily="34" charset="0"/>
              <a:cs typeface="Malgun Gothic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58390" y="1916832"/>
            <a:ext cx="4539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Arial Rounded MT Bold" panose="020F0704030504030204" pitchFamily="34" charset="0"/>
              </a:rPr>
              <a:t>#N</a:t>
            </a:r>
            <a:endParaRPr lang="ko-KR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469181" y="2340603"/>
            <a:ext cx="7617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>
                <a:latin typeface="Arial Rounded MT Bold" panose="020F0704030504030204" pitchFamily="34" charset="0"/>
              </a:rPr>
              <a:t>… …</a:t>
            </a:r>
            <a:endParaRPr lang="ko-KR" alt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9968" y="3694270"/>
            <a:ext cx="44300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Arial Rounded MT Bold" panose="020F0704030504030204" pitchFamily="34" charset="0"/>
                <a:cs typeface="Malgun Gothic"/>
              </a:rPr>
              <a:t>NAEMP Data </a:t>
            </a:r>
            <a:r>
              <a:rPr lang="en-US" altLang="ko-KR" sz="2000" b="1" dirty="0">
                <a:latin typeface="Arial Rounded MT Bold" panose="020F0704030504030204" pitchFamily="34" charset="0"/>
                <a:cs typeface="Malgun Gothic"/>
              </a:rPr>
              <a:t>M</a:t>
            </a:r>
            <a:r>
              <a:rPr lang="en-US" altLang="ko-KR" sz="2000" b="1" dirty="0" smtClean="0">
                <a:latin typeface="Arial Rounded MT Bold" panose="020F0704030504030204" pitchFamily="34" charset="0"/>
                <a:cs typeface="Malgun Gothic"/>
              </a:rPr>
              <a:t>anagement System</a:t>
            </a:r>
            <a:endParaRPr lang="en-US" altLang="ko-KR" sz="2000" b="1" dirty="0">
              <a:latin typeface="Arial Rounded MT Bold" panose="020F0704030504030204" pitchFamily="34" charset="0"/>
              <a:cs typeface="Malgun Gothic"/>
            </a:endParaRPr>
          </a:p>
        </p:txBody>
      </p:sp>
      <p:sp>
        <p:nvSpPr>
          <p:cNvPr id="18" name="위쪽 화살표 17"/>
          <p:cNvSpPr/>
          <p:nvPr/>
        </p:nvSpPr>
        <p:spPr>
          <a:xfrm>
            <a:off x="6684688" y="3040055"/>
            <a:ext cx="711741" cy="293708"/>
          </a:xfrm>
          <a:prstGeom prst="up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Rounded MT Bold" panose="020F0704030504030204" pitchFamily="34" charset="0"/>
            </a:endParaRPr>
          </a:p>
        </p:txBody>
      </p:sp>
      <p:sp>
        <p:nvSpPr>
          <p:cNvPr id="19" name="위쪽 화살표 18"/>
          <p:cNvSpPr/>
          <p:nvPr/>
        </p:nvSpPr>
        <p:spPr>
          <a:xfrm>
            <a:off x="4206440" y="3040055"/>
            <a:ext cx="711741" cy="293708"/>
          </a:xfrm>
          <a:prstGeom prst="up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Rounded MT Bold" panose="020F0704030504030204" pitchFamily="34" charset="0"/>
            </a:endParaRPr>
          </a:p>
        </p:txBody>
      </p:sp>
      <p:sp>
        <p:nvSpPr>
          <p:cNvPr id="20" name="위쪽 화살표 19"/>
          <p:cNvSpPr/>
          <p:nvPr/>
        </p:nvSpPr>
        <p:spPr>
          <a:xfrm>
            <a:off x="1728192" y="3040055"/>
            <a:ext cx="711741" cy="293708"/>
          </a:xfrm>
          <a:prstGeom prst="up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Rounded MT Bold" panose="020F070403050403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30686" y="4149080"/>
            <a:ext cx="7614938" cy="648072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latin typeface="Arial Rounded MT Bold" panose="020F0704030504030204" pitchFamily="34" charset="0"/>
              </a:rPr>
              <a:t>Inter-Observation Relationship Layer</a:t>
            </a:r>
            <a:endParaRPr lang="ko-KR" altLang="en-US" sz="2800" b="1" dirty="0">
              <a:latin typeface="Arial Rounded MT Bold" panose="020F0704030504030204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22025" y="4925533"/>
            <a:ext cx="7614938" cy="648072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latin typeface="Arial Rounded MT Bold" panose="020F0704030504030204" pitchFamily="34" charset="0"/>
              </a:rPr>
              <a:t>Monitoring Data Query System</a:t>
            </a:r>
            <a:endParaRPr lang="ko-KR" altLang="en-US" sz="28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52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latin typeface="Arial Rounded MT Bold" panose="020F0704030504030204" pitchFamily="34" charset="0"/>
              </a:rPr>
              <a:t>Summary</a:t>
            </a:r>
            <a:endParaRPr lang="ko-KR" altLang="en-US" sz="4000" dirty="0">
              <a:latin typeface="Arial Rounded MT Bold" panose="020F070403050403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altLang="ko-KR" dirty="0">
                <a:latin typeface="Arial Rounded MT Bold" panose="020F0704030504030204" pitchFamily="34" charset="0"/>
                <a:cs typeface="Georgia"/>
              </a:rPr>
              <a:t>Brief introduction to NAEMP </a:t>
            </a:r>
            <a:r>
              <a:rPr lang="en-US" altLang="ko-KR" dirty="0" smtClean="0">
                <a:latin typeface="Arial Rounded MT Bold" panose="020F0704030504030204" pitchFamily="34" charset="0"/>
                <a:cs typeface="Georgia"/>
              </a:rPr>
              <a:t>in Korea</a:t>
            </a:r>
            <a:endParaRPr lang="en-US" altLang="ko-KR" dirty="0">
              <a:latin typeface="Arial Rounded MT Bold" panose="020F0704030504030204" pitchFamily="34" charset="0"/>
              <a:cs typeface="Georgia"/>
            </a:endParaRPr>
          </a:p>
          <a:p>
            <a:pPr>
              <a:lnSpc>
                <a:spcPct val="120000"/>
              </a:lnSpc>
            </a:pPr>
            <a:r>
              <a:rPr lang="en-US" altLang="ko-KR" dirty="0" smtClean="0">
                <a:latin typeface="Arial Rounded MT Bold" panose="020F0704030504030204" pitchFamily="34" charset="0"/>
                <a:cs typeface="Georgia"/>
              </a:rPr>
              <a:t>Challenging </a:t>
            </a:r>
            <a:r>
              <a:rPr lang="en-US" altLang="ko-KR" dirty="0">
                <a:latin typeface="Arial Rounded MT Bold" panose="020F0704030504030204" pitchFamily="34" charset="0"/>
                <a:cs typeface="Georgia"/>
              </a:rPr>
              <a:t>issues in data management</a:t>
            </a:r>
          </a:p>
          <a:p>
            <a:pPr lvl="1">
              <a:lnSpc>
                <a:spcPct val="120000"/>
              </a:lnSpc>
            </a:pPr>
            <a:r>
              <a:rPr lang="en-US" altLang="ko-KR" sz="2600" dirty="0">
                <a:latin typeface="Arial Rounded MT Bold" panose="020F0704030504030204" pitchFamily="34" charset="0"/>
                <a:cs typeface="Georgia"/>
              </a:rPr>
              <a:t>Largely raised from spreadsheet file based </a:t>
            </a:r>
            <a:r>
              <a:rPr lang="en-US" altLang="ko-KR" sz="2600" dirty="0" smtClean="0">
                <a:latin typeface="Arial Rounded MT Bold" panose="020F0704030504030204" pitchFamily="34" charset="0"/>
                <a:cs typeface="Georgia"/>
              </a:rPr>
              <a:t>management for specific analysis ad report</a:t>
            </a:r>
            <a:endParaRPr lang="en-US" altLang="ko-KR" sz="2600" dirty="0">
              <a:latin typeface="Arial Rounded MT Bold" panose="020F0704030504030204" pitchFamily="34" charset="0"/>
              <a:cs typeface="Georgia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Arial Rounded MT Bold" panose="020F0704030504030204" pitchFamily="34" charset="0"/>
                <a:cs typeface="Georgia"/>
              </a:rPr>
              <a:t>The </a:t>
            </a:r>
            <a:r>
              <a:rPr lang="en-US" altLang="ko-KR" dirty="0" smtClean="0">
                <a:latin typeface="Arial Rounded MT Bold" panose="020F0704030504030204" pitchFamily="34" charset="0"/>
                <a:cs typeface="Georgia"/>
              </a:rPr>
              <a:t>Database </a:t>
            </a:r>
            <a:r>
              <a:rPr lang="en-US" altLang="ko-KR" dirty="0">
                <a:latin typeface="Arial Rounded MT Bold" panose="020F0704030504030204" pitchFamily="34" charset="0"/>
                <a:cs typeface="Georgia"/>
              </a:rPr>
              <a:t>Approach</a:t>
            </a:r>
          </a:p>
          <a:p>
            <a:pPr lvl="1">
              <a:lnSpc>
                <a:spcPct val="120000"/>
              </a:lnSpc>
            </a:pPr>
            <a:r>
              <a:rPr lang="en-US" altLang="ko-KR" sz="2600" dirty="0">
                <a:latin typeface="Arial Rounded MT Bold" panose="020F0704030504030204" pitchFamily="34" charset="0"/>
                <a:cs typeface="Georgia"/>
              </a:rPr>
              <a:t>Adding the support for </a:t>
            </a:r>
            <a:r>
              <a:rPr lang="en-US" altLang="ko-KR" sz="2600" dirty="0" smtClean="0">
                <a:latin typeface="Arial Rounded MT Bold" panose="020F0704030504030204" pitchFamily="34" charset="0"/>
                <a:cs typeface="Georgia"/>
              </a:rPr>
              <a:t>monitoring </a:t>
            </a:r>
            <a:r>
              <a:rPr lang="en-US" altLang="ko-KR" sz="2600" dirty="0">
                <a:latin typeface="Arial Rounded MT Bold" panose="020F0704030504030204" pitchFamily="34" charset="0"/>
                <a:cs typeface="Georgia"/>
              </a:rPr>
              <a:t>data based on the CUAHSI </a:t>
            </a:r>
            <a:r>
              <a:rPr lang="en-US" altLang="ko-KR" sz="2600" dirty="0" smtClean="0">
                <a:latin typeface="Arial Rounded MT Bold" panose="020F0704030504030204" pitchFamily="34" charset="0"/>
                <a:cs typeface="Georgia"/>
              </a:rPr>
              <a:t>ODM</a:t>
            </a:r>
            <a:endParaRPr lang="en-US" altLang="ko-KR" sz="2600" dirty="0">
              <a:latin typeface="Arial Rounded MT Bold" panose="020F0704030504030204" pitchFamily="34" charset="0"/>
              <a:cs typeface="Georgia"/>
            </a:endParaRPr>
          </a:p>
          <a:p>
            <a:pPr lvl="1">
              <a:lnSpc>
                <a:spcPct val="120000"/>
              </a:lnSpc>
            </a:pPr>
            <a:r>
              <a:rPr lang="en-US" altLang="ko-KR" sz="2600" dirty="0" smtClean="0">
                <a:latin typeface="Arial Rounded MT Bold" panose="020F0704030504030204" pitchFamily="34" charset="0"/>
                <a:cs typeface="Georgia"/>
              </a:rPr>
              <a:t>Supporting Data Access by Query System</a:t>
            </a:r>
            <a:endParaRPr lang="en-US" altLang="ko-KR" sz="2600" dirty="0">
              <a:latin typeface="Arial Rounded MT Bold" panose="020F0704030504030204" pitchFamily="34" charset="0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17700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4800" b="1" dirty="0" smtClean="0">
                <a:latin typeface="Arial Rounded MT Bold" panose="020F0704030504030204" pitchFamily="34" charset="0"/>
              </a:rPr>
              <a:t>Thank you </a:t>
            </a:r>
            <a:r>
              <a:rPr lang="en-US" altLang="ko-KR" sz="4800" b="1" dirty="0" smtClean="0">
                <a:latin typeface="Arial Rounded MT Bold" panose="020F0704030504030204" pitchFamily="34" charset="0"/>
                <a:sym typeface="Wingdings" panose="05000000000000000000" pitchFamily="2" charset="2"/>
              </a:rPr>
              <a:t></a:t>
            </a:r>
            <a:endParaRPr lang="ko-KR" altLang="en-US" sz="48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12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Arial Rounded MT Bold" panose="020F0704030504030204" pitchFamily="34" charset="0"/>
                <a:cs typeface="Georgia"/>
              </a:rPr>
              <a:t>Goal </a:t>
            </a:r>
            <a:endParaRPr lang="ko-KR" altLang="en-US" sz="4000" dirty="0">
              <a:latin typeface="Arial Rounded MT Bold" panose="020F070403050403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2492896"/>
            <a:ext cx="8507288" cy="1944216"/>
          </a:xfrm>
        </p:spPr>
        <p:txBody>
          <a:bodyPr anchor="ctr">
            <a:noAutofit/>
          </a:bodyPr>
          <a:lstStyle/>
          <a:p>
            <a:pPr marL="0" indent="0" algn="ctr">
              <a:spcBef>
                <a:spcPts val="600"/>
              </a:spcBef>
              <a:buNone/>
            </a:pPr>
            <a:r>
              <a:rPr lang="en-US" altLang="ko-KR" sz="4400" b="1" dirty="0" smtClean="0">
                <a:latin typeface="Arial Rounded MT Bold" panose="020F0704030504030204" pitchFamily="34" charset="0"/>
                <a:cs typeface="Georgia"/>
              </a:rPr>
              <a:t>Assess </a:t>
            </a:r>
            <a:r>
              <a:rPr lang="en-US" altLang="ko-KR" sz="4400" dirty="0" smtClean="0">
                <a:latin typeface="Arial Rounded MT Bold" panose="020F0704030504030204" pitchFamily="34" charset="0"/>
                <a:cs typeface="Georgia"/>
              </a:rPr>
              <a:t>the </a:t>
            </a:r>
            <a:r>
              <a:rPr lang="en-US" altLang="ko-KR" sz="4400" u="sng" dirty="0" smtClean="0">
                <a:latin typeface="Arial Rounded MT Bold" panose="020F0704030504030204" pitchFamily="34" charset="0"/>
                <a:cs typeface="Georgia"/>
              </a:rPr>
              <a:t>health condition</a:t>
            </a:r>
            <a:r>
              <a:rPr lang="en-US" altLang="ko-KR" sz="4400" dirty="0" smtClean="0">
                <a:latin typeface="Arial Rounded MT Bold" panose="020F0704030504030204" pitchFamily="34" charset="0"/>
                <a:cs typeface="Georgia"/>
              </a:rPr>
              <a:t> </a:t>
            </a:r>
            <a:r>
              <a:rPr lang="en-US" altLang="ko-KR" sz="4400" dirty="0">
                <a:latin typeface="Arial Rounded MT Bold" panose="020F0704030504030204" pitchFamily="34" charset="0"/>
                <a:cs typeface="Georgia"/>
              </a:rPr>
              <a:t>of </a:t>
            </a:r>
            <a:r>
              <a:rPr lang="en-US" altLang="ko-KR" sz="4400" b="1" dirty="0">
                <a:latin typeface="Arial Rounded MT Bold" panose="020F0704030504030204" pitchFamily="34" charset="0"/>
                <a:cs typeface="Georgia"/>
              </a:rPr>
              <a:t>rivers</a:t>
            </a:r>
            <a:r>
              <a:rPr lang="en-US" altLang="ko-KR" sz="4400" dirty="0">
                <a:latin typeface="Arial Rounded MT Bold" panose="020F0704030504030204" pitchFamily="34" charset="0"/>
                <a:cs typeface="Georgia"/>
              </a:rPr>
              <a:t> and </a:t>
            </a:r>
            <a:r>
              <a:rPr lang="en-US" altLang="ko-KR" sz="4400" b="1" dirty="0" smtClean="0">
                <a:latin typeface="Arial Rounded MT Bold" panose="020F0704030504030204" pitchFamily="34" charset="0"/>
                <a:cs typeface="Georgia"/>
              </a:rPr>
              <a:t>streams</a:t>
            </a:r>
            <a:r>
              <a:rPr lang="en-US" altLang="ko-KR" sz="4400" dirty="0" smtClean="0">
                <a:latin typeface="Arial Rounded MT Bold" panose="020F0704030504030204" pitchFamily="34" charset="0"/>
                <a:cs typeface="Georgia"/>
              </a:rPr>
              <a:t> in Korea</a:t>
            </a:r>
          </a:p>
        </p:txBody>
      </p:sp>
    </p:spTree>
    <p:extLst>
      <p:ext uri="{BB962C8B-B14F-4D97-AF65-F5344CB8AC3E}">
        <p14:creationId xmlns:p14="http://schemas.microsoft.com/office/powerpoint/2010/main" val="96769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93494"/>
            <a:ext cx="8229600" cy="1143000"/>
          </a:xfrm>
        </p:spPr>
        <p:txBody>
          <a:bodyPr>
            <a:noAutofit/>
          </a:bodyPr>
          <a:lstStyle/>
          <a:p>
            <a:r>
              <a:rPr lang="en-US" altLang="ko-KR" sz="4000" dirty="0" smtClean="0">
                <a:latin typeface="Arial Rounded MT Bold" panose="020F0704030504030204" pitchFamily="34" charset="0"/>
                <a:cs typeface="Georgia"/>
              </a:rPr>
              <a:t>Establish Monitoring Network</a:t>
            </a:r>
            <a:endParaRPr lang="ko-KR" altLang="en-US" sz="4000" dirty="0">
              <a:latin typeface="Arial Rounded MT Bold" panose="020F0704030504030204" pitchFamily="34" charset="0"/>
              <a:cs typeface="Georgia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4644006" y="1412777"/>
            <a:ext cx="4392490" cy="468052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ko-KR" dirty="0">
                <a:latin typeface="Arial Rounded MT Bold" panose="020F0704030504030204" pitchFamily="34" charset="0"/>
                <a:cs typeface="Georgia"/>
              </a:rPr>
              <a:t>Five major rivers</a:t>
            </a:r>
          </a:p>
          <a:p>
            <a:pPr lvl="1">
              <a:spcBef>
                <a:spcPts val="600"/>
              </a:spcBef>
            </a:pPr>
            <a:r>
              <a:rPr lang="en-US" altLang="ko-KR" dirty="0" smtClean="0">
                <a:latin typeface="Arial Rounded MT Bold" panose="020F0704030504030204" pitchFamily="34" charset="0"/>
                <a:cs typeface="Georgia"/>
              </a:rPr>
              <a:t>Han</a:t>
            </a:r>
          </a:p>
          <a:p>
            <a:pPr lvl="1">
              <a:spcBef>
                <a:spcPts val="600"/>
              </a:spcBef>
            </a:pPr>
            <a:r>
              <a:rPr lang="en-US" altLang="ko-KR" dirty="0" err="1" smtClean="0">
                <a:latin typeface="Arial Rounded MT Bold" panose="020F0704030504030204" pitchFamily="34" charset="0"/>
                <a:cs typeface="Georgia"/>
              </a:rPr>
              <a:t>Geum</a:t>
            </a:r>
            <a:endParaRPr lang="en-US" altLang="ko-KR" dirty="0" smtClean="0">
              <a:latin typeface="Arial Rounded MT Bold" panose="020F0704030504030204" pitchFamily="34" charset="0"/>
              <a:cs typeface="Georgia"/>
            </a:endParaRPr>
          </a:p>
          <a:p>
            <a:pPr lvl="1">
              <a:spcBef>
                <a:spcPts val="600"/>
              </a:spcBef>
            </a:pPr>
            <a:r>
              <a:rPr lang="en-US" altLang="ko-KR" dirty="0" err="1" smtClean="0">
                <a:latin typeface="Arial Rounded MT Bold" panose="020F0704030504030204" pitchFamily="34" charset="0"/>
                <a:cs typeface="Georgia"/>
              </a:rPr>
              <a:t>Nakdong</a:t>
            </a:r>
            <a:r>
              <a:rPr lang="en-US" altLang="ko-KR" dirty="0" smtClean="0">
                <a:latin typeface="Arial Rounded MT Bold" panose="020F0704030504030204" pitchFamily="34" charset="0"/>
                <a:cs typeface="Georgia"/>
              </a:rPr>
              <a:t> </a:t>
            </a:r>
          </a:p>
          <a:p>
            <a:pPr lvl="1">
              <a:spcBef>
                <a:spcPts val="600"/>
              </a:spcBef>
            </a:pPr>
            <a:r>
              <a:rPr lang="en-US" altLang="ko-KR" dirty="0" err="1" smtClean="0">
                <a:latin typeface="Arial Rounded MT Bold" panose="020F0704030504030204" pitchFamily="34" charset="0"/>
                <a:cs typeface="Georgia"/>
              </a:rPr>
              <a:t>Youngsan</a:t>
            </a:r>
            <a:r>
              <a:rPr lang="en-US" altLang="ko-KR" dirty="0" smtClean="0">
                <a:latin typeface="Arial Rounded MT Bold" panose="020F0704030504030204" pitchFamily="34" charset="0"/>
                <a:cs typeface="Georgia"/>
              </a:rPr>
              <a:t> and </a:t>
            </a:r>
            <a:r>
              <a:rPr lang="en-US" altLang="ko-KR" dirty="0" err="1" smtClean="0">
                <a:latin typeface="Arial Rounded MT Bold" panose="020F0704030504030204" pitchFamily="34" charset="0"/>
                <a:cs typeface="Georgia"/>
              </a:rPr>
              <a:t>Seomjin</a:t>
            </a:r>
            <a:r>
              <a:rPr lang="en-US" altLang="ko-KR" dirty="0" smtClean="0">
                <a:latin typeface="Arial Rounded MT Bold" panose="020F0704030504030204" pitchFamily="34" charset="0"/>
                <a:cs typeface="Georgia"/>
              </a:rPr>
              <a:t> </a:t>
            </a:r>
            <a:endParaRPr lang="en-US" altLang="ko-KR" sz="3000" dirty="0" smtClean="0">
              <a:latin typeface="Arial Rounded MT Bold" panose="020F0704030504030204" pitchFamily="34" charset="0"/>
              <a:cs typeface="Georgia"/>
            </a:endParaRPr>
          </a:p>
          <a:p>
            <a:pPr>
              <a:spcBef>
                <a:spcPts val="600"/>
              </a:spcBef>
            </a:pPr>
            <a:r>
              <a:rPr lang="en-US" altLang="ko-KR" dirty="0" smtClean="0">
                <a:latin typeface="Arial Rounded MT Bold" panose="020F0704030504030204" pitchFamily="34" charset="0"/>
                <a:cs typeface="Georgia"/>
              </a:rPr>
              <a:t>Total 960 Sites </a:t>
            </a:r>
          </a:p>
        </p:txBody>
      </p:sp>
      <p:pic>
        <p:nvPicPr>
          <p:cNvPr id="5" name="그림 4" descr="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17975"/>
            <a:ext cx="4464494" cy="48965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5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smtClean="0">
                <a:latin typeface="Arial Rounded MT Bold" panose="020F0704030504030204" pitchFamily="34" charset="0"/>
              </a:rPr>
              <a:t>Develop</a:t>
            </a:r>
            <a:r>
              <a:rPr lang="en-US" altLang="ko-KR" b="0" dirty="0" smtClean="0">
                <a:latin typeface="Arial Rounded MT Bold" panose="020F0704030504030204" pitchFamily="34" charset="0"/>
              </a:rPr>
              <a:t> Criteria</a:t>
            </a:r>
            <a:endParaRPr lang="ko-KR" altLang="en-US" b="0" dirty="0">
              <a:latin typeface="Arial Rounded MT Bold" panose="020F0704030504030204" pitchFamily="34" charset="0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altLang="ko-KR" sz="4800" dirty="0" smtClean="0">
                <a:latin typeface="Arial Rounded MT Bold" panose="020F0704030504030204" pitchFamily="34" charset="0"/>
              </a:rPr>
              <a:t>Choose monitoring parameters</a:t>
            </a:r>
          </a:p>
          <a:p>
            <a:pPr marL="0" indent="0" algn="ctr">
              <a:buNone/>
            </a:pPr>
            <a:endParaRPr lang="en-US" altLang="ko-KR" sz="2000" dirty="0" smtClean="0">
              <a:latin typeface="Arial Rounded MT Bold" panose="020F0704030504030204" pitchFamily="34" charset="0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en-US" altLang="ko-KR" sz="4800" dirty="0" smtClean="0">
                <a:latin typeface="Arial Rounded MT Bold" panose="020F0704030504030204" pitchFamily="34" charset="0"/>
                <a:cs typeface="Georgia"/>
              </a:rPr>
              <a:t>Design evaluating equations and </a:t>
            </a:r>
            <a:r>
              <a:rPr lang="en-US" altLang="ko-KR" sz="4800" dirty="0" err="1" smtClean="0">
                <a:latin typeface="Arial Rounded MT Bold" panose="020F0704030504030204" pitchFamily="34" charset="0"/>
                <a:cs typeface="Georgia"/>
              </a:rPr>
              <a:t>metrix</a:t>
            </a:r>
            <a:endParaRPr lang="en-US" altLang="ko-KR" sz="4800" dirty="0" smtClean="0">
              <a:latin typeface="Arial Rounded MT Bold" panose="020F0704030504030204" pitchFamily="34" charset="0"/>
              <a:cs typeface="Georgi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19672" y="2996952"/>
            <a:ext cx="6984776" cy="3170099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b="1" dirty="0">
                <a:latin typeface="Arial Rounded MT Bold" panose="020F0704030504030204" pitchFamily="34" charset="0"/>
                <a:cs typeface="Georgia"/>
              </a:rPr>
              <a:t>Physico-chemical parameters</a:t>
            </a:r>
          </a:p>
          <a:p>
            <a:pPr lvl="1">
              <a:lnSpc>
                <a:spcPct val="120000"/>
              </a:lnSpc>
            </a:pPr>
            <a:r>
              <a:rPr lang="en-US" altLang="ko-KR" sz="2000" dirty="0">
                <a:latin typeface="Arial Rounded MT Bold" panose="020F0704030504030204" pitchFamily="34" charset="0"/>
                <a:cs typeface="Georgia"/>
              </a:rPr>
              <a:t>BOD, pH, DO, SS, COD, T-N, T-P 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latin typeface="Arial Rounded MT Bold" panose="020F0704030504030204" pitchFamily="34" charset="0"/>
                <a:cs typeface="Georgia"/>
              </a:rPr>
              <a:t>Biological parameters</a:t>
            </a:r>
          </a:p>
          <a:p>
            <a:pPr lvl="1">
              <a:lnSpc>
                <a:spcPct val="120000"/>
              </a:lnSpc>
            </a:pPr>
            <a:r>
              <a:rPr lang="en-US" altLang="ko-KR" sz="2000" dirty="0">
                <a:latin typeface="Arial Rounded MT Bold" panose="020F0704030504030204" pitchFamily="34" charset="0"/>
                <a:cs typeface="Georgia"/>
              </a:rPr>
              <a:t>Benthic diatoms, Macro invertebrates, Fish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latin typeface="Arial Rounded MT Bold" panose="020F0704030504030204" pitchFamily="34" charset="0"/>
                <a:cs typeface="Georgia"/>
              </a:rPr>
              <a:t>Habitat quality</a:t>
            </a:r>
          </a:p>
          <a:p>
            <a:pPr lvl="1"/>
            <a:r>
              <a:rPr lang="en-US" altLang="ko-KR" sz="2000" dirty="0">
                <a:latin typeface="Arial Rounded MT Bold" panose="020F0704030504030204" pitchFamily="34" charset="0"/>
                <a:cs typeface="Georgia"/>
              </a:rPr>
              <a:t>channel development, lateral and longitudinal connectivity, substrate condition, riparian land use</a:t>
            </a:r>
          </a:p>
          <a:p>
            <a:r>
              <a:rPr lang="en-US" altLang="ko-KR" sz="2000" b="1" dirty="0">
                <a:latin typeface="Arial Rounded MT Bold" panose="020F0704030504030204" pitchFamily="34" charset="0"/>
                <a:cs typeface="Georgia"/>
              </a:rPr>
              <a:t>Simple hydraulic parameters </a:t>
            </a:r>
          </a:p>
          <a:p>
            <a:pPr lvl="1"/>
            <a:r>
              <a:rPr lang="en-US" altLang="ko-KR" sz="2000" dirty="0">
                <a:latin typeface="Arial Rounded MT Bold" panose="020F0704030504030204" pitchFamily="34" charset="0"/>
                <a:cs typeface="Georgia"/>
              </a:rPr>
              <a:t>Water velocity, width, and depth</a:t>
            </a:r>
          </a:p>
        </p:txBody>
      </p:sp>
    </p:spTree>
    <p:extLst>
      <p:ext uri="{BB962C8B-B14F-4D97-AF65-F5344CB8AC3E}">
        <p14:creationId xmlns:p14="http://schemas.microsoft.com/office/powerpoint/2010/main" val="5416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  <p:bldP spid="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latin typeface="Arial Rounded MT Bold" panose="020F0704030504030204" pitchFamily="34" charset="0"/>
                <a:cs typeface="Georgia"/>
              </a:rPr>
              <a:t>Conduct monitoring</a:t>
            </a:r>
            <a:endParaRPr lang="ko-KR" altLang="en-US" sz="4000" dirty="0">
              <a:latin typeface="Arial Rounded MT Bold" panose="020F070403050403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4400" dirty="0" smtClean="0">
                <a:latin typeface="Arial Rounded MT Bold" panose="020F0704030504030204" pitchFamily="34" charset="0"/>
                <a:cs typeface="Georgia"/>
              </a:rPr>
              <a:t>Twice </a:t>
            </a:r>
            <a:r>
              <a:rPr lang="en-US" altLang="ko-KR" sz="4400" dirty="0">
                <a:latin typeface="Arial Rounded MT Bold" panose="020F0704030504030204" pitchFamily="34" charset="0"/>
                <a:cs typeface="Georgia"/>
              </a:rPr>
              <a:t>every year</a:t>
            </a:r>
          </a:p>
          <a:p>
            <a:pPr marL="0" indent="0" algn="ctr">
              <a:buNone/>
            </a:pPr>
            <a:r>
              <a:rPr lang="en-US" altLang="ko-KR" sz="4400" dirty="0" smtClean="0">
                <a:latin typeface="Arial Rounded MT Bold" panose="020F0704030504030204" pitchFamily="34" charset="0"/>
                <a:cs typeface="Georgia"/>
              </a:rPr>
              <a:t>From 2007 to 2014</a:t>
            </a:r>
          </a:p>
        </p:txBody>
      </p:sp>
    </p:spTree>
    <p:extLst>
      <p:ext uri="{BB962C8B-B14F-4D97-AF65-F5344CB8AC3E}">
        <p14:creationId xmlns:p14="http://schemas.microsoft.com/office/powerpoint/2010/main" val="312364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latin typeface="Arial Rounded MT Bold" panose="020F0704030504030204" pitchFamily="34" charset="0"/>
              </a:rPr>
              <a:t>What’s the Problem?</a:t>
            </a:r>
            <a:endParaRPr lang="ko-KR" altLang="en-US" sz="4000" dirty="0">
              <a:latin typeface="Arial Rounded MT Bold" panose="020F070403050403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42282" y="3244334"/>
            <a:ext cx="14594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dirty="0" smtClean="0">
                <a:latin typeface="Arial Rounded MT Bold" panose="020F0704030504030204" pitchFamily="34" charset="0"/>
              </a:rPr>
              <a:t>Data</a:t>
            </a:r>
            <a:endParaRPr lang="en-US" altLang="ko-KR" sz="4400" b="1" dirty="0">
              <a:latin typeface="Arial Rounded MT Bold" panose="020F0704030504030204" pitchFamily="34" charset="0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1512168"/>
          </a:xfrm>
          <a:solidFill>
            <a:schemeClr val="bg1"/>
          </a:solidFill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dirty="0" smtClean="0">
                <a:latin typeface="Arial Rounded MT Bold" panose="020F0704030504030204" pitchFamily="34" charset="0"/>
              </a:rPr>
              <a:t>Managed in the easiest way</a:t>
            </a:r>
          </a:p>
          <a:p>
            <a:pPr marL="0" indent="0" algn="ctr">
              <a:buNone/>
            </a:pPr>
            <a:r>
              <a:rPr lang="en-US" altLang="ko-KR" dirty="0" smtClean="0">
                <a:latin typeface="Arial Rounded MT Bold" panose="020F0704030504030204" pitchFamily="34" charset="0"/>
              </a:rPr>
              <a:t>only for the Assessment</a:t>
            </a:r>
            <a:endParaRPr lang="ko-KR" altLang="en-US" dirty="0">
              <a:latin typeface="Arial Rounded MT Bold" panose="020F070403050403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141" y="1412776"/>
            <a:ext cx="5293718" cy="518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0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latin typeface="Arial Rounded MT Bold" panose="020F0704030504030204" pitchFamily="34" charset="0"/>
              </a:rPr>
              <a:t>Challenging Issues</a:t>
            </a:r>
            <a:endParaRPr lang="ko-KR" altLang="en-US" sz="4000" dirty="0">
              <a:latin typeface="Arial Rounded MT Bold" panose="020F070403050403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651304" cy="468052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b="1" dirty="0" smtClean="0">
                <a:latin typeface="Arial Rounded MT Bold" panose="020F0704030504030204" pitchFamily="34" charset="0"/>
                <a:cs typeface="Georgia"/>
              </a:rPr>
              <a:t>Data </a:t>
            </a:r>
            <a:r>
              <a:rPr lang="en-US" altLang="ko-KR" sz="2800" b="1" dirty="0">
                <a:latin typeface="Arial Rounded MT Bold" panose="020F0704030504030204" pitchFamily="34" charset="0"/>
                <a:cs typeface="Georgia"/>
              </a:rPr>
              <a:t>Searching</a:t>
            </a:r>
          </a:p>
          <a:p>
            <a:pPr lvl="1">
              <a:lnSpc>
                <a:spcPct val="120000"/>
              </a:lnSpc>
            </a:pPr>
            <a:r>
              <a:rPr lang="en-US" altLang="ko-KR" sz="2400" dirty="0" smtClean="0">
                <a:latin typeface="Arial Rounded MT Bold" panose="020F0704030504030204" pitchFamily="34" charset="0"/>
                <a:cs typeface="Georgia"/>
              </a:rPr>
              <a:t>Hard </a:t>
            </a:r>
            <a:r>
              <a:rPr lang="en-US" altLang="ko-KR" sz="2400" dirty="0">
                <a:latin typeface="Arial Rounded MT Bold" panose="020F0704030504030204" pitchFamily="34" charset="0"/>
                <a:cs typeface="Georgia"/>
              </a:rPr>
              <a:t>to know and locate what kind of data is stored in </a:t>
            </a:r>
            <a:r>
              <a:rPr lang="en-US" altLang="ko-KR" sz="2400" dirty="0" smtClean="0">
                <a:latin typeface="Arial Rounded MT Bold" panose="020F0704030504030204" pitchFamily="34" charset="0"/>
                <a:cs typeface="Georgia"/>
              </a:rPr>
              <a:t>files</a:t>
            </a:r>
            <a:endParaRPr lang="en-US" altLang="ko-KR" sz="2400" dirty="0">
              <a:latin typeface="Arial Rounded MT Bold" panose="020F0704030504030204" pitchFamily="34" charset="0"/>
              <a:cs typeface="Georgia"/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 smtClean="0">
                <a:latin typeface="Arial Rounded MT Bold" panose="020F0704030504030204" pitchFamily="34" charset="0"/>
                <a:cs typeface="Georgia"/>
              </a:rPr>
              <a:t>Data </a:t>
            </a:r>
            <a:r>
              <a:rPr lang="en-US" altLang="ko-KR" sz="2800" b="1" dirty="0">
                <a:latin typeface="Arial Rounded MT Bold" panose="020F0704030504030204" pitchFamily="34" charset="0"/>
                <a:cs typeface="Georgia"/>
              </a:rPr>
              <a:t>Reorganization</a:t>
            </a:r>
          </a:p>
          <a:p>
            <a:pPr lvl="1">
              <a:lnSpc>
                <a:spcPct val="120000"/>
              </a:lnSpc>
            </a:pPr>
            <a:r>
              <a:rPr lang="en-US" altLang="ko-KR" sz="2400" dirty="0" smtClean="0">
                <a:latin typeface="Arial Rounded MT Bold" panose="020F0704030504030204" pitchFamily="34" charset="0"/>
                <a:cs typeface="Georgia"/>
              </a:rPr>
              <a:t>New </a:t>
            </a:r>
            <a:r>
              <a:rPr lang="en-US" altLang="ko-KR" sz="2400" dirty="0">
                <a:latin typeface="Arial Rounded MT Bold" panose="020F0704030504030204" pitchFamily="34" charset="0"/>
                <a:cs typeface="Georgia"/>
              </a:rPr>
              <a:t>analyses or reports require a substantial amount of reorganization </a:t>
            </a:r>
            <a:r>
              <a:rPr lang="en-US" altLang="ko-KR" sz="2400" dirty="0" smtClean="0">
                <a:latin typeface="Arial Rounded MT Bold" panose="020F0704030504030204" pitchFamily="34" charset="0"/>
                <a:cs typeface="Georgia"/>
              </a:rPr>
              <a:t>to </a:t>
            </a:r>
            <a:r>
              <a:rPr lang="en-US" altLang="ko-KR" sz="2400" dirty="0" smtClean="0">
                <a:latin typeface="Arial Rounded MT Bold" panose="020F0704030504030204" pitchFamily="34" charset="0"/>
                <a:cs typeface="Georgia"/>
              </a:rPr>
              <a:t>structure</a:t>
            </a:r>
            <a:r>
              <a:rPr lang="en-US" altLang="ko-KR" sz="2400" dirty="0" smtClean="0">
                <a:latin typeface="Arial Rounded MT Bold" panose="020F0704030504030204" pitchFamily="34" charset="0"/>
                <a:cs typeface="Georgia"/>
              </a:rPr>
              <a:t>  </a:t>
            </a:r>
            <a:r>
              <a:rPr lang="en-US" altLang="ko-KR" sz="2400" dirty="0" smtClean="0">
                <a:latin typeface="Arial Rounded MT Bold" panose="020F0704030504030204" pitchFamily="34" charset="0"/>
                <a:cs typeface="Georgia"/>
              </a:rPr>
              <a:t>files</a:t>
            </a:r>
            <a:endParaRPr lang="en-US" altLang="ko-KR" sz="2400" dirty="0">
              <a:latin typeface="Arial Rounded MT Bold" panose="020F0704030504030204" pitchFamily="34" charset="0"/>
              <a:cs typeface="Georgia"/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 smtClean="0">
                <a:latin typeface="Arial Rounded MT Bold" panose="020F0704030504030204" pitchFamily="34" charset="0"/>
                <a:cs typeface="Georgia"/>
              </a:rPr>
              <a:t>Data </a:t>
            </a:r>
            <a:r>
              <a:rPr lang="en-US" altLang="ko-KR" sz="2800" b="1" dirty="0">
                <a:latin typeface="Arial Rounded MT Bold" panose="020F0704030504030204" pitchFamily="34" charset="0"/>
                <a:cs typeface="Georgia"/>
              </a:rPr>
              <a:t>Conservation</a:t>
            </a:r>
          </a:p>
          <a:p>
            <a:pPr lvl="1">
              <a:lnSpc>
                <a:spcPct val="120000"/>
              </a:lnSpc>
            </a:pPr>
            <a:r>
              <a:rPr lang="en-US" altLang="ko-KR" sz="2400" dirty="0" smtClean="0">
                <a:latin typeface="Arial Rounded MT Bold" panose="020F0704030504030204" pitchFamily="34" charset="0"/>
                <a:cs typeface="Georgia"/>
              </a:rPr>
              <a:t>Some data </a:t>
            </a:r>
            <a:r>
              <a:rPr lang="en-US" altLang="ko-KR" sz="2400" dirty="0">
                <a:latin typeface="Arial Rounded MT Bold" panose="020F0704030504030204" pitchFamily="34" charset="0"/>
                <a:cs typeface="Georgia"/>
              </a:rPr>
              <a:t>that are not included in </a:t>
            </a:r>
            <a:r>
              <a:rPr lang="en-US" altLang="ko-KR" sz="2400" dirty="0" smtClean="0">
                <a:latin typeface="Arial Rounded MT Bold" panose="020F0704030504030204" pitchFamily="34" charset="0"/>
                <a:cs typeface="Georgia"/>
              </a:rPr>
              <a:t>file structure </a:t>
            </a:r>
            <a:r>
              <a:rPr lang="en-US" altLang="ko-KR" sz="2400" dirty="0">
                <a:latin typeface="Arial Rounded MT Bold" panose="020F0704030504030204" pitchFamily="34" charset="0"/>
                <a:cs typeface="Georgia"/>
              </a:rPr>
              <a:t>are likely to be lost and </a:t>
            </a:r>
            <a:r>
              <a:rPr lang="en-US" altLang="ko-KR" sz="2400" dirty="0" smtClean="0">
                <a:latin typeface="Arial Rounded MT Bold" panose="020F0704030504030204" pitchFamily="34" charset="0"/>
                <a:cs typeface="Georgia"/>
              </a:rPr>
              <a:t>never </a:t>
            </a:r>
            <a:r>
              <a:rPr lang="en-US" altLang="ko-KR" sz="2400" dirty="0">
                <a:latin typeface="Arial Rounded MT Bold" panose="020F0704030504030204" pitchFamily="34" charset="0"/>
                <a:cs typeface="Georgia"/>
              </a:rPr>
              <a:t>recovered in the </a:t>
            </a:r>
            <a:r>
              <a:rPr lang="en-US" altLang="ko-KR" sz="2400" dirty="0" smtClean="0">
                <a:latin typeface="Arial Rounded MT Bold" panose="020F0704030504030204" pitchFamily="34" charset="0"/>
                <a:cs typeface="Georgia"/>
              </a:rPr>
              <a:t>future</a:t>
            </a:r>
            <a:endParaRPr lang="en-US" altLang="ko-KR" sz="2400" dirty="0">
              <a:latin typeface="Arial Rounded MT Bold" panose="020F0704030504030204" pitchFamily="34" charset="0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07702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latin typeface="Arial Rounded MT Bold" panose="020F0704030504030204" pitchFamily="34" charset="0"/>
              </a:rPr>
              <a:t>Database Approach!</a:t>
            </a:r>
            <a:endParaRPr lang="ko-KR" altLang="en-US" sz="4000" dirty="0">
              <a:latin typeface="Arial Rounded MT Bold" panose="020F0704030504030204" pitchFamily="34" charset="0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4400" dirty="0" smtClean="0">
                <a:latin typeface="Arial Rounded MT Bold" panose="020F0704030504030204" pitchFamily="34" charset="0"/>
              </a:rPr>
              <a:t>Design a Data Model</a:t>
            </a:r>
          </a:p>
          <a:p>
            <a:pPr marL="0" indent="0" algn="ctr">
              <a:buNone/>
            </a:pPr>
            <a:r>
              <a:rPr lang="en-US" altLang="ko-KR" sz="4400" dirty="0" smtClean="0">
                <a:latin typeface="Arial Rounded MT Bold" panose="020F0704030504030204" pitchFamily="34" charset="0"/>
              </a:rPr>
              <a:t>Develop Database</a:t>
            </a:r>
            <a:endParaRPr lang="en-US" altLang="ko-KR" sz="1800" dirty="0" smtClean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n-US" altLang="ko-KR" sz="4400" dirty="0" smtClean="0">
                <a:latin typeface="Arial Rounded MT Bold" panose="020F0704030504030204" pitchFamily="34" charset="0"/>
              </a:rPr>
              <a:t>Support Data Access</a:t>
            </a:r>
            <a:endParaRPr lang="ko-KR" altLang="en-US" sz="4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75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latin typeface="Arial Rounded MT Bold" panose="020F0704030504030204" pitchFamily="34" charset="0"/>
              </a:rPr>
              <a:t>Related Work?</a:t>
            </a:r>
            <a:endParaRPr lang="ko-KR" altLang="en-US" sz="4000" dirty="0">
              <a:latin typeface="Arial Rounded MT Bold" panose="020F070403050403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856" y="1483698"/>
            <a:ext cx="8229600" cy="468052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48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CUAHSI</a:t>
            </a:r>
          </a:p>
          <a:p>
            <a:pPr marL="0" indent="0" algn="ctr">
              <a:buNone/>
            </a:pPr>
            <a:endParaRPr lang="en-US" altLang="ko-KR" sz="4800" dirty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pPr marL="0" indent="0" algn="ctr">
              <a:buNone/>
            </a:pPr>
            <a:r>
              <a:rPr lang="en-US" sz="2000" b="1" dirty="0">
                <a:latin typeface="Arial Rounded MT Bold" charset="0"/>
                <a:ea typeface="Arial Rounded MT Bold" charset="0"/>
                <a:cs typeface="Arial Rounded MT Bold" charset="0"/>
              </a:rPr>
              <a:t>Consortium of Universities for </a:t>
            </a:r>
            <a:endParaRPr lang="en-US" sz="2000" b="1" dirty="0" smtClean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pPr marL="0" indent="0" algn="ctr">
              <a:buNone/>
            </a:pPr>
            <a:r>
              <a:rPr lang="en-US" sz="2000" b="1" dirty="0" smtClean="0">
                <a:latin typeface="Arial Rounded MT Bold" charset="0"/>
                <a:ea typeface="Arial Rounded MT Bold" charset="0"/>
                <a:cs typeface="Arial Rounded MT Bold" charset="0"/>
              </a:rPr>
              <a:t>the </a:t>
            </a:r>
            <a:r>
              <a:rPr lang="en-US" sz="2000" b="1" dirty="0">
                <a:latin typeface="Arial Rounded MT Bold" charset="0"/>
                <a:ea typeface="Arial Rounded MT Bold" charset="0"/>
                <a:cs typeface="Arial Rounded MT Bold" charset="0"/>
              </a:rPr>
              <a:t>Advancement of Hydrologic Science, </a:t>
            </a:r>
            <a:r>
              <a:rPr lang="en-US" sz="2000" b="1" dirty="0" err="1">
                <a:latin typeface="Arial Rounded MT Bold" charset="0"/>
                <a:ea typeface="Arial Rounded MT Bold" charset="0"/>
                <a:cs typeface="Arial Rounded MT Bold" charset="0"/>
              </a:rPr>
              <a:t>Inc</a:t>
            </a:r>
            <a:endParaRPr lang="en-US" altLang="ko-KR" sz="2000" dirty="0" smtClean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pPr marL="0" indent="0" algn="ctr">
              <a:buNone/>
            </a:pPr>
            <a:r>
              <a:rPr lang="en-US" altLang="ko-KR" sz="2000" dirty="0" smtClean="0">
                <a:latin typeface="Arial Rounded MT Bold" charset="0"/>
                <a:ea typeface="Arial Rounded MT Bold" charset="0"/>
                <a:cs typeface="Arial Rounded MT Bold" charset="0"/>
                <a:hlinkClick r:id="rId3"/>
              </a:rPr>
              <a:t>www.cuahsi.org</a:t>
            </a:r>
            <a:endParaRPr lang="en-US" altLang="ko-KR" sz="1800" dirty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pPr marL="0" indent="0" algn="ctr">
              <a:buNone/>
            </a:pPr>
            <a:endParaRPr lang="en-US" altLang="ko-KR" sz="2000" dirty="0" smtClean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3528" y="3212976"/>
            <a:ext cx="8712968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5400" b="1" dirty="0" smtClean="0">
                <a:latin typeface="Arial Rounded MT Bold" panose="020F0704030504030204" pitchFamily="34" charset="0"/>
              </a:rPr>
              <a:t>Observation Data Model</a:t>
            </a:r>
            <a:endParaRPr lang="en-US" altLang="ko-KR" sz="5400" b="1" dirty="0">
              <a:latin typeface="Arial Rounded MT Bold" panose="020F070403050403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1329375"/>
            <a:ext cx="7468439" cy="483484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19672" y="3332278"/>
            <a:ext cx="611552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Hydrological Observations</a:t>
            </a:r>
            <a:endParaRPr lang="en-US" sz="3600" b="1" dirty="0">
              <a:solidFill>
                <a:srgbClr val="FF0000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32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uiExpand="1" build="p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ci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 Lab.potx" id="{B1501034-C821-4530-B4E3-6D9C691F0612}" vid="{9F6C7E93-DCEF-4972-ADD2-A69E5394B09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CIR Lab</Template>
  <TotalTime>1274</TotalTime>
  <Words>473</Words>
  <Application>Microsoft Macintosh PowerPoint</Application>
  <PresentationFormat>On-screen Show (4:3)</PresentationFormat>
  <Paragraphs>117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 Rounded MT Bold</vt:lpstr>
      <vt:lpstr>Calibri</vt:lpstr>
      <vt:lpstr>Georgia</vt:lpstr>
      <vt:lpstr>Malgun Gothic</vt:lpstr>
      <vt:lpstr>Wingdings</vt:lpstr>
      <vt:lpstr>맑은 고딕</vt:lpstr>
      <vt:lpstr>Arial</vt:lpstr>
      <vt:lpstr>cir</vt:lpstr>
      <vt:lpstr>A Database Approach to  NAEMP in Korea</vt:lpstr>
      <vt:lpstr>Goal </vt:lpstr>
      <vt:lpstr>Establish Monitoring Network</vt:lpstr>
      <vt:lpstr>Develop Criteria</vt:lpstr>
      <vt:lpstr>Conduct monitoring</vt:lpstr>
      <vt:lpstr>What’s the Problem?</vt:lpstr>
      <vt:lpstr>Challenging Issues</vt:lpstr>
      <vt:lpstr>Database Approach!</vt:lpstr>
      <vt:lpstr>Related Work?</vt:lpstr>
      <vt:lpstr>What more is there?</vt:lpstr>
      <vt:lpstr>Data Access</vt:lpstr>
      <vt:lpstr>Data Management System</vt:lpstr>
      <vt:lpstr>Summary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Database Approach to  National Aquatic Ecological Monitoring Program in Korea</dc:title>
  <dc:creator>Meelan Kang</dc:creator>
  <cp:lastModifiedBy>Microsoft Office User</cp:lastModifiedBy>
  <cp:revision>22</cp:revision>
  <cp:lastPrinted>2014-10-30T12:10:16Z</cp:lastPrinted>
  <dcterms:created xsi:type="dcterms:W3CDTF">2015-04-04T17:12:35Z</dcterms:created>
  <dcterms:modified xsi:type="dcterms:W3CDTF">2015-04-07T14:58:25Z</dcterms:modified>
</cp:coreProperties>
</file>