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0253" autoAdjust="0"/>
  </p:normalViewPr>
  <p:slideViewPr>
    <p:cSldViewPr snapToGrid="0">
      <p:cViewPr varScale="1">
        <p:scale>
          <a:sx n="52" d="100"/>
          <a:sy n="52" d="100"/>
        </p:scale>
        <p:origin x="-24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56317-3ADF-43A1-86DD-7B793B0412D4}" type="datetimeFigureOut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90C79-C43E-43AC-80F3-0C4611AC0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Thank</a:t>
            </a:r>
            <a:r>
              <a:rPr kumimoji="1" lang="en-US" altLang="ja-JP" baseline="0" dirty="0" smtClean="0"/>
              <a:t> you very much.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Hello, everyone.</a:t>
            </a:r>
          </a:p>
          <a:p>
            <a:r>
              <a:rPr kumimoji="1" lang="en-US" altLang="ja-JP" baseline="0" dirty="0" smtClean="0"/>
              <a:t>My name is </a:t>
            </a:r>
            <a:r>
              <a:rPr kumimoji="1" lang="en-US" altLang="ja-JP" baseline="0" dirty="0" err="1" smtClean="0"/>
              <a:t>Kazuki</a:t>
            </a:r>
            <a:r>
              <a:rPr kumimoji="1" lang="en-US" altLang="ja-JP" baseline="0" dirty="0" smtClean="0"/>
              <a:t> Hara.</a:t>
            </a:r>
          </a:p>
          <a:p>
            <a:r>
              <a:rPr kumimoji="1" lang="en-US" altLang="ja-JP" baseline="0" dirty="0" smtClean="0"/>
              <a:t>I am a master student at Nara Institute of Science and Technology.</a:t>
            </a:r>
          </a:p>
          <a:p>
            <a:r>
              <a:rPr kumimoji="1" lang="en-US" altLang="ja-JP" baseline="0" dirty="0" smtClean="0"/>
              <a:t>Today, I’d like to present you our research, </a:t>
            </a:r>
            <a:r>
              <a:rPr kumimoji="1" lang="en-US" altLang="ja-JP" baseline="0" dirty="0" err="1" smtClean="0"/>
              <a:t>Netspec</a:t>
            </a:r>
            <a:r>
              <a:rPr kumimoji="1" lang="en-US" altLang="ja-JP" baseline="0" dirty="0" smtClean="0"/>
              <a:t>: (</a:t>
            </a:r>
            <a:r>
              <a:rPr kumimoji="1" lang="ja-JP" altLang="en-US" baseline="0" dirty="0" smtClean="0"/>
              <a:t>一息止める</a:t>
            </a:r>
            <a:r>
              <a:rPr kumimoji="1" lang="en-US" altLang="ja-JP" baseline="0" dirty="0" smtClean="0"/>
              <a:t>) A Software-Defined Network Behavior Test Tool.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2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the beginning, I’d like to show you the outline my 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Firstly, I will briefly talk about the summary for Software-Defined Network;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secondly, I will present Problem and Existing Integrated Test Tools;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Last, I will introduce the idea of our tool, </a:t>
            </a:r>
            <a:r>
              <a:rPr kumimoji="1" lang="en-US" altLang="ja-JP" baseline="0" dirty="0" err="1" smtClean="0"/>
              <a:t>Netspec</a:t>
            </a:r>
            <a:r>
              <a:rPr kumimoji="1" lang="en-US" altLang="ja-JP" baseline="0" dirty="0" smtClean="0"/>
              <a:t>.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SDN</a:t>
            </a:r>
            <a:r>
              <a:rPr kumimoji="1" lang="ja-JP" altLang="en-US" baseline="0" dirty="0" smtClean="0"/>
              <a:t>では</a:t>
            </a:r>
            <a:r>
              <a:rPr kumimoji="1" lang="en-US" altLang="ja-JP" baseline="0" dirty="0" smtClean="0"/>
              <a:t>centralized programmable controller</a:t>
            </a:r>
            <a:r>
              <a:rPr kumimoji="1" lang="ja-JP" altLang="en-US" baseline="0" dirty="0" smtClean="0"/>
              <a:t>を使ってネットワークを制御する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First of all, I</a:t>
            </a:r>
            <a:r>
              <a:rPr kumimoji="1" lang="en-US" altLang="ja-JP" baseline="0" dirty="0" smtClean="0"/>
              <a:t> would like to talk about Software-Defined Network Architecture, shortened as SDN.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It is an important point that SDN is controlled by a centralized programmable controller.</a:t>
            </a:r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コントローラとネットワークは制御用チャネルを通して制御情報をやり取りする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And Control Message could be communicated between controller and network through control channel.</a:t>
            </a:r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これにより，</a:t>
            </a:r>
            <a:r>
              <a:rPr kumimoji="1" lang="en-US" altLang="ja-JP" baseline="0" dirty="0" smtClean="0"/>
              <a:t>Developer</a:t>
            </a:r>
            <a:r>
              <a:rPr kumimoji="1" lang="ja-JP" altLang="en-US" baseline="0" dirty="0" smtClean="0"/>
              <a:t>はプログラムによりフローの流れを操作できる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So developers could control the flow by programs. 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8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一方で，</a:t>
            </a:r>
            <a:r>
              <a:rPr kumimoji="1" lang="en-US" altLang="ja-JP" dirty="0" smtClean="0"/>
              <a:t>SDN</a:t>
            </a:r>
            <a:r>
              <a:rPr kumimoji="1" lang="ja-JP" altLang="en-US" dirty="0" smtClean="0"/>
              <a:t>は次のような問題があります．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However,</a:t>
            </a:r>
            <a:r>
              <a:rPr kumimoji="1" lang="en-US" altLang="ja-JP" baseline="0" dirty="0" smtClean="0"/>
              <a:t> There is a problem in SDN.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Developers’ programs</a:t>
            </a:r>
            <a:r>
              <a:rPr kumimoji="1" lang="ja-JP" altLang="en-US" dirty="0" smtClean="0"/>
              <a:t>がネットワークに</a:t>
            </a:r>
            <a:r>
              <a:rPr kumimoji="1" lang="en-US" altLang="ja-JP" dirty="0" smtClean="0"/>
              <a:t>control</a:t>
            </a:r>
            <a:r>
              <a:rPr kumimoji="1" lang="en-US" altLang="ja-JP" baseline="0" dirty="0" smtClean="0"/>
              <a:t> rule</a:t>
            </a:r>
            <a:r>
              <a:rPr kumimoji="1" lang="ja-JP" altLang="en-US" baseline="0" dirty="0" smtClean="0"/>
              <a:t>を書き込んだ後に，開発者はパケット正しく処理をされた確認することは難しい．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After flow rules have been installed into switches through SDN control channel,</a:t>
            </a:r>
          </a:p>
          <a:p>
            <a:r>
              <a:rPr kumimoji="1" lang="en-US" altLang="ja-JP" baseline="0" dirty="0" smtClean="0"/>
              <a:t>It is difficult for developers and network administrators to check if the packets are processed correctly within SDN.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28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For addressing</a:t>
            </a:r>
            <a:r>
              <a:rPr kumimoji="1" lang="en-US" altLang="ja-JP" baseline="0" dirty="0" smtClean="0"/>
              <a:t> this problem, we are proposing an integrated test tool for SDN focusing on the behaviors of the network.</a:t>
            </a:r>
          </a:p>
          <a:p>
            <a:r>
              <a:rPr kumimoji="1" lang="en-US" altLang="ja-JP" baseline="0" dirty="0" smtClean="0"/>
              <a:t>And our work is inspired by two existing integrated test tools, </a:t>
            </a:r>
            <a:r>
              <a:rPr kumimoji="1" lang="en-US" altLang="ja-JP" baseline="0" dirty="0" err="1" smtClean="0"/>
              <a:t>rspec</a:t>
            </a:r>
            <a:r>
              <a:rPr kumimoji="1" lang="en-US" altLang="ja-JP" baseline="0" dirty="0" smtClean="0"/>
              <a:t> and </a:t>
            </a:r>
            <a:r>
              <a:rPr kumimoji="1" lang="en-US" altLang="ja-JP" baseline="0" dirty="0" err="1" smtClean="0"/>
              <a:t>serverspec</a:t>
            </a:r>
            <a:r>
              <a:rPr kumimoji="1" lang="en-US" altLang="ja-JP" baseline="0" dirty="0" smtClean="0"/>
              <a:t>.</a:t>
            </a:r>
            <a:endParaRPr kumimoji="1" lang="en-US" altLang="ja-JP" dirty="0" smtClean="0"/>
          </a:p>
          <a:p>
            <a:endParaRPr kumimoji="1" lang="en-US" altLang="ja-JP" u="none" dirty="0" smtClean="0"/>
          </a:p>
          <a:p>
            <a:r>
              <a:rPr kumimoji="1" lang="en-US" altLang="ja-JP" dirty="0" err="1" smtClean="0"/>
              <a:t>Rspec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で書かれたプログラムに対して，正しい振る舞いをするか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で記述されたプログラムを用いてテストできるツールである．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is a program behavior test framework and Test domain-specific language (DSL).</a:t>
            </a:r>
          </a:p>
          <a:p>
            <a:r>
              <a:rPr kumimoji="1" lang="en-US" altLang="ja-JP" dirty="0" smtClean="0"/>
              <a:t>It</a:t>
            </a:r>
            <a:r>
              <a:rPr kumimoji="1" lang="en-US" altLang="ja-JP" baseline="0" dirty="0" smtClean="0"/>
              <a:t> allows</a:t>
            </a:r>
            <a:r>
              <a:rPr kumimoji="1" lang="en-US" altLang="ja-JP" dirty="0" smtClean="0"/>
              <a:t> Developers</a:t>
            </a:r>
            <a:r>
              <a:rPr kumimoji="1" lang="en-US" altLang="ja-JP" baseline="0" dirty="0" smtClean="0"/>
              <a:t> to</a:t>
            </a:r>
            <a:r>
              <a:rPr kumimoji="1" lang="en-US" altLang="ja-JP" dirty="0" smtClean="0"/>
              <a:t> check</a:t>
            </a:r>
            <a:r>
              <a:rPr kumimoji="1" lang="en-US" altLang="ja-JP" baseline="0" dirty="0" smtClean="0"/>
              <a:t> if developers’ programs run correctly with test programs written in DSL.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また，</a:t>
            </a:r>
            <a:r>
              <a:rPr kumimoji="1" lang="en-US" altLang="ja-JP" dirty="0" err="1" smtClean="0"/>
              <a:t>Serverspec</a:t>
            </a:r>
            <a:r>
              <a:rPr kumimoji="1" lang="ja-JP" altLang="en-US" dirty="0" smtClean="0"/>
              <a:t>はサーバに対して正しい構成をしているか</a:t>
            </a:r>
            <a:r>
              <a:rPr kumimoji="1" lang="en-US" altLang="ja-JP" dirty="0" err="1" smtClean="0"/>
              <a:t>rspec</a:t>
            </a:r>
            <a:r>
              <a:rPr kumimoji="1" lang="ja-JP" altLang="en-US" dirty="0" smtClean="0"/>
              <a:t>に近い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を用いてテストできるツールである．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On the other hand,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Serverspec</a:t>
            </a:r>
            <a:r>
              <a:rPr kumimoji="1" lang="en-US" altLang="ja-JP" baseline="0" dirty="0" smtClean="0"/>
              <a:t> checks if servers had been set up according to developers’ expectations.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26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私たちは，このツールを</a:t>
            </a:r>
            <a:r>
              <a:rPr kumimoji="1" lang="en-US" altLang="ja-JP" dirty="0" smtClean="0"/>
              <a:t>SDN</a:t>
            </a:r>
            <a:r>
              <a:rPr kumimoji="1" lang="en-US" altLang="ja-JP" baseline="0" dirty="0" smtClean="0"/>
              <a:t> Behavior Test Tool</a:t>
            </a:r>
            <a:r>
              <a:rPr kumimoji="1" lang="ja-JP" altLang="en-US" baseline="0" dirty="0" smtClean="0"/>
              <a:t>略して</a:t>
            </a:r>
            <a:r>
              <a:rPr kumimoji="1" lang="en-US" altLang="ja-JP" baseline="0" dirty="0" err="1" smtClean="0"/>
              <a:t>Netspec</a:t>
            </a:r>
            <a:r>
              <a:rPr kumimoji="1" lang="ja-JP" altLang="en-US" baseline="0" dirty="0" smtClean="0"/>
              <a:t>という名前で開発している．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As our concept is based on these test tools, we name our test tool for SDN as Software-Defined Network Behavior Test Tool, shortened as </a:t>
            </a:r>
            <a:r>
              <a:rPr kumimoji="1" lang="en-US" altLang="ja-JP" baseline="0" dirty="0" err="1" smtClean="0"/>
              <a:t>netspec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err="1" smtClean="0"/>
              <a:t>Netspec</a:t>
            </a:r>
            <a:r>
              <a:rPr kumimoji="1" lang="ja-JP" altLang="en-US" dirty="0" smtClean="0"/>
              <a:t>は，</a:t>
            </a:r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Test Engine</a:t>
            </a:r>
            <a:r>
              <a:rPr kumimoji="1" lang="ja-JP" altLang="en-US" dirty="0" smtClean="0"/>
              <a:t>の２コンポーネントで構成される．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Netspec</a:t>
            </a:r>
            <a:r>
              <a:rPr kumimoji="1" lang="en-US" altLang="ja-JP" dirty="0" smtClean="0"/>
              <a:t> consists of Proxy and Test Engine.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channel</a:t>
            </a:r>
            <a:r>
              <a:rPr kumimoji="1" lang="ja-JP" altLang="en-US" dirty="0" smtClean="0"/>
              <a:t>に対してテスト用のコントロールメッセージと</a:t>
            </a:r>
            <a:r>
              <a:rPr kumimoji="1" lang="en-US" altLang="ja-JP" dirty="0" smtClean="0"/>
              <a:t>inject</a:t>
            </a:r>
            <a:r>
              <a:rPr kumimoji="1" lang="ja-JP" altLang="en-US" dirty="0" smtClean="0"/>
              <a:t>して，</a:t>
            </a:r>
            <a:r>
              <a:rPr kumimoji="1" lang="en-US" altLang="ja-JP" dirty="0" smtClean="0"/>
              <a:t>SDN Controller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Switches</a:t>
            </a:r>
            <a:r>
              <a:rPr kumimoji="1" lang="ja-JP" altLang="en-US" dirty="0" smtClean="0"/>
              <a:t>のやり取りを</a:t>
            </a:r>
            <a:r>
              <a:rPr kumimoji="1" lang="en-US" altLang="ja-JP" dirty="0" smtClean="0"/>
              <a:t>inspects</a:t>
            </a:r>
            <a:r>
              <a:rPr kumimoji="1" lang="ja-JP" altLang="en-US" dirty="0" smtClean="0"/>
              <a:t>する．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Proxy injects testing control message into control channels for inspecting the communication between SDN Controller and Switches.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Test Engine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rspec</a:t>
            </a:r>
            <a:r>
              <a:rPr kumimoji="1" lang="ja-JP" altLang="en-US" dirty="0" smtClean="0"/>
              <a:t>に似た</a:t>
            </a:r>
            <a:r>
              <a:rPr kumimoji="1" lang="en-US" altLang="ja-JP" dirty="0" smtClean="0"/>
              <a:t>SDN Test DSL</a:t>
            </a:r>
            <a:r>
              <a:rPr kumimoji="1" lang="ja-JP" altLang="en-US" dirty="0" err="1" smtClean="0"/>
              <a:t>を提</a:t>
            </a:r>
            <a:r>
              <a:rPr kumimoji="1" lang="ja-JP" altLang="en-US" dirty="0" smtClean="0"/>
              <a:t>供する．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Test Engine provides SDN Test</a:t>
            </a:r>
            <a:r>
              <a:rPr kumimoji="1" lang="en-US" altLang="ja-JP" baseline="0" dirty="0" smtClean="0"/>
              <a:t> DSL, which is similar to </a:t>
            </a:r>
            <a:r>
              <a:rPr kumimoji="1" lang="en-US" altLang="ja-JP" baseline="0" dirty="0" err="1" smtClean="0"/>
              <a:t>rspec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Test</a:t>
            </a:r>
            <a:r>
              <a:rPr kumimoji="1" lang="en-US" altLang="ja-JP" baseline="0" dirty="0" smtClean="0"/>
              <a:t> Engine</a:t>
            </a:r>
            <a:r>
              <a:rPr kumimoji="1" lang="ja-JP" altLang="en-US" baseline="0" dirty="0" smtClean="0"/>
              <a:t>は</a:t>
            </a:r>
            <a:r>
              <a:rPr kumimoji="1" lang="en-US" altLang="ja-JP" baseline="0" dirty="0" smtClean="0"/>
              <a:t>DSL</a:t>
            </a:r>
            <a:r>
              <a:rPr kumimoji="1" lang="ja-JP" altLang="en-US" baseline="0" dirty="0" smtClean="0"/>
              <a:t>を用いて記述されたテストを元にして</a:t>
            </a:r>
            <a:r>
              <a:rPr kumimoji="1" lang="en-US" altLang="ja-JP" baseline="0" dirty="0" smtClean="0"/>
              <a:t>Proxy</a:t>
            </a:r>
            <a:r>
              <a:rPr kumimoji="1" lang="ja-JP" altLang="en-US" baseline="0" dirty="0" smtClean="0"/>
              <a:t>と情報やり取りしながら</a:t>
            </a:r>
            <a:r>
              <a:rPr kumimoji="1" lang="en-US" altLang="ja-JP" baseline="0" dirty="0" smtClean="0"/>
              <a:t>SDN</a:t>
            </a:r>
            <a:r>
              <a:rPr kumimoji="1" lang="ja-JP" altLang="en-US" baseline="0" dirty="0" smtClean="0"/>
              <a:t>の振る舞いを確認する．</a:t>
            </a:r>
            <a:endParaRPr kumimoji="1" lang="en-US" altLang="ja-JP" baseline="0" dirty="0" smtClean="0"/>
          </a:p>
          <a:p>
            <a:r>
              <a:rPr kumimoji="1" lang="en-US" altLang="ja-JP" dirty="0" smtClean="0"/>
              <a:t>Based on the described test written in </a:t>
            </a:r>
            <a:r>
              <a:rPr kumimoji="1" lang="en-US" altLang="ja-JP" baseline="0" dirty="0" smtClean="0"/>
              <a:t>DSL, Test Engine could verify the behavior of SDN while taking information from Proxy.</a:t>
            </a:r>
          </a:p>
          <a:p>
            <a:r>
              <a:rPr kumimoji="1" lang="en-US" altLang="ja-JP" baseline="0" dirty="0" smtClean="0"/>
              <a:t> 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6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r>
              <a:rPr kumimoji="1" lang="ja-JP" altLang="en-US" dirty="0" smtClean="0"/>
              <a:t>，私たちは特徴的な</a:t>
            </a:r>
            <a:r>
              <a:rPr kumimoji="1" lang="en-US" altLang="ja-JP" dirty="0" smtClean="0"/>
              <a:t>SDN</a:t>
            </a:r>
            <a:r>
              <a:rPr kumimoji="1" lang="ja-JP" altLang="en-US" dirty="0" smtClean="0"/>
              <a:t>のテストパターンを策定して</a:t>
            </a:r>
            <a:r>
              <a:rPr kumimoji="1" lang="en-US" altLang="ja-JP" dirty="0" err="1" smtClean="0"/>
              <a:t>Netspec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Test Engine</a:t>
            </a:r>
            <a:r>
              <a:rPr kumimoji="1" lang="ja-JP" altLang="en-US" dirty="0" smtClean="0"/>
              <a:t>の実装を進める．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As</a:t>
            </a:r>
            <a:r>
              <a:rPr kumimoji="1" lang="en-US" altLang="ja-JP" baseline="0" dirty="0" smtClean="0"/>
              <a:t> for our future work, we will define the testing patterns of typical SDN behaviors.</a:t>
            </a:r>
          </a:p>
          <a:p>
            <a:r>
              <a:rPr kumimoji="1" lang="en-US" altLang="ja-JP" baseline="0" dirty="0" smtClean="0"/>
              <a:t>Then based on the results, we will continue our implementation on </a:t>
            </a:r>
            <a:r>
              <a:rPr kumimoji="1" lang="en-US" altLang="ja-JP" baseline="0" dirty="0" err="1" smtClean="0"/>
              <a:t>Netspec</a:t>
            </a:r>
            <a:r>
              <a:rPr kumimoji="1" lang="en-US" altLang="ja-JP" baseline="0" dirty="0" smtClean="0"/>
              <a:t>, including the Proxy and the Test Engine.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Thank you for listening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0C79-C43E-43AC-80F3-0C4611AC01E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D0C5-7C3D-42F8-80B7-F8D32E636943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B99B-549D-4DA9-81F2-51AD37B0B6C7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28650" y="1325563"/>
            <a:ext cx="7886700" cy="0"/>
          </a:xfrm>
          <a:prstGeom prst="line">
            <a:avLst/>
          </a:prstGeom>
          <a:ln w="571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956-49F2-4BDE-918B-085004BE9A07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1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338-7376-45B3-9E60-7248B4CD286C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28650" y="1325563"/>
            <a:ext cx="7886700" cy="0"/>
          </a:xfrm>
          <a:prstGeom prst="line">
            <a:avLst/>
          </a:prstGeom>
          <a:ln w="571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17-5BD5-45A6-9ED6-13FC12441381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CBE7-7653-4D93-B1EE-C52A7BB5812B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28650" y="1325563"/>
            <a:ext cx="7886700" cy="0"/>
          </a:xfrm>
          <a:prstGeom prst="line">
            <a:avLst/>
          </a:prstGeom>
          <a:ln w="571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4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9783-5156-41D0-83B9-D6C8335384CD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628650" y="1325563"/>
            <a:ext cx="7886700" cy="0"/>
          </a:xfrm>
          <a:prstGeom prst="line">
            <a:avLst/>
          </a:prstGeom>
          <a:ln w="571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F25-BC8D-4516-9D63-894557ED0D57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628650" y="1325563"/>
            <a:ext cx="7886700" cy="0"/>
          </a:xfrm>
          <a:prstGeom prst="line">
            <a:avLst/>
          </a:prstGeom>
          <a:ln w="571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D3-181D-4306-91DB-63D68EC4F024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54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1942-1463-4AD7-9BB2-E71667605EFD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3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9876-0F97-47E3-A306-103F714B9321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ln cmpd="thinThick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3ED4-D03C-473B-8535-DD8343570197}" type="datetime1">
              <a:rPr kumimoji="1" lang="ja-JP" altLang="en-US" smtClean="0"/>
              <a:t>15/04/08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DAE1-A30B-4D2F-86CA-74F9B9136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6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err="1" smtClean="0"/>
              <a:t>Netspec</a:t>
            </a:r>
            <a:r>
              <a:rPr kumimoji="1" lang="en-US" altLang="ja-JP" dirty="0" smtClean="0"/>
              <a:t>: </a:t>
            </a:r>
            <a:br>
              <a:rPr kumimoji="1" lang="en-US" altLang="ja-JP" dirty="0" smtClean="0"/>
            </a:br>
            <a:r>
              <a:rPr lang="en-US" altLang="ja-JP" dirty="0" smtClean="0"/>
              <a:t>Software-Defined Network Behavior Test Tool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Kazuki Hara*, Yasuhiro </a:t>
            </a:r>
            <a:r>
              <a:rPr kumimoji="1" lang="en-US" altLang="ja-JP" dirty="0" err="1" smtClean="0"/>
              <a:t>Watashiba</a:t>
            </a:r>
            <a:r>
              <a:rPr kumimoji="1" lang="en-US" altLang="ja-JP" dirty="0" smtClean="0"/>
              <a:t>*, </a:t>
            </a:r>
            <a:r>
              <a:rPr kumimoji="1" lang="en-US" altLang="ja-JP" dirty="0" err="1" smtClean="0"/>
              <a:t>Kohei</a:t>
            </a:r>
            <a:r>
              <a:rPr kumimoji="1" lang="en-US" altLang="ja-JP" dirty="0" smtClean="0"/>
              <a:t> Ichikawa*</a:t>
            </a:r>
          </a:p>
          <a:p>
            <a:endParaRPr lang="en-US" altLang="ja-JP" dirty="0"/>
          </a:p>
          <a:p>
            <a:r>
              <a:rPr lang="en-US" altLang="ja-JP" dirty="0" smtClean="0"/>
              <a:t>*Nara </a:t>
            </a:r>
            <a:r>
              <a:rPr lang="en-US" altLang="ja-JP" dirty="0"/>
              <a:t>Institute of Science and </a:t>
            </a:r>
            <a:r>
              <a:rPr lang="en-US" altLang="ja-JP" dirty="0" smtClean="0"/>
              <a:t>Technology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Software-Defined Network (SDN)</a:t>
            </a:r>
          </a:p>
          <a:p>
            <a:r>
              <a:rPr lang="en-US" altLang="ja-JP" dirty="0" smtClean="0"/>
              <a:t>Problem</a:t>
            </a:r>
          </a:p>
          <a:p>
            <a:r>
              <a:rPr kumimoji="1" lang="en-US" altLang="ja-JP" dirty="0" smtClean="0"/>
              <a:t>Existing Integrated Test Tools</a:t>
            </a:r>
          </a:p>
          <a:p>
            <a:r>
              <a:rPr lang="en-US" altLang="ja-JP" dirty="0" smtClean="0"/>
              <a:t>Idea of Software-Defined Network Behavior Test Tool (</a:t>
            </a:r>
            <a:r>
              <a:rPr lang="en-US" altLang="ja-JP" dirty="0" err="1" smtClean="0"/>
              <a:t>Netspec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Conclusions</a:t>
            </a:r>
          </a:p>
          <a:p>
            <a:r>
              <a:rPr lang="en-US" altLang="ja-JP" dirty="0" smtClean="0"/>
              <a:t>Future Work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9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1559503" y="3801566"/>
            <a:ext cx="3688928" cy="2924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Software-Defined Network (SDN)</a:t>
            </a:r>
            <a:endParaRPr kumimoji="1" lang="ja-JP" altLang="en-US" dirty="0"/>
          </a:p>
        </p:txBody>
      </p:sp>
      <p:grpSp>
        <p:nvGrpSpPr>
          <p:cNvPr id="4" name="図形グループ 33"/>
          <p:cNvGrpSpPr/>
          <p:nvPr/>
        </p:nvGrpSpPr>
        <p:grpSpPr>
          <a:xfrm>
            <a:off x="222333" y="2321953"/>
            <a:ext cx="6088157" cy="4233639"/>
            <a:chOff x="5077762" y="3207921"/>
            <a:chExt cx="4115591" cy="2983756"/>
          </a:xfrm>
        </p:grpSpPr>
        <p:grpSp>
          <p:nvGrpSpPr>
            <p:cNvPr id="5" name="図形グループ 6"/>
            <p:cNvGrpSpPr/>
            <p:nvPr/>
          </p:nvGrpSpPr>
          <p:grpSpPr>
            <a:xfrm>
              <a:off x="5077762" y="3999228"/>
              <a:ext cx="4115591" cy="2192449"/>
              <a:chOff x="457199" y="3993150"/>
              <a:chExt cx="4115591" cy="2192449"/>
            </a:xfrm>
          </p:grpSpPr>
          <p:pic>
            <p:nvPicPr>
              <p:cNvPr id="10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7199" y="4935142"/>
                <a:ext cx="666869" cy="525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05921" y="3993150"/>
                <a:ext cx="666869" cy="525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521" y="4407919"/>
                <a:ext cx="900156" cy="675117"/>
              </a:xfrm>
              <a:prstGeom prst="rect">
                <a:avLst/>
              </a:prstGeom>
            </p:spPr>
          </p:pic>
          <p:pic>
            <p:nvPicPr>
              <p:cNvPr id="13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0950" y="4935142"/>
                <a:ext cx="900156" cy="675117"/>
              </a:xfrm>
              <a:prstGeom prst="rect">
                <a:avLst/>
              </a:prstGeom>
            </p:spPr>
          </p:pic>
          <p:pic>
            <p:nvPicPr>
              <p:cNvPr id="14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521" y="5510482"/>
                <a:ext cx="900156" cy="675117"/>
              </a:xfrm>
              <a:prstGeom prst="rect">
                <a:avLst/>
              </a:prstGeom>
            </p:spPr>
          </p:pic>
          <p:cxnSp>
            <p:nvCxnSpPr>
              <p:cNvPr id="15" name="直線コネクタ 14"/>
              <p:cNvCxnSpPr/>
              <p:nvPr/>
            </p:nvCxnSpPr>
            <p:spPr>
              <a:xfrm flipV="1">
                <a:off x="978085" y="4812998"/>
                <a:ext cx="771989" cy="2700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1902474" y="4975126"/>
                <a:ext cx="0" cy="716829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2470446" y="4802218"/>
                <a:ext cx="659519" cy="25687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2470444" y="5475240"/>
                <a:ext cx="771989" cy="2700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V="1">
                <a:off x="3613798" y="4407919"/>
                <a:ext cx="415766" cy="66224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" descr="C:\Users\Abject-3D\Desktop\VMWare Files\FINAL diagrams\Basic Virtualization\3D PNGs\ICON_ThinApp_3D_Q408_Comm_7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30529" y="3207921"/>
              <a:ext cx="570529" cy="473052"/>
            </a:xfrm>
            <a:prstGeom prst="rect">
              <a:avLst/>
            </a:prstGeom>
            <a:noFill/>
          </p:spPr>
        </p:pic>
        <p:cxnSp>
          <p:nvCxnSpPr>
            <p:cNvPr id="7" name="直線コネクタ 6"/>
            <p:cNvCxnSpPr/>
            <p:nvPr/>
          </p:nvCxnSpPr>
          <p:spPr>
            <a:xfrm flipH="1">
              <a:off x="6631501" y="3610013"/>
              <a:ext cx="524003" cy="890428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stCxn id="6" idx="2"/>
            </p:cNvCxnSpPr>
            <p:nvPr/>
          </p:nvCxnSpPr>
          <p:spPr>
            <a:xfrm flipH="1">
              <a:off x="6893628" y="3680973"/>
              <a:ext cx="422166" cy="2017059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451622" y="3680973"/>
              <a:ext cx="298906" cy="1300231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/>
          <p:cNvSpPr txBox="1"/>
          <p:nvPr/>
        </p:nvSpPr>
        <p:spPr>
          <a:xfrm>
            <a:off x="292666" y="56446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6901" y="41674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82497" y="6246570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4437" y="220258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Controller</a:t>
            </a:r>
            <a:endParaRPr kumimoji="1" lang="ja-JP" altLang="en-US" dirty="0"/>
          </a:p>
        </p:txBody>
      </p:sp>
      <p:pic>
        <p:nvPicPr>
          <p:cNvPr id="28" name="Picture 8" descr="VMW_ICON_Script_2D_(F)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0" y="1790926"/>
            <a:ext cx="720376" cy="73112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352917" y="1423832"/>
            <a:ext cx="129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Developers’</a:t>
            </a:r>
          </a:p>
          <a:p>
            <a:r>
              <a:rPr lang="en-US" altLang="ja-JP" dirty="0" smtClean="0"/>
              <a:t>Program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22" y="5808936"/>
            <a:ext cx="3186328" cy="673726"/>
          </a:xfrm>
          <a:prstGeom prst="rect">
            <a:avLst/>
          </a:prstGeom>
        </p:spPr>
      </p:pic>
      <p:sp>
        <p:nvSpPr>
          <p:cNvPr id="37" name="スライド番号プレースホルダー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角丸四角形吹き出し 2"/>
          <p:cNvSpPr/>
          <p:nvPr/>
        </p:nvSpPr>
        <p:spPr>
          <a:xfrm>
            <a:off x="5553550" y="1838911"/>
            <a:ext cx="3450648" cy="1524487"/>
          </a:xfrm>
          <a:prstGeom prst="wedgeRoundRectCallout">
            <a:avLst>
              <a:gd name="adj1" fmla="val -85072"/>
              <a:gd name="adj2" fmla="val 73426"/>
              <a:gd name="adj3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</a:rPr>
              <a:t>SDN </a:t>
            </a:r>
            <a:r>
              <a:rPr lang="en-US" altLang="ja-JP" sz="2400" dirty="0" smtClean="0">
                <a:solidFill>
                  <a:schemeClr val="tx1"/>
                </a:solidFill>
              </a:rPr>
              <a:t>is </a:t>
            </a:r>
            <a:r>
              <a:rPr lang="en-US" altLang="ja-JP" sz="2400" dirty="0">
                <a:solidFill>
                  <a:schemeClr val="tx1"/>
                </a:solidFill>
              </a:rPr>
              <a:t>controlled by </a:t>
            </a:r>
            <a:r>
              <a:rPr lang="en-US" altLang="ja-JP" sz="2400" dirty="0" smtClean="0">
                <a:solidFill>
                  <a:schemeClr val="tx1"/>
                </a:solidFill>
              </a:rPr>
              <a:t>a centralized programmable controller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30" name="Picture 14" descr="ICON_Person_Orange_Q408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40412" y="1576405"/>
            <a:ext cx="727014" cy="12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テキスト ボックス 30"/>
          <p:cNvSpPr txBox="1"/>
          <p:nvPr/>
        </p:nvSpPr>
        <p:spPr>
          <a:xfrm>
            <a:off x="5254139" y="146542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36449" y="3175630"/>
            <a:ext cx="167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Control channel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04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8538"/>
            <a:ext cx="7886700" cy="1325563"/>
          </a:xfrm>
        </p:spPr>
        <p:txBody>
          <a:bodyPr/>
          <a:lstStyle/>
          <a:p>
            <a:r>
              <a:rPr lang="en-US" altLang="ja-JP" dirty="0" smtClean="0"/>
              <a:t>Problem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1559503" y="3801566"/>
            <a:ext cx="3688928" cy="2924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3"/>
          <p:cNvGrpSpPr/>
          <p:nvPr/>
        </p:nvGrpSpPr>
        <p:grpSpPr>
          <a:xfrm>
            <a:off x="222333" y="2321953"/>
            <a:ext cx="6088157" cy="4233639"/>
            <a:chOff x="5077762" y="3207921"/>
            <a:chExt cx="4115591" cy="2983756"/>
          </a:xfrm>
        </p:grpSpPr>
        <p:grpSp>
          <p:nvGrpSpPr>
            <p:cNvPr id="32" name="図形グループ 6"/>
            <p:cNvGrpSpPr/>
            <p:nvPr/>
          </p:nvGrpSpPr>
          <p:grpSpPr>
            <a:xfrm>
              <a:off x="5077762" y="3999228"/>
              <a:ext cx="4115591" cy="2192449"/>
              <a:chOff x="457199" y="3993150"/>
              <a:chExt cx="4115591" cy="2192449"/>
            </a:xfrm>
          </p:grpSpPr>
          <p:pic>
            <p:nvPicPr>
              <p:cNvPr id="37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7199" y="4935142"/>
                <a:ext cx="666869" cy="525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05921" y="3993150"/>
                <a:ext cx="666869" cy="525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521" y="4407919"/>
                <a:ext cx="900156" cy="675117"/>
              </a:xfrm>
              <a:prstGeom prst="rect">
                <a:avLst/>
              </a:prstGeom>
            </p:spPr>
          </p:pic>
          <p:pic>
            <p:nvPicPr>
              <p:cNvPr id="40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0950" y="4935142"/>
                <a:ext cx="900156" cy="675117"/>
              </a:xfrm>
              <a:prstGeom prst="rect">
                <a:avLst/>
              </a:prstGeom>
            </p:spPr>
          </p:pic>
          <p:pic>
            <p:nvPicPr>
              <p:cNvPr id="41" name="Picture 2" descr="VMW-ICON_virtual_switch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521" y="5510482"/>
                <a:ext cx="900156" cy="675117"/>
              </a:xfrm>
              <a:prstGeom prst="rect">
                <a:avLst/>
              </a:prstGeom>
            </p:spPr>
          </p:pic>
          <p:cxnSp>
            <p:nvCxnSpPr>
              <p:cNvPr id="42" name="直線コネクタ 41"/>
              <p:cNvCxnSpPr/>
              <p:nvPr/>
            </p:nvCxnSpPr>
            <p:spPr>
              <a:xfrm flipV="1">
                <a:off x="978085" y="4812998"/>
                <a:ext cx="771989" cy="2700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1902474" y="4975126"/>
                <a:ext cx="0" cy="716829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2470446" y="4802218"/>
                <a:ext cx="659519" cy="25687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 flipV="1">
                <a:off x="2470444" y="5475240"/>
                <a:ext cx="771989" cy="2700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 flipV="1">
                <a:off x="3613798" y="4407919"/>
                <a:ext cx="415766" cy="66224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2" descr="C:\Users\Abject-3D\Desktop\VMWare Files\FINAL diagrams\Basic Virtualization\3D PNGs\ICON_ThinApp_3D_Q408_Comm_7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30529" y="3207921"/>
              <a:ext cx="570529" cy="473052"/>
            </a:xfrm>
            <a:prstGeom prst="rect">
              <a:avLst/>
            </a:prstGeom>
            <a:noFill/>
          </p:spPr>
        </p:pic>
        <p:cxnSp>
          <p:nvCxnSpPr>
            <p:cNvPr id="34" name="直線コネクタ 33"/>
            <p:cNvCxnSpPr/>
            <p:nvPr/>
          </p:nvCxnSpPr>
          <p:spPr>
            <a:xfrm flipH="1">
              <a:off x="6617806" y="3618139"/>
              <a:ext cx="524003" cy="890428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3" idx="2"/>
            </p:cNvCxnSpPr>
            <p:nvPr/>
          </p:nvCxnSpPr>
          <p:spPr>
            <a:xfrm flipH="1">
              <a:off x="6893628" y="3680973"/>
              <a:ext cx="422166" cy="2017059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7451622" y="3680973"/>
              <a:ext cx="298906" cy="1300231"/>
            </a:xfrm>
            <a:prstGeom prst="line">
              <a:avLst/>
            </a:prstGeom>
            <a:ln w="5715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292666" y="56446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06901" y="41674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82497" y="6246570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54437" y="220258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Controller</a:t>
            </a:r>
            <a:endParaRPr kumimoji="1" lang="ja-JP" altLang="en-US" dirty="0"/>
          </a:p>
        </p:txBody>
      </p:sp>
      <p:pic>
        <p:nvPicPr>
          <p:cNvPr id="51" name="Picture 8" descr="VMW_ICON_Script_2D_(F)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0" y="1790926"/>
            <a:ext cx="720376" cy="731120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1548877" y="1507948"/>
            <a:ext cx="129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Developers’</a:t>
            </a:r>
          </a:p>
          <a:p>
            <a:r>
              <a:rPr lang="en-US" altLang="ja-JP" dirty="0" smtClean="0"/>
              <a:t>Program</a:t>
            </a:r>
            <a:endParaRPr kumimoji="1" lang="ja-JP" altLang="en-US" dirty="0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22" y="5941449"/>
            <a:ext cx="3186328" cy="673726"/>
          </a:xfrm>
          <a:prstGeom prst="rect">
            <a:avLst/>
          </a:prstGeom>
        </p:spPr>
      </p:pic>
      <p:pic>
        <p:nvPicPr>
          <p:cNvPr id="54" name="Picture 14" descr="ICON_Person_Orange_Q408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97765" y="1742233"/>
            <a:ext cx="727014" cy="12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テキスト ボックス 54"/>
          <p:cNvSpPr txBox="1"/>
          <p:nvPr/>
        </p:nvSpPr>
        <p:spPr>
          <a:xfrm>
            <a:off x="4873314" y="1224816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？</a:t>
            </a:r>
            <a:endParaRPr kumimoji="1" lang="ja-JP" altLang="en-US" sz="8000" b="1" dirty="0"/>
          </a:p>
        </p:txBody>
      </p:sp>
      <p:sp>
        <p:nvSpPr>
          <p:cNvPr id="56" name="乗算記号 55"/>
          <p:cNvSpPr/>
          <p:nvPr/>
        </p:nvSpPr>
        <p:spPr>
          <a:xfrm>
            <a:off x="2184119" y="5363912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/>
          <p:cNvSpPr/>
          <p:nvPr/>
        </p:nvSpPr>
        <p:spPr>
          <a:xfrm>
            <a:off x="959356" y="4407385"/>
            <a:ext cx="1707228" cy="1140281"/>
          </a:xfrm>
          <a:custGeom>
            <a:avLst/>
            <a:gdLst>
              <a:gd name="connsiteX0" fmla="*/ 0 w 1868580"/>
              <a:gd name="connsiteY0" fmla="*/ 631914 h 1522469"/>
              <a:gd name="connsiteX1" fmla="*/ 1562016 w 1868580"/>
              <a:gd name="connsiteY1" fmla="*/ 33345 h 1522469"/>
              <a:gd name="connsiteX2" fmla="*/ 1868580 w 1868580"/>
              <a:gd name="connsiteY2" fmla="*/ 1522469 h 152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580" h="1522469">
                <a:moveTo>
                  <a:pt x="0" y="631914"/>
                </a:moveTo>
                <a:cubicBezTo>
                  <a:pt x="625293" y="258416"/>
                  <a:pt x="1250586" y="-115081"/>
                  <a:pt x="1562016" y="33345"/>
                </a:cubicBezTo>
                <a:cubicBezTo>
                  <a:pt x="1873446" y="181771"/>
                  <a:pt x="1817486" y="1245083"/>
                  <a:pt x="1868580" y="1522469"/>
                </a:cubicBezTo>
              </a:path>
            </a:pathLst>
          </a:custGeom>
          <a:ln w="76200" cmpd="sng">
            <a:solidFill>
              <a:srgbClr val="92D05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ounded Rectangle 31"/>
          <p:cNvSpPr>
            <a:spLocks noChangeArrowheads="1"/>
          </p:cNvSpPr>
          <p:nvPr/>
        </p:nvSpPr>
        <p:spPr bwMode="auto">
          <a:xfrm>
            <a:off x="1749604" y="5050344"/>
            <a:ext cx="1018001" cy="2578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Packet</a:t>
            </a:r>
          </a:p>
        </p:txBody>
      </p:sp>
      <p:sp>
        <p:nvSpPr>
          <p:cNvPr id="59" name="TextBox 37"/>
          <p:cNvSpPr txBox="1"/>
          <p:nvPr/>
        </p:nvSpPr>
        <p:spPr>
          <a:xfrm>
            <a:off x="5532436" y="2441861"/>
            <a:ext cx="3240114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 flow rules have been installed into switches through SDN controller……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32436" y="4616787"/>
            <a:ext cx="3466032" cy="120032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It is </a:t>
            </a:r>
            <a:r>
              <a:rPr lang="en-US" altLang="ja-JP" b="1" dirty="0" smtClean="0"/>
              <a:t>difficult</a:t>
            </a:r>
            <a:r>
              <a:rPr lang="en-US" altLang="ja-JP" dirty="0" smtClean="0"/>
              <a:t> for developers </a:t>
            </a:r>
            <a:r>
              <a:rPr lang="en-US" altLang="ja-JP" dirty="0"/>
              <a:t>and </a:t>
            </a:r>
            <a:r>
              <a:rPr lang="en-US" altLang="ja-JP" dirty="0" smtClean="0"/>
              <a:t>network </a:t>
            </a:r>
            <a:r>
              <a:rPr lang="en-US" altLang="ja-JP" dirty="0"/>
              <a:t>administrators to check if the packets are processed correctly within </a:t>
            </a:r>
            <a:r>
              <a:rPr lang="en-US" altLang="ja-JP" dirty="0" smtClean="0"/>
              <a:t>SDN</a:t>
            </a:r>
            <a:endParaRPr lang="en-US" altLang="ja-JP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10188" y="1357425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36449" y="3175630"/>
            <a:ext cx="167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Control channel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21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Existing Integrated Test Tools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619376"/>
            <a:ext cx="3868340" cy="3684588"/>
          </a:xfrm>
        </p:spPr>
        <p:txBody>
          <a:bodyPr/>
          <a:lstStyle/>
          <a:p>
            <a:r>
              <a:rPr lang="en-US" altLang="ja-JP" dirty="0" smtClean="0"/>
              <a:t>Test framework and</a:t>
            </a:r>
            <a:r>
              <a:rPr kumimoji="1" lang="en-US" altLang="ja-JP" dirty="0" smtClean="0"/>
              <a:t> Test domain-specific language (DSL)</a:t>
            </a:r>
          </a:p>
          <a:p>
            <a:r>
              <a:rPr kumimoji="1" lang="en-US" altLang="ja-JP" dirty="0" smtClean="0"/>
              <a:t>Checks </a:t>
            </a:r>
            <a:r>
              <a:rPr lang="en-US" altLang="ja-JP" dirty="0" smtClean="0"/>
              <a:t>if</a:t>
            </a:r>
            <a:r>
              <a:rPr kumimoji="1" lang="en-US" altLang="ja-JP" dirty="0" smtClean="0"/>
              <a:t> developers’ programs run correctly</a:t>
            </a:r>
          </a:p>
          <a:p>
            <a:pPr lvl="1"/>
            <a:r>
              <a:rPr lang="en-US" altLang="ja-JP" dirty="0" smtClean="0"/>
              <a:t>Test programs are written in DSL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619376"/>
            <a:ext cx="3887391" cy="3684588"/>
          </a:xfrm>
        </p:spPr>
        <p:txBody>
          <a:bodyPr/>
          <a:lstStyle/>
          <a:p>
            <a:r>
              <a:rPr kumimoji="1" lang="en-US" altLang="ja-JP" dirty="0" smtClean="0"/>
              <a:t>Checks if servers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 been set up required components as developers’ expectations</a:t>
            </a:r>
            <a:endParaRPr kumimoji="1" lang="en-US" altLang="ja-JP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6" y="1341022"/>
            <a:ext cx="1260951" cy="110111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75" y="1601323"/>
            <a:ext cx="3209750" cy="740710"/>
          </a:xfrm>
          <a:prstGeom prst="rect">
            <a:avLst/>
          </a:prstGeom>
        </p:spPr>
      </p:pic>
      <p:sp>
        <p:nvSpPr>
          <p:cNvPr id="10" name="TextBox 37"/>
          <p:cNvSpPr txBox="1"/>
          <p:nvPr/>
        </p:nvSpPr>
        <p:spPr>
          <a:xfrm>
            <a:off x="352004" y="5527713"/>
            <a:ext cx="8330268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This research is inspired by these two existing integrated test tools.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781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Idea of Software-Defined Network Behavior Test Tool (</a:t>
            </a:r>
            <a:r>
              <a:rPr kumimoji="1" lang="en-US" altLang="ja-JP" dirty="0" err="1" smtClean="0"/>
              <a:t>Netspec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139998" y="2334754"/>
            <a:ext cx="2833512" cy="34163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Netspec</a:t>
            </a:r>
            <a:r>
              <a:rPr lang="en-US" altLang="ja-JP" sz="2400" dirty="0" smtClean="0"/>
              <a:t> consists of Proxy and Test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Test Engine provides SDN Test DSL, like </a:t>
            </a:r>
            <a:r>
              <a:rPr lang="en-US" altLang="ja-JP" sz="2400" dirty="0" err="1" smtClean="0"/>
              <a:t>rspec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Proxy inspects </a:t>
            </a:r>
            <a:r>
              <a:rPr lang="en-US" altLang="ja-JP" sz="2400" dirty="0" err="1" smtClean="0"/>
              <a:t>OpenFlow</a:t>
            </a:r>
            <a:r>
              <a:rPr lang="en-US" altLang="ja-JP" sz="2400" dirty="0" smtClean="0"/>
              <a:t> Control Messages</a:t>
            </a:r>
            <a:endParaRPr lang="en-US" altLang="ja-JP" sz="2400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322195" y="2300174"/>
            <a:ext cx="5674950" cy="3867493"/>
            <a:chOff x="1467972" y="1417638"/>
            <a:chExt cx="6835344" cy="4434851"/>
          </a:xfrm>
        </p:grpSpPr>
        <p:grpSp>
          <p:nvGrpSpPr>
            <p:cNvPr id="48" name="Group 26"/>
            <p:cNvGrpSpPr/>
            <p:nvPr/>
          </p:nvGrpSpPr>
          <p:grpSpPr>
            <a:xfrm>
              <a:off x="2730999" y="1417638"/>
              <a:ext cx="1036069" cy="795871"/>
              <a:chOff x="2286000" y="838200"/>
              <a:chExt cx="1036069" cy="795871"/>
            </a:xfrm>
          </p:grpSpPr>
          <p:pic>
            <p:nvPicPr>
              <p:cNvPr id="7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62200" y="838200"/>
                <a:ext cx="959869" cy="795871"/>
              </a:xfrm>
              <a:prstGeom prst="rect">
                <a:avLst/>
              </a:prstGeom>
              <a:noFill/>
            </p:spPr>
          </p:pic>
          <p:sp>
            <p:nvSpPr>
              <p:cNvPr id="75" name="TextBox 17"/>
              <p:cNvSpPr txBox="1"/>
              <p:nvPr/>
            </p:nvSpPr>
            <p:spPr>
              <a:xfrm>
                <a:off x="2286000" y="1219200"/>
                <a:ext cx="666750" cy="261610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endParaRPr lang="en-US" sz="1100" b="1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Picture 2" descr="VMW-ICON_virtual_switch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859" y="4625714"/>
              <a:ext cx="1309079" cy="981809"/>
            </a:xfrm>
            <a:prstGeom prst="rect">
              <a:avLst/>
            </a:prstGeom>
          </p:spPr>
        </p:pic>
        <p:sp>
          <p:nvSpPr>
            <p:cNvPr id="54" name="Rounded Rectangle 32"/>
            <p:cNvSpPr/>
            <p:nvPr/>
          </p:nvSpPr>
          <p:spPr bwMode="auto">
            <a:xfrm>
              <a:off x="3847359" y="1513548"/>
              <a:ext cx="2172441" cy="681492"/>
            </a:xfrm>
            <a:prstGeom prst="roundRect">
              <a:avLst/>
            </a:prstGeom>
            <a:gradFill>
              <a:gsLst>
                <a:gs pos="0">
                  <a:srgbClr val="C34B1B"/>
                </a:gs>
                <a:gs pos="100000">
                  <a:srgbClr val="E7893F"/>
                </a:gs>
              </a:gsLst>
            </a:gradFill>
            <a:ln w="12700">
              <a:solidFill>
                <a:schemeClr val="accent6"/>
              </a:solidFill>
              <a:headEnd type="none" w="med" len="med"/>
              <a:tailEnd type="none" w="med" len="med"/>
            </a:ln>
            <a:effectLst>
              <a:outerShdw blurRad="50800" dist="25400" dir="5400000" sx="99000" sy="99000" algn="t" rotWithShape="0">
                <a:prstClr val="black">
                  <a:alpha val="2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FFFFFF"/>
                  </a:solidFill>
                </a:rPr>
                <a:t>SDN Controller</a:t>
              </a:r>
            </a:p>
          </p:txBody>
        </p:sp>
        <p:sp>
          <p:nvSpPr>
            <p:cNvPr id="55" name="Right Arrow 49"/>
            <p:cNvSpPr/>
            <p:nvPr/>
          </p:nvSpPr>
          <p:spPr bwMode="auto">
            <a:xfrm>
              <a:off x="2703626" y="4858822"/>
              <a:ext cx="670811" cy="363972"/>
            </a:xfrm>
            <a:prstGeom prst="rightArrow">
              <a:avLst/>
            </a:prstGeom>
            <a:gradFill>
              <a:gsLst>
                <a:gs pos="0">
                  <a:srgbClr val="7A7A7A"/>
                </a:gs>
                <a:gs pos="100000">
                  <a:srgbClr val="BFBFBF"/>
                </a:gs>
              </a:gsLst>
            </a:gra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2700"/>
              <a:bevelB w="12700" h="12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6" name="Right Arrow 49"/>
            <p:cNvSpPr/>
            <p:nvPr/>
          </p:nvSpPr>
          <p:spPr bwMode="auto">
            <a:xfrm>
              <a:off x="4716361" y="4914583"/>
              <a:ext cx="1802688" cy="420903"/>
            </a:xfrm>
            <a:prstGeom prst="rightArrow">
              <a:avLst/>
            </a:prstGeom>
            <a:gradFill>
              <a:gsLst>
                <a:gs pos="0">
                  <a:srgbClr val="7A7A7A"/>
                </a:gs>
                <a:gs pos="100000">
                  <a:srgbClr val="BFBFBF"/>
                </a:gs>
              </a:gsLst>
            </a:gra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2700"/>
              <a:bevelB w="12700" h="12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7" name="Left-Right Arrow 51"/>
            <p:cNvSpPr/>
            <p:nvPr/>
          </p:nvSpPr>
          <p:spPr bwMode="auto">
            <a:xfrm rot="16200000">
              <a:off x="2842732" y="2423855"/>
              <a:ext cx="765366" cy="344673"/>
            </a:xfrm>
            <a:prstGeom prst="leftRightArrow">
              <a:avLst/>
            </a:prstGeom>
            <a:gradFill>
              <a:gsLst>
                <a:gs pos="0">
                  <a:srgbClr val="0A59D6"/>
                </a:gs>
                <a:gs pos="100000">
                  <a:srgbClr val="1799EC"/>
                </a:gs>
              </a:gsLst>
            </a:gra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2700"/>
              <a:bevelB w="12700" h="12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467972" y="5389699"/>
              <a:ext cx="964617" cy="42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Host A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35982" y="5389698"/>
              <a:ext cx="954964" cy="42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Host B</a:t>
              </a:r>
              <a:endParaRPr kumimoji="1" lang="ja-JP" altLang="en-US" dirty="0"/>
            </a:p>
          </p:txBody>
        </p:sp>
        <p:pic>
          <p:nvPicPr>
            <p:cNvPr id="60" name="Picture 15" descr="ICON_Gear_3D_Q109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07199" y="3045711"/>
              <a:ext cx="8524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Left-Right Arrow 51"/>
            <p:cNvSpPr/>
            <p:nvPr/>
          </p:nvSpPr>
          <p:spPr bwMode="auto">
            <a:xfrm rot="14452647">
              <a:off x="3224810" y="4179983"/>
              <a:ext cx="765366" cy="344673"/>
            </a:xfrm>
            <a:prstGeom prst="leftRightArrow">
              <a:avLst/>
            </a:prstGeom>
            <a:gradFill>
              <a:gsLst>
                <a:gs pos="0">
                  <a:srgbClr val="0A59D6"/>
                </a:gs>
                <a:gs pos="100000">
                  <a:srgbClr val="1799EC"/>
                </a:gs>
              </a:gsLst>
            </a:gra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2700"/>
              <a:bevelB w="12700" h="12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62" name="Picture 15" descr="ICON_Gear_3D_Q109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67312" y="3046008"/>
              <a:ext cx="8524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4889625" y="3953865"/>
              <a:ext cx="1432253" cy="42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TestEngine</a:t>
              </a:r>
              <a:endParaRPr kumimoji="1" lang="en-US" altLang="ja-JP" dirty="0" smtClean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973135" y="3557800"/>
              <a:ext cx="843906" cy="42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Proxy</a:t>
              </a:r>
              <a:endParaRPr kumimoji="1" lang="ja-JP" altLang="en-US" dirty="0"/>
            </a:p>
          </p:txBody>
        </p:sp>
        <p:sp>
          <p:nvSpPr>
            <p:cNvPr id="65" name="Left-Right Arrow 34"/>
            <p:cNvSpPr/>
            <p:nvPr/>
          </p:nvSpPr>
          <p:spPr bwMode="auto">
            <a:xfrm>
              <a:off x="3659687" y="3363805"/>
              <a:ext cx="1191713" cy="288332"/>
            </a:xfrm>
            <a:prstGeom prst="leftRightArrow">
              <a:avLst/>
            </a:prstGeom>
            <a:gradFill>
              <a:gsLst>
                <a:gs pos="0">
                  <a:srgbClr val="689739"/>
                </a:gs>
                <a:gs pos="100000">
                  <a:srgbClr val="92D050"/>
                </a:gs>
              </a:gsLst>
            </a:gradFill>
            <a:ln>
              <a:solidFill>
                <a:srgbClr val="619F37"/>
              </a:solidFill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2700"/>
              <a:bevelB w="12700" h="12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66" name="Picture 8" descr="VMW_ICON_Script_2D_(F)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51" y="3068193"/>
              <a:ext cx="840402" cy="852936"/>
            </a:xfrm>
            <a:prstGeom prst="rect">
              <a:avLst/>
            </a:prstGeom>
          </p:spPr>
        </p:pic>
        <p:sp>
          <p:nvSpPr>
            <p:cNvPr id="67" name="テキスト ボックス 66"/>
            <p:cNvSpPr txBox="1"/>
            <p:nvPr/>
          </p:nvSpPr>
          <p:spPr>
            <a:xfrm>
              <a:off x="6691115" y="3712271"/>
              <a:ext cx="1506163" cy="741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Testcode</a:t>
              </a:r>
              <a:r>
                <a:rPr lang="en-US" altLang="ja-JP" dirty="0" smtClean="0"/>
                <a:t/>
              </a:r>
              <a:br>
                <a:rPr lang="en-US" altLang="ja-JP" dirty="0" smtClean="0"/>
              </a:br>
              <a:r>
                <a:rPr lang="en-US" altLang="ja-JP" dirty="0" smtClean="0"/>
                <a:t> (like </a:t>
              </a:r>
              <a:r>
                <a:rPr lang="en-US" altLang="ja-JP" dirty="0" err="1" smtClean="0"/>
                <a:t>rspec</a:t>
              </a:r>
              <a:r>
                <a:rPr lang="en-US" altLang="ja-JP" dirty="0"/>
                <a:t>)</a:t>
              </a:r>
              <a:endParaRPr kumimoji="1" lang="en-US" altLang="ja-JP" dirty="0" smtClean="0"/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1973135" y="2707270"/>
              <a:ext cx="6330181" cy="1839777"/>
            </a:xfrm>
            <a:prstGeom prst="roundRect">
              <a:avLst/>
            </a:prstGeom>
            <a:noFill/>
            <a:ln w="38100" cmpd="sng"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37777" y="2412237"/>
              <a:ext cx="1521380" cy="529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tx1"/>
                  </a:solidFill>
                </a:rPr>
                <a:t>NetSpec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384" descr="ICON_Server_Rack_Q30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0038" y="4640495"/>
              <a:ext cx="1063217" cy="837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84" descr="ICON_Server_Rack_Q30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574833" y="4770241"/>
              <a:ext cx="1063217" cy="837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3427313" y="5428976"/>
              <a:ext cx="1211063" cy="42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Switches</a:t>
              </a:r>
              <a:endParaRPr kumimoji="1" lang="ja-JP" altLang="en-US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662166" y="3750855"/>
              <a:ext cx="1189234" cy="423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smtClean="0"/>
                <a:t>JSON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47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Conclusions &amp; Future works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Problem</a:t>
            </a:r>
          </a:p>
          <a:p>
            <a:pPr lvl="1"/>
            <a:r>
              <a:rPr lang="en-US" altLang="ja-JP" dirty="0"/>
              <a:t>It is </a:t>
            </a:r>
            <a:r>
              <a:rPr lang="en-US" altLang="ja-JP" b="1" dirty="0">
                <a:solidFill>
                  <a:srgbClr val="FF0000"/>
                </a:solidFill>
              </a:rPr>
              <a:t>difficult</a:t>
            </a:r>
            <a:r>
              <a:rPr lang="en-US" altLang="ja-JP" dirty="0"/>
              <a:t> for developers and network administrators to check if the packets are processed correctly within </a:t>
            </a:r>
            <a:r>
              <a:rPr lang="en-US" altLang="ja-JP" dirty="0" smtClean="0"/>
              <a:t>SDN</a:t>
            </a:r>
          </a:p>
          <a:p>
            <a:r>
              <a:rPr lang="en-US" altLang="ja-JP" dirty="0" smtClean="0"/>
              <a:t>Approach</a:t>
            </a:r>
          </a:p>
          <a:p>
            <a:pPr lvl="1"/>
            <a:r>
              <a:rPr lang="en-US" altLang="ja-JP" b="1" dirty="0" smtClean="0"/>
              <a:t>SDN Behavior Test</a:t>
            </a:r>
          </a:p>
          <a:p>
            <a:pPr lvl="1"/>
            <a:r>
              <a:rPr lang="en-US" altLang="ja-JP" dirty="0" smtClean="0"/>
              <a:t>Use </a:t>
            </a:r>
            <a:r>
              <a:rPr lang="en-US" altLang="ja-JP" b="1" dirty="0" smtClean="0">
                <a:solidFill>
                  <a:srgbClr val="FF0000"/>
                </a:solidFill>
              </a:rPr>
              <a:t>proxy</a:t>
            </a:r>
            <a:r>
              <a:rPr lang="en-US" altLang="ja-JP" dirty="0" smtClean="0"/>
              <a:t> between a SDN controller and SDN switches</a:t>
            </a:r>
          </a:p>
          <a:p>
            <a:pPr lvl="1"/>
            <a:r>
              <a:rPr lang="en-US" altLang="ja-JP" dirty="0" smtClean="0"/>
              <a:t>Enable to write SDN </a:t>
            </a:r>
            <a:r>
              <a:rPr lang="en-US" altLang="ja-JP" dirty="0"/>
              <a:t>b</a:t>
            </a:r>
            <a:r>
              <a:rPr lang="en-US" altLang="ja-JP" dirty="0" smtClean="0"/>
              <a:t>ehaviors in Test </a:t>
            </a:r>
            <a:r>
              <a:rPr lang="en-US" altLang="ja-JP" b="1" dirty="0" smtClean="0">
                <a:solidFill>
                  <a:srgbClr val="FF0000"/>
                </a:solidFill>
              </a:rPr>
              <a:t>DSL</a:t>
            </a:r>
            <a:r>
              <a:rPr lang="en-US" altLang="ja-JP" dirty="0" smtClean="0"/>
              <a:t> (like </a:t>
            </a:r>
            <a:r>
              <a:rPr lang="en-US" altLang="ja-JP" dirty="0" err="1" smtClean="0"/>
              <a:t>rspec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mplement </a:t>
            </a:r>
            <a:r>
              <a:rPr kumimoji="1" lang="en-US" altLang="ja-JP" dirty="0" err="1" smtClean="0"/>
              <a:t>Netspec</a:t>
            </a:r>
            <a:r>
              <a:rPr kumimoji="1" lang="en-US" altLang="ja-JP" dirty="0" smtClean="0"/>
              <a:t> (Proxy and Test Engine)</a:t>
            </a:r>
            <a:endParaRPr lang="en-US" altLang="ja-JP" dirty="0"/>
          </a:p>
          <a:p>
            <a:r>
              <a:rPr kumimoji="1" lang="en-US" altLang="ja-JP" dirty="0" smtClean="0"/>
              <a:t>Define </a:t>
            </a:r>
            <a:r>
              <a:rPr lang="en-US" altLang="ja-JP" dirty="0" smtClean="0"/>
              <a:t>typical </a:t>
            </a:r>
            <a:r>
              <a:rPr kumimoji="1" lang="en-US" altLang="ja-JP" dirty="0" smtClean="0"/>
              <a:t>SDN behaviors test patterns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AE1-A30B-4D2F-86CA-74F9B9136F7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7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3663</TotalTime>
  <Words>974</Words>
  <Application>Microsoft Macintosh PowerPoint</Application>
  <PresentationFormat>画面に合わせる (4:3)</PresentationFormat>
  <Paragraphs>140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Netspec:  Software-Defined Network Behavior Test Tool</vt:lpstr>
      <vt:lpstr>Outline</vt:lpstr>
      <vt:lpstr>Software-Defined Network (SDN)</vt:lpstr>
      <vt:lpstr>Problem</vt:lpstr>
      <vt:lpstr>Existing Integrated Test Tools</vt:lpstr>
      <vt:lpstr>Idea of Software-Defined Network Behavior Test Tool (Netspec)</vt:lpstr>
      <vt:lpstr>Conclusions &amp; Future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Netspec:  Software-Defined Network Behavior Test Tool</dc:title>
  <dc:creator>Kazuki Hara</dc:creator>
  <cp:lastModifiedBy>Hara Kazuki</cp:lastModifiedBy>
  <cp:revision>94</cp:revision>
  <cp:lastPrinted>2015-04-07T04:45:27Z</cp:lastPrinted>
  <dcterms:created xsi:type="dcterms:W3CDTF">2015-04-02T01:49:07Z</dcterms:created>
  <dcterms:modified xsi:type="dcterms:W3CDTF">2015-04-08T07:37:50Z</dcterms:modified>
</cp:coreProperties>
</file>