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5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71890" y="16983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Extending the capability of TOUGHREACT simulator using parallel computing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059832" y="465313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Application to environmental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7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942527"/>
            <a:ext cx="5866667" cy="1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4" y="3284984"/>
            <a:ext cx="3384376" cy="2016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4" y="908720"/>
            <a:ext cx="4824536" cy="28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77640"/>
            <a:ext cx="2196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Fine grid model: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Total :   37824  grids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1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Mid-term behavior prediction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790763"/>
            <a:ext cx="59046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49806"/>
              </p:ext>
            </p:extLst>
          </p:nvPr>
        </p:nvGraphicFramePr>
        <p:xfrm>
          <a:off x="2123728" y="4005063"/>
          <a:ext cx="6120680" cy="273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4" imgW="54829080" imgH="22514400" progId="CorelDRAW.Graphic.12">
                  <p:embed/>
                </p:oleObj>
              </mc:Choice>
              <mc:Fallback>
                <p:oleObj r:id="rId4" imgW="54829080" imgH="2251440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3"/>
                        <a:ext cx="6120680" cy="2736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340768"/>
            <a:ext cx="205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Serial computing</a:t>
            </a:r>
            <a:endParaRPr lang="zh-CN" altLang="en-US" sz="32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869160"/>
            <a:ext cx="2051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Parallel Computing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8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Runtime Statistics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0" y="2420888"/>
            <a:ext cx="463096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96849"/>
              </p:ext>
            </p:extLst>
          </p:nvPr>
        </p:nvGraphicFramePr>
        <p:xfrm>
          <a:off x="35496" y="2438575"/>
          <a:ext cx="4392488" cy="344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SPW 12.0 Graph" r:id="rId4" imgW="3390846" imgH="2659308" progId="SigmaPlotGraphicObject.11">
                  <p:embed/>
                </p:oleObj>
              </mc:Choice>
              <mc:Fallback>
                <p:oleObj name="SPW 12.0 Graph" r:id="rId4" imgW="3390846" imgH="2659308" progId="SigmaPlotGraphicObjec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2438575"/>
                        <a:ext cx="4392488" cy="344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we’ve </a:t>
            </a:r>
            <a:r>
              <a:rPr lang="en-US" altLang="zh-CN" dirty="0" smtClean="0"/>
              <a:t>gained </a:t>
            </a:r>
            <a:r>
              <a:rPr lang="en-US" altLang="zh-CN" dirty="0" smtClean="0"/>
              <a:t>from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new software package running on parallel computing facility ( Cluster …)</a:t>
            </a:r>
          </a:p>
          <a:p>
            <a:endParaRPr lang="en-US" altLang="zh-CN" dirty="0"/>
          </a:p>
          <a:p>
            <a:r>
              <a:rPr lang="en-US" altLang="zh-CN" dirty="0" smtClean="0"/>
              <a:t>Speed up ( 20 X – 40 X in test case )</a:t>
            </a:r>
          </a:p>
          <a:p>
            <a:endParaRPr lang="en-US" altLang="zh-CN" dirty="0"/>
          </a:p>
          <a:p>
            <a:r>
              <a:rPr lang="en-US" altLang="zh-CN" dirty="0" smtClean="0"/>
              <a:t>Simulation model scaling up ( 100,000 grids have been tested)</a:t>
            </a:r>
          </a:p>
        </p:txBody>
      </p:sp>
    </p:spTree>
    <p:extLst>
      <p:ext uri="{BB962C8B-B14F-4D97-AF65-F5344CB8AC3E}">
        <p14:creationId xmlns:p14="http://schemas.microsoft.com/office/powerpoint/2010/main" val="23257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Thanks for your attention 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453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TOUGHREACT 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3" y="2489571"/>
            <a:ext cx="3278495" cy="27798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15" y="4974742"/>
            <a:ext cx="2082615" cy="184959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923928" y="4666496"/>
            <a:ext cx="1008112" cy="63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1988840"/>
            <a:ext cx="3152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Multi-phase flow</a:t>
            </a:r>
          </a:p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Solute transport</a:t>
            </a: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algn="ct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Geochemical reaction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35" y="1484784"/>
            <a:ext cx="5695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Coupled Process 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porous </a:t>
            </a:r>
            <a:r>
              <a:rPr lang="en-US" altLang="zh-CN" sz="2400" dirty="0" smtClean="0"/>
              <a:t>media simulator, </a:t>
            </a:r>
          </a:p>
          <a:p>
            <a:r>
              <a:rPr lang="en-US" altLang="zh-CN" sz="2400" dirty="0" smtClean="0"/>
              <a:t>developed in Lawrence Berkley Lab. 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8991"/>
            <a:ext cx="1763688" cy="10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of the 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7048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Lab code constraints:</a:t>
            </a:r>
          </a:p>
          <a:p>
            <a:r>
              <a:rPr lang="en-US" altLang="zh-CN" sz="2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Developed for testing the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Running on workstation or laptop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Numerical model can not scaling ( 8000  discrete grids limited)</a:t>
            </a:r>
          </a:p>
          <a:p>
            <a:endParaRPr lang="en-US" altLang="zh-CN" dirty="0"/>
          </a:p>
          <a:p>
            <a:r>
              <a:rPr lang="en-US" altLang="zh-CN" sz="3200" dirty="0" smtClean="0"/>
              <a:t>Engineering requirements: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Carrying the simulation of site-scale model involved complex processes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Improve the speed in numerical solving .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3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Redevelop the software package using parallel computing schema.</a:t>
            </a:r>
          </a:p>
          <a:p>
            <a:endParaRPr lang="en-US" altLang="zh-CN" dirty="0"/>
          </a:p>
          <a:p>
            <a:r>
              <a:rPr lang="en-US" altLang="zh-CN" dirty="0" smtClean="0"/>
              <a:t>Domain Decomposition.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ommunication between divided subdomains(MPI)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5301"/>
              </p:ext>
            </p:extLst>
          </p:nvPr>
        </p:nvGraphicFramePr>
        <p:xfrm>
          <a:off x="17476" y="1268760"/>
          <a:ext cx="612068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0680"/>
              </a:tblGrid>
              <a:tr h="1844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ELEME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1              10.2000E+000.4000E+00          0.1000E+000.5000E+00-.5000E+00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2              10.2000E+000.4000E+00          0.3000E+000.5000E+00-.5000E+00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3              10.2000E+000.4000E+00          0.5000E+000.5000E+00-.5000E+00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4              10.2000E+000.4000E+00          0.7000E+000.5000E+00-.5000E+00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CONNE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1A11 2                   10.1000E+000.1000E+000.1000E+01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2A11 3                   10.1000E+000.1000E+000.1000E+01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cap="all" dirty="0">
                          <a:effectLst/>
                        </a:rPr>
                        <a:t>A11 3A11 4                   10.1000E+000.1000E+000.1000E+01</a:t>
                      </a:r>
                      <a:endParaRPr lang="zh-CN" sz="2400" kern="100" dirty="0">
                        <a:effectLst/>
                        <a:latin typeface="仿宋_GB231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49368"/>
              </p:ext>
            </p:extLst>
          </p:nvPr>
        </p:nvGraphicFramePr>
        <p:xfrm>
          <a:off x="5220072" y="3198135"/>
          <a:ext cx="3672408" cy="161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549309" imgH="2632998" progId="Visio.Drawing.11">
                  <p:embed/>
                </p:oleObj>
              </mc:Choice>
              <mc:Fallback>
                <p:oleObj name="Visio" r:id="rId3" imgW="6549309" imgH="26329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198135"/>
                        <a:ext cx="3672408" cy="1613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334789" y="2363997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76" y="3589565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Multi-level Graph Partition: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Metis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93" y="5358773"/>
            <a:ext cx="1944216" cy="11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7740352" y="4771728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Domain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Parallel Linear Solver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99612"/>
            <a:ext cx="4427220" cy="2217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39" y="4723224"/>
            <a:ext cx="1730112" cy="1730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43" y="4725144"/>
            <a:ext cx="1728192" cy="172819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249054" y="5559317"/>
            <a:ext cx="13205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980"/>
            <a:ext cx="412362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-17098" y="413521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Large Sparse Linear System iterative solving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Aztec</a:t>
            </a:r>
            <a:r>
              <a:rPr lang="en-US" altLang="zh-CN" sz="2000" dirty="0"/>
              <a:t> </a:t>
            </a: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" y="5695077"/>
            <a:ext cx="2624909" cy="54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organization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92628" y="1244595"/>
            <a:ext cx="7074827" cy="5085191"/>
            <a:chOff x="431540" y="116632"/>
            <a:chExt cx="8388933" cy="6552873"/>
          </a:xfrm>
        </p:grpSpPr>
        <p:sp>
          <p:nvSpPr>
            <p:cNvPr id="6" name="矩形 5"/>
            <p:cNvSpPr/>
            <p:nvPr/>
          </p:nvSpPr>
          <p:spPr>
            <a:xfrm>
              <a:off x="431540" y="116632"/>
              <a:ext cx="838893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CN" sz="2400" dirty="0" smtClean="0"/>
                <a:t>Public Module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31540" y="3880212"/>
              <a:ext cx="3996444" cy="84493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Domain Decomposition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68033" y="4869015"/>
              <a:ext cx="2020192" cy="180034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Parallel Matrices Assemble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1540" y="908720"/>
              <a:ext cx="8388932" cy="7755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IO</a:t>
              </a:r>
              <a:endParaRPr lang="zh-CN" altLang="en-US" sz="2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804248" y="4869160"/>
              <a:ext cx="2016224" cy="1800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Parallel Linear solving</a:t>
              </a:r>
              <a:endParaRPr lang="zh-CN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68033" y="3880212"/>
              <a:ext cx="4252440" cy="8449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Subdomain Communication</a:t>
              </a: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67544" y="1772816"/>
              <a:ext cx="8344994" cy="2035388"/>
              <a:chOff x="467544" y="2689756"/>
              <a:chExt cx="8344994" cy="203538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7544" y="2761764"/>
                <a:ext cx="8344994" cy="1963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382015" y="3449172"/>
                <a:ext cx="2372036" cy="1059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Transport</a:t>
                </a:r>
                <a:endParaRPr lang="zh-CN" altLang="en-US" sz="24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19746" y="3429000"/>
                <a:ext cx="2196670" cy="107157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Geochemical</a:t>
                </a:r>
                <a:endParaRPr lang="zh-CN" altLang="en-US" sz="2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61411" y="2851896"/>
                <a:ext cx="2224556" cy="187324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F</a:t>
                </a:r>
                <a:r>
                  <a:rPr lang="en-US" altLang="zh-CN" sz="2400" dirty="0" smtClean="0"/>
                  <a:t>low</a:t>
                </a:r>
                <a:endParaRPr lang="zh-CN" altLang="en-US" sz="2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839" y="2689756"/>
                <a:ext cx="3456385" cy="61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Simulation procedure</a:t>
                </a:r>
                <a:endParaRPr lang="zh-CN" altLang="en-US" sz="2400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34315" y="3996211"/>
                <a:ext cx="2078745" cy="60198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EOS-MODULE</a:t>
                </a:r>
                <a:endParaRPr lang="zh-CN" altLang="en-US" sz="2400" dirty="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67544" y="4869160"/>
              <a:ext cx="1853257" cy="18003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Index Transform-</a:t>
              </a:r>
              <a:r>
                <a:rPr lang="en-US" altLang="zh-CN" sz="2400" dirty="0" err="1" smtClean="0"/>
                <a:t>ation</a:t>
              </a:r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83768" y="4869015"/>
              <a:ext cx="1944216" cy="18003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State</a:t>
              </a:r>
            </a:p>
            <a:p>
              <a:pPr algn="ctr"/>
              <a:r>
                <a:rPr lang="en-US" altLang="zh-CN" sz="2400" dirty="0" smtClean="0"/>
                <a:t>Update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Application: </a:t>
            </a:r>
            <a:r>
              <a:rPr lang="en-US" altLang="zh-CN" smtClean="0"/>
              <a:t>Carbon dioxide sequestration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86354"/>
            <a:ext cx="6120680" cy="457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98751"/>
            <a:ext cx="4576441" cy="550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" y="-27384"/>
            <a:ext cx="3408040" cy="411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2123728" y="1664804"/>
            <a:ext cx="2304256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253</Words>
  <Application>Microsoft Office PowerPoint</Application>
  <PresentationFormat>全屏显示(4:3)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Office 主题</vt:lpstr>
      <vt:lpstr>Visio</vt:lpstr>
      <vt:lpstr>CorelDRAW.Graphic.12</vt:lpstr>
      <vt:lpstr>SPW 12.0 Graph</vt:lpstr>
      <vt:lpstr>Extending the capability of TOUGHREACT simulator using parallel computing</vt:lpstr>
      <vt:lpstr>What is TOUGHREACT ?</vt:lpstr>
      <vt:lpstr>Motivation of the work</vt:lpstr>
      <vt:lpstr>Method </vt:lpstr>
      <vt:lpstr>Domain Partition</vt:lpstr>
      <vt:lpstr>Parallel Linear Solver</vt:lpstr>
      <vt:lpstr>Module organization</vt:lpstr>
      <vt:lpstr>Application: Carbon dioxide sequestration</vt:lpstr>
      <vt:lpstr>PowerPoint 演示文稿</vt:lpstr>
      <vt:lpstr>PowerPoint 演示文稿</vt:lpstr>
      <vt:lpstr>Mid-term behavior prediction</vt:lpstr>
      <vt:lpstr>Runtime Statistics</vt:lpstr>
      <vt:lpstr>What we’ve gained from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capability of TOUGHREACT simulator using parallel computing</dc:title>
  <dc:creator>dell</dc:creator>
  <cp:lastModifiedBy>User</cp:lastModifiedBy>
  <cp:revision>15</cp:revision>
  <dcterms:created xsi:type="dcterms:W3CDTF">2013-10-14T12:48:19Z</dcterms:created>
  <dcterms:modified xsi:type="dcterms:W3CDTF">2013-10-16T05:05:49Z</dcterms:modified>
</cp:coreProperties>
</file>