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62" r:id="rId4"/>
    <p:sldId id="263" r:id="rId5"/>
    <p:sldId id="265" r:id="rId6"/>
    <p:sldId id="257" r:id="rId7"/>
    <p:sldId id="259" r:id="rId8"/>
    <p:sldId id="260"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78" autoAdjust="0"/>
  </p:normalViewPr>
  <p:slideViewPr>
    <p:cSldViewPr>
      <p:cViewPr>
        <p:scale>
          <a:sx n="66" d="100"/>
          <a:sy n="66" d="100"/>
        </p:scale>
        <p:origin x="-1506"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ewton\Desktop\ship\siegeResul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766449373493036E-2"/>
          <c:y val="2.1836304074098388E-2"/>
          <c:w val="0.7200110273032726"/>
          <c:h val="0.83078737989990492"/>
        </c:manualLayout>
      </c:layout>
      <c:barChart>
        <c:barDir val="col"/>
        <c:grouping val="clustered"/>
        <c:varyColors val="0"/>
        <c:ser>
          <c:idx val="0"/>
          <c:order val="0"/>
          <c:tx>
            <c:strRef>
              <c:f>表格!$A$36</c:f>
              <c:strCache>
                <c:ptCount val="1"/>
                <c:pt idx="0">
                  <c:v>5 instances</c:v>
                </c:pt>
              </c:strCache>
            </c:strRef>
          </c:tx>
          <c:invertIfNegative val="0"/>
          <c:cat>
            <c:numRef>
              <c:f>表格!$B$35:$E$35</c:f>
              <c:numCache>
                <c:formatCode>General</c:formatCode>
                <c:ptCount val="4"/>
                <c:pt idx="0">
                  <c:v>100</c:v>
                </c:pt>
                <c:pt idx="1">
                  <c:v>200</c:v>
                </c:pt>
                <c:pt idx="2">
                  <c:v>300</c:v>
                </c:pt>
                <c:pt idx="3">
                  <c:v>400</c:v>
                </c:pt>
              </c:numCache>
            </c:numRef>
          </c:cat>
          <c:val>
            <c:numRef>
              <c:f>表格!$B$36:$E$36</c:f>
              <c:numCache>
                <c:formatCode>General</c:formatCode>
                <c:ptCount val="4"/>
                <c:pt idx="0">
                  <c:v>1.3900000000000001</c:v>
                </c:pt>
                <c:pt idx="1">
                  <c:v>3.08</c:v>
                </c:pt>
                <c:pt idx="2">
                  <c:v>4.6399999999999997</c:v>
                </c:pt>
                <c:pt idx="3">
                  <c:v>6.2</c:v>
                </c:pt>
              </c:numCache>
            </c:numRef>
          </c:val>
        </c:ser>
        <c:ser>
          <c:idx val="1"/>
          <c:order val="1"/>
          <c:tx>
            <c:strRef>
              <c:f>表格!$A$37</c:f>
              <c:strCache>
                <c:ptCount val="1"/>
                <c:pt idx="0">
                  <c:v>10 instances</c:v>
                </c:pt>
              </c:strCache>
            </c:strRef>
          </c:tx>
          <c:invertIfNegative val="0"/>
          <c:cat>
            <c:numRef>
              <c:f>表格!$B$35:$E$35</c:f>
              <c:numCache>
                <c:formatCode>General</c:formatCode>
                <c:ptCount val="4"/>
                <c:pt idx="0">
                  <c:v>100</c:v>
                </c:pt>
                <c:pt idx="1">
                  <c:v>200</c:v>
                </c:pt>
                <c:pt idx="2">
                  <c:v>300</c:v>
                </c:pt>
                <c:pt idx="3">
                  <c:v>400</c:v>
                </c:pt>
              </c:numCache>
            </c:numRef>
          </c:cat>
          <c:val>
            <c:numRef>
              <c:f>表格!$B$37:$E$37</c:f>
              <c:numCache>
                <c:formatCode>General</c:formatCode>
                <c:ptCount val="4"/>
                <c:pt idx="0">
                  <c:v>0.51</c:v>
                </c:pt>
                <c:pt idx="1">
                  <c:v>1.24</c:v>
                </c:pt>
                <c:pt idx="2">
                  <c:v>2.14</c:v>
                </c:pt>
                <c:pt idx="3">
                  <c:v>2.72</c:v>
                </c:pt>
              </c:numCache>
            </c:numRef>
          </c:val>
        </c:ser>
        <c:ser>
          <c:idx val="2"/>
          <c:order val="2"/>
          <c:tx>
            <c:strRef>
              <c:f>表格!$A$38</c:f>
              <c:strCache>
                <c:ptCount val="1"/>
                <c:pt idx="0">
                  <c:v>20 instances</c:v>
                </c:pt>
              </c:strCache>
            </c:strRef>
          </c:tx>
          <c:invertIfNegative val="0"/>
          <c:cat>
            <c:numRef>
              <c:f>表格!$B$35:$E$35</c:f>
              <c:numCache>
                <c:formatCode>General</c:formatCode>
                <c:ptCount val="4"/>
                <c:pt idx="0">
                  <c:v>100</c:v>
                </c:pt>
                <c:pt idx="1">
                  <c:v>200</c:v>
                </c:pt>
                <c:pt idx="2">
                  <c:v>300</c:v>
                </c:pt>
                <c:pt idx="3">
                  <c:v>400</c:v>
                </c:pt>
              </c:numCache>
            </c:numRef>
          </c:cat>
          <c:val>
            <c:numRef>
              <c:f>表格!$B$38:$E$38</c:f>
              <c:numCache>
                <c:formatCode>General</c:formatCode>
                <c:ptCount val="4"/>
                <c:pt idx="0">
                  <c:v>0.41000000000000003</c:v>
                </c:pt>
                <c:pt idx="1">
                  <c:v>0.65000000000000013</c:v>
                </c:pt>
                <c:pt idx="2">
                  <c:v>1.0900000000000001</c:v>
                </c:pt>
                <c:pt idx="3">
                  <c:v>1.56</c:v>
                </c:pt>
              </c:numCache>
            </c:numRef>
          </c:val>
        </c:ser>
        <c:dLbls>
          <c:showLegendKey val="0"/>
          <c:showVal val="0"/>
          <c:showCatName val="0"/>
          <c:showSerName val="0"/>
          <c:showPercent val="0"/>
          <c:showBubbleSize val="0"/>
        </c:dLbls>
        <c:gapWidth val="150"/>
        <c:axId val="29736320"/>
        <c:axId val="29738112"/>
      </c:barChart>
      <c:catAx>
        <c:axId val="29736320"/>
        <c:scaling>
          <c:orientation val="minMax"/>
        </c:scaling>
        <c:delete val="0"/>
        <c:axPos val="b"/>
        <c:numFmt formatCode="General" sourceLinked="1"/>
        <c:majorTickMark val="out"/>
        <c:minorTickMark val="none"/>
        <c:tickLblPos val="nextTo"/>
        <c:txPr>
          <a:bodyPr/>
          <a:lstStyle/>
          <a:p>
            <a:pPr>
              <a:defRPr sz="1600"/>
            </a:pPr>
            <a:endParaRPr lang="zh-CN"/>
          </a:p>
        </c:txPr>
        <c:crossAx val="29738112"/>
        <c:crosses val="autoZero"/>
        <c:auto val="1"/>
        <c:lblAlgn val="ctr"/>
        <c:lblOffset val="100"/>
        <c:noMultiLvlLbl val="0"/>
      </c:catAx>
      <c:valAx>
        <c:axId val="29738112"/>
        <c:scaling>
          <c:orientation val="minMax"/>
        </c:scaling>
        <c:delete val="0"/>
        <c:axPos val="l"/>
        <c:majorGridlines/>
        <c:numFmt formatCode="General" sourceLinked="1"/>
        <c:majorTickMark val="out"/>
        <c:minorTickMark val="none"/>
        <c:tickLblPos val="nextTo"/>
        <c:crossAx val="29736320"/>
        <c:crosses val="autoZero"/>
        <c:crossBetween val="between"/>
      </c:valAx>
    </c:plotArea>
    <c:legend>
      <c:legendPos val="r"/>
      <c:layout/>
      <c:overlay val="0"/>
      <c:txPr>
        <a:bodyPr/>
        <a:lstStyle/>
        <a:p>
          <a:pPr>
            <a:defRPr sz="1200"/>
          </a:pPr>
          <a:endParaRPr lang="zh-CN"/>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C0433-70F1-4CD3-BFCD-B56FCB0EA054}" type="datetimeFigureOut">
              <a:rPr lang="zh-CN" altLang="en-US" smtClean="0"/>
              <a:pPr/>
              <a:t>2013/10/16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348839-49C6-4C86-A30D-2B315ED801B0}" type="slidenum">
              <a:rPr lang="zh-CN" altLang="en-US" smtClean="0"/>
              <a:pPr/>
              <a:t>‹#›</a:t>
            </a:fld>
            <a:endParaRPr lang="zh-CN" altLang="en-US"/>
          </a:p>
        </p:txBody>
      </p:sp>
    </p:spTree>
    <p:extLst>
      <p:ext uri="{BB962C8B-B14F-4D97-AF65-F5344CB8AC3E}">
        <p14:creationId xmlns:p14="http://schemas.microsoft.com/office/powerpoint/2010/main" val="3832683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figure is to present</a:t>
            </a:r>
            <a:r>
              <a:rPr lang="en-US" altLang="zh-CN" baseline="0" dirty="0" smtClean="0"/>
              <a:t> the different between falcon and cloud foundry</a:t>
            </a:r>
          </a:p>
          <a:p>
            <a:endParaRPr lang="zh-CN" altLang="en-US" dirty="0"/>
          </a:p>
        </p:txBody>
      </p:sp>
      <p:sp>
        <p:nvSpPr>
          <p:cNvPr id="4" name="灯片编号占位符 3"/>
          <p:cNvSpPr>
            <a:spLocks noGrp="1"/>
          </p:cNvSpPr>
          <p:nvPr>
            <p:ph type="sldNum" sz="quarter" idx="10"/>
          </p:nvPr>
        </p:nvSpPr>
        <p:spPr/>
        <p:txBody>
          <a:bodyPr/>
          <a:lstStyle/>
          <a:p>
            <a:fld id="{FE348839-49C6-4C86-A30D-2B315ED801B0}" type="slidenum">
              <a:rPr lang="zh-CN" altLang="en-US" smtClean="0"/>
              <a:pPr/>
              <a:t>4</a:t>
            </a:fld>
            <a:endParaRPr lang="zh-CN" altLang="en-US"/>
          </a:p>
        </p:txBody>
      </p:sp>
    </p:spTree>
    <p:extLst>
      <p:ext uri="{BB962C8B-B14F-4D97-AF65-F5344CB8AC3E}">
        <p14:creationId xmlns:p14="http://schemas.microsoft.com/office/powerpoint/2010/main" val="61597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itchFamily="18" charset="0"/>
                <a:ea typeface="Kozuka Gothic Pro B" pitchFamily="34" charset="-128"/>
                <a:cs typeface="Times New Roman" pitchFamily="18" charset="0"/>
              </a:rPr>
              <a:t>Based on </a:t>
            </a:r>
            <a:r>
              <a:rPr lang="en-US" altLang="zh-CN" sz="1200" dirty="0" err="1" smtClean="0">
                <a:latin typeface="Times New Roman" pitchFamily="18" charset="0"/>
                <a:ea typeface="Kozuka Gothic Pro B" pitchFamily="34" charset="-128"/>
                <a:cs typeface="Times New Roman" pitchFamily="18" charset="0"/>
              </a:rPr>
              <a:t>Openstack</a:t>
            </a:r>
            <a:r>
              <a:rPr lang="en-US" altLang="zh-CN" sz="1200" dirty="0" smtClean="0">
                <a:latin typeface="Times New Roman" pitchFamily="18" charset="0"/>
                <a:ea typeface="Kozuka Gothic Pro B" pitchFamily="34" charset="-128"/>
                <a:cs typeface="Times New Roman" pitchFamily="18" charset="0"/>
              </a:rPr>
              <a:t>, which is the basic open source IaaS (Infrastructure as a Service) framework, cloud foundry environment provides an auto-deploy environment (Bosh Environment) to extend the applications from one node to cluster easily in a short period, as well as falcon, which offers a seamless load balance mechanism with dynamic applications migrations supported.</a:t>
            </a:r>
          </a:p>
          <a:p>
            <a:endParaRPr lang="zh-CN" altLang="en-US" dirty="0"/>
          </a:p>
        </p:txBody>
      </p:sp>
      <p:sp>
        <p:nvSpPr>
          <p:cNvPr id="4" name="灯片编号占位符 3"/>
          <p:cNvSpPr>
            <a:spLocks noGrp="1"/>
          </p:cNvSpPr>
          <p:nvPr>
            <p:ph type="sldNum" sz="quarter" idx="10"/>
          </p:nvPr>
        </p:nvSpPr>
        <p:spPr/>
        <p:txBody>
          <a:bodyPr/>
          <a:lstStyle/>
          <a:p>
            <a:fld id="{FE348839-49C6-4C86-A30D-2B315ED801B0}" type="slidenum">
              <a:rPr lang="zh-CN" altLang="en-US" smtClean="0"/>
              <a:pPr/>
              <a:t>5</a:t>
            </a:fld>
            <a:endParaRPr lang="zh-CN" altLang="en-US"/>
          </a:p>
        </p:txBody>
      </p:sp>
    </p:spTree>
    <p:extLst>
      <p:ext uri="{BB962C8B-B14F-4D97-AF65-F5344CB8AC3E}">
        <p14:creationId xmlns:p14="http://schemas.microsoft.com/office/powerpoint/2010/main" val="3764637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2"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simulate 100 users to visit website and each user can repeat requests 100,</a:t>
            </a:r>
            <a:r>
              <a:rPr lang="en-US" altLang="zh-CN" baseline="0" dirty="0" smtClean="0"/>
              <a:t> 200, 300 or </a:t>
            </a:r>
            <a:r>
              <a:rPr lang="en-US" altLang="zh-CN" dirty="0" smtClean="0"/>
              <a:t>400 times.</a:t>
            </a:r>
          </a:p>
          <a:p>
            <a:pPr marL="457200" marR="0" lvl="2"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Then</a:t>
            </a:r>
            <a:r>
              <a:rPr lang="en-US" altLang="zh-CN" baseline="0" dirty="0" smtClean="0"/>
              <a:t> we see how the no. of apps can reduce the response time. </a:t>
            </a:r>
          </a:p>
          <a:p>
            <a:pPr marL="457200" marR="0" lvl="2"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use 5,10 and 20 instances to do the test.</a:t>
            </a: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E348839-49C6-4C86-A30D-2B315ED801B0}" type="slidenum">
              <a:rPr lang="zh-CN" altLang="en-US" smtClean="0"/>
              <a:pPr/>
              <a:t>7</a:t>
            </a:fld>
            <a:endParaRPr lang="zh-CN" altLang="en-US"/>
          </a:p>
        </p:txBody>
      </p:sp>
    </p:spTree>
    <p:extLst>
      <p:ext uri="{BB962C8B-B14F-4D97-AF65-F5344CB8AC3E}">
        <p14:creationId xmlns:p14="http://schemas.microsoft.com/office/powerpoint/2010/main" val="409450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chat and figure show the stress test result. and let’s focus on the figure as it’s more clear.</a:t>
            </a:r>
          </a:p>
          <a:p>
            <a:r>
              <a:rPr lang="en-US" altLang="zh-CN" baseline="0" dirty="0" smtClean="0"/>
              <a:t>The x-coordinate represents no. of users’ requests while y-coordinate represents response time.</a:t>
            </a:r>
          </a:p>
          <a:p>
            <a:r>
              <a:rPr lang="en-US" altLang="zh-CN" baseline="0" dirty="0" smtClean="0"/>
              <a:t>And different color means different number of instances</a:t>
            </a:r>
          </a:p>
          <a:p>
            <a:r>
              <a:rPr lang="en-US" altLang="zh-CN" baseline="0" dirty="0" smtClean="0"/>
              <a:t>Blue is 5 instances</a:t>
            </a:r>
          </a:p>
          <a:p>
            <a:r>
              <a:rPr lang="en-US" altLang="zh-CN" baseline="0" dirty="0" smtClean="0"/>
              <a:t>Red is 10 instances</a:t>
            </a:r>
          </a:p>
          <a:p>
            <a:r>
              <a:rPr lang="en-US" altLang="zh-CN" baseline="0" dirty="0" smtClean="0"/>
              <a:t>Green is 20 instances.</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From the figure as a whole, we can see that the more requests, the longer response time a visitor may take if they are served by the same no. of instances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And if we see every three columns of the same response time singly, we can find that with the number of instances creasing, the response time would decrease. Moreover, double the no. of apps could lead to half response time.</a:t>
            </a:r>
          </a:p>
          <a:p>
            <a:endParaRPr lang="zh-CN" altLang="en-US" dirty="0"/>
          </a:p>
        </p:txBody>
      </p:sp>
      <p:sp>
        <p:nvSpPr>
          <p:cNvPr id="4" name="灯片编号占位符 3"/>
          <p:cNvSpPr>
            <a:spLocks noGrp="1"/>
          </p:cNvSpPr>
          <p:nvPr>
            <p:ph type="sldNum" sz="quarter" idx="10"/>
          </p:nvPr>
        </p:nvSpPr>
        <p:spPr/>
        <p:txBody>
          <a:bodyPr/>
          <a:lstStyle/>
          <a:p>
            <a:fld id="{FE348839-49C6-4C86-A30D-2B315ED801B0}" type="slidenum">
              <a:rPr lang="zh-CN" altLang="en-US" smtClean="0"/>
              <a:pPr/>
              <a:t>8</a:t>
            </a:fld>
            <a:endParaRPr lang="zh-CN" altLang="en-US"/>
          </a:p>
        </p:txBody>
      </p:sp>
    </p:spTree>
    <p:extLst>
      <p:ext uri="{BB962C8B-B14F-4D97-AF65-F5344CB8AC3E}">
        <p14:creationId xmlns:p14="http://schemas.microsoft.com/office/powerpoint/2010/main" val="4147610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77" descr="https://encrypted-tbn2.gstatic.com/images?q=tbn:ANd9GcTMAWuqOC26d6CwoR_07x7HLUvu1nLew4LPjX5QEBXWpxdiPPm5sw"/>
          <p:cNvPicPr/>
          <p:nvPr userDrawn="1"/>
        </p:nvPicPr>
        <p:blipFill>
          <a:blip r:embed="rId2" cstate="print"/>
          <a:srcRect/>
          <a:stretch>
            <a:fillRect/>
          </a:stretch>
        </p:blipFill>
        <p:spPr bwMode="auto">
          <a:xfrm>
            <a:off x="8172400" y="188640"/>
            <a:ext cx="822953" cy="603499"/>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7544" y="1340768"/>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Picture 77" descr="https://encrypted-tbn2.gstatic.com/images?q=tbn:ANd9GcTMAWuqOC26d6CwoR_07x7HLUvu1nLew4LPjX5QEBXWpxdiPPm5sw"/>
          <p:cNvPicPr/>
          <p:nvPr userDrawn="1"/>
        </p:nvPicPr>
        <p:blipFill>
          <a:blip r:embed="rId13" cstate="print"/>
          <a:srcRect/>
          <a:stretch>
            <a:fillRect/>
          </a:stretch>
        </p:blipFill>
        <p:spPr bwMode="auto">
          <a:xfrm>
            <a:off x="8172399" y="188640"/>
            <a:ext cx="822953" cy="60349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772816"/>
            <a:ext cx="7772400" cy="1470025"/>
          </a:xfrm>
        </p:spPr>
        <p:txBody>
          <a:bodyPr>
            <a:normAutofit fontScale="90000"/>
          </a:bodyPr>
          <a:lstStyle/>
          <a:p>
            <a:r>
              <a:rPr lang="en-US" altLang="zh-CN" sz="7300" dirty="0"/>
              <a:t>Duckling Falcon and Cloud Foundry</a:t>
            </a:r>
          </a:p>
        </p:txBody>
      </p:sp>
      <p:sp>
        <p:nvSpPr>
          <p:cNvPr id="3" name="副标题 2"/>
          <p:cNvSpPr>
            <a:spLocks noGrp="1"/>
          </p:cNvSpPr>
          <p:nvPr>
            <p:ph type="subTitle" idx="1"/>
          </p:nvPr>
        </p:nvSpPr>
        <p:spPr/>
        <p:txBody>
          <a:bodyPr/>
          <a:lstStyle/>
          <a:p>
            <a:r>
              <a:rPr lang="en-US" altLang="zh-CN" dirty="0" err="1" smtClean="0"/>
              <a:t>Xin</a:t>
            </a:r>
            <a:r>
              <a:rPr lang="en-US" altLang="zh-CN" dirty="0" smtClean="0"/>
              <a:t> </a:t>
            </a:r>
            <a:r>
              <a:rPr lang="en-US" altLang="zh-CN" dirty="0" err="1" smtClean="0"/>
              <a:t>Xu</a:t>
            </a:r>
            <a:r>
              <a:rPr lang="en-US" altLang="zh-CN" dirty="0" smtClean="0"/>
              <a:t>, </a:t>
            </a:r>
            <a:r>
              <a:rPr lang="en-US" altLang="zh-CN" dirty="0" err="1" smtClean="0"/>
              <a:t>Ji</a:t>
            </a:r>
            <a:r>
              <a:rPr lang="en-US" altLang="zh-CN" dirty="0" smtClean="0"/>
              <a:t> Li, Kevin Dong</a:t>
            </a:r>
          </a:p>
          <a:p>
            <a:r>
              <a:rPr lang="en-US" altLang="zh-CN" dirty="0" smtClean="0"/>
              <a:t>CNIC, CAS </a:t>
            </a:r>
            <a:endParaRPr lang="zh-CN" altLang="en-US" dirty="0"/>
          </a:p>
        </p:txBody>
      </p:sp>
    </p:spTree>
    <p:extLst>
      <p:ext uri="{BB962C8B-B14F-4D97-AF65-F5344CB8AC3E}">
        <p14:creationId xmlns:p14="http://schemas.microsoft.com/office/powerpoint/2010/main" val="2341181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D</a:t>
            </a:r>
            <a:r>
              <a:rPr lang="en-US" altLang="zh-CN" dirty="0" smtClean="0"/>
              <a:t>uckling</a:t>
            </a:r>
            <a:endParaRPr lang="zh-CN" altLang="en-US" dirty="0"/>
          </a:p>
        </p:txBody>
      </p:sp>
      <p:sp>
        <p:nvSpPr>
          <p:cNvPr id="3" name="内容占位符 2"/>
          <p:cNvSpPr>
            <a:spLocks noGrp="1"/>
          </p:cNvSpPr>
          <p:nvPr>
            <p:ph idx="1"/>
          </p:nvPr>
        </p:nvSpPr>
        <p:spPr>
          <a:xfrm>
            <a:off x="457200" y="1600200"/>
            <a:ext cx="8507288" cy="4525963"/>
          </a:xfrm>
        </p:spPr>
        <p:txBody>
          <a:bodyPr>
            <a:normAutofit lnSpcReduction="10000"/>
          </a:bodyPr>
          <a:lstStyle/>
          <a:p>
            <a:r>
              <a:rPr lang="en-US" altLang="zh-CN" dirty="0"/>
              <a:t>The Duckling Collaboration </a:t>
            </a:r>
            <a:r>
              <a:rPr lang="en-US" altLang="zh-CN" dirty="0" smtClean="0"/>
              <a:t>Environment is </a:t>
            </a:r>
            <a:r>
              <a:rPr lang="en-US" altLang="zh-CN" dirty="0"/>
              <a:t>a comprehensive resource sharing and collaboration platform to support e-science applications in Chinese Academy of Sciences </a:t>
            </a:r>
            <a:r>
              <a:rPr lang="en-US" altLang="zh-CN" dirty="0" smtClean="0"/>
              <a:t>.</a:t>
            </a:r>
          </a:p>
          <a:p>
            <a:endParaRPr lang="en-US" altLang="zh-CN" dirty="0" smtClean="0"/>
          </a:p>
          <a:p>
            <a:r>
              <a:rPr lang="en-US" altLang="zh-CN" dirty="0"/>
              <a:t>There are two functionalities of Duckling </a:t>
            </a:r>
            <a:r>
              <a:rPr lang="en-US" altLang="zh-CN" dirty="0" smtClean="0"/>
              <a:t>including </a:t>
            </a:r>
            <a:r>
              <a:rPr lang="en-US" altLang="zh-CN" dirty="0"/>
              <a:t>the cloud open platform named falcon, and the online cloud services/applications named “Research Online”  </a:t>
            </a:r>
            <a:endParaRPr lang="zh-CN" altLang="en-US" dirty="0"/>
          </a:p>
        </p:txBody>
      </p:sp>
    </p:spTree>
    <p:extLst>
      <p:ext uri="{BB962C8B-B14F-4D97-AF65-F5344CB8AC3E}">
        <p14:creationId xmlns:p14="http://schemas.microsoft.com/office/powerpoint/2010/main" val="813159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Duckling falcon and Cloud Foundry</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cs typeface="Times New Roman" pitchFamily="18" charset="0"/>
              </a:rPr>
              <a:t>Falcon is a cloud functionality of Duckling, to enable SaaS applications, for its robustness and scalability</a:t>
            </a:r>
            <a:r>
              <a:rPr lang="en-US" altLang="zh-CN" dirty="0" smtClean="0">
                <a:ea typeface="宋体" pitchFamily="2" charset="-122"/>
                <a:cs typeface="Times New Roman" pitchFamily="18" charset="0"/>
              </a:rPr>
              <a:t>.</a:t>
            </a:r>
          </a:p>
          <a:p>
            <a:endParaRPr lang="en-US" altLang="zh-CN" dirty="0">
              <a:ea typeface="宋体" pitchFamily="2" charset="-122"/>
              <a:cs typeface="Times New Roman" pitchFamily="18" charset="0"/>
            </a:endParaRPr>
          </a:p>
          <a:p>
            <a:r>
              <a:rPr lang="en-US" altLang="zh-CN" dirty="0">
                <a:ea typeface="宋体" pitchFamily="2" charset="-122"/>
                <a:cs typeface="Times New Roman" pitchFamily="18" charset="0"/>
              </a:rPr>
              <a:t>W</a:t>
            </a:r>
            <a:r>
              <a:rPr lang="en-US" altLang="zh-CN" dirty="0" smtClean="0">
                <a:ea typeface="宋体" pitchFamily="2" charset="-122"/>
                <a:cs typeface="Times New Roman" pitchFamily="18" charset="0"/>
              </a:rPr>
              <a:t>e integrate </a:t>
            </a:r>
            <a:r>
              <a:rPr lang="en-US" altLang="zh-CN" dirty="0">
                <a:ea typeface="宋体" pitchFamily="2" charset="-122"/>
                <a:cs typeface="Times New Roman" pitchFamily="18" charset="0"/>
              </a:rPr>
              <a:t>Cloud Foundry, which is an open source Platform as a Service (PaaS) </a:t>
            </a:r>
            <a:r>
              <a:rPr lang="en-US" altLang="zh-CN" dirty="0" smtClean="0">
                <a:ea typeface="宋体" pitchFamily="2" charset="-122"/>
                <a:cs typeface="Times New Roman" pitchFamily="18" charset="0"/>
              </a:rPr>
              <a:t>project, to </a:t>
            </a:r>
            <a:r>
              <a:rPr lang="en-US" altLang="zh-CN" dirty="0">
                <a:ea typeface="宋体" pitchFamily="2" charset="-122"/>
                <a:cs typeface="Times New Roman" pitchFamily="18" charset="0"/>
              </a:rPr>
              <a:t>provide a faster and easier way to build, test, deploy and scale applications. </a:t>
            </a:r>
          </a:p>
          <a:p>
            <a:endParaRPr lang="en-US" altLang="zh-CN" dirty="0" smtClean="0">
              <a:latin typeface="Times New Roman" pitchFamily="18" charset="0"/>
              <a:ea typeface="宋体" pitchFamily="2" charset="-122"/>
              <a:cs typeface="Times New Roman" pitchFamily="18" charset="0"/>
            </a:endParaRPr>
          </a:p>
          <a:p>
            <a:endParaRPr lang="zh-CN" altLang="en-US" dirty="0"/>
          </a:p>
        </p:txBody>
      </p:sp>
    </p:spTree>
    <p:extLst>
      <p:ext uri="{BB962C8B-B14F-4D97-AF65-F5344CB8AC3E}">
        <p14:creationId xmlns:p14="http://schemas.microsoft.com/office/powerpoint/2010/main" val="2870277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fontScale="90000"/>
          </a:bodyPr>
          <a:lstStyle/>
          <a:p>
            <a:r>
              <a:rPr lang="en-US" altLang="zh-CN" dirty="0"/>
              <a:t>Falcon and Cloud Foundry </a:t>
            </a:r>
            <a:r>
              <a:rPr lang="en-US" altLang="zh-CN" dirty="0" smtClean="0"/>
              <a:t>Functionality</a:t>
            </a:r>
            <a:endParaRPr lang="zh-CN" altLang="en-US" dirty="0"/>
          </a:p>
        </p:txBody>
      </p:sp>
      <p:graphicFrame>
        <p:nvGraphicFramePr>
          <p:cNvPr id="5" name="Table 23"/>
          <p:cNvGraphicFramePr>
            <a:graphicFrameLocks noGrp="1"/>
          </p:cNvGraphicFramePr>
          <p:nvPr>
            <p:extLst>
              <p:ext uri="{D42A27DB-BD31-4B8C-83A1-F6EECF244321}">
                <p14:modId xmlns:p14="http://schemas.microsoft.com/office/powerpoint/2010/main" val="2622302389"/>
              </p:ext>
            </p:extLst>
          </p:nvPr>
        </p:nvGraphicFramePr>
        <p:xfrm>
          <a:off x="539552" y="1772816"/>
          <a:ext cx="7992888" cy="4061726"/>
        </p:xfrm>
        <a:graphic>
          <a:graphicData uri="http://schemas.openxmlformats.org/drawingml/2006/table">
            <a:tbl>
              <a:tblPr firstRow="1">
                <a:tableStyleId>{3C2FFA5D-87B4-456A-9821-1D502468CF0F}</a:tableStyleId>
              </a:tblPr>
              <a:tblGrid>
                <a:gridCol w="5103152"/>
                <a:gridCol w="1106707"/>
                <a:gridCol w="1783029"/>
              </a:tblGrid>
              <a:tr h="557262">
                <a:tc>
                  <a:txBody>
                    <a:bodyPr/>
                    <a:lstStyle/>
                    <a:p>
                      <a:pPr algn="ctr"/>
                      <a:r>
                        <a:rPr lang="en-US" altLang="zh-CN" sz="2100" dirty="0" smtClean="0"/>
                        <a:t>Functionality</a:t>
                      </a:r>
                      <a:endParaRPr lang="zh-CN" altLang="en-US" sz="2100" dirty="0"/>
                    </a:p>
                  </a:txBody>
                  <a:tcPr marL="78076" marR="78076" marT="39037" marB="39037"/>
                </a:tc>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en-US" altLang="zh-CN" sz="2100" dirty="0" smtClean="0"/>
                        <a:t>Falcon</a:t>
                      </a:r>
                      <a:endParaRPr lang="zh-CN" altLang="en-US" sz="2100" dirty="0" smtClean="0"/>
                    </a:p>
                  </a:txBody>
                  <a:tcPr marL="78076" marR="78076" marT="39037" marB="39037"/>
                </a:tc>
                <a:tc>
                  <a:txBody>
                    <a:bodyPr/>
                    <a:lstStyle/>
                    <a:p>
                      <a:pPr algn="ctr"/>
                      <a:r>
                        <a:rPr lang="en-US" altLang="zh-CN" sz="2100" dirty="0" smtClean="0"/>
                        <a:t>Cloud Foundry</a:t>
                      </a:r>
                      <a:endParaRPr lang="zh-CN" altLang="en-US" sz="2100" dirty="0"/>
                    </a:p>
                  </a:txBody>
                  <a:tcPr marL="78076" marR="78076" marT="39037" marB="39037"/>
                </a:tc>
              </a:tr>
              <a:tr h="557262">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en-US" altLang="zh-CN" sz="2100" dirty="0" smtClean="0"/>
                        <a:t>App Auto Deployment</a:t>
                      </a:r>
                      <a:endParaRPr lang="zh-CN" altLang="en-US" sz="2100" dirty="0" smtClean="0"/>
                    </a:p>
                  </a:txBody>
                  <a:tcPr marL="78076" marR="78076" marT="39037" marB="39037"/>
                </a:tc>
                <a:tc>
                  <a:txBody>
                    <a:bodyPr/>
                    <a:lstStyle/>
                    <a:p>
                      <a:pPr algn="ctr"/>
                      <a:r>
                        <a:rPr lang="en-US" altLang="zh-CN" sz="2100" dirty="0" smtClean="0"/>
                        <a:t>×</a:t>
                      </a:r>
                      <a:endParaRPr lang="zh-CN" altLang="en-US" sz="2100" dirty="0"/>
                    </a:p>
                  </a:txBody>
                  <a:tcPr marL="78076" marR="78076" marT="39037" marB="39037"/>
                </a:tc>
                <a:tc>
                  <a:txBody>
                    <a:bodyPr/>
                    <a:lstStyle/>
                    <a:p>
                      <a:pPr algn="ctr"/>
                      <a:r>
                        <a:rPr lang="zh-CN" altLang="en-US" sz="2100" dirty="0" smtClean="0"/>
                        <a:t>√</a:t>
                      </a:r>
                      <a:endParaRPr lang="zh-CN" altLang="en-US" sz="2100" dirty="0"/>
                    </a:p>
                  </a:txBody>
                  <a:tcPr marL="78076" marR="78076" marT="39037" marB="39037"/>
                </a:tc>
              </a:tr>
              <a:tr h="557262">
                <a:tc>
                  <a:txBody>
                    <a:bodyPr/>
                    <a:lstStyle/>
                    <a:p>
                      <a:pPr algn="ctr"/>
                      <a:r>
                        <a:rPr lang="en-US" altLang="zh-CN" sz="2100" dirty="0" smtClean="0"/>
                        <a:t>Web High Availability</a:t>
                      </a:r>
                      <a:endParaRPr lang="zh-CN" altLang="en-US" sz="2100" dirty="0"/>
                    </a:p>
                  </a:txBody>
                  <a:tcPr marL="78076" marR="78076" marT="39037" marB="39037"/>
                </a:tc>
                <a:tc>
                  <a:txBody>
                    <a:bodyPr/>
                    <a:lstStyle/>
                    <a:p>
                      <a:pPr algn="ctr"/>
                      <a:r>
                        <a:rPr lang="zh-CN" altLang="en-US" sz="2100" dirty="0" smtClean="0"/>
                        <a:t>√</a:t>
                      </a:r>
                      <a:endParaRPr lang="zh-CN" altLang="en-US" sz="2100" dirty="0"/>
                    </a:p>
                  </a:txBody>
                  <a:tcPr marL="78076" marR="78076" marT="39037" marB="39037"/>
                </a:tc>
                <a:tc>
                  <a:txBody>
                    <a:bodyPr/>
                    <a:lstStyle/>
                    <a:p>
                      <a:pPr algn="ctr"/>
                      <a:r>
                        <a:rPr lang="zh-CN" altLang="en-US" sz="2100" dirty="0" smtClean="0"/>
                        <a:t>√</a:t>
                      </a:r>
                      <a:endParaRPr lang="zh-CN" altLang="en-US" sz="2100" dirty="0"/>
                    </a:p>
                  </a:txBody>
                  <a:tcPr marL="78076" marR="78076" marT="39037" marB="39037"/>
                </a:tc>
              </a:tr>
              <a:tr h="557262">
                <a:tc>
                  <a:txBody>
                    <a:bodyPr/>
                    <a:lstStyle/>
                    <a:p>
                      <a:pPr algn="ctr"/>
                      <a:r>
                        <a:rPr lang="en-US" altLang="zh-CN" sz="2100" dirty="0" smtClean="0"/>
                        <a:t>Multiple Language Support (Java/Python/…)</a:t>
                      </a:r>
                      <a:endParaRPr lang="zh-CN" altLang="en-US" sz="2100" dirty="0"/>
                    </a:p>
                  </a:txBody>
                  <a:tcPr marL="78076" marR="78076" marT="39037" marB="39037"/>
                </a:tc>
                <a:tc>
                  <a:txBody>
                    <a:bodyPr/>
                    <a:lstStyle/>
                    <a:p>
                      <a:pPr algn="ctr"/>
                      <a:r>
                        <a:rPr lang="en-US" altLang="zh-CN" sz="2100" dirty="0" smtClean="0"/>
                        <a:t>×</a:t>
                      </a:r>
                      <a:endParaRPr lang="zh-CN" altLang="en-US" sz="2100" dirty="0"/>
                    </a:p>
                  </a:txBody>
                  <a:tcPr marL="78076" marR="78076" marT="39037" marB="39037"/>
                </a:tc>
                <a:tc>
                  <a:txBody>
                    <a:bodyPr/>
                    <a:lstStyle/>
                    <a:p>
                      <a:pPr algn="ctr"/>
                      <a:r>
                        <a:rPr lang="zh-CN" altLang="en-US" sz="2100" dirty="0" smtClean="0"/>
                        <a:t>√</a:t>
                      </a:r>
                      <a:endParaRPr lang="zh-CN" altLang="en-US" sz="2100" dirty="0"/>
                    </a:p>
                  </a:txBody>
                  <a:tcPr marL="78076" marR="78076" marT="39037" marB="39037"/>
                </a:tc>
              </a:tr>
              <a:tr h="557262">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en-US" altLang="zh-CN" sz="2100" dirty="0" smtClean="0"/>
                        <a:t>Service High Availability (MYSQL/</a:t>
                      </a:r>
                      <a:r>
                        <a:rPr lang="en-US" altLang="zh-CN" sz="2100" dirty="0" err="1" smtClean="0"/>
                        <a:t>MongoDB</a:t>
                      </a:r>
                      <a:r>
                        <a:rPr lang="en-US" altLang="zh-CN" sz="2100" dirty="0" smtClean="0"/>
                        <a:t>/…)</a:t>
                      </a:r>
                      <a:endParaRPr lang="zh-CN" altLang="en-US" sz="2100" dirty="0" smtClean="0"/>
                    </a:p>
                  </a:txBody>
                  <a:tcPr marL="78076" marR="78076" marT="39037" marB="39037"/>
                </a:tc>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zh-CN" altLang="en-US" sz="2100" dirty="0" smtClean="0"/>
                        <a:t>√</a:t>
                      </a:r>
                    </a:p>
                  </a:txBody>
                  <a:tcPr marL="78076" marR="78076" marT="39037" marB="39037"/>
                </a:tc>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en-US" altLang="zh-CN" sz="2100" dirty="0" smtClean="0"/>
                        <a:t>×</a:t>
                      </a:r>
                      <a:endParaRPr lang="zh-CN" altLang="en-US" sz="2100" dirty="0" smtClean="0"/>
                    </a:p>
                  </a:txBody>
                  <a:tcPr marL="78076" marR="78076" marT="39037" marB="39037"/>
                </a:tc>
              </a:tr>
              <a:tr h="557262">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en-US" altLang="zh-CN" sz="2100" dirty="0" smtClean="0"/>
                        <a:t>Session</a:t>
                      </a:r>
                      <a:r>
                        <a:rPr lang="en-US" altLang="zh-CN" sz="2100" baseline="0" dirty="0" smtClean="0"/>
                        <a:t> </a:t>
                      </a:r>
                      <a:r>
                        <a:rPr lang="en-US" altLang="zh-CN" sz="2100" dirty="0" smtClean="0"/>
                        <a:t>Stateless (</a:t>
                      </a:r>
                      <a:r>
                        <a:rPr lang="en-US" altLang="zh-CN" sz="2100" dirty="0" err="1" smtClean="0"/>
                        <a:t>Memcached</a:t>
                      </a:r>
                      <a:r>
                        <a:rPr lang="en-US" altLang="zh-CN" sz="2100" dirty="0" smtClean="0"/>
                        <a:t>)</a:t>
                      </a:r>
                      <a:endParaRPr lang="zh-CN" altLang="en-US" sz="2100" dirty="0" smtClean="0"/>
                    </a:p>
                  </a:txBody>
                  <a:tcPr marL="78076" marR="78076" marT="39037" marB="39037"/>
                </a:tc>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zh-CN" altLang="en-US" sz="2100" dirty="0" smtClean="0"/>
                        <a:t>√</a:t>
                      </a:r>
                    </a:p>
                  </a:txBody>
                  <a:tcPr marL="78076" marR="78076" marT="39037" marB="39037"/>
                </a:tc>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en-US" altLang="zh-CN" sz="2100" dirty="0" smtClean="0"/>
                        <a:t>×</a:t>
                      </a:r>
                      <a:endParaRPr lang="zh-CN" altLang="en-US" sz="2100" dirty="0" smtClean="0"/>
                    </a:p>
                  </a:txBody>
                  <a:tcPr marL="78076" marR="78076" marT="39037" marB="39037"/>
                </a:tc>
              </a:tr>
              <a:tr h="557262">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en-US" altLang="zh-CN" sz="2100" dirty="0" smtClean="0"/>
                        <a:t>App Instance</a:t>
                      </a:r>
                      <a:r>
                        <a:rPr lang="en-US" altLang="zh-CN" sz="2100" baseline="0" dirty="0" smtClean="0"/>
                        <a:t> Migration</a:t>
                      </a:r>
                      <a:endParaRPr lang="zh-CN" altLang="en-US" sz="2100" dirty="0" smtClean="0"/>
                    </a:p>
                  </a:txBody>
                  <a:tcPr marL="78076" marR="78076" marT="39037" marB="39037"/>
                </a:tc>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zh-CN" altLang="en-US" sz="2100" dirty="0" smtClean="0"/>
                        <a:t>√</a:t>
                      </a:r>
                    </a:p>
                  </a:txBody>
                  <a:tcPr marL="78076" marR="78076" marT="39037" marB="39037"/>
                </a:tc>
                <a:tc>
                  <a:txBody>
                    <a:bodyPr/>
                    <a:lstStyle/>
                    <a:p>
                      <a:pPr marL="0" marR="0" indent="0" algn="ctr" defTabSz="3177037" rtl="0" eaLnBrk="1" fontAlgn="auto" latinLnBrk="0" hangingPunct="1">
                        <a:lnSpc>
                          <a:spcPct val="100000"/>
                        </a:lnSpc>
                        <a:spcBef>
                          <a:spcPts val="0"/>
                        </a:spcBef>
                        <a:spcAft>
                          <a:spcPts val="0"/>
                        </a:spcAft>
                        <a:buClrTx/>
                        <a:buSzTx/>
                        <a:buFontTx/>
                        <a:buNone/>
                        <a:tabLst/>
                        <a:defRPr/>
                      </a:pPr>
                      <a:r>
                        <a:rPr lang="zh-CN" altLang="en-US" sz="2100" dirty="0" smtClean="0"/>
                        <a:t>√</a:t>
                      </a:r>
                    </a:p>
                  </a:txBody>
                  <a:tcPr marL="78076" marR="78076" marT="39037" marB="39037"/>
                </a:tc>
              </a:tr>
            </a:tbl>
          </a:graphicData>
        </a:graphic>
      </p:graphicFrame>
    </p:spTree>
    <p:extLst>
      <p:ext uri="{BB962C8B-B14F-4D97-AF65-F5344CB8AC3E}">
        <p14:creationId xmlns:p14="http://schemas.microsoft.com/office/powerpoint/2010/main" val="2137324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Objective</a:t>
            </a:r>
            <a:endParaRPr lang="zh-CN" altLang="en-US" dirty="0"/>
          </a:p>
        </p:txBody>
      </p:sp>
      <p:sp>
        <p:nvSpPr>
          <p:cNvPr id="3" name="内容占位符 2"/>
          <p:cNvSpPr>
            <a:spLocks noGrp="1"/>
          </p:cNvSpPr>
          <p:nvPr>
            <p:ph idx="1"/>
          </p:nvPr>
        </p:nvSpPr>
        <p:spPr/>
        <p:txBody>
          <a:bodyPr/>
          <a:lstStyle/>
          <a:p>
            <a:r>
              <a:rPr lang="en-US" altLang="zh-CN" dirty="0"/>
              <a:t>The objective </a:t>
            </a:r>
            <a:r>
              <a:rPr lang="en-US" altLang="zh-CN" dirty="0" smtClean="0"/>
              <a:t>is </a:t>
            </a:r>
            <a:r>
              <a:rPr lang="en-US" altLang="zh-CN" dirty="0"/>
              <a:t>to integrate the open source PaaS environment - Cloud Foundry, into Duckling Falcon. </a:t>
            </a:r>
            <a:endParaRPr lang="zh-CN" altLang="en-US" dirty="0"/>
          </a:p>
        </p:txBody>
      </p:sp>
      <p:grpSp>
        <p:nvGrpSpPr>
          <p:cNvPr id="26" name="组合 25"/>
          <p:cNvGrpSpPr/>
          <p:nvPr/>
        </p:nvGrpSpPr>
        <p:grpSpPr>
          <a:xfrm>
            <a:off x="604676" y="3080279"/>
            <a:ext cx="7344816" cy="3763459"/>
            <a:chOff x="11413480" y="8424987"/>
            <a:chExt cx="8712968" cy="4464496"/>
          </a:xfrm>
        </p:grpSpPr>
        <p:pic>
          <p:nvPicPr>
            <p:cNvPr id="4" name="Picture 2" descr="C:\Users\CharlesF\AppData\Local\Microsoft\Windows\Temporary Internet Files\Content.Outlook\L718N075\VMW-LGO-CloudFoundry-217-square100x100.png"/>
            <p:cNvPicPr>
              <a:picLocks noChangeAspect="1" noChangeArrowheads="1"/>
            </p:cNvPicPr>
            <p:nvPr/>
          </p:nvPicPr>
          <p:blipFill>
            <a:blip r:embed="rId3" cstate="email"/>
            <a:srcRect/>
            <a:stretch>
              <a:fillRect/>
            </a:stretch>
          </p:blipFill>
          <p:spPr bwMode="auto">
            <a:xfrm>
              <a:off x="15373920" y="11377315"/>
              <a:ext cx="1512168" cy="1512168"/>
            </a:xfrm>
            <a:prstGeom prst="rect">
              <a:avLst/>
            </a:prstGeom>
            <a:noFill/>
            <a:ln w="9525">
              <a:noFill/>
              <a:miter lim="800000"/>
              <a:headEnd/>
              <a:tailEnd/>
            </a:ln>
          </p:spPr>
        </p:pic>
        <p:pic>
          <p:nvPicPr>
            <p:cNvPr id="5" name="Picture 4"/>
            <p:cNvPicPr>
              <a:picLocks noChangeAspect="1" noChangeArrowheads="1"/>
            </p:cNvPicPr>
            <p:nvPr/>
          </p:nvPicPr>
          <p:blipFill>
            <a:blip r:embed="rId4" cstate="email"/>
            <a:srcRect/>
            <a:stretch>
              <a:fillRect/>
            </a:stretch>
          </p:blipFill>
          <p:spPr bwMode="auto">
            <a:xfrm>
              <a:off x="14077776" y="11665347"/>
              <a:ext cx="1301169" cy="1008112"/>
            </a:xfrm>
            <a:prstGeom prst="rect">
              <a:avLst/>
            </a:prstGeom>
            <a:noFill/>
            <a:ln w="9525">
              <a:noFill/>
              <a:miter lim="800000"/>
              <a:headEnd/>
              <a:tailEnd/>
            </a:ln>
          </p:spPr>
        </p:pic>
        <p:pic>
          <p:nvPicPr>
            <p:cNvPr id="6" name="Picture 10" descr="logo-v2"/>
            <p:cNvPicPr>
              <a:picLocks noChangeAspect="1" noChangeArrowheads="1"/>
            </p:cNvPicPr>
            <p:nvPr/>
          </p:nvPicPr>
          <p:blipFill>
            <a:blip r:embed="rId5" cstate="email"/>
            <a:srcRect/>
            <a:stretch>
              <a:fillRect/>
            </a:stretch>
          </p:blipFill>
          <p:spPr bwMode="auto">
            <a:xfrm>
              <a:off x="11557496" y="8496995"/>
              <a:ext cx="1054403" cy="864096"/>
            </a:xfrm>
            <a:prstGeom prst="rect">
              <a:avLst/>
            </a:prstGeom>
            <a:noFill/>
          </p:spPr>
        </p:pic>
        <p:sp>
          <p:nvSpPr>
            <p:cNvPr id="7" name="Rectangle 25"/>
            <p:cNvSpPr/>
            <p:nvPr/>
          </p:nvSpPr>
          <p:spPr>
            <a:xfrm>
              <a:off x="18614280" y="8424987"/>
              <a:ext cx="1512168" cy="273630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MetaData Service</a:t>
              </a:r>
              <a:endParaRPr lang="zh-CN" altLang="en-US" dirty="0">
                <a:solidFill>
                  <a:schemeClr val="tx1"/>
                </a:solidFill>
              </a:endParaRPr>
            </a:p>
          </p:txBody>
        </p:sp>
        <p:sp>
          <p:nvSpPr>
            <p:cNvPr id="8" name="Rectangle 26"/>
            <p:cNvSpPr/>
            <p:nvPr/>
          </p:nvSpPr>
          <p:spPr>
            <a:xfrm>
              <a:off x="14437816" y="8424987"/>
              <a:ext cx="4032448" cy="7200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Balancer/Scheduler (Nginx)</a:t>
              </a:r>
              <a:endParaRPr lang="zh-CN" altLang="en-US" dirty="0">
                <a:solidFill>
                  <a:schemeClr val="tx1"/>
                </a:solidFill>
              </a:endParaRPr>
            </a:p>
          </p:txBody>
        </p:sp>
        <p:sp>
          <p:nvSpPr>
            <p:cNvPr id="9" name="Rectangle 27"/>
            <p:cNvSpPr/>
            <p:nvPr/>
          </p:nvSpPr>
          <p:spPr>
            <a:xfrm>
              <a:off x="14437816" y="9289083"/>
              <a:ext cx="4032448" cy="12241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Web Container (Tomcat)</a:t>
              </a:r>
              <a:endParaRPr lang="zh-CN" altLang="en-US" dirty="0">
                <a:solidFill>
                  <a:schemeClr val="tx1"/>
                </a:solidFill>
              </a:endParaRPr>
            </a:p>
          </p:txBody>
        </p:sp>
        <p:sp>
          <p:nvSpPr>
            <p:cNvPr id="10" name="Rectangle 28"/>
            <p:cNvSpPr/>
            <p:nvPr/>
          </p:nvSpPr>
          <p:spPr>
            <a:xfrm>
              <a:off x="14581832" y="9865147"/>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endParaRPr lang="zh-CN" altLang="en-US" dirty="0"/>
            </a:p>
          </p:txBody>
        </p:sp>
        <p:sp>
          <p:nvSpPr>
            <p:cNvPr id="11" name="Rectangle 29"/>
            <p:cNvSpPr/>
            <p:nvPr/>
          </p:nvSpPr>
          <p:spPr>
            <a:xfrm>
              <a:off x="15877976" y="9865147"/>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endParaRPr lang="zh-CN" altLang="en-US" dirty="0"/>
            </a:p>
          </p:txBody>
        </p:sp>
        <p:sp>
          <p:nvSpPr>
            <p:cNvPr id="12" name="Rectangle 30"/>
            <p:cNvSpPr/>
            <p:nvPr/>
          </p:nvSpPr>
          <p:spPr>
            <a:xfrm>
              <a:off x="17174120" y="9865147"/>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endParaRPr lang="zh-CN" altLang="en-US" dirty="0"/>
            </a:p>
          </p:txBody>
        </p:sp>
        <p:sp>
          <p:nvSpPr>
            <p:cNvPr id="13" name="Rectangle 31"/>
            <p:cNvSpPr/>
            <p:nvPr/>
          </p:nvSpPr>
          <p:spPr>
            <a:xfrm>
              <a:off x="12611900" y="8424987"/>
              <a:ext cx="1681900" cy="273630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Common</a:t>
              </a:r>
            </a:p>
            <a:p>
              <a:pPr algn="ctr"/>
              <a:r>
                <a:rPr lang="en-US" altLang="zh-CN" dirty="0" smtClean="0">
                  <a:solidFill>
                    <a:schemeClr val="tx1"/>
                  </a:solidFill>
                </a:rPr>
                <a:t>Services</a:t>
              </a:r>
              <a:endParaRPr lang="zh-CN" altLang="en-US" dirty="0" smtClean="0">
                <a:solidFill>
                  <a:schemeClr val="tx1"/>
                </a:solidFill>
              </a:endParaRPr>
            </a:p>
          </p:txBody>
        </p:sp>
        <p:sp>
          <p:nvSpPr>
            <p:cNvPr id="14" name="Rectangle 32"/>
            <p:cNvSpPr/>
            <p:nvPr/>
          </p:nvSpPr>
          <p:spPr>
            <a:xfrm>
              <a:off x="12876785" y="9613118"/>
              <a:ext cx="115212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UMT</a:t>
              </a:r>
              <a:endParaRPr lang="zh-CN" altLang="en-US" dirty="0">
                <a:solidFill>
                  <a:schemeClr val="tx1"/>
                </a:solidFill>
              </a:endParaRPr>
            </a:p>
          </p:txBody>
        </p:sp>
        <p:sp>
          <p:nvSpPr>
            <p:cNvPr id="15" name="Rectangle 33"/>
            <p:cNvSpPr/>
            <p:nvPr/>
          </p:nvSpPr>
          <p:spPr>
            <a:xfrm>
              <a:off x="12997656" y="10297195"/>
              <a:ext cx="115212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CLB</a:t>
              </a:r>
              <a:endParaRPr lang="zh-CN" altLang="en-US" dirty="0">
                <a:solidFill>
                  <a:schemeClr val="tx1"/>
                </a:solidFill>
              </a:endParaRPr>
            </a:p>
          </p:txBody>
        </p:sp>
        <p:sp>
          <p:nvSpPr>
            <p:cNvPr id="16" name="Rectangle 34"/>
            <p:cNvSpPr/>
            <p:nvPr/>
          </p:nvSpPr>
          <p:spPr>
            <a:xfrm>
              <a:off x="14437816" y="10657235"/>
              <a:ext cx="1296144" cy="5040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DDAL</a:t>
              </a:r>
              <a:endParaRPr lang="zh-CN" altLang="en-US" dirty="0" smtClean="0">
                <a:solidFill>
                  <a:schemeClr val="tx1"/>
                </a:solidFill>
              </a:endParaRPr>
            </a:p>
          </p:txBody>
        </p:sp>
        <p:sp>
          <p:nvSpPr>
            <p:cNvPr id="17" name="Rectangle 35"/>
            <p:cNvSpPr/>
            <p:nvPr/>
          </p:nvSpPr>
          <p:spPr>
            <a:xfrm>
              <a:off x="15877976" y="10657235"/>
              <a:ext cx="1152128" cy="5040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Cache</a:t>
              </a:r>
              <a:endParaRPr lang="zh-CN" altLang="en-US" dirty="0" smtClean="0">
                <a:solidFill>
                  <a:schemeClr val="tx1"/>
                </a:solidFill>
              </a:endParaRPr>
            </a:p>
          </p:txBody>
        </p:sp>
        <p:sp>
          <p:nvSpPr>
            <p:cNvPr id="18" name="Rectangle 36"/>
            <p:cNvSpPr/>
            <p:nvPr/>
          </p:nvSpPr>
          <p:spPr>
            <a:xfrm>
              <a:off x="17174120" y="10657235"/>
              <a:ext cx="1296144" cy="5040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Session</a:t>
              </a:r>
              <a:endParaRPr lang="zh-CN" altLang="en-US" dirty="0" smtClean="0">
                <a:solidFill>
                  <a:schemeClr val="tx1"/>
                </a:solidFill>
              </a:endParaRPr>
            </a:p>
          </p:txBody>
        </p:sp>
        <p:pic>
          <p:nvPicPr>
            <p:cNvPr id="19" name="Picture 2" descr="https://encrypted-tbn3.gstatic.com/images?q=tbn:ANd9GcQON3W_-b35KjCBuf5rCBuirI_mVIE2q9wPn_I-m_JPDy8x_Hq9OA"/>
            <p:cNvPicPr>
              <a:picLocks noChangeAspect="1" noChangeArrowheads="1"/>
            </p:cNvPicPr>
            <p:nvPr/>
          </p:nvPicPr>
          <p:blipFill>
            <a:blip r:embed="rId6" cstate="print"/>
            <a:srcRect/>
            <a:stretch>
              <a:fillRect/>
            </a:stretch>
          </p:blipFill>
          <p:spPr bwMode="auto">
            <a:xfrm>
              <a:off x="17174120" y="11809363"/>
              <a:ext cx="907012" cy="871365"/>
            </a:xfrm>
            <a:prstGeom prst="rect">
              <a:avLst/>
            </a:prstGeom>
            <a:noFill/>
          </p:spPr>
        </p:pic>
        <p:pic>
          <p:nvPicPr>
            <p:cNvPr id="20" name="Picture 2" descr="https://encrypted-tbn3.gstatic.com/images?q=tbn:ANd9GcQON3W_-b35KjCBuf5rCBuirI_mVIE2q9wPn_I-m_JPDy8x_Hq9OA"/>
            <p:cNvPicPr>
              <a:picLocks noChangeAspect="1" noChangeArrowheads="1"/>
            </p:cNvPicPr>
            <p:nvPr/>
          </p:nvPicPr>
          <p:blipFill>
            <a:blip r:embed="rId6" cstate="print"/>
            <a:srcRect/>
            <a:stretch>
              <a:fillRect/>
            </a:stretch>
          </p:blipFill>
          <p:spPr bwMode="auto">
            <a:xfrm>
              <a:off x="18182232" y="11809363"/>
              <a:ext cx="907012" cy="871365"/>
            </a:xfrm>
            <a:prstGeom prst="rect">
              <a:avLst/>
            </a:prstGeom>
            <a:noFill/>
          </p:spPr>
        </p:pic>
        <p:pic>
          <p:nvPicPr>
            <p:cNvPr id="21" name="Picture 2" descr="https://encrypted-tbn3.gstatic.com/images?q=tbn:ANd9GcQON3W_-b35KjCBuf5rCBuirI_mVIE2q9wPn_I-m_JPDy8x_Hq9OA"/>
            <p:cNvPicPr>
              <a:picLocks noChangeAspect="1" noChangeArrowheads="1"/>
            </p:cNvPicPr>
            <p:nvPr/>
          </p:nvPicPr>
          <p:blipFill>
            <a:blip r:embed="rId6" cstate="print"/>
            <a:srcRect/>
            <a:stretch>
              <a:fillRect/>
            </a:stretch>
          </p:blipFill>
          <p:spPr bwMode="auto">
            <a:xfrm>
              <a:off x="19118336" y="11809363"/>
              <a:ext cx="907012" cy="871365"/>
            </a:xfrm>
            <a:prstGeom prst="rect">
              <a:avLst/>
            </a:prstGeom>
            <a:noFill/>
          </p:spPr>
        </p:pic>
        <p:cxnSp>
          <p:nvCxnSpPr>
            <p:cNvPr id="22" name="Straight Arrow Connector 41"/>
            <p:cNvCxnSpPr>
              <a:stCxn id="17" idx="2"/>
            </p:cNvCxnSpPr>
            <p:nvPr/>
          </p:nvCxnSpPr>
          <p:spPr>
            <a:xfrm>
              <a:off x="16454040" y="11161291"/>
              <a:ext cx="1008112" cy="648072"/>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43"/>
            <p:cNvCxnSpPr>
              <a:stCxn id="17" idx="2"/>
            </p:cNvCxnSpPr>
            <p:nvPr/>
          </p:nvCxnSpPr>
          <p:spPr>
            <a:xfrm>
              <a:off x="16454040" y="11161291"/>
              <a:ext cx="1728192" cy="648072"/>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44"/>
            <p:cNvCxnSpPr>
              <a:stCxn id="17" idx="2"/>
            </p:cNvCxnSpPr>
            <p:nvPr/>
          </p:nvCxnSpPr>
          <p:spPr>
            <a:xfrm>
              <a:off x="16454040" y="11161291"/>
              <a:ext cx="2664296" cy="57606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Rectangular Callout 55"/>
            <p:cNvSpPr/>
            <p:nvPr/>
          </p:nvSpPr>
          <p:spPr>
            <a:xfrm>
              <a:off x="11413480" y="11881371"/>
              <a:ext cx="2304256" cy="864096"/>
            </a:xfrm>
            <a:prstGeom prst="wedgeRectCallout">
              <a:avLst>
                <a:gd name="adj1" fmla="val 100305"/>
                <a:gd name="adj2" fmla="val -1425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Dynamic Data Access Layer</a:t>
              </a:r>
              <a:endParaRPr lang="zh-CN" altLang="en-US" dirty="0">
                <a:solidFill>
                  <a:schemeClr val="tx1"/>
                </a:solidFill>
              </a:endParaRPr>
            </a:p>
          </p:txBody>
        </p:sp>
      </p:grpSp>
    </p:spTree>
    <p:extLst>
      <p:ext uri="{BB962C8B-B14F-4D97-AF65-F5344CB8AC3E}">
        <p14:creationId xmlns:p14="http://schemas.microsoft.com/office/powerpoint/2010/main" val="195031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case</a:t>
            </a:r>
            <a:endParaRPr lang="zh-CN" altLang="en-US" dirty="0"/>
          </a:p>
        </p:txBody>
      </p:sp>
      <p:sp>
        <p:nvSpPr>
          <p:cNvPr id="3" name="内容占位符 2"/>
          <p:cNvSpPr>
            <a:spLocks noGrp="1"/>
          </p:cNvSpPr>
          <p:nvPr>
            <p:ph idx="1"/>
          </p:nvPr>
        </p:nvSpPr>
        <p:spPr>
          <a:xfrm>
            <a:off x="467544" y="1340768"/>
            <a:ext cx="8229600" cy="4525963"/>
          </a:xfrm>
        </p:spPr>
        <p:txBody>
          <a:bodyPr/>
          <a:lstStyle/>
          <a:p>
            <a:r>
              <a:rPr lang="en-US" altLang="zh-CN" dirty="0"/>
              <a:t>In the demo case, a falcon-enabled application named “</a:t>
            </a:r>
            <a:r>
              <a:rPr lang="en-US" altLang="zh-CN" dirty="0" err="1"/>
              <a:t>SiteNav</a:t>
            </a:r>
            <a:r>
              <a:rPr lang="en-US" altLang="zh-CN" dirty="0" smtClean="0"/>
              <a:t>” is </a:t>
            </a:r>
            <a:r>
              <a:rPr lang="en-US" altLang="zh-CN" dirty="0"/>
              <a:t>deployed in the experiment</a:t>
            </a:r>
          </a:p>
          <a:p>
            <a:r>
              <a:rPr lang="en-US" altLang="zh-CN" dirty="0"/>
              <a:t>A 5/10/20 instances are used as the load balance web container cluster for the </a:t>
            </a:r>
            <a:r>
              <a:rPr lang="en-US" altLang="zh-CN" dirty="0" err="1"/>
              <a:t>SiteNav</a:t>
            </a:r>
            <a:r>
              <a:rPr lang="en-US" altLang="zh-CN" dirty="0"/>
              <a:t> application</a:t>
            </a:r>
            <a:r>
              <a:rPr lang="en-US" altLang="zh-CN" dirty="0" smtClean="0"/>
              <a:t>.</a:t>
            </a:r>
          </a:p>
          <a:p>
            <a:r>
              <a:rPr lang="en-US" altLang="zh-CN" dirty="0"/>
              <a:t>The siege tool is used to </a:t>
            </a:r>
            <a:r>
              <a:rPr lang="en-US" altLang="zh-CN" dirty="0" smtClean="0"/>
              <a:t>do the stress test.</a:t>
            </a:r>
            <a:endParaRPr lang="zh-CN" altLang="en-US" dirty="0"/>
          </a:p>
        </p:txBody>
      </p:sp>
    </p:spTree>
    <p:extLst>
      <p:ext uri="{BB962C8B-B14F-4D97-AF65-F5344CB8AC3E}">
        <p14:creationId xmlns:p14="http://schemas.microsoft.com/office/powerpoint/2010/main" val="1343192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Stress test</a:t>
            </a:r>
            <a:endParaRPr lang="zh-CN" altLang="en-US" dirty="0"/>
          </a:p>
        </p:txBody>
      </p:sp>
      <p:sp>
        <p:nvSpPr>
          <p:cNvPr id="3" name="内容占位符 2"/>
          <p:cNvSpPr>
            <a:spLocks noGrp="1"/>
          </p:cNvSpPr>
          <p:nvPr>
            <p:ph idx="1"/>
          </p:nvPr>
        </p:nvSpPr>
        <p:spPr>
          <a:xfrm>
            <a:off x="457200" y="1484784"/>
            <a:ext cx="8229600" cy="4525963"/>
          </a:xfrm>
        </p:spPr>
        <p:txBody>
          <a:bodyPr/>
          <a:lstStyle/>
          <a:p>
            <a:r>
              <a:rPr lang="en-US" altLang="zh-CN" dirty="0" smtClean="0"/>
              <a:t>siege</a:t>
            </a:r>
          </a:p>
          <a:p>
            <a:pPr lvl="1"/>
            <a:r>
              <a:rPr lang="en-US" altLang="zh-CN" dirty="0"/>
              <a:t>We simulate 100 users to visit website and each user </a:t>
            </a:r>
            <a:r>
              <a:rPr lang="en-US" altLang="zh-CN" dirty="0" smtClean="0"/>
              <a:t>repeat </a:t>
            </a:r>
            <a:r>
              <a:rPr lang="en-US" altLang="zh-CN" dirty="0"/>
              <a:t>requests 100, 200, 300 or 400 times.</a:t>
            </a:r>
            <a:endParaRPr lang="en-US" altLang="zh-CN" dirty="0" smtClean="0"/>
          </a:p>
          <a:p>
            <a:pPr lvl="1"/>
            <a:r>
              <a:rPr lang="en-US" altLang="zh-CN" dirty="0"/>
              <a:t>We use 5, 10 and 20 instances to do the test</a:t>
            </a:r>
            <a:r>
              <a:rPr lang="en-US" altLang="zh-CN" dirty="0" smtClean="0"/>
              <a:t>.</a:t>
            </a:r>
          </a:p>
          <a:p>
            <a:pPr lvl="1"/>
            <a:r>
              <a:rPr lang="en-US" altLang="zh-CN" dirty="0" smtClean="0"/>
              <a:t>Then we see how the number of instances can reduce the response time</a:t>
            </a:r>
            <a:endParaRPr lang="zh-CN" altLang="en-US" dirty="0"/>
          </a:p>
        </p:txBody>
      </p:sp>
    </p:spTree>
    <p:extLst>
      <p:ext uri="{BB962C8B-B14F-4D97-AF65-F5344CB8AC3E}">
        <p14:creationId xmlns:p14="http://schemas.microsoft.com/office/powerpoint/2010/main" val="4252529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Stress </a:t>
            </a:r>
            <a:r>
              <a:rPr lang="en-US" altLang="zh-CN" dirty="0" smtClean="0"/>
              <a:t>test result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42711310"/>
              </p:ext>
            </p:extLst>
          </p:nvPr>
        </p:nvGraphicFramePr>
        <p:xfrm>
          <a:off x="395536" y="1281311"/>
          <a:ext cx="7292834" cy="1571625"/>
        </p:xfrm>
        <a:graphic>
          <a:graphicData uri="http://schemas.openxmlformats.org/drawingml/2006/table">
            <a:tbl>
              <a:tblPr>
                <a:tableStyleId>{3C2FFA5D-87B4-456A-9821-1D502468CF0F}</a:tableStyleId>
              </a:tblPr>
              <a:tblGrid>
                <a:gridCol w="1557515"/>
                <a:gridCol w="1401763"/>
                <a:gridCol w="1594162"/>
                <a:gridCol w="1484220"/>
                <a:gridCol w="1255174"/>
              </a:tblGrid>
              <a:tr h="285522">
                <a:tc gridSpan="5">
                  <a:txBody>
                    <a:bodyPr/>
                    <a:lstStyle/>
                    <a:p>
                      <a:pPr algn="ctr" fontAlgn="ctr"/>
                      <a:r>
                        <a:rPr lang="en-US" sz="2000" u="none" strike="noStrike" dirty="0">
                          <a:effectLst/>
                        </a:rPr>
                        <a:t>response time</a:t>
                      </a:r>
                      <a:endParaRPr lang="en-US" sz="2000" b="0" i="0" u="none" strike="noStrike" dirty="0">
                        <a:solidFill>
                          <a:srgbClr val="000000"/>
                        </a:solidFill>
                        <a:effectLst/>
                        <a:latin typeface="微软雅黑"/>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5522">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微软雅黑"/>
                      </a:endParaRPr>
                    </a:p>
                  </a:txBody>
                  <a:tcPr marL="9525" marR="9525" marT="9525" marB="0" anchor="ctr"/>
                </a:tc>
                <a:tc>
                  <a:txBody>
                    <a:bodyPr/>
                    <a:lstStyle/>
                    <a:p>
                      <a:pPr algn="l" fontAlgn="ctr"/>
                      <a:r>
                        <a:rPr lang="en-US" altLang="zh-CN" sz="2000" u="none" strike="noStrike" dirty="0" smtClean="0">
                          <a:effectLst/>
                        </a:rPr>
                        <a:t>100 </a:t>
                      </a:r>
                      <a:endParaRPr lang="en-US" altLang="zh-CN" sz="2000" b="0" i="0" u="none" strike="noStrike" dirty="0">
                        <a:solidFill>
                          <a:srgbClr val="000000"/>
                        </a:solidFill>
                        <a:effectLst/>
                        <a:latin typeface="微软雅黑"/>
                      </a:endParaRPr>
                    </a:p>
                  </a:txBody>
                  <a:tcPr marL="9525" marR="9525" marT="9525" marB="0" anchor="ctr"/>
                </a:tc>
                <a:tc>
                  <a:txBody>
                    <a:bodyPr/>
                    <a:lstStyle/>
                    <a:p>
                      <a:pPr algn="l" fontAlgn="ctr"/>
                      <a:r>
                        <a:rPr lang="en-US" altLang="zh-CN" sz="2000" u="none" strike="noStrike" dirty="0" smtClean="0">
                          <a:effectLst/>
                        </a:rPr>
                        <a:t>200 </a:t>
                      </a:r>
                      <a:endParaRPr lang="en-US" altLang="zh-CN" sz="2000" b="0" i="0" u="none" strike="noStrike" dirty="0">
                        <a:solidFill>
                          <a:srgbClr val="000000"/>
                        </a:solidFill>
                        <a:effectLst/>
                        <a:latin typeface="微软雅黑"/>
                      </a:endParaRPr>
                    </a:p>
                  </a:txBody>
                  <a:tcPr marL="9525" marR="9525" marT="9525" marB="0" anchor="ctr"/>
                </a:tc>
                <a:tc>
                  <a:txBody>
                    <a:bodyPr/>
                    <a:lstStyle/>
                    <a:p>
                      <a:pPr algn="l" fontAlgn="ctr"/>
                      <a:r>
                        <a:rPr lang="en-US" altLang="zh-CN" sz="2000" u="none" strike="noStrike" dirty="0" smtClean="0">
                          <a:effectLst/>
                        </a:rPr>
                        <a:t>300</a:t>
                      </a:r>
                      <a:endParaRPr lang="en-US" altLang="zh-CN" sz="2000" b="0" i="0" u="none" strike="noStrike" dirty="0">
                        <a:solidFill>
                          <a:srgbClr val="000000"/>
                        </a:solidFill>
                        <a:effectLst/>
                        <a:latin typeface="微软雅黑"/>
                      </a:endParaRPr>
                    </a:p>
                  </a:txBody>
                  <a:tcPr marL="9525" marR="9525" marT="9525" marB="0" anchor="ctr"/>
                </a:tc>
                <a:tc>
                  <a:txBody>
                    <a:bodyPr/>
                    <a:lstStyle/>
                    <a:p>
                      <a:pPr algn="l" fontAlgn="ctr"/>
                      <a:r>
                        <a:rPr lang="en-US" altLang="zh-CN" sz="2000" u="none" strike="noStrike" dirty="0" smtClean="0">
                          <a:effectLst/>
                        </a:rPr>
                        <a:t>400 </a:t>
                      </a:r>
                      <a:endParaRPr lang="en-US" altLang="zh-CN" sz="2000" b="0" i="0" u="none" strike="noStrike" dirty="0">
                        <a:solidFill>
                          <a:srgbClr val="000000"/>
                        </a:solidFill>
                        <a:effectLst/>
                        <a:latin typeface="微软雅黑"/>
                      </a:endParaRPr>
                    </a:p>
                  </a:txBody>
                  <a:tcPr marL="9525" marR="9525" marT="9525" marB="0" anchor="ctr"/>
                </a:tc>
              </a:tr>
              <a:tr h="285522">
                <a:tc>
                  <a:txBody>
                    <a:bodyPr/>
                    <a:lstStyle/>
                    <a:p>
                      <a:pPr algn="l" fontAlgn="ctr"/>
                      <a:r>
                        <a:rPr lang="en-US" sz="2000" u="none" strike="noStrike" dirty="0" smtClean="0">
                          <a:effectLst/>
                        </a:rPr>
                        <a:t>5</a:t>
                      </a:r>
                      <a:r>
                        <a:rPr lang="en-US" sz="2000" u="none" strike="noStrike" baseline="0" dirty="0" smtClean="0">
                          <a:effectLst/>
                        </a:rPr>
                        <a:t> instances</a:t>
                      </a:r>
                      <a:endParaRPr lang="en-US" sz="2000" b="0" i="0" u="none" strike="noStrike" dirty="0">
                        <a:solidFill>
                          <a:srgbClr val="000000"/>
                        </a:solidFill>
                        <a:effectLst/>
                        <a:latin typeface="微软雅黑"/>
                      </a:endParaRPr>
                    </a:p>
                  </a:txBody>
                  <a:tcPr marL="9525" marR="9525" marT="9525" marB="0" anchor="ctr"/>
                </a:tc>
                <a:tc>
                  <a:txBody>
                    <a:bodyPr/>
                    <a:lstStyle/>
                    <a:p>
                      <a:pPr algn="just" fontAlgn="ctr"/>
                      <a:r>
                        <a:rPr lang="en-US" altLang="zh-CN" sz="1800" u="none" strike="noStrike" dirty="0" smtClean="0">
                          <a:effectLst/>
                        </a:rPr>
                        <a:t>1.39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3.08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4.64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6.2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r>
              <a:tr h="285522">
                <a:tc>
                  <a:txBody>
                    <a:bodyPr/>
                    <a:lstStyle/>
                    <a:p>
                      <a:pPr algn="l" fontAlgn="ctr"/>
                      <a:r>
                        <a:rPr lang="en-US" sz="2000" u="none" strike="noStrike" dirty="0" smtClean="0">
                          <a:effectLst/>
                        </a:rPr>
                        <a:t>1</a:t>
                      </a:r>
                      <a:r>
                        <a:rPr lang="en-US" sz="2000" u="none" strike="noStrike" baseline="0" dirty="0" smtClean="0">
                          <a:effectLst/>
                        </a:rPr>
                        <a:t>0 instances</a:t>
                      </a:r>
                      <a:endParaRPr lang="en-US" sz="2000" b="0" i="0" u="none" strike="noStrike" dirty="0">
                        <a:solidFill>
                          <a:srgbClr val="000000"/>
                        </a:solidFill>
                        <a:effectLst/>
                        <a:latin typeface="微软雅黑"/>
                      </a:endParaRPr>
                    </a:p>
                  </a:txBody>
                  <a:tcPr marL="9525" marR="9525" marT="9525" marB="0" anchor="ctr"/>
                </a:tc>
                <a:tc>
                  <a:txBody>
                    <a:bodyPr/>
                    <a:lstStyle/>
                    <a:p>
                      <a:pPr algn="just" fontAlgn="ctr"/>
                      <a:r>
                        <a:rPr lang="en-US" altLang="zh-CN" sz="1800" u="none" strike="noStrike" dirty="0" smtClean="0">
                          <a:effectLst/>
                        </a:rPr>
                        <a:t>0.51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1.24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2.14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2.72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r>
              <a:tr h="285522">
                <a:tc>
                  <a:txBody>
                    <a:bodyPr/>
                    <a:lstStyle/>
                    <a:p>
                      <a:pPr algn="l" fontAlgn="ctr"/>
                      <a:r>
                        <a:rPr lang="en-US" sz="2000" u="none" strike="noStrike" dirty="0" smtClean="0">
                          <a:effectLst/>
                        </a:rPr>
                        <a:t>20</a:t>
                      </a:r>
                      <a:r>
                        <a:rPr lang="en-US" sz="2000" u="none" strike="noStrike" baseline="0" dirty="0" smtClean="0">
                          <a:effectLst/>
                        </a:rPr>
                        <a:t> instances</a:t>
                      </a:r>
                      <a:endParaRPr lang="en-US" sz="2000" b="0" i="0" u="none" strike="noStrike" dirty="0">
                        <a:solidFill>
                          <a:srgbClr val="000000"/>
                        </a:solidFill>
                        <a:effectLst/>
                        <a:latin typeface="微软雅黑"/>
                      </a:endParaRPr>
                    </a:p>
                  </a:txBody>
                  <a:tcPr marL="9525" marR="9525" marT="9525" marB="0" anchor="ctr"/>
                </a:tc>
                <a:tc>
                  <a:txBody>
                    <a:bodyPr/>
                    <a:lstStyle/>
                    <a:p>
                      <a:pPr algn="just" fontAlgn="ctr"/>
                      <a:r>
                        <a:rPr lang="en-US" altLang="zh-CN" sz="1800" u="none" strike="noStrike" dirty="0" smtClean="0">
                          <a:effectLst/>
                        </a:rPr>
                        <a:t>0.41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0.65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1.09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c>
                  <a:txBody>
                    <a:bodyPr/>
                    <a:lstStyle/>
                    <a:p>
                      <a:pPr algn="just" fontAlgn="ctr"/>
                      <a:r>
                        <a:rPr lang="en-US" altLang="zh-CN" sz="1800" u="none" strike="noStrike" dirty="0" smtClean="0">
                          <a:effectLst/>
                        </a:rPr>
                        <a:t>1.56 </a:t>
                      </a:r>
                      <a:r>
                        <a:rPr lang="en-US" altLang="zh-CN" sz="1800" u="none" strike="noStrike" dirty="0" err="1" smtClean="0">
                          <a:effectLst/>
                        </a:rPr>
                        <a:t>secs</a:t>
                      </a:r>
                      <a:endParaRPr lang="en-US" altLang="zh-CN" sz="1800" b="0" i="0" u="none" strike="noStrike" dirty="0">
                        <a:solidFill>
                          <a:srgbClr val="000000"/>
                        </a:solidFill>
                        <a:effectLst/>
                        <a:latin typeface="Calibri"/>
                      </a:endParaRPr>
                    </a:p>
                  </a:txBody>
                  <a:tcPr marL="9525" marR="9525" marT="9525" marB="0" anchor="ctr"/>
                </a:tc>
              </a:tr>
            </a:tbl>
          </a:graphicData>
        </a:graphic>
      </p:graphicFrame>
      <p:graphicFrame>
        <p:nvGraphicFramePr>
          <p:cNvPr id="5" name="图表 4"/>
          <p:cNvGraphicFramePr>
            <a:graphicFrameLocks/>
          </p:cNvGraphicFramePr>
          <p:nvPr>
            <p:extLst>
              <p:ext uri="{D42A27DB-BD31-4B8C-83A1-F6EECF244321}">
                <p14:modId xmlns:p14="http://schemas.microsoft.com/office/powerpoint/2010/main" val="1849461644"/>
              </p:ext>
            </p:extLst>
          </p:nvPr>
        </p:nvGraphicFramePr>
        <p:xfrm>
          <a:off x="1979712" y="3380780"/>
          <a:ext cx="5328592" cy="354922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724128" y="6507340"/>
            <a:ext cx="2349624" cy="369332"/>
          </a:xfrm>
          <a:prstGeom prst="rect">
            <a:avLst/>
          </a:prstGeom>
          <a:noFill/>
        </p:spPr>
        <p:txBody>
          <a:bodyPr wrap="square" rtlCol="0">
            <a:spAutoFit/>
          </a:bodyPr>
          <a:lstStyle/>
          <a:p>
            <a:r>
              <a:rPr lang="en-US" altLang="zh-CN" dirty="0" smtClean="0"/>
              <a:t>The number of request</a:t>
            </a:r>
            <a:endParaRPr lang="zh-CN" altLang="en-US" dirty="0"/>
          </a:p>
        </p:txBody>
      </p:sp>
      <p:sp>
        <p:nvSpPr>
          <p:cNvPr id="6" name="TextBox 5"/>
          <p:cNvSpPr txBox="1"/>
          <p:nvPr/>
        </p:nvSpPr>
        <p:spPr>
          <a:xfrm>
            <a:off x="467544" y="4221088"/>
            <a:ext cx="1564018" cy="369332"/>
          </a:xfrm>
          <a:prstGeom prst="rect">
            <a:avLst/>
          </a:prstGeom>
          <a:noFill/>
        </p:spPr>
        <p:txBody>
          <a:bodyPr wrap="none" rtlCol="0">
            <a:spAutoFit/>
          </a:bodyPr>
          <a:lstStyle/>
          <a:p>
            <a:r>
              <a:rPr lang="en-US" altLang="zh-CN" dirty="0" smtClean="0"/>
              <a:t>response time</a:t>
            </a:r>
            <a:endParaRPr lang="zh-CN" altLang="en-US" dirty="0"/>
          </a:p>
        </p:txBody>
      </p:sp>
    </p:spTree>
    <p:extLst>
      <p:ext uri="{BB962C8B-B14F-4D97-AF65-F5344CB8AC3E}">
        <p14:creationId xmlns:p14="http://schemas.microsoft.com/office/powerpoint/2010/main" val="2516141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End</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sz="4400" dirty="0" smtClean="0"/>
              <a:t>Thank you</a:t>
            </a:r>
            <a:endParaRPr lang="zh-CN" altLang="en-US" sz="4400" dirty="0"/>
          </a:p>
        </p:txBody>
      </p:sp>
    </p:spTree>
    <p:extLst>
      <p:ext uri="{BB962C8B-B14F-4D97-AF65-F5344CB8AC3E}">
        <p14:creationId xmlns:p14="http://schemas.microsoft.com/office/powerpoint/2010/main" val="1679210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623</Words>
  <Application>Microsoft Office PowerPoint</Application>
  <PresentationFormat>全屏显示(4:3)</PresentationFormat>
  <Paragraphs>103</Paragraphs>
  <Slides>9</Slides>
  <Notes>4</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Duckling Falcon and Cloud Foundry</vt:lpstr>
      <vt:lpstr>Duckling</vt:lpstr>
      <vt:lpstr>Duckling falcon and Cloud Foundry</vt:lpstr>
      <vt:lpstr>Falcon and Cloud Foundry Functionality</vt:lpstr>
      <vt:lpstr>Objective</vt:lpstr>
      <vt:lpstr>Demo case</vt:lpstr>
      <vt:lpstr>Stress test</vt:lpstr>
      <vt:lpstr>Stress test result</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about Cloud Foundry</dc:title>
  <dc:creator>Newton</dc:creator>
  <cp:lastModifiedBy>Newton</cp:lastModifiedBy>
  <cp:revision>31</cp:revision>
  <dcterms:created xsi:type="dcterms:W3CDTF">2013-10-14T14:04:36Z</dcterms:created>
  <dcterms:modified xsi:type="dcterms:W3CDTF">2013-10-16T02:49:52Z</dcterms:modified>
</cp:coreProperties>
</file>