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1" name=""/>
        <p:cNvGrpSpPr/>
        <p:nvPr/>
      </p:nvGrpSpPr>
      <p:grpSpPr>
        <a:xfrm/>
      </p:grpSpPr>
      <p:sp>
        <p:nvSpPr>
          <p:cNvPr id="1048584" name="TextBox 1"/>
          <p:cNvSpPr txBox="1"/>
          <p:nvPr/>
        </p:nvSpPr>
        <p:spPr>
          <a:xfrm>
            <a:off x="457200" y="274320"/>
            <a:ext cx="5081707" cy="1234440"/>
          </a:xfrm>
          <a:prstGeom prst="rect"/>
          <a:noFill/>
        </p:spPr>
        <p:txBody>
          <a:bodyPr wrap="none">
            <a:spAutoFit/>
          </a:bodyPr>
          <a:p>
            <a:endParaRPr b="1" sz="2800"/>
          </a:p>
          <a:p>
            <a:pPr>
              <a:defRPr b="1" sz="3600">
                <a:solidFill>
                  <a:srgbClr val="FFFFFF"/>
                </a:solidFill>
              </a:defRPr>
            </a:pPr>
            <a:r>
              <a:rPr b="1" sz="4800"/>
              <a:t>🌙 Luma — Vision</a:t>
            </a:r>
            <a:endParaRPr b="1" sz="4400"/>
          </a:p>
        </p:txBody>
      </p:sp>
      <p:sp>
        <p:nvSpPr>
          <p:cNvPr id="1048585" name="TextBox 2"/>
          <p:cNvSpPr txBox="1"/>
          <p:nvPr/>
        </p:nvSpPr>
        <p:spPr>
          <a:xfrm>
            <a:off x="731520" y="1645920"/>
            <a:ext cx="7772400" cy="3406140"/>
          </a:xfrm>
          <a:prstGeom prst="rect"/>
          <a:noFill/>
        </p:spPr>
        <p:txBody>
          <a:bodyPr wrap="square">
            <a:spAutoFit/>
          </a:bodyPr>
          <a:p>
            <a:endParaRPr sz="28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3200"/>
              <a:t>🚀 A circadian health app bringing NASA’s space sleep science to everyday life.</a:t>
            </a:r>
            <a:br>
              <a:rPr sz="3200"/>
            </a:br>
            <a:br>
              <a:rPr sz="3200"/>
            </a:br>
            <a:r>
              <a:rPr sz="3200"/>
              <a:t>✨ “Astronauts conquer sleepless nights in orbit — now you can too.”</a:t>
            </a:r>
          </a:p>
        </p:txBody>
      </p:sp>
      <p:sp>
        <p:nvSpPr>
          <p:cNvPr id="1048659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63817"/>
            <a:ext cx="9144000" cy="573036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2" name=""/>
        <p:cNvGrpSpPr/>
        <p:nvPr/>
      </p:nvGrpSpPr>
      <p:grpSpPr>
        <a:xfrm/>
      </p:grpSpPr>
      <p:sp>
        <p:nvSpPr>
          <p:cNvPr id="1048586" name="TextBox 1"/>
          <p:cNvSpPr txBox="1"/>
          <p:nvPr/>
        </p:nvSpPr>
        <p:spPr>
          <a:xfrm>
            <a:off x="457200" y="274320"/>
            <a:ext cx="4187895" cy="1107439"/>
          </a:xfrm>
          <a:prstGeom prst="rect"/>
          <a:noFill/>
        </p:spPr>
        <p:txBody>
          <a:bodyPr wrap="none">
            <a:spAutoFit/>
          </a:bodyPr>
          <a:p>
            <a:endParaRPr b="1" sz="2400"/>
          </a:p>
          <a:p>
            <a:pPr>
              <a:defRPr b="1" sz="3600">
                <a:solidFill>
                  <a:srgbClr val="FFFFFF"/>
                </a:solidFill>
              </a:defRPr>
            </a:pPr>
            <a:r>
              <a:rPr b="1" sz="4400"/>
              <a:t>💤 The Problem</a:t>
            </a:r>
            <a:endParaRPr b="1" sz="4000"/>
          </a:p>
        </p:txBody>
      </p:sp>
      <p:sp>
        <p:nvSpPr>
          <p:cNvPr id="1048587" name="TextBox 2"/>
          <p:cNvSpPr txBox="1"/>
          <p:nvPr/>
        </p:nvSpPr>
        <p:spPr>
          <a:xfrm>
            <a:off x="731520" y="1645920"/>
            <a:ext cx="7772400" cy="4371340"/>
          </a:xfrm>
          <a:prstGeom prst="rect"/>
          <a:noFill/>
        </p:spPr>
        <p:txBody>
          <a:bodyPr wrap="square">
            <a:spAutoFit/>
          </a:bodyPr>
          <a:p>
            <a:endParaRPr sz="28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3200"/>
              <a:t>🌍 60% of people suffer poor sleep and fatigue.</a:t>
            </a:r>
            <a:br>
              <a:rPr sz="3200"/>
            </a:br>
            <a:r>
              <a:rPr sz="3200"/>
              <a:t>🕒 Misaligned circadian rhythms cause stress and health issues.</a:t>
            </a:r>
            <a:br>
              <a:rPr sz="3200"/>
            </a:br>
            <a:r>
              <a:rPr sz="3200"/>
              <a:t>🚀 Astronauts face 16 sunsets/day, extreme disruption.</a:t>
            </a:r>
            <a:br>
              <a:rPr sz="3200"/>
            </a:br>
            <a:r>
              <a:rPr sz="3200"/>
              <a:t>❌ NASA science exists but isn’t public-ready.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3" name=""/>
        <p:cNvGrpSpPr/>
        <p:nvPr/>
      </p:nvGrpSpPr>
      <p:grpSpPr>
        <a:xfrm/>
      </p:grpSpPr>
      <p:sp>
        <p:nvSpPr>
          <p:cNvPr id="1048588" name="TextBox 1"/>
          <p:cNvSpPr txBox="1"/>
          <p:nvPr/>
        </p:nvSpPr>
        <p:spPr>
          <a:xfrm>
            <a:off x="457200" y="274320"/>
            <a:ext cx="4497903" cy="1234440"/>
          </a:xfrm>
          <a:prstGeom prst="rect"/>
          <a:noFill/>
        </p:spPr>
        <p:txBody>
          <a:bodyPr wrap="none">
            <a:spAutoFit/>
          </a:bodyPr>
          <a:p>
            <a:pPr algn="ctr"/>
            <a:endParaRPr b="1" sz="2800"/>
          </a:p>
          <a:p>
            <a:pPr algn="ctr">
              <a:defRPr b="1" sz="3600">
                <a:solidFill>
                  <a:srgbClr val="FFFFFF"/>
                </a:solidFill>
              </a:defRPr>
            </a:pPr>
            <a:r>
              <a:rPr b="1" sz="4800"/>
              <a:t>🌙 The Solution</a:t>
            </a:r>
            <a:endParaRPr b="1" sz="4400"/>
          </a:p>
        </p:txBody>
      </p:sp>
      <p:sp>
        <p:nvSpPr>
          <p:cNvPr id="1048589" name="TextBox 2"/>
          <p:cNvSpPr txBox="1"/>
          <p:nvPr/>
        </p:nvSpPr>
        <p:spPr>
          <a:xfrm>
            <a:off x="731520" y="1645920"/>
            <a:ext cx="7772400" cy="4853940"/>
          </a:xfrm>
          <a:prstGeom prst="rect"/>
          <a:noFill/>
        </p:spPr>
        <p:txBody>
          <a:bodyPr wrap="square">
            <a:spAutoFit/>
          </a:bodyPr>
          <a:p>
            <a:endParaRPr sz="28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3200"/>
              <a:t>🌙 Luma makes NASA science actionable.</a:t>
            </a:r>
            <a:br>
              <a:rPr sz="3200"/>
            </a:br>
            <a:br>
              <a:rPr sz="3200"/>
            </a:br>
            <a:r>
              <a:rPr sz="3200"/>
              <a:t>- Personalized sleep coaching with solar &amp; lunar data.</a:t>
            </a:r>
            <a:br>
              <a:rPr sz="3200"/>
            </a:br>
            <a:r>
              <a:rPr sz="3200"/>
              <a:t>- Smart nudges: sunlight, meals, meditation.</a:t>
            </a:r>
            <a:br>
              <a:rPr sz="3200"/>
            </a:br>
            <a:r>
              <a:rPr sz="3200"/>
              <a:t>- Adaptive feedback: energy &amp; rest reports.</a:t>
            </a:r>
            <a:br>
              <a:rPr sz="3200"/>
            </a:br>
            <a:r>
              <a:rPr sz="3200"/>
              <a:t>- NASA rewards: unlock space &amp; Earth knowledge.</a:t>
            </a:r>
          </a:p>
        </p:txBody>
      </p:sp>
      <p:sp>
        <p:nvSpPr>
          <p:cNvPr id="1048660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4" name=""/>
        <p:cNvGrpSpPr/>
        <p:nvPr/>
      </p:nvGrpSpPr>
      <p:grpSpPr>
        <a:xfrm/>
      </p:grpSpPr>
      <p:sp>
        <p:nvSpPr>
          <p:cNvPr id="1048590" name="TextBox 1"/>
          <p:cNvSpPr txBox="1"/>
          <p:nvPr/>
        </p:nvSpPr>
        <p:spPr>
          <a:xfrm>
            <a:off x="457200" y="274320"/>
            <a:ext cx="4856976" cy="1234440"/>
          </a:xfrm>
          <a:prstGeom prst="rect"/>
          <a:noFill/>
        </p:spPr>
        <p:txBody>
          <a:bodyPr wrap="none">
            <a:spAutoFit/>
          </a:bodyPr>
          <a:p>
            <a:endParaRPr sz="2800"/>
          </a:p>
          <a:p>
            <a:pPr>
              <a:defRPr b="1" sz="3600">
                <a:solidFill>
                  <a:srgbClr val="FFFFFF"/>
                </a:solidFill>
              </a:defRPr>
            </a:pPr>
            <a:r>
              <a:rPr sz="4800"/>
              <a:t>📱 App Workflow</a:t>
            </a:r>
          </a:p>
        </p:txBody>
      </p:sp>
      <p:sp>
        <p:nvSpPr>
          <p:cNvPr id="1048591" name="TextBox 2"/>
          <p:cNvSpPr txBox="1"/>
          <p:nvPr/>
        </p:nvSpPr>
        <p:spPr>
          <a:xfrm>
            <a:off x="731520" y="1645920"/>
            <a:ext cx="7772400" cy="5336540"/>
          </a:xfrm>
          <a:prstGeom prst="rect"/>
          <a:noFill/>
        </p:spPr>
        <p:txBody>
          <a:bodyPr wrap="square">
            <a:spAutoFit/>
          </a:bodyPr>
          <a:p>
            <a:endParaRPr sz="28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3200"/>
              <a:t>1️⃣ Enter location, sleep &amp; wake times.</a:t>
            </a:r>
            <a:br>
              <a:rPr sz="3200"/>
            </a:br>
            <a:r>
              <a:rPr sz="3200"/>
              <a:t>2️⃣ NASA solar &amp; moon data personalize guidance.</a:t>
            </a:r>
            <a:br>
              <a:rPr sz="3200"/>
            </a:br>
            <a:r>
              <a:rPr sz="3200"/>
              <a:t>3️⃣ Offline alarms with NASA space sounds.</a:t>
            </a:r>
            <a:br>
              <a:rPr sz="3200"/>
            </a:br>
            <a:r>
              <a:rPr sz="3200"/>
              <a:t>4️⃣ Morning check-ins for quick feedback.</a:t>
            </a:r>
            <a:br>
              <a:rPr sz="3200"/>
            </a:br>
            <a:r>
              <a:rPr sz="3200"/>
              <a:t>5️⃣ Push nudges: sunlight, meals, meditation.</a:t>
            </a:r>
            <a:br>
              <a:rPr sz="3200"/>
            </a:br>
            <a:r>
              <a:rPr sz="3200"/>
              <a:t>6️⃣ Circadian reports with insights.</a:t>
            </a:r>
            <a:br>
              <a:rPr sz="3200"/>
            </a:br>
            <a:r>
              <a:rPr sz="3200"/>
              <a:t>7️⃣ NASA rewards for building habits.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5" name=""/>
        <p:cNvGrpSpPr/>
        <p:nvPr/>
      </p:nvGrpSpPr>
      <p:grpSpPr>
        <a:xfrm/>
      </p:grpSpPr>
      <p:sp>
        <p:nvSpPr>
          <p:cNvPr id="1048592" name="TextBox 1"/>
          <p:cNvSpPr txBox="1"/>
          <p:nvPr/>
        </p:nvSpPr>
        <p:spPr>
          <a:xfrm>
            <a:off x="457200" y="274320"/>
            <a:ext cx="4575989" cy="1234440"/>
          </a:xfrm>
          <a:prstGeom prst="rect"/>
          <a:noFill/>
        </p:spPr>
        <p:txBody>
          <a:bodyPr wrap="none">
            <a:spAutoFit/>
          </a:bodyPr>
          <a:p>
            <a:endParaRPr sz="2800"/>
          </a:p>
          <a:p>
            <a:pPr>
              <a:defRPr b="1" sz="3600">
                <a:solidFill>
                  <a:srgbClr val="FFFFFF"/>
                </a:solidFill>
              </a:defRPr>
            </a:pPr>
            <a:r>
              <a:rPr sz="4800"/>
              <a:t>⭐ Key Features</a:t>
            </a:r>
          </a:p>
        </p:txBody>
      </p:sp>
      <p:sp>
        <p:nvSpPr>
          <p:cNvPr id="1048593" name="TextBox 2"/>
          <p:cNvSpPr txBox="1"/>
          <p:nvPr/>
        </p:nvSpPr>
        <p:spPr>
          <a:xfrm>
            <a:off x="731520" y="1645920"/>
            <a:ext cx="7772400" cy="5336540"/>
          </a:xfrm>
          <a:prstGeom prst="rect"/>
          <a:noFill/>
        </p:spPr>
        <p:txBody>
          <a:bodyPr wrap="square">
            <a:spAutoFit/>
          </a:bodyPr>
          <a:p>
            <a:endParaRPr sz="28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3200"/>
              <a:t>✨ Offline Smart Alarms with NASA sounds.</a:t>
            </a:r>
            <a:br>
              <a:rPr sz="3200"/>
            </a:br>
            <a:r>
              <a:rPr sz="3200"/>
              <a:t>✨ Light nudges synced to location.</a:t>
            </a:r>
            <a:br>
              <a:rPr sz="3200"/>
            </a:br>
            <a:r>
              <a:rPr sz="3200"/>
              <a:t>✨ Interactive morning check-ins.</a:t>
            </a:r>
            <a:br>
              <a:rPr sz="3200"/>
            </a:br>
            <a:r>
              <a:rPr sz="3200"/>
              <a:t>✨ Personalized circadian reports.</a:t>
            </a:r>
            <a:br>
              <a:rPr sz="3200"/>
            </a:br>
            <a:r>
              <a:rPr sz="3200"/>
              <a:t>✨ NASA rewards system for healthy routines.</a:t>
            </a:r>
            <a:br>
              <a:rPr sz="3200"/>
            </a:br>
            <a:r>
              <a:rPr sz="3200"/>
              <a:t>✨ Meditation &amp; lifestyle prompts.</a:t>
            </a:r>
            <a:br>
              <a:rPr sz="3200"/>
            </a:br>
            <a:r>
              <a:rPr sz="3200"/>
              <a:t>✨ Adaptive AI suggestions for better sleep.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6" name=""/>
        <p:cNvGrpSpPr/>
        <p:nvPr/>
      </p:nvGrpSpPr>
      <p:grpSpPr>
        <a:xfrm/>
      </p:grpSpPr>
      <p:sp>
        <p:nvSpPr>
          <p:cNvPr id="1048594" name="TextBox 1"/>
          <p:cNvSpPr txBox="1"/>
          <p:nvPr/>
        </p:nvSpPr>
        <p:spPr>
          <a:xfrm>
            <a:off x="457200" y="274320"/>
            <a:ext cx="4354136" cy="1234440"/>
          </a:xfrm>
          <a:prstGeom prst="rect"/>
          <a:noFill/>
        </p:spPr>
        <p:txBody>
          <a:bodyPr wrap="none">
            <a:spAutoFit/>
          </a:bodyPr>
          <a:p>
            <a:pPr algn="l"/>
            <a:endParaRPr sz="2800"/>
          </a:p>
          <a:p>
            <a:pPr algn="l">
              <a:defRPr b="1" sz="3600">
                <a:solidFill>
                  <a:srgbClr val="FFFFFF"/>
                </a:solidFill>
              </a:defRPr>
            </a:pPr>
            <a:r>
              <a:rPr sz="4800"/>
              <a:t>🛰️ Tech &amp; Data</a:t>
            </a:r>
          </a:p>
        </p:txBody>
      </p:sp>
      <p:sp>
        <p:nvSpPr>
          <p:cNvPr id="1048595" name="TextBox 2"/>
          <p:cNvSpPr txBox="1"/>
          <p:nvPr/>
        </p:nvSpPr>
        <p:spPr>
          <a:xfrm>
            <a:off x="731520" y="1645920"/>
            <a:ext cx="7772400" cy="4853940"/>
          </a:xfrm>
          <a:prstGeom prst="rect"/>
          <a:noFill/>
        </p:spPr>
        <p:txBody>
          <a:bodyPr wrap="square">
            <a:spAutoFit/>
          </a:bodyPr>
          <a:p>
            <a:endParaRPr sz="28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3200"/>
              <a:t>🌞 NASA POWER API → daylight cycles.</a:t>
            </a:r>
            <a:br>
              <a:rPr sz="3200"/>
            </a:br>
            <a:r>
              <a:rPr sz="3200"/>
              <a:t>🌙 JPL Horizons → moon phases.</a:t>
            </a:r>
            <a:br>
              <a:rPr sz="3200"/>
            </a:br>
            <a:r>
              <a:rPr sz="3200"/>
              <a:t>🔊 NASA Sound Library → alarms.</a:t>
            </a:r>
            <a:br>
              <a:rPr sz="3200"/>
            </a:br>
            <a:r>
              <a:rPr sz="3200"/>
              <a:t>🌐 NASA Open Data → rewards.</a:t>
            </a:r>
            <a:br>
              <a:rPr sz="3200"/>
            </a:br>
            <a:br>
              <a:rPr sz="3200"/>
            </a:br>
            <a:r>
              <a:rPr sz="3200"/>
              <a:t>Stack:</a:t>
            </a:r>
            <a:br>
              <a:rPr sz="3200"/>
            </a:br>
            <a:r>
              <a:rPr sz="3200"/>
              <a:t>- Frontend: Flutter/React Native</a:t>
            </a:r>
            <a:br>
              <a:rPr sz="3200"/>
            </a:br>
            <a:r>
              <a:rPr sz="3200"/>
              <a:t>- Backend: Firebase + offline DB</a:t>
            </a:r>
            <a:br>
              <a:rPr sz="3200"/>
            </a:br>
            <a:r>
              <a:rPr sz="3200"/>
              <a:t>- AI: adaptive lifestyle recommendations.</a:t>
            </a:r>
          </a:p>
        </p:txBody>
      </p:sp>
      <p:sp>
        <p:nvSpPr>
          <p:cNvPr id="1048661" name=""/>
          <p:cNvSpPr txBox="1"/>
          <p:nvPr/>
        </p:nvSpPr>
        <p:spPr>
          <a:xfrm>
            <a:off x="2572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27" name=""/>
        <p:cNvGrpSpPr/>
        <p:nvPr/>
      </p:nvGrpSpPr>
      <p:grpSpPr>
        <a:xfrm/>
      </p:grpSpPr>
      <p:sp>
        <p:nvSpPr>
          <p:cNvPr id="1048596" name="TextBox 1"/>
          <p:cNvSpPr txBox="1"/>
          <p:nvPr/>
        </p:nvSpPr>
        <p:spPr>
          <a:xfrm>
            <a:off x="457200" y="274320"/>
            <a:ext cx="4944140" cy="1107440"/>
          </a:xfrm>
          <a:prstGeom prst="rect"/>
          <a:noFill/>
        </p:spPr>
        <p:txBody>
          <a:bodyPr wrap="none">
            <a:spAutoFit/>
          </a:bodyPr>
          <a:p>
            <a:endParaRPr b="1" sz="2400"/>
          </a:p>
          <a:p>
            <a:pPr>
              <a:defRPr b="1" sz="3600">
                <a:solidFill>
                  <a:srgbClr val="FFFFFF"/>
                </a:solidFill>
              </a:defRPr>
            </a:pPr>
            <a:r>
              <a:rPr b="1" sz="4400"/>
              <a:t>🌍 Impact &amp; Future</a:t>
            </a:r>
            <a:endParaRPr b="1"/>
          </a:p>
        </p:txBody>
      </p:sp>
      <p:sp>
        <p:nvSpPr>
          <p:cNvPr id="1048597" name="TextBox 2"/>
          <p:cNvSpPr txBox="1"/>
          <p:nvPr/>
        </p:nvSpPr>
        <p:spPr>
          <a:xfrm>
            <a:off x="731520" y="1645920"/>
            <a:ext cx="7772400" cy="4218941"/>
          </a:xfrm>
          <a:prstGeom prst="rect"/>
          <a:noFill/>
        </p:spPr>
        <p:txBody>
          <a:bodyPr wrap="square">
            <a:spAutoFit/>
          </a:bodyPr>
          <a:p>
            <a:endParaRPr sz="2400"/>
          </a:p>
          <a:p>
            <a:pPr>
              <a:defRPr sz="2000">
                <a:solidFill>
                  <a:srgbClr val="C8DCFF"/>
                </a:solidFill>
              </a:defRPr>
            </a:pPr>
            <a:r>
              <a:rPr sz="2800"/>
              <a:t>🌍 Better global sleep, focus, and wellness.</a:t>
            </a:r>
            <a:br>
              <a:rPr sz="2800"/>
            </a:br>
            <a:r>
              <a:rPr sz="2800"/>
              <a:t>🚀 NASA legacy — astronaut science for all.</a:t>
            </a:r>
            <a:br>
              <a:rPr sz="2800"/>
            </a:br>
            <a:r>
              <a:rPr sz="2800"/>
              <a:t>🎮 Gamified NASA rewards make learning fun.</a:t>
            </a:r>
            <a:br>
              <a:rPr sz="2800"/>
            </a:br>
            <a:br>
              <a:rPr sz="2800"/>
            </a:br>
            <a:r>
              <a:rPr sz="2800"/>
              <a:t>Future:</a:t>
            </a:r>
            <a:br>
              <a:rPr sz="2800"/>
            </a:br>
            <a:r>
              <a:rPr sz="2800"/>
              <a:t>- Wearable integrations.</a:t>
            </a:r>
            <a:br>
              <a:rPr sz="2800"/>
            </a:br>
            <a:r>
              <a:rPr sz="2800"/>
              <a:t>- Global circadian health maps.</a:t>
            </a:r>
            <a:br>
              <a:rPr sz="2800"/>
            </a:br>
            <a:r>
              <a:rPr sz="2800"/>
              <a:t>- Community ‘Sleep like an astronaut’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CPH2127</dc:creator>
  <cp:lastModifiedBy>Steve Canny</cp:lastModifiedBy>
  <dcterms:created xsi:type="dcterms:W3CDTF">2013-01-26T22:14:16Z</dcterms:created>
  <dcterms:modified xsi:type="dcterms:W3CDTF">2025-10-04T03:22:44Z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497000da47d342ec87f3b0206e2b1f16</vt:lpwstr>
  </property>
</Properties>
</file>