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2" r:id="rId2"/>
    <p:sldId id="256" r:id="rId3"/>
    <p:sldId id="257" r:id="rId4"/>
    <p:sldId id="258" r:id="rId5"/>
    <p:sldId id="259" r:id="rId6"/>
    <p:sldId id="260" r:id="rId7"/>
    <p:sldId id="280" r:id="rId8"/>
    <p:sldId id="261" r:id="rId9"/>
    <p:sldId id="262" r:id="rId10"/>
    <p:sldId id="263" r:id="rId11"/>
    <p:sldId id="264" r:id="rId12"/>
    <p:sldId id="265" r:id="rId13"/>
    <p:sldId id="266" r:id="rId14"/>
    <p:sldId id="267" r:id="rId15"/>
    <p:sldId id="268" r:id="rId16"/>
    <p:sldId id="269" r:id="rId17"/>
    <p:sldId id="290" r:id="rId18"/>
    <p:sldId id="273" r:id="rId19"/>
    <p:sldId id="274" r:id="rId20"/>
    <p:sldId id="275" r:id="rId21"/>
    <p:sldId id="279" r:id="rId22"/>
    <p:sldId id="281" r:id="rId23"/>
    <p:sldId id="282" r:id="rId24"/>
    <p:sldId id="283" r:id="rId25"/>
    <p:sldId id="285" r:id="rId26"/>
    <p:sldId id="284" r:id="rId27"/>
    <p:sldId id="286" r:id="rId28"/>
    <p:sldId id="287" r:id="rId29"/>
    <p:sldId id="288" r:id="rId30"/>
    <p:sldId id="289" r:id="rId31"/>
    <p:sldId id="271" r:id="rId32"/>
    <p:sldId id="27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4" d="100"/>
          <a:sy n="54" d="100"/>
        </p:scale>
        <p:origin x="-648" y="-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6/16/2022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11379200" cy="1447800"/>
          </a:xfrm>
        </p:spPr>
        <p:txBody>
          <a:bodyPr>
            <a:normAutofit fontScale="90000"/>
          </a:bodyPr>
          <a:lstStyle/>
          <a:p>
            <a:r>
              <a:rPr lang="en-US" dirty="0"/>
              <a:t>      </a:t>
            </a:r>
            <a:br>
              <a:rPr lang="en-US" dirty="0"/>
            </a:br>
            <a:r>
              <a:rPr lang="en-US" dirty="0"/>
              <a:t/>
            </a:r>
            <a:br>
              <a:rPr lang="en-US" dirty="0"/>
            </a:br>
            <a:r>
              <a:rPr lang="en-US" dirty="0"/>
              <a:t/>
            </a:r>
            <a:br>
              <a:rPr lang="en-US" dirty="0"/>
            </a:br>
            <a:r>
              <a:rPr lang="en-US" dirty="0"/>
              <a:t>          </a:t>
            </a:r>
            <a:r>
              <a:rPr lang="en-US" dirty="0" smtClean="0"/>
              <a:t>      </a:t>
            </a:r>
            <a:r>
              <a:rPr lang="en-US" sz="3600" b="1" dirty="0" smtClean="0">
                <a:solidFill>
                  <a:srgbClr val="7030A0"/>
                </a:solidFill>
                <a:latin typeface="Arial" pitchFamily="34" charset="0"/>
                <a:cs typeface="Arial" pitchFamily="34" charset="0"/>
              </a:rPr>
              <a:t>CMR TECHNICAL </a:t>
            </a:r>
            <a:r>
              <a:rPr lang="en-US" sz="3600" b="1" dirty="0">
                <a:solidFill>
                  <a:srgbClr val="7030A0"/>
                </a:solidFill>
                <a:latin typeface="Arial" pitchFamily="34" charset="0"/>
                <a:cs typeface="Arial" pitchFamily="34" charset="0"/>
              </a:rPr>
              <a:t>CAMPUS</a:t>
            </a:r>
            <a:r>
              <a:rPr lang="en-US" b="1" dirty="0">
                <a:solidFill>
                  <a:srgbClr val="7030A0"/>
                </a:solidFill>
                <a:latin typeface="Arial" pitchFamily="34" charset="0"/>
                <a:cs typeface="Arial" pitchFamily="34" charset="0"/>
              </a:rPr>
              <a:t/>
            </a:r>
            <a:br>
              <a:rPr lang="en-US" b="1" dirty="0">
                <a:solidFill>
                  <a:srgbClr val="7030A0"/>
                </a:solidFill>
                <a:latin typeface="Arial" pitchFamily="34" charset="0"/>
                <a:cs typeface="Arial" pitchFamily="34" charset="0"/>
              </a:rPr>
            </a:br>
            <a:r>
              <a:rPr lang="en-US" sz="2200" dirty="0">
                <a:solidFill>
                  <a:srgbClr val="7030A0"/>
                </a:solidFill>
                <a:latin typeface="Times New Roman" pitchFamily="18" charset="0"/>
                <a:cs typeface="Times New Roman" pitchFamily="18" charset="0"/>
              </a:rPr>
              <a:t>                                         </a:t>
            </a:r>
            <a:r>
              <a:rPr lang="en-US" sz="2200" dirty="0" smtClean="0">
                <a:solidFill>
                  <a:srgbClr val="7030A0"/>
                </a:solidFill>
                <a:latin typeface="Times New Roman" pitchFamily="18" charset="0"/>
                <a:cs typeface="Times New Roman" pitchFamily="18" charset="0"/>
              </a:rPr>
              <a:t>                   </a:t>
            </a:r>
            <a:r>
              <a:rPr lang="en-US" sz="2200" dirty="0" smtClean="0">
                <a:solidFill>
                  <a:srgbClr val="FF0000"/>
                </a:solidFill>
                <a:latin typeface="Times New Roman" pitchFamily="18" charset="0"/>
                <a:cs typeface="Times New Roman" pitchFamily="18" charset="0"/>
              </a:rPr>
              <a:t>UGC </a:t>
            </a:r>
            <a:r>
              <a:rPr lang="en-US" sz="2200" dirty="0">
                <a:solidFill>
                  <a:srgbClr val="FF0000"/>
                </a:solidFill>
                <a:latin typeface="Times New Roman" pitchFamily="18" charset="0"/>
                <a:cs typeface="Times New Roman" pitchFamily="18" charset="0"/>
              </a:rPr>
              <a:t>AUTONOMOUS </a:t>
            </a:r>
            <a:r>
              <a:rPr lang="en-US" sz="2700" dirty="0">
                <a:latin typeface="Times New Roman" pitchFamily="18" charset="0"/>
                <a:cs typeface="Times New Roman" pitchFamily="18" charset="0"/>
              </a:rPr>
              <a:t/>
            </a:r>
            <a:br>
              <a:rPr lang="en-US" sz="2700" dirty="0">
                <a:latin typeface="Times New Roman" pitchFamily="18" charset="0"/>
                <a:cs typeface="Times New Roman" pitchFamily="18" charset="0"/>
              </a:rPr>
            </a:br>
            <a:r>
              <a:rPr lang="en-US" sz="2700" dirty="0">
                <a:solidFill>
                  <a:schemeClr val="tx1"/>
                </a:solidFill>
                <a:latin typeface="Times New Roman" pitchFamily="18" charset="0"/>
                <a:cs typeface="Times New Roman" pitchFamily="18" charset="0"/>
              </a:rPr>
              <a:t>                     </a:t>
            </a:r>
            <a:r>
              <a:rPr lang="en-US" sz="2700" dirty="0" smtClean="0">
                <a:solidFill>
                  <a:schemeClr val="tx1"/>
                </a:solidFill>
                <a:latin typeface="Times New Roman" pitchFamily="18" charset="0"/>
                <a:cs typeface="Times New Roman" pitchFamily="18" charset="0"/>
              </a:rPr>
              <a:t>                      </a:t>
            </a:r>
            <a:r>
              <a:rPr lang="en-US" sz="1600" b="1" dirty="0">
                <a:solidFill>
                  <a:schemeClr val="tx1"/>
                </a:solidFill>
                <a:latin typeface="Times New Roman" pitchFamily="18" charset="0"/>
                <a:cs typeface="Times New Roman" pitchFamily="18" charset="0"/>
              </a:rPr>
              <a:t>Accredited by NBA &amp; NAAC with A Grade</a:t>
            </a:r>
            <a:r>
              <a:rPr lang="en-US" sz="1600" dirty="0">
                <a:solidFill>
                  <a:schemeClr val="tx1"/>
                </a:solidFill>
                <a:latin typeface="Times New Roman" pitchFamily="18" charset="0"/>
                <a:cs typeface="Times New Roman" pitchFamily="18" charset="0"/>
              </a:rPr>
              <a:t>  </a:t>
            </a:r>
            <a:br>
              <a:rPr lang="en-US" sz="1600" dirty="0">
                <a:solidFill>
                  <a:schemeClr val="tx1"/>
                </a:solidFill>
                <a:latin typeface="Times New Roman" pitchFamily="18" charset="0"/>
                <a:cs typeface="Times New Roman" pitchFamily="18" charset="0"/>
              </a:rPr>
            </a:br>
            <a:r>
              <a:rPr lang="en-US" sz="1600" dirty="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a:t>
            </a:r>
            <a:r>
              <a:rPr lang="en-US" sz="1600" b="1" dirty="0" smtClean="0">
                <a:solidFill>
                  <a:schemeClr val="tx1"/>
                </a:solidFill>
                <a:latin typeface="Times New Roman" pitchFamily="18" charset="0"/>
                <a:cs typeface="Times New Roman" pitchFamily="18" charset="0"/>
              </a:rPr>
              <a:t>Approved </a:t>
            </a:r>
            <a:r>
              <a:rPr lang="en-US" sz="1600" b="1" dirty="0">
                <a:solidFill>
                  <a:schemeClr val="tx1"/>
                </a:solidFill>
                <a:latin typeface="Times New Roman" pitchFamily="18" charset="0"/>
                <a:cs typeface="Times New Roman" pitchFamily="18" charset="0"/>
              </a:rPr>
              <a:t>by AICTE, New Delhi and Affiliated to JNTU, Hyderabad</a:t>
            </a:r>
            <a:r>
              <a:rPr lang="en-US" sz="1600" dirty="0">
                <a:solidFill>
                  <a:schemeClr val="tx1"/>
                </a:solidFill>
                <a:latin typeface="Times New Roman" pitchFamily="18" charset="0"/>
                <a:cs typeface="Times New Roman" pitchFamily="18" charset="0"/>
              </a:rPr>
              <a:t> </a:t>
            </a:r>
            <a:endParaRPr lang="en-US" sz="1600" b="1" dirty="0">
              <a:solidFill>
                <a:schemeClr val="tx1"/>
              </a:solidFill>
              <a:latin typeface="Times New Roman" pitchFamily="18" charset="0"/>
              <a:cs typeface="Times New Roman" pitchFamily="18" charset="0"/>
            </a:endParaRPr>
          </a:p>
        </p:txBody>
      </p:sp>
      <p:pic>
        <p:nvPicPr>
          <p:cNvPr id="4" name="image1.png" descr="CMRGI Logo New2"/>
          <p:cNvPicPr>
            <a:picLocks noChangeAspect="1" noChangeArrowheads="1"/>
          </p:cNvPicPr>
          <p:nvPr/>
        </p:nvPicPr>
        <p:blipFill>
          <a:blip r:embed="rId2"/>
          <a:srcRect/>
          <a:stretch>
            <a:fillRect/>
          </a:stretch>
        </p:blipFill>
        <p:spPr bwMode="auto">
          <a:xfrm>
            <a:off x="406400" y="228600"/>
            <a:ext cx="1828800" cy="918210"/>
          </a:xfrm>
          <a:prstGeom prst="rect">
            <a:avLst/>
          </a:prstGeom>
          <a:noFill/>
          <a:ln w="9525">
            <a:noFill/>
            <a:miter lim="800000"/>
            <a:headEnd/>
            <a:tailEnd/>
          </a:ln>
        </p:spPr>
      </p:pic>
      <p:pic>
        <p:nvPicPr>
          <p:cNvPr id="5" name="image2.png" descr="C:\Users\Dean Academic\Desktop\Images for Canva\naac_a_grade.jpg"/>
          <p:cNvPicPr>
            <a:picLocks noChangeAspect="1" noChangeArrowheads="1"/>
          </p:cNvPicPr>
          <p:nvPr/>
        </p:nvPicPr>
        <p:blipFill>
          <a:blip r:embed="rId3"/>
          <a:srcRect/>
          <a:stretch>
            <a:fillRect/>
          </a:stretch>
        </p:blipFill>
        <p:spPr bwMode="auto">
          <a:xfrm>
            <a:off x="10464800" y="152401"/>
            <a:ext cx="1422400" cy="887307"/>
          </a:xfrm>
          <a:prstGeom prst="rect">
            <a:avLst/>
          </a:prstGeom>
          <a:noFill/>
          <a:ln w="9525">
            <a:noFill/>
            <a:miter lim="800000"/>
            <a:headEnd/>
            <a:tailEnd/>
          </a:ln>
        </p:spPr>
      </p:pic>
      <p:sp>
        <p:nvSpPr>
          <p:cNvPr id="7" name="Title 1"/>
          <p:cNvSpPr txBox="1">
            <a:spLocks/>
          </p:cNvSpPr>
          <p:nvPr/>
        </p:nvSpPr>
        <p:spPr>
          <a:xfrm>
            <a:off x="508000" y="1981200"/>
            <a:ext cx="11379200" cy="3657600"/>
          </a:xfrm>
          <a:prstGeom prst="rect">
            <a:avLst/>
          </a:prstGeom>
        </p:spPr>
        <p:txBody>
          <a:bodyPr vert="horz"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all" spc="0" normalizeH="0" baseline="0" noProof="0" dirty="0">
                <a:ln>
                  <a:noFill/>
                </a:ln>
                <a:solidFill>
                  <a:schemeClr val="tx2"/>
                </a:solidFill>
                <a:effectLst/>
                <a:uLnTx/>
                <a:uFillTx/>
                <a:latin typeface="+mj-lt"/>
                <a:ea typeface="+mj-ea"/>
                <a:cs typeface="+mj-cs"/>
              </a:rPr>
              <a:t>      </a:t>
            </a:r>
            <a:br>
              <a:rPr kumimoji="0" lang="en-US" sz="4400" b="0" i="0" u="none" strike="noStrike" kern="1200" cap="all" spc="0" normalizeH="0" baseline="0" noProof="0" dirty="0">
                <a:ln>
                  <a:noFill/>
                </a:ln>
                <a:solidFill>
                  <a:schemeClr val="tx2"/>
                </a:solidFill>
                <a:effectLst/>
                <a:uLnTx/>
                <a:uFillTx/>
                <a:latin typeface="+mj-lt"/>
                <a:ea typeface="+mj-ea"/>
                <a:cs typeface="+mj-cs"/>
              </a:rPr>
            </a:br>
            <a:r>
              <a:rPr kumimoji="0" lang="en-US" sz="4400" b="0" i="0" u="none" strike="noStrike" kern="1200" cap="all" spc="0" normalizeH="0" baseline="0" noProof="0" dirty="0">
                <a:ln>
                  <a:noFill/>
                </a:ln>
                <a:solidFill>
                  <a:schemeClr val="tx2"/>
                </a:solidFill>
                <a:effectLst/>
                <a:uLnTx/>
                <a:uFillTx/>
                <a:latin typeface="+mj-lt"/>
                <a:ea typeface="+mj-ea"/>
                <a:cs typeface="+mj-cs"/>
              </a:rPr>
              <a:t/>
            </a:r>
            <a:br>
              <a:rPr kumimoji="0" lang="en-US" sz="4400" b="0" i="0" u="none" strike="noStrike" kern="1200" cap="all" spc="0" normalizeH="0" baseline="0" noProof="0" dirty="0">
                <a:ln>
                  <a:noFill/>
                </a:ln>
                <a:solidFill>
                  <a:schemeClr val="tx2"/>
                </a:solidFill>
                <a:effectLst/>
                <a:uLnTx/>
                <a:uFillTx/>
                <a:latin typeface="+mj-lt"/>
                <a:ea typeface="+mj-ea"/>
                <a:cs typeface="+mj-cs"/>
              </a:rPr>
            </a:br>
            <a:r>
              <a:rPr kumimoji="0" lang="en-US" sz="4400" b="0" i="0" u="none" strike="noStrike" kern="1200" cap="all" spc="0" normalizeH="0" baseline="0" noProof="0" dirty="0">
                <a:ln>
                  <a:noFill/>
                </a:ln>
                <a:solidFill>
                  <a:schemeClr val="tx2"/>
                </a:solidFill>
                <a:effectLst/>
                <a:uLnTx/>
                <a:uFillTx/>
                <a:latin typeface="+mj-lt"/>
                <a:ea typeface="+mj-ea"/>
                <a:cs typeface="+mj-cs"/>
              </a:rPr>
              <a:t/>
            </a:r>
            <a:br>
              <a:rPr kumimoji="0" lang="en-US" sz="4400" b="0" i="0" u="none" strike="noStrike" kern="1200" cap="all" spc="0" normalizeH="0" baseline="0" noProof="0" dirty="0">
                <a:ln>
                  <a:noFill/>
                </a:ln>
                <a:solidFill>
                  <a:schemeClr val="tx2"/>
                </a:solidFill>
                <a:effectLst/>
                <a:uLnTx/>
                <a:uFillTx/>
                <a:latin typeface="+mj-lt"/>
                <a:ea typeface="+mj-ea"/>
                <a:cs typeface="+mj-cs"/>
              </a:rPr>
            </a:br>
            <a:endParaRPr kumimoji="0" lang="en-US" sz="1600" b="1" i="0" u="none" strike="noStrike" kern="1200" cap="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TextBox 7"/>
          <p:cNvSpPr txBox="1"/>
          <p:nvPr/>
        </p:nvSpPr>
        <p:spPr>
          <a:xfrm>
            <a:off x="914400" y="2590801"/>
            <a:ext cx="9956800" cy="2308324"/>
          </a:xfrm>
          <a:prstGeom prst="rect">
            <a:avLst/>
          </a:prstGeom>
          <a:noFill/>
        </p:spPr>
        <p:txBody>
          <a:bodyPr wrap="square" rtlCol="0">
            <a:spAutoFit/>
          </a:bodyPr>
          <a:lstStyle/>
          <a:p>
            <a:pPr algn="ctr"/>
            <a:r>
              <a:rPr lang="en-US" sz="3200" b="1" dirty="0" smtClean="0">
                <a:solidFill>
                  <a:srgbClr val="3333CC"/>
                </a:solidFill>
                <a:latin typeface="Times New Roman" pitchFamily="18" charset="0"/>
                <a:cs typeface="Times New Roman" pitchFamily="18" charset="0"/>
              </a:rPr>
              <a:t>MAJOR PROJECT</a:t>
            </a:r>
          </a:p>
          <a:p>
            <a:pPr algn="ctr"/>
            <a:r>
              <a:rPr lang="en-US" sz="3200" b="1" dirty="0" smtClean="0">
                <a:solidFill>
                  <a:srgbClr val="3333CC"/>
                </a:solidFill>
                <a:latin typeface="Times New Roman" pitchFamily="18" charset="0"/>
                <a:cs typeface="Times New Roman" pitchFamily="18" charset="0"/>
              </a:rPr>
              <a:t>ON   </a:t>
            </a:r>
            <a:endParaRPr lang="en-US" sz="3200" b="1" dirty="0">
              <a:solidFill>
                <a:srgbClr val="3333CC"/>
              </a:solidFill>
              <a:latin typeface="Times New Roman" pitchFamily="18" charset="0"/>
              <a:cs typeface="Times New Roman" pitchFamily="18" charset="0"/>
            </a:endParaRPr>
          </a:p>
          <a:p>
            <a:pPr algn="ctr"/>
            <a:r>
              <a:rPr lang="en-US" sz="3200" b="1">
                <a:solidFill>
                  <a:srgbClr val="3333CC"/>
                </a:solidFill>
                <a:latin typeface="Times New Roman" pitchFamily="18" charset="0"/>
                <a:cs typeface="Times New Roman" pitchFamily="18" charset="0"/>
              </a:rPr>
              <a:t>  </a:t>
            </a:r>
            <a:r>
              <a:rPr lang="en-US" sz="4000" b="1" smtClean="0">
                <a:solidFill>
                  <a:srgbClr val="3333CC"/>
                </a:solidFill>
                <a:latin typeface="Times New Roman" pitchFamily="18" charset="0"/>
                <a:cs typeface="Times New Roman" pitchFamily="18" charset="0"/>
              </a:rPr>
              <a:t>Self – Supervised Learning for Medical Imaging</a:t>
            </a:r>
            <a:endParaRPr lang="en-US" sz="3200" b="1" dirty="0">
              <a:solidFill>
                <a:srgbClr val="3333CC"/>
              </a:solidFill>
              <a:latin typeface="Times New Roman" pitchFamily="18" charset="0"/>
              <a:cs typeface="Times New Roman" pitchFamily="18" charset="0"/>
            </a:endParaRPr>
          </a:p>
        </p:txBody>
      </p:sp>
      <p:sp>
        <p:nvSpPr>
          <p:cNvPr id="9" name="TextBox 8"/>
          <p:cNvSpPr txBox="1"/>
          <p:nvPr/>
        </p:nvSpPr>
        <p:spPr>
          <a:xfrm>
            <a:off x="1422400" y="1828800"/>
            <a:ext cx="7732117" cy="369332"/>
          </a:xfrm>
          <a:prstGeom prst="rect">
            <a:avLst/>
          </a:prstGeom>
          <a:noFill/>
        </p:spPr>
        <p:txBody>
          <a:bodyPr wrap="none" rtlCol="0">
            <a:spAutoFit/>
          </a:bodyPr>
          <a:lstStyle/>
          <a:p>
            <a:r>
              <a:rPr lang="en-US" b="1" dirty="0" smtClean="0">
                <a:solidFill>
                  <a:srgbClr val="FF3300"/>
                </a:solidFill>
                <a:latin typeface="Times New Roman" pitchFamily="18" charset="0"/>
                <a:cs typeface="Times New Roman" pitchFamily="18" charset="0"/>
              </a:rPr>
              <a:t>               DEPARTMENT </a:t>
            </a:r>
            <a:r>
              <a:rPr lang="en-US" b="1" dirty="0">
                <a:solidFill>
                  <a:srgbClr val="FF3300"/>
                </a:solidFill>
                <a:latin typeface="Times New Roman" pitchFamily="18" charset="0"/>
                <a:cs typeface="Times New Roman" pitchFamily="18" charset="0"/>
              </a:rPr>
              <a:t>OF COMPUTER SCIENCE AND ENGINEERING</a:t>
            </a:r>
          </a:p>
        </p:txBody>
      </p:sp>
      <p:sp>
        <p:nvSpPr>
          <p:cNvPr id="10" name="TextBox 9"/>
          <p:cNvSpPr txBox="1"/>
          <p:nvPr/>
        </p:nvSpPr>
        <p:spPr>
          <a:xfrm>
            <a:off x="4304714" y="5078436"/>
            <a:ext cx="5448886" cy="1631216"/>
          </a:xfrm>
          <a:prstGeom prst="rect">
            <a:avLst/>
          </a:prstGeom>
          <a:noFill/>
        </p:spPr>
        <p:txBody>
          <a:bodyPr wrap="square" rtlCol="0">
            <a:spAutoFit/>
          </a:bodyPr>
          <a:lstStyle/>
          <a:p>
            <a:r>
              <a:rPr lang="en-US" dirty="0"/>
              <a:t>         </a:t>
            </a:r>
            <a:r>
              <a:rPr lang="en-US" sz="2000" b="1" dirty="0" smtClean="0">
                <a:latin typeface="Times New Roman" pitchFamily="18" charset="0"/>
                <a:cs typeface="Times New Roman" pitchFamily="18" charset="0"/>
              </a:rPr>
              <a:t>PRESENTED </a:t>
            </a:r>
            <a:r>
              <a:rPr lang="en-US" sz="2000" b="1" dirty="0">
                <a:latin typeface="Times New Roman" pitchFamily="18" charset="0"/>
                <a:cs typeface="Times New Roman" pitchFamily="18" charset="0"/>
              </a:rPr>
              <a:t>BY</a:t>
            </a:r>
          </a:p>
          <a:p>
            <a:r>
              <a:rPr lang="en-US" sz="2000" b="1" dirty="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Lekkala</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Harika</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Chowdary</a:t>
            </a:r>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Koneru</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Pragna</a:t>
            </a:r>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Nalla</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Bhavani</a:t>
            </a:r>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  PROJECT ARCHITECTURE:</a:t>
            </a:r>
            <a:endParaRPr lang="en-IN" b="1" dirty="0">
              <a:latin typeface="Times New Roman" panose="02020603050405020304" pitchFamily="18" charset="0"/>
              <a:cs typeface="Times New Roman" panose="02020603050405020304" pitchFamily="18" charset="0"/>
            </a:endParaRPr>
          </a:p>
        </p:txBody>
      </p:sp>
      <p:pic>
        <p:nvPicPr>
          <p:cNvPr id="4" name="Content Placeholder 3" descr="Diagram&#10;&#10;Description automatically generated">
            <a:extLst>
              <a:ext uri="{FF2B5EF4-FFF2-40B4-BE49-F238E27FC236}">
                <a16:creationId xmlns="" xmlns:a16="http://schemas.microsoft.com/office/drawing/2014/main" xmlns:lc="http://schemas.openxmlformats.org/drawingml/2006/lockedCanvas" id="{39419E1C-9A42-4615-8C01-89F1ABC27488}"/>
              </a:ext>
            </a:extLst>
          </p:cNvPr>
          <p:cNvPicPr>
            <a:picLocks noGrp="1" noChangeAspect="1"/>
          </p:cNvPicPr>
          <p:nvPr>
            <p:ph idx="1"/>
          </p:nvPr>
        </p:nvPicPr>
        <p:blipFill>
          <a:blip r:embed="rId2"/>
          <a:stretch>
            <a:fillRect/>
          </a:stretch>
        </p:blipFill>
        <p:spPr>
          <a:xfrm>
            <a:off x="3380509" y="1413162"/>
            <a:ext cx="5223164" cy="5043055"/>
          </a:xfrm>
          <a:prstGeom prst="rect">
            <a:avLst/>
          </a:prstGeom>
        </p:spPr>
      </p:pic>
    </p:spTree>
    <p:extLst>
      <p:ext uri="{BB962C8B-B14F-4D97-AF65-F5344CB8AC3E}">
        <p14:creationId xmlns="" xmlns:p14="http://schemas.microsoft.com/office/powerpoint/2010/main" val="1224088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DATASET PREPERATION: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93273"/>
            <a:ext cx="8915400" cy="4317949"/>
          </a:xfrm>
        </p:spPr>
        <p:txBody>
          <a:bodyPr>
            <a:normAutofit/>
          </a:bodyPr>
          <a:lstStyle/>
          <a:p>
            <a:pPr algn="just">
              <a:lnSpc>
                <a:spcPct val="150000"/>
              </a:lnSpc>
            </a:pPr>
            <a:r>
              <a:rPr lang="en-US" sz="2400" dirty="0">
                <a:latin typeface="Times New Roman"/>
              </a:rPr>
              <a:t>The data is obtained from </a:t>
            </a:r>
            <a:r>
              <a:rPr lang="en-US" sz="2400" dirty="0" err="1">
                <a:latin typeface="Times New Roman"/>
              </a:rPr>
              <a:t>Kaggle</a:t>
            </a:r>
            <a:r>
              <a:rPr lang="en-US" sz="2400" dirty="0">
                <a:latin typeface="Times New Roman"/>
              </a:rPr>
              <a:t> mentioned in Diabetic Retinopathy 2019 </a:t>
            </a:r>
            <a:r>
              <a:rPr lang="en-US" sz="2400" dirty="0" err="1">
                <a:latin typeface="Times New Roman"/>
              </a:rPr>
              <a:t>Kaggle</a:t>
            </a:r>
            <a:r>
              <a:rPr lang="en-US" sz="2400" dirty="0">
                <a:latin typeface="Times New Roman"/>
              </a:rPr>
              <a:t> challenge. X It contains images of retinal fundus resized into 224 x 224, categorized into five types, NO DR, mild, moderate, severe and proliferate. For the proxy task we combine all the types as it does not require any labelling. For </a:t>
            </a:r>
            <a:r>
              <a:rPr lang="en-US" sz="2400" dirty="0" err="1">
                <a:latin typeface="Times New Roman"/>
              </a:rPr>
              <a:t>finetuning</a:t>
            </a:r>
            <a:r>
              <a:rPr lang="en-US" sz="2400" dirty="0">
                <a:latin typeface="Times New Roman"/>
              </a:rPr>
              <a:t>, we use 5%, 10%, 25% and 50% of the original data set to check the efficiency at each specific size of data.</a:t>
            </a:r>
            <a:endParaRPr lang="en-IN" sz="2400" dirty="0"/>
          </a:p>
        </p:txBody>
      </p:sp>
    </p:spTree>
    <p:extLst>
      <p:ext uri="{BB962C8B-B14F-4D97-AF65-F5344CB8AC3E}">
        <p14:creationId xmlns="" xmlns:p14="http://schemas.microsoft.com/office/powerpoint/2010/main" val="1551669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DATA PREPROCESSING: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37855"/>
            <a:ext cx="8915400" cy="4373367"/>
          </a:xfrm>
        </p:spPr>
        <p:txBody>
          <a:bodyPr/>
          <a:lstStyle/>
          <a:p>
            <a:pPr algn="just">
              <a:lnSpc>
                <a:spcPct val="150000"/>
              </a:lnSpc>
            </a:pPr>
            <a:r>
              <a:rPr lang="en-US" sz="2400" dirty="0">
                <a:latin typeface="Times New Roman"/>
              </a:rPr>
              <a:t>The data is resized into 244 x 244 and performed various geometric progressions i.e., rotations into multiples of 90 degrees, (0, 90, 180, 270 degrees). This pre-processed data is then fed to the </a:t>
            </a:r>
            <a:r>
              <a:rPr lang="en-US" sz="2400" dirty="0" err="1">
                <a:latin typeface="Times New Roman"/>
              </a:rPr>
              <a:t>ConvNET</a:t>
            </a:r>
            <a:r>
              <a:rPr lang="en-US" sz="2400" dirty="0">
                <a:latin typeface="Times New Roman"/>
              </a:rPr>
              <a:t> model with DenseNET121 encoder architecture. It was handled with learning rate of 1e-5, for 200 epochs with batch size of 32.</a:t>
            </a:r>
            <a:endParaRPr lang="en-US" sz="2400" dirty="0"/>
          </a:p>
          <a:p>
            <a:endParaRPr lang="en-IN" dirty="0"/>
          </a:p>
        </p:txBody>
      </p:sp>
    </p:spTree>
    <p:extLst>
      <p:ext uri="{BB962C8B-B14F-4D97-AF65-F5344CB8AC3E}">
        <p14:creationId xmlns="" xmlns:p14="http://schemas.microsoft.com/office/powerpoint/2010/main" val="76680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FINE-TUNING WITH LABELLED DATA:</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10145"/>
            <a:ext cx="8915400" cy="4834384"/>
          </a:xfrm>
        </p:spPr>
        <p:txBody>
          <a:bodyPr>
            <a:normAutofit fontScale="92500"/>
          </a:bodyPr>
          <a:lstStyle/>
          <a:p>
            <a:pPr algn="just">
              <a:lnSpc>
                <a:spcPct val="150000"/>
              </a:lnSpc>
            </a:pPr>
            <a:r>
              <a:rPr lang="en-US" sz="2600" dirty="0">
                <a:latin typeface="Times New Roman"/>
              </a:rPr>
              <a:t>The </a:t>
            </a:r>
            <a:r>
              <a:rPr lang="en-US" sz="2600" dirty="0" err="1">
                <a:latin typeface="Times New Roman"/>
              </a:rPr>
              <a:t>ConvNET</a:t>
            </a:r>
            <a:r>
              <a:rPr lang="en-US" sz="2600" dirty="0">
                <a:latin typeface="Times New Roman"/>
              </a:rPr>
              <a:t> is trained to predict the geometric progressions of the image which is nothing short than learning characteristics of the image. It is utmost ready for classification but lacks knowledge of categorization, which can be achieved by </a:t>
            </a:r>
            <a:r>
              <a:rPr lang="en-US" sz="2600" dirty="0" err="1">
                <a:latin typeface="Times New Roman"/>
              </a:rPr>
              <a:t>finetuning</a:t>
            </a:r>
            <a:r>
              <a:rPr lang="en-US" sz="2600" dirty="0">
                <a:latin typeface="Times New Roman"/>
              </a:rPr>
              <a:t> the model with labelled data. To check various possibilities, we </a:t>
            </a:r>
            <a:r>
              <a:rPr lang="en-US" sz="2600" dirty="0" err="1">
                <a:latin typeface="Times New Roman"/>
              </a:rPr>
              <a:t>finetuned</a:t>
            </a:r>
            <a:r>
              <a:rPr lang="en-US" sz="2600" dirty="0">
                <a:latin typeface="Times New Roman"/>
              </a:rPr>
              <a:t> the model using different sets of data sizes i.e., 5%, 10%, 25%, 50% and 100% of the original dataset. With batch size of 32 with 5 repetitions and prediction architecture of simple multiclass.</a:t>
            </a:r>
            <a:endParaRPr lang="en-US" sz="2600" dirty="0"/>
          </a:p>
          <a:p>
            <a:endParaRPr lang="en-IN" dirty="0"/>
          </a:p>
        </p:txBody>
      </p:sp>
    </p:spTree>
    <p:extLst>
      <p:ext uri="{BB962C8B-B14F-4D97-AF65-F5344CB8AC3E}">
        <p14:creationId xmlns="" xmlns:p14="http://schemas.microsoft.com/office/powerpoint/2010/main" val="18956728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CLASSIFICATION: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634836"/>
            <a:ext cx="8915400" cy="4276386"/>
          </a:xfrm>
        </p:spPr>
        <p:txBody>
          <a:bodyPr>
            <a:normAutofit/>
          </a:bodyPr>
          <a:lstStyle/>
          <a:p>
            <a:pPr algn="just">
              <a:lnSpc>
                <a:spcPct val="150000"/>
              </a:lnSpc>
            </a:pPr>
            <a:r>
              <a:rPr lang="en-US" sz="2400" dirty="0">
                <a:latin typeface="Times New Roman"/>
              </a:rPr>
              <a:t>The final model is generated after the fine tuning which can classify or detect the Diabetic </a:t>
            </a:r>
            <a:r>
              <a:rPr lang="en-US" sz="2400" dirty="0" err="1">
                <a:latin typeface="Times New Roman"/>
              </a:rPr>
              <a:t>retinography</a:t>
            </a:r>
            <a:r>
              <a:rPr lang="en-US" sz="2400" dirty="0">
                <a:latin typeface="Times New Roman"/>
              </a:rPr>
              <a:t> stages. It is tested with “</a:t>
            </a:r>
            <a:r>
              <a:rPr lang="en-US" sz="2400" dirty="0" err="1">
                <a:latin typeface="Times New Roman"/>
              </a:rPr>
              <a:t>qw_kappa_kaggle</a:t>
            </a:r>
            <a:r>
              <a:rPr lang="en-US" sz="2400" dirty="0">
                <a:latin typeface="Times New Roman"/>
              </a:rPr>
              <a:t>” scores based on the accuracy and obtained very promising results in comparison to dataset size</a:t>
            </a:r>
            <a:endParaRPr lang="en-IN" sz="2400" dirty="0"/>
          </a:p>
        </p:txBody>
      </p:sp>
    </p:spTree>
    <p:extLst>
      <p:ext uri="{BB962C8B-B14F-4D97-AF65-F5344CB8AC3E}">
        <p14:creationId xmlns="" xmlns:p14="http://schemas.microsoft.com/office/powerpoint/2010/main" val="27521182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SOFTWARE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10145"/>
            <a:ext cx="8915400" cy="4401077"/>
          </a:xfrm>
        </p:spPr>
        <p:txBody>
          <a:bodyPr/>
          <a:lstStyle/>
          <a:p>
            <a:pPr algn="just"/>
            <a:r>
              <a:rPr lang="en-US" sz="2400" dirty="0">
                <a:latin typeface="Times New Roman"/>
                <a:cs typeface="Times New Roman"/>
              </a:rPr>
              <a:t>Following are the system requirements used for developing the application.</a:t>
            </a:r>
          </a:p>
          <a:p>
            <a:pPr marL="0" indent="0" algn="just">
              <a:buNone/>
            </a:pPr>
            <a:endParaRPr lang="en-US" sz="2400" dirty="0">
              <a:latin typeface="Times New Roman" pitchFamily="18" charset="0"/>
              <a:cs typeface="Times New Roman" pitchFamily="18" charset="0"/>
            </a:endParaRPr>
          </a:p>
          <a:p>
            <a:pPr algn="just">
              <a:buFont typeface="Arial" panose="020B0604020202020204" pitchFamily="34" charset="0"/>
              <a:buChar char="•"/>
            </a:pPr>
            <a:r>
              <a:rPr lang="en-US" sz="2400" dirty="0">
                <a:latin typeface="Times New Roman" pitchFamily="18" charset="0"/>
                <a:cs typeface="Times New Roman" pitchFamily="18" charset="0"/>
              </a:rPr>
              <a:t>Operating System                </a:t>
            </a:r>
            <a:r>
              <a:rPr lang="en-US" sz="2400" dirty="0" smtClean="0">
                <a:latin typeface="Times New Roman" pitchFamily="18" charset="0"/>
                <a:cs typeface="Times New Roman" pitchFamily="18" charset="0"/>
              </a:rPr>
              <a:t>: WINDOWS </a:t>
            </a:r>
            <a:r>
              <a:rPr lang="en-US" sz="2400" dirty="0">
                <a:latin typeface="Times New Roman" pitchFamily="18" charset="0"/>
                <a:cs typeface="Times New Roman" pitchFamily="18" charset="0"/>
              </a:rPr>
              <a:t>XP</a:t>
            </a:r>
          </a:p>
          <a:p>
            <a:pPr algn="just">
              <a:buFont typeface="Arial" panose="020B0604020202020204" pitchFamily="34" charset="0"/>
              <a:buChar char="•"/>
            </a:pPr>
            <a:r>
              <a:rPr lang="en-US" sz="2400" dirty="0" smtClean="0">
                <a:latin typeface="Times New Roman" pitchFamily="18" charset="0"/>
                <a:cs typeface="Times New Roman" pitchFamily="18" charset="0"/>
              </a:rPr>
              <a:t>Programming </a:t>
            </a:r>
            <a:r>
              <a:rPr lang="en-US" sz="2400" dirty="0">
                <a:latin typeface="Times New Roman" pitchFamily="18" charset="0"/>
                <a:cs typeface="Times New Roman" pitchFamily="18" charset="0"/>
              </a:rPr>
              <a:t>Language      </a:t>
            </a:r>
            <a:r>
              <a:rPr lang="en-US" sz="2400" dirty="0" smtClean="0">
                <a:latin typeface="Times New Roman" pitchFamily="18" charset="0"/>
                <a:cs typeface="Times New Roman" pitchFamily="18" charset="0"/>
              </a:rPr>
              <a:t>: PYTHON</a:t>
            </a:r>
          </a:p>
          <a:p>
            <a:pPr>
              <a:buFont typeface="Arial" panose="020B0604020202020204" pitchFamily="34" charset="0"/>
              <a:buChar char="•"/>
            </a:pPr>
            <a:r>
              <a:rPr lang="en-US" sz="2400" dirty="0" smtClean="0">
                <a:latin typeface="Times New Roman" pitchFamily="18" charset="0"/>
                <a:cs typeface="Times New Roman" pitchFamily="18" charset="0"/>
              </a:rPr>
              <a:t>Tools                                     :Anaconda, </a:t>
            </a:r>
            <a:r>
              <a:rPr lang="en-US" sz="2400" dirty="0" err="1" smtClean="0">
                <a:latin typeface="Times New Roman" pitchFamily="18" charset="0"/>
                <a:cs typeface="Times New Roman" pitchFamily="18" charset="0"/>
              </a:rPr>
              <a:t>Jupyter</a:t>
            </a:r>
            <a:r>
              <a:rPr lang="en-US" sz="2400" dirty="0" smtClean="0">
                <a:latin typeface="Times New Roman" pitchFamily="18" charset="0"/>
                <a:cs typeface="Times New Roman" pitchFamily="18" charset="0"/>
              </a:rPr>
              <a:t> Notebook, Google       </a:t>
            </a:r>
            <a:r>
              <a:rPr lang="en-US" sz="2400" dirty="0" err="1" smtClean="0">
                <a:latin typeface="Times New Roman" pitchFamily="18" charset="0"/>
                <a:cs typeface="Times New Roman" pitchFamily="18" charset="0"/>
              </a:rPr>
              <a:t>colab</a:t>
            </a:r>
            <a:endParaRPr lang="en-US" sz="24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414565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HARDWARE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24000"/>
            <a:ext cx="8915400" cy="4387222"/>
          </a:xfrm>
        </p:spPr>
        <p:txBody>
          <a:bodyPr>
            <a:normAutofit/>
          </a:bodyPr>
          <a:lstStyle/>
          <a:p>
            <a:pPr marL="228600" lvl="0" indent="0">
              <a:lnSpc>
                <a:spcPct val="110000"/>
              </a:lnSpc>
              <a:buSzPts val="1920"/>
              <a:buNone/>
            </a:pPr>
            <a:r>
              <a:rPr lang="en-US" sz="2400" dirty="0">
                <a:solidFill>
                  <a:schemeClr val="tx1"/>
                </a:solidFill>
                <a:latin typeface="Times New Roman" pitchFamily="18" charset="0"/>
                <a:ea typeface="Times New Roman"/>
                <a:cs typeface="Times New Roman" pitchFamily="18" charset="0"/>
                <a:sym typeface="Times New Roman"/>
              </a:rPr>
              <a:t>Following are the hardware requirements used for developing the application</a:t>
            </a:r>
            <a:endParaRPr lang="en-US" sz="2400" dirty="0">
              <a:solidFill>
                <a:schemeClr val="tx1"/>
              </a:solidFill>
              <a:latin typeface="Times New Roman" pitchFamily="18" charset="0"/>
              <a:cs typeface="Times New Roman" pitchFamily="18" charset="0"/>
            </a:endParaRPr>
          </a:p>
          <a:p>
            <a:pPr marL="228600" lvl="0" indent="0">
              <a:lnSpc>
                <a:spcPct val="110000"/>
              </a:lnSpc>
              <a:buSzPts val="1920"/>
              <a:buNone/>
            </a:pPr>
            <a:endParaRPr lang="en-US" sz="2400" dirty="0">
              <a:solidFill>
                <a:schemeClr val="tx1"/>
              </a:solidFill>
              <a:latin typeface="Times New Roman" pitchFamily="18" charset="0"/>
              <a:ea typeface="Times New Roman"/>
              <a:cs typeface="Times New Roman" pitchFamily="18" charset="0"/>
              <a:sym typeface="Times New Roman"/>
            </a:endParaRPr>
          </a:p>
          <a:p>
            <a:pPr marL="5118100" lvl="1" indent="-4889500">
              <a:lnSpc>
                <a:spcPct val="110000"/>
              </a:lnSpc>
              <a:spcBef>
                <a:spcPts val="500"/>
              </a:spcBef>
              <a:buSzPts val="1920"/>
              <a:buNone/>
            </a:pPr>
            <a:r>
              <a:rPr lang="en-US" sz="2400" dirty="0">
                <a:solidFill>
                  <a:schemeClr val="tx1"/>
                </a:solidFill>
                <a:latin typeface="Times New Roman" pitchFamily="18" charset="0"/>
                <a:ea typeface="Times New Roman"/>
                <a:cs typeface="Times New Roman" pitchFamily="18" charset="0"/>
                <a:sym typeface="Times New Roman"/>
              </a:rPr>
              <a:t>●     System                                      </a:t>
            </a:r>
            <a:r>
              <a:rPr lang="en-US" sz="2400" dirty="0" smtClean="0">
                <a:solidFill>
                  <a:schemeClr val="tx1"/>
                </a:solidFill>
                <a:latin typeface="Times New Roman" pitchFamily="18" charset="0"/>
                <a:ea typeface="Times New Roman"/>
                <a:cs typeface="Times New Roman" pitchFamily="18" charset="0"/>
                <a:sym typeface="Times New Roman"/>
              </a:rPr>
              <a:t>:     </a:t>
            </a:r>
            <a:r>
              <a:rPr lang="en-US" sz="2400" dirty="0">
                <a:solidFill>
                  <a:schemeClr val="tx1"/>
                </a:solidFill>
                <a:latin typeface="Times New Roman" pitchFamily="18" charset="0"/>
                <a:ea typeface="Times New Roman"/>
                <a:cs typeface="Times New Roman" pitchFamily="18" charset="0"/>
                <a:sym typeface="Times New Roman"/>
              </a:rPr>
              <a:t>INTEL CORE </a:t>
            </a:r>
            <a:endParaRPr lang="en-US" sz="2400" dirty="0">
              <a:solidFill>
                <a:schemeClr val="tx1"/>
              </a:solidFill>
              <a:latin typeface="Times New Roman" pitchFamily="18" charset="0"/>
              <a:cs typeface="Times New Roman" pitchFamily="18" charset="0"/>
            </a:endParaRPr>
          </a:p>
          <a:p>
            <a:pPr marL="228600" lvl="1" indent="0">
              <a:lnSpc>
                <a:spcPct val="110000"/>
              </a:lnSpc>
              <a:spcBef>
                <a:spcPts val="500"/>
              </a:spcBef>
              <a:buSzPts val="1920"/>
              <a:buNone/>
            </a:pPr>
            <a:r>
              <a:rPr lang="en-US" sz="2400" dirty="0">
                <a:solidFill>
                  <a:schemeClr val="tx1"/>
                </a:solidFill>
                <a:latin typeface="Times New Roman" pitchFamily="18" charset="0"/>
                <a:ea typeface="Times New Roman"/>
                <a:cs typeface="Times New Roman" pitchFamily="18" charset="0"/>
                <a:sym typeface="Times New Roman"/>
              </a:rPr>
              <a:t>●     Hard Disk                                </a:t>
            </a:r>
            <a:r>
              <a:rPr lang="en-US" sz="2400" dirty="0" smtClean="0">
                <a:solidFill>
                  <a:schemeClr val="tx1"/>
                </a:solidFill>
                <a:latin typeface="Times New Roman" pitchFamily="18" charset="0"/>
                <a:ea typeface="Times New Roman"/>
                <a:cs typeface="Times New Roman" pitchFamily="18" charset="0"/>
                <a:sym typeface="Times New Roman"/>
              </a:rPr>
              <a:t>:     </a:t>
            </a:r>
            <a:r>
              <a:rPr lang="en-US" sz="2400" dirty="0">
                <a:solidFill>
                  <a:schemeClr val="tx1"/>
                </a:solidFill>
                <a:latin typeface="Times New Roman" pitchFamily="18" charset="0"/>
                <a:ea typeface="Times New Roman"/>
                <a:cs typeface="Times New Roman" pitchFamily="18" charset="0"/>
                <a:sym typeface="Times New Roman"/>
              </a:rPr>
              <a:t>50 GB</a:t>
            </a:r>
            <a:endParaRPr lang="en-US" sz="2400" dirty="0">
              <a:solidFill>
                <a:schemeClr val="tx1"/>
              </a:solidFill>
              <a:latin typeface="Times New Roman" pitchFamily="18" charset="0"/>
              <a:cs typeface="Times New Roman" pitchFamily="18" charset="0"/>
            </a:endParaRPr>
          </a:p>
          <a:p>
            <a:pPr marL="228600" lvl="1" indent="0">
              <a:lnSpc>
                <a:spcPct val="110000"/>
              </a:lnSpc>
              <a:spcBef>
                <a:spcPts val="500"/>
              </a:spcBef>
              <a:buSzPts val="1920"/>
              <a:buNone/>
            </a:pPr>
            <a:r>
              <a:rPr lang="en-US" sz="2400" dirty="0">
                <a:solidFill>
                  <a:schemeClr val="tx1"/>
                </a:solidFill>
                <a:latin typeface="Times New Roman" pitchFamily="18" charset="0"/>
                <a:ea typeface="Times New Roman"/>
                <a:cs typeface="Times New Roman" pitchFamily="18" charset="0"/>
                <a:sym typeface="Times New Roman"/>
              </a:rPr>
              <a:t>●     Input Devices                           </a:t>
            </a:r>
            <a:r>
              <a:rPr lang="en-US" sz="2400" dirty="0" smtClean="0">
                <a:solidFill>
                  <a:schemeClr val="tx1"/>
                </a:solidFill>
                <a:latin typeface="Times New Roman" pitchFamily="18" charset="0"/>
                <a:ea typeface="Times New Roman"/>
                <a:cs typeface="Times New Roman" pitchFamily="18" charset="0"/>
                <a:sym typeface="Times New Roman"/>
              </a:rPr>
              <a:t>:     </a:t>
            </a:r>
            <a:r>
              <a:rPr lang="en-US" sz="2400" dirty="0">
                <a:solidFill>
                  <a:schemeClr val="tx1"/>
                </a:solidFill>
                <a:latin typeface="Times New Roman" pitchFamily="18" charset="0"/>
                <a:ea typeface="Times New Roman"/>
                <a:cs typeface="Times New Roman" pitchFamily="18" charset="0"/>
                <a:sym typeface="Times New Roman"/>
              </a:rPr>
              <a:t>Keyboard, Mouse</a:t>
            </a:r>
            <a:endParaRPr lang="en-US" sz="2400" dirty="0">
              <a:solidFill>
                <a:schemeClr val="tx1"/>
              </a:solidFill>
              <a:latin typeface="Times New Roman" pitchFamily="18" charset="0"/>
              <a:cs typeface="Times New Roman" pitchFamily="18" charset="0"/>
            </a:endParaRPr>
          </a:p>
          <a:p>
            <a:pPr marL="228600" lvl="1" indent="0">
              <a:lnSpc>
                <a:spcPct val="110000"/>
              </a:lnSpc>
              <a:spcBef>
                <a:spcPts val="500"/>
              </a:spcBef>
              <a:buSzPts val="1920"/>
              <a:buNone/>
              <a:tabLst>
                <a:tab pos="4572000" algn="l"/>
              </a:tabLst>
            </a:pPr>
            <a:r>
              <a:rPr lang="en-US" sz="2400" dirty="0">
                <a:solidFill>
                  <a:schemeClr val="tx1"/>
                </a:solidFill>
                <a:latin typeface="Times New Roman" pitchFamily="18" charset="0"/>
                <a:ea typeface="Times New Roman"/>
                <a:cs typeface="Times New Roman" pitchFamily="18" charset="0"/>
                <a:sym typeface="Times New Roman"/>
              </a:rPr>
              <a:t>●     RAM                                        </a:t>
            </a:r>
            <a:r>
              <a:rPr lang="en-US" sz="2400" dirty="0" smtClean="0">
                <a:solidFill>
                  <a:schemeClr val="tx1"/>
                </a:solidFill>
                <a:latin typeface="Times New Roman" pitchFamily="18" charset="0"/>
                <a:ea typeface="Times New Roman"/>
                <a:cs typeface="Times New Roman" pitchFamily="18" charset="0"/>
                <a:sym typeface="Times New Roman"/>
              </a:rPr>
              <a:t> :     </a:t>
            </a:r>
            <a:r>
              <a:rPr lang="en-US" sz="2400" dirty="0">
                <a:solidFill>
                  <a:schemeClr val="tx1"/>
                </a:solidFill>
                <a:latin typeface="Times New Roman" pitchFamily="18" charset="0"/>
                <a:ea typeface="Times New Roman"/>
                <a:cs typeface="Times New Roman" pitchFamily="18" charset="0"/>
                <a:sym typeface="Times New Roman"/>
              </a:rPr>
              <a:t>1</a:t>
            </a:r>
            <a:r>
              <a:rPr lang="en-US" sz="2400" dirty="0" smtClean="0">
                <a:solidFill>
                  <a:schemeClr val="tx1"/>
                </a:solidFill>
                <a:latin typeface="Times New Roman" pitchFamily="18" charset="0"/>
                <a:ea typeface="Times New Roman"/>
                <a:cs typeface="Times New Roman" pitchFamily="18" charset="0"/>
                <a:sym typeface="Times New Roman"/>
              </a:rPr>
              <a:t> </a:t>
            </a:r>
            <a:r>
              <a:rPr lang="en-US" sz="2400" dirty="0">
                <a:solidFill>
                  <a:schemeClr val="tx1"/>
                </a:solidFill>
                <a:latin typeface="Times New Roman" pitchFamily="18" charset="0"/>
                <a:ea typeface="Times New Roman"/>
                <a:cs typeface="Times New Roman" pitchFamily="18" charset="0"/>
                <a:sym typeface="Times New Roman"/>
              </a:rPr>
              <a:t>GB</a:t>
            </a:r>
          </a:p>
          <a:p>
            <a:endParaRPr lang="en-IN" sz="2400" b="1" dirty="0">
              <a:solidFill>
                <a:schemeClr val="tx1"/>
              </a:solidFill>
            </a:endParaRPr>
          </a:p>
        </p:txBody>
      </p:sp>
    </p:spTree>
    <p:extLst>
      <p:ext uri="{BB962C8B-B14F-4D97-AF65-F5344CB8AC3E}">
        <p14:creationId xmlns="" xmlns:p14="http://schemas.microsoft.com/office/powerpoint/2010/main" val="4208187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123E4DC-CA50-4973-B20A-78D51D9B8C04}"/>
              </a:ext>
            </a:extLst>
          </p:cNvPr>
          <p:cNvPicPr>
            <a:picLocks noChangeAspect="1"/>
          </p:cNvPicPr>
          <p:nvPr/>
        </p:nvPicPr>
        <p:blipFill>
          <a:blip r:embed="rId2"/>
          <a:stretch>
            <a:fillRect/>
          </a:stretch>
        </p:blipFill>
        <p:spPr>
          <a:xfrm>
            <a:off x="562707" y="2748893"/>
            <a:ext cx="1409897" cy="1381318"/>
          </a:xfrm>
          <a:prstGeom prst="rect">
            <a:avLst/>
          </a:prstGeom>
        </p:spPr>
      </p:pic>
      <p:pic>
        <p:nvPicPr>
          <p:cNvPr id="5" name="Picture 4">
            <a:extLst>
              <a:ext uri="{FF2B5EF4-FFF2-40B4-BE49-F238E27FC236}">
                <a16:creationId xmlns="" xmlns:a16="http://schemas.microsoft.com/office/drawing/2014/main" id="{2B1BE907-EB14-47A7-BE0F-F1E976B426B3}"/>
              </a:ext>
            </a:extLst>
          </p:cNvPr>
          <p:cNvPicPr>
            <a:picLocks noChangeAspect="1"/>
          </p:cNvPicPr>
          <p:nvPr/>
        </p:nvPicPr>
        <p:blipFill>
          <a:blip r:embed="rId2"/>
          <a:stretch>
            <a:fillRect/>
          </a:stretch>
        </p:blipFill>
        <p:spPr>
          <a:xfrm rot="5400000">
            <a:off x="3020645" y="239374"/>
            <a:ext cx="1409897" cy="1381318"/>
          </a:xfrm>
          <a:prstGeom prst="rect">
            <a:avLst/>
          </a:prstGeom>
        </p:spPr>
      </p:pic>
      <p:pic>
        <p:nvPicPr>
          <p:cNvPr id="6" name="Picture 5">
            <a:extLst>
              <a:ext uri="{FF2B5EF4-FFF2-40B4-BE49-F238E27FC236}">
                <a16:creationId xmlns="" xmlns:a16="http://schemas.microsoft.com/office/drawing/2014/main" id="{4D3FBCB4-4CF0-4AA5-A167-C096A925C799}"/>
              </a:ext>
            </a:extLst>
          </p:cNvPr>
          <p:cNvPicPr>
            <a:picLocks noChangeAspect="1"/>
          </p:cNvPicPr>
          <p:nvPr/>
        </p:nvPicPr>
        <p:blipFill>
          <a:blip r:embed="rId2"/>
          <a:stretch>
            <a:fillRect/>
          </a:stretch>
        </p:blipFill>
        <p:spPr>
          <a:xfrm>
            <a:off x="2992288" y="1920656"/>
            <a:ext cx="1409897" cy="1381318"/>
          </a:xfrm>
          <a:prstGeom prst="rect">
            <a:avLst/>
          </a:prstGeom>
        </p:spPr>
      </p:pic>
      <p:pic>
        <p:nvPicPr>
          <p:cNvPr id="7" name="Picture 6">
            <a:extLst>
              <a:ext uri="{FF2B5EF4-FFF2-40B4-BE49-F238E27FC236}">
                <a16:creationId xmlns="" xmlns:a16="http://schemas.microsoft.com/office/drawing/2014/main" id="{95F5AE4C-18B6-4764-A312-08CA0AC1C9D8}"/>
              </a:ext>
            </a:extLst>
          </p:cNvPr>
          <p:cNvPicPr>
            <a:picLocks noChangeAspect="1"/>
          </p:cNvPicPr>
          <p:nvPr/>
        </p:nvPicPr>
        <p:blipFill>
          <a:blip r:embed="rId2"/>
          <a:stretch>
            <a:fillRect/>
          </a:stretch>
        </p:blipFill>
        <p:spPr>
          <a:xfrm>
            <a:off x="3006355" y="3654276"/>
            <a:ext cx="1409897" cy="1381318"/>
          </a:xfrm>
          <a:prstGeom prst="rect">
            <a:avLst/>
          </a:prstGeom>
        </p:spPr>
      </p:pic>
      <p:pic>
        <p:nvPicPr>
          <p:cNvPr id="8" name="Picture 7">
            <a:extLst>
              <a:ext uri="{FF2B5EF4-FFF2-40B4-BE49-F238E27FC236}">
                <a16:creationId xmlns="" xmlns:a16="http://schemas.microsoft.com/office/drawing/2014/main" id="{5D78F04A-8ABA-45A6-B8AE-02BD2ADD30D3}"/>
              </a:ext>
            </a:extLst>
          </p:cNvPr>
          <p:cNvPicPr>
            <a:picLocks noChangeAspect="1"/>
          </p:cNvPicPr>
          <p:nvPr/>
        </p:nvPicPr>
        <p:blipFill>
          <a:blip r:embed="rId2"/>
          <a:stretch>
            <a:fillRect/>
          </a:stretch>
        </p:blipFill>
        <p:spPr>
          <a:xfrm>
            <a:off x="3010094" y="5476682"/>
            <a:ext cx="1409897" cy="1381318"/>
          </a:xfrm>
          <a:prstGeom prst="rect">
            <a:avLst/>
          </a:prstGeom>
        </p:spPr>
      </p:pic>
      <p:sp>
        <p:nvSpPr>
          <p:cNvPr id="9" name="Flowchart: Manual Operation 8">
            <a:extLst>
              <a:ext uri="{FF2B5EF4-FFF2-40B4-BE49-F238E27FC236}">
                <a16:creationId xmlns="" xmlns:a16="http://schemas.microsoft.com/office/drawing/2014/main" id="{AE8ECD04-BFA0-4097-8775-3788491D9656}"/>
              </a:ext>
            </a:extLst>
          </p:cNvPr>
          <p:cNvSpPr/>
          <p:nvPr/>
        </p:nvSpPr>
        <p:spPr>
          <a:xfrm rot="16200000">
            <a:off x="4731140" y="2555921"/>
            <a:ext cx="2066193" cy="1160585"/>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ConvNET</a:t>
            </a:r>
            <a:endParaRPr lang="en-IN" dirty="0"/>
          </a:p>
        </p:txBody>
      </p:sp>
      <p:sp>
        <p:nvSpPr>
          <p:cNvPr id="11" name="Flowchart: Alternate Process 10">
            <a:extLst>
              <a:ext uri="{FF2B5EF4-FFF2-40B4-BE49-F238E27FC236}">
                <a16:creationId xmlns="" xmlns:a16="http://schemas.microsoft.com/office/drawing/2014/main" id="{87676D75-3BC9-4BC3-82DE-CF9EEBB65B73}"/>
              </a:ext>
            </a:extLst>
          </p:cNvPr>
          <p:cNvSpPr/>
          <p:nvPr/>
        </p:nvSpPr>
        <p:spPr>
          <a:xfrm>
            <a:off x="7492047" y="1987059"/>
            <a:ext cx="1388183" cy="2286001"/>
          </a:xfrm>
          <a:prstGeom prst="flowChartAlternate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Finetuning with labelled data</a:t>
            </a:r>
            <a:endParaRPr lang="en-IN" dirty="0"/>
          </a:p>
        </p:txBody>
      </p:sp>
      <p:pic>
        <p:nvPicPr>
          <p:cNvPr id="12" name="Picture 11">
            <a:extLst>
              <a:ext uri="{FF2B5EF4-FFF2-40B4-BE49-F238E27FC236}">
                <a16:creationId xmlns="" xmlns:a16="http://schemas.microsoft.com/office/drawing/2014/main" id="{AD7AAB28-794A-404D-A53A-9C8857008FFD}"/>
              </a:ext>
            </a:extLst>
          </p:cNvPr>
          <p:cNvPicPr>
            <a:picLocks noChangeAspect="1"/>
          </p:cNvPicPr>
          <p:nvPr/>
        </p:nvPicPr>
        <p:blipFill rotWithShape="1">
          <a:blip r:embed="rId3"/>
          <a:srcRect b="4165"/>
          <a:stretch/>
        </p:blipFill>
        <p:spPr>
          <a:xfrm>
            <a:off x="9863320" y="122367"/>
            <a:ext cx="1200318" cy="1159459"/>
          </a:xfrm>
          <a:prstGeom prst="rect">
            <a:avLst/>
          </a:prstGeom>
        </p:spPr>
      </p:pic>
      <p:sp>
        <p:nvSpPr>
          <p:cNvPr id="13" name="Rectangle 12">
            <a:extLst>
              <a:ext uri="{FF2B5EF4-FFF2-40B4-BE49-F238E27FC236}">
                <a16:creationId xmlns="" xmlns:a16="http://schemas.microsoft.com/office/drawing/2014/main" id="{1D53549F-DC34-411C-A6BC-B00C7C111438}"/>
              </a:ext>
            </a:extLst>
          </p:cNvPr>
          <p:cNvSpPr/>
          <p:nvPr/>
        </p:nvSpPr>
        <p:spPr>
          <a:xfrm>
            <a:off x="9863320" y="1499084"/>
            <a:ext cx="1213339" cy="11517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4" name="Rectangle 13">
            <a:extLst>
              <a:ext uri="{FF2B5EF4-FFF2-40B4-BE49-F238E27FC236}">
                <a16:creationId xmlns="" xmlns:a16="http://schemas.microsoft.com/office/drawing/2014/main" id="{E8F2D73F-8F34-41BC-ACDE-786ABBDB2A2A}"/>
              </a:ext>
            </a:extLst>
          </p:cNvPr>
          <p:cNvSpPr/>
          <p:nvPr/>
        </p:nvSpPr>
        <p:spPr>
          <a:xfrm>
            <a:off x="9873479" y="2860476"/>
            <a:ext cx="1213339" cy="11517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5" name="Rectangle 14">
            <a:extLst>
              <a:ext uri="{FF2B5EF4-FFF2-40B4-BE49-F238E27FC236}">
                <a16:creationId xmlns="" xmlns:a16="http://schemas.microsoft.com/office/drawing/2014/main" id="{5183B935-39DB-4909-B834-D78CC0744B2A}"/>
              </a:ext>
            </a:extLst>
          </p:cNvPr>
          <p:cNvSpPr/>
          <p:nvPr/>
        </p:nvSpPr>
        <p:spPr>
          <a:xfrm>
            <a:off x="9873479" y="4273060"/>
            <a:ext cx="1213339" cy="11517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6" name="Rectangle 15">
            <a:extLst>
              <a:ext uri="{FF2B5EF4-FFF2-40B4-BE49-F238E27FC236}">
                <a16:creationId xmlns="" xmlns:a16="http://schemas.microsoft.com/office/drawing/2014/main" id="{8A894FC6-89B4-45FE-BB14-A59B13A879A3}"/>
              </a:ext>
            </a:extLst>
          </p:cNvPr>
          <p:cNvSpPr/>
          <p:nvPr/>
        </p:nvSpPr>
        <p:spPr>
          <a:xfrm>
            <a:off x="9873479" y="5659327"/>
            <a:ext cx="1213339" cy="11517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8" name="Arrow: Bent 33">
            <a:extLst>
              <a:ext uri="{FF2B5EF4-FFF2-40B4-BE49-F238E27FC236}">
                <a16:creationId xmlns="" xmlns:a16="http://schemas.microsoft.com/office/drawing/2014/main" id="{37B093AE-5FEF-4FBC-973B-324DBB3FF254}"/>
              </a:ext>
            </a:extLst>
          </p:cNvPr>
          <p:cNvSpPr/>
          <p:nvPr/>
        </p:nvSpPr>
        <p:spPr>
          <a:xfrm>
            <a:off x="1375115" y="1051025"/>
            <a:ext cx="1105401" cy="1063280"/>
          </a:xfrm>
          <a:prstGeom prst="bentArrow">
            <a:avLst>
              <a:gd name="adj1" fmla="val 19212"/>
              <a:gd name="adj2" fmla="val 20865"/>
              <a:gd name="adj3" fmla="val 25000"/>
              <a:gd name="adj4" fmla="val 789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Arrow: Right 23">
            <a:extLst>
              <a:ext uri="{FF2B5EF4-FFF2-40B4-BE49-F238E27FC236}">
                <a16:creationId xmlns="" xmlns:a16="http://schemas.microsoft.com/office/drawing/2014/main" id="{D71A4F3B-FE74-43A5-B73F-2EA81065B807}"/>
              </a:ext>
            </a:extLst>
          </p:cNvPr>
          <p:cNvSpPr/>
          <p:nvPr/>
        </p:nvSpPr>
        <p:spPr>
          <a:xfrm>
            <a:off x="2215662" y="2636350"/>
            <a:ext cx="695958" cy="413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24">
            <a:extLst>
              <a:ext uri="{FF2B5EF4-FFF2-40B4-BE49-F238E27FC236}">
                <a16:creationId xmlns="" xmlns:a16="http://schemas.microsoft.com/office/drawing/2014/main" id="{7D124627-8675-468D-8708-B75913022F3F}"/>
              </a:ext>
            </a:extLst>
          </p:cNvPr>
          <p:cNvSpPr/>
          <p:nvPr/>
        </p:nvSpPr>
        <p:spPr>
          <a:xfrm>
            <a:off x="2131256" y="4094142"/>
            <a:ext cx="695958" cy="413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Bent 25">
            <a:extLst>
              <a:ext uri="{FF2B5EF4-FFF2-40B4-BE49-F238E27FC236}">
                <a16:creationId xmlns="" xmlns:a16="http://schemas.microsoft.com/office/drawing/2014/main" id="{86640CBF-038F-4AD1-9309-B999B7128050}"/>
              </a:ext>
            </a:extLst>
          </p:cNvPr>
          <p:cNvSpPr/>
          <p:nvPr/>
        </p:nvSpPr>
        <p:spPr>
          <a:xfrm flipV="1">
            <a:off x="1379229" y="4994891"/>
            <a:ext cx="1153349" cy="1047518"/>
          </a:xfrm>
          <a:prstGeom prst="bentArrow">
            <a:avLst>
              <a:gd name="adj1" fmla="val 19212"/>
              <a:gd name="adj2" fmla="val 20865"/>
              <a:gd name="adj3" fmla="val 25000"/>
              <a:gd name="adj4" fmla="val 789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Arrow: Right 26">
            <a:extLst>
              <a:ext uri="{FF2B5EF4-FFF2-40B4-BE49-F238E27FC236}">
                <a16:creationId xmlns="" xmlns:a16="http://schemas.microsoft.com/office/drawing/2014/main" id="{E98A1391-B276-4139-9794-1FD12C32754B}"/>
              </a:ext>
            </a:extLst>
          </p:cNvPr>
          <p:cNvSpPr/>
          <p:nvPr/>
        </p:nvSpPr>
        <p:spPr>
          <a:xfrm>
            <a:off x="4486759" y="2965414"/>
            <a:ext cx="695958" cy="413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7">
            <a:extLst>
              <a:ext uri="{FF2B5EF4-FFF2-40B4-BE49-F238E27FC236}">
                <a16:creationId xmlns="" xmlns:a16="http://schemas.microsoft.com/office/drawing/2014/main" id="{FED8A154-D25C-4B81-A134-5725C8ECA0B2}"/>
              </a:ext>
            </a:extLst>
          </p:cNvPr>
          <p:cNvSpPr/>
          <p:nvPr/>
        </p:nvSpPr>
        <p:spPr>
          <a:xfrm>
            <a:off x="6492936" y="2927605"/>
            <a:ext cx="695958" cy="413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Bent 35">
            <a:extLst>
              <a:ext uri="{FF2B5EF4-FFF2-40B4-BE49-F238E27FC236}">
                <a16:creationId xmlns="" xmlns:a16="http://schemas.microsoft.com/office/drawing/2014/main" id="{639CD617-24CE-4229-85BD-67B935D517F6}"/>
              </a:ext>
            </a:extLst>
          </p:cNvPr>
          <p:cNvSpPr/>
          <p:nvPr/>
        </p:nvSpPr>
        <p:spPr>
          <a:xfrm>
            <a:off x="8359375" y="758506"/>
            <a:ext cx="1320956" cy="1159460"/>
          </a:xfrm>
          <a:prstGeom prst="bentArrow">
            <a:avLst>
              <a:gd name="adj1" fmla="val 15142"/>
              <a:gd name="adj2" fmla="val 19692"/>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Speech Bubble: Rectangle with Corners Rounded 14">
            <a:extLst>
              <a:ext uri="{FF2B5EF4-FFF2-40B4-BE49-F238E27FC236}">
                <a16:creationId xmlns="" xmlns:a16="http://schemas.microsoft.com/office/drawing/2014/main" id="{9BF9EE38-DBC6-4F5D-B7F7-BBF5C3AC47EA}"/>
              </a:ext>
            </a:extLst>
          </p:cNvPr>
          <p:cNvSpPr/>
          <p:nvPr/>
        </p:nvSpPr>
        <p:spPr>
          <a:xfrm>
            <a:off x="4695093" y="130321"/>
            <a:ext cx="2611316" cy="1688119"/>
          </a:xfrm>
          <a:prstGeom prst="wedgeRoundRectCallou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This model can predict the rotation(learns characteristics of image</a:t>
            </a:r>
            <a:endParaRPr lang="en-IN" dirty="0"/>
          </a:p>
        </p:txBody>
      </p:sp>
      <p:sp>
        <p:nvSpPr>
          <p:cNvPr id="26" name="TextBox 25">
            <a:extLst>
              <a:ext uri="{FF2B5EF4-FFF2-40B4-BE49-F238E27FC236}">
                <a16:creationId xmlns="" xmlns:a16="http://schemas.microsoft.com/office/drawing/2014/main" id="{164E0C4B-9CA8-443D-809E-96746F43AC1A}"/>
              </a:ext>
            </a:extLst>
          </p:cNvPr>
          <p:cNvSpPr txBox="1"/>
          <p:nvPr/>
        </p:nvSpPr>
        <p:spPr>
          <a:xfrm>
            <a:off x="11086818" y="605048"/>
            <a:ext cx="1012218" cy="369332"/>
          </a:xfrm>
          <a:prstGeom prst="rect">
            <a:avLst/>
          </a:prstGeom>
          <a:noFill/>
        </p:spPr>
        <p:txBody>
          <a:bodyPr wrap="square" rtlCol="0">
            <a:spAutoFit/>
          </a:bodyPr>
          <a:lstStyle/>
          <a:p>
            <a:r>
              <a:rPr lang="en-US" dirty="0"/>
              <a:t>NO-DR</a:t>
            </a:r>
            <a:endParaRPr lang="en-IN" dirty="0"/>
          </a:p>
        </p:txBody>
      </p:sp>
      <p:sp>
        <p:nvSpPr>
          <p:cNvPr id="27" name="TextBox 26">
            <a:extLst>
              <a:ext uri="{FF2B5EF4-FFF2-40B4-BE49-F238E27FC236}">
                <a16:creationId xmlns="" xmlns:a16="http://schemas.microsoft.com/office/drawing/2014/main" id="{D393E35D-F105-4FBE-8E12-C77D9F3A3FA2}"/>
              </a:ext>
            </a:extLst>
          </p:cNvPr>
          <p:cNvSpPr txBox="1"/>
          <p:nvPr/>
        </p:nvSpPr>
        <p:spPr>
          <a:xfrm>
            <a:off x="11168583" y="1890314"/>
            <a:ext cx="612668" cy="369332"/>
          </a:xfrm>
          <a:prstGeom prst="rect">
            <a:avLst/>
          </a:prstGeom>
          <a:noFill/>
        </p:spPr>
        <p:txBody>
          <a:bodyPr wrap="none" rtlCol="0">
            <a:spAutoFit/>
          </a:bodyPr>
          <a:lstStyle/>
          <a:p>
            <a:r>
              <a:rPr lang="en-US" dirty="0"/>
              <a:t>Mild</a:t>
            </a:r>
            <a:endParaRPr lang="en-IN" dirty="0"/>
          </a:p>
        </p:txBody>
      </p:sp>
      <p:sp>
        <p:nvSpPr>
          <p:cNvPr id="30" name="TextBox 29">
            <a:extLst>
              <a:ext uri="{FF2B5EF4-FFF2-40B4-BE49-F238E27FC236}">
                <a16:creationId xmlns="" xmlns:a16="http://schemas.microsoft.com/office/drawing/2014/main" id="{C19235C2-CC7C-4C0F-B048-0CC6B7A867E3}"/>
              </a:ext>
            </a:extLst>
          </p:cNvPr>
          <p:cNvSpPr txBox="1"/>
          <p:nvPr/>
        </p:nvSpPr>
        <p:spPr>
          <a:xfrm>
            <a:off x="11063638" y="3197479"/>
            <a:ext cx="1223478" cy="369332"/>
          </a:xfrm>
          <a:prstGeom prst="rect">
            <a:avLst/>
          </a:prstGeom>
          <a:noFill/>
        </p:spPr>
        <p:txBody>
          <a:bodyPr wrap="square" rtlCol="0">
            <a:spAutoFit/>
          </a:bodyPr>
          <a:lstStyle/>
          <a:p>
            <a:r>
              <a:rPr lang="en-US" dirty="0"/>
              <a:t>Moderate</a:t>
            </a:r>
            <a:endParaRPr lang="en-IN" dirty="0"/>
          </a:p>
        </p:txBody>
      </p:sp>
      <p:sp>
        <p:nvSpPr>
          <p:cNvPr id="31" name="TextBox 30">
            <a:extLst>
              <a:ext uri="{FF2B5EF4-FFF2-40B4-BE49-F238E27FC236}">
                <a16:creationId xmlns="" xmlns:a16="http://schemas.microsoft.com/office/drawing/2014/main" id="{A73870E4-9638-4367-882E-A635DE8A70E1}"/>
              </a:ext>
            </a:extLst>
          </p:cNvPr>
          <p:cNvSpPr txBox="1"/>
          <p:nvPr/>
        </p:nvSpPr>
        <p:spPr>
          <a:xfrm>
            <a:off x="11086818" y="4700296"/>
            <a:ext cx="1223478" cy="369332"/>
          </a:xfrm>
          <a:prstGeom prst="rect">
            <a:avLst/>
          </a:prstGeom>
          <a:noFill/>
        </p:spPr>
        <p:txBody>
          <a:bodyPr wrap="square" rtlCol="0">
            <a:spAutoFit/>
          </a:bodyPr>
          <a:lstStyle/>
          <a:p>
            <a:r>
              <a:rPr lang="en-US" dirty="0"/>
              <a:t>Severe</a:t>
            </a:r>
            <a:endParaRPr lang="en-IN" dirty="0"/>
          </a:p>
        </p:txBody>
      </p:sp>
      <p:sp>
        <p:nvSpPr>
          <p:cNvPr id="32" name="TextBox 31">
            <a:extLst>
              <a:ext uri="{FF2B5EF4-FFF2-40B4-BE49-F238E27FC236}">
                <a16:creationId xmlns="" xmlns:a16="http://schemas.microsoft.com/office/drawing/2014/main" id="{7851B736-0879-42B4-8ED6-694E2205195C}"/>
              </a:ext>
            </a:extLst>
          </p:cNvPr>
          <p:cNvSpPr txBox="1"/>
          <p:nvPr/>
        </p:nvSpPr>
        <p:spPr>
          <a:xfrm>
            <a:off x="11063638" y="6112880"/>
            <a:ext cx="1223478" cy="369332"/>
          </a:xfrm>
          <a:prstGeom prst="rect">
            <a:avLst/>
          </a:prstGeom>
          <a:noFill/>
        </p:spPr>
        <p:txBody>
          <a:bodyPr wrap="square" rtlCol="0">
            <a:spAutoFit/>
          </a:bodyPr>
          <a:lstStyle/>
          <a:p>
            <a:r>
              <a:rPr lang="en-US" dirty="0"/>
              <a:t>Proliferate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1000"/>
                                        <p:tgtEl>
                                          <p:spTgt spid="22"/>
                                        </p:tgtEl>
                                      </p:cBhvr>
                                    </p:animEffect>
                                    <p:anim calcmode="lin" valueType="num">
                                      <p:cBhvr>
                                        <p:cTn id="72" dur="1000" fill="hold"/>
                                        <p:tgtEl>
                                          <p:spTgt spid="22"/>
                                        </p:tgtEl>
                                        <p:attrNameLst>
                                          <p:attrName>ppt_x</p:attrName>
                                        </p:attrNameLst>
                                      </p:cBhvr>
                                      <p:tavLst>
                                        <p:tav tm="0">
                                          <p:val>
                                            <p:strVal val="#ppt_x"/>
                                          </p:val>
                                        </p:tav>
                                        <p:tav tm="100000">
                                          <p:val>
                                            <p:strVal val="#ppt_x"/>
                                          </p:val>
                                        </p:tav>
                                      </p:tavLst>
                                    </p:anim>
                                    <p:anim calcmode="lin" valueType="num">
                                      <p:cBhvr>
                                        <p:cTn id="7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down)">
                                      <p:cBhvr>
                                        <p:cTn id="78" dur="500"/>
                                        <p:tgtEl>
                                          <p:spTgt spid="23"/>
                                        </p:tgtEl>
                                      </p:cBhvr>
                                    </p:animEffect>
                                  </p:childTnLst>
                                </p:cTn>
                              </p:par>
                              <p:par>
                                <p:cTn id="79" presetID="2" presetClass="entr" presetSubtype="4"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anim calcmode="lin" valueType="num">
                                      <p:cBhvr additive="base">
                                        <p:cTn id="81" dur="500" fill="hold"/>
                                        <p:tgtEl>
                                          <p:spTgt spid="24"/>
                                        </p:tgtEl>
                                        <p:attrNameLst>
                                          <p:attrName>ppt_x</p:attrName>
                                        </p:attrNameLst>
                                      </p:cBhvr>
                                      <p:tavLst>
                                        <p:tav tm="0">
                                          <p:val>
                                            <p:strVal val="#ppt_x"/>
                                          </p:val>
                                        </p:tav>
                                        <p:tav tm="100000">
                                          <p:val>
                                            <p:strVal val="#ppt_x"/>
                                          </p:val>
                                        </p:tav>
                                      </p:tavLst>
                                    </p:anim>
                                    <p:anim calcmode="lin" valueType="num">
                                      <p:cBhvr additive="base">
                                        <p:cTn id="8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randombar(horizontal)">
                                      <p:cBhvr>
                                        <p:cTn id="87" dur="500"/>
                                        <p:tgtEl>
                                          <p:spTgt spid="25"/>
                                        </p:tgtEl>
                                      </p:cBhvr>
                                    </p:animEffect>
                                  </p:childTnLst>
                                </p:cTn>
                              </p:par>
                              <p:par>
                                <p:cTn id="88" presetID="2" presetClass="entr" presetSubtype="4" fill="hold" grpId="0" nodeType="withEffect">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cBhvr additive="base">
                                        <p:cTn id="90" dur="500" fill="hold"/>
                                        <p:tgtEl>
                                          <p:spTgt spid="26"/>
                                        </p:tgtEl>
                                        <p:attrNameLst>
                                          <p:attrName>ppt_x</p:attrName>
                                        </p:attrNameLst>
                                      </p:cBhvr>
                                      <p:tavLst>
                                        <p:tav tm="0">
                                          <p:val>
                                            <p:strVal val="#ppt_x"/>
                                          </p:val>
                                        </p:tav>
                                        <p:tav tm="100000">
                                          <p:val>
                                            <p:strVal val="#ppt_x"/>
                                          </p:val>
                                        </p:tav>
                                      </p:tavLst>
                                    </p:anim>
                                    <p:anim calcmode="lin" valueType="num">
                                      <p:cBhvr additive="base">
                                        <p:cTn id="91" dur="500" fill="hold"/>
                                        <p:tgtEl>
                                          <p:spTgt spid="26"/>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 calcmode="lin" valueType="num">
                                      <p:cBhvr additive="base">
                                        <p:cTn id="94" dur="500" fill="hold"/>
                                        <p:tgtEl>
                                          <p:spTgt spid="27"/>
                                        </p:tgtEl>
                                        <p:attrNameLst>
                                          <p:attrName>ppt_x</p:attrName>
                                        </p:attrNameLst>
                                      </p:cBhvr>
                                      <p:tavLst>
                                        <p:tav tm="0">
                                          <p:val>
                                            <p:strVal val="#ppt_x"/>
                                          </p:val>
                                        </p:tav>
                                        <p:tav tm="100000">
                                          <p:val>
                                            <p:strVal val="#ppt_x"/>
                                          </p:val>
                                        </p:tav>
                                      </p:tavLst>
                                    </p:anim>
                                    <p:anim calcmode="lin" valueType="num">
                                      <p:cBhvr additive="base">
                                        <p:cTn id="95" dur="500" fill="hold"/>
                                        <p:tgtEl>
                                          <p:spTgt spid="27"/>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30"/>
                                        </p:tgtEl>
                                        <p:attrNameLst>
                                          <p:attrName>style.visibility</p:attrName>
                                        </p:attrNameLst>
                                      </p:cBhvr>
                                      <p:to>
                                        <p:strVal val="visible"/>
                                      </p:to>
                                    </p:set>
                                    <p:anim calcmode="lin" valueType="num">
                                      <p:cBhvr additive="base">
                                        <p:cTn id="98" dur="500" fill="hold"/>
                                        <p:tgtEl>
                                          <p:spTgt spid="30"/>
                                        </p:tgtEl>
                                        <p:attrNameLst>
                                          <p:attrName>ppt_x</p:attrName>
                                        </p:attrNameLst>
                                      </p:cBhvr>
                                      <p:tavLst>
                                        <p:tav tm="0">
                                          <p:val>
                                            <p:strVal val="#ppt_x"/>
                                          </p:val>
                                        </p:tav>
                                        <p:tav tm="100000">
                                          <p:val>
                                            <p:strVal val="#ppt_x"/>
                                          </p:val>
                                        </p:tav>
                                      </p:tavLst>
                                    </p:anim>
                                    <p:anim calcmode="lin" valueType="num">
                                      <p:cBhvr additive="base">
                                        <p:cTn id="99" dur="500" fill="hold"/>
                                        <p:tgtEl>
                                          <p:spTgt spid="30"/>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31"/>
                                        </p:tgtEl>
                                        <p:attrNameLst>
                                          <p:attrName>style.visibility</p:attrName>
                                        </p:attrNameLst>
                                      </p:cBhvr>
                                      <p:to>
                                        <p:strVal val="visible"/>
                                      </p:to>
                                    </p:set>
                                    <p:anim calcmode="lin" valueType="num">
                                      <p:cBhvr additive="base">
                                        <p:cTn id="102" dur="500" fill="hold"/>
                                        <p:tgtEl>
                                          <p:spTgt spid="31"/>
                                        </p:tgtEl>
                                        <p:attrNameLst>
                                          <p:attrName>ppt_x</p:attrName>
                                        </p:attrNameLst>
                                      </p:cBhvr>
                                      <p:tavLst>
                                        <p:tav tm="0">
                                          <p:val>
                                            <p:strVal val="#ppt_x"/>
                                          </p:val>
                                        </p:tav>
                                        <p:tav tm="100000">
                                          <p:val>
                                            <p:strVal val="#ppt_x"/>
                                          </p:val>
                                        </p:tav>
                                      </p:tavLst>
                                    </p:anim>
                                    <p:anim calcmode="lin" valueType="num">
                                      <p:cBhvr additive="base">
                                        <p:cTn id="103" dur="500" fill="hold"/>
                                        <p:tgtEl>
                                          <p:spTgt spid="31"/>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32"/>
                                        </p:tgtEl>
                                        <p:attrNameLst>
                                          <p:attrName>style.visibility</p:attrName>
                                        </p:attrNameLst>
                                      </p:cBhvr>
                                      <p:to>
                                        <p:strVal val="visible"/>
                                      </p:to>
                                    </p:set>
                                    <p:anim calcmode="lin" valueType="num">
                                      <p:cBhvr additive="base">
                                        <p:cTn id="106" dur="500" fill="hold"/>
                                        <p:tgtEl>
                                          <p:spTgt spid="32"/>
                                        </p:tgtEl>
                                        <p:attrNameLst>
                                          <p:attrName>ppt_x</p:attrName>
                                        </p:attrNameLst>
                                      </p:cBhvr>
                                      <p:tavLst>
                                        <p:tav tm="0">
                                          <p:val>
                                            <p:strVal val="#ppt_x"/>
                                          </p:val>
                                        </p:tav>
                                        <p:tav tm="100000">
                                          <p:val>
                                            <p:strVal val="#ppt_x"/>
                                          </p:val>
                                        </p:tav>
                                      </p:tavLst>
                                    </p:anim>
                                    <p:anim calcmode="lin" valueType="num">
                                      <p:cBhvr additive="base">
                                        <p:cTn id="10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4" grpId="0" animBg="1"/>
      <p:bldP spid="15" grpId="0" animBg="1"/>
      <p:bldP spid="16"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30" grpId="0"/>
      <p:bldP spid="31" grpId="0"/>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USE CASE DIAGRAM:</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461846" y="1514621"/>
            <a:ext cx="7976382" cy="5026856"/>
          </a:xfrm>
          <a:prstGeom prst="rect">
            <a:avLst/>
          </a:prstGeom>
        </p:spPr>
      </p:pic>
    </p:spTree>
    <p:extLst>
      <p:ext uri="{BB962C8B-B14F-4D97-AF65-F5344CB8AC3E}">
        <p14:creationId xmlns="" xmlns:p14="http://schemas.microsoft.com/office/powerpoint/2010/main" val="27192066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CLASS DIAGRAM:</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574388" y="1575582"/>
            <a:ext cx="8074855" cy="4811150"/>
          </a:xfrm>
          <a:prstGeom prst="rect">
            <a:avLst/>
          </a:prstGeom>
        </p:spPr>
      </p:pic>
    </p:spTree>
    <p:extLst>
      <p:ext uri="{BB962C8B-B14F-4D97-AF65-F5344CB8AC3E}">
        <p14:creationId xmlns="" xmlns:p14="http://schemas.microsoft.com/office/powerpoint/2010/main" val="1850616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smtClean="0">
                <a:latin typeface="Times New Roman" panose="02020603050405020304" pitchFamily="18" charset="0"/>
                <a:cs typeface="Times New Roman" panose="02020603050405020304" pitchFamily="18" charset="0"/>
              </a:rPr>
              <a:t>SELF-SUPERVISED LEARNING FOR MEDICAL IMAGING</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Autofit/>
          </a:bodyPr>
          <a:lstStyle/>
          <a:p>
            <a:r>
              <a:rPr lang="en-IN" sz="2000" b="1" dirty="0" smtClean="0"/>
              <a:t>PRESENTED BY:</a:t>
            </a:r>
          </a:p>
          <a:p>
            <a:r>
              <a:rPr lang="en-IN" sz="2000" b="1" dirty="0" smtClean="0"/>
              <a:t>LEKKALA HARIKA CHOWDARY (187R1A05F3)</a:t>
            </a:r>
          </a:p>
          <a:p>
            <a:r>
              <a:rPr lang="en-IN" sz="2000" b="1" dirty="0" smtClean="0"/>
              <a:t>KONERU PRAGNA  187R1A05G1)</a:t>
            </a:r>
          </a:p>
          <a:p>
            <a:r>
              <a:rPr lang="en-IN" sz="2000" b="1" dirty="0" smtClean="0"/>
              <a:t>NALLA BHAVANI (187R1A05G7)</a:t>
            </a:r>
          </a:p>
        </p:txBody>
      </p:sp>
    </p:spTree>
    <p:extLst>
      <p:ext uri="{BB962C8B-B14F-4D97-AF65-F5344CB8AC3E}">
        <p14:creationId xmlns="" xmlns:p14="http://schemas.microsoft.com/office/powerpoint/2010/main" val="3435844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11015"/>
            <a:ext cx="8911687" cy="1693985"/>
          </a:xfrm>
        </p:spPr>
        <p:txBody>
          <a:bodyPr/>
          <a:lstStyle/>
          <a:p>
            <a:r>
              <a:rPr lang="en-IN" b="1" dirty="0" smtClean="0">
                <a:latin typeface="Times New Roman" panose="02020603050405020304" pitchFamily="18" charset="0"/>
                <a:cs typeface="Times New Roman" panose="02020603050405020304" pitchFamily="18" charset="0"/>
              </a:rPr>
              <a:t>SEQUENCE DIAGRAM:</a:t>
            </a:r>
            <a:endParaRPr lang="en-IN" b="1" dirty="0">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3108960" y="970672"/>
            <a:ext cx="6682154" cy="5627076"/>
          </a:xfrm>
          <a:prstGeom prst="rect">
            <a:avLst/>
          </a:prstGeom>
          <a:noFill/>
          <a:ln w="9525">
            <a:noFill/>
            <a:miter lim="800000"/>
            <a:headEnd/>
            <a:tailEnd/>
          </a:ln>
        </p:spPr>
      </p:pic>
    </p:spTree>
    <p:extLst>
      <p:ext uri="{BB962C8B-B14F-4D97-AF65-F5344CB8AC3E}">
        <p14:creationId xmlns="" xmlns:p14="http://schemas.microsoft.com/office/powerpoint/2010/main" val="29770039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4" y="379828"/>
            <a:ext cx="8911687" cy="1280160"/>
          </a:xfrm>
        </p:spPr>
        <p:txBody>
          <a:bodyPr/>
          <a:lstStyle/>
          <a:p>
            <a:r>
              <a:rPr lang="en-IN" b="1" dirty="0" smtClean="0">
                <a:latin typeface="Times New Roman" pitchFamily="18" charset="0"/>
                <a:cs typeface="Times New Roman" pitchFamily="18" charset="0"/>
              </a:rPr>
              <a:t>ACTIVITY DIAGRAM:</a:t>
            </a:r>
            <a:endParaRPr lang="en-US" b="1" dirty="0">
              <a:latin typeface="Times New Roman" pitchFamily="18" charset="0"/>
              <a:cs typeface="Times New Roman" pitchFamily="18" charset="0"/>
            </a:endParaRPr>
          </a:p>
        </p:txBody>
      </p:sp>
      <p:pic>
        <p:nvPicPr>
          <p:cNvPr id="41993" name="Picture 9"/>
          <p:cNvPicPr>
            <a:picLocks noChangeAspect="1" noChangeArrowheads="1"/>
          </p:cNvPicPr>
          <p:nvPr/>
        </p:nvPicPr>
        <p:blipFill>
          <a:blip r:embed="rId2"/>
          <a:srcRect/>
          <a:stretch>
            <a:fillRect/>
          </a:stretch>
        </p:blipFill>
        <p:spPr bwMode="auto">
          <a:xfrm>
            <a:off x="1603718" y="1342512"/>
            <a:ext cx="9720774" cy="53115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464234"/>
            <a:ext cx="8911687" cy="1440766"/>
          </a:xfrm>
        </p:spPr>
        <p:txBody>
          <a:bodyPr>
            <a:normAutofit/>
          </a:bodyPr>
          <a:lstStyle/>
          <a:p>
            <a:r>
              <a:rPr lang="en-IN" sz="2800" b="1" dirty="0" smtClean="0">
                <a:latin typeface="Times New Roman" pitchFamily="18" charset="0"/>
                <a:cs typeface="Times New Roman" pitchFamily="18" charset="0"/>
              </a:rPr>
              <a:t>SAMPLE CODE:</a:t>
            </a:r>
            <a:br>
              <a:rPr lang="en-IN" sz="2800" b="1" dirty="0" smtClean="0">
                <a:latin typeface="Times New Roman" pitchFamily="18" charset="0"/>
                <a:cs typeface="Times New Roman" pitchFamily="18" charset="0"/>
              </a:rPr>
            </a:br>
            <a:r>
              <a:rPr lang="en-IN" sz="2800" b="1" dirty="0" smtClean="0">
                <a:latin typeface="Times New Roman" pitchFamily="18" charset="0"/>
                <a:cs typeface="Times New Roman" pitchFamily="18" charset="0"/>
              </a:rPr>
              <a:t/>
            </a:r>
            <a:br>
              <a:rPr lang="en-IN" sz="2800" b="1" dirty="0" smtClean="0">
                <a:latin typeface="Times New Roman" pitchFamily="18" charset="0"/>
                <a:cs typeface="Times New Roman" pitchFamily="18" charset="0"/>
              </a:rPr>
            </a:br>
            <a:r>
              <a:rPr lang="en-IN" sz="2800" b="1"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Training the model:</a:t>
            </a:r>
            <a:endParaRPr lang="en-US" sz="28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954507" y="1952479"/>
            <a:ext cx="7117959"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latin typeface="Times New Roman" pitchFamily="18" charset="0"/>
                <a:cs typeface="Times New Roman" pitchFamily="18" charset="0"/>
              </a:rPr>
              <a:t>Fine tuning the model:</a:t>
            </a:r>
            <a:endParaRPr lang="en-US" sz="20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2547791" y="3047781"/>
            <a:ext cx="9156529" cy="1256932"/>
          </a:xfrm>
          <a:prstGeom prst="rect">
            <a:avLst/>
          </a:prstGeom>
          <a:noFill/>
          <a:ln w="9525">
            <a:noFill/>
            <a:miter lim="800000"/>
            <a:headEnd/>
            <a:tailEnd/>
          </a:ln>
        </p:spPr>
      </p:pic>
      <p:pic>
        <p:nvPicPr>
          <p:cNvPr id="2051" name="Picture 3"/>
          <p:cNvPicPr>
            <a:picLocks noChangeAspect="1" noChangeArrowheads="1"/>
          </p:cNvPicPr>
          <p:nvPr/>
        </p:nvPicPr>
        <p:blipFill>
          <a:blip r:embed="rId3"/>
          <a:srcRect/>
          <a:stretch>
            <a:fillRect/>
          </a:stretch>
        </p:blipFill>
        <p:spPr bwMode="auto">
          <a:xfrm>
            <a:off x="2433492" y="4592954"/>
            <a:ext cx="9031678" cy="1695450"/>
          </a:xfrm>
          <a:prstGeom prst="rect">
            <a:avLst/>
          </a:prstGeom>
          <a:noFill/>
          <a:ln w="9525">
            <a:noFill/>
            <a:miter lim="800000"/>
            <a:headEnd/>
            <a:tailEnd/>
          </a:ln>
        </p:spPr>
      </p:pic>
      <p:pic>
        <p:nvPicPr>
          <p:cNvPr id="5" name="Picture 3"/>
          <p:cNvPicPr>
            <a:picLocks noChangeAspect="1" noChangeArrowheads="1"/>
          </p:cNvPicPr>
          <p:nvPr/>
        </p:nvPicPr>
        <p:blipFill>
          <a:blip r:embed="rId4"/>
          <a:srcRect/>
          <a:stretch>
            <a:fillRect/>
          </a:stretch>
        </p:blipFill>
        <p:spPr bwMode="auto">
          <a:xfrm>
            <a:off x="2518115" y="1404864"/>
            <a:ext cx="6499275" cy="13805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RESULTS: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589212" y="1350499"/>
            <a:ext cx="8915400" cy="5176910"/>
          </a:xfrm>
        </p:spPr>
        <p:txBody>
          <a:bodyPr>
            <a:normAutofit lnSpcReduction="10000"/>
          </a:bodyPr>
          <a:lstStyle/>
          <a:p>
            <a:pPr>
              <a:lnSpc>
                <a:spcPct val="150000"/>
              </a:lnSpc>
            </a:pPr>
            <a:r>
              <a:rPr lang="en-US" sz="2000" dirty="0" smtClean="0">
                <a:latin typeface="Times New Roman" pitchFamily="18" charset="0"/>
                <a:cs typeface="Times New Roman" pitchFamily="18" charset="0"/>
              </a:rPr>
              <a:t>The final model detects and classifies the provided retinal </a:t>
            </a:r>
            <a:r>
              <a:rPr lang="en-US" sz="2000" dirty="0" err="1" smtClean="0">
                <a:latin typeface="Times New Roman" pitchFamily="18" charset="0"/>
                <a:cs typeface="Times New Roman" pitchFamily="18" charset="0"/>
              </a:rPr>
              <a:t>fundus</a:t>
            </a:r>
            <a:r>
              <a:rPr lang="en-US" sz="2000" dirty="0" smtClean="0">
                <a:latin typeface="Times New Roman" pitchFamily="18" charset="0"/>
                <a:cs typeface="Times New Roman" pitchFamily="18" charset="0"/>
              </a:rPr>
              <a:t> data into one of the five types mentioned earlier. The </a:t>
            </a:r>
            <a:r>
              <a:rPr lang="en-US" sz="2000" dirty="0" err="1" smtClean="0">
                <a:latin typeface="Times New Roman" pitchFamily="18" charset="0"/>
                <a:cs typeface="Times New Roman" pitchFamily="18" charset="0"/>
              </a:rPr>
              <a:t>Kaggle</a:t>
            </a:r>
            <a:r>
              <a:rPr lang="en-US" sz="2000" dirty="0" smtClean="0">
                <a:latin typeface="Times New Roman" pitchFamily="18" charset="0"/>
                <a:cs typeface="Times New Roman" pitchFamily="18" charset="0"/>
              </a:rPr>
              <a:t> dataset contains roughly 3600 images each of them rated by clinician on the scale of 0 to 4 (NO DR, mild, moderate, severe, proliferate). </a:t>
            </a:r>
          </a:p>
          <a:p>
            <a:pPr>
              <a:lnSpc>
                <a:spcPct val="150000"/>
              </a:lnSpc>
            </a:pPr>
            <a:r>
              <a:rPr lang="en-US" sz="2000" dirty="0" smtClean="0">
                <a:latin typeface="Times New Roman" pitchFamily="18" charset="0"/>
                <a:cs typeface="Times New Roman" pitchFamily="18" charset="0"/>
              </a:rPr>
              <a:t>To evaluate our tasks on this benchmark we </a:t>
            </a:r>
            <a:r>
              <a:rPr lang="en-US" sz="2000" dirty="0" err="1" smtClean="0">
                <a:latin typeface="Times New Roman" pitchFamily="18" charset="0"/>
                <a:cs typeface="Times New Roman" pitchFamily="18" charset="0"/>
              </a:rPr>
              <a:t>pretrained</a:t>
            </a:r>
            <a:r>
              <a:rPr lang="en-US" sz="2000" dirty="0" smtClean="0">
                <a:latin typeface="Times New Roman" pitchFamily="18" charset="0"/>
                <a:cs typeface="Times New Roman" pitchFamily="18" charset="0"/>
              </a:rPr>
              <a:t> the model with all the images of the dataset. And then </a:t>
            </a:r>
            <a:r>
              <a:rPr lang="en-US" sz="2000" dirty="0" err="1" smtClean="0">
                <a:latin typeface="Times New Roman" pitchFamily="18" charset="0"/>
                <a:cs typeface="Times New Roman" pitchFamily="18" charset="0"/>
              </a:rPr>
              <a:t>finetuned</a:t>
            </a:r>
            <a:r>
              <a:rPr lang="en-US" sz="2000" dirty="0" smtClean="0">
                <a:latin typeface="Times New Roman" pitchFamily="18" charset="0"/>
                <a:cs typeface="Times New Roman" pitchFamily="18" charset="0"/>
              </a:rPr>
              <a:t> them on the same </a:t>
            </a:r>
            <a:r>
              <a:rPr lang="en-US" sz="2000" dirty="0" err="1" smtClean="0">
                <a:latin typeface="Times New Roman" pitchFamily="18" charset="0"/>
                <a:cs typeface="Times New Roman" pitchFamily="18" charset="0"/>
              </a:rPr>
              <a:t>Kaggle</a:t>
            </a:r>
            <a:r>
              <a:rPr lang="en-US" sz="2000" dirty="0" smtClean="0">
                <a:latin typeface="Times New Roman" pitchFamily="18" charset="0"/>
                <a:cs typeface="Times New Roman" pitchFamily="18" charset="0"/>
              </a:rPr>
              <a:t> data but with different sizes of subsets, which can be considered as a data efficient evaluation. </a:t>
            </a:r>
          </a:p>
          <a:p>
            <a:pPr>
              <a:lnSpc>
                <a:spcPct val="150000"/>
              </a:lnSpc>
            </a:pPr>
            <a:r>
              <a:rPr lang="en-US" sz="2000" dirty="0" smtClean="0">
                <a:latin typeface="Times New Roman" pitchFamily="18" charset="0"/>
                <a:cs typeface="Times New Roman" pitchFamily="18" charset="0"/>
              </a:rPr>
              <a:t>We are evaluating using 5-fold cross validation for the dataset. The metric used in the task is Quadratic weighted kappa, which measures the agreement between two ratings. Its values vary from random (0) to complete (1) agreement, and if there is less agreement than chance it may become negative.</a:t>
            </a:r>
            <a:endParaRPr lang="en-IN"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FBE729-819C-4A19-9E4F-454F2C568094}"/>
              </a:ext>
            </a:extLst>
          </p:cNvPr>
          <p:cNvSpPr>
            <a:spLocks noGrp="1"/>
          </p:cNvSpPr>
          <p:nvPr>
            <p:ph type="title"/>
          </p:nvPr>
        </p:nvSpPr>
        <p:spPr>
          <a:xfrm>
            <a:off x="2180493" y="624110"/>
            <a:ext cx="9324120" cy="1280890"/>
          </a:xfrm>
        </p:spPr>
        <p:txBody>
          <a:bodyPr>
            <a:noAutofit/>
          </a:bodyPr>
          <a:lstStyle/>
          <a:p>
            <a:r>
              <a:rPr lang="en-US" sz="2400" b="1" dirty="0">
                <a:solidFill>
                  <a:schemeClr val="accent1">
                    <a:lumMod val="60000"/>
                    <a:lumOff val="40000"/>
                  </a:schemeClr>
                </a:solidFill>
                <a:latin typeface="Times New Roman" pitchFamily="18" charset="0"/>
                <a:cs typeface="Times New Roman" pitchFamily="18" charset="0"/>
              </a:rPr>
              <a:t>Results obtained from the model, showing minimum, average and maximum quadratic weighted kappa scores for different subsets of data used in fine-tuning</a:t>
            </a:r>
            <a:r>
              <a:rPr lang="en-US" sz="2400" dirty="0">
                <a:solidFill>
                  <a:schemeClr val="accent1">
                    <a:lumMod val="60000"/>
                    <a:lumOff val="40000"/>
                  </a:schemeClr>
                </a:solidFill>
              </a:rPr>
              <a:t>. </a:t>
            </a:r>
            <a:endParaRPr lang="en-IN" sz="2400" dirty="0">
              <a:solidFill>
                <a:schemeClr val="accent1">
                  <a:lumMod val="60000"/>
                  <a:lumOff val="40000"/>
                </a:schemeClr>
              </a:solidFill>
            </a:endParaRPr>
          </a:p>
        </p:txBody>
      </p:sp>
      <p:graphicFrame>
        <p:nvGraphicFramePr>
          <p:cNvPr id="9" name="Table 9">
            <a:extLst>
              <a:ext uri="{FF2B5EF4-FFF2-40B4-BE49-F238E27FC236}">
                <a16:creationId xmlns="" xmlns:a16="http://schemas.microsoft.com/office/drawing/2014/main" id="{B1050F15-7ECD-47C4-9832-B06D251729E9}"/>
              </a:ext>
            </a:extLst>
          </p:cNvPr>
          <p:cNvGraphicFramePr>
            <a:graphicFrameLocks noGrp="1"/>
          </p:cNvGraphicFramePr>
          <p:nvPr>
            <p:extLst>
              <p:ext uri="{D42A27DB-BD31-4B8C-83A1-F6EECF244321}">
                <p14:modId xmlns="" xmlns:p14="http://schemas.microsoft.com/office/powerpoint/2010/main" val="611924531"/>
              </p:ext>
            </p:extLst>
          </p:nvPr>
        </p:nvGraphicFramePr>
        <p:xfrm>
          <a:off x="1213337" y="2166425"/>
          <a:ext cx="9838592" cy="3671071"/>
        </p:xfrm>
        <a:graphic>
          <a:graphicData uri="http://schemas.openxmlformats.org/drawingml/2006/table">
            <a:tbl>
              <a:tblPr firstRow="1" bandRow="1">
                <a:tableStyleId>{69012ECD-51FC-41F1-AA8D-1B2483CD663E}</a:tableStyleId>
              </a:tblPr>
              <a:tblGrid>
                <a:gridCol w="2459648">
                  <a:extLst>
                    <a:ext uri="{9D8B030D-6E8A-4147-A177-3AD203B41FA5}">
                      <a16:colId xmlns="" xmlns:a16="http://schemas.microsoft.com/office/drawing/2014/main" val="1955239985"/>
                    </a:ext>
                  </a:extLst>
                </a:gridCol>
                <a:gridCol w="2459648">
                  <a:extLst>
                    <a:ext uri="{9D8B030D-6E8A-4147-A177-3AD203B41FA5}">
                      <a16:colId xmlns="" xmlns:a16="http://schemas.microsoft.com/office/drawing/2014/main" val="3555327278"/>
                    </a:ext>
                  </a:extLst>
                </a:gridCol>
                <a:gridCol w="2459648">
                  <a:extLst>
                    <a:ext uri="{9D8B030D-6E8A-4147-A177-3AD203B41FA5}">
                      <a16:colId xmlns="" xmlns:a16="http://schemas.microsoft.com/office/drawing/2014/main" val="500740512"/>
                    </a:ext>
                  </a:extLst>
                </a:gridCol>
                <a:gridCol w="2459648">
                  <a:extLst>
                    <a:ext uri="{9D8B030D-6E8A-4147-A177-3AD203B41FA5}">
                      <a16:colId xmlns="" xmlns:a16="http://schemas.microsoft.com/office/drawing/2014/main" val="2933816458"/>
                    </a:ext>
                  </a:extLst>
                </a:gridCol>
              </a:tblGrid>
              <a:tr h="622359">
                <a:tc>
                  <a:txBody>
                    <a:bodyPr/>
                    <a:lstStyle/>
                    <a:p>
                      <a:pPr marL="457200">
                        <a:lnSpc>
                          <a:spcPct val="107000"/>
                        </a:lnSpc>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Train Split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7000"/>
                        </a:lnSpc>
                      </a:pPr>
                      <a:r>
                        <a:rPr lang="en-IN" sz="1800" b="1">
                          <a:effectLst/>
                          <a:latin typeface="Times New Roman" panose="02020603050405020304" pitchFamily="18" charset="0"/>
                          <a:ea typeface="Times New Roman" panose="02020603050405020304" pitchFamily="18" charset="0"/>
                          <a:cs typeface="Times New Roman" panose="02020603050405020304" pitchFamily="18" charset="0"/>
                        </a:rPr>
                        <a:t>Qw_kappa_kaggle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a:effectLst/>
                          <a:latin typeface="Times New Roman" panose="02020603050405020304" pitchFamily="18" charset="0"/>
                          <a:ea typeface="Times New Roman" panose="02020603050405020304" pitchFamily="18" charset="0"/>
                          <a:cs typeface="Times New Roman" panose="02020603050405020304" pitchFamily="18" charset="0"/>
                        </a:rPr>
                        <a:t> MIN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7000"/>
                        </a:lnSpc>
                      </a:pPr>
                      <a:r>
                        <a:rPr lang="en-IN" sz="1800" b="1">
                          <a:effectLst/>
                          <a:latin typeface="Times New Roman" panose="02020603050405020304" pitchFamily="18" charset="0"/>
                          <a:ea typeface="Times New Roman" panose="02020603050405020304" pitchFamily="18" charset="0"/>
                          <a:cs typeface="Times New Roman" panose="02020603050405020304" pitchFamily="18" charset="0"/>
                        </a:rPr>
                        <a:t>Qw_kappa_kaggle AVG</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7000"/>
                        </a:lnSpc>
                        <a:spcAft>
                          <a:spcPts val="800"/>
                        </a:spcAft>
                      </a:pPr>
                      <a:r>
                        <a:rPr lang="en-IN" sz="1800" b="1">
                          <a:effectLst/>
                          <a:latin typeface="Times New Roman" panose="02020603050405020304" pitchFamily="18" charset="0"/>
                          <a:ea typeface="Times New Roman" panose="02020603050405020304" pitchFamily="18" charset="0"/>
                          <a:cs typeface="Times New Roman" panose="02020603050405020304" pitchFamily="18" charset="0"/>
                        </a:rPr>
                        <a:t>Qw_kappa_kaggle MAX</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118466000"/>
                  </a:ext>
                </a:extLst>
              </a:tr>
              <a:tr h="573710">
                <a:tc>
                  <a:txBody>
                    <a:bodyPr/>
                    <a:lstStyle/>
                    <a:p>
                      <a:pPr algn="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10%</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a:effectLst/>
                          <a:latin typeface="Arial" panose="020B0604020202020204" pitchFamily="34" charset="0"/>
                          <a:ea typeface="Times New Roman" panose="02020603050405020304" pitchFamily="18" charset="0"/>
                          <a:cs typeface="Times New Roman" panose="02020603050405020304" pitchFamily="18" charset="0"/>
                        </a:rPr>
                        <a:t>0.2888881102</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a:effectLst/>
                          <a:latin typeface="Arial" panose="020B0604020202020204" pitchFamily="34" charset="0"/>
                          <a:ea typeface="Times New Roman" panose="02020603050405020304" pitchFamily="18" charset="0"/>
                          <a:cs typeface="Times New Roman" panose="02020603050405020304" pitchFamily="18" charset="0"/>
                        </a:rPr>
                        <a:t>0.4321430821</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a:effectLst/>
                          <a:latin typeface="Arial" panose="020B0604020202020204" pitchFamily="34" charset="0"/>
                          <a:ea typeface="Times New Roman" panose="02020603050405020304" pitchFamily="18" charset="0"/>
                          <a:cs typeface="Times New Roman" panose="02020603050405020304" pitchFamily="18" charset="0"/>
                        </a:rPr>
                        <a:t>0.5084661884</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494556544"/>
                  </a:ext>
                </a:extLst>
              </a:tr>
              <a:tr h="573710">
                <a:tc>
                  <a:txBody>
                    <a:bodyPr/>
                    <a:lstStyle/>
                    <a:p>
                      <a:pPr algn="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5%</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0.1751079345</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a:effectLst/>
                          <a:latin typeface="Arial" panose="020B0604020202020204" pitchFamily="34" charset="0"/>
                          <a:ea typeface="Times New Roman" panose="02020603050405020304" pitchFamily="18" charset="0"/>
                          <a:cs typeface="Times New Roman" panose="02020603050405020304" pitchFamily="18" charset="0"/>
                        </a:rPr>
                        <a:t>0.2944362057</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a:effectLst/>
                          <a:latin typeface="Arial" panose="020B0604020202020204" pitchFamily="34" charset="0"/>
                          <a:ea typeface="Times New Roman" panose="02020603050405020304" pitchFamily="18" charset="0"/>
                          <a:cs typeface="Times New Roman" panose="02020603050405020304" pitchFamily="18" charset="0"/>
                        </a:rPr>
                        <a:t>0.4669641719</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484761198"/>
                  </a:ext>
                </a:extLst>
              </a:tr>
              <a:tr h="573710">
                <a:tc>
                  <a:txBody>
                    <a:bodyPr/>
                    <a:lstStyle/>
                    <a:p>
                      <a:pPr algn="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50%</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0.6116147969</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a:effectLst/>
                          <a:latin typeface="Arial" panose="020B0604020202020204" pitchFamily="34" charset="0"/>
                          <a:ea typeface="Times New Roman" panose="02020603050405020304" pitchFamily="18" charset="0"/>
                          <a:cs typeface="Times New Roman" panose="02020603050405020304" pitchFamily="18" charset="0"/>
                        </a:rPr>
                        <a:t>0.6798179485</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a:effectLst/>
                          <a:latin typeface="Arial" panose="020B0604020202020204" pitchFamily="34" charset="0"/>
                          <a:ea typeface="Times New Roman" panose="02020603050405020304" pitchFamily="18" charset="0"/>
                          <a:cs typeface="Times New Roman" panose="02020603050405020304" pitchFamily="18" charset="0"/>
                        </a:rPr>
                        <a:t>0.7365178391</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231245813"/>
                  </a:ext>
                </a:extLst>
              </a:tr>
              <a:tr h="648960">
                <a:tc>
                  <a:txBody>
                    <a:bodyPr/>
                    <a:lstStyle/>
                    <a:p>
                      <a:pPr algn="r">
                        <a:lnSpc>
                          <a:spcPct val="107000"/>
                        </a:lnSpc>
                        <a:spcAft>
                          <a:spcPts val="800"/>
                        </a:spcAft>
                      </a:pPr>
                      <a:r>
                        <a:rPr lang="en-IN" sz="2000">
                          <a:effectLst/>
                          <a:latin typeface="Arial" panose="020B0604020202020204" pitchFamily="34" charset="0"/>
                          <a:ea typeface="Times New Roman" panose="02020603050405020304" pitchFamily="18" charset="0"/>
                          <a:cs typeface="Times New Roman" panose="02020603050405020304" pitchFamily="18" charset="0"/>
                        </a:rPr>
                        <a:t>25%</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0.4738074393</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0.5753686169</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0.6937023326</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971410833"/>
                  </a:ext>
                </a:extLst>
              </a:tr>
              <a:tr h="573710">
                <a:tc>
                  <a:txBody>
                    <a:bodyPr/>
                    <a:lstStyle/>
                    <a:p>
                      <a:pPr algn="r">
                        <a:lnSpc>
                          <a:spcPct val="107000"/>
                        </a:lnSpc>
                        <a:spcAft>
                          <a:spcPts val="800"/>
                        </a:spcAft>
                      </a:pPr>
                      <a:r>
                        <a:rPr lang="en-IN" sz="2000">
                          <a:effectLst/>
                          <a:latin typeface="Arial" panose="020B0604020202020204" pitchFamily="34" charset="0"/>
                          <a:ea typeface="Times New Roman" panose="02020603050405020304" pitchFamily="18" charset="0"/>
                          <a:cs typeface="Times New Roman" panose="02020603050405020304" pitchFamily="18" charset="0"/>
                        </a:rPr>
                        <a:t>100%</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0.6955872731</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0.7247486635</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0.7555889924</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709519424"/>
                  </a:ext>
                </a:extLst>
              </a:tr>
            </a:tbl>
          </a:graphicData>
        </a:graphic>
      </p:graphicFrame>
    </p:spTree>
    <p:extLst>
      <p:ext uri="{BB962C8B-B14F-4D97-AF65-F5344CB8AC3E}">
        <p14:creationId xmlns="" xmlns:p14="http://schemas.microsoft.com/office/powerpoint/2010/main" val="27071022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800" dirty="0" err="1" smtClean="0">
                <a:solidFill>
                  <a:schemeClr val="accent1">
                    <a:lumMod val="60000"/>
                    <a:lumOff val="40000"/>
                  </a:schemeClr>
                </a:solidFill>
                <a:latin typeface="Times New Roman" pitchFamily="18" charset="0"/>
                <a:cs typeface="Times New Roman" pitchFamily="18" charset="0"/>
              </a:rPr>
              <a:t>Avg</a:t>
            </a:r>
            <a:r>
              <a:rPr lang="en-US" sz="2800" dirty="0" smtClean="0">
                <a:solidFill>
                  <a:schemeClr val="accent1">
                    <a:lumMod val="60000"/>
                    <a:lumOff val="40000"/>
                  </a:schemeClr>
                </a:solidFill>
                <a:latin typeface="Times New Roman" pitchFamily="18" charset="0"/>
                <a:cs typeface="Times New Roman" pitchFamily="18" charset="0"/>
              </a:rPr>
              <a:t> QW kappa scores </a:t>
            </a:r>
            <a:r>
              <a:rPr lang="en-US" sz="2800" dirty="0" err="1" smtClean="0">
                <a:solidFill>
                  <a:schemeClr val="accent1">
                    <a:lumMod val="60000"/>
                    <a:lumOff val="40000"/>
                  </a:schemeClr>
                </a:solidFill>
                <a:latin typeface="Times New Roman" pitchFamily="18" charset="0"/>
                <a:cs typeface="Times New Roman" pitchFamily="18" charset="0"/>
              </a:rPr>
              <a:t>vs</a:t>
            </a:r>
            <a:r>
              <a:rPr lang="en-US" sz="2800" dirty="0" smtClean="0">
                <a:solidFill>
                  <a:schemeClr val="accent1">
                    <a:lumMod val="60000"/>
                    <a:lumOff val="40000"/>
                  </a:schemeClr>
                </a:solidFill>
                <a:latin typeface="Times New Roman" pitchFamily="18" charset="0"/>
                <a:cs typeface="Times New Roman" pitchFamily="18" charset="0"/>
              </a:rPr>
              <a:t> percentage of </a:t>
            </a:r>
            <a:r>
              <a:rPr lang="en-US" sz="2800" dirty="0" err="1" smtClean="0">
                <a:solidFill>
                  <a:schemeClr val="accent1">
                    <a:lumMod val="60000"/>
                    <a:lumOff val="40000"/>
                  </a:schemeClr>
                </a:solidFill>
                <a:latin typeface="Times New Roman" pitchFamily="18" charset="0"/>
                <a:cs typeface="Times New Roman" pitchFamily="18" charset="0"/>
              </a:rPr>
              <a:t>labelled</a:t>
            </a:r>
            <a:r>
              <a:rPr lang="en-US" sz="2800" dirty="0" smtClean="0">
                <a:solidFill>
                  <a:schemeClr val="accent1">
                    <a:lumMod val="60000"/>
                    <a:lumOff val="40000"/>
                  </a:schemeClr>
                </a:solidFill>
                <a:latin typeface="Times New Roman" pitchFamily="18" charset="0"/>
                <a:cs typeface="Times New Roman" pitchFamily="18" charset="0"/>
              </a:rPr>
              <a:t> images comparing Rotation </a:t>
            </a:r>
            <a:br>
              <a:rPr lang="en-US" sz="2800" dirty="0" smtClean="0">
                <a:solidFill>
                  <a:schemeClr val="accent1">
                    <a:lumMod val="60000"/>
                    <a:lumOff val="40000"/>
                  </a:schemeClr>
                </a:solidFill>
                <a:latin typeface="Times New Roman" pitchFamily="18" charset="0"/>
                <a:cs typeface="Times New Roman" pitchFamily="18" charset="0"/>
              </a:rPr>
            </a:br>
            <a:r>
              <a:rPr lang="en-US" sz="2800" dirty="0" smtClean="0">
                <a:solidFill>
                  <a:schemeClr val="accent1">
                    <a:lumMod val="60000"/>
                    <a:lumOff val="40000"/>
                  </a:schemeClr>
                </a:solidFill>
                <a:latin typeface="Times New Roman" pitchFamily="18" charset="0"/>
                <a:cs typeface="Times New Roman" pitchFamily="18" charset="0"/>
              </a:rPr>
              <a:t>technique and baseline values</a:t>
            </a:r>
            <a:endParaRPr lang="en-US" sz="2800" dirty="0">
              <a:latin typeface="Times New Roman" pitchFamily="18" charset="0"/>
              <a:cs typeface="Times New Roman" pitchFamily="18" charset="0"/>
            </a:endParaRPr>
          </a:p>
        </p:txBody>
      </p:sp>
      <p:pic>
        <p:nvPicPr>
          <p:cNvPr id="6" name="Content Placeholder 5">
            <a:extLst>
              <a:ext uri="{FF2B5EF4-FFF2-40B4-BE49-F238E27FC236}">
                <a16:creationId xmlns="" xmlns:a16="http://schemas.microsoft.com/office/drawing/2014/main" id="{6198EAC5-6C5B-4318-87A7-D6B3D1AD975F}"/>
              </a:ext>
            </a:extLst>
          </p:cNvPr>
          <p:cNvPicPr>
            <a:picLocks noGrp="1" noChangeAspect="1"/>
          </p:cNvPicPr>
          <p:nvPr>
            <p:ph idx="1"/>
          </p:nvPr>
        </p:nvPicPr>
        <p:blipFill>
          <a:blip r:embed="rId2"/>
          <a:stretch>
            <a:fillRect/>
          </a:stretch>
        </p:blipFill>
        <p:spPr>
          <a:xfrm>
            <a:off x="3661153" y="2133600"/>
            <a:ext cx="6771520" cy="377825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998806"/>
            <a:ext cx="8911687" cy="906194"/>
          </a:xfrm>
        </p:spPr>
        <p:txBody>
          <a:bodyPr>
            <a:normAutofit/>
          </a:bodyPr>
          <a:lstStyle/>
          <a:p>
            <a:r>
              <a:rPr lang="en-US" sz="4000" dirty="0" smtClean="0">
                <a:solidFill>
                  <a:schemeClr val="accent1">
                    <a:lumMod val="60000"/>
                    <a:lumOff val="40000"/>
                  </a:schemeClr>
                </a:solidFill>
                <a:latin typeface="Times New Roman" pitchFamily="18" charset="0"/>
                <a:cs typeface="Times New Roman" pitchFamily="18" charset="0"/>
              </a:rPr>
              <a:t>Convergence Rates Comparison</a:t>
            </a:r>
            <a:endParaRPr lang="en-US" sz="4000" dirty="0">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id="{A5EDED97-7A83-489B-B11C-0E797D262D53}"/>
              </a:ext>
            </a:extLst>
          </p:cNvPr>
          <p:cNvPicPr>
            <a:picLocks noGrp="1" noChangeAspect="1"/>
          </p:cNvPicPr>
          <p:nvPr>
            <p:ph idx="1"/>
          </p:nvPr>
        </p:nvPicPr>
        <p:blipFill>
          <a:blip r:embed="rId2"/>
          <a:stretch>
            <a:fillRect/>
          </a:stretch>
        </p:blipFill>
        <p:spPr>
          <a:xfrm>
            <a:off x="3752725" y="2133600"/>
            <a:ext cx="6588376" cy="377825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smtClean="0">
                <a:solidFill>
                  <a:schemeClr val="accent1">
                    <a:lumMod val="60000"/>
                    <a:lumOff val="40000"/>
                  </a:schemeClr>
                </a:solidFill>
                <a:latin typeface="Times New Roman" pitchFamily="18" charset="0"/>
                <a:cs typeface="Times New Roman" pitchFamily="18" charset="0"/>
              </a:rPr>
              <a:t>Accuracy </a:t>
            </a:r>
            <a:r>
              <a:rPr lang="en-US" sz="2700" dirty="0" err="1" smtClean="0">
                <a:solidFill>
                  <a:schemeClr val="accent1">
                    <a:lumMod val="60000"/>
                    <a:lumOff val="40000"/>
                  </a:schemeClr>
                </a:solidFill>
                <a:latin typeface="Times New Roman" pitchFamily="18" charset="0"/>
                <a:cs typeface="Times New Roman" pitchFamily="18" charset="0"/>
              </a:rPr>
              <a:t>vs</a:t>
            </a:r>
            <a:r>
              <a:rPr lang="en-US" sz="2700" dirty="0" smtClean="0">
                <a:solidFill>
                  <a:schemeClr val="accent1">
                    <a:lumMod val="60000"/>
                    <a:lumOff val="40000"/>
                  </a:schemeClr>
                </a:solidFill>
                <a:latin typeface="Times New Roman" pitchFamily="18" charset="0"/>
                <a:cs typeface="Times New Roman" pitchFamily="18" charset="0"/>
              </a:rPr>
              <a:t> epochs for various percentages of </a:t>
            </a:r>
            <a:r>
              <a:rPr lang="en-US" sz="2700" dirty="0" err="1" smtClean="0">
                <a:solidFill>
                  <a:schemeClr val="accent1">
                    <a:lumMod val="60000"/>
                    <a:lumOff val="40000"/>
                  </a:schemeClr>
                </a:solidFill>
                <a:latin typeface="Times New Roman" pitchFamily="18" charset="0"/>
                <a:cs typeface="Times New Roman" pitchFamily="18" charset="0"/>
              </a:rPr>
              <a:t>labelled</a:t>
            </a:r>
            <a:r>
              <a:rPr lang="en-US" sz="2700" dirty="0" smtClean="0">
                <a:solidFill>
                  <a:schemeClr val="accent1">
                    <a:lumMod val="60000"/>
                    <a:lumOff val="40000"/>
                  </a:schemeClr>
                </a:solidFill>
                <a:latin typeface="Times New Roman" pitchFamily="18" charset="0"/>
                <a:cs typeface="Times New Roman" pitchFamily="18" charset="0"/>
              </a:rPr>
              <a:t> data, showing </a:t>
            </a:r>
            <a:br>
              <a:rPr lang="en-US" sz="2700" dirty="0" smtClean="0">
                <a:solidFill>
                  <a:schemeClr val="accent1">
                    <a:lumMod val="60000"/>
                    <a:lumOff val="40000"/>
                  </a:schemeClr>
                </a:solidFill>
                <a:latin typeface="Times New Roman" pitchFamily="18" charset="0"/>
                <a:cs typeface="Times New Roman" pitchFamily="18" charset="0"/>
              </a:rPr>
            </a:br>
            <a:r>
              <a:rPr lang="en-US" sz="2700" dirty="0" smtClean="0">
                <a:solidFill>
                  <a:schemeClr val="accent1">
                    <a:lumMod val="60000"/>
                    <a:lumOff val="40000"/>
                  </a:schemeClr>
                </a:solidFill>
                <a:latin typeface="Times New Roman" pitchFamily="18" charset="0"/>
                <a:cs typeface="Times New Roman" pitchFamily="18" charset="0"/>
              </a:rPr>
              <a:t>convergence rates and differences in ranges of accuracy. (fifth repetition is used for </a:t>
            </a:r>
            <a:br>
              <a:rPr lang="en-US" sz="2700" dirty="0" smtClean="0">
                <a:solidFill>
                  <a:schemeClr val="accent1">
                    <a:lumMod val="60000"/>
                    <a:lumOff val="40000"/>
                  </a:schemeClr>
                </a:solidFill>
                <a:latin typeface="Times New Roman" pitchFamily="18" charset="0"/>
                <a:cs typeface="Times New Roman" pitchFamily="18" charset="0"/>
              </a:rPr>
            </a:br>
            <a:r>
              <a:rPr lang="en-US" sz="2700" dirty="0" smtClean="0">
                <a:solidFill>
                  <a:schemeClr val="accent1">
                    <a:lumMod val="60000"/>
                    <a:lumOff val="40000"/>
                  </a:schemeClr>
                </a:solidFill>
                <a:latin typeface="Times New Roman" pitchFamily="18" charset="0"/>
                <a:cs typeface="Times New Roman" pitchFamily="18" charset="0"/>
              </a:rPr>
              <a:t>every percentage)</a:t>
            </a:r>
            <a:r>
              <a:rPr lang="en-US" dirty="0" smtClean="0">
                <a:solidFill>
                  <a:schemeClr val="accent1">
                    <a:lumMod val="60000"/>
                    <a:lumOff val="40000"/>
                  </a:schemeClr>
                </a:solidFill>
              </a:rPr>
              <a:t/>
            </a:r>
            <a:br>
              <a:rPr lang="en-US" dirty="0" smtClean="0">
                <a:solidFill>
                  <a:schemeClr val="accent1">
                    <a:lumMod val="60000"/>
                    <a:lumOff val="40000"/>
                  </a:schemeClr>
                </a:solidFill>
              </a:rPr>
            </a:br>
            <a:endParaRPr lang="en-US" b="1" dirty="0"/>
          </a:p>
        </p:txBody>
      </p:sp>
      <p:pic>
        <p:nvPicPr>
          <p:cNvPr id="4" name="Content Placeholder 3">
            <a:extLst>
              <a:ext uri="{FF2B5EF4-FFF2-40B4-BE49-F238E27FC236}">
                <a16:creationId xmlns="" xmlns:a16="http://schemas.microsoft.com/office/drawing/2014/main" id="{617FAD3F-A1D8-44F3-A889-794521C269B0}"/>
              </a:ext>
            </a:extLst>
          </p:cNvPr>
          <p:cNvPicPr>
            <a:picLocks noGrp="1" noChangeAspect="1"/>
          </p:cNvPicPr>
          <p:nvPr>
            <p:ph idx="1"/>
          </p:nvPr>
        </p:nvPicPr>
        <p:blipFill>
          <a:blip r:embed="rId2"/>
          <a:stretch>
            <a:fillRect/>
          </a:stretch>
        </p:blipFill>
        <p:spPr>
          <a:xfrm>
            <a:off x="3667050" y="2400886"/>
            <a:ext cx="6759726" cy="377825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5" name="Content Placeholder 4"/>
          <p:cNvSpPr>
            <a:spLocks noGrp="1"/>
          </p:cNvSpPr>
          <p:nvPr>
            <p:ph idx="1"/>
          </p:nvPr>
        </p:nvSpPr>
        <p:spPr>
          <a:xfrm>
            <a:off x="2589212" y="1603717"/>
            <a:ext cx="8915400" cy="4670474"/>
          </a:xfrm>
        </p:spPr>
        <p:txBody>
          <a:bodyPr>
            <a:normAutofit fontScale="92500"/>
          </a:bodyPr>
          <a:lstStyle/>
          <a:p>
            <a:pPr algn="just">
              <a:lnSpc>
                <a:spcPct val="150000"/>
              </a:lnSpc>
            </a:pPr>
            <a:r>
              <a:rPr lang="en-US" sz="2400" dirty="0" smtClean="0">
                <a:latin typeface="Times New Roman" pitchFamily="18" charset="0"/>
                <a:cs typeface="Times New Roman" pitchFamily="18" charset="0"/>
              </a:rPr>
              <a:t>In this work we have implemented a </a:t>
            </a:r>
            <a:r>
              <a:rPr lang="en-US" sz="2400" dirty="0" err="1" smtClean="0">
                <a:latin typeface="Times New Roman" pitchFamily="18" charset="0"/>
                <a:cs typeface="Times New Roman" pitchFamily="18" charset="0"/>
              </a:rPr>
              <a:t>ConvNet</a:t>
            </a:r>
            <a:r>
              <a:rPr lang="en-US" sz="2400" dirty="0" smtClean="0">
                <a:latin typeface="Times New Roman" pitchFamily="18" charset="0"/>
                <a:cs typeface="Times New Roman" pitchFamily="18" charset="0"/>
              </a:rPr>
              <a:t> model which can outperform the supervised base line results. </a:t>
            </a:r>
          </a:p>
          <a:p>
            <a:pPr algn="just">
              <a:lnSpc>
                <a:spcPct val="150000"/>
              </a:lnSpc>
            </a:pPr>
            <a:r>
              <a:rPr lang="en-US" sz="2400" dirty="0" smtClean="0">
                <a:latin typeface="Times New Roman" pitchFamily="18" charset="0"/>
                <a:cs typeface="Times New Roman" pitchFamily="18" charset="0"/>
              </a:rPr>
              <a:t>Moreover, we have implemented with very less data and used data efficient evaluation, and it can be seen with convergence rate that great performance can be achieved in less number of epochs.</a:t>
            </a:r>
            <a:endParaRPr lang="en-IN" sz="2400" b="1" dirty="0" smtClean="0">
              <a:latin typeface="Times New Roman" pitchFamily="18" charset="0"/>
              <a:cs typeface="Times New Roman" pitchFamily="18" charset="0"/>
            </a:endParaRPr>
          </a:p>
          <a:p>
            <a:pPr algn="just">
              <a:lnSpc>
                <a:spcPct val="150000"/>
              </a:lnSpc>
            </a:pPr>
            <a:r>
              <a:rPr lang="en-IN" sz="2400" dirty="0" smtClean="0">
                <a:latin typeface="Times New Roman" pitchFamily="18" charset="0"/>
                <a:cs typeface="Times New Roman" pitchFamily="18" charset="0"/>
              </a:rPr>
              <a:t>Our results, particularly in the low data regime demonstrate the possibility to reduce the manual annotation effort required in the medical imaging domain, where data and annotation scarcity is an obstacle.</a:t>
            </a:r>
            <a:endParaRPr lang="en-US" sz="24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95423"/>
            <a:ext cx="8911687" cy="1167618"/>
          </a:xfrm>
        </p:spPr>
        <p:txBody>
          <a:bodyPr>
            <a:normAutofit fontScale="90000"/>
          </a:bodyPr>
          <a:lstStyle/>
          <a:p>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sz="4400" b="1" dirty="0" smtClean="0">
                <a:latin typeface="Times New Roman" panose="02020603050405020304" pitchFamily="18" charset="0"/>
                <a:cs typeface="Times New Roman" panose="02020603050405020304" pitchFamily="18" charset="0"/>
              </a:rPr>
              <a:t>CONTENTS</a:t>
            </a:r>
            <a:r>
              <a:rPr lang="en-IN" sz="4000" b="1" dirty="0" smtClean="0">
                <a:latin typeface="Times New Roman" panose="02020603050405020304" pitchFamily="18" charset="0"/>
                <a:cs typeface="Times New Roman" panose="02020603050405020304" pitchFamily="18" charset="0"/>
              </a:rPr>
              <a: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47445"/>
            <a:ext cx="8915400" cy="4951829"/>
          </a:xfrm>
        </p:spPr>
        <p:txBody>
          <a:bodyPr>
            <a:noAutofit/>
          </a:bodyPr>
          <a:lstStyle/>
          <a:p>
            <a:pPr marL="0" lvl="0" indent="-114300">
              <a:spcBef>
                <a:spcPts val="0"/>
              </a:spcBef>
              <a:buClr>
                <a:srgbClr val="B72314"/>
              </a:buClr>
              <a:buSzPts val="1800"/>
              <a:buFont typeface="Arial"/>
              <a:buChar char="•"/>
            </a:pPr>
            <a:r>
              <a:rPr lang="en-US"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ABSTRACT</a:t>
            </a:r>
            <a:endParaRPr lang="en-US" sz="2000" b="1" dirty="0">
              <a:solidFill>
                <a:schemeClr val="tx1"/>
              </a:solidFill>
              <a:latin typeface="Times New Roman" panose="02020603050405020304" pitchFamily="18" charset="0"/>
              <a:ea typeface="EB Garamond"/>
              <a:cs typeface="Times New Roman" panose="02020603050405020304" pitchFamily="18" charset="0"/>
              <a:sym typeface="EB Garamond"/>
            </a:endParaRPr>
          </a:p>
          <a:p>
            <a:pPr marL="0" lvl="0" indent="-114300">
              <a:spcBef>
                <a:spcPts val="0"/>
              </a:spcBef>
              <a:buClr>
                <a:srgbClr val="B72314"/>
              </a:buClr>
              <a:buSzPts val="1800"/>
              <a:buFont typeface="Arial"/>
              <a:buChar char="•"/>
            </a:pPr>
            <a:r>
              <a:rPr lang="en-US" sz="2000" b="1" dirty="0">
                <a:solidFill>
                  <a:schemeClr val="tx1"/>
                </a:solidFill>
                <a:latin typeface="Times New Roman" panose="02020603050405020304" pitchFamily="18" charset="0"/>
                <a:ea typeface="EB Garamond"/>
                <a:cs typeface="Times New Roman" panose="02020603050405020304" pitchFamily="18" charset="0"/>
                <a:sym typeface="EB Garamond"/>
              </a:rPr>
              <a:t>EXISTING </a:t>
            </a:r>
            <a:r>
              <a:rPr lang="en-US"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SYSTEM</a:t>
            </a:r>
            <a:endParaRPr lang="en-US" sz="2000" b="1" dirty="0">
              <a:solidFill>
                <a:schemeClr val="tx1"/>
              </a:solidFill>
              <a:latin typeface="Times New Roman" panose="02020603050405020304" pitchFamily="18" charset="0"/>
              <a:ea typeface="EB Garamond"/>
              <a:cs typeface="Times New Roman" panose="02020603050405020304" pitchFamily="18" charset="0"/>
              <a:sym typeface="EB Garamond"/>
            </a:endParaRPr>
          </a:p>
          <a:p>
            <a:pPr marL="0" lvl="0" indent="-114300">
              <a:spcBef>
                <a:spcPts val="0"/>
              </a:spcBef>
              <a:buClr>
                <a:srgbClr val="B72314"/>
              </a:buClr>
              <a:buSzPts val="1800"/>
              <a:buFont typeface="Arial"/>
              <a:buChar char="•"/>
            </a:pPr>
            <a:r>
              <a:rPr lang="en-US" sz="2000" b="1" dirty="0">
                <a:solidFill>
                  <a:schemeClr val="tx1"/>
                </a:solidFill>
                <a:latin typeface="Times New Roman" panose="02020603050405020304" pitchFamily="18" charset="0"/>
                <a:ea typeface="EB Garamond"/>
                <a:cs typeface="Times New Roman" panose="02020603050405020304" pitchFamily="18" charset="0"/>
                <a:sym typeface="EB Garamond"/>
              </a:rPr>
              <a:t>PROPOSED </a:t>
            </a:r>
            <a:r>
              <a:rPr lang="en-US"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SYSTEM</a:t>
            </a:r>
            <a:endParaRPr lang="en-US" sz="2000" b="1" dirty="0">
              <a:solidFill>
                <a:schemeClr val="tx1"/>
              </a:solidFill>
              <a:latin typeface="Times New Roman" panose="02020603050405020304" pitchFamily="18" charset="0"/>
              <a:ea typeface="EB Garamond"/>
              <a:cs typeface="Times New Roman" panose="02020603050405020304" pitchFamily="18" charset="0"/>
              <a:sym typeface="EB Garamond"/>
            </a:endParaRPr>
          </a:p>
          <a:p>
            <a:pPr marL="0" lvl="0" indent="-114300">
              <a:spcBef>
                <a:spcPts val="0"/>
              </a:spcBef>
              <a:buClr>
                <a:srgbClr val="B72314"/>
              </a:buClr>
              <a:buSzPts val="1800"/>
              <a:buFont typeface="Arial"/>
              <a:buChar char="•"/>
            </a:pPr>
            <a:r>
              <a:rPr lang="en-US"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ADVANTAGES</a:t>
            </a:r>
            <a:endParaRPr lang="en-US" sz="2000" b="1" dirty="0">
              <a:solidFill>
                <a:schemeClr val="tx1"/>
              </a:solidFill>
              <a:latin typeface="Times New Roman" panose="02020603050405020304" pitchFamily="18" charset="0"/>
              <a:ea typeface="EB Garamond"/>
              <a:cs typeface="Times New Roman" panose="02020603050405020304" pitchFamily="18" charset="0"/>
              <a:sym typeface="EB Garamond"/>
            </a:endParaRPr>
          </a:p>
          <a:p>
            <a:pPr marL="0" lvl="0" indent="-114300">
              <a:spcBef>
                <a:spcPts val="0"/>
              </a:spcBef>
              <a:buClr>
                <a:srgbClr val="B72314"/>
              </a:buClr>
              <a:buSzPts val="1800"/>
              <a:buFont typeface="Arial"/>
              <a:buChar char="•"/>
            </a:pPr>
            <a:r>
              <a:rPr lang="en-US" sz="2000" b="1" dirty="0">
                <a:solidFill>
                  <a:schemeClr val="tx1"/>
                </a:solidFill>
                <a:latin typeface="Times New Roman" panose="02020603050405020304" pitchFamily="18" charset="0"/>
                <a:ea typeface="EB Garamond"/>
                <a:cs typeface="Times New Roman" panose="02020603050405020304" pitchFamily="18" charset="0"/>
                <a:sym typeface="EB Garamond"/>
              </a:rPr>
              <a:t>HARDWARE </a:t>
            </a:r>
            <a:r>
              <a:rPr lang="en-US"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REQUIREMENTS</a:t>
            </a:r>
            <a:endParaRPr lang="en-US" sz="2000" b="1" dirty="0">
              <a:solidFill>
                <a:schemeClr val="tx1"/>
              </a:solidFill>
              <a:latin typeface="Times New Roman" panose="02020603050405020304" pitchFamily="18" charset="0"/>
              <a:ea typeface="EB Garamond"/>
              <a:cs typeface="Times New Roman" panose="02020603050405020304" pitchFamily="18" charset="0"/>
              <a:sym typeface="EB Garamond"/>
            </a:endParaRPr>
          </a:p>
          <a:p>
            <a:pPr marL="0" lvl="0" indent="-114300">
              <a:spcBef>
                <a:spcPts val="0"/>
              </a:spcBef>
              <a:buClr>
                <a:srgbClr val="B72314"/>
              </a:buClr>
              <a:buSzPts val="1800"/>
              <a:buFont typeface="Arial"/>
              <a:buChar char="•"/>
            </a:pPr>
            <a:r>
              <a:rPr lang="en-US" sz="2000" b="1" dirty="0">
                <a:solidFill>
                  <a:schemeClr val="tx1"/>
                </a:solidFill>
                <a:latin typeface="Times New Roman" panose="02020603050405020304" pitchFamily="18" charset="0"/>
                <a:ea typeface="EB Garamond"/>
                <a:cs typeface="Times New Roman" panose="02020603050405020304" pitchFamily="18" charset="0"/>
                <a:sym typeface="EB Garamond"/>
              </a:rPr>
              <a:t>SOFTWARE </a:t>
            </a:r>
            <a:r>
              <a:rPr lang="en-US"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REQUIREMENTS</a:t>
            </a:r>
          </a:p>
          <a:p>
            <a:pPr marL="0" lvl="0" indent="-114300">
              <a:spcBef>
                <a:spcPts val="0"/>
              </a:spcBef>
              <a:buClr>
                <a:srgbClr val="B72314"/>
              </a:buClr>
              <a:buSzPts val="1800"/>
              <a:buFont typeface="Arial"/>
              <a:buChar char="•"/>
            </a:pPr>
            <a:r>
              <a:rPr lang="en-US" sz="2000" b="1" dirty="0" smtClean="0">
                <a:solidFill>
                  <a:schemeClr val="tx1"/>
                </a:solidFill>
                <a:latin typeface="Times New Roman" panose="02020603050405020304" pitchFamily="18" charset="0"/>
                <a:cs typeface="Times New Roman" panose="02020603050405020304" pitchFamily="18" charset="0"/>
                <a:sym typeface="EB Garamond"/>
              </a:rPr>
              <a:t>PROJECT ARCHITECTURE</a:t>
            </a:r>
          </a:p>
          <a:p>
            <a:pPr marL="0" lvl="0" indent="-114300">
              <a:spcBef>
                <a:spcPts val="0"/>
              </a:spcBef>
              <a:buClr>
                <a:srgbClr val="B72314"/>
              </a:buClr>
              <a:buSzPts val="1800"/>
              <a:buFont typeface="Arial"/>
              <a:buChar char="•"/>
            </a:pPr>
            <a:r>
              <a:rPr lang="en-US" sz="2000" b="1" dirty="0" smtClean="0">
                <a:solidFill>
                  <a:schemeClr val="tx1"/>
                </a:solidFill>
                <a:latin typeface="Times New Roman" panose="02020603050405020304" pitchFamily="18" charset="0"/>
                <a:cs typeface="Times New Roman" panose="02020603050405020304" pitchFamily="18" charset="0"/>
                <a:sym typeface="EB Garamond"/>
              </a:rPr>
              <a:t>USECASE DIAGRAM</a:t>
            </a:r>
          </a:p>
          <a:p>
            <a:pPr marL="0" lvl="0" indent="-114300">
              <a:spcBef>
                <a:spcPts val="0"/>
              </a:spcBef>
              <a:buClr>
                <a:srgbClr val="B72314"/>
              </a:buClr>
              <a:buSzPts val="1800"/>
              <a:buFont typeface="Arial"/>
              <a:buChar char="•"/>
            </a:pPr>
            <a:r>
              <a:rPr lang="en-US" sz="2000" b="1" dirty="0" smtClean="0">
                <a:solidFill>
                  <a:schemeClr val="tx1"/>
                </a:solidFill>
                <a:latin typeface="Times New Roman" panose="02020603050405020304" pitchFamily="18" charset="0"/>
                <a:cs typeface="Times New Roman" panose="02020603050405020304" pitchFamily="18" charset="0"/>
                <a:sym typeface="EB Garamond"/>
              </a:rPr>
              <a:t>CLASS DIAGRAM</a:t>
            </a:r>
          </a:p>
          <a:p>
            <a:pPr marL="0" lvl="0" indent="-114300">
              <a:spcBef>
                <a:spcPts val="0"/>
              </a:spcBef>
              <a:buClr>
                <a:srgbClr val="B72314"/>
              </a:buClr>
              <a:buSzPts val="1800"/>
              <a:buFont typeface="Arial"/>
              <a:buChar char="•"/>
            </a:pPr>
            <a:r>
              <a:rPr lang="en-US"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SEQUENCE DIAGRAM</a:t>
            </a:r>
          </a:p>
          <a:p>
            <a:pPr marL="0" lvl="0" indent="-114300">
              <a:spcBef>
                <a:spcPts val="0"/>
              </a:spcBef>
              <a:buClr>
                <a:srgbClr val="B72314"/>
              </a:buClr>
              <a:buSzPts val="1800"/>
              <a:buFont typeface="Arial"/>
              <a:buChar char="•"/>
            </a:pPr>
            <a:r>
              <a:rPr lang="en-US"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ACTIVITY DIAGRAM</a:t>
            </a:r>
          </a:p>
          <a:p>
            <a:pPr marL="0" lvl="0" indent="-114300">
              <a:spcBef>
                <a:spcPts val="0"/>
              </a:spcBef>
              <a:buClr>
                <a:srgbClr val="B72314"/>
              </a:buClr>
              <a:buSzPts val="1800"/>
              <a:buFont typeface="Arial"/>
              <a:buChar char="•"/>
            </a:pPr>
            <a:r>
              <a:rPr lang="en-US"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DATAFLOW DIAGRAM</a:t>
            </a:r>
          </a:p>
          <a:p>
            <a:pPr marL="0" lvl="0" indent="-114300">
              <a:spcBef>
                <a:spcPts val="0"/>
              </a:spcBef>
              <a:buClr>
                <a:srgbClr val="B72314"/>
              </a:buClr>
              <a:buSzPts val="1800"/>
              <a:buFont typeface="Arial"/>
              <a:buChar char="•"/>
            </a:pPr>
            <a:r>
              <a:rPr lang="en-IN"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SAMPLE CODE</a:t>
            </a:r>
          </a:p>
          <a:p>
            <a:pPr marL="0" lvl="0" indent="-114300">
              <a:spcBef>
                <a:spcPts val="0"/>
              </a:spcBef>
              <a:buClr>
                <a:srgbClr val="B72314"/>
              </a:buClr>
              <a:buSzPts val="1800"/>
              <a:buFont typeface="Arial"/>
              <a:buChar char="•"/>
            </a:pPr>
            <a:r>
              <a:rPr lang="en-IN"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RESULTS</a:t>
            </a:r>
            <a:endParaRPr lang="en-US" sz="2000" b="1" dirty="0">
              <a:solidFill>
                <a:schemeClr val="tx1"/>
              </a:solidFill>
              <a:latin typeface="Times New Roman" panose="02020603050405020304" pitchFamily="18" charset="0"/>
              <a:ea typeface="EB Garamond"/>
              <a:cs typeface="Times New Roman" panose="02020603050405020304" pitchFamily="18" charset="0"/>
              <a:sym typeface="EB Garamond"/>
            </a:endParaRPr>
          </a:p>
          <a:p>
            <a:pPr marL="0" lvl="0" indent="-114300">
              <a:spcBef>
                <a:spcPts val="0"/>
              </a:spcBef>
              <a:buClr>
                <a:srgbClr val="B72314"/>
              </a:buClr>
              <a:buSzPts val="1800"/>
              <a:buFont typeface="Arial"/>
              <a:buChar char="•"/>
            </a:pPr>
            <a:r>
              <a:rPr lang="en-US"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CONCLUSION</a:t>
            </a:r>
          </a:p>
          <a:p>
            <a:pPr marL="0" lvl="0" indent="-114300">
              <a:spcBef>
                <a:spcPts val="0"/>
              </a:spcBef>
              <a:buClr>
                <a:srgbClr val="B72314"/>
              </a:buClr>
              <a:buSzPts val="1800"/>
              <a:buFont typeface="Arial"/>
              <a:buChar char="•"/>
            </a:pPr>
            <a:r>
              <a:rPr lang="en-IN" sz="2000" b="1" dirty="0" smtClean="0">
                <a:solidFill>
                  <a:schemeClr val="tx1"/>
                </a:solidFill>
                <a:latin typeface="Times New Roman" panose="02020603050405020304" pitchFamily="18" charset="0"/>
                <a:cs typeface="Times New Roman" panose="02020603050405020304" pitchFamily="18" charset="0"/>
                <a:sym typeface="EB Garamond"/>
              </a:rPr>
              <a:t>FUTURE ENHANCEMENTS</a:t>
            </a:r>
            <a:endParaRPr lang="en-IN" sz="2000" dirty="0">
              <a:solidFill>
                <a:schemeClr val="tx1"/>
              </a:solidFill>
            </a:endParaRPr>
          </a:p>
        </p:txBody>
      </p:sp>
    </p:spTree>
    <p:extLst>
      <p:ext uri="{BB962C8B-B14F-4D97-AF65-F5344CB8AC3E}">
        <p14:creationId xmlns="" xmlns:p14="http://schemas.microsoft.com/office/powerpoint/2010/main" val="4873517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FUTURE  ENHANCEMENTS: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589212" y="1716258"/>
            <a:ext cx="8915400" cy="4698610"/>
          </a:xfrm>
        </p:spPr>
        <p:txBody>
          <a:bodyPr>
            <a:normAutofit/>
          </a:bodyPr>
          <a:lstStyle/>
          <a:p>
            <a:pPr algn="just">
              <a:lnSpc>
                <a:spcPct val="150000"/>
              </a:lnSpc>
            </a:pPr>
            <a:r>
              <a:rPr lang="en-US" sz="2400" dirty="0" smtClean="0">
                <a:latin typeface="Times New Roman" pitchFamily="18" charset="0"/>
                <a:cs typeface="Times New Roman" pitchFamily="18" charset="0"/>
              </a:rPr>
              <a:t>Although these results are not very promising for real life use. We believe there is room for improvement along this line, such as designing new proxy tasks, evaluating different architectural options, and including other data modalities (e.g., text) in conjunction with images/scans.</a:t>
            </a:r>
          </a:p>
          <a:p>
            <a:pPr algn="just">
              <a:lnSpc>
                <a:spcPct val="150000"/>
              </a:lnSpc>
            </a:pPr>
            <a:r>
              <a:rPr lang="en-US" sz="2400" dirty="0" smtClean="0">
                <a:latin typeface="Times New Roman" pitchFamily="18" charset="0"/>
                <a:cs typeface="Times New Roman" pitchFamily="18" charset="0"/>
              </a:rPr>
              <a:t>We believe the field of detection of Diabetic </a:t>
            </a:r>
            <a:r>
              <a:rPr lang="en-US" sz="2400" dirty="0" err="1" smtClean="0">
                <a:latin typeface="Times New Roman" pitchFamily="18" charset="0"/>
                <a:cs typeface="Times New Roman" pitchFamily="18" charset="0"/>
              </a:rPr>
              <a:t>Retinography</a:t>
            </a:r>
            <a:r>
              <a:rPr lang="en-US" sz="2400" dirty="0" smtClean="0">
                <a:latin typeface="Times New Roman" pitchFamily="18" charset="0"/>
                <a:cs typeface="Times New Roman" pitchFamily="18" charset="0"/>
              </a:rPr>
              <a:t> using deep learning improves and mitigates the risk of vision loss for many people, and make if cost efficient for regular check-up. </a:t>
            </a:r>
            <a:endParaRPr lang="en-IN" sz="24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buNone/>
            </a:pPr>
            <a:endParaRPr lang="en-IN" sz="3600" b="1" dirty="0" smtClean="0">
              <a:latin typeface="Times New Roman" panose="02020603050405020304" pitchFamily="18" charset="0"/>
              <a:cs typeface="Times New Roman" panose="02020603050405020304" pitchFamily="18" charset="0"/>
            </a:endParaRPr>
          </a:p>
          <a:p>
            <a:pPr marL="0" indent="0">
              <a:buNone/>
            </a:pPr>
            <a:r>
              <a:rPr lang="en-IN" sz="3600" b="1" dirty="0" smtClean="0">
                <a:solidFill>
                  <a:srgbClr val="FF0000"/>
                </a:solidFill>
                <a:latin typeface="Times New Roman" panose="02020603050405020304" pitchFamily="18" charset="0"/>
                <a:cs typeface="Times New Roman" panose="02020603050405020304" pitchFamily="18" charset="0"/>
              </a:rPr>
              <a:t>                    </a:t>
            </a:r>
            <a:r>
              <a:rPr lang="en-IN" sz="4400" b="1" dirty="0" smtClean="0">
                <a:solidFill>
                  <a:srgbClr val="FF0000"/>
                </a:solidFill>
                <a:latin typeface="Times New Roman" panose="02020603050405020304" pitchFamily="18" charset="0"/>
                <a:cs typeface="Times New Roman" panose="02020603050405020304" pitchFamily="18" charset="0"/>
              </a:rPr>
              <a:t>ANY QUERIES?</a:t>
            </a:r>
            <a:endParaRPr lang="en-IN" sz="4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951673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79775" y="623888"/>
            <a:ext cx="8912225" cy="1281112"/>
          </a:xfrm>
        </p:spPr>
        <p:txBody>
          <a:bodyPr/>
          <a:lstStyle/>
          <a:p>
            <a:endParaRPr lang="en-IN" dirty="0"/>
          </a:p>
        </p:txBody>
      </p:sp>
      <p:sp>
        <p:nvSpPr>
          <p:cNvPr id="3" name="Content Placeholder 2"/>
          <p:cNvSpPr>
            <a:spLocks noGrp="1"/>
          </p:cNvSpPr>
          <p:nvPr>
            <p:ph idx="4294967295"/>
          </p:nvPr>
        </p:nvSpPr>
        <p:spPr>
          <a:xfrm>
            <a:off x="3276600" y="2133600"/>
            <a:ext cx="8915400" cy="3778250"/>
          </a:xfrm>
        </p:spPr>
        <p:txBody>
          <a:bodyPr>
            <a:normAutofit/>
          </a:bodyPr>
          <a:lstStyle/>
          <a:p>
            <a:pPr marL="0" indent="0">
              <a:buNone/>
            </a:pPr>
            <a:r>
              <a:rPr lang="en-IN" sz="3600" b="1" dirty="0" smtClean="0">
                <a:latin typeface="Times New Roman" panose="02020603050405020304" pitchFamily="18" charset="0"/>
                <a:cs typeface="Times New Roman" panose="02020603050405020304" pitchFamily="18" charset="0"/>
              </a:rPr>
              <a:t>  </a:t>
            </a:r>
          </a:p>
          <a:p>
            <a:pPr marL="0" indent="0">
              <a:buNone/>
            </a:pPr>
            <a:r>
              <a:rPr lang="en-IN" sz="4800" b="1" dirty="0">
                <a:latin typeface="Times New Roman" panose="02020603050405020304" pitchFamily="18" charset="0"/>
                <a:cs typeface="Times New Roman" panose="02020603050405020304" pitchFamily="18" charset="0"/>
              </a:rPr>
              <a:t> </a:t>
            </a:r>
            <a:r>
              <a:rPr lang="en-IN" sz="4800" b="1" dirty="0" smtClean="0">
                <a:latin typeface="Times New Roman" panose="02020603050405020304" pitchFamily="18" charset="0"/>
                <a:cs typeface="Times New Roman" panose="02020603050405020304" pitchFamily="18" charset="0"/>
              </a:rPr>
              <a:t>            THANK YOU </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7529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21673"/>
            <a:ext cx="8911687" cy="1683327"/>
          </a:xfrm>
        </p:spPr>
        <p:txBody>
          <a:bodyPr/>
          <a:lstStyle/>
          <a:p>
            <a:r>
              <a:rPr lang="en-IN"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900545"/>
            <a:ext cx="8915400" cy="5708073"/>
          </a:xfrm>
        </p:spPr>
        <p:txBody>
          <a:bodyPr>
            <a:normAutofit lnSpcReduction="10000"/>
          </a:bodyPr>
          <a:lstStyle/>
          <a:p>
            <a:pPr algn="just">
              <a:lnSpc>
                <a:spcPct val="150000"/>
              </a:lnSpc>
            </a:pPr>
            <a:r>
              <a:rPr lang="en-IN" sz="2100" dirty="0">
                <a:latin typeface="Times New Roman"/>
                <a:cs typeface="Times New Roman"/>
              </a:rPr>
              <a:t>Deep learning role in medical imaging is increasing quite effectively. As the models are providing promising accuracy, the early detection and risk mitigation of several diseases is becoming easy. Diabetic Retinopathy is one such disease. Where early detection plays a severe role as it can lead to vision loss. </a:t>
            </a:r>
            <a:endParaRPr lang="en-US" sz="2100" dirty="0">
              <a:latin typeface="Times New Roman" pitchFamily="18" charset="0"/>
              <a:cs typeface="Times New Roman" pitchFamily="18" charset="0"/>
            </a:endParaRPr>
          </a:p>
          <a:p>
            <a:pPr algn="just">
              <a:lnSpc>
                <a:spcPct val="150000"/>
              </a:lnSpc>
            </a:pPr>
            <a:r>
              <a:rPr lang="en-IN" sz="2100" dirty="0">
                <a:latin typeface="Times New Roman"/>
                <a:cs typeface="Times New Roman"/>
              </a:rPr>
              <a:t>To implement a model in supervised manner, we need huge amount of labelled data set which can be very costly. So as to overcome these problems, in this paper we have implemented a self-supervised learning model for detection of diabetic retinopathy, using very limited dataset. This model is implemented using one of the pretext/proxy task image rotations developed on Dense NET architecture. The model is fine-tuned with the various quantities of subsets of the original dataset and compared internally.</a:t>
            </a:r>
            <a:endParaRPr lang="en-US" sz="2100" dirty="0">
              <a:latin typeface="Times New Roman" pitchFamily="18" charset="0"/>
              <a:cs typeface="Times New Roman" pitchFamily="18" charset="0"/>
            </a:endParaRPr>
          </a:p>
          <a:p>
            <a:pPr marL="0" indent="0">
              <a:buNone/>
            </a:pPr>
            <a:endParaRPr lang="en-IN" sz="2000" dirty="0"/>
          </a:p>
        </p:txBody>
      </p:sp>
    </p:spTree>
    <p:extLst>
      <p:ext uri="{BB962C8B-B14F-4D97-AF65-F5344CB8AC3E}">
        <p14:creationId xmlns="" xmlns:p14="http://schemas.microsoft.com/office/powerpoint/2010/main" val="3340144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48640"/>
            <a:ext cx="8911687" cy="1356360"/>
          </a:xfrm>
        </p:spPr>
        <p:txBody>
          <a:bodyPr/>
          <a:lstStyle/>
          <a:p>
            <a:r>
              <a:rPr lang="en-IN" b="1" dirty="0" smtClean="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63039"/>
            <a:ext cx="8915400" cy="4826925"/>
          </a:xfrm>
        </p:spPr>
        <p:txBody>
          <a:bodyPr>
            <a:noAutofit/>
          </a:bodyPr>
          <a:lstStyle/>
          <a:p>
            <a:pPr algn="just">
              <a:lnSpc>
                <a:spcPct val="150000"/>
              </a:lnSpc>
            </a:pPr>
            <a:r>
              <a:rPr lang="en-IN" sz="2400" dirty="0">
                <a:latin typeface="Times New Roman" pitchFamily="18" charset="0"/>
                <a:cs typeface="Times New Roman" pitchFamily="18" charset="0"/>
              </a:rPr>
              <a:t>Unsupervised learning in general can be formulated as learning an embedding space, where the data that is similar semantically are closer and vice versa. The self-supervised learning does the same by constructing such representation space with the help of proxy task from the data itself. </a:t>
            </a:r>
            <a:endParaRPr lang="en-IN" sz="2400" dirty="0" smtClean="0">
              <a:latin typeface="Times New Roman" pitchFamily="18" charset="0"/>
              <a:cs typeface="Times New Roman" pitchFamily="18" charset="0"/>
            </a:endParaRPr>
          </a:p>
          <a:p>
            <a:endParaRPr lang="en-IN" sz="2200" b="1" dirty="0"/>
          </a:p>
        </p:txBody>
      </p:sp>
    </p:spTree>
    <p:extLst>
      <p:ext uri="{BB962C8B-B14F-4D97-AF65-F5344CB8AC3E}">
        <p14:creationId xmlns="" xmlns:p14="http://schemas.microsoft.com/office/powerpoint/2010/main" val="3624750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10145"/>
            <a:ext cx="8915400" cy="4401077"/>
          </a:xfrm>
        </p:spPr>
        <p:txBody>
          <a:bodyPr>
            <a:normAutofit/>
          </a:bodyPr>
          <a:lstStyle/>
          <a:p>
            <a:pPr marL="285750" indent="-285750" algn="just">
              <a:lnSpc>
                <a:spcPct val="150000"/>
              </a:lnSpc>
              <a:buFont typeface="Arial" panose="020B0604020202020204" pitchFamily="34" charset="0"/>
              <a:buChar char="•"/>
            </a:pPr>
            <a:r>
              <a:rPr lang="en-US" sz="2400" dirty="0">
                <a:latin typeface="Times New Roman"/>
                <a:cs typeface="Times New Roman"/>
              </a:rPr>
              <a:t>You cannot get precise information regarding data sorting, and the output as data used in supervised learning is labelled and not known</a:t>
            </a:r>
            <a:r>
              <a:rPr lang="en-US" sz="2400" dirty="0" smtClean="0">
                <a:latin typeface="Times New Roman"/>
                <a:cs typeface="Times New Roman"/>
              </a:rPr>
              <a:t>.</a:t>
            </a:r>
            <a:endParaRPr lang="en-US" sz="2400" dirty="0">
              <a:latin typeface="Times New Roman" pitchFamily="18" charset="0"/>
              <a:cs typeface="Times New Roman" pitchFamily="18" charset="0"/>
            </a:endParaRPr>
          </a:p>
          <a:p>
            <a:pPr marL="285750" indent="-285750" algn="just">
              <a:lnSpc>
                <a:spcPct val="150000"/>
              </a:lnSpc>
              <a:buFont typeface="Arial" panose="020B0604020202020204" pitchFamily="34" charset="0"/>
              <a:buChar char="•"/>
            </a:pPr>
            <a:r>
              <a:rPr lang="en-US" sz="2400" dirty="0">
                <a:latin typeface="Times New Roman"/>
                <a:cs typeface="Times New Roman"/>
              </a:rPr>
              <a:t>Less accuracy of the results is because the input data is not known and not labelled by people in advance</a:t>
            </a:r>
            <a:r>
              <a:rPr lang="en-US" sz="2400" b="1" dirty="0">
                <a:latin typeface="Times New Roman"/>
                <a:cs typeface="Times New Roman"/>
              </a:rPr>
              <a:t>.</a:t>
            </a:r>
          </a:p>
          <a:p>
            <a:endParaRPr lang="en-IN" sz="2400" b="1" dirty="0"/>
          </a:p>
        </p:txBody>
      </p:sp>
    </p:spTree>
    <p:extLst>
      <p:ext uri="{BB962C8B-B14F-4D97-AF65-F5344CB8AC3E}">
        <p14:creationId xmlns="" xmlns:p14="http://schemas.microsoft.com/office/powerpoint/2010/main" val="566928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PROPOSED SYSTEM: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589212" y="1463040"/>
            <a:ext cx="8915400" cy="5120639"/>
          </a:xfrm>
        </p:spPr>
        <p:txBody>
          <a:bodyPr>
            <a:normAutofit/>
          </a:bodyPr>
          <a:lstStyle/>
          <a:p>
            <a:pPr algn="just">
              <a:lnSpc>
                <a:spcPct val="120000"/>
              </a:lnSpc>
              <a:buFont typeface="Wingdings" pitchFamily="2" charset="2"/>
              <a:buChar char="Ø"/>
            </a:pPr>
            <a:r>
              <a:rPr lang="en-IN" sz="2600" dirty="0" smtClean="0">
                <a:latin typeface="Times New Roman" pitchFamily="18" charset="0"/>
                <a:cs typeface="Times New Roman" pitchFamily="18" charset="0"/>
              </a:rPr>
              <a:t>The learning's of model at the time of proxy task can also be used in various other downstream tasks. Recently, several methods in the line of research have been developed and found applications in numerous fields. </a:t>
            </a:r>
          </a:p>
          <a:p>
            <a:pPr algn="just">
              <a:lnSpc>
                <a:spcPct val="120000"/>
              </a:lnSpc>
              <a:buFont typeface="Wingdings" pitchFamily="2" charset="2"/>
              <a:buChar char="Ø"/>
            </a:pPr>
            <a:r>
              <a:rPr lang="en-IN" sz="2600" dirty="0" smtClean="0">
                <a:latin typeface="Times New Roman" pitchFamily="18" charset="0"/>
                <a:cs typeface="Times New Roman" pitchFamily="18" charset="0"/>
              </a:rPr>
              <a:t>Self-supervised learning consists of two major parts of processing first is the proxy task and second is fine-tuning. There are different types of self-supervised learning methods that differ in their first building block i.e., proxy task. There are various types of proxy tasks developed in this line of research.</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8655"/>
            <a:ext cx="8911687" cy="1586345"/>
          </a:xfrm>
        </p:spPr>
        <p:txBody>
          <a:bodyPr/>
          <a:lstStyle/>
          <a:p>
            <a:r>
              <a:rPr lang="en-IN" b="1" dirty="0" smtClean="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066800"/>
            <a:ext cx="8915400" cy="5306291"/>
          </a:xfrm>
        </p:spPr>
        <p:txBody>
          <a:bodyPr>
            <a:normAutofit/>
          </a:bodyPr>
          <a:lstStyle/>
          <a:p>
            <a:pPr algn="just"/>
            <a:r>
              <a:rPr lang="en-US" sz="2400" dirty="0">
                <a:latin typeface="Times New Roman" pitchFamily="18" charset="0"/>
                <a:cs typeface="Times New Roman" pitchFamily="18" charset="0"/>
              </a:rPr>
              <a:t>The model follows a self-supervised paradigm and proposes to learn image representations by training to recognize the geometric transformation that is applied to the image that it gets as input. More specifically, we first define a small set of discrete geometric transformations ,then each image on the dataset and the produced transformed images are fed to the model that is trained to recognize the transformation of each image</a:t>
            </a:r>
          </a:p>
          <a:p>
            <a:pPr algn="just"/>
            <a:endParaRPr lang="en-IN" sz="2000" b="1" dirty="0"/>
          </a:p>
        </p:txBody>
      </p:sp>
      <p:pic>
        <p:nvPicPr>
          <p:cNvPr id="4" name="Picture 3" descr="Normal chest x-ray | Radiology Case | Radiopaedia.org"/>
          <p:cNvPicPr/>
          <p:nvPr/>
        </p:nvPicPr>
        <p:blipFill>
          <a:blip r:embed="rId2">
            <a:extLst>
              <a:ext uri="{28A0092B-C50C-407E-A947-70E740481C1C}">
                <a14:useLocalDpi xmlns="" xmlns:a14="http://schemas.microsoft.com/office/drawing/2010/main" val="0"/>
              </a:ext>
            </a:extLst>
          </a:blip>
          <a:stretch>
            <a:fillRect/>
          </a:stretch>
        </p:blipFill>
        <p:spPr>
          <a:xfrm>
            <a:off x="2976870" y="4014551"/>
            <a:ext cx="1555423" cy="1433555"/>
          </a:xfrm>
          <a:prstGeom prst="rect">
            <a:avLst/>
          </a:prstGeom>
        </p:spPr>
      </p:pic>
      <p:pic>
        <p:nvPicPr>
          <p:cNvPr id="5" name="Picture 4" descr="Normal chest x-ray | Radiology Case | Radiopaedia.org"/>
          <p:cNvPicPr/>
          <p:nvPr/>
        </p:nvPicPr>
        <p:blipFill>
          <a:blip r:embed="rId2">
            <a:extLst>
              <a:ext uri="{28A0092B-C50C-407E-A947-70E740481C1C}">
                <a14:useLocalDpi xmlns="" xmlns:a14="http://schemas.microsoft.com/office/drawing/2010/main" val="0"/>
              </a:ext>
            </a:extLst>
          </a:blip>
          <a:stretch>
            <a:fillRect/>
          </a:stretch>
        </p:blipFill>
        <p:spPr>
          <a:xfrm rot="5400000">
            <a:off x="5282240" y="3987435"/>
            <a:ext cx="1433555" cy="1487787"/>
          </a:xfrm>
          <a:prstGeom prst="rect">
            <a:avLst/>
          </a:prstGeom>
        </p:spPr>
      </p:pic>
      <p:pic>
        <p:nvPicPr>
          <p:cNvPr id="6" name="Picture 5" descr="Normal chest x-ray | Radiology Case | Radiopaedia.org"/>
          <p:cNvPicPr/>
          <p:nvPr/>
        </p:nvPicPr>
        <p:blipFill>
          <a:blip r:embed="rId2">
            <a:extLst>
              <a:ext uri="{28A0092B-C50C-407E-A947-70E740481C1C}">
                <a14:useLocalDpi xmlns="" xmlns:a14="http://schemas.microsoft.com/office/drawing/2010/main" val="0"/>
              </a:ext>
            </a:extLst>
          </a:blip>
          <a:stretch>
            <a:fillRect/>
          </a:stretch>
        </p:blipFill>
        <p:spPr>
          <a:xfrm rot="10800000">
            <a:off x="7638425" y="4014551"/>
            <a:ext cx="1376314" cy="1433555"/>
          </a:xfrm>
          <a:prstGeom prst="rect">
            <a:avLst/>
          </a:prstGeom>
        </p:spPr>
      </p:pic>
      <p:pic>
        <p:nvPicPr>
          <p:cNvPr id="7" name="Picture 6" descr="Normal chest x-ray | Radiology Case | Radiopaedia.org"/>
          <p:cNvPicPr/>
          <p:nvPr/>
        </p:nvPicPr>
        <p:blipFill>
          <a:blip r:embed="rId2">
            <a:extLst>
              <a:ext uri="{28A0092B-C50C-407E-A947-70E740481C1C}">
                <a14:useLocalDpi xmlns="" xmlns:a14="http://schemas.microsoft.com/office/drawing/2010/main" val="0"/>
              </a:ext>
            </a:extLst>
          </a:blip>
          <a:stretch>
            <a:fillRect/>
          </a:stretch>
        </p:blipFill>
        <p:spPr>
          <a:xfrm rot="16200000">
            <a:off x="9816571" y="4014893"/>
            <a:ext cx="1433557" cy="1432873"/>
          </a:xfrm>
          <a:prstGeom prst="rect">
            <a:avLst/>
          </a:prstGeom>
        </p:spPr>
      </p:pic>
      <p:sp>
        <p:nvSpPr>
          <p:cNvPr id="9" name="TextBox 8"/>
          <p:cNvSpPr txBox="1"/>
          <p:nvPr/>
        </p:nvSpPr>
        <p:spPr>
          <a:xfrm>
            <a:off x="3075708" y="5479609"/>
            <a:ext cx="1456585"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0  degrees</a:t>
            </a:r>
            <a:endParaRPr lang="en-IN" sz="20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5343602" y="5494998"/>
            <a:ext cx="1399309"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90 degrees</a:t>
            </a:r>
            <a:endParaRPr lang="en-IN"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638425" y="5494998"/>
            <a:ext cx="1376314"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180 degrees</a:t>
            </a:r>
            <a:endParaRPr lang="en-IN" b="1"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9961419" y="5514180"/>
            <a:ext cx="1432873"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270 degrees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961178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51709"/>
            <a:ext cx="8915400" cy="4359513"/>
          </a:xfrm>
        </p:spPr>
        <p:txBody>
          <a:bodyPr>
            <a:normAutofit/>
          </a:bodyPr>
          <a:lstStyle/>
          <a:p>
            <a:pPr algn="just">
              <a:lnSpc>
                <a:spcPct val="150000"/>
              </a:lnSpc>
              <a:buClr>
                <a:schemeClr val="tx1"/>
              </a:buClr>
              <a:buFont typeface="Arial" panose="020B0604020202020204" pitchFamily="34" charset="0"/>
              <a:buChar char="•"/>
            </a:pPr>
            <a:r>
              <a:rPr lang="en-US" sz="2800" dirty="0">
                <a:latin typeface="Times New Roman" pitchFamily="18" charset="0"/>
                <a:cs typeface="Times New Roman" pitchFamily="18" charset="0"/>
              </a:rPr>
              <a:t>It requires much less labelled data </a:t>
            </a:r>
          </a:p>
          <a:p>
            <a:pPr algn="just">
              <a:lnSpc>
                <a:spcPct val="150000"/>
              </a:lnSpc>
              <a:buClr>
                <a:schemeClr val="tx1"/>
              </a:buClr>
              <a:buFont typeface="Arial" panose="020B0604020202020204" pitchFamily="34" charset="0"/>
              <a:buChar char="•"/>
            </a:pPr>
            <a:r>
              <a:rPr lang="en-US" sz="2800" dirty="0">
                <a:latin typeface="Times New Roman" pitchFamily="18" charset="0"/>
                <a:cs typeface="Times New Roman" pitchFamily="18" charset="0"/>
              </a:rPr>
              <a:t>It provides a significant improvement in accuracy</a:t>
            </a:r>
          </a:p>
          <a:p>
            <a:pPr algn="just">
              <a:lnSpc>
                <a:spcPct val="150000"/>
              </a:lnSpc>
              <a:buClr>
                <a:schemeClr val="tx1"/>
              </a:buClr>
              <a:buFont typeface="Arial" panose="020B0604020202020204" pitchFamily="34" charset="0"/>
              <a:buChar char="•"/>
            </a:pPr>
            <a:r>
              <a:rPr lang="en-US" sz="2800" dirty="0">
                <a:latin typeface="Times New Roman" pitchFamily="18" charset="0"/>
                <a:cs typeface="Times New Roman" pitchFamily="18" charset="0"/>
              </a:rPr>
              <a:t>We can reduce the need for expensive annotated data to build image classification models</a:t>
            </a:r>
          </a:p>
          <a:p>
            <a:pPr algn="just">
              <a:buFont typeface="Arial" panose="020B0604020202020204" pitchFamily="34" charset="0"/>
              <a:buChar char="•"/>
            </a:pPr>
            <a:endParaRPr lang="en-IN" sz="2800" b="1" dirty="0"/>
          </a:p>
        </p:txBody>
      </p:sp>
    </p:spTree>
    <p:extLst>
      <p:ext uri="{BB962C8B-B14F-4D97-AF65-F5344CB8AC3E}">
        <p14:creationId xmlns="" xmlns:p14="http://schemas.microsoft.com/office/powerpoint/2010/main" val="3408743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Integral</Template>
  <TotalTime>2007</TotalTime>
  <Words>1261</Words>
  <Application>Microsoft Office PowerPoint</Application>
  <PresentationFormat>Custom</PresentationFormat>
  <Paragraphs>135</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Wisp</vt:lpstr>
      <vt:lpstr>                         CMR TECHNICAL CAMPUS                                                             UGC AUTONOMOUS                                             Accredited by NBA &amp; NAAC with A Grade                                                        Approved by AICTE, New Delhi and Affiliated to JNTU, Hyderabad </vt:lpstr>
      <vt:lpstr>SELF-SUPERVISED LEARNING FOR MEDICAL IMAGING</vt:lpstr>
      <vt:lpstr> CONTENTS:</vt:lpstr>
      <vt:lpstr>ABSTRACT</vt:lpstr>
      <vt:lpstr>EXISTING SYSTEM</vt:lpstr>
      <vt:lpstr>DISADVANTAGES:</vt:lpstr>
      <vt:lpstr>PROPOSED SYSTEM:</vt:lpstr>
      <vt:lpstr>PROPOSED SYSTEM:</vt:lpstr>
      <vt:lpstr>ADVANTAGES:</vt:lpstr>
      <vt:lpstr>  PROJECT ARCHITECTURE:</vt:lpstr>
      <vt:lpstr>DATASET PREPERATION:</vt:lpstr>
      <vt:lpstr>DATA PREPROCESSING:</vt:lpstr>
      <vt:lpstr>FINE-TUNING WITH LABELLED DATA:</vt:lpstr>
      <vt:lpstr>CLASSIFICATION:</vt:lpstr>
      <vt:lpstr>SOFTWARE REQUIREMENTS:</vt:lpstr>
      <vt:lpstr>HARDWARE REQUIREMENTS:</vt:lpstr>
      <vt:lpstr>Slide 17</vt:lpstr>
      <vt:lpstr>USE CASE DIAGRAM:</vt:lpstr>
      <vt:lpstr>CLASS DIAGRAM:</vt:lpstr>
      <vt:lpstr>SEQUENCE DIAGRAM:</vt:lpstr>
      <vt:lpstr>ACTIVITY DIAGRAM:</vt:lpstr>
      <vt:lpstr>SAMPLE CODE:     Training the model:</vt:lpstr>
      <vt:lpstr>Fine tuning the model:</vt:lpstr>
      <vt:lpstr>RESULTS:</vt:lpstr>
      <vt:lpstr>Results obtained from the model, showing minimum, average and maximum quadratic weighted kappa scores for different subsets of data used in fine-tuning. </vt:lpstr>
      <vt:lpstr>Avg QW kappa scores vs percentage of labelled images comparing Rotation  technique and baseline values</vt:lpstr>
      <vt:lpstr>Convergence Rates Comparison</vt:lpstr>
      <vt:lpstr>Accuracy vs epochs for various percentages of labelled data, showing  convergence rates and differences in ranges of accuracy. (fifth repetition is used for  every percentage) </vt:lpstr>
      <vt:lpstr>CONCLUSION:</vt:lpstr>
      <vt:lpstr>FUTURE  ENHANCEMENTS:</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SELF-SUPERVISED LEARNING FOR MEDICAL IMAGING</dc:title>
  <dc:creator>Windows User</dc:creator>
  <cp:lastModifiedBy>Windows User</cp:lastModifiedBy>
  <cp:revision>69</cp:revision>
  <dcterms:created xsi:type="dcterms:W3CDTF">2021-12-31T13:01:14Z</dcterms:created>
  <dcterms:modified xsi:type="dcterms:W3CDTF">2022-06-16T13:44:57Z</dcterms:modified>
</cp:coreProperties>
</file>