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3" r:id="rId1"/>
  </p:sldMasterIdLst>
  <p:notesMasterIdLst>
    <p:notesMasterId r:id="rId12"/>
  </p:notes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</p:sldIdLst>
  <p:sldSz cx="14630400" cy="8229600"/>
  <p:notesSz cx="8229600" cy="1463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50" d="100"/>
          <a:sy n="50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2381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10160"/>
            <a:ext cx="14630400" cy="823976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8481" y="2885441"/>
            <a:ext cx="9320323" cy="1975562"/>
          </a:xfrm>
        </p:spPr>
        <p:txBody>
          <a:bodyPr anchor="b">
            <a:noAutofit/>
          </a:bodyPr>
          <a:lstStyle>
            <a:lvl1pPr algn="r">
              <a:defRPr sz="648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8481" y="4861000"/>
            <a:ext cx="9320323" cy="131627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74774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2" y="731520"/>
            <a:ext cx="10316002" cy="4084320"/>
          </a:xfrm>
        </p:spPr>
        <p:txBody>
          <a:bodyPr anchor="ctr">
            <a:normAutofit/>
          </a:bodyPr>
          <a:lstStyle>
            <a:lvl1pPr algn="l">
              <a:defRPr sz="528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364480"/>
            <a:ext cx="10316002" cy="1885154"/>
          </a:xfrm>
        </p:spPr>
        <p:txBody>
          <a:bodyPr anchor="ctr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74397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1" y="731520"/>
            <a:ext cx="9712961" cy="3627120"/>
          </a:xfrm>
        </p:spPr>
        <p:txBody>
          <a:bodyPr anchor="ctr">
            <a:normAutofit/>
          </a:bodyPr>
          <a:lstStyle>
            <a:lvl1pPr algn="l">
              <a:defRPr sz="528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39367" y="4358640"/>
            <a:ext cx="8669429" cy="4572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92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>
              <a:buFontTx/>
              <a:buNone/>
              <a:defRPr/>
            </a:lvl2pPr>
            <a:lvl3pPr marL="1097280" indent="0">
              <a:buFontTx/>
              <a:buNone/>
              <a:defRPr/>
            </a:lvl3pPr>
            <a:lvl4pPr marL="1645920" indent="0">
              <a:buFontTx/>
              <a:buNone/>
              <a:defRPr/>
            </a:lvl4pPr>
            <a:lvl5pPr marL="219456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364480"/>
            <a:ext cx="10316002" cy="1885154"/>
          </a:xfrm>
        </p:spPr>
        <p:txBody>
          <a:bodyPr anchor="ctr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50244" y="948454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671613" y="3463867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434137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2" y="2318386"/>
            <a:ext cx="10316002" cy="3114552"/>
          </a:xfrm>
        </p:spPr>
        <p:txBody>
          <a:bodyPr anchor="b">
            <a:normAutofit/>
          </a:bodyPr>
          <a:lstStyle>
            <a:lvl1pPr algn="l">
              <a:defRPr sz="528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432938"/>
            <a:ext cx="10316002" cy="1816697"/>
          </a:xfrm>
        </p:spPr>
        <p:txBody>
          <a:bodyPr anchor="t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2815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1" y="731520"/>
            <a:ext cx="9712961" cy="3627120"/>
          </a:xfrm>
        </p:spPr>
        <p:txBody>
          <a:bodyPr anchor="ctr">
            <a:normAutofit/>
          </a:bodyPr>
          <a:lstStyle>
            <a:lvl1pPr algn="l">
              <a:defRPr sz="528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2799" y="4815840"/>
            <a:ext cx="10316003" cy="61709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88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8640" indent="0">
              <a:buFontTx/>
              <a:buNone/>
              <a:defRPr/>
            </a:lvl2pPr>
            <a:lvl3pPr marL="1097280" indent="0">
              <a:buFontTx/>
              <a:buNone/>
              <a:defRPr/>
            </a:lvl3pPr>
            <a:lvl4pPr marL="1645920" indent="0">
              <a:buFontTx/>
              <a:buNone/>
              <a:defRPr/>
            </a:lvl4pPr>
            <a:lvl5pPr marL="219456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432938"/>
            <a:ext cx="10316002" cy="1816697"/>
          </a:xfrm>
        </p:spPr>
        <p:txBody>
          <a:bodyPr anchor="t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50244" y="948454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671613" y="3463867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387276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59" y="731520"/>
            <a:ext cx="10305844" cy="3627120"/>
          </a:xfrm>
        </p:spPr>
        <p:txBody>
          <a:bodyPr anchor="ctr">
            <a:normAutofit/>
          </a:bodyPr>
          <a:lstStyle>
            <a:lvl1pPr algn="l">
              <a:defRPr sz="528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2799" y="4815840"/>
            <a:ext cx="10316003" cy="61709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880">
                <a:solidFill>
                  <a:schemeClr val="accent1"/>
                </a:solidFill>
              </a:defRPr>
            </a:lvl1pPr>
            <a:lvl2pPr marL="548640" indent="0">
              <a:buFontTx/>
              <a:buNone/>
              <a:defRPr/>
            </a:lvl2pPr>
            <a:lvl3pPr marL="1097280" indent="0">
              <a:buFontTx/>
              <a:buNone/>
              <a:defRPr/>
            </a:lvl3pPr>
            <a:lvl4pPr marL="1645920" indent="0">
              <a:buFontTx/>
              <a:buNone/>
              <a:defRPr/>
            </a:lvl4pPr>
            <a:lvl5pPr marL="219456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432938"/>
            <a:ext cx="10316002" cy="1816697"/>
          </a:xfrm>
        </p:spPr>
        <p:txBody>
          <a:bodyPr anchor="t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06576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62193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61208" y="731520"/>
            <a:ext cx="1565692" cy="630174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2" y="731520"/>
            <a:ext cx="8472180" cy="63017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3194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0074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27523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2" y="3241041"/>
            <a:ext cx="10316002" cy="2191897"/>
          </a:xfrm>
        </p:spPr>
        <p:txBody>
          <a:bodyPr anchor="b"/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432938"/>
            <a:ext cx="10316002" cy="1032480"/>
          </a:xfrm>
        </p:spPr>
        <p:txBody>
          <a:bodyPr anchor="t"/>
          <a:lstStyle>
            <a:lvl1pPr marL="0" indent="0" algn="l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66760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1" y="2592707"/>
            <a:ext cx="5020842" cy="46569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7964" y="2592707"/>
            <a:ext cx="5020841" cy="4656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6/17/2024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90920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894" y="2593180"/>
            <a:ext cx="5022748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0894" y="3284695"/>
            <a:ext cx="5022748" cy="396494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06059" y="2593180"/>
            <a:ext cx="5022742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06062" y="3284695"/>
            <a:ext cx="5022740" cy="396494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6/17/2024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90939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731520"/>
            <a:ext cx="10316002" cy="1584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6/17/2024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65334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6/17/2024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51211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1798325"/>
            <a:ext cx="4625434" cy="1534159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2554" y="617910"/>
            <a:ext cx="5416249" cy="66317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1" y="3332483"/>
            <a:ext cx="4625434" cy="3101339"/>
          </a:xfrm>
        </p:spPr>
        <p:txBody>
          <a:bodyPr>
            <a:normAutofit/>
          </a:bodyPr>
          <a:lstStyle>
            <a:lvl1pPr marL="0" indent="0">
              <a:buNone/>
              <a:defRPr sz="1680"/>
            </a:lvl1pPr>
            <a:lvl2pPr marL="548476" indent="0">
              <a:buNone/>
              <a:defRPr sz="1680"/>
            </a:lvl2pPr>
            <a:lvl3pPr marL="1096951" indent="0">
              <a:buNone/>
              <a:defRPr sz="1440"/>
            </a:lvl3pPr>
            <a:lvl4pPr marL="1645427" indent="0">
              <a:buNone/>
              <a:defRPr sz="1200"/>
            </a:lvl4pPr>
            <a:lvl5pPr marL="2193901" indent="0">
              <a:buNone/>
              <a:defRPr sz="1200"/>
            </a:lvl5pPr>
            <a:lvl6pPr marL="2742377" indent="0">
              <a:buNone/>
              <a:defRPr sz="1200"/>
            </a:lvl6pPr>
            <a:lvl7pPr marL="3290852" indent="0">
              <a:buNone/>
              <a:defRPr sz="1200"/>
            </a:lvl7pPr>
            <a:lvl8pPr marL="3839328" indent="0">
              <a:buNone/>
              <a:defRPr sz="1200"/>
            </a:lvl8pPr>
            <a:lvl9pPr marL="438780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6/17/2024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44364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2" y="5760720"/>
            <a:ext cx="10316000" cy="680086"/>
          </a:xfrm>
        </p:spPr>
        <p:txBody>
          <a:bodyPr anchor="b">
            <a:normAutofit/>
          </a:bodyPr>
          <a:lstStyle>
            <a:lvl1pPr algn="l">
              <a:defRPr sz="288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801" y="731520"/>
            <a:ext cx="10316002" cy="4614862"/>
          </a:xfrm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2" y="6440806"/>
            <a:ext cx="10316000" cy="808829"/>
          </a:xfrm>
        </p:spPr>
        <p:txBody>
          <a:bodyPr>
            <a:normAutofit/>
          </a:bodyPr>
          <a:lstStyle>
            <a:lvl1pPr marL="0" indent="0">
              <a:buNone/>
              <a:defRPr sz="144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6/17/2024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09283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10160"/>
            <a:ext cx="14630400" cy="823976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1" y="731520"/>
            <a:ext cx="10316002" cy="15849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1" y="2592707"/>
            <a:ext cx="10316002" cy="4656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46160" y="7249635"/>
            <a:ext cx="1094327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801" y="7249635"/>
            <a:ext cx="7557134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08796" y="7249635"/>
            <a:ext cx="820007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3974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hf sldNum="0" hdr="0" ftr="0" dt="0"/>
  <p:txStyles>
    <p:titleStyle>
      <a:lvl1pPr algn="l" defTabSz="548640" rtl="0" eaLnBrk="1" latinLnBrk="0" hangingPunct="1">
        <a:spcBef>
          <a:spcPct val="0"/>
        </a:spcBef>
        <a:buNone/>
        <a:defRPr sz="432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11480" indent="-41148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91540" indent="-34290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37160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92024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46888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01752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56616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411480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66344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7">
            <a:extLst>
              <a:ext uri="{FF2B5EF4-FFF2-40B4-BE49-F238E27FC236}">
                <a16:creationId xmlns:a16="http://schemas.microsoft.com/office/drawing/2014/main" id="{ABCCD90F-CAB7-D2C3-2003-2CDC1717EC82}"/>
              </a:ext>
            </a:extLst>
          </p:cNvPr>
          <p:cNvSpPr txBox="1">
            <a:spLocks/>
          </p:cNvSpPr>
          <p:nvPr/>
        </p:nvSpPr>
        <p:spPr>
          <a:xfrm>
            <a:off x="1280159" y="173301"/>
            <a:ext cx="12339021" cy="150489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SAVEETHA SCHOOL OF ENGINEERING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SIMATS, CHENNAI-602105 </a:t>
            </a:r>
            <a:br>
              <a:rPr lang="en-IN" sz="3200" dirty="0">
                <a:latin typeface="Bahnschrift Condensed" panose="020B0502040204020203" pitchFamily="34" charset="0"/>
              </a:rPr>
            </a:br>
            <a:endParaRPr lang="en-IN" sz="3200" dirty="0">
              <a:latin typeface="Bahnschrift Condensed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656272-7FF1-352F-0620-1D100623E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9264" y="1678193"/>
            <a:ext cx="1753496" cy="1582551"/>
          </a:xfrm>
          <a:prstGeom prst="rect">
            <a:avLst/>
          </a:prstGeom>
        </p:spPr>
      </p:pic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803A0228-CCC6-3732-6A13-4B7403862E58}"/>
              </a:ext>
            </a:extLst>
          </p:cNvPr>
          <p:cNvSpPr txBox="1">
            <a:spLocks/>
          </p:cNvSpPr>
          <p:nvPr/>
        </p:nvSpPr>
        <p:spPr>
          <a:xfrm>
            <a:off x="1559858" y="3463962"/>
            <a:ext cx="11058861" cy="4346090"/>
          </a:xfrm>
          <a:prstGeom prst="rect">
            <a:avLst/>
          </a:prstGeom>
        </p:spPr>
        <p:txBody>
          <a:bodyPr>
            <a:normAutofit/>
          </a:bodyPr>
          <a:lstStyle>
            <a:lvl1pPr marL="411480" indent="-41148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16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92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8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4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4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4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4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4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4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CSA1580-Cloud Computing and Big Data Analytics for Cloud API</a:t>
            </a:r>
          </a:p>
          <a:p>
            <a:pPr marL="0" indent="0" algn="ctr">
              <a:buNone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 </a:t>
            </a:r>
          </a:p>
          <a:p>
            <a:pPr marL="0" indent="0" algn="ctr">
              <a:buNone/>
            </a:pP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DR. Gnana Soundari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IN" sz="3600" dirty="0">
                <a:latin typeface="Bahnschrift SemiBold" panose="020B0502040204020203" pitchFamily="34" charset="0"/>
              </a:rPr>
              <a:t> </a:t>
            </a:r>
          </a:p>
          <a:p>
            <a:pPr marL="0" indent="0" algn="ctr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implement Scalable and Cost-Effective Web Applications on AWS</a:t>
            </a:r>
          </a:p>
          <a:p>
            <a:pPr marL="0" indent="0" algn="ctr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</a:p>
          <a:p>
            <a:pPr marL="0" indent="0" algn="ctr">
              <a:buNone/>
            </a:pPr>
            <a:r>
              <a:rPr lang="en-IN" sz="2000" dirty="0">
                <a:latin typeface="Bahnschrift Condensed" panose="020B0502040204020203" pitchFamily="34" charset="0"/>
              </a:rPr>
              <a:t>(192210278)-K. Pragnan Kiran</a:t>
            </a:r>
          </a:p>
          <a:p>
            <a:pPr algn="ctr"/>
            <a:endParaRPr lang="en-IN" sz="200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17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BD7F3C-BC20-43A7-FC13-AF3E9D159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308100"/>
            <a:ext cx="83947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420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-324853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1" y="0"/>
            <a:ext cx="6629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85801" y="842211"/>
            <a:ext cx="7625000" cy="33906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7545"/>
              </a:lnSpc>
              <a:buNone/>
            </a:pPr>
            <a:r>
              <a:rPr lang="en-US" sz="6036" dirty="0">
                <a:solidFill>
                  <a:srgbClr val="272D45"/>
                </a:solidFill>
                <a:latin typeface="Times New Roman" panose="02020603050405020304" pitchFamily="18" charset="0"/>
                <a:ea typeface="Kanit" pitchFamily="34" charset="-122"/>
                <a:cs typeface="Times New Roman" panose="02020603050405020304" pitchFamily="18" charset="0"/>
              </a:rPr>
              <a:t>Building Scalable and Cost-Effective Web Applications on AWS</a:t>
            </a:r>
            <a:endParaRPr lang="en-US" sz="603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833200" y="4566165"/>
            <a:ext cx="6915138" cy="282122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624"/>
              </a:lnSpc>
              <a:buNone/>
            </a:pPr>
            <a:r>
              <a:rPr lang="en-US" sz="2000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The demand for web applications is growing rapidly. Companies need to build applications that can handle increasing traffic and user demands while remaining cost-effective. Amazon Web Services (AWS) offers a comprehensive cloud platform that empowers developers to build scalable and cost-effective web applications.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hape 4"/>
          <p:cNvSpPr/>
          <p:nvPr/>
        </p:nvSpPr>
        <p:spPr>
          <a:xfrm>
            <a:off x="833199" y="6499027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-1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298144" y="581978"/>
            <a:ext cx="10034111" cy="13204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198"/>
              </a:lnSpc>
              <a:buNone/>
            </a:pPr>
            <a:r>
              <a:rPr lang="en-US" sz="4000" dirty="0">
                <a:solidFill>
                  <a:srgbClr val="272D45"/>
                </a:solidFill>
                <a:latin typeface="Times New Roman" panose="02020603050405020304" pitchFamily="18" charset="0"/>
                <a:ea typeface="Kanit" pitchFamily="34" charset="-122"/>
                <a:cs typeface="Times New Roman" panose="02020603050405020304" pitchFamily="18" charset="0"/>
              </a:rPr>
              <a:t>The Power of AWS: A Comprehensive Cloud Platform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2213812" y="2166224"/>
            <a:ext cx="10118444" cy="7922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95"/>
              </a:lnSpc>
              <a:buNone/>
            </a:pPr>
            <a:r>
              <a:rPr lang="en-US" sz="2000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AWS provides a wide range of services that cater to every stage of the web application development lifecycle, from infrastructure management to application deployment and monitoring.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hape 4"/>
          <p:cNvSpPr/>
          <p:nvPr/>
        </p:nvSpPr>
        <p:spPr>
          <a:xfrm>
            <a:off x="2298144" y="3433763"/>
            <a:ext cx="475298" cy="475298"/>
          </a:xfrm>
          <a:prstGeom prst="roundRect">
            <a:avLst>
              <a:gd name="adj" fmla="val 20000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2487573" y="3512939"/>
            <a:ext cx="96322" cy="3168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95"/>
              </a:lnSpc>
              <a:buNone/>
            </a:pPr>
            <a:r>
              <a:rPr lang="en-US" sz="2495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1</a:t>
            </a:r>
            <a:endParaRPr lang="en-US" sz="2495" dirty="0"/>
          </a:p>
        </p:txBody>
      </p:sp>
      <p:sp>
        <p:nvSpPr>
          <p:cNvPr id="8" name="Text 6"/>
          <p:cNvSpPr/>
          <p:nvPr/>
        </p:nvSpPr>
        <p:spPr>
          <a:xfrm>
            <a:off x="2984659" y="3433763"/>
            <a:ext cx="2773442" cy="4752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99"/>
              </a:lnSpc>
              <a:buNone/>
            </a:pPr>
            <a:r>
              <a:rPr lang="en-US" sz="2400" b="1" dirty="0">
                <a:solidFill>
                  <a:srgbClr val="2C3249"/>
                </a:solidFill>
                <a:latin typeface="Times New Roman" panose="02020603050405020304" pitchFamily="18" charset="0"/>
                <a:ea typeface="Kanit" pitchFamily="34" charset="-122"/>
                <a:cs typeface="Times New Roman" panose="02020603050405020304" pitchFamily="18" charset="0"/>
              </a:rPr>
              <a:t>Compute Services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2984659" y="3890486"/>
            <a:ext cx="4224933" cy="158412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495"/>
              </a:lnSpc>
              <a:buNone/>
            </a:pPr>
            <a:r>
              <a:rPr lang="en-US" sz="2000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AWS offers a variety of compute services, including Amazon EC2, Amazon ECS, and AWS Lambda, that provide the processing power needed to run web applications.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hape 8"/>
          <p:cNvSpPr/>
          <p:nvPr/>
        </p:nvSpPr>
        <p:spPr>
          <a:xfrm>
            <a:off x="7420808" y="3433763"/>
            <a:ext cx="475298" cy="475298"/>
          </a:xfrm>
          <a:prstGeom prst="roundRect">
            <a:avLst>
              <a:gd name="adj" fmla="val 20000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7578209" y="3512939"/>
            <a:ext cx="160377" cy="3168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95"/>
              </a:lnSpc>
              <a:buNone/>
            </a:pPr>
            <a:r>
              <a:rPr lang="en-US" sz="2495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2</a:t>
            </a:r>
            <a:endParaRPr lang="en-US" sz="2495" dirty="0"/>
          </a:p>
        </p:txBody>
      </p:sp>
      <p:sp>
        <p:nvSpPr>
          <p:cNvPr id="12" name="Text 10"/>
          <p:cNvSpPr/>
          <p:nvPr/>
        </p:nvSpPr>
        <p:spPr>
          <a:xfrm>
            <a:off x="8107323" y="3433763"/>
            <a:ext cx="2640568" cy="3300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99"/>
              </a:lnSpc>
              <a:buNone/>
            </a:pPr>
            <a:r>
              <a:rPr lang="en-US" sz="2400" b="1" dirty="0">
                <a:solidFill>
                  <a:srgbClr val="2C3249"/>
                </a:solidFill>
                <a:latin typeface="Times New Roman" panose="02020603050405020304" pitchFamily="18" charset="0"/>
                <a:ea typeface="Kanit" pitchFamily="34" charset="-122"/>
                <a:cs typeface="Times New Roman" panose="02020603050405020304" pitchFamily="18" charset="0"/>
              </a:rPr>
              <a:t>Storage Services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11"/>
          <p:cNvSpPr/>
          <p:nvPr/>
        </p:nvSpPr>
        <p:spPr>
          <a:xfrm>
            <a:off x="8107323" y="3890486"/>
            <a:ext cx="4393488" cy="158412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495"/>
              </a:lnSpc>
              <a:buNone/>
            </a:pPr>
            <a:r>
              <a:rPr lang="en-US" sz="2000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AWS provides a range of storage services, including Amazon S3, Amazon EBS, and Amazon EFS, that allow developers to store data securely and efficiently.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Shape 12"/>
          <p:cNvSpPr/>
          <p:nvPr/>
        </p:nvSpPr>
        <p:spPr>
          <a:xfrm>
            <a:off x="2298144" y="5606653"/>
            <a:ext cx="475298" cy="475298"/>
          </a:xfrm>
          <a:prstGeom prst="roundRect">
            <a:avLst>
              <a:gd name="adj" fmla="val 20000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2454354" y="5685830"/>
            <a:ext cx="162878" cy="3168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95"/>
              </a:lnSpc>
              <a:buNone/>
            </a:pPr>
            <a:r>
              <a:rPr lang="en-US" sz="2495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3</a:t>
            </a:r>
            <a:endParaRPr lang="en-US" sz="2495" dirty="0"/>
          </a:p>
        </p:txBody>
      </p:sp>
      <p:sp>
        <p:nvSpPr>
          <p:cNvPr id="16" name="Text 14"/>
          <p:cNvSpPr/>
          <p:nvPr/>
        </p:nvSpPr>
        <p:spPr>
          <a:xfrm>
            <a:off x="2984659" y="5606653"/>
            <a:ext cx="2640568" cy="3300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99"/>
              </a:lnSpc>
              <a:buNone/>
            </a:pPr>
            <a:r>
              <a:rPr lang="en-US" sz="2400" b="1" dirty="0">
                <a:solidFill>
                  <a:srgbClr val="2C3249"/>
                </a:solidFill>
                <a:latin typeface="Times New Roman" panose="02020603050405020304" pitchFamily="18" charset="0"/>
                <a:ea typeface="Kanit" pitchFamily="34" charset="-122"/>
                <a:cs typeface="Times New Roman" panose="02020603050405020304" pitchFamily="18" charset="0"/>
              </a:rPr>
              <a:t>Database Services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15"/>
          <p:cNvSpPr/>
          <p:nvPr/>
        </p:nvSpPr>
        <p:spPr>
          <a:xfrm>
            <a:off x="2984659" y="6063377"/>
            <a:ext cx="4224933" cy="158412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495"/>
              </a:lnSpc>
              <a:buNone/>
            </a:pPr>
            <a:r>
              <a:rPr lang="en-US" sz="2000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AWS offers a variety of database services, including Amazon RDS, Amazon DynamoDB, and Amazon Redshift, that allow developers to store and manage data effectively.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Shape 16"/>
          <p:cNvSpPr/>
          <p:nvPr/>
        </p:nvSpPr>
        <p:spPr>
          <a:xfrm>
            <a:off x="7420808" y="5606653"/>
            <a:ext cx="475298" cy="475298"/>
          </a:xfrm>
          <a:prstGeom prst="roundRect">
            <a:avLst>
              <a:gd name="adj" fmla="val 20000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9" name="Text 17"/>
          <p:cNvSpPr/>
          <p:nvPr/>
        </p:nvSpPr>
        <p:spPr>
          <a:xfrm>
            <a:off x="7572732" y="5685830"/>
            <a:ext cx="171450" cy="3168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95"/>
              </a:lnSpc>
              <a:buNone/>
            </a:pPr>
            <a:r>
              <a:rPr lang="en-US" sz="2495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4</a:t>
            </a:r>
            <a:endParaRPr lang="en-US" sz="2495" dirty="0"/>
          </a:p>
        </p:txBody>
      </p:sp>
      <p:sp>
        <p:nvSpPr>
          <p:cNvPr id="20" name="Text 18"/>
          <p:cNvSpPr/>
          <p:nvPr/>
        </p:nvSpPr>
        <p:spPr>
          <a:xfrm>
            <a:off x="8107323" y="5606653"/>
            <a:ext cx="2640568" cy="3300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99"/>
              </a:lnSpc>
              <a:buNone/>
            </a:pPr>
            <a:r>
              <a:rPr lang="en-US" sz="2400" b="1" dirty="0">
                <a:solidFill>
                  <a:srgbClr val="2C3249"/>
                </a:solidFill>
                <a:latin typeface="Times New Roman" panose="02020603050405020304" pitchFamily="18" charset="0"/>
                <a:ea typeface="Kanit" pitchFamily="34" charset="-122"/>
                <a:cs typeface="Times New Roman" panose="02020603050405020304" pitchFamily="18" charset="0"/>
              </a:rPr>
              <a:t>Networking Services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 19"/>
          <p:cNvSpPr/>
          <p:nvPr/>
        </p:nvSpPr>
        <p:spPr>
          <a:xfrm>
            <a:off x="8107323" y="6063377"/>
            <a:ext cx="4561930" cy="170902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495"/>
              </a:lnSpc>
              <a:buNone/>
            </a:pPr>
            <a:r>
              <a:rPr lang="en-US" sz="2000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AWS provides a range of networking services, including Amazon VPC, Amazon Route 53, and AWS Direct Connect, that enable developers to connect and manage their applications securely</a:t>
            </a:r>
            <a:r>
              <a:rPr lang="en-US" sz="1663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.</a:t>
            </a:r>
            <a:endParaRPr lang="en-US" sz="1663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16391"/>
            <a:ext cx="14630400" cy="8231386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31386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71538" y="534352"/>
            <a:ext cx="9229725" cy="12144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4781"/>
              </a:lnSpc>
              <a:buNone/>
            </a:pPr>
            <a:r>
              <a:rPr lang="en-US" sz="3825" dirty="0">
                <a:solidFill>
                  <a:srgbClr val="272D45"/>
                </a:solidFill>
                <a:latin typeface="Times New Roman" panose="02020603050405020304" pitchFamily="18" charset="0"/>
                <a:ea typeface="Kanit" pitchFamily="34" charset="-122"/>
                <a:cs typeface="Times New Roman" panose="02020603050405020304" pitchFamily="18" charset="0"/>
              </a:rPr>
              <a:t>Architecting for Scalability: Designing for Growth</a:t>
            </a:r>
            <a:endParaRPr lang="en-US" sz="38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871538" y="2040255"/>
            <a:ext cx="9229725" cy="87439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295"/>
              </a:lnSpc>
              <a:buNone/>
            </a:pPr>
            <a:r>
              <a:rPr lang="en-US" sz="2000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Scalability is essential for web applications that need to handle fluctuating traffic demands. AWS provides a variety of tools and services that help developers design scalable web application architectures.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hape 4"/>
          <p:cNvSpPr/>
          <p:nvPr/>
        </p:nvSpPr>
        <p:spPr>
          <a:xfrm>
            <a:off x="1143595" y="3133249"/>
            <a:ext cx="38814" cy="4563785"/>
          </a:xfrm>
          <a:prstGeom prst="roundRect">
            <a:avLst>
              <a:gd name="adj" fmla="val 225280"/>
            </a:avLst>
          </a:prstGeom>
          <a:solidFill>
            <a:srgbClr val="C5D2CF"/>
          </a:solidFill>
          <a:ln/>
        </p:spPr>
      </p:sp>
      <p:sp>
        <p:nvSpPr>
          <p:cNvPr id="8" name="Shape 5"/>
          <p:cNvSpPr/>
          <p:nvPr/>
        </p:nvSpPr>
        <p:spPr>
          <a:xfrm>
            <a:off x="1381601" y="3551039"/>
            <a:ext cx="680085" cy="38814"/>
          </a:xfrm>
          <a:prstGeom prst="roundRect">
            <a:avLst>
              <a:gd name="adj" fmla="val 225280"/>
            </a:avLst>
          </a:prstGeom>
          <a:solidFill>
            <a:srgbClr val="C5D2CF"/>
          </a:solidFill>
          <a:ln/>
        </p:spPr>
      </p:sp>
      <p:sp>
        <p:nvSpPr>
          <p:cNvPr id="9" name="Shape 6"/>
          <p:cNvSpPr/>
          <p:nvPr/>
        </p:nvSpPr>
        <p:spPr>
          <a:xfrm>
            <a:off x="944404" y="3351848"/>
            <a:ext cx="437198" cy="437198"/>
          </a:xfrm>
          <a:prstGeom prst="roundRect">
            <a:avLst>
              <a:gd name="adj" fmla="val 20000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1118592" y="3424714"/>
            <a:ext cx="88702" cy="29146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95"/>
              </a:lnSpc>
              <a:buNone/>
            </a:pPr>
            <a:r>
              <a:rPr lang="en-US" sz="2295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1</a:t>
            </a:r>
            <a:endParaRPr lang="en-US" sz="2295" dirty="0"/>
          </a:p>
        </p:txBody>
      </p:sp>
      <p:sp>
        <p:nvSpPr>
          <p:cNvPr id="11" name="Text 8"/>
          <p:cNvSpPr/>
          <p:nvPr/>
        </p:nvSpPr>
        <p:spPr>
          <a:xfrm>
            <a:off x="2231708" y="3327559"/>
            <a:ext cx="2803327" cy="30360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91"/>
              </a:lnSpc>
              <a:buNone/>
            </a:pPr>
            <a:r>
              <a:rPr lang="en-US" sz="2400" dirty="0">
                <a:solidFill>
                  <a:srgbClr val="2C3249"/>
                </a:solidFill>
                <a:latin typeface="Times New Roman" panose="02020603050405020304" pitchFamily="18" charset="0"/>
                <a:ea typeface="Kanit" pitchFamily="34" charset="-122"/>
                <a:cs typeface="Times New Roman" panose="02020603050405020304" pitchFamily="18" charset="0"/>
              </a:rPr>
              <a:t>Microservices Architecture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9"/>
          <p:cNvSpPr/>
          <p:nvPr/>
        </p:nvSpPr>
        <p:spPr>
          <a:xfrm>
            <a:off x="2231708" y="3747730"/>
            <a:ext cx="7869555" cy="5829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000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Break down complex applications into smaller, independent services that can be scaled independently.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Shape 10"/>
          <p:cNvSpPr/>
          <p:nvPr/>
        </p:nvSpPr>
        <p:spPr>
          <a:xfrm>
            <a:off x="1381601" y="5137071"/>
            <a:ext cx="680085" cy="38814"/>
          </a:xfrm>
          <a:prstGeom prst="roundRect">
            <a:avLst>
              <a:gd name="adj" fmla="val 225280"/>
            </a:avLst>
          </a:prstGeom>
          <a:solidFill>
            <a:srgbClr val="C5D2CF"/>
          </a:solidFill>
          <a:ln/>
        </p:spPr>
      </p:sp>
      <p:sp>
        <p:nvSpPr>
          <p:cNvPr id="14" name="Shape 11"/>
          <p:cNvSpPr/>
          <p:nvPr/>
        </p:nvSpPr>
        <p:spPr>
          <a:xfrm>
            <a:off x="944404" y="4937879"/>
            <a:ext cx="437198" cy="437198"/>
          </a:xfrm>
          <a:prstGeom prst="roundRect">
            <a:avLst>
              <a:gd name="adj" fmla="val 20000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1089184" y="5010745"/>
            <a:ext cx="147518" cy="29146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95"/>
              </a:lnSpc>
              <a:buNone/>
            </a:pPr>
            <a:r>
              <a:rPr lang="en-US" sz="2295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2</a:t>
            </a:r>
            <a:endParaRPr lang="en-US" sz="2295" dirty="0"/>
          </a:p>
        </p:txBody>
      </p:sp>
      <p:sp>
        <p:nvSpPr>
          <p:cNvPr id="16" name="Text 13"/>
          <p:cNvSpPr/>
          <p:nvPr/>
        </p:nvSpPr>
        <p:spPr>
          <a:xfrm>
            <a:off x="2231708" y="4913590"/>
            <a:ext cx="2428875" cy="30360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91"/>
              </a:lnSpc>
              <a:buNone/>
            </a:pPr>
            <a:r>
              <a:rPr lang="en-US" sz="2400" dirty="0">
                <a:solidFill>
                  <a:srgbClr val="2C3249"/>
                </a:solidFill>
                <a:latin typeface="Times New Roman" panose="02020603050405020304" pitchFamily="18" charset="0"/>
                <a:ea typeface="Kanit" pitchFamily="34" charset="-122"/>
                <a:cs typeface="Times New Roman" panose="02020603050405020304" pitchFamily="18" charset="0"/>
              </a:rPr>
              <a:t>Auto Scaling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14"/>
          <p:cNvSpPr/>
          <p:nvPr/>
        </p:nvSpPr>
        <p:spPr>
          <a:xfrm>
            <a:off x="2231708" y="5333762"/>
            <a:ext cx="7869555" cy="5829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000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Automatically adjust the number of instances running based on real-time traffic patterns</a:t>
            </a:r>
            <a:r>
              <a:rPr lang="en-US" sz="153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.</a:t>
            </a:r>
            <a:endParaRPr lang="en-US" sz="1530" dirty="0"/>
          </a:p>
        </p:txBody>
      </p:sp>
      <p:sp>
        <p:nvSpPr>
          <p:cNvPr id="18" name="Shape 15"/>
          <p:cNvSpPr/>
          <p:nvPr/>
        </p:nvSpPr>
        <p:spPr>
          <a:xfrm>
            <a:off x="1381601" y="6723102"/>
            <a:ext cx="680085" cy="38814"/>
          </a:xfrm>
          <a:prstGeom prst="roundRect">
            <a:avLst>
              <a:gd name="adj" fmla="val 225280"/>
            </a:avLst>
          </a:prstGeom>
          <a:solidFill>
            <a:srgbClr val="C5D2CF"/>
          </a:solidFill>
          <a:ln/>
        </p:spPr>
      </p:sp>
      <p:sp>
        <p:nvSpPr>
          <p:cNvPr id="19" name="Shape 16"/>
          <p:cNvSpPr/>
          <p:nvPr/>
        </p:nvSpPr>
        <p:spPr>
          <a:xfrm>
            <a:off x="944404" y="6523911"/>
            <a:ext cx="437198" cy="437198"/>
          </a:xfrm>
          <a:prstGeom prst="roundRect">
            <a:avLst>
              <a:gd name="adj" fmla="val 20000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20" name="Text 17"/>
          <p:cNvSpPr/>
          <p:nvPr/>
        </p:nvSpPr>
        <p:spPr>
          <a:xfrm>
            <a:off x="1087993" y="6596777"/>
            <a:ext cx="149900" cy="29146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95"/>
              </a:lnSpc>
              <a:buNone/>
            </a:pPr>
            <a:r>
              <a:rPr lang="en-US" sz="2295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3</a:t>
            </a:r>
            <a:endParaRPr lang="en-US" sz="2295" dirty="0"/>
          </a:p>
        </p:txBody>
      </p:sp>
      <p:sp>
        <p:nvSpPr>
          <p:cNvPr id="21" name="Text 18"/>
          <p:cNvSpPr/>
          <p:nvPr/>
        </p:nvSpPr>
        <p:spPr>
          <a:xfrm>
            <a:off x="2231708" y="6499622"/>
            <a:ext cx="2428875" cy="30360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91"/>
              </a:lnSpc>
              <a:buNone/>
            </a:pPr>
            <a:r>
              <a:rPr lang="en-US" sz="2400" dirty="0">
                <a:solidFill>
                  <a:srgbClr val="2C3249"/>
                </a:solidFill>
                <a:latin typeface="Times New Roman" panose="02020603050405020304" pitchFamily="18" charset="0"/>
                <a:ea typeface="Kanit" pitchFamily="34" charset="-122"/>
                <a:cs typeface="Times New Roman" panose="02020603050405020304" pitchFamily="18" charset="0"/>
              </a:rPr>
              <a:t>Load Balancing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 19"/>
          <p:cNvSpPr/>
          <p:nvPr/>
        </p:nvSpPr>
        <p:spPr>
          <a:xfrm>
            <a:off x="2231708" y="6919793"/>
            <a:ext cx="7869555" cy="5829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000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Distribute incoming traffic across multiple instances to ensure even load distribution</a:t>
            </a:r>
            <a:r>
              <a:rPr lang="en-US" sz="153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.</a:t>
            </a:r>
            <a:endParaRPr lang="en-US" sz="153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6905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2" y="1411129"/>
            <a:ext cx="11309707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000" dirty="0">
                <a:solidFill>
                  <a:srgbClr val="272D45"/>
                </a:solidFill>
                <a:latin typeface="Times New Roman" panose="02020603050405020304" pitchFamily="18" charset="0"/>
                <a:ea typeface="Kanit" pitchFamily="34" charset="-122"/>
                <a:cs typeface="Times New Roman" panose="02020603050405020304" pitchFamily="18" charset="0"/>
              </a:rPr>
              <a:t>Cost Optimization Strategies: Maximizing Efficiency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2037993" y="2799874"/>
            <a:ext cx="10554414" cy="11108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2000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Cost optimization is crucial for building and running cost-effective web applications. AWS offers a variety of tools and strategies that help developers reduce costs.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2037993" y="438281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400" b="1" dirty="0">
                <a:solidFill>
                  <a:srgbClr val="272D45"/>
                </a:solidFill>
                <a:latin typeface="Times New Roman" panose="02020603050405020304" pitchFamily="18" charset="0"/>
                <a:ea typeface="Kanit" pitchFamily="34" charset="-122"/>
                <a:cs typeface="Times New Roman" panose="02020603050405020304" pitchFamily="18" charset="0"/>
              </a:rPr>
              <a:t>Reserved Instances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2037993" y="4952167"/>
            <a:ext cx="3156347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2000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Purchase reserved instances for a discounted rate. This is a great option for applications with predictable workloads.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5743932" y="438281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400" b="1" dirty="0">
                <a:solidFill>
                  <a:srgbClr val="272D45"/>
                </a:solidFill>
                <a:latin typeface="Times New Roman" panose="02020603050405020304" pitchFamily="18" charset="0"/>
                <a:ea typeface="Kanit" pitchFamily="34" charset="-122"/>
                <a:cs typeface="Times New Roman" panose="02020603050405020304" pitchFamily="18" charset="0"/>
              </a:rPr>
              <a:t>Spot Instances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5743932" y="4952167"/>
            <a:ext cx="3156347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2000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Bid on spare EC2 instances for a significant cost savings. This is a great option for applications that can tolerate occasional interruptions</a:t>
            </a: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9449872" y="438281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400" b="1" dirty="0">
                <a:solidFill>
                  <a:srgbClr val="272D45"/>
                </a:solidFill>
                <a:latin typeface="Times New Roman" panose="02020603050405020304" pitchFamily="18" charset="0"/>
                <a:ea typeface="Kanit" pitchFamily="34" charset="-122"/>
                <a:cs typeface="Times New Roman" panose="02020603050405020304" pitchFamily="18" charset="0"/>
              </a:rPr>
              <a:t>Serverless Computing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9"/>
          <p:cNvSpPr/>
          <p:nvPr/>
        </p:nvSpPr>
        <p:spPr>
          <a:xfrm>
            <a:off x="9449872" y="4952167"/>
            <a:ext cx="3156347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2000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Pay only for the resources used, reducing costs for applications with intermittent workloads.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2" y="1169194"/>
            <a:ext cx="11093807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400" dirty="0">
                <a:solidFill>
                  <a:srgbClr val="272D45"/>
                </a:solidFill>
                <a:latin typeface="Times New Roman" panose="02020603050405020304" pitchFamily="18" charset="0"/>
                <a:ea typeface="Kanit" pitchFamily="34" charset="-122"/>
                <a:cs typeface="Times New Roman" panose="02020603050405020304" pitchFamily="18" charset="0"/>
              </a:rPr>
              <a:t>Choosing the Right AWS Services: A Deep Dive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2037992" y="2438400"/>
            <a:ext cx="11182707" cy="12303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2400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AWS offers a wide array of services that can be used to build and manage web applications. It's important to choose the right services for your specific needs.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hape 4"/>
          <p:cNvSpPr/>
          <p:nvPr/>
        </p:nvSpPr>
        <p:spPr>
          <a:xfrm>
            <a:off x="2037993" y="3918704"/>
            <a:ext cx="10554414" cy="3141583"/>
          </a:xfrm>
          <a:prstGeom prst="roundRect">
            <a:avLst>
              <a:gd name="adj" fmla="val 3183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045613" y="3926324"/>
            <a:ext cx="10539174" cy="614958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8" name="Text 6"/>
          <p:cNvSpPr/>
          <p:nvPr/>
        </p:nvSpPr>
        <p:spPr>
          <a:xfrm>
            <a:off x="2267783" y="4067175"/>
            <a:ext cx="4821436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2000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Compute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7541181" y="4067175"/>
            <a:ext cx="4821436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2000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Amazon EC2, Amazon ECS, AWS Lambda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hape 8"/>
          <p:cNvSpPr/>
          <p:nvPr/>
        </p:nvSpPr>
        <p:spPr>
          <a:xfrm>
            <a:off x="2045613" y="4541282"/>
            <a:ext cx="10539174" cy="614958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1" name="Text 9"/>
          <p:cNvSpPr/>
          <p:nvPr/>
        </p:nvSpPr>
        <p:spPr>
          <a:xfrm>
            <a:off x="2267783" y="4682133"/>
            <a:ext cx="4821436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2000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Storage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7541181" y="4682133"/>
            <a:ext cx="4821436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2000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Amazon S3, Amazon EBS, Amazon EFS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Shape 11"/>
          <p:cNvSpPr/>
          <p:nvPr/>
        </p:nvSpPr>
        <p:spPr>
          <a:xfrm>
            <a:off x="2045613" y="5156240"/>
            <a:ext cx="10539174" cy="94821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4" name="Text 12"/>
          <p:cNvSpPr/>
          <p:nvPr/>
        </p:nvSpPr>
        <p:spPr>
          <a:xfrm>
            <a:off x="2267783" y="5297091"/>
            <a:ext cx="4821436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2000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Databases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13"/>
          <p:cNvSpPr/>
          <p:nvPr/>
        </p:nvSpPr>
        <p:spPr>
          <a:xfrm>
            <a:off x="7541181" y="5297091"/>
            <a:ext cx="5043606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2000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Amazon RDS, Amazon DynamoDB, Amazon Redshift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Shape 14"/>
          <p:cNvSpPr/>
          <p:nvPr/>
        </p:nvSpPr>
        <p:spPr>
          <a:xfrm>
            <a:off x="2045613" y="6104453"/>
            <a:ext cx="10539174" cy="94821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7" name="Text 15"/>
          <p:cNvSpPr/>
          <p:nvPr/>
        </p:nvSpPr>
        <p:spPr>
          <a:xfrm>
            <a:off x="2267783" y="6245304"/>
            <a:ext cx="4821436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2000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Networking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16"/>
          <p:cNvSpPr/>
          <p:nvPr/>
        </p:nvSpPr>
        <p:spPr>
          <a:xfrm>
            <a:off x="7541181" y="6245304"/>
            <a:ext cx="4821436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2000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Amazon VPC, Amazon Route 53, AWS Direct Connect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74811"/>
            <a:ext cx="14630400" cy="8232219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32219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760571" y="547092"/>
            <a:ext cx="9451658" cy="124348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896"/>
              </a:lnSpc>
              <a:buNone/>
            </a:pPr>
            <a:r>
              <a:rPr lang="en-US" sz="4000" dirty="0">
                <a:solidFill>
                  <a:srgbClr val="272D45"/>
                </a:solidFill>
                <a:latin typeface="Times New Roman" panose="02020603050405020304" pitchFamily="18" charset="0"/>
                <a:ea typeface="Kanit" pitchFamily="34" charset="-122"/>
                <a:cs typeface="Times New Roman" panose="02020603050405020304" pitchFamily="18" charset="0"/>
              </a:rPr>
              <a:t>Implementing a Secure and Reliable Infrastructure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760570" y="2088952"/>
            <a:ext cx="11660029" cy="59674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50"/>
              </a:lnSpc>
              <a:buNone/>
            </a:pPr>
            <a:r>
              <a:rPr lang="en-US" sz="2400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Security and reliability are paramount for web applications. AWS offers a range of tools and services that help developers build secure and reliable infrastructures.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571" y="2909530"/>
            <a:ext cx="994886" cy="1591866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2053828" y="3108484"/>
            <a:ext cx="2487216" cy="310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48"/>
              </a:lnSpc>
              <a:buNone/>
            </a:pPr>
            <a:r>
              <a:rPr lang="en-US" sz="2400" dirty="0">
                <a:solidFill>
                  <a:srgbClr val="2C3249"/>
                </a:solidFill>
                <a:latin typeface="Times New Roman" panose="02020603050405020304" pitchFamily="18" charset="0"/>
                <a:ea typeface="Kanit" pitchFamily="34" charset="-122"/>
                <a:cs typeface="Times New Roman" panose="02020603050405020304" pitchFamily="18" charset="0"/>
              </a:rPr>
              <a:t>IAM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5"/>
          <p:cNvSpPr/>
          <p:nvPr/>
        </p:nvSpPr>
        <p:spPr>
          <a:xfrm>
            <a:off x="2053828" y="3538657"/>
            <a:ext cx="8158401" cy="44053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2000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Control access to AWS resources through user roles and permissions.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571" y="4501396"/>
            <a:ext cx="994886" cy="1591866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2053828" y="4700349"/>
            <a:ext cx="2487216" cy="310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48"/>
              </a:lnSpc>
              <a:buNone/>
            </a:pPr>
            <a:r>
              <a:rPr lang="en-US" sz="2000" dirty="0">
                <a:solidFill>
                  <a:srgbClr val="2C3249"/>
                </a:solidFill>
                <a:latin typeface="Times New Roman" panose="02020603050405020304" pitchFamily="18" charset="0"/>
                <a:ea typeface="Kanit" pitchFamily="34" charset="-122"/>
                <a:cs typeface="Times New Roman" panose="02020603050405020304" pitchFamily="18" charset="0"/>
              </a:rPr>
              <a:t>Security Groups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7"/>
          <p:cNvSpPr/>
          <p:nvPr/>
        </p:nvSpPr>
        <p:spPr>
          <a:xfrm>
            <a:off x="2053828" y="5130522"/>
            <a:ext cx="8158401" cy="29837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2000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Restrict inbound and outbound traffic to your instances</a:t>
            </a:r>
            <a:r>
              <a:rPr lang="en-US" sz="1567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.</a:t>
            </a:r>
            <a:endParaRPr lang="en-US" sz="1567" dirty="0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571" y="6093262"/>
            <a:ext cx="994886" cy="1591866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2053828" y="6292215"/>
            <a:ext cx="2487216" cy="310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48"/>
              </a:lnSpc>
              <a:buNone/>
            </a:pPr>
            <a:r>
              <a:rPr lang="en-US" sz="2400" dirty="0">
                <a:solidFill>
                  <a:srgbClr val="2C3249"/>
                </a:solidFill>
                <a:latin typeface="Times New Roman" panose="02020603050405020304" pitchFamily="18" charset="0"/>
                <a:ea typeface="Kanit" pitchFamily="34" charset="-122"/>
                <a:cs typeface="Times New Roman" panose="02020603050405020304" pitchFamily="18" charset="0"/>
              </a:rPr>
              <a:t>AWS Shield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9"/>
          <p:cNvSpPr/>
          <p:nvPr/>
        </p:nvSpPr>
        <p:spPr>
          <a:xfrm>
            <a:off x="2053828" y="6722388"/>
            <a:ext cx="8158401" cy="29837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2000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Protect your web applications from DDoS attacks</a:t>
            </a:r>
            <a:r>
              <a:rPr lang="en-US" sz="1567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.</a:t>
            </a:r>
            <a:endParaRPr lang="en-US" sz="1567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-4048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611154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000" dirty="0">
                <a:solidFill>
                  <a:srgbClr val="272D45"/>
                </a:solidFill>
                <a:latin typeface="Times New Roman" panose="02020603050405020304" pitchFamily="18" charset="0"/>
                <a:ea typeface="Kanit" pitchFamily="34" charset="-122"/>
                <a:cs typeface="Times New Roman" panose="02020603050405020304" pitchFamily="18" charset="0"/>
              </a:rPr>
              <a:t>Monitoring and Performance Tuning: Ensuring Optimal Performance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2037993" y="3444240"/>
            <a:ext cx="10554414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624"/>
              </a:lnSpc>
              <a:buNone/>
            </a:pPr>
            <a:r>
              <a:rPr lang="en-US" sz="2000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Monitoring and performance tuning are essential for ensuring optimal performance for web applications. AWS offers a range of tools that help developers monitor and tune their applications.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4360664"/>
            <a:ext cx="555427" cy="555427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2037993" y="513826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400" dirty="0">
                <a:solidFill>
                  <a:srgbClr val="2C3249"/>
                </a:solidFill>
                <a:latin typeface="Times New Roman" panose="02020603050405020304" pitchFamily="18" charset="0"/>
                <a:ea typeface="Kanit" pitchFamily="34" charset="-122"/>
                <a:cs typeface="Times New Roman" panose="02020603050405020304" pitchFamily="18" charset="0"/>
              </a:rPr>
              <a:t>Amazon CloudWatch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2037993" y="5618678"/>
            <a:ext cx="3295888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2000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Monitor key metrics, such as CPU utilization, memory usage, and network traffic.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4360664"/>
            <a:ext cx="555427" cy="555427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5667137" y="513826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400" dirty="0">
                <a:solidFill>
                  <a:srgbClr val="2C3249"/>
                </a:solidFill>
                <a:latin typeface="Times New Roman" panose="02020603050405020304" pitchFamily="18" charset="0"/>
                <a:ea typeface="Kanit" pitchFamily="34" charset="-122"/>
                <a:cs typeface="Times New Roman" panose="02020603050405020304" pitchFamily="18" charset="0"/>
              </a:rPr>
              <a:t>Amazon CloudFront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7"/>
          <p:cNvSpPr/>
          <p:nvPr/>
        </p:nvSpPr>
        <p:spPr>
          <a:xfrm>
            <a:off x="5667137" y="5618678"/>
            <a:ext cx="3296007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2000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Optimize content delivery and improve website speed.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4360664"/>
            <a:ext cx="555427" cy="555427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9296400" y="513826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400" dirty="0">
                <a:solidFill>
                  <a:srgbClr val="2C3249"/>
                </a:solidFill>
                <a:latin typeface="Times New Roman" panose="02020603050405020304" pitchFamily="18" charset="0"/>
                <a:ea typeface="Kanit" pitchFamily="34" charset="-122"/>
                <a:cs typeface="Times New Roman" panose="02020603050405020304" pitchFamily="18" charset="0"/>
              </a:rPr>
              <a:t>AWS X-Ray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9"/>
          <p:cNvSpPr/>
          <p:nvPr/>
        </p:nvSpPr>
        <p:spPr>
          <a:xfrm>
            <a:off x="9296400" y="5618678"/>
            <a:ext cx="3296007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2000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Identify and troubleshoot performance bottlenecks in web applications.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037993" y="4142661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000" dirty="0">
                <a:solidFill>
                  <a:srgbClr val="272D45"/>
                </a:solidFill>
                <a:latin typeface="Times New Roman" panose="02020603050405020304" pitchFamily="18" charset="0"/>
                <a:ea typeface="Kanit" pitchFamily="34" charset="-122"/>
                <a:cs typeface="Times New Roman" panose="02020603050405020304" pitchFamily="18" charset="0"/>
              </a:rPr>
              <a:t>Conclusion: Building a Successful Web Application on AWS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2037992" y="5864662"/>
            <a:ext cx="10903307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624"/>
              </a:lnSpc>
              <a:buNone/>
            </a:pPr>
            <a:r>
              <a:rPr lang="en-US" sz="2000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AWS offers a comprehensive cloud platform that empowers developers to build scalable, cost-effective, secure, and reliable web applications. By leveraging the power of AWS, you can build successful web applications that meet the ever-growing demands of the modern web.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</TotalTime>
  <Words>730</Words>
  <Application>Microsoft Office PowerPoint</Application>
  <PresentationFormat>Custom</PresentationFormat>
  <Paragraphs>79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Bahnschrift Condensed</vt:lpstr>
      <vt:lpstr>Bahnschrift SemiBold</vt:lpstr>
      <vt:lpstr>Kanit</vt:lpstr>
      <vt:lpstr>Martel Sans</vt:lpstr>
      <vt:lpstr>Times New Roman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Vinay Kumar</cp:lastModifiedBy>
  <cp:revision>2</cp:revision>
  <dcterms:created xsi:type="dcterms:W3CDTF">2024-06-17T02:59:44Z</dcterms:created>
  <dcterms:modified xsi:type="dcterms:W3CDTF">2024-06-17T04:07:01Z</dcterms:modified>
</cp:coreProperties>
</file>