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1628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5183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9542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23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466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25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5042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1060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2433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12/5/2023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9757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12/5/2023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4044190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C400F683-C2EE-03F1-104A-F2A05F315870}"/>
              </a:ext>
            </a:extLst>
          </p:cNvPr>
          <p:cNvPicPr>
            <a:picLocks noChangeAspect="1"/>
          </p:cNvPicPr>
          <p:nvPr/>
        </p:nvPicPr>
        <p:blipFill rotWithShape="1">
          <a:blip r:embed="rId2">
            <a:alphaModFix/>
          </a:blip>
          <a:srcRect t="1799" b="15175"/>
          <a:stretch/>
        </p:blipFill>
        <p:spPr>
          <a:xfrm>
            <a:off x="-1" y="10"/>
            <a:ext cx="12192001" cy="6857990"/>
          </a:xfrm>
          <a:prstGeom prst="rect">
            <a:avLst/>
          </a:prstGeom>
        </p:spPr>
      </p:pic>
      <p:sp>
        <p:nvSpPr>
          <p:cNvPr id="11" name="Rectangle 10">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DAE13-78EB-2AE9-498B-46371CAA3BA4}"/>
              </a:ext>
            </a:extLst>
          </p:cNvPr>
          <p:cNvSpPr>
            <a:spLocks noGrp="1"/>
          </p:cNvSpPr>
          <p:nvPr>
            <p:ph type="ctrTitle"/>
          </p:nvPr>
        </p:nvSpPr>
        <p:spPr>
          <a:xfrm>
            <a:off x="1046825" y="3132045"/>
            <a:ext cx="9398208" cy="1966598"/>
          </a:xfrm>
        </p:spPr>
        <p:txBody>
          <a:bodyPr>
            <a:noAutofit/>
          </a:bodyPr>
          <a:lstStyle/>
          <a:p>
            <a:pPr algn="ctr"/>
            <a:r>
              <a:rPr lang="en-US" sz="3600" dirty="0">
                <a:latin typeface="Times New Roman" panose="02020603050405020304" pitchFamily="18" charset="0"/>
                <a:cs typeface="Times New Roman" panose="02020603050405020304" pitchFamily="18" charset="0"/>
              </a:rPr>
              <a:t>Creating a Transactional database for E-commerce Mobile APP</a:t>
            </a:r>
            <a:endParaRPr lang="en-US" sz="3600" dirty="0"/>
          </a:p>
        </p:txBody>
      </p:sp>
      <p:sp>
        <p:nvSpPr>
          <p:cNvPr id="3" name="Subtitle 2">
            <a:extLst>
              <a:ext uri="{FF2B5EF4-FFF2-40B4-BE49-F238E27FC236}">
                <a16:creationId xmlns:a16="http://schemas.microsoft.com/office/drawing/2014/main" id="{E15A6003-7EF1-9445-0213-4CA4DFE3C346}"/>
              </a:ext>
            </a:extLst>
          </p:cNvPr>
          <p:cNvSpPr>
            <a:spLocks noGrp="1"/>
          </p:cNvSpPr>
          <p:nvPr>
            <p:ph type="subTitle" idx="1"/>
          </p:nvPr>
        </p:nvSpPr>
        <p:spPr>
          <a:xfrm>
            <a:off x="952500" y="5610250"/>
            <a:ext cx="7172325" cy="756045"/>
          </a:xfrm>
        </p:spPr>
        <p:txBody>
          <a:bodyPr>
            <a:normAutofit/>
          </a:bodyPr>
          <a:lstStyle/>
          <a:p>
            <a:pPr algn="ctr"/>
            <a:r>
              <a:rPr lang="en-US" sz="2800" b="1" dirty="0">
                <a:latin typeface="Times New Roman" panose="02020603050405020304" pitchFamily="18" charset="0"/>
                <a:cs typeface="Times New Roman" panose="02020603050405020304" pitchFamily="18" charset="0"/>
              </a:rPr>
              <a:t>Venkat, </a:t>
            </a:r>
            <a:r>
              <a:rPr lang="en-US" sz="2800" b="1" dirty="0" err="1">
                <a:latin typeface="Times New Roman" panose="02020603050405020304" pitchFamily="18" charset="0"/>
                <a:cs typeface="Times New Roman" panose="02020603050405020304" pitchFamily="18" charset="0"/>
              </a:rPr>
              <a:t>Pragna</a:t>
            </a:r>
            <a:r>
              <a:rPr lang="en-US" sz="2800" b="1" dirty="0">
                <a:latin typeface="Times New Roman" panose="02020603050405020304" pitchFamily="18" charset="0"/>
                <a:cs typeface="Times New Roman" panose="02020603050405020304" pitchFamily="18" charset="0"/>
              </a:rPr>
              <a:t>, Navya, Sai Prakash</a:t>
            </a:r>
          </a:p>
        </p:txBody>
      </p:sp>
      <p:cxnSp>
        <p:nvCxnSpPr>
          <p:cNvPr id="13" name="Straight Connector 12">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39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217358"/>
            <a:ext cx="11047751" cy="547141"/>
          </a:xfrm>
        </p:spPr>
        <p:txBody>
          <a:bodyPr>
            <a:noAutofit/>
          </a:bodyPr>
          <a:lstStyle/>
          <a:p>
            <a:pPr algn="ctr"/>
            <a:r>
              <a:rPr lang="en-US" dirty="0">
                <a:latin typeface="Times New Roman" panose="02020603050405020304" pitchFamily="18" charset="0"/>
                <a:cs typeface="Times New Roman" panose="02020603050405020304" pitchFamily="18" charset="0"/>
              </a:rPr>
              <a:t>Testing and Results </a:t>
            </a: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824460"/>
            <a:ext cx="11047751" cy="5816182"/>
          </a:xfrm>
        </p:spPr>
        <p:txBody>
          <a:bodyPr>
            <a:normAutofit fontScale="92500" lnSpcReduction="20000"/>
          </a:bodyPr>
          <a:lstStyle/>
          <a:p>
            <a:pPr marL="0" indent="0" algn="just">
              <a:buNone/>
            </a:pPr>
            <a:r>
              <a:rPr lang="en-US" sz="2200" b="1" dirty="0">
                <a:latin typeface="Times New Roman" panose="02020603050405020304" pitchFamily="18" charset="0"/>
                <a:cs typeface="Times New Roman" panose="02020603050405020304" pitchFamily="18" charset="0"/>
              </a:rPr>
              <a:t>MySQL Testing:</a:t>
            </a:r>
          </a:p>
          <a:p>
            <a:pPr marL="0" indent="0" algn="just">
              <a:buNone/>
            </a:pPr>
            <a:r>
              <a:rPr lang="en-US" sz="2200" dirty="0">
                <a:latin typeface="Times New Roman" panose="02020603050405020304" pitchFamily="18" charset="0"/>
                <a:cs typeface="Times New Roman" panose="02020603050405020304" pitchFamily="18" charset="0"/>
              </a:rPr>
              <a:t>We initiated testing by populating our MySQL tables with test data. This data consisted of vendors, products, customers, and shipping addresses. Our testing process checked the integrity of foreign key constraints, the creation of indexes, and the efficiency of transaction handling. We also verified the ACID properties, ensuring data consistency and reliability.</a:t>
            </a:r>
          </a:p>
          <a:p>
            <a:pPr marL="0" indent="0" algn="just">
              <a:buNone/>
            </a:pPr>
            <a:r>
              <a:rPr lang="en-US" sz="2200" b="1" dirty="0">
                <a:latin typeface="Times New Roman" panose="02020603050405020304" pitchFamily="18" charset="0"/>
                <a:cs typeface="Times New Roman" panose="02020603050405020304" pitchFamily="18" charset="0"/>
              </a:rPr>
              <a:t>Mongo DB Testing:</a:t>
            </a:r>
          </a:p>
          <a:p>
            <a:pPr marL="0" indent="0" algn="just">
              <a:buNone/>
            </a:pPr>
            <a:r>
              <a:rPr lang="en-US" sz="2200" dirty="0">
                <a:latin typeface="Times New Roman" panose="02020603050405020304" pitchFamily="18" charset="0"/>
                <a:cs typeface="Times New Roman" panose="02020603050405020304" pitchFamily="18" charset="0"/>
              </a:rPr>
              <a:t>Post My SQL testing, we moved the relevant data into Mongo DB. We ran a few aggregated queries between different collections to check the total number of vendors, customers, and number of products enlisted and also tested in-built data visualization techniques.</a:t>
            </a:r>
          </a:p>
          <a:p>
            <a:pPr marL="0" indent="0" algn="just">
              <a:buNone/>
            </a:pPr>
            <a:r>
              <a:rPr lang="en-US" sz="2200" b="1" dirty="0">
                <a:latin typeface="Times New Roman" panose="02020603050405020304" pitchFamily="18" charset="0"/>
                <a:cs typeface="Times New Roman" panose="02020603050405020304" pitchFamily="18" charset="0"/>
              </a:rPr>
              <a:t>Test Results:</a:t>
            </a:r>
          </a:p>
          <a:p>
            <a:pPr marL="0" indent="0" algn="just">
              <a:buNone/>
            </a:pPr>
            <a:r>
              <a:rPr lang="en-US" sz="2200" b="1" dirty="0">
                <a:latin typeface="Times New Roman" panose="02020603050405020304" pitchFamily="18" charset="0"/>
                <a:cs typeface="Times New Roman" panose="02020603050405020304" pitchFamily="18" charset="0"/>
              </a:rPr>
              <a:t>MySQL: </a:t>
            </a:r>
            <a:r>
              <a:rPr lang="en-US" sz="2200" dirty="0">
                <a:latin typeface="Times New Roman" panose="02020603050405020304" pitchFamily="18" charset="0"/>
                <a:cs typeface="Times New Roman" panose="02020603050405020304" pitchFamily="18" charset="0"/>
              </a:rPr>
              <a:t>Our transactional database showcased robust performance, handling various transactional data efficiently and maintaining data integrity throughout the process.</a:t>
            </a:r>
          </a:p>
          <a:p>
            <a:pPr marL="0" indent="0" algn="just">
              <a:buNone/>
            </a:pPr>
            <a:r>
              <a:rPr lang="en-US" sz="2200" b="1" dirty="0">
                <a:latin typeface="Times New Roman" panose="02020603050405020304" pitchFamily="18" charset="0"/>
                <a:cs typeface="Times New Roman" panose="02020603050405020304" pitchFamily="18" charset="0"/>
              </a:rPr>
              <a:t>MongoDB: </a:t>
            </a:r>
            <a:r>
              <a:rPr lang="en-US" sz="2200" dirty="0">
                <a:latin typeface="Times New Roman" panose="02020603050405020304" pitchFamily="18" charset="0"/>
                <a:cs typeface="Times New Roman" panose="02020603050405020304" pitchFamily="18" charset="0"/>
              </a:rPr>
              <a:t>Our document-based queries demonstrated an impressive speed in revealing complex relationships and patterns within the data. This showed MongoDB’s potential to deliver valuable insights for our E-commerce application.</a:t>
            </a:r>
            <a:endParaRPr lang="en-US" sz="22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62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217358"/>
            <a:ext cx="11047751" cy="547141"/>
          </a:xfrm>
        </p:spPr>
        <p:txBody>
          <a:bodyPr>
            <a:noAutofit/>
          </a:bodyPr>
          <a:lstStyle/>
          <a:p>
            <a:pPr algn="ctr"/>
            <a:r>
              <a:rPr lang="en-US" dirty="0">
                <a:latin typeface="Times New Roman" panose="02020603050405020304" pitchFamily="18" charset="0"/>
                <a:cs typeface="Times New Roman" panose="02020603050405020304" pitchFamily="18" charset="0"/>
              </a:rPr>
              <a:t>Challenges and solutions</a:t>
            </a: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824460"/>
            <a:ext cx="11047751" cy="5816182"/>
          </a:xfrm>
        </p:spPr>
        <p:txBody>
          <a:bodyPr>
            <a:normAutofit lnSpcReduction="10000"/>
          </a:bodyPr>
          <a:lstStyle/>
          <a:p>
            <a:pPr marL="0" indent="0" algn="just">
              <a:buNone/>
            </a:pPr>
            <a:r>
              <a:rPr lang="en-US" sz="2200" b="1" dirty="0">
                <a:latin typeface="Times New Roman" panose="02020603050405020304" pitchFamily="18" charset="0"/>
                <a:cs typeface="Times New Roman" panose="02020603050405020304" pitchFamily="18" charset="0"/>
              </a:rPr>
              <a:t>Challenge-1: Data Consistency</a:t>
            </a:r>
          </a:p>
          <a:p>
            <a:pPr marL="0" indent="0" algn="just">
              <a:buNone/>
            </a:pPr>
            <a:r>
              <a:rPr lang="en-US" sz="2000" dirty="0">
                <a:latin typeface="Times New Roman" panose="02020603050405020304" pitchFamily="18" charset="0"/>
                <a:cs typeface="Times New Roman" panose="02020603050405020304" pitchFamily="18" charset="0"/>
              </a:rPr>
              <a:t>Maintaining consistency between the MySQL and Mongo DB databases was a significant challenge. We had to ensure that all changes made in the transactional database were correctly reflected in the Mongo DB database.</a:t>
            </a:r>
          </a:p>
          <a:p>
            <a:pPr marL="0" indent="0" algn="just">
              <a:buNone/>
            </a:pPr>
            <a:r>
              <a:rPr lang="en-US" sz="2000" b="1" dirty="0">
                <a:latin typeface="Times New Roman" panose="02020603050405020304" pitchFamily="18" charset="0"/>
                <a:cs typeface="Times New Roman" panose="02020603050405020304" pitchFamily="18" charset="0"/>
              </a:rPr>
              <a:t>Solution:</a:t>
            </a:r>
          </a:p>
          <a:p>
            <a:pPr marL="0" indent="0" algn="just">
              <a:buNone/>
            </a:pPr>
            <a:r>
              <a:rPr lang="en-US" sz="2000" dirty="0">
                <a:latin typeface="Times New Roman" panose="02020603050405020304" pitchFamily="18" charset="0"/>
                <a:cs typeface="Times New Roman" panose="02020603050405020304" pitchFamily="18" charset="0"/>
              </a:rPr>
              <a:t>We addressed this by creating a mechanism to regularly sync data from the MySQL database to the Mongo DB database, ensuring both databases stay up-to-date and consistent.</a:t>
            </a:r>
          </a:p>
          <a:p>
            <a:pPr marL="0" indent="0" algn="just">
              <a:buNone/>
            </a:pPr>
            <a:r>
              <a:rPr lang="en-US" sz="2000" b="1" dirty="0">
                <a:latin typeface="Times New Roman" panose="02020603050405020304" pitchFamily="18" charset="0"/>
                <a:cs typeface="Times New Roman" panose="02020603050405020304" pitchFamily="18" charset="0"/>
              </a:rPr>
              <a:t>Challenge-2: Query Performance</a:t>
            </a:r>
          </a:p>
          <a:p>
            <a:pPr marL="0" indent="0" algn="just">
              <a:buNone/>
            </a:pPr>
            <a:r>
              <a:rPr lang="en-US" sz="2000" dirty="0">
                <a:latin typeface="Times New Roman" panose="02020603050405020304" pitchFamily="18" charset="0"/>
                <a:cs typeface="Times New Roman" panose="02020603050405020304" pitchFamily="18" charset="0"/>
              </a:rPr>
              <a:t>As the number of tables in transactional data grew, so did the complexity of our queries, leading to longer processing times. This could have potentially affected the service provider's operational efficiency.</a:t>
            </a:r>
          </a:p>
          <a:p>
            <a:pPr marL="0" indent="0" algn="just">
              <a:buNone/>
            </a:pPr>
            <a:r>
              <a:rPr lang="en-US" sz="2000" b="1" dirty="0">
                <a:latin typeface="Times New Roman" panose="02020603050405020304" pitchFamily="18" charset="0"/>
                <a:cs typeface="Times New Roman" panose="02020603050405020304" pitchFamily="18" charset="0"/>
              </a:rPr>
              <a:t>Solution:</a:t>
            </a:r>
          </a:p>
          <a:p>
            <a:pPr marL="0" indent="0" algn="just">
              <a:buNone/>
            </a:pPr>
            <a:r>
              <a:rPr lang="en-US" sz="2000" dirty="0">
                <a:latin typeface="Times New Roman" panose="02020603050405020304" pitchFamily="18" charset="0"/>
                <a:cs typeface="Times New Roman" panose="02020603050405020304" pitchFamily="18" charset="0"/>
              </a:rPr>
              <a:t>We overcame this challenge by implementing indexes on commonly queried columns in MySQL, significantly speeding up query performance. We also optimized document queries in Mongo DB to enhance their efficiency.</a:t>
            </a:r>
          </a:p>
        </p:txBody>
      </p:sp>
    </p:spTree>
    <p:extLst>
      <p:ext uri="{BB962C8B-B14F-4D97-AF65-F5344CB8AC3E}">
        <p14:creationId xmlns:p14="http://schemas.microsoft.com/office/powerpoint/2010/main" val="366731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217358"/>
            <a:ext cx="11047751" cy="547141"/>
          </a:xfrm>
        </p:spPr>
        <p:txBody>
          <a:bodyPr>
            <a:noAutofit/>
          </a:bodyPr>
          <a:lstStyle/>
          <a:p>
            <a:pPr algn="ct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824460"/>
            <a:ext cx="11047751" cy="5816182"/>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Improvements and Optimizations:</a:t>
            </a:r>
          </a:p>
          <a:p>
            <a:pPr marL="0" indent="0" algn="just">
              <a:buNone/>
            </a:pPr>
            <a:r>
              <a:rPr lang="en-US" sz="2000" b="1" dirty="0">
                <a:latin typeface="Times New Roman" panose="02020603050405020304" pitchFamily="18" charset="0"/>
                <a:cs typeface="Times New Roman" panose="02020603050405020304" pitchFamily="18" charset="0"/>
              </a:rPr>
              <a:t>Indexing: </a:t>
            </a:r>
            <a:r>
              <a:rPr lang="en-US" sz="2000" dirty="0">
                <a:latin typeface="Times New Roman" panose="02020603050405020304" pitchFamily="18" charset="0"/>
                <a:cs typeface="Times New Roman" panose="02020603050405020304" pitchFamily="18" charset="0"/>
              </a:rPr>
              <a:t>We used indexing in MySQL to reduce data access time, thereby improving the system's overall performance.</a:t>
            </a:r>
          </a:p>
          <a:p>
            <a:pPr marL="0" indent="0" algn="just">
              <a:buNone/>
            </a:pPr>
            <a:r>
              <a:rPr lang="en-US" sz="2000" b="1" dirty="0">
                <a:latin typeface="Times New Roman" panose="02020603050405020304" pitchFamily="18" charset="0"/>
                <a:cs typeface="Times New Roman" panose="02020603050405020304" pitchFamily="18" charset="0"/>
              </a:rPr>
              <a:t>Normalization: </a:t>
            </a:r>
            <a:r>
              <a:rPr lang="en-US" sz="2000" dirty="0">
                <a:latin typeface="Times New Roman" panose="02020603050405020304" pitchFamily="18" charset="0"/>
                <a:cs typeface="Times New Roman" panose="02020603050405020304" pitchFamily="18" charset="0"/>
              </a:rPr>
              <a:t>To eliminate data redundancy, we applied normalization rules in our MySQL database. This made our system more efficient and easier to maintain.</a:t>
            </a:r>
          </a:p>
          <a:p>
            <a:pPr marL="0" indent="0" algn="just">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0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550889"/>
            <a:ext cx="11047751" cy="547141"/>
          </a:xfrm>
        </p:spPr>
        <p:txBody>
          <a:bodyPr>
            <a:noAutofit/>
          </a:bodyPr>
          <a:lstStyle/>
          <a:p>
            <a:pPr algn="ctr"/>
            <a:r>
              <a:rPr lang="en-US" dirty="0">
                <a:latin typeface="Times New Roman" panose="02020603050405020304" pitchFamily="18" charset="0"/>
                <a:cs typeface="Times New Roman" panose="02020603050405020304" pitchFamily="18" charset="0"/>
              </a:rPr>
              <a:t>Lessons learned and future improvements</a:t>
            </a: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1098030"/>
            <a:ext cx="11047751" cy="5542612"/>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Lessons Learned:</a:t>
            </a:r>
          </a:p>
          <a:p>
            <a:pPr marL="0" indent="0" algn="just">
              <a:buNone/>
            </a:pPr>
            <a:r>
              <a:rPr lang="en-US" sz="2000" b="1" dirty="0">
                <a:latin typeface="Times New Roman" panose="02020603050405020304" pitchFamily="18" charset="0"/>
                <a:cs typeface="Times New Roman" panose="02020603050405020304" pitchFamily="18" charset="0"/>
              </a:rPr>
              <a:t>Scalability is key: </a:t>
            </a:r>
            <a:r>
              <a:rPr lang="en-US" sz="2000" dirty="0">
                <a:latin typeface="Times New Roman" panose="02020603050405020304" pitchFamily="18" charset="0"/>
                <a:cs typeface="Times New Roman" panose="02020603050405020304" pitchFamily="18" charset="0"/>
              </a:rPr>
              <a:t>As data volumes grow, systems must be prepared to handle it. We experienced firsthand how MySQL's scalability was crucial to handling increasing data inflow.</a:t>
            </a:r>
          </a:p>
          <a:p>
            <a:pPr marL="0" indent="0" algn="just">
              <a:buNone/>
            </a:pPr>
            <a:r>
              <a:rPr lang="en-US" sz="2000" b="1" dirty="0">
                <a:latin typeface="Times New Roman" panose="02020603050405020304" pitchFamily="18" charset="0"/>
                <a:cs typeface="Times New Roman" panose="02020603050405020304" pitchFamily="18" charset="0"/>
              </a:rPr>
              <a:t>Versatility of Databases: </a:t>
            </a:r>
            <a:r>
              <a:rPr lang="en-US" sz="2000" dirty="0">
                <a:latin typeface="Times New Roman" panose="02020603050405020304" pitchFamily="18" charset="0"/>
                <a:cs typeface="Times New Roman" panose="02020603050405020304" pitchFamily="18" charset="0"/>
              </a:rPr>
              <a:t>We realized the value of using different types of databases (MySQL and MongoDB) for different needs. This provided us with flexibility and efficiency, as each type served a distinct purpose.</a:t>
            </a:r>
          </a:p>
          <a:p>
            <a:pPr marL="0" indent="0" algn="just">
              <a:buNone/>
            </a:pPr>
            <a:r>
              <a:rPr lang="en-US" sz="2000" b="1" dirty="0">
                <a:latin typeface="Times New Roman" panose="02020603050405020304" pitchFamily="18" charset="0"/>
                <a:cs typeface="Times New Roman" panose="02020603050405020304" pitchFamily="18" charset="0"/>
              </a:rPr>
              <a:t>Future Improvements: </a:t>
            </a:r>
          </a:p>
          <a:p>
            <a:pPr marL="0" indent="0" algn="just">
              <a:buNone/>
            </a:pPr>
            <a:r>
              <a:rPr lang="en-US" sz="2000" b="1" dirty="0">
                <a:latin typeface="Times New Roman" panose="02020603050405020304" pitchFamily="18" charset="0"/>
                <a:cs typeface="Times New Roman" panose="02020603050405020304" pitchFamily="18" charset="0"/>
              </a:rPr>
              <a:t>Real-Time Data Syncing: </a:t>
            </a:r>
            <a:r>
              <a:rPr lang="en-US" sz="2000" dirty="0">
                <a:latin typeface="Times New Roman" panose="02020603050405020304" pitchFamily="18" charset="0"/>
                <a:cs typeface="Times New Roman" panose="02020603050405020304" pitchFamily="18" charset="0"/>
              </a:rPr>
              <a:t>While our current system syncs data at regular intervals, we envision an upgrade where changes in the MySQL database trigger instant updates in the MongoDB database, ensuring real-time consistency.</a:t>
            </a:r>
          </a:p>
          <a:p>
            <a:pPr marL="0" indent="0" algn="just">
              <a:buNone/>
            </a:pPr>
            <a:r>
              <a:rPr lang="en-US" sz="2000" b="1" dirty="0">
                <a:latin typeface="Times New Roman" panose="02020603050405020304" pitchFamily="18" charset="0"/>
                <a:cs typeface="Times New Roman" panose="02020603050405020304" pitchFamily="18" charset="0"/>
              </a:rPr>
              <a:t>Enhanced data Security: </a:t>
            </a:r>
            <a:r>
              <a:rPr lang="en-US" sz="2000" dirty="0">
                <a:latin typeface="Times New Roman" panose="02020603050405020304" pitchFamily="18" charset="0"/>
                <a:cs typeface="Times New Roman" panose="02020603050405020304" pitchFamily="18" charset="0"/>
              </a:rPr>
              <a:t>There is a need to enhance the security measures to protect sensitive data in the databases, considering the importance of data privacy in the digital age.</a:t>
            </a:r>
          </a:p>
        </p:txBody>
      </p:sp>
    </p:spTree>
    <p:extLst>
      <p:ext uri="{BB962C8B-B14F-4D97-AF65-F5344CB8AC3E}">
        <p14:creationId xmlns:p14="http://schemas.microsoft.com/office/powerpoint/2010/main" val="268542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550889"/>
            <a:ext cx="11047751" cy="547141"/>
          </a:xfrm>
        </p:spPr>
        <p:txBody>
          <a:bodyPr>
            <a:noAutofit/>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1098030"/>
            <a:ext cx="11047751" cy="5542612"/>
          </a:xfrm>
        </p:spPr>
        <p:txBody>
          <a:bodyPr>
            <a:normAutofit/>
          </a:bodyPr>
          <a:lstStyle/>
          <a:p>
            <a:pPr algn="just"/>
            <a:r>
              <a:rPr lang="en-US" sz="2000" dirty="0">
                <a:latin typeface="Times New Roman" panose="02020603050405020304" pitchFamily="18" charset="0"/>
                <a:cs typeface="Times New Roman" panose="02020603050405020304" pitchFamily="18" charset="0"/>
              </a:rPr>
              <a:t>In conclusion, our team embarked on a journey to construct a reliable database that can cater to the needs of an E-commerce application that has different needs such as storing user authentication details, enlisting products, shipping addresses, order details, and payment details, and maintaining data integrity.</a:t>
            </a:r>
          </a:p>
          <a:p>
            <a:pPr algn="just"/>
            <a:r>
              <a:rPr lang="en-US" sz="2000" dirty="0">
                <a:latin typeface="Times New Roman" panose="02020603050405020304" pitchFamily="18" charset="0"/>
                <a:cs typeface="Times New Roman" panose="02020603050405020304" pitchFamily="18" charset="0"/>
              </a:rPr>
              <a:t>Understanding the differences between RDBMS and NoSQL models, and designing the databases according to their strengths, has been instrumental to our project's success. It has underscored the importance of using the right tools for specific needs in database management and design.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25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952500" y="389979"/>
            <a:ext cx="10287000" cy="809234"/>
          </a:xfrm>
        </p:spPr>
        <p:txBody>
          <a:bodyPr>
            <a:normAutofit/>
          </a:bodyPr>
          <a:lstStyle/>
          <a:p>
            <a:pPr algn="ctr"/>
            <a:r>
              <a:rPr lang="en-US" dirty="0">
                <a:latin typeface="Times New Roman" panose="02020603050405020304" pitchFamily="18" charset="0"/>
                <a:cs typeface="Times New Roman" panose="02020603050405020304" pitchFamily="18" charset="0"/>
              </a:rPr>
              <a:t>PROJECT OVERVIEW</a:t>
            </a:r>
            <a:endParaRPr lang="en-US" dirty="0"/>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952500" y="1514006"/>
            <a:ext cx="10287000" cy="4706912"/>
          </a:xfrm>
        </p:spPr>
        <p:txBody>
          <a:bodyPr>
            <a:norm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aim of our group's project is to create an effective and transactional database that can accommodate the data required to run an E-commerce Mobile app allowing vendors to list and manage their products and customers to order products at ease.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presents a comprehensive overview of our e-commerce mobile application project, a venture aimed at delivering a seamless and user-friendly shopping experience to our customers.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goal is to build a robust and effective database that can aid in running an E-commerce mobile application seemingly.</a:t>
            </a:r>
          </a:p>
          <a:p>
            <a:endParaRPr lang="en-US" dirty="0"/>
          </a:p>
        </p:txBody>
      </p:sp>
    </p:spTree>
    <p:extLst>
      <p:ext uri="{BB962C8B-B14F-4D97-AF65-F5344CB8AC3E}">
        <p14:creationId xmlns:p14="http://schemas.microsoft.com/office/powerpoint/2010/main" val="125662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952500" y="300038"/>
            <a:ext cx="10287000" cy="809234"/>
          </a:xfrm>
        </p:spPr>
        <p:txBody>
          <a:bodyPr>
            <a:normAutofit/>
          </a:bodyPr>
          <a:lstStyle/>
          <a:p>
            <a:pPr algn="ctr"/>
            <a:r>
              <a:rPr lang="en-US" dirty="0">
                <a:latin typeface="Times New Roman" panose="02020603050405020304" pitchFamily="18" charset="0"/>
                <a:cs typeface="Times New Roman" panose="02020603050405020304" pitchFamily="18" charset="0"/>
              </a:rPr>
              <a:t>PROJECT requirements</a:t>
            </a:r>
            <a:endParaRPr lang="en-US" dirty="0"/>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1109272"/>
            <a:ext cx="11047751" cy="544869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core project requirements include the following: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Building a transactional database that can handle numerous transactions simultaneously without any latency.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database should be able to store and manage various details like customer sign-up details, product listings, customer reviews, shipping addresses, and payment details in the form of tables such as customers, products, etc.</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To run efficient operations, the system needs to handle dependable and quick requests and the data's security, dependability, and integrity must be guaranteed during implementation.</a:t>
            </a:r>
          </a:p>
          <a:p>
            <a:r>
              <a:rPr lang="en-US" sz="2000" dirty="0">
                <a:latin typeface="Times New Roman" panose="02020603050405020304" pitchFamily="18" charset="0"/>
                <a:cs typeface="Times New Roman" panose="02020603050405020304" pitchFamily="18" charset="0"/>
              </a:rPr>
              <a:t> To effectively serve different goals, this project explores the implementation of relational databases (MySQL) and NoSQL databases (MongoDB).</a:t>
            </a:r>
          </a:p>
          <a:p>
            <a:endParaRPr lang="en-US" dirty="0"/>
          </a:p>
        </p:txBody>
      </p:sp>
    </p:spTree>
    <p:extLst>
      <p:ext uri="{BB962C8B-B14F-4D97-AF65-F5344CB8AC3E}">
        <p14:creationId xmlns:p14="http://schemas.microsoft.com/office/powerpoint/2010/main" val="243516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232348"/>
            <a:ext cx="11047751" cy="1109272"/>
          </a:xfrm>
        </p:spPr>
        <p:txBody>
          <a:bodyPr>
            <a:noAutofit/>
          </a:bodyPr>
          <a:lstStyle/>
          <a:p>
            <a:pPr algn="ctr"/>
            <a:r>
              <a:rPr lang="en-US" dirty="0">
                <a:latin typeface="Times New Roman" panose="02020603050405020304" pitchFamily="18" charset="0"/>
                <a:cs typeface="Times New Roman" panose="02020603050405020304" pitchFamily="18" charset="0"/>
              </a:rPr>
              <a:t>RDBMS and NoSQL Models: A Brief Overview</a:t>
            </a: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1424066"/>
            <a:ext cx="11047751" cy="51338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RDBMS – Relational Database Management System:</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RDBMS stands for Relational Database Management System. It is a type of database management system that stores data in tables and enforces relationships between the tables to maintain data integrity. The data in RDBMS is structured in rows and columns, and tables are related to each other using keys.</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RDBMS adheres to ACID properties (Atomicity, Consistency, Isolation, Durability) to ensure the reliability and integrity of transactions.</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RDBMS allows the definition of integrity constraints such as primary key constraints, foreign key constraints, unique constraints, and check constraints to maintain the accuracy and consistency of the data.</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MySQL is a popular open-source relational database management system. It is widely used for web applications and is known for its speed, reliability, and ease of use.</a:t>
            </a:r>
          </a:p>
          <a:p>
            <a:pPr marL="0" indent="0" algn="just">
              <a:buNone/>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69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187376"/>
            <a:ext cx="11047751" cy="944382"/>
          </a:xfrm>
        </p:spPr>
        <p:txBody>
          <a:bodyPr>
            <a:noAutofit/>
          </a:bodyPr>
          <a:lstStyle/>
          <a:p>
            <a:pPr algn="ctr"/>
            <a:r>
              <a:rPr lang="en-US" dirty="0">
                <a:latin typeface="Times New Roman" panose="02020603050405020304" pitchFamily="18" charset="0"/>
                <a:cs typeface="Times New Roman" panose="02020603050405020304" pitchFamily="18" charset="0"/>
              </a:rPr>
              <a:t>RDBMS and NoSQL Models: A Brief Overview</a:t>
            </a: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1131758"/>
            <a:ext cx="11047751" cy="542620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NoSQL – Not Only SQL Database:</a:t>
            </a:r>
          </a:p>
          <a:p>
            <a:pPr algn="just"/>
            <a:r>
              <a:rPr lang="en-US" sz="2200" b="0" i="0" dirty="0">
                <a:solidFill>
                  <a:srgbClr val="374151"/>
                </a:solidFill>
                <a:effectLst/>
                <a:latin typeface="Times New Roman" panose="02020603050405020304" pitchFamily="18" charset="0"/>
                <a:cs typeface="Times New Roman" panose="02020603050405020304" pitchFamily="18" charset="0"/>
              </a:rPr>
              <a:t>NoSQL databases, also known as "Not Only SQL" databases, are a type of database management system that diverges from the traditional relational database model. NoSQL databases are designed to handle large volumes of unstructured or semi-structured data and provide more flexibility and scalability than traditional relational databases. NoSQL databases can be categorized into several types, including document-oriented, key-value, column-family, and graph databases.</a:t>
            </a:r>
          </a:p>
          <a:p>
            <a:pPr algn="just"/>
            <a:r>
              <a:rPr lang="en-US" sz="2200" b="0" i="0" dirty="0">
                <a:solidFill>
                  <a:srgbClr val="374151"/>
                </a:solidFill>
                <a:effectLst/>
                <a:latin typeface="Times New Roman" panose="02020603050405020304" pitchFamily="18" charset="0"/>
                <a:cs typeface="Times New Roman" panose="02020603050405020304" pitchFamily="18" charset="0"/>
              </a:rPr>
              <a:t>MongoDB is a popular document-oriented NoSQL database. It stores data in flexible, JSON-like BSON (Binary JSON) documents. Each document can have a different structure, making it suitable for handling evolving and diverse data.</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98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300039"/>
            <a:ext cx="11047751" cy="577122"/>
          </a:xfrm>
        </p:spPr>
        <p:txBody>
          <a:bodyPr>
            <a:noAutofit/>
          </a:bodyPr>
          <a:lstStyle/>
          <a:p>
            <a:pPr algn="ctr"/>
            <a:r>
              <a:rPr lang="en-US" dirty="0">
                <a:latin typeface="Times New Roman" panose="02020603050405020304" pitchFamily="18" charset="0"/>
                <a:cs typeface="Times New Roman" panose="02020603050405020304" pitchFamily="18" charset="0"/>
              </a:rPr>
              <a:t>RDBMS Model: MYSQL IMPLEMENTAITON </a:t>
            </a: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1131758"/>
            <a:ext cx="11047751" cy="542620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MySQL Implementation:</a:t>
            </a:r>
          </a:p>
          <a:p>
            <a:pPr marL="0" indent="0" algn="just">
              <a:buNone/>
            </a:pPr>
            <a:r>
              <a:rPr lang="en-US" sz="2000" dirty="0">
                <a:latin typeface="Times New Roman" panose="02020603050405020304" pitchFamily="18" charset="0"/>
                <a:cs typeface="Times New Roman" panose="02020603050405020304" pitchFamily="18" charset="0"/>
              </a:rPr>
              <a:t>For our transactional database, we utilized the robustness and versatility of MySQL, a popular RDBMS, allowed us to efficiently manage and manipulate data associated with the E-commerce application. Our implementation encompassed creating tables, indexing, and enforcing foreign keys to ensure data integrity and enhance query performance.</a:t>
            </a:r>
          </a:p>
          <a:p>
            <a:pPr marL="0" indent="0" algn="just">
              <a:buNone/>
            </a:pPr>
            <a:r>
              <a:rPr lang="en-US" sz="2000" b="1" dirty="0">
                <a:latin typeface="Times New Roman" panose="02020603050405020304" pitchFamily="18" charset="0"/>
                <a:cs typeface="Times New Roman" panose="02020603050405020304" pitchFamily="18" charset="0"/>
              </a:rPr>
              <a:t>Why MySQL:</a:t>
            </a:r>
          </a:p>
          <a:p>
            <a:pPr algn="just"/>
            <a:r>
              <a:rPr lang="en-US" sz="2000" dirty="0">
                <a:latin typeface="Times New Roman" panose="02020603050405020304" pitchFamily="18" charset="0"/>
                <a:cs typeface="Times New Roman" panose="02020603050405020304" pitchFamily="18" charset="0"/>
              </a:rPr>
              <a:t>ACID Compliance: MySQL adheres to ACID properties, ensuring reliable processing in transactional database systems, a crucial aspect of our project.</a:t>
            </a:r>
          </a:p>
          <a:p>
            <a:pPr algn="just">
              <a:lnSpc>
                <a:spcPct val="110000"/>
              </a:lnSpc>
            </a:pPr>
            <a:r>
              <a:rPr lang="en-US" sz="2000" dirty="0">
                <a:latin typeface="Times New Roman" panose="02020603050405020304" pitchFamily="18" charset="0"/>
                <a:cs typeface="Times New Roman" panose="02020603050405020304" pitchFamily="18" charset="0"/>
              </a:rPr>
              <a:t>Performance and Scalability: MySQL's scalability makes it suitable for handling large volumes of data and facilitating swift transactions, enabling smooth operations for E-commerce applications. </a:t>
            </a:r>
            <a:r>
              <a:rPr lang="en-US" sz="2000" i="0" dirty="0">
                <a:solidFill>
                  <a:srgbClr val="374151"/>
                </a:solidFill>
                <a:effectLst/>
                <a:latin typeface="Times New Roman" panose="02020603050405020304" pitchFamily="18" charset="0"/>
                <a:cs typeface="Times New Roman" panose="02020603050405020304" pitchFamily="18" charset="0"/>
              </a:rPr>
              <a:t>MySQL can deliver fast and responsive database operations.</a:t>
            </a:r>
          </a:p>
          <a:p>
            <a:pPr algn="just">
              <a:lnSpc>
                <a:spcPct val="110000"/>
              </a:lnSpc>
            </a:pPr>
            <a:r>
              <a:rPr lang="en-US" sz="2000" i="0" dirty="0">
                <a:effectLst/>
                <a:latin typeface="Times New Roman" panose="02020603050405020304" pitchFamily="18" charset="0"/>
                <a:cs typeface="Times New Roman" panose="02020603050405020304" pitchFamily="18" charset="0"/>
              </a:rPr>
              <a:t>Security Features: </a:t>
            </a:r>
            <a:r>
              <a:rPr lang="en-US" sz="2000" i="0" dirty="0">
                <a:solidFill>
                  <a:srgbClr val="374151"/>
                </a:solidFill>
                <a:effectLst/>
                <a:latin typeface="Times New Roman" panose="02020603050405020304" pitchFamily="18" charset="0"/>
                <a:cs typeface="Times New Roman" panose="02020603050405020304" pitchFamily="18" charset="0"/>
              </a:rPr>
              <a:t>MySQL provides robust security features, including user authentication, access controls, encryption, and auditing capabilities to help protect sensitive </a:t>
            </a:r>
            <a:r>
              <a:rPr lang="en-US" sz="2000" i="0" dirty="0" err="1">
                <a:solidFill>
                  <a:srgbClr val="374151"/>
                </a:solidFill>
                <a:effectLst/>
                <a:latin typeface="Times New Roman" panose="02020603050405020304" pitchFamily="18" charset="0"/>
                <a:cs typeface="Times New Roman" panose="02020603050405020304" pitchFamily="18" charset="0"/>
              </a:rPr>
              <a:t>coustomer’s</a:t>
            </a:r>
            <a:r>
              <a:rPr lang="en-US" sz="2000" i="0" dirty="0">
                <a:solidFill>
                  <a:srgbClr val="374151"/>
                </a:solidFill>
                <a:effectLst/>
                <a:latin typeface="Times New Roman" panose="02020603050405020304" pitchFamily="18" charset="0"/>
                <a:cs typeface="Times New Roman" panose="02020603050405020304" pitchFamily="18" charset="0"/>
              </a:rPr>
              <a:t> information.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01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457200"/>
            <a:ext cx="11047751" cy="610076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Data stored: The data stored in our MySQL implementation includes:</a:t>
            </a:r>
          </a:p>
          <a:p>
            <a:pPr algn="just"/>
            <a:r>
              <a:rPr lang="en-US" sz="2000" dirty="0">
                <a:latin typeface="Times New Roman" panose="02020603050405020304" pitchFamily="18" charset="0"/>
                <a:cs typeface="Times New Roman" panose="02020603050405020304" pitchFamily="18" charset="0"/>
              </a:rPr>
              <a:t>Products table: Information related to products is stored here.  </a:t>
            </a:r>
          </a:p>
          <a:p>
            <a:pPr algn="just"/>
            <a:r>
              <a:rPr lang="en-US" sz="2000" dirty="0">
                <a:latin typeface="Times New Roman" panose="02020603050405020304" pitchFamily="18" charset="0"/>
                <a:cs typeface="Times New Roman" panose="02020603050405020304" pitchFamily="18" charset="0"/>
              </a:rPr>
              <a:t>Users table: Details related to the user’s sign-up are stored.</a:t>
            </a:r>
          </a:p>
          <a:p>
            <a:pPr algn="just"/>
            <a:r>
              <a:rPr lang="en-US" sz="2000" dirty="0">
                <a:latin typeface="Times New Roman" panose="02020603050405020304" pitchFamily="18" charset="0"/>
                <a:cs typeface="Times New Roman" panose="02020603050405020304" pitchFamily="18" charset="0"/>
              </a:rPr>
              <a:t>Categories table: Various product category details are stored.</a:t>
            </a:r>
          </a:p>
          <a:p>
            <a:pPr algn="just"/>
            <a:r>
              <a:rPr lang="en-US" sz="2000" dirty="0">
                <a:latin typeface="Times New Roman" panose="02020603050405020304" pitchFamily="18" charset="0"/>
                <a:cs typeface="Times New Roman" panose="02020603050405020304" pitchFamily="18" charset="0"/>
              </a:rPr>
              <a:t>Order table: Information related to every order is stored here.</a:t>
            </a:r>
          </a:p>
          <a:p>
            <a:pPr algn="just"/>
            <a:r>
              <a:rPr lang="en-US" sz="2000" dirty="0">
                <a:latin typeface="Times New Roman" panose="02020603050405020304" pitchFamily="18" charset="0"/>
                <a:cs typeface="Times New Roman" panose="02020603050405020304" pitchFamily="18" charset="0"/>
              </a:rPr>
              <a:t>Payments table: All payment details are stored in this table.</a:t>
            </a:r>
          </a:p>
          <a:p>
            <a:pPr algn="just"/>
            <a:r>
              <a:rPr lang="en-US" sz="2000" dirty="0" err="1">
                <a:latin typeface="Times New Roman" panose="02020603050405020304" pitchFamily="18" charset="0"/>
                <a:cs typeface="Times New Roman" panose="02020603050405020304" pitchFamily="18" charset="0"/>
              </a:rPr>
              <a:t>Shipping_address</a:t>
            </a:r>
            <a:r>
              <a:rPr lang="en-US" sz="2000" dirty="0">
                <a:latin typeface="Times New Roman" panose="02020603050405020304" pitchFamily="18" charset="0"/>
                <a:cs typeface="Times New Roman" panose="02020603050405020304" pitchFamily="18" charset="0"/>
              </a:rPr>
              <a:t> table: Details related to where the product needs t</a:t>
            </a:r>
          </a:p>
          <a:p>
            <a:pPr marL="0" indent="0" algn="just">
              <a:buNone/>
            </a:pPr>
            <a:r>
              <a:rPr lang="en-US" sz="2000" dirty="0">
                <a:latin typeface="Times New Roman" panose="02020603050405020304" pitchFamily="18" charset="0"/>
                <a:cs typeface="Times New Roman" panose="02020603050405020304" pitchFamily="18" charset="0"/>
              </a:rPr>
              <a:t>to be shipped are stored in this table. </a:t>
            </a:r>
          </a:p>
          <a:p>
            <a:pPr marL="0" indent="0" algn="just">
              <a:buNone/>
            </a:pPr>
            <a:r>
              <a:rPr lang="en-US" sz="2000" dirty="0" err="1">
                <a:latin typeface="Times New Roman" panose="02020603050405020304" pitchFamily="18" charset="0"/>
                <a:cs typeface="Times New Roman" panose="02020603050405020304" pitchFamily="18" charset="0"/>
              </a:rPr>
              <a:t>Vendors_table</a:t>
            </a:r>
            <a:r>
              <a:rPr lang="en-US" sz="2000" dirty="0">
                <a:latin typeface="Times New Roman" panose="02020603050405020304" pitchFamily="18" charset="0"/>
                <a:cs typeface="Times New Roman" panose="02020603050405020304" pitchFamily="18" charset="0"/>
              </a:rPr>
              <a:t>: Information such as </a:t>
            </a:r>
            <a:r>
              <a:rPr lang="en-US" sz="2000" dirty="0" err="1">
                <a:latin typeface="Times New Roman" panose="02020603050405020304" pitchFamily="18" charset="0"/>
                <a:cs typeface="Times New Roman" panose="02020603050405020304" pitchFamily="18" charset="0"/>
              </a:rPr>
              <a:t>vendor_id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vendor_name</a:t>
            </a:r>
            <a:r>
              <a:rPr lang="en-US" sz="2000" dirty="0">
                <a:latin typeface="Times New Roman" panose="02020603050405020304" pitchFamily="18" charset="0"/>
                <a:cs typeface="Times New Roman" panose="02020603050405020304" pitchFamily="18" charset="0"/>
              </a:rPr>
              <a:t> are stored in this table.</a:t>
            </a:r>
          </a:p>
          <a:p>
            <a:pPr marL="0" indent="0" algn="just">
              <a:buNone/>
            </a:pPr>
            <a:r>
              <a:rPr lang="en-US" sz="2000" dirty="0" err="1">
                <a:latin typeface="Times New Roman" panose="02020603050405020304" pitchFamily="18" charset="0"/>
                <a:cs typeface="Times New Roman" panose="02020603050405020304" pitchFamily="18" charset="0"/>
              </a:rPr>
              <a:t>Review_table</a:t>
            </a:r>
            <a:r>
              <a:rPr lang="en-US" sz="2000" dirty="0">
                <a:latin typeface="Times New Roman" panose="02020603050405020304" pitchFamily="18" charset="0"/>
                <a:cs typeface="Times New Roman" panose="02020603050405020304" pitchFamily="18" charset="0"/>
              </a:rPr>
              <a:t>: Customer’s opinion about the products are stored in this table.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D05E40-1CEE-FEDC-637E-8E8D09CF68C5}"/>
              </a:ext>
            </a:extLst>
          </p:cNvPr>
          <p:cNvPicPr>
            <a:picLocks noChangeAspect="1"/>
          </p:cNvPicPr>
          <p:nvPr/>
        </p:nvPicPr>
        <p:blipFill>
          <a:blip r:embed="rId2"/>
          <a:stretch>
            <a:fillRect/>
          </a:stretch>
        </p:blipFill>
        <p:spPr>
          <a:xfrm>
            <a:off x="7718387" y="1026825"/>
            <a:ext cx="4329044" cy="3073383"/>
          </a:xfrm>
          <a:prstGeom prst="rect">
            <a:avLst/>
          </a:prstGeom>
        </p:spPr>
      </p:pic>
    </p:spTree>
    <p:extLst>
      <p:ext uri="{BB962C8B-B14F-4D97-AF65-F5344CB8AC3E}">
        <p14:creationId xmlns:p14="http://schemas.microsoft.com/office/powerpoint/2010/main" val="37376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614597" y="187141"/>
            <a:ext cx="11047751" cy="877161"/>
          </a:xfrm>
        </p:spPr>
        <p:txBody>
          <a:bodyPr>
            <a:noAutofit/>
          </a:bodyPr>
          <a:lstStyle/>
          <a:p>
            <a:pPr algn="ctr"/>
            <a:r>
              <a:rPr lang="en-US" dirty="0">
                <a:latin typeface="Times New Roman" panose="02020603050405020304" pitchFamily="18" charset="0"/>
                <a:cs typeface="Times New Roman" panose="02020603050405020304" pitchFamily="18" charset="0"/>
              </a:rPr>
              <a:t>NoSQL Model: Mongo DB </a:t>
            </a:r>
            <a:r>
              <a:rPr lang="en-US" dirty="0" err="1">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DFA21A-A994-C932-BAF7-227D3E8CB455}"/>
              </a:ext>
            </a:extLst>
          </p:cNvPr>
          <p:cNvSpPr>
            <a:spLocks noGrp="1"/>
          </p:cNvSpPr>
          <p:nvPr>
            <p:ph idx="1"/>
          </p:nvPr>
        </p:nvSpPr>
        <p:spPr>
          <a:xfrm>
            <a:off x="614597" y="1004342"/>
            <a:ext cx="11047751" cy="5553620"/>
          </a:xfrm>
        </p:spPr>
        <p:txBody>
          <a:bodyPr>
            <a:normAutofit fontScale="92500" lnSpcReduction="20000"/>
          </a:bodyPr>
          <a:lstStyle/>
          <a:p>
            <a:pPr marL="0" indent="0" algn="just">
              <a:buNone/>
            </a:pPr>
            <a:r>
              <a:rPr lang="en-US" sz="2400" b="1" dirty="0">
                <a:latin typeface="Times New Roman" panose="02020603050405020304" pitchFamily="18" charset="0"/>
                <a:cs typeface="Times New Roman" panose="02020603050405020304" pitchFamily="18" charset="0"/>
              </a:rPr>
              <a:t>No-SQL Implementation:</a:t>
            </a:r>
          </a:p>
          <a:p>
            <a:pPr marL="0" indent="0" algn="just">
              <a:buNone/>
            </a:pPr>
            <a:r>
              <a:rPr lang="en-US" sz="2200" dirty="0">
                <a:latin typeface="Times New Roman" panose="02020603050405020304" pitchFamily="18" charset="0"/>
                <a:cs typeface="Times New Roman" panose="02020603050405020304" pitchFamily="18" charset="0"/>
              </a:rPr>
              <a:t>We chose Mongo DB as our NoSQL database. Mongo DB is a document-oriented model.  Mongo DB stores data in BSON (Binary JSON) documents, which are JSON like </a:t>
            </a:r>
            <a:r>
              <a:rPr lang="en-US" sz="2200" b="0" i="0" dirty="0">
                <a:solidFill>
                  <a:srgbClr val="374151"/>
                </a:solidFill>
                <a:effectLst/>
                <a:latin typeface="Times New Roman" panose="02020603050405020304" pitchFamily="18" charset="0"/>
                <a:cs typeface="Times New Roman" panose="02020603050405020304" pitchFamily="18" charset="0"/>
              </a:rPr>
              <a:t>hierarchical </a:t>
            </a:r>
            <a:r>
              <a:rPr lang="en-US" sz="2200" dirty="0">
                <a:latin typeface="Times New Roman" panose="02020603050405020304" pitchFamily="18" charset="0"/>
                <a:cs typeface="Times New Roman" panose="02020603050405020304" pitchFamily="18" charset="0"/>
              </a:rPr>
              <a:t>data structures. This document-oriented model is well-suited for representing complex data structures and relationships.</a:t>
            </a:r>
          </a:p>
          <a:p>
            <a:pPr marL="0" indent="0" algn="just">
              <a:buNone/>
            </a:pPr>
            <a:r>
              <a:rPr lang="en-US" sz="2200" b="1" dirty="0">
                <a:latin typeface="Times New Roman" panose="02020603050405020304" pitchFamily="18" charset="0"/>
                <a:cs typeface="Times New Roman" panose="02020603050405020304" pitchFamily="18" charset="0"/>
              </a:rPr>
              <a:t>Why Mongo DB:</a:t>
            </a:r>
          </a:p>
          <a:p>
            <a:pPr algn="just"/>
            <a:r>
              <a:rPr lang="en-US" sz="2200" b="1" dirty="0">
                <a:latin typeface="Times New Roman" panose="02020603050405020304" pitchFamily="18" charset="0"/>
                <a:cs typeface="Times New Roman" panose="02020603050405020304" pitchFamily="18" charset="0"/>
              </a:rPr>
              <a:t>Flexible schema: </a:t>
            </a:r>
            <a:r>
              <a:rPr lang="en-US" sz="2200" b="0" i="0" dirty="0">
                <a:solidFill>
                  <a:srgbClr val="374151"/>
                </a:solidFill>
                <a:effectLst/>
                <a:latin typeface="Times New Roman" panose="02020603050405020304" pitchFamily="18" charset="0"/>
                <a:cs typeface="Times New Roman" panose="02020603050405020304" pitchFamily="18" charset="0"/>
              </a:rPr>
              <a:t>MongoDB uses a flexible and dynamic schema, allowing documents in a collection to have different fields including product information and transaction details.</a:t>
            </a:r>
          </a:p>
          <a:p>
            <a:pPr algn="just"/>
            <a:r>
              <a:rPr lang="en-US" sz="2200" b="1" i="0" dirty="0">
                <a:effectLst/>
                <a:latin typeface="Times New Roman" panose="02020603050405020304" pitchFamily="18" charset="0"/>
                <a:cs typeface="Times New Roman" panose="02020603050405020304" pitchFamily="18" charset="0"/>
              </a:rPr>
              <a:t>Support for Rich Data Types: </a:t>
            </a:r>
            <a:r>
              <a:rPr lang="en-US" sz="2200" b="0" i="0" dirty="0">
                <a:solidFill>
                  <a:srgbClr val="374151"/>
                </a:solidFill>
                <a:effectLst/>
                <a:latin typeface="Times New Roman" panose="02020603050405020304" pitchFamily="18" charset="0"/>
                <a:cs typeface="Times New Roman" panose="02020603050405020304" pitchFamily="18" charset="0"/>
              </a:rPr>
              <a:t>MongoDB supports a variety of data types such as product images, reviews, and specifications.</a:t>
            </a:r>
          </a:p>
          <a:p>
            <a:pPr algn="l"/>
            <a:r>
              <a:rPr lang="en-US" sz="2200" b="1" i="0" dirty="0">
                <a:effectLst/>
                <a:latin typeface="Times New Roman" panose="02020603050405020304" pitchFamily="18" charset="0"/>
                <a:cs typeface="Times New Roman" panose="02020603050405020304" pitchFamily="18" charset="0"/>
              </a:rPr>
              <a:t>Real-Time Analytics: </a:t>
            </a:r>
            <a:r>
              <a:rPr lang="en-US" sz="2200" b="0" i="0" dirty="0">
                <a:solidFill>
                  <a:srgbClr val="374151"/>
                </a:solidFill>
                <a:effectLst/>
                <a:latin typeface="Times New Roman" panose="02020603050405020304" pitchFamily="18" charset="0"/>
                <a:cs typeface="Times New Roman" panose="02020603050405020304" pitchFamily="18" charset="0"/>
              </a:rPr>
              <a:t>MongoDB's aggregation framework enables real-time analytics on e-commerce data. This is valuable for generating insights into customer behavior, product popularity, and sales trends.</a:t>
            </a:r>
          </a:p>
          <a:p>
            <a:pPr algn="l"/>
            <a:r>
              <a:rPr lang="en-US" sz="2200" b="1" i="0" dirty="0">
                <a:effectLst/>
                <a:latin typeface="Times New Roman" panose="02020603050405020304" pitchFamily="18" charset="0"/>
                <a:cs typeface="Times New Roman" panose="02020603050405020304" pitchFamily="18" charset="0"/>
              </a:rPr>
              <a:t>Inventory and Order Management: </a:t>
            </a:r>
            <a:r>
              <a:rPr lang="en-US" sz="2200" b="0" i="0" dirty="0">
                <a:solidFill>
                  <a:srgbClr val="374151"/>
                </a:solidFill>
                <a:effectLst/>
                <a:latin typeface="Times New Roman" panose="02020603050405020304" pitchFamily="18" charset="0"/>
                <a:cs typeface="Times New Roman" panose="02020603050405020304" pitchFamily="18" charset="0"/>
              </a:rPr>
              <a:t>MongoDB is well-suited for managing inventory and order information. The ability to represent complex relationships and perform efficient queries allows for effective inventory tracking and order processing.</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10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F6582C5-F429-BC51-5FCE-93289FECF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2EB8BC-F78C-69CB-F218-911591426746}"/>
              </a:ext>
            </a:extLst>
          </p:cNvPr>
          <p:cNvSpPr>
            <a:spLocks noGrp="1"/>
          </p:cNvSpPr>
          <p:nvPr>
            <p:ph type="title"/>
          </p:nvPr>
        </p:nvSpPr>
        <p:spPr>
          <a:xfrm>
            <a:off x="1207828" y="2345960"/>
            <a:ext cx="3643951" cy="2226039"/>
          </a:xfrm>
        </p:spPr>
        <p:txBody>
          <a:bodyPr vert="horz" lIns="91440" tIns="45720" rIns="91440" bIns="45720" rtlCol="0" anchor="ctr">
            <a:normAutofit/>
          </a:bodyPr>
          <a:lstStyle/>
          <a:p>
            <a:pPr algn="ctr"/>
            <a:r>
              <a:rPr lang="en-US" b="1" kern="1200" cap="all" spc="600" baseline="0" dirty="0">
                <a:solidFill>
                  <a:schemeClr val="tx1"/>
                </a:solidFill>
                <a:latin typeface="Times New Roman" panose="02020603050405020304" pitchFamily="18" charset="0"/>
                <a:cs typeface="Times New Roman" panose="02020603050405020304" pitchFamily="18" charset="0"/>
              </a:rPr>
              <a:t>Comparison b/w RDBMS and NoSQL</a:t>
            </a:r>
          </a:p>
        </p:txBody>
      </p:sp>
      <p:graphicFrame>
        <p:nvGraphicFramePr>
          <p:cNvPr id="4" name="Content Placeholder 3">
            <a:extLst>
              <a:ext uri="{FF2B5EF4-FFF2-40B4-BE49-F238E27FC236}">
                <a16:creationId xmlns:a16="http://schemas.microsoft.com/office/drawing/2014/main" id="{4E21D18D-DBE5-A805-FCF3-E4BB58938433}"/>
              </a:ext>
            </a:extLst>
          </p:cNvPr>
          <p:cNvGraphicFramePr>
            <a:graphicFrameLocks noGrp="1"/>
          </p:cNvGraphicFramePr>
          <p:nvPr>
            <p:ph idx="4294967295"/>
            <p:extLst>
              <p:ext uri="{D42A27DB-BD31-4B8C-83A1-F6EECF244321}">
                <p14:modId xmlns:p14="http://schemas.microsoft.com/office/powerpoint/2010/main" val="543450025"/>
              </p:ext>
            </p:extLst>
          </p:nvPr>
        </p:nvGraphicFramePr>
        <p:xfrm>
          <a:off x="6445679" y="1885835"/>
          <a:ext cx="4538494" cy="3111574"/>
        </p:xfrm>
        <a:graphic>
          <a:graphicData uri="http://schemas.openxmlformats.org/drawingml/2006/table">
            <a:tbl>
              <a:tblPr firstRow="1" bandRow="1">
                <a:tableStyleId>{5C22544A-7EE6-4342-B048-85BDC9FD1C3A}</a:tableStyleId>
              </a:tblPr>
              <a:tblGrid>
                <a:gridCol w="1065811">
                  <a:extLst>
                    <a:ext uri="{9D8B030D-6E8A-4147-A177-3AD203B41FA5}">
                      <a16:colId xmlns:a16="http://schemas.microsoft.com/office/drawing/2014/main" val="2081515055"/>
                    </a:ext>
                  </a:extLst>
                </a:gridCol>
                <a:gridCol w="2092133">
                  <a:extLst>
                    <a:ext uri="{9D8B030D-6E8A-4147-A177-3AD203B41FA5}">
                      <a16:colId xmlns:a16="http://schemas.microsoft.com/office/drawing/2014/main" val="3910498712"/>
                    </a:ext>
                  </a:extLst>
                </a:gridCol>
                <a:gridCol w="1380550">
                  <a:extLst>
                    <a:ext uri="{9D8B030D-6E8A-4147-A177-3AD203B41FA5}">
                      <a16:colId xmlns:a16="http://schemas.microsoft.com/office/drawing/2014/main" val="3407859346"/>
                    </a:ext>
                  </a:extLst>
                </a:gridCol>
              </a:tblGrid>
              <a:tr h="247725">
                <a:tc>
                  <a:txBody>
                    <a:bodyPr/>
                    <a:lstStyle/>
                    <a:p>
                      <a:endParaRPr lang="en-US" sz="1100"/>
                    </a:p>
                  </a:txBody>
                  <a:tcPr marL="56301" marR="56301" marT="28151" marB="28151"/>
                </a:tc>
                <a:tc>
                  <a:txBody>
                    <a:bodyPr/>
                    <a:lstStyle/>
                    <a:p>
                      <a:pPr algn="ctr"/>
                      <a:r>
                        <a:rPr lang="en-US" sz="1100">
                          <a:latin typeface="Times New Roman" panose="02020603050405020304" pitchFamily="18" charset="0"/>
                          <a:cs typeface="Times New Roman" panose="02020603050405020304" pitchFamily="18" charset="0"/>
                        </a:rPr>
                        <a:t>MySQL</a:t>
                      </a:r>
                    </a:p>
                  </a:txBody>
                  <a:tcPr marL="56301" marR="56301" marT="28151" marB="28151"/>
                </a:tc>
                <a:tc>
                  <a:txBody>
                    <a:bodyPr/>
                    <a:lstStyle/>
                    <a:p>
                      <a:pPr algn="ctr"/>
                      <a:r>
                        <a:rPr lang="en-US" sz="1100">
                          <a:latin typeface="Times New Roman" panose="02020603050405020304" pitchFamily="18" charset="0"/>
                          <a:cs typeface="Times New Roman" panose="02020603050405020304" pitchFamily="18" charset="0"/>
                        </a:rPr>
                        <a:t>MongoDB</a:t>
                      </a:r>
                    </a:p>
                  </a:txBody>
                  <a:tcPr marL="56301" marR="56301" marT="28151" marB="28151"/>
                </a:tc>
                <a:extLst>
                  <a:ext uri="{0D108BD9-81ED-4DB2-BD59-A6C34878D82A}">
                    <a16:rowId xmlns:a16="http://schemas.microsoft.com/office/drawing/2014/main" val="1999531245"/>
                  </a:ext>
                </a:extLst>
              </a:tr>
              <a:tr h="1017173">
                <a:tc>
                  <a:txBody>
                    <a:bodyPr/>
                    <a:lstStyle/>
                    <a:p>
                      <a:pPr algn="ctr"/>
                      <a:r>
                        <a:rPr lang="en-US" sz="1200">
                          <a:latin typeface="Times New Roman" panose="02020603050405020304" pitchFamily="18" charset="0"/>
                          <a:cs typeface="Times New Roman" panose="02020603050405020304" pitchFamily="18" charset="0"/>
                        </a:rPr>
                        <a:t>Purpose</a:t>
                      </a:r>
                    </a:p>
                  </a:txBody>
                  <a:tcPr marL="56301" marR="56301" marT="28151" marB="28151"/>
                </a:tc>
                <a:tc>
                  <a:txBody>
                    <a:bodyPr/>
                    <a:lstStyle/>
                    <a:p>
                      <a:r>
                        <a:rPr lang="en-US" sz="1200">
                          <a:latin typeface="Times New Roman" panose="02020603050405020304" pitchFamily="18" charset="0"/>
                          <a:cs typeface="Times New Roman" panose="02020603050405020304" pitchFamily="18" charset="0"/>
                        </a:rPr>
                        <a:t>In an e-commerce application, one might choose MySQL for transactional consistency.</a:t>
                      </a:r>
                    </a:p>
                  </a:txBody>
                  <a:tcPr marL="56301" marR="56301" marT="28151" marB="28151"/>
                </a:tc>
                <a:tc>
                  <a:txBody>
                    <a:bodyPr/>
                    <a:lstStyle/>
                    <a:p>
                      <a:r>
                        <a:rPr lang="en-US" sz="1200">
                          <a:latin typeface="Times New Roman" panose="02020603050405020304" pitchFamily="18" charset="0"/>
                          <a:cs typeface="Times New Roman" panose="02020603050405020304" pitchFamily="18" charset="0"/>
                        </a:rPr>
                        <a:t>Mongo DB is preferred for managing product catalogs, and user profiles.</a:t>
                      </a:r>
                    </a:p>
                  </a:txBody>
                  <a:tcPr marL="56301" marR="56301" marT="28151" marB="28151"/>
                </a:tc>
                <a:extLst>
                  <a:ext uri="{0D108BD9-81ED-4DB2-BD59-A6C34878D82A}">
                    <a16:rowId xmlns:a16="http://schemas.microsoft.com/office/drawing/2014/main" val="1144125108"/>
                  </a:ext>
                </a:extLst>
              </a:tr>
              <a:tr h="1017173">
                <a:tc>
                  <a:txBody>
                    <a:bodyPr/>
                    <a:lstStyle/>
                    <a:p>
                      <a:pPr algn="ctr"/>
                      <a:r>
                        <a:rPr lang="en-US" sz="1200">
                          <a:latin typeface="Times New Roman" panose="02020603050405020304" pitchFamily="18" charset="0"/>
                          <a:cs typeface="Times New Roman" panose="02020603050405020304" pitchFamily="18" charset="0"/>
                        </a:rPr>
                        <a:t>Strengths</a:t>
                      </a:r>
                    </a:p>
                  </a:txBody>
                  <a:tcPr marL="56301" marR="56301" marT="28151" marB="281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effectLst/>
                          <a:latin typeface="Times New Roman" panose="02020603050405020304" pitchFamily="18" charset="0"/>
                          <a:cs typeface="Times New Roman" panose="02020603050405020304" pitchFamily="18" charset="0"/>
                        </a:rPr>
                        <a:t>Ensures </a:t>
                      </a:r>
                      <a:r>
                        <a:rPr lang="en-KE" sz="1200">
                          <a:effectLst/>
                          <a:latin typeface="Times New Roman" panose="02020603050405020304" pitchFamily="18" charset="0"/>
                          <a:cs typeface="Times New Roman" panose="02020603050405020304" pitchFamily="18" charset="0"/>
                        </a:rPr>
                        <a:t>ACID Properties, Scalability</a:t>
                      </a:r>
                      <a:endParaRPr lang="en-KE"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301" marR="56301" marT="28151" marB="28151"/>
                </a:tc>
                <a:tc>
                  <a:txBody>
                    <a:bodyPr/>
                    <a:lstStyle/>
                    <a:p>
                      <a:pPr algn="just"/>
                      <a:r>
                        <a:rPr lang="en-US" sz="1200">
                          <a:latin typeface="Times New Roman" panose="02020603050405020304" pitchFamily="18" charset="0"/>
                          <a:cs typeface="Times New Roman" panose="02020603050405020304" pitchFamily="18" charset="0"/>
                        </a:rPr>
                        <a:t>Shema Flexibility and best suitable for unstructured data such as product attributes.</a:t>
                      </a:r>
                    </a:p>
                  </a:txBody>
                  <a:tcPr marL="56301" marR="56301" marT="28151" marB="28151"/>
                </a:tc>
                <a:extLst>
                  <a:ext uri="{0D108BD9-81ED-4DB2-BD59-A6C34878D82A}">
                    <a16:rowId xmlns:a16="http://schemas.microsoft.com/office/drawing/2014/main" val="1756095465"/>
                  </a:ext>
                </a:extLst>
              </a:tr>
              <a:tr h="829503">
                <a:tc>
                  <a:txBody>
                    <a:bodyPr/>
                    <a:lstStyle/>
                    <a:p>
                      <a:pPr algn="ctr"/>
                      <a:r>
                        <a:rPr lang="en-US" sz="1200">
                          <a:latin typeface="Times New Roman" panose="02020603050405020304" pitchFamily="18" charset="0"/>
                          <a:cs typeface="Times New Roman" panose="02020603050405020304" pitchFamily="18" charset="0"/>
                        </a:rPr>
                        <a:t>Project Usage</a:t>
                      </a:r>
                    </a:p>
                  </a:txBody>
                  <a:tcPr marL="56301" marR="56301" marT="28151" marB="28151"/>
                </a:tc>
                <a:tc>
                  <a:txBody>
                    <a:bodyPr/>
                    <a:lstStyle/>
                    <a:p>
                      <a:pPr algn="ctr"/>
                      <a:r>
                        <a:rPr lang="en-US" sz="1200">
                          <a:latin typeface="Times New Roman" panose="02020603050405020304" pitchFamily="18" charset="0"/>
                          <a:cs typeface="Times New Roman" panose="02020603050405020304" pitchFamily="18" charset="0"/>
                        </a:rPr>
                        <a:t>Order processing, User authentication, and authorization.</a:t>
                      </a:r>
                    </a:p>
                  </a:txBody>
                  <a:tcPr marL="56301" marR="56301" marT="28151" marB="28151"/>
                </a:tc>
                <a:tc>
                  <a:txBody>
                    <a:bodyPr/>
                    <a:lstStyle/>
                    <a:p>
                      <a:r>
                        <a:rPr lang="en-US" sz="1200">
                          <a:latin typeface="Times New Roman" panose="02020603050405020304" pitchFamily="18" charset="0"/>
                          <a:cs typeface="Times New Roman" panose="02020603050405020304" pitchFamily="18" charset="0"/>
                        </a:rPr>
                        <a:t>User profiles and preferences, Logging and Analytics.</a:t>
                      </a:r>
                    </a:p>
                  </a:txBody>
                  <a:tcPr marL="56301" marR="56301" marT="28151" marB="28151"/>
                </a:tc>
                <a:extLst>
                  <a:ext uri="{0D108BD9-81ED-4DB2-BD59-A6C34878D82A}">
                    <a16:rowId xmlns:a16="http://schemas.microsoft.com/office/drawing/2014/main" val="3540491384"/>
                  </a:ext>
                </a:extLst>
              </a:tr>
            </a:tbl>
          </a:graphicData>
        </a:graphic>
      </p:graphicFrame>
      <p:sp>
        <p:nvSpPr>
          <p:cNvPr id="5" name="TextBox 4">
            <a:extLst>
              <a:ext uri="{FF2B5EF4-FFF2-40B4-BE49-F238E27FC236}">
                <a16:creationId xmlns:a16="http://schemas.microsoft.com/office/drawing/2014/main" id="{2EBAB4E7-1A07-DF49-9846-4573D5B2059F}"/>
              </a:ext>
            </a:extLst>
          </p:cNvPr>
          <p:cNvSpPr txBox="1"/>
          <p:nvPr/>
        </p:nvSpPr>
        <p:spPr>
          <a:xfrm>
            <a:off x="869343" y="5827445"/>
            <a:ext cx="10515688" cy="1015663"/>
          </a:xfrm>
          <a:prstGeom prst="rect">
            <a:avLst/>
          </a:prstGeom>
          <a:noFill/>
        </p:spPr>
        <p:txBody>
          <a:bodyPr wrap="square" rtlCol="0">
            <a:spAutoFit/>
          </a:bodyPr>
          <a:lstStyle/>
          <a:p>
            <a:pPr algn="just"/>
            <a:r>
              <a:rPr lang="en-US" sz="2000" b="0" i="0" dirty="0">
                <a:solidFill>
                  <a:srgbClr val="374151"/>
                </a:solidFill>
                <a:effectLst/>
                <a:latin typeface="Times New Roman" panose="02020603050405020304" pitchFamily="18" charset="0"/>
                <a:cs typeface="Times New Roman" panose="02020603050405020304" pitchFamily="18" charset="0"/>
              </a:rPr>
              <a:t>It's also common to see hybrid approaches, where both MySQL and MongoDB are used in complementary roles within the same application. The choice depends on specific requirements, performance considerations, and development preferences.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138381"/>
      </p:ext>
    </p:extLst>
  </p:cSld>
  <p:clrMapOvr>
    <a:masterClrMapping/>
  </p:clrMapOvr>
</p:sld>
</file>

<file path=ppt/theme/theme1.xml><?xml version="1.0" encoding="utf-8"?>
<a:theme xmlns:a="http://schemas.openxmlformats.org/drawingml/2006/main" name="Afterglow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321</TotalTime>
  <Words>1698</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Trade Gothic Next Cond</vt:lpstr>
      <vt:lpstr>Trade Gothic Next Light</vt:lpstr>
      <vt:lpstr>AfterglowVTI</vt:lpstr>
      <vt:lpstr>Creating a Transactional database for E-commerce Mobile APP</vt:lpstr>
      <vt:lpstr>PROJECT OVERVIEW</vt:lpstr>
      <vt:lpstr>PROJECT requirements</vt:lpstr>
      <vt:lpstr>RDBMS and NoSQL Models: A Brief Overview</vt:lpstr>
      <vt:lpstr>RDBMS and NoSQL Models: A Brief Overview</vt:lpstr>
      <vt:lpstr>RDBMS Model: MYSQL IMPLEMENTAITON </vt:lpstr>
      <vt:lpstr>PowerPoint Presentation</vt:lpstr>
      <vt:lpstr>NoSQL Model: Mongo DB IMplementation</vt:lpstr>
      <vt:lpstr>Comparison b/w RDBMS and NoSQL</vt:lpstr>
      <vt:lpstr>Testing and Results </vt:lpstr>
      <vt:lpstr>Challenges and solutions</vt:lpstr>
      <vt:lpstr>PowerPoint Presentation</vt:lpstr>
      <vt:lpstr>Lessons learned and future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Transactional database for E-commerce Mobile APP</dc:title>
  <dc:creator>Venkatreddy punyala</dc:creator>
  <cp:lastModifiedBy>Venkatreddy punyala</cp:lastModifiedBy>
  <cp:revision>138</cp:revision>
  <dcterms:created xsi:type="dcterms:W3CDTF">2023-12-05T06:38:32Z</dcterms:created>
  <dcterms:modified xsi:type="dcterms:W3CDTF">2023-12-05T23:53:56Z</dcterms:modified>
</cp:coreProperties>
</file>