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256" r:id="rId3"/>
    <p:sldId id="257" r:id="rId5"/>
    <p:sldId id="267" r:id="rId6"/>
    <p:sldId id="268"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303" r:id="rId36"/>
    <p:sldId id="304" r:id="rId37"/>
    <p:sldId id="305" r:id="rId38"/>
    <p:sldId id="306" r:id="rId39"/>
    <p:sldId id="307" r:id="rId40"/>
    <p:sldId id="308" r:id="rId41"/>
    <p:sldId id="301" r:id="rId4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9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EC20E35-A176-4012-BC5E-935CFFF8708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0" autoAdjust="0"/>
    <p:restoredTop sz="94599" autoAdjust="0"/>
  </p:normalViewPr>
  <p:slideViewPr>
    <p:cSldViewPr>
      <p:cViewPr varScale="1">
        <p:scale>
          <a:sx n="69" d="100"/>
          <a:sy n="69" d="100"/>
        </p:scale>
        <p:origin x="-696" y="-102"/>
      </p:cViewPr>
      <p:guideLst>
        <p:guide orient="horz" pos="2188"/>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917"/>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6955CFC-830A-461F-8469-97685D284704}"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B5C40C11-F9F3-4A61-B5E8-AA0030011425}">
      <dgm:prSet/>
      <dgm:spPr>
        <a:solidFill>
          <a:schemeClr val="accent4">
            <a:lumMod val="75000"/>
          </a:schemeClr>
        </a:solidFill>
      </dgm:spPr>
      <dgm:t>
        <a:bodyPr/>
        <a:lstStyle/>
        <a:p>
          <a:pPr algn="ctr" rtl="0"/>
          <a:r>
            <a:rPr lang="en-US" b="1" baseline="0" dirty="0" smtClean="0"/>
            <a:t>   System Flow Diagram</a:t>
          </a:r>
          <a:endParaRPr lang="en-US" b="1" baseline="0" dirty="0"/>
        </a:p>
      </dgm:t>
    </dgm:pt>
    <dgm:pt modelId="{0C364531-6A6C-49AF-8AF6-1506A5728941}" cxnId="{25CABCA4-FE9A-43C9-B917-6896877C80C2}" type="parTrans">
      <dgm:prSet/>
      <dgm:spPr/>
      <dgm:t>
        <a:bodyPr/>
        <a:lstStyle/>
        <a:p>
          <a:endParaRPr lang="en-US"/>
        </a:p>
      </dgm:t>
    </dgm:pt>
    <dgm:pt modelId="{4CE58DC9-1A0B-4F92-B57A-62199F71C991}" cxnId="{25CABCA4-FE9A-43C9-B917-6896877C80C2}" type="sibTrans">
      <dgm:prSet/>
      <dgm:spPr/>
      <dgm:t>
        <a:bodyPr/>
        <a:lstStyle/>
        <a:p>
          <a:endParaRPr lang="en-US"/>
        </a:p>
      </dgm:t>
    </dgm:pt>
    <dgm:pt modelId="{1997BD71-DC7E-4629-BFED-E6467099D12C}" type="pres">
      <dgm:prSet presAssocID="{96955CFC-830A-461F-8469-97685D284704}" presName="linear" presStyleCnt="0">
        <dgm:presLayoutVars>
          <dgm:animLvl val="lvl"/>
          <dgm:resizeHandles val="exact"/>
        </dgm:presLayoutVars>
      </dgm:prSet>
      <dgm:spPr/>
      <dgm:t>
        <a:bodyPr/>
        <a:lstStyle/>
        <a:p>
          <a:endParaRPr lang="en-US"/>
        </a:p>
      </dgm:t>
    </dgm:pt>
    <dgm:pt modelId="{D68B4202-3A11-4CA2-AD0E-3D854CEA9C76}" type="pres">
      <dgm:prSet presAssocID="{B5C40C11-F9F3-4A61-B5E8-AA0030011425}" presName="parentText" presStyleLbl="node1" presStyleIdx="0" presStyleCnt="1">
        <dgm:presLayoutVars>
          <dgm:chMax val="0"/>
          <dgm:bulletEnabled val="1"/>
        </dgm:presLayoutVars>
      </dgm:prSet>
      <dgm:spPr/>
      <dgm:t>
        <a:bodyPr/>
        <a:lstStyle/>
        <a:p>
          <a:endParaRPr lang="en-US"/>
        </a:p>
      </dgm:t>
    </dgm:pt>
  </dgm:ptLst>
  <dgm:cxnLst>
    <dgm:cxn modelId="{821A7A66-BC6F-4A4E-8B67-D93E756E1127}" type="presOf" srcId="{B5C40C11-F9F3-4A61-B5E8-AA0030011425}" destId="{D68B4202-3A11-4CA2-AD0E-3D854CEA9C76}" srcOrd="0" destOrd="0" presId="urn:microsoft.com/office/officeart/2005/8/layout/vList2"/>
    <dgm:cxn modelId="{8BFA7954-B316-4AF3-8A60-7B7B2D879590}" type="presOf" srcId="{96955CFC-830A-461F-8469-97685D284704}" destId="{1997BD71-DC7E-4629-BFED-E6467099D12C}" srcOrd="0" destOrd="0" presId="urn:microsoft.com/office/officeart/2005/8/layout/vList2"/>
    <dgm:cxn modelId="{25CABCA4-FE9A-43C9-B917-6896877C80C2}" srcId="{96955CFC-830A-461F-8469-97685D284704}" destId="{B5C40C11-F9F3-4A61-B5E8-AA0030011425}" srcOrd="0" destOrd="0" parTransId="{0C364531-6A6C-49AF-8AF6-1506A5728941}" sibTransId="{4CE58DC9-1A0B-4F92-B57A-62199F71C991}"/>
    <dgm:cxn modelId="{5655C7F6-EB0E-4322-89FD-8A748F340FAD}" type="presParOf" srcId="{1997BD71-DC7E-4629-BFED-E6467099D12C}" destId="{D68B4202-3A11-4CA2-AD0E-3D854CEA9C76}"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53549" cy="1143000"/>
        <a:chOff x="0" y="0"/>
        <a:chExt cx="9653549" cy="1143000"/>
      </a:xfrm>
    </dsp:grpSpPr>
    <dsp:sp modelId="{D68B4202-3A11-4CA2-AD0E-3D854CEA9C76}">
      <dsp:nvSpPr>
        <dsp:cNvPr id="3" name="Rounded Rectangle 2"/>
        <dsp:cNvSpPr/>
      </dsp:nvSpPr>
      <dsp:spPr bwMode="white">
        <a:xfrm>
          <a:off x="0" y="1270"/>
          <a:ext cx="9653549" cy="1140460"/>
        </a:xfrm>
        <a:prstGeom prst="roundRect">
          <a:avLst/>
        </a:prstGeom>
        <a:solidFill>
          <a:schemeClr val="accent4">
            <a:lumMod val="75000"/>
          </a:schemeClr>
        </a:solidFill>
      </dsp:spPr>
      <dsp:style>
        <a:lnRef idx="3">
          <a:schemeClr val="lt1"/>
        </a:lnRef>
        <a:fillRef idx="1">
          <a:schemeClr val="accent1"/>
        </a:fillRef>
        <a:effectRef idx="1">
          <a:scrgbClr r="0" g="0" b="0"/>
        </a:effectRef>
        <a:fontRef idx="minor">
          <a:schemeClr val="lt1"/>
        </a:fontRef>
      </dsp:style>
      <dsp:txBody>
        <a:bodyPr lIns="171450" tIns="171450" rIns="171450" bIns="171450" anchor="ctr"/>
        <a:lstStyle>
          <a:lvl1pPr algn="l">
            <a:defRPr sz="4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0" algn="ctr" rtl="0">
            <a:lnSpc>
              <a:spcPct val="100000"/>
            </a:lnSpc>
            <a:spcBef>
              <a:spcPct val="0"/>
            </a:spcBef>
            <a:spcAft>
              <a:spcPct val="35000"/>
            </a:spcAft>
          </a:pPr>
          <a:r>
            <a:rPr lang="en-US" b="1" baseline="0" dirty="0" smtClean="0"/>
            <a:t>   System Flow Diagram</a:t>
          </a:r>
          <a:endParaRPr lang="en-US" b="1" baseline="0" dirty="0"/>
        </a:p>
      </dsp:txBody>
      <dsp:txXfrm>
        <a:off x="0" y="1270"/>
        <a:ext cx="9653549" cy="11404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88825" cy="6858000"/>
          </a:xfrm>
          <a:prstGeom prst="rect">
            <a:avLst/>
          </a:prstGeom>
          <a:noFill/>
          <a:ln w="9525">
            <a:noFill/>
          </a:ln>
        </p:spPr>
      </p:pic>
      <p:sp>
        <p:nvSpPr>
          <p:cNvPr id="2051" name="Rectangle 3"/>
          <p:cNvSpPr>
            <a:spLocks noGrp="1" noChangeArrowheads="1"/>
          </p:cNvSpPr>
          <p:nvPr>
            <p:ph type="ctrTitle"/>
          </p:nvPr>
        </p:nvSpPr>
        <p:spPr>
          <a:xfrm>
            <a:off x="2063213" y="1701800"/>
            <a:ext cx="9209334"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213" y="2927350"/>
            <a:ext cx="921568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441"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7C9B81F-C347-4BEF-BFDF-29C42F48304A}" type="datetimeFigureOut">
              <a:rPr lang="en-US" smtClean="0"/>
            </a:fld>
            <a:endParaRPr lang="en-US"/>
          </a:p>
        </p:txBody>
      </p:sp>
      <p:sp>
        <p:nvSpPr>
          <p:cNvPr id="10" name="Rectangle 6"/>
          <p:cNvSpPr>
            <a:spLocks noGrp="1" noChangeArrowheads="1"/>
          </p:cNvSpPr>
          <p:nvPr>
            <p:ph type="ftr" sz="quarter" idx="3"/>
          </p:nvPr>
        </p:nvSpPr>
        <p:spPr bwMode="auto">
          <a:xfrm>
            <a:off x="4164515" y="6245225"/>
            <a:ext cx="385979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kumimoji="0" lang="en-US"/>
          </a:p>
        </p:txBody>
      </p:sp>
      <p:sp>
        <p:nvSpPr>
          <p:cNvPr id="11" name="Rectangle 7"/>
          <p:cNvSpPr>
            <a:spLocks noGrp="1" noChangeArrowheads="1"/>
          </p:cNvSpPr>
          <p:nvPr>
            <p:ph type="sldNum" sz="quarter" idx="4"/>
          </p:nvPr>
        </p:nvSpPr>
        <p:spPr bwMode="auto">
          <a:xfrm>
            <a:off x="8735325" y="6245225"/>
            <a:ext cx="2844059"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42AED99-7FB4-404E-8A97-64753DCE42EC}" type="slidenum">
              <a:rPr kumimoji="0" lang="en-US" smtClean="0"/>
            </a:fld>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AFE8FB1-0A7A-443E-AAF7-31D4FA1AA31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190500"/>
            <a:ext cx="2742486"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190500"/>
            <a:ext cx="802431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AFE8FB1-0A7A-443E-AAF7-31D4FA1AA31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AFE8FB1-0A7A-443E-AAF7-31D4FA1AA312}" type="datetimeFigureOut">
              <a:rPr lang="en-US" smtClean="0"/>
            </a:fld>
            <a:endParaRPr lang="en-US"/>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25BA54BD-C84D-46CE-8B72-31BFB26ABA4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4" y="1709738"/>
            <a:ext cx="10512862"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634" y="4589463"/>
            <a:ext cx="1051286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9AFE8FB1-0A7A-443E-AAF7-31D4FA1AA31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174750"/>
            <a:ext cx="5383398"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5986" y="1174750"/>
            <a:ext cx="5383398"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9AFE8FB1-0A7A-443E-AAF7-31D4FA1AA31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099" y="365125"/>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099" y="1681163"/>
            <a:ext cx="515697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099" y="2505075"/>
            <a:ext cx="5156973"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0593" y="1681163"/>
            <a:ext cx="518236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593" y="2505075"/>
            <a:ext cx="518236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9AFE8FB1-0A7A-443E-AAF7-31D4FA1AA312}"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9AFE8FB1-0A7A-443E-AAF7-31D4FA1AA312}"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9AFE8FB1-0A7A-443E-AAF7-31D4FA1AA312}"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2367"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AFE8FB1-0A7A-443E-AAF7-31D4FA1AA31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099" y="457200"/>
            <a:ext cx="393174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2367" y="987425"/>
            <a:ext cx="6170593"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099" y="2057400"/>
            <a:ext cx="39317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AFE8FB1-0A7A-443E-AAF7-31D4FA1AA31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4" y="0"/>
            <a:ext cx="12197289" cy="6858000"/>
          </a:xfrm>
          <a:prstGeom prst="rect">
            <a:avLst/>
          </a:prstGeom>
          <a:noFill/>
          <a:ln w="9525">
            <a:noFill/>
          </a:ln>
        </p:spPr>
      </p:pic>
      <p:sp>
        <p:nvSpPr>
          <p:cNvPr id="1027" name="Rectangle 3"/>
          <p:cNvSpPr>
            <a:spLocks noGrp="1"/>
          </p:cNvSpPr>
          <p:nvPr>
            <p:ph type="title"/>
          </p:nvPr>
        </p:nvSpPr>
        <p:spPr>
          <a:xfrm>
            <a:off x="609441" y="190500"/>
            <a:ext cx="10969943"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441" y="1174750"/>
            <a:ext cx="10969943"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441"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9AFE8FB1-0A7A-443E-AAF7-31D4FA1AA312}" type="datetimeFigureOut">
              <a:rPr lang="en-US" smtClean="0"/>
            </a:fld>
            <a:endParaRPr lang="en-US" dirty="0"/>
          </a:p>
        </p:txBody>
      </p:sp>
      <p:sp>
        <p:nvSpPr>
          <p:cNvPr id="1030" name="Rectangle 6"/>
          <p:cNvSpPr>
            <a:spLocks noGrp="1" noChangeArrowheads="1"/>
          </p:cNvSpPr>
          <p:nvPr>
            <p:ph type="ftr" sz="quarter" idx="3"/>
          </p:nvPr>
        </p:nvSpPr>
        <p:spPr bwMode="auto">
          <a:xfrm>
            <a:off x="4164515" y="6245225"/>
            <a:ext cx="385979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5325" y="6245225"/>
            <a:ext cx="28440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5BA54BD-C84D-46CE-8B72-31BFB26ABA4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www.stackoverflow.com/" TargetMode="External"/><Relationship Id="rId4" Type="http://schemas.openxmlformats.org/officeDocument/2006/relationships/hyperlink" Target="http://www.visio.com/" TargetMode="External"/><Relationship Id="rId3" Type="http://schemas.openxmlformats.org/officeDocument/2006/relationships/hyperlink" Target="http://www.w3schools.com/" TargetMode="External"/><Relationship Id="rId2" Type="http://schemas.openxmlformats.org/officeDocument/2006/relationships/hyperlink" Target="http://www.tutorialspoint.com/" TargetMode="External"/><Relationship Id="rId1" Type="http://schemas.openxmlformats.org/officeDocument/2006/relationships/hyperlink" Target="http://www.draw.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953000"/>
            <a:ext cx="8991600" cy="838200"/>
          </a:xfrm>
          <a:blipFill>
            <a:blip r:embed="rId1"/>
            <a:tile tx="0" ty="0" sx="100000" sy="100000" flip="none" algn="tl"/>
          </a:blipFill>
          <a:ln>
            <a:solidFill>
              <a:schemeClr val="accent1"/>
            </a:solidFill>
          </a:ln>
          <a:scene3d>
            <a:camera prst="orthographicFront"/>
            <a:lightRig rig="twoPt" dir="t"/>
          </a:scene3d>
          <a:sp3d extrusionH="127000" contourW="12700">
            <a:bevelT w="698500" h="63500"/>
            <a:bevelB w="698500" h="762000"/>
          </a:sp3d>
        </p:spPr>
        <p:txBody>
          <a:bodyPr anchor="t">
            <a:normAutofit/>
          </a:bodyPr>
          <a:lstStyle/>
          <a:p>
            <a:pPr algn="ctr"/>
            <a:r>
              <a:rPr lang="en-US" dirty="0" smtClean="0"/>
              <a:t> </a:t>
            </a:r>
            <a:r>
              <a:rPr lang="en-US" sz="4800" b="1" dirty="0" smtClean="0"/>
              <a:t>Independent</a:t>
            </a:r>
            <a:r>
              <a:rPr lang="en-US" dirty="0" smtClean="0"/>
              <a:t> </a:t>
            </a:r>
            <a:r>
              <a:rPr lang="en-US" sz="4800" dirty="0" smtClean="0"/>
              <a:t>Work</a:t>
            </a:r>
            <a:r>
              <a:rPr lang="en-US" dirty="0" smtClean="0"/>
              <a:t> </a:t>
            </a:r>
            <a:r>
              <a:rPr lang="en-US" sz="4800" b="1" dirty="0" smtClean="0"/>
              <a:t>App</a:t>
            </a:r>
            <a:endParaRPr lang="en-US" sz="4800" b="1" dirty="0"/>
          </a:p>
        </p:txBody>
      </p:sp>
      <p:pic>
        <p:nvPicPr>
          <p:cNvPr id="4" name="image4.jpg"/>
          <p:cNvPicPr/>
          <p:nvPr/>
        </p:nvPicPr>
        <p:blipFill>
          <a:blip r:embed="rId2">
            <a:duotone>
              <a:prstClr val="black"/>
              <a:schemeClr val="tx2">
                <a:lumMod val="60000"/>
                <a:lumOff val="40000"/>
                <a:tint val="45000"/>
                <a:satMod val="400000"/>
              </a:schemeClr>
            </a:duotone>
            <a:lum bright="10000" contrast="-20000"/>
          </a:blip>
          <a:srcRect/>
          <a:stretch>
            <a:fillRect/>
          </a:stretch>
        </p:blipFill>
        <p:spPr>
          <a:xfrm>
            <a:off x="2284412" y="457200"/>
            <a:ext cx="7620000" cy="3962400"/>
          </a:xfrm>
          <a:prstGeom prst="roundRect">
            <a:avLst>
              <a:gd name="adj" fmla="val 4167"/>
            </a:avLst>
          </a:prstGeom>
          <a:solidFill>
            <a:srgbClr val="FFFFFF"/>
          </a:solidFill>
          <a:ln w="76200" cap="sq">
            <a:solidFill>
              <a:schemeClr val="tx1">
                <a:lumMod val="85000"/>
                <a:lumOff val="15000"/>
              </a:schemeClr>
            </a:solidFill>
            <a:prstDash val="solid"/>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Subtitle 4"/>
          <p:cNvSpPr>
            <a:spLocks noGrp="1"/>
          </p:cNvSpPr>
          <p:nvPr>
            <p:ph type="subTitle" idx="1"/>
          </p:nvPr>
        </p:nvSpPr>
        <p:spPr>
          <a:xfrm>
            <a:off x="8913812" y="5791200"/>
            <a:ext cx="1613541" cy="346336"/>
          </a:xfrm>
          <a:solidFill>
            <a:schemeClr val="bg2">
              <a:lumMod val="10000"/>
              <a:alpha val="41000"/>
            </a:schemeClr>
          </a:solidFill>
        </p:spPr>
        <p:txBody>
          <a:bodyPr>
            <a:normAutofit fontScale="92500"/>
          </a:bodyPr>
          <a:lstStyle/>
          <a:p>
            <a:r>
              <a:rPr lang="en-US" dirty="0" smtClean="0"/>
              <a:t>EARN EASILY </a:t>
            </a:r>
            <a:endParaRPr lang="en-US" dirty="0"/>
          </a:p>
        </p:txBody>
      </p:sp>
    </p:spTree>
  </p:cSld>
  <p:clrMapOvr>
    <a:masterClrMapping/>
  </p:clrMapOvr>
  <p:transition spd="med">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08012" y="2590800"/>
          <a:ext cx="9653549" cy="114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6" name="Content Placeholder 5" descr="system flow diagram.drawio"/>
          <p:cNvPicPr>
            <a:picLocks noChangeAspect="1"/>
          </p:cNvPicPr>
          <p:nvPr>
            <p:ph idx="1"/>
          </p:nvPr>
        </p:nvPicPr>
        <p:blipFill>
          <a:blip r:embed="rId1"/>
          <a:stretch>
            <a:fillRect/>
          </a:stretch>
        </p:blipFill>
        <p:spPr>
          <a:xfrm>
            <a:off x="2512060" y="264160"/>
            <a:ext cx="6915785" cy="6470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2284412" y="2743091"/>
            <a:ext cx="6553200" cy="829945"/>
          </a:xfrm>
          <a:prstGeom prst="rect">
            <a:avLst/>
          </a:prstGeom>
          <a:solidFill>
            <a:schemeClr val="accent1">
              <a:lumMod val="60000"/>
              <a:lumOff val="40000"/>
            </a:schemeClr>
          </a:solidFill>
          <a:ln>
            <a:solidFill>
              <a:schemeClr val="bg1"/>
            </a:solidFill>
          </a:ln>
        </p:spPr>
        <p:txBody>
          <a:bodyPr wrap="square" rtlCol="0" anchor="ctr">
            <a:spAutoFit/>
          </a:bodyPr>
          <a:lstStyle/>
          <a:p>
            <a:pPr algn="ctr"/>
            <a:r>
              <a:rPr lang="en-US" sz="4800" b="1" dirty="0" smtClean="0"/>
              <a:t>Use Case</a:t>
            </a:r>
            <a:r>
              <a:rPr lang="en-IN" altLang="en-US" sz="4800" b="1" dirty="0" smtClean="0"/>
              <a:t> </a:t>
            </a:r>
            <a:r>
              <a:rPr lang="en-US" sz="4800" b="1" dirty="0" smtClean="0"/>
              <a:t>Diagram</a:t>
            </a:r>
            <a:endParaRPr lang="en-US" sz="4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3" name="image5.jpeg"/>
          <p:cNvPicPr/>
          <p:nvPr/>
        </p:nvPicPr>
        <p:blipFill>
          <a:blip r:embed="rId1" cstate="print">
            <a:duotone>
              <a:prstClr val="black"/>
              <a:schemeClr val="accent1">
                <a:lumMod val="60000"/>
                <a:lumOff val="40000"/>
                <a:tint val="45000"/>
                <a:satMod val="400000"/>
              </a:schemeClr>
            </a:duotone>
          </a:blip>
          <a:stretch>
            <a:fillRect/>
          </a:stretch>
        </p:blipFill>
        <p:spPr>
          <a:xfrm>
            <a:off x="2762816" y="522798"/>
            <a:ext cx="6663193" cy="5812403"/>
          </a:xfrm>
          <a:prstGeom prst="rect">
            <a:avLst/>
          </a:pr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p:spPr>
      </p:pic>
      <p:sp>
        <p:nvSpPr>
          <p:cNvPr id="5" name="TextBox 4"/>
          <p:cNvSpPr txBox="1"/>
          <p:nvPr/>
        </p:nvSpPr>
        <p:spPr>
          <a:xfrm>
            <a:off x="302895" y="609600"/>
            <a:ext cx="1833880" cy="368300"/>
          </a:xfrm>
          <a:prstGeom prst="rect">
            <a:avLst/>
          </a:pr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anose="05000000000000000000" pitchFamily="2" charset="2"/>
              <a:buChar char="Ø"/>
            </a:pPr>
            <a:r>
              <a:rPr lang="en-US" b="1" dirty="0" smtClean="0"/>
              <a:t>  ADMIN SIDE</a:t>
            </a:r>
            <a:endParaRPr lang="en-US" b="1"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TextBox 4"/>
          <p:cNvSpPr txBox="1"/>
          <p:nvPr/>
        </p:nvSpPr>
        <p:spPr>
          <a:xfrm>
            <a:off x="302895" y="609600"/>
            <a:ext cx="1804670" cy="368300"/>
          </a:xfrm>
          <a:prstGeom prst="rect">
            <a:avLst/>
          </a:pr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Wingdings" panose="05000000000000000000" pitchFamily="2" charset="2"/>
              <a:buChar char="Ø"/>
            </a:pPr>
            <a:r>
              <a:rPr lang="en-US" b="1" dirty="0" smtClean="0"/>
              <a:t>  USER SIDE</a:t>
            </a:r>
            <a:endParaRPr lang="en-US" b="1" dirty="0"/>
          </a:p>
        </p:txBody>
      </p:sp>
      <p:pic>
        <p:nvPicPr>
          <p:cNvPr id="4" name="image6.jpeg"/>
          <p:cNvPicPr/>
          <p:nvPr/>
        </p:nvPicPr>
        <p:blipFill>
          <a:blip r:embed="rId1" cstate="print">
            <a:duotone>
              <a:prstClr val="black"/>
              <a:schemeClr val="accent1">
                <a:lumMod val="60000"/>
                <a:lumOff val="40000"/>
                <a:tint val="45000"/>
                <a:satMod val="400000"/>
              </a:schemeClr>
            </a:duotone>
          </a:blip>
          <a:stretch>
            <a:fillRect/>
          </a:stretch>
        </p:blipFill>
        <p:spPr>
          <a:xfrm>
            <a:off x="2850280" y="546652"/>
            <a:ext cx="6488264" cy="57646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13012" y="2438400"/>
            <a:ext cx="4745210" cy="830997"/>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cmpd="sng">
            <a:solidFill>
              <a:schemeClr val="bg1"/>
            </a:solidFill>
          </a:ln>
        </p:spPr>
        <p:txBody>
          <a:bodyPr wrap="square" rtlCol="0" anchor="ctr">
            <a:spAutoFit/>
          </a:bodyPr>
          <a:lstStyle/>
          <a:p>
            <a:r>
              <a:rPr lang="en-US" sz="4800" dirty="0" smtClean="0"/>
              <a:t>Activity Diagram</a:t>
            </a:r>
            <a:endParaRPr lang="en-US" sz="4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3" name="image9.jpeg"/>
          <p:cNvPicPr/>
          <p:nvPr/>
        </p:nvPicPr>
        <p:blipFill>
          <a:blip r:embed="rId1" cstate="print">
            <a:duotone>
              <a:prstClr val="black"/>
              <a:schemeClr val="accent2">
                <a:lumMod val="60000"/>
                <a:lumOff val="40000"/>
                <a:tint val="45000"/>
                <a:satMod val="400000"/>
              </a:schemeClr>
            </a:duotone>
          </a:blip>
          <a:stretch>
            <a:fillRect/>
          </a:stretch>
        </p:blipFill>
        <p:spPr>
          <a:xfrm>
            <a:off x="2802572" y="149087"/>
            <a:ext cx="6583680" cy="6559826"/>
          </a:xfrm>
          <a:prstGeom prst="rect">
            <a:avLst/>
          </a:prstGeom>
        </p:spPr>
      </p:pic>
      <p:sp>
        <p:nvSpPr>
          <p:cNvPr id="4" name="TextBox 3"/>
          <p:cNvSpPr txBox="1"/>
          <p:nvPr/>
        </p:nvSpPr>
        <p:spPr>
          <a:xfrm>
            <a:off x="455612" y="228600"/>
            <a:ext cx="984565" cy="369332"/>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accent2">
                <a:lumMod val="60000"/>
                <a:lumOff val="40000"/>
              </a:schemeClr>
            </a:solidFill>
          </a:ln>
        </p:spPr>
        <p:txBody>
          <a:bodyPr wrap="none" rtlCol="0">
            <a:spAutoFit/>
          </a:bodyPr>
          <a:lstStyle/>
          <a:p>
            <a:pPr>
              <a:buFont typeface="Wingdings" panose="05000000000000000000" pitchFamily="2" charset="2"/>
              <a:buChar char="Ø"/>
            </a:pPr>
            <a:r>
              <a:rPr lang="en-US" dirty="0" smtClean="0"/>
              <a:t> Login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455612" y="228600"/>
            <a:ext cx="1672509" cy="369332"/>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accent2">
                <a:lumMod val="60000"/>
                <a:lumOff val="40000"/>
              </a:schemeClr>
            </a:solidFill>
          </a:ln>
        </p:spPr>
        <p:txBody>
          <a:bodyPr wrap="none" rtlCol="0">
            <a:spAutoFit/>
          </a:bodyPr>
          <a:lstStyle/>
          <a:p>
            <a:pPr>
              <a:buFont typeface="Wingdings" panose="05000000000000000000" pitchFamily="2" charset="2"/>
              <a:buChar char="Ø"/>
            </a:pPr>
            <a:r>
              <a:rPr lang="en-US" dirty="0" smtClean="0"/>
              <a:t> Registration</a:t>
            </a:r>
            <a:endParaRPr lang="en-US" dirty="0"/>
          </a:p>
        </p:txBody>
      </p:sp>
      <p:pic>
        <p:nvPicPr>
          <p:cNvPr id="5" name="image10.jpeg"/>
          <p:cNvPicPr/>
          <p:nvPr/>
        </p:nvPicPr>
        <p:blipFill>
          <a:blip r:embed="rId1" cstate="print">
            <a:duotone>
              <a:prstClr val="black"/>
              <a:schemeClr val="accent2">
                <a:lumMod val="60000"/>
                <a:lumOff val="40000"/>
                <a:tint val="45000"/>
                <a:satMod val="400000"/>
              </a:schemeClr>
            </a:duotone>
          </a:blip>
          <a:stretch>
            <a:fillRect/>
          </a:stretch>
        </p:blipFill>
        <p:spPr>
          <a:xfrm>
            <a:off x="2802572" y="168965"/>
            <a:ext cx="6583680" cy="65200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455612" y="228600"/>
            <a:ext cx="1512337" cy="369332"/>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accent2">
                <a:lumMod val="60000"/>
                <a:lumOff val="40000"/>
              </a:schemeClr>
            </a:solidFill>
          </a:ln>
        </p:spPr>
        <p:txBody>
          <a:bodyPr wrap="none" rtlCol="0">
            <a:spAutoFit/>
          </a:bodyPr>
          <a:lstStyle/>
          <a:p>
            <a:pPr>
              <a:buFont typeface="Wingdings" panose="05000000000000000000" pitchFamily="2" charset="2"/>
              <a:buChar char="Ø"/>
            </a:pPr>
            <a:r>
              <a:rPr lang="en-US" dirty="0" smtClean="0"/>
              <a:t> Post Event</a:t>
            </a:r>
            <a:endParaRPr lang="en-US" dirty="0"/>
          </a:p>
        </p:txBody>
      </p:sp>
      <p:pic>
        <p:nvPicPr>
          <p:cNvPr id="6" name="image11.jpeg"/>
          <p:cNvPicPr/>
          <p:nvPr/>
        </p:nvPicPr>
        <p:blipFill>
          <a:blip r:embed="rId1" cstate="print">
            <a:duotone>
              <a:prstClr val="black"/>
              <a:schemeClr val="accent2">
                <a:lumMod val="60000"/>
                <a:lumOff val="40000"/>
                <a:tint val="45000"/>
                <a:satMod val="400000"/>
              </a:schemeClr>
            </a:duotone>
          </a:blip>
          <a:stretch>
            <a:fillRect/>
          </a:stretch>
        </p:blipFill>
        <p:spPr>
          <a:xfrm>
            <a:off x="2727035" y="81501"/>
            <a:ext cx="6734754" cy="66949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455612" y="457200"/>
            <a:ext cx="1648272" cy="369332"/>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accent2">
                <a:lumMod val="60000"/>
                <a:lumOff val="40000"/>
              </a:schemeClr>
            </a:solidFill>
          </a:ln>
        </p:spPr>
        <p:txBody>
          <a:bodyPr wrap="none" rtlCol="0">
            <a:spAutoFit/>
          </a:bodyPr>
          <a:lstStyle/>
          <a:p>
            <a:pPr>
              <a:buFont typeface="Wingdings" panose="05000000000000000000" pitchFamily="2" charset="2"/>
              <a:buChar char="Ø"/>
            </a:pPr>
            <a:r>
              <a:rPr lang="en-US" dirty="0" smtClean="0"/>
              <a:t> Apply Event</a:t>
            </a:r>
            <a:endParaRPr lang="en-US" dirty="0"/>
          </a:p>
        </p:txBody>
      </p:sp>
      <p:pic>
        <p:nvPicPr>
          <p:cNvPr id="5" name="image12.jpeg"/>
          <p:cNvPicPr/>
          <p:nvPr/>
        </p:nvPicPr>
        <p:blipFill>
          <a:blip r:embed="rId1" cstate="print">
            <a:duotone>
              <a:prstClr val="black"/>
              <a:schemeClr val="accent2">
                <a:lumMod val="60000"/>
                <a:lumOff val="40000"/>
                <a:tint val="45000"/>
                <a:satMod val="400000"/>
              </a:schemeClr>
            </a:duotone>
          </a:blip>
          <a:stretch>
            <a:fillRect/>
          </a:stretch>
        </p:blipFill>
        <p:spPr>
          <a:xfrm>
            <a:off x="2738962" y="457200"/>
            <a:ext cx="6710901" cy="5867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40000"/>
                <a:lumOff val="60000"/>
              </a:schemeClr>
            </a:gs>
            <a:gs pos="50000">
              <a:schemeClr val="tx1">
                <a:lumMod val="50000"/>
                <a:lumOff val="50000"/>
                <a:shade val="67500"/>
                <a:satMod val="115000"/>
              </a:schemeClr>
            </a:gs>
            <a:gs pos="100000">
              <a:schemeClr val="tx1">
                <a:lumMod val="50000"/>
                <a:lumOff val="50000"/>
                <a:shade val="100000"/>
                <a:satMod val="115000"/>
              </a:schemeClr>
            </a:gs>
          </a:gsLst>
          <a:path path="circle">
            <a:fillToRect l="100000" t="100000"/>
          </a:path>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609441" y="228600"/>
            <a:ext cx="9649486" cy="762000"/>
          </a:xfrm>
          <a:solidFill>
            <a:schemeClr val="tx2">
              <a:alpha val="49000"/>
            </a:schemeClr>
          </a:solidFill>
        </p:spPr>
        <p:txBody>
          <a:bodyPr anchor="ctr">
            <a:normAutofit/>
          </a:bodyPr>
          <a:lstStyle/>
          <a:p>
            <a:pPr algn="ctr"/>
            <a:r>
              <a:rPr lang="en-US" sz="4300" dirty="0" smtClean="0"/>
              <a:t>PROJECT REPORT </a:t>
            </a:r>
            <a:endParaRPr lang="en-US" sz="4300" dirty="0"/>
          </a:p>
        </p:txBody>
      </p:sp>
      <p:sp>
        <p:nvSpPr>
          <p:cNvPr id="14" name="Content Placeholder 13"/>
          <p:cNvSpPr>
            <a:spLocks noGrp="1"/>
          </p:cNvSpPr>
          <p:nvPr>
            <p:ph idx="1"/>
          </p:nvPr>
        </p:nvSpPr>
        <p:spPr/>
        <p:txBody>
          <a:bodyPr/>
          <a:lstStyle/>
          <a:p>
            <a:pPr algn="ctr">
              <a:buNone/>
            </a:pPr>
            <a:r>
              <a:rPr lang="en-US" b="1" dirty="0" smtClean="0"/>
              <a:t>‘Independent Work App’</a:t>
            </a:r>
            <a:endParaRPr lang="en-US" b="1" dirty="0"/>
          </a:p>
          <a:p>
            <a:pPr algn="ctr">
              <a:buNone/>
            </a:pPr>
            <a:r>
              <a:rPr lang="en-US" dirty="0" smtClean="0"/>
              <a:t>By </a:t>
            </a:r>
            <a:endParaRPr lang="en-US" dirty="0"/>
          </a:p>
          <a:p>
            <a:pPr algn="ctr">
              <a:buNone/>
            </a:pPr>
            <a:r>
              <a:rPr lang="en-IN" altLang="en-US" sz="2200" b="1" dirty="0" smtClean="0"/>
              <a:t>KOLIPATEL PRAGNESH</a:t>
            </a:r>
            <a:endParaRPr lang="en-IN" altLang="en-US" sz="2200" b="1" dirty="0" smtClean="0"/>
          </a:p>
          <a:p>
            <a:pPr algn="ctr">
              <a:buNone/>
            </a:pPr>
            <a:r>
              <a:rPr lang="en-IN" altLang="en-US" sz="2200" b="1" dirty="0" smtClean="0"/>
              <a:t>RATHOD KRUPESH</a:t>
            </a:r>
            <a:endParaRPr lang="en-IN" altLang="en-US" sz="2200" b="1" dirty="0" smtClean="0"/>
          </a:p>
          <a:p>
            <a:pPr algn="ctr">
              <a:buNone/>
            </a:pPr>
            <a:r>
              <a:rPr lang="en-IN" altLang="en-US" sz="2200" b="1" dirty="0" smtClean="0"/>
              <a:t>KUMBHANI KRUSHALI</a:t>
            </a:r>
            <a:endParaRPr lang="en-IN" altLang="en-US" sz="2200" b="1" dirty="0" smtClean="0"/>
          </a:p>
          <a:p>
            <a:pPr algn="ctr">
              <a:buNone/>
            </a:pPr>
            <a:r>
              <a:rPr lang="en-US" sz="2200" dirty="0" smtClean="0"/>
              <a:t>                   </a:t>
            </a:r>
            <a:endParaRPr lang="en-US" sz="2200" dirty="0" smtClean="0"/>
          </a:p>
          <a:p>
            <a:pPr algn="ctr">
              <a:buNone/>
            </a:pPr>
            <a:r>
              <a:rPr lang="en-US" sz="2200" dirty="0" smtClean="0"/>
              <a:t>Guided by</a:t>
            </a:r>
            <a:endParaRPr lang="en-US" sz="2200" dirty="0" smtClean="0"/>
          </a:p>
          <a:p>
            <a:pPr algn="ctr">
              <a:buNone/>
            </a:pPr>
            <a:r>
              <a:rPr lang="en-US" sz="2100" b="1" dirty="0" smtClean="0"/>
              <a:t>‘Prof. </a:t>
            </a:r>
            <a:r>
              <a:rPr lang="en-IN" altLang="en-US" sz="2100" b="1" dirty="0" smtClean="0"/>
              <a:t>Nilam Shrimali</a:t>
            </a:r>
            <a:r>
              <a:rPr lang="en-US" sz="2100" dirty="0" smtClean="0"/>
              <a:t>’</a:t>
            </a:r>
            <a:endParaRPr lang="en-US" sz="2100" dirty="0"/>
          </a:p>
        </p:txBody>
      </p:sp>
      <p:pic>
        <p:nvPicPr>
          <p:cNvPr id="5" name="image1.jpg"/>
          <p:cNvPicPr/>
          <p:nvPr/>
        </p:nvPicPr>
        <p:blipFill>
          <a:blip r:embed="rId1">
            <a:lum bright="-20000" contrast="30000"/>
          </a:blip>
          <a:srcRect/>
          <a:stretch>
            <a:fillRect/>
          </a:stretch>
        </p:blipFill>
        <p:spPr>
          <a:xfrm>
            <a:off x="5477192" y="4876800"/>
            <a:ext cx="1235034" cy="1181595"/>
          </a:xfrm>
          <a:prstGeom prst="rect">
            <a:avLst/>
          </a:prstGeom>
        </p:spPr>
      </p:pic>
      <p:sp>
        <p:nvSpPr>
          <p:cNvPr id="6" name="TextBox 5"/>
          <p:cNvSpPr txBox="1"/>
          <p:nvPr/>
        </p:nvSpPr>
        <p:spPr>
          <a:xfrm>
            <a:off x="1522412" y="6172716"/>
            <a:ext cx="7848600" cy="368300"/>
          </a:xfrm>
          <a:prstGeom prst="rect">
            <a:avLst/>
          </a:prstGeom>
          <a:noFill/>
        </p:spPr>
        <p:txBody>
          <a:bodyPr wrap="square" rtlCol="0" anchor="ctr">
            <a:spAutoFit/>
          </a:bodyPr>
          <a:lstStyle/>
          <a:p>
            <a:pPr algn="ctr"/>
            <a:r>
              <a:rPr lang="en-IN" altLang="en-US" b="1" dirty="0" smtClean="0"/>
              <a:t>C.U. SHAH INSTITUTE</a:t>
            </a:r>
            <a:r>
              <a:rPr lang="en-US" b="1" dirty="0" smtClean="0"/>
              <a:t> </a:t>
            </a:r>
            <a:r>
              <a:rPr lang="en-IN" altLang="en-US" b="1" dirty="0" smtClean="0"/>
              <a:t>OF COMPUTER APPLICATION</a:t>
            </a:r>
            <a:endParaRPr lang="en-IN" altLang="en-US" b="1" dirty="0" smtClean="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531812" y="533400"/>
            <a:ext cx="1326389" cy="369332"/>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accent2">
                <a:lumMod val="60000"/>
                <a:lumOff val="40000"/>
              </a:schemeClr>
            </a:solidFill>
          </a:ln>
        </p:spPr>
        <p:txBody>
          <a:bodyPr wrap="none" rtlCol="0">
            <a:spAutoFit/>
          </a:bodyPr>
          <a:lstStyle/>
          <a:p>
            <a:pPr>
              <a:buFont typeface="Wingdings" panose="05000000000000000000" pitchFamily="2" charset="2"/>
              <a:buChar char="Ø"/>
            </a:pPr>
            <a:r>
              <a:rPr lang="en-US" dirty="0" smtClean="0"/>
              <a:t> Payment</a:t>
            </a:r>
            <a:endParaRPr lang="en-US" dirty="0"/>
          </a:p>
        </p:txBody>
      </p:sp>
      <p:pic>
        <p:nvPicPr>
          <p:cNvPr id="6" name="image13.jpeg"/>
          <p:cNvPicPr/>
          <p:nvPr/>
        </p:nvPicPr>
        <p:blipFill>
          <a:blip r:embed="rId1" cstate="print">
            <a:duotone>
              <a:prstClr val="black"/>
              <a:schemeClr val="accent2">
                <a:lumMod val="60000"/>
                <a:lumOff val="40000"/>
                <a:tint val="45000"/>
                <a:satMod val="400000"/>
              </a:schemeClr>
            </a:duotone>
          </a:blip>
          <a:stretch>
            <a:fillRect/>
          </a:stretch>
        </p:blipFill>
        <p:spPr>
          <a:xfrm>
            <a:off x="2727035" y="457200"/>
            <a:ext cx="6734754" cy="5867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455612" y="457200"/>
            <a:ext cx="1422184" cy="369332"/>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accent2">
                <a:lumMod val="60000"/>
                <a:lumOff val="40000"/>
              </a:schemeClr>
            </a:solidFill>
          </a:ln>
        </p:spPr>
        <p:txBody>
          <a:bodyPr wrap="none" rtlCol="0">
            <a:spAutoFit/>
          </a:bodyPr>
          <a:lstStyle/>
          <a:p>
            <a:pPr>
              <a:buFont typeface="Wingdings" panose="05000000000000000000" pitchFamily="2" charset="2"/>
              <a:buChar char="Ø"/>
            </a:pPr>
            <a:r>
              <a:rPr lang="en-US" dirty="0" smtClean="0"/>
              <a:t> FeedBack</a:t>
            </a:r>
            <a:endParaRPr lang="en-US" dirty="0"/>
          </a:p>
        </p:txBody>
      </p:sp>
      <p:pic>
        <p:nvPicPr>
          <p:cNvPr id="5" name="image14.jpeg"/>
          <p:cNvPicPr/>
          <p:nvPr/>
        </p:nvPicPr>
        <p:blipFill>
          <a:blip r:embed="rId1" cstate="print">
            <a:duotone>
              <a:prstClr val="black"/>
              <a:schemeClr val="accent2">
                <a:lumMod val="60000"/>
                <a:lumOff val="40000"/>
                <a:tint val="45000"/>
                <a:satMod val="400000"/>
              </a:schemeClr>
            </a:duotone>
          </a:blip>
          <a:stretch>
            <a:fillRect/>
          </a:stretch>
        </p:blipFill>
        <p:spPr>
          <a:xfrm>
            <a:off x="2750889" y="457201"/>
            <a:ext cx="6687047" cy="5867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455612" y="533400"/>
            <a:ext cx="1589281" cy="369332"/>
          </a:xfrm>
          <a:prstGeom prst="rect">
            <a:avLst/>
          </a:prstGeom>
          <a:gradFill>
            <a:gsLst>
              <a:gs pos="0">
                <a:schemeClr val="accent2">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accent2">
                <a:lumMod val="60000"/>
                <a:lumOff val="40000"/>
              </a:schemeClr>
            </a:solidFill>
          </a:ln>
        </p:spPr>
        <p:txBody>
          <a:bodyPr wrap="none" rtlCol="0">
            <a:spAutoFit/>
          </a:bodyPr>
          <a:lstStyle/>
          <a:p>
            <a:pPr>
              <a:buFont typeface="Wingdings" panose="05000000000000000000" pitchFamily="2" charset="2"/>
              <a:buChar char="Ø"/>
            </a:pPr>
            <a:r>
              <a:rPr lang="en-US" dirty="0" smtClean="0"/>
              <a:t> Edit Profile</a:t>
            </a:r>
            <a:endParaRPr lang="en-US" dirty="0"/>
          </a:p>
        </p:txBody>
      </p:sp>
      <p:pic>
        <p:nvPicPr>
          <p:cNvPr id="6" name="image15.jpeg"/>
          <p:cNvPicPr/>
          <p:nvPr/>
        </p:nvPicPr>
        <p:blipFill>
          <a:blip r:embed="rId1" cstate="print">
            <a:duotone>
              <a:prstClr val="black"/>
              <a:schemeClr val="accent2">
                <a:lumMod val="60000"/>
                <a:lumOff val="40000"/>
                <a:tint val="45000"/>
                <a:satMod val="400000"/>
              </a:schemeClr>
            </a:duotone>
          </a:blip>
          <a:stretch>
            <a:fillRect/>
          </a:stretch>
        </p:blipFill>
        <p:spPr>
          <a:xfrm>
            <a:off x="2762636" y="457200"/>
            <a:ext cx="6663552" cy="6019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TextBox 4"/>
          <p:cNvSpPr txBox="1"/>
          <p:nvPr/>
        </p:nvSpPr>
        <p:spPr>
          <a:xfrm>
            <a:off x="2436812" y="3048000"/>
            <a:ext cx="5254965" cy="830997"/>
          </a:xfrm>
          <a:prstGeom prst="rect">
            <a:avLst/>
          </a:prstGeom>
          <a:gradFill>
            <a:gsLst>
              <a:gs pos="0">
                <a:schemeClr val="accent3">
                  <a:lumMod val="60000"/>
                  <a:lumOff val="40000"/>
                </a:schemeClr>
              </a:gs>
              <a:gs pos="50000">
                <a:schemeClr val="accent1">
                  <a:tint val="44500"/>
                  <a:satMod val="160000"/>
                </a:schemeClr>
              </a:gs>
              <a:gs pos="100000">
                <a:schemeClr val="accent1">
                  <a:tint val="23500"/>
                  <a:satMod val="160000"/>
                </a:schemeClr>
              </a:gs>
            </a:gsLst>
            <a:lin ang="5400000" scaled="0"/>
          </a:gradFill>
        </p:spPr>
        <p:txBody>
          <a:bodyPr wrap="none" rtlCol="0" anchor="ctr">
            <a:spAutoFit/>
          </a:bodyPr>
          <a:lstStyle/>
          <a:p>
            <a:r>
              <a:rPr lang="en-US" sz="4800" dirty="0" smtClean="0"/>
              <a:t>Sequence Diagram</a:t>
            </a:r>
            <a:endParaRPr lang="en-US" sz="4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1026" name="Group 2"/>
          <p:cNvGrpSpPr/>
          <p:nvPr/>
        </p:nvGrpSpPr>
        <p:grpSpPr bwMode="auto">
          <a:xfrm>
            <a:off x="2794317" y="533400"/>
            <a:ext cx="6600825" cy="5354637"/>
            <a:chOff x="1055" y="645"/>
            <a:chExt cx="10395" cy="8432"/>
          </a:xfrm>
        </p:grpSpPr>
        <p:pic>
          <p:nvPicPr>
            <p:cNvPr id="1027" name="Picture 3"/>
            <p:cNvPicPr>
              <a:picLocks noChangeAspect="1" noChangeArrowheads="1"/>
            </p:cNvPicPr>
            <p:nvPr/>
          </p:nvPicPr>
          <p:blipFill>
            <a:blip r:embed="rId1">
              <a:duotone>
                <a:prstClr val="black"/>
                <a:schemeClr val="accent3">
                  <a:lumMod val="60000"/>
                  <a:lumOff val="40000"/>
                  <a:tint val="45000"/>
                  <a:satMod val="400000"/>
                </a:schemeClr>
              </a:duotone>
            </a:blip>
            <a:srcRect/>
            <a:stretch>
              <a:fillRect/>
            </a:stretch>
          </p:blipFill>
          <p:spPr bwMode="auto">
            <a:xfrm>
              <a:off x="1055" y="645"/>
              <a:ext cx="10395" cy="8432"/>
            </a:xfrm>
            <a:prstGeom prst="rect">
              <a:avLst/>
            </a:prstGeom>
            <a:noFill/>
          </p:spPr>
        </p:pic>
        <p:sp>
          <p:nvSpPr>
            <p:cNvPr id="1028" name="Freeform 4"/>
            <p:cNvSpPr/>
            <p:nvPr/>
          </p:nvSpPr>
          <p:spPr bwMode="auto">
            <a:xfrm>
              <a:off x="9572" y="2076"/>
              <a:ext cx="1220" cy="406"/>
            </a:xfrm>
            <a:custGeom>
              <a:avLst/>
              <a:gdLst/>
              <a:ahLst/>
              <a:cxnLst>
                <a:cxn ang="0">
                  <a:pos x="1220" y="0"/>
                </a:cxn>
                <a:cxn ang="0">
                  <a:pos x="0" y="0"/>
                </a:cxn>
                <a:cxn ang="0">
                  <a:pos x="0" y="406"/>
                </a:cxn>
                <a:cxn ang="0">
                  <a:pos x="1220" y="406"/>
                </a:cxn>
                <a:cxn ang="0">
                  <a:pos x="1220" y="396"/>
                </a:cxn>
                <a:cxn ang="0">
                  <a:pos x="1220" y="386"/>
                </a:cxn>
                <a:cxn ang="0">
                  <a:pos x="1220" y="20"/>
                </a:cxn>
                <a:cxn ang="0">
                  <a:pos x="1220" y="10"/>
                </a:cxn>
                <a:cxn ang="0">
                  <a:pos x="1220" y="0"/>
                </a:cxn>
              </a:cxnLst>
              <a:rect l="0" t="0" r="r" b="b"/>
              <a:pathLst>
                <a:path w="1220" h="406">
                  <a:moveTo>
                    <a:pt x="1220" y="0"/>
                  </a:moveTo>
                  <a:lnTo>
                    <a:pt x="0" y="0"/>
                  </a:lnTo>
                  <a:lnTo>
                    <a:pt x="0" y="406"/>
                  </a:lnTo>
                  <a:lnTo>
                    <a:pt x="1220" y="406"/>
                  </a:lnTo>
                  <a:lnTo>
                    <a:pt x="1220" y="396"/>
                  </a:lnTo>
                  <a:lnTo>
                    <a:pt x="1220" y="386"/>
                  </a:lnTo>
                  <a:lnTo>
                    <a:pt x="1220" y="20"/>
                  </a:lnTo>
                  <a:lnTo>
                    <a:pt x="1220" y="10"/>
                  </a:lnTo>
                  <a:lnTo>
                    <a:pt x="1220" y="0"/>
                  </a:lnTo>
                  <a:close/>
                </a:path>
              </a:pathLst>
            </a:custGeom>
            <a:solidFill>
              <a:srgbClr val="FFFFFF"/>
            </a:solidFill>
            <a:ln w="9525">
              <a:noFill/>
              <a:round/>
            </a:ln>
          </p:spPr>
          <p:txBody>
            <a:bodyPr vert="horz" wrap="square" lIns="91440" tIns="45720" rIns="91440" bIns="45720" numCol="1" anchor="t" anchorCtr="0" compatLnSpc="1"/>
            <a:lstStyle/>
            <a:p>
              <a:endParaRPr lang="en-US"/>
            </a:p>
          </p:txBody>
        </p:sp>
        <p:sp>
          <p:nvSpPr>
            <p:cNvPr id="1029" name="Text Box 5"/>
            <p:cNvSpPr txBox="1">
              <a:spLocks noChangeArrowheads="1"/>
            </p:cNvSpPr>
            <p:nvPr/>
          </p:nvSpPr>
          <p:spPr bwMode="auto">
            <a:xfrm>
              <a:off x="9298" y="2085"/>
              <a:ext cx="1812" cy="288"/>
            </a:xfrm>
            <a:prstGeom prst="rect">
              <a:avLst/>
            </a:prstGeom>
            <a:noFill/>
            <a:ln w="9525">
              <a:noFill/>
              <a:miter lim="800000"/>
            </a:ln>
          </p:spPr>
          <p:txBody>
            <a:bodyPr vert="horz" wrap="square" lIns="0" tIns="0" rIns="0" bIns="0" numCol="1" anchor="t" anchorCtr="0" compatLnSpc="1"/>
            <a:lstStyle/>
            <a:p>
              <a:pPr marL="457200" marR="0" lvl="1" indent="0" algn="l" defTabSz="914400" rtl="0" eaLnBrk="1" fontAlgn="base" latinLnBrk="0" hangingPunct="1">
                <a:lnSpc>
                  <a:spcPct val="100000"/>
                </a:lnSpc>
                <a:spcBef>
                  <a:spcPts val="415"/>
                </a:spcBef>
                <a:spcAft>
                  <a:spcPts val="1000"/>
                </a:spcAft>
                <a:buClrTx/>
                <a:buSzTx/>
                <a:buFontTx/>
                <a:buNone/>
              </a:pPr>
              <a:r>
                <a:rPr kumimoji="0" lang="en-IN" alt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Database</a:t>
              </a:r>
              <a:endParaRPr kumimoji="0" lang="en-IN" alt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grpSp>
      <p:sp>
        <p:nvSpPr>
          <p:cNvPr id="7" name="TextBox 6"/>
          <p:cNvSpPr txBox="1"/>
          <p:nvPr/>
        </p:nvSpPr>
        <p:spPr>
          <a:xfrm>
            <a:off x="531812" y="685800"/>
            <a:ext cx="984565" cy="369332"/>
          </a:xfrm>
          <a:prstGeom prst="rect">
            <a:avLst/>
          </a:prstGeom>
          <a:gradFill>
            <a:gsLst>
              <a:gs pos="0">
                <a:schemeClr val="accent3">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tx1">
                <a:lumMod val="95000"/>
                <a:lumOff val="5000"/>
              </a:schemeClr>
            </a:solidFill>
          </a:ln>
        </p:spPr>
        <p:txBody>
          <a:bodyPr wrap="none" rtlCol="0">
            <a:spAutoFit/>
          </a:bodyPr>
          <a:lstStyle/>
          <a:p>
            <a:pPr>
              <a:buFont typeface="Wingdings" panose="05000000000000000000" pitchFamily="2" charset="2"/>
              <a:buChar char="Ø"/>
            </a:pPr>
            <a:r>
              <a:rPr lang="en-US" dirty="0" smtClean="0"/>
              <a:t> Login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455612" y="685800"/>
            <a:ext cx="1672509" cy="369332"/>
          </a:xfrm>
          <a:prstGeom prst="rect">
            <a:avLst/>
          </a:prstGeom>
          <a:gradFill>
            <a:gsLst>
              <a:gs pos="0">
                <a:schemeClr val="accent3">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tx1">
                <a:lumMod val="95000"/>
                <a:lumOff val="5000"/>
              </a:schemeClr>
            </a:solidFill>
          </a:ln>
        </p:spPr>
        <p:txBody>
          <a:bodyPr wrap="none" rtlCol="0">
            <a:spAutoFit/>
          </a:bodyPr>
          <a:lstStyle/>
          <a:p>
            <a:pPr>
              <a:buFont typeface="Wingdings" panose="05000000000000000000" pitchFamily="2" charset="2"/>
              <a:buChar char="Ø"/>
            </a:pPr>
            <a:r>
              <a:rPr lang="en-US" dirty="0" smtClean="0"/>
              <a:t> Registration</a:t>
            </a:r>
            <a:endParaRPr lang="en-US" dirty="0"/>
          </a:p>
        </p:txBody>
      </p:sp>
      <p:grpSp>
        <p:nvGrpSpPr>
          <p:cNvPr id="2050" name="Group 2"/>
          <p:cNvGrpSpPr/>
          <p:nvPr/>
        </p:nvGrpSpPr>
        <p:grpSpPr bwMode="auto">
          <a:xfrm>
            <a:off x="2691448" y="533401"/>
            <a:ext cx="6805929" cy="5791200"/>
            <a:chOff x="4399" y="648"/>
            <a:chExt cx="10395" cy="8432"/>
          </a:xfrm>
        </p:grpSpPr>
        <p:pic>
          <p:nvPicPr>
            <p:cNvPr id="2051" name="Picture 3"/>
            <p:cNvPicPr>
              <a:picLocks noChangeAspect="1" noChangeArrowheads="1"/>
            </p:cNvPicPr>
            <p:nvPr/>
          </p:nvPicPr>
          <p:blipFill>
            <a:blip r:embed="rId1">
              <a:duotone>
                <a:prstClr val="black"/>
                <a:schemeClr val="accent3">
                  <a:lumMod val="40000"/>
                  <a:lumOff val="60000"/>
                  <a:tint val="45000"/>
                  <a:satMod val="400000"/>
                </a:schemeClr>
              </a:duotone>
            </a:blip>
            <a:srcRect/>
            <a:stretch>
              <a:fillRect/>
            </a:stretch>
          </p:blipFill>
          <p:spPr bwMode="auto">
            <a:xfrm>
              <a:off x="4399" y="648"/>
              <a:ext cx="10395" cy="8432"/>
            </a:xfrm>
            <a:prstGeom prst="rect">
              <a:avLst/>
            </a:prstGeom>
            <a:noFill/>
          </p:spPr>
        </p:pic>
        <p:sp>
          <p:nvSpPr>
            <p:cNvPr id="2052" name="Freeform 4"/>
            <p:cNvSpPr/>
            <p:nvPr/>
          </p:nvSpPr>
          <p:spPr bwMode="auto">
            <a:xfrm>
              <a:off x="9572" y="2103"/>
              <a:ext cx="1220" cy="406"/>
            </a:xfrm>
            <a:custGeom>
              <a:avLst/>
              <a:gdLst/>
              <a:ahLst/>
              <a:cxnLst>
                <a:cxn ang="0">
                  <a:pos x="1220" y="0"/>
                </a:cxn>
                <a:cxn ang="0">
                  <a:pos x="0" y="0"/>
                </a:cxn>
                <a:cxn ang="0">
                  <a:pos x="0" y="406"/>
                </a:cxn>
                <a:cxn ang="0">
                  <a:pos x="1220" y="406"/>
                </a:cxn>
                <a:cxn ang="0">
                  <a:pos x="1220" y="396"/>
                </a:cxn>
                <a:cxn ang="0">
                  <a:pos x="1220" y="386"/>
                </a:cxn>
                <a:cxn ang="0">
                  <a:pos x="1220" y="20"/>
                </a:cxn>
                <a:cxn ang="0">
                  <a:pos x="1220" y="10"/>
                </a:cxn>
                <a:cxn ang="0">
                  <a:pos x="1220" y="0"/>
                </a:cxn>
              </a:cxnLst>
              <a:rect l="0" t="0" r="r" b="b"/>
              <a:pathLst>
                <a:path w="1220" h="406">
                  <a:moveTo>
                    <a:pt x="1220" y="0"/>
                  </a:moveTo>
                  <a:lnTo>
                    <a:pt x="0" y="0"/>
                  </a:lnTo>
                  <a:lnTo>
                    <a:pt x="0" y="406"/>
                  </a:lnTo>
                  <a:lnTo>
                    <a:pt x="1220" y="406"/>
                  </a:lnTo>
                  <a:lnTo>
                    <a:pt x="1220" y="396"/>
                  </a:lnTo>
                  <a:lnTo>
                    <a:pt x="1220" y="386"/>
                  </a:lnTo>
                  <a:lnTo>
                    <a:pt x="1220" y="20"/>
                  </a:lnTo>
                  <a:lnTo>
                    <a:pt x="1220" y="10"/>
                  </a:lnTo>
                  <a:lnTo>
                    <a:pt x="1220" y="0"/>
                  </a:lnTo>
                  <a:close/>
                </a:path>
              </a:pathLst>
            </a:custGeom>
            <a:solidFill>
              <a:srgbClr val="FFFFFF"/>
            </a:solidFill>
            <a:ln w="9525">
              <a:noFill/>
              <a:round/>
            </a:ln>
          </p:spPr>
          <p:txBody>
            <a:bodyPr vert="horz" wrap="square" lIns="91440" tIns="45720" rIns="91440" bIns="45720" numCol="1" anchor="t" anchorCtr="0" compatLnSpc="1"/>
            <a:lstStyle/>
            <a:p>
              <a:endParaRPr lang="en-US"/>
            </a:p>
          </p:txBody>
        </p:sp>
        <p:sp>
          <p:nvSpPr>
            <p:cNvPr id="2053" name="Text Box 5"/>
            <p:cNvSpPr txBox="1">
              <a:spLocks noChangeArrowheads="1"/>
            </p:cNvSpPr>
            <p:nvPr/>
          </p:nvSpPr>
          <p:spPr bwMode="auto">
            <a:xfrm>
              <a:off x="12971" y="2182"/>
              <a:ext cx="1474" cy="248"/>
            </a:xfrm>
            <a:prstGeom prst="rect">
              <a:avLst/>
            </a:prstGeom>
            <a:solidFill>
              <a:schemeClr val="bg1"/>
            </a:solidFill>
            <a:ln w="9525">
              <a:noFill/>
              <a:miter lim="800000"/>
            </a:ln>
          </p:spPr>
          <p:txBody>
            <a:bodyPr vert="horz" wrap="square" lIns="0" tIns="0" rIns="0" bIns="0" numCol="1" anchor="t" anchorCtr="0" compatLnSpc="1"/>
            <a:lstStyle/>
            <a:p>
              <a:pPr marL="457200" marR="0" lvl="1" indent="0" algn="l" defTabSz="914400" rtl="0" eaLnBrk="1" fontAlgn="base" latinLnBrk="0" hangingPunct="1">
                <a:lnSpc>
                  <a:spcPct val="100000"/>
                </a:lnSpc>
                <a:spcBef>
                  <a:spcPts val="415"/>
                </a:spcBef>
                <a:spcAft>
                  <a:spcPts val="1000"/>
                </a:spcAft>
                <a:buClrTx/>
                <a:buSzTx/>
                <a:buFontTx/>
                <a:buNone/>
              </a:pPr>
              <a:r>
                <a:rPr kumimoji="0" lang="en-US" sz="11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Database</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455612" y="685800"/>
            <a:ext cx="1512337" cy="369332"/>
          </a:xfrm>
          <a:prstGeom prst="rect">
            <a:avLst/>
          </a:prstGeom>
          <a:gradFill>
            <a:gsLst>
              <a:gs pos="0">
                <a:schemeClr val="accent3">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tx1">
                <a:lumMod val="95000"/>
                <a:lumOff val="5000"/>
              </a:schemeClr>
            </a:solidFill>
          </a:ln>
        </p:spPr>
        <p:txBody>
          <a:bodyPr wrap="none" rtlCol="0">
            <a:spAutoFit/>
          </a:bodyPr>
          <a:lstStyle/>
          <a:p>
            <a:pPr>
              <a:buFont typeface="Wingdings" panose="05000000000000000000" pitchFamily="2" charset="2"/>
              <a:buChar char="Ø"/>
            </a:pPr>
            <a:r>
              <a:rPr lang="en-US" dirty="0" smtClean="0"/>
              <a:t> Post Event</a:t>
            </a:r>
            <a:endParaRPr lang="en-US" dirty="0"/>
          </a:p>
        </p:txBody>
      </p:sp>
      <p:grpSp>
        <p:nvGrpSpPr>
          <p:cNvPr id="3074" name="Group 2"/>
          <p:cNvGrpSpPr/>
          <p:nvPr/>
        </p:nvGrpSpPr>
        <p:grpSpPr bwMode="auto">
          <a:xfrm>
            <a:off x="2793683" y="609866"/>
            <a:ext cx="6600825" cy="5354637"/>
            <a:chOff x="4399" y="-759"/>
            <a:chExt cx="10395" cy="8432"/>
          </a:xfrm>
        </p:grpSpPr>
        <p:pic>
          <p:nvPicPr>
            <p:cNvPr id="3075" name="Picture 3"/>
            <p:cNvPicPr>
              <a:picLocks noChangeAspect="1" noChangeArrowheads="1"/>
            </p:cNvPicPr>
            <p:nvPr/>
          </p:nvPicPr>
          <p:blipFill>
            <a:blip r:embed="rId1">
              <a:duotone>
                <a:prstClr val="black"/>
                <a:schemeClr val="accent3">
                  <a:lumMod val="60000"/>
                  <a:lumOff val="40000"/>
                  <a:tint val="45000"/>
                  <a:satMod val="400000"/>
                </a:schemeClr>
              </a:duotone>
            </a:blip>
            <a:srcRect/>
            <a:stretch>
              <a:fillRect/>
            </a:stretch>
          </p:blipFill>
          <p:spPr bwMode="auto">
            <a:xfrm>
              <a:off x="4399" y="-759"/>
              <a:ext cx="10395" cy="8432"/>
            </a:xfrm>
            <a:prstGeom prst="rect">
              <a:avLst/>
            </a:prstGeom>
            <a:noFill/>
          </p:spPr>
        </p:pic>
        <p:sp>
          <p:nvSpPr>
            <p:cNvPr id="3076" name="Freeform 4"/>
            <p:cNvSpPr/>
            <p:nvPr/>
          </p:nvSpPr>
          <p:spPr bwMode="auto">
            <a:xfrm>
              <a:off x="9572" y="2103"/>
              <a:ext cx="1220" cy="406"/>
            </a:xfrm>
            <a:custGeom>
              <a:avLst/>
              <a:gdLst/>
              <a:ahLst/>
              <a:cxnLst>
                <a:cxn ang="0">
                  <a:pos x="1220" y="0"/>
                </a:cxn>
                <a:cxn ang="0">
                  <a:pos x="0" y="0"/>
                </a:cxn>
                <a:cxn ang="0">
                  <a:pos x="0" y="406"/>
                </a:cxn>
                <a:cxn ang="0">
                  <a:pos x="1220" y="406"/>
                </a:cxn>
                <a:cxn ang="0">
                  <a:pos x="1220" y="396"/>
                </a:cxn>
                <a:cxn ang="0">
                  <a:pos x="1220" y="386"/>
                </a:cxn>
                <a:cxn ang="0">
                  <a:pos x="1220" y="20"/>
                </a:cxn>
                <a:cxn ang="0">
                  <a:pos x="1220" y="10"/>
                </a:cxn>
                <a:cxn ang="0">
                  <a:pos x="1220" y="0"/>
                </a:cxn>
              </a:cxnLst>
              <a:rect l="0" t="0" r="r" b="b"/>
              <a:pathLst>
                <a:path w="1220" h="406">
                  <a:moveTo>
                    <a:pt x="1220" y="0"/>
                  </a:moveTo>
                  <a:lnTo>
                    <a:pt x="0" y="0"/>
                  </a:lnTo>
                  <a:lnTo>
                    <a:pt x="0" y="406"/>
                  </a:lnTo>
                  <a:lnTo>
                    <a:pt x="1220" y="406"/>
                  </a:lnTo>
                  <a:lnTo>
                    <a:pt x="1220" y="396"/>
                  </a:lnTo>
                  <a:lnTo>
                    <a:pt x="1220" y="386"/>
                  </a:lnTo>
                  <a:lnTo>
                    <a:pt x="1220" y="20"/>
                  </a:lnTo>
                  <a:lnTo>
                    <a:pt x="1220" y="10"/>
                  </a:lnTo>
                  <a:lnTo>
                    <a:pt x="1220" y="0"/>
                  </a:lnTo>
                  <a:close/>
                </a:path>
              </a:pathLst>
            </a:custGeom>
            <a:solidFill>
              <a:srgbClr val="FFFFFF"/>
            </a:solidFill>
            <a:ln w="9525">
              <a:noFill/>
              <a:round/>
            </a:ln>
          </p:spPr>
          <p:txBody>
            <a:bodyPr vert="horz" wrap="square" lIns="91440" tIns="45720" rIns="91440" bIns="45720" numCol="1" anchor="t" anchorCtr="0" compatLnSpc="1"/>
            <a:lstStyle/>
            <a:p>
              <a:endParaRPr lang="en-US"/>
            </a:p>
          </p:txBody>
        </p:sp>
        <p:sp>
          <p:nvSpPr>
            <p:cNvPr id="3077" name="Text Box 5"/>
            <p:cNvSpPr txBox="1">
              <a:spLocks noChangeArrowheads="1"/>
            </p:cNvSpPr>
            <p:nvPr/>
          </p:nvSpPr>
          <p:spPr bwMode="auto">
            <a:xfrm>
              <a:off x="12836" y="680"/>
              <a:ext cx="1624" cy="376"/>
            </a:xfrm>
            <a:prstGeom prst="rect">
              <a:avLst/>
            </a:prstGeom>
            <a:solidFill>
              <a:schemeClr val="bg1"/>
            </a:solidFill>
            <a:ln w="9525">
              <a:noFill/>
              <a:miter lim="800000"/>
            </a:ln>
          </p:spPr>
          <p:txBody>
            <a:bodyPr vert="horz" wrap="square" lIns="0" tIns="0" rIns="0" bIns="0" numCol="1" anchor="t" anchorCtr="0" compatLnSpc="1"/>
            <a:lstStyle/>
            <a:p>
              <a:pPr marL="457200" marR="0" lvl="1" indent="0" algn="l" defTabSz="914400" rtl="0" eaLnBrk="1" fontAlgn="base" latinLnBrk="0" hangingPunct="1">
                <a:lnSpc>
                  <a:spcPct val="100000"/>
                </a:lnSpc>
                <a:spcBef>
                  <a:spcPts val="415"/>
                </a:spcBef>
                <a:spcAft>
                  <a:spcPts val="1000"/>
                </a:spcAft>
                <a:buClrTx/>
                <a:buSzTx/>
                <a:buFontTx/>
                <a:buNone/>
              </a:pPr>
              <a:r>
                <a:rPr kumimoji="0" lang="en-US" sz="11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Database</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455612" y="685800"/>
            <a:ext cx="1422184" cy="369332"/>
          </a:xfrm>
          <a:prstGeom prst="rect">
            <a:avLst/>
          </a:prstGeom>
          <a:gradFill>
            <a:gsLst>
              <a:gs pos="0">
                <a:schemeClr val="accent3">
                  <a:lumMod val="60000"/>
                  <a:lumOff val="40000"/>
                </a:schemeClr>
              </a:gs>
              <a:gs pos="50000">
                <a:schemeClr val="accent1">
                  <a:tint val="44500"/>
                  <a:satMod val="160000"/>
                </a:schemeClr>
              </a:gs>
              <a:gs pos="100000">
                <a:schemeClr val="accent1">
                  <a:tint val="23500"/>
                  <a:satMod val="160000"/>
                </a:schemeClr>
              </a:gs>
            </a:gsLst>
            <a:lin ang="5400000" scaled="0"/>
          </a:gradFill>
          <a:ln>
            <a:solidFill>
              <a:schemeClr val="tx1">
                <a:lumMod val="95000"/>
                <a:lumOff val="5000"/>
              </a:schemeClr>
            </a:solidFill>
          </a:ln>
        </p:spPr>
        <p:txBody>
          <a:bodyPr wrap="none" rtlCol="0">
            <a:spAutoFit/>
          </a:bodyPr>
          <a:lstStyle/>
          <a:p>
            <a:pPr>
              <a:buFont typeface="Wingdings" panose="05000000000000000000" pitchFamily="2" charset="2"/>
              <a:buChar char="Ø"/>
            </a:pPr>
            <a:r>
              <a:rPr lang="en-US" dirty="0" smtClean="0"/>
              <a:t> FeedBack</a:t>
            </a:r>
            <a:endParaRPr lang="en-US" dirty="0"/>
          </a:p>
        </p:txBody>
      </p:sp>
      <p:grpSp>
        <p:nvGrpSpPr>
          <p:cNvPr id="4098" name="Group 2"/>
          <p:cNvGrpSpPr/>
          <p:nvPr/>
        </p:nvGrpSpPr>
        <p:grpSpPr bwMode="auto">
          <a:xfrm>
            <a:off x="2763739" y="685538"/>
            <a:ext cx="6661150" cy="5256212"/>
            <a:chOff x="4352" y="-795"/>
            <a:chExt cx="10489" cy="8278"/>
          </a:xfrm>
        </p:grpSpPr>
        <p:pic>
          <p:nvPicPr>
            <p:cNvPr id="4099" name="Picture 3"/>
            <p:cNvPicPr>
              <a:picLocks noChangeAspect="1" noChangeArrowheads="1"/>
            </p:cNvPicPr>
            <p:nvPr/>
          </p:nvPicPr>
          <p:blipFill>
            <a:blip r:embed="rId1">
              <a:duotone>
                <a:prstClr val="black"/>
                <a:schemeClr val="accent3">
                  <a:lumMod val="60000"/>
                  <a:lumOff val="40000"/>
                  <a:tint val="45000"/>
                  <a:satMod val="400000"/>
                </a:schemeClr>
              </a:duotone>
            </a:blip>
            <a:srcRect/>
            <a:stretch>
              <a:fillRect/>
            </a:stretch>
          </p:blipFill>
          <p:spPr bwMode="auto">
            <a:xfrm>
              <a:off x="4352" y="-795"/>
              <a:ext cx="10489" cy="8278"/>
            </a:xfrm>
            <a:prstGeom prst="rect">
              <a:avLst/>
            </a:prstGeom>
            <a:noFill/>
          </p:spPr>
        </p:pic>
        <p:sp>
          <p:nvSpPr>
            <p:cNvPr id="4100" name="Freeform 4"/>
            <p:cNvSpPr/>
            <p:nvPr/>
          </p:nvSpPr>
          <p:spPr bwMode="auto">
            <a:xfrm>
              <a:off x="9367" y="2064"/>
              <a:ext cx="1220" cy="406"/>
            </a:xfrm>
            <a:custGeom>
              <a:avLst/>
              <a:gdLst/>
              <a:ahLst/>
              <a:cxnLst>
                <a:cxn ang="0">
                  <a:pos x="1220" y="0"/>
                </a:cxn>
                <a:cxn ang="0">
                  <a:pos x="0" y="0"/>
                </a:cxn>
                <a:cxn ang="0">
                  <a:pos x="0" y="406"/>
                </a:cxn>
                <a:cxn ang="0">
                  <a:pos x="1220" y="406"/>
                </a:cxn>
                <a:cxn ang="0">
                  <a:pos x="1220" y="396"/>
                </a:cxn>
                <a:cxn ang="0">
                  <a:pos x="1220" y="386"/>
                </a:cxn>
                <a:cxn ang="0">
                  <a:pos x="1220" y="20"/>
                </a:cxn>
                <a:cxn ang="0">
                  <a:pos x="1220" y="10"/>
                </a:cxn>
                <a:cxn ang="0">
                  <a:pos x="1220" y="0"/>
                </a:cxn>
              </a:cxnLst>
              <a:rect l="0" t="0" r="r" b="b"/>
              <a:pathLst>
                <a:path w="1220" h="406">
                  <a:moveTo>
                    <a:pt x="1220" y="0"/>
                  </a:moveTo>
                  <a:lnTo>
                    <a:pt x="0" y="0"/>
                  </a:lnTo>
                  <a:lnTo>
                    <a:pt x="0" y="406"/>
                  </a:lnTo>
                  <a:lnTo>
                    <a:pt x="1220" y="406"/>
                  </a:lnTo>
                  <a:lnTo>
                    <a:pt x="1220" y="396"/>
                  </a:lnTo>
                  <a:lnTo>
                    <a:pt x="1220" y="386"/>
                  </a:lnTo>
                  <a:lnTo>
                    <a:pt x="1220" y="20"/>
                  </a:lnTo>
                  <a:lnTo>
                    <a:pt x="1220" y="10"/>
                  </a:lnTo>
                  <a:lnTo>
                    <a:pt x="1220" y="0"/>
                  </a:lnTo>
                  <a:close/>
                </a:path>
              </a:pathLst>
            </a:custGeom>
            <a:solidFill>
              <a:srgbClr val="FFFFFF"/>
            </a:solidFill>
            <a:ln w="9525">
              <a:noFill/>
              <a:round/>
            </a:ln>
          </p:spPr>
          <p:txBody>
            <a:bodyPr vert="horz" wrap="square" lIns="91440" tIns="45720" rIns="91440" bIns="45720" numCol="1" anchor="t" anchorCtr="0" compatLnSpc="1"/>
            <a:lstStyle/>
            <a:p>
              <a:endParaRPr lang="en-US"/>
            </a:p>
          </p:txBody>
        </p:sp>
        <p:sp>
          <p:nvSpPr>
            <p:cNvPr id="4101" name="Text Box 5"/>
            <p:cNvSpPr txBox="1">
              <a:spLocks noChangeArrowheads="1"/>
            </p:cNvSpPr>
            <p:nvPr/>
          </p:nvSpPr>
          <p:spPr bwMode="auto">
            <a:xfrm>
              <a:off x="12596" y="645"/>
              <a:ext cx="1696" cy="474"/>
            </a:xfrm>
            <a:prstGeom prst="rect">
              <a:avLst/>
            </a:prstGeom>
            <a:solidFill>
              <a:schemeClr val="bg1"/>
            </a:solidFill>
            <a:ln w="9525">
              <a:noFill/>
              <a:miter lim="800000"/>
            </a:ln>
          </p:spPr>
          <p:txBody>
            <a:bodyPr vert="horz" wrap="square" lIns="0" tIns="0" rIns="0" bIns="0" numCol="1" anchor="t" anchorCtr="0" compatLnSpc="1"/>
            <a:lstStyle/>
            <a:p>
              <a:pPr marL="457200" marR="0" lvl="1" indent="0" algn="l" defTabSz="914400" rtl="0" eaLnBrk="1" fontAlgn="base" latinLnBrk="0" hangingPunct="1">
                <a:lnSpc>
                  <a:spcPct val="100000"/>
                </a:lnSpc>
                <a:spcBef>
                  <a:spcPts val="400"/>
                </a:spcBef>
                <a:spcAft>
                  <a:spcPts val="1000"/>
                </a:spcAft>
                <a:buClrTx/>
                <a:buSzTx/>
                <a:buFontTx/>
                <a:buNone/>
              </a:pPr>
              <a:r>
                <a:rPr kumimoji="0" lang="en-US" sz="1100" b="0" i="0" u="none" strike="noStrike" cap="none" normalizeH="0" baseline="0" smtClean="0">
                  <a:ln>
                    <a:noFill/>
                  </a:ln>
                  <a:solidFill>
                    <a:schemeClr val="tx1"/>
                  </a:solidFill>
                  <a:effectLst/>
                  <a:latin typeface="Calibri" panose="020F0502020204030204" pitchFamily="34" charset="0"/>
                  <a:cs typeface="Arial" panose="020B0604020202020204" pitchFamily="34" charset="0"/>
                </a:rPr>
                <a:t>Database</a:t>
              </a: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8" name="TextBox 7"/>
          <p:cNvSpPr txBox="1"/>
          <p:nvPr/>
        </p:nvSpPr>
        <p:spPr>
          <a:xfrm>
            <a:off x="2665412" y="2743726"/>
            <a:ext cx="4349750" cy="829945"/>
          </a:xfrm>
          <a:prstGeom prst="rect">
            <a:avLst/>
          </a:prstGeom>
          <a:gradFill>
            <a:gsLst>
              <a:gs pos="0">
                <a:schemeClr val="accent5">
                  <a:lumMod val="60000"/>
                  <a:lumOff val="40000"/>
                </a:schemeClr>
              </a:gs>
              <a:gs pos="50000">
                <a:schemeClr val="accent1">
                  <a:tint val="44500"/>
                  <a:satMod val="160000"/>
                </a:schemeClr>
              </a:gs>
              <a:gs pos="100000">
                <a:schemeClr val="accent1">
                  <a:tint val="23500"/>
                  <a:satMod val="160000"/>
                </a:schemeClr>
              </a:gs>
            </a:gsLst>
            <a:lin ang="5400000" scaled="0"/>
          </a:gradFill>
        </p:spPr>
        <p:txBody>
          <a:bodyPr wrap="none" rtlCol="0" anchor="ctr">
            <a:spAutoFit/>
          </a:bodyPr>
          <a:lstStyle/>
          <a:p>
            <a:r>
              <a:rPr lang="en-US" sz="4800" dirty="0" smtClean="0"/>
              <a:t>Class Diagram</a:t>
            </a:r>
            <a:r>
              <a:rPr lang="en-IN" altLang="en-US" sz="4800" dirty="0" smtClean="0"/>
              <a:t> </a:t>
            </a:r>
            <a:endParaRPr lang="en-IN" altLang="en-US" sz="4800" dirty="0" smtClean="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3" name="image32.jpeg"/>
          <p:cNvPicPr/>
          <p:nvPr/>
        </p:nvPicPr>
        <p:blipFill>
          <a:blip r:embed="rId1" cstate="print">
            <a:duotone>
              <a:prstClr val="black"/>
              <a:schemeClr val="accent5">
                <a:lumMod val="60000"/>
                <a:lumOff val="40000"/>
                <a:tint val="45000"/>
                <a:satMod val="400000"/>
              </a:schemeClr>
            </a:duotone>
          </a:blip>
          <a:stretch>
            <a:fillRect/>
          </a:stretch>
        </p:blipFill>
        <p:spPr>
          <a:xfrm>
            <a:off x="1293812" y="1066800"/>
            <a:ext cx="8154603" cy="47421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tx1">
                  <a:lumMod val="95000"/>
                  <a:lumOff val="5000"/>
                </a:schemeClr>
              </a:gs>
              <a:gs pos="53000">
                <a:srgbClr val="D4DEFF"/>
              </a:gs>
              <a:gs pos="83000">
                <a:srgbClr val="D4DEFF"/>
              </a:gs>
              <a:gs pos="100000">
                <a:srgbClr val="96AB94"/>
              </a:gs>
            </a:gsLst>
            <a:path path="circle">
              <a:fillToRect l="100000" t="100000"/>
            </a:path>
            <a:tileRect r="-100000" b="-100000"/>
          </a:gradFill>
        </p:spPr>
        <p:txBody>
          <a:bodyPr anchor="ctr"/>
          <a:lstStyle/>
          <a:p>
            <a:pPr algn="ctr"/>
            <a:r>
              <a:rPr lang="en-US" dirty="0" smtClean="0"/>
              <a:t>Group no. </a:t>
            </a:r>
            <a:r>
              <a:rPr lang="en-IN" altLang="en-US" dirty="0" smtClean="0"/>
              <a:t>33</a:t>
            </a:r>
            <a:endParaRPr lang="en-IN" altLang="en-US" dirty="0" smtClean="0"/>
          </a:p>
        </p:txBody>
      </p:sp>
      <p:sp>
        <p:nvSpPr>
          <p:cNvPr id="4" name="Content Placeholder 3"/>
          <p:cNvSpPr>
            <a:spLocks noGrp="1"/>
          </p:cNvSpPr>
          <p:nvPr>
            <p:ph idx="1"/>
          </p:nvPr>
        </p:nvSpPr>
        <p:spPr/>
        <p:txBody>
          <a:bodyPr/>
          <a:lstStyle/>
          <a:p>
            <a:pPr>
              <a:buNone/>
            </a:pPr>
            <a:endParaRPr lang="en-US" dirty="0" smtClean="0"/>
          </a:p>
          <a:p>
            <a:pPr>
              <a:buNone/>
            </a:pPr>
            <a:r>
              <a:rPr lang="en-US" dirty="0" smtClean="0"/>
              <a:t>No.     Name                                Enrollment No.</a:t>
            </a:r>
            <a:endParaRPr lang="en-US" dirty="0" smtClean="0"/>
          </a:p>
          <a:p>
            <a:pPr>
              <a:buNone/>
            </a:pPr>
            <a:endParaRPr lang="en-US" dirty="0" smtClean="0"/>
          </a:p>
          <a:p>
            <a:pPr marL="457200" indent="-457200">
              <a:buAutoNum type="arabicPeriod"/>
            </a:pPr>
            <a:r>
              <a:rPr lang="en-US" sz="2400" dirty="0" smtClean="0"/>
              <a:t>      </a:t>
            </a:r>
            <a:r>
              <a:rPr lang="en-IN" altLang="en-US" sz="2400" dirty="0" smtClean="0"/>
              <a:t>KOLIPATEL PRAGNESH</a:t>
            </a:r>
            <a:r>
              <a:rPr lang="en-US" sz="2400" dirty="0" smtClean="0"/>
              <a:t>           </a:t>
            </a:r>
            <a:r>
              <a:rPr lang="en-IN" altLang="en-US" sz="2400" dirty="0" smtClean="0"/>
              <a:t>		</a:t>
            </a:r>
            <a:r>
              <a:rPr lang="en-US" sz="2400" dirty="0" smtClean="0"/>
              <a:t>202012101</a:t>
            </a:r>
            <a:r>
              <a:rPr lang="en-IN" altLang="en-US" sz="2400" dirty="0" smtClean="0"/>
              <a:t>538</a:t>
            </a:r>
            <a:endParaRPr lang="en-US" sz="2400" dirty="0" smtClean="0"/>
          </a:p>
          <a:p>
            <a:pPr marL="457200" indent="-457200">
              <a:buAutoNum type="arabicPeriod"/>
            </a:pPr>
            <a:r>
              <a:rPr lang="en-US" sz="2400" dirty="0" smtClean="0"/>
              <a:t>      </a:t>
            </a:r>
            <a:r>
              <a:rPr lang="en-IN" altLang="en-US" sz="2400" dirty="0" smtClean="0"/>
              <a:t>RATHOD KRUPESH</a:t>
            </a:r>
            <a:r>
              <a:rPr lang="en-US" sz="2400" dirty="0" smtClean="0"/>
              <a:t>            </a:t>
            </a:r>
            <a:r>
              <a:rPr lang="en-IN" altLang="en-US" sz="2400" dirty="0" smtClean="0"/>
              <a:t>    		</a:t>
            </a:r>
            <a:r>
              <a:rPr lang="en-US" sz="2400" dirty="0" smtClean="0"/>
              <a:t>202012101</a:t>
            </a:r>
            <a:r>
              <a:rPr lang="en-IN" altLang="en-US" sz="2400" dirty="0" smtClean="0"/>
              <a:t>680</a:t>
            </a:r>
            <a:endParaRPr lang="en-US" sz="2400" dirty="0" smtClean="0"/>
          </a:p>
          <a:p>
            <a:pPr marL="457200" indent="-457200">
              <a:buAutoNum type="arabicPeriod"/>
            </a:pPr>
            <a:r>
              <a:rPr lang="en-IN" altLang="en-US" sz="2400" dirty="0"/>
              <a:t>      KUMBHANI KRUSHALI			202012101586</a:t>
            </a:r>
            <a:endParaRPr lang="en-IN" alt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3503612" y="3124726"/>
            <a:ext cx="3672205" cy="829945"/>
          </a:xfrm>
          <a:prstGeom prst="rect">
            <a:avLst/>
          </a:prstGeom>
          <a:gradFill>
            <a:gsLst>
              <a:gs pos="0">
                <a:schemeClr val="accent5">
                  <a:lumMod val="40000"/>
                  <a:lumOff val="60000"/>
                </a:schemeClr>
              </a:gs>
              <a:gs pos="50000">
                <a:schemeClr val="accent1">
                  <a:tint val="44500"/>
                  <a:satMod val="160000"/>
                </a:schemeClr>
              </a:gs>
              <a:gs pos="100000">
                <a:schemeClr val="accent1">
                  <a:tint val="23500"/>
                  <a:satMod val="160000"/>
                </a:schemeClr>
              </a:gs>
            </a:gsLst>
            <a:lin ang="5400000" scaled="0"/>
          </a:gradFill>
        </p:spPr>
        <p:txBody>
          <a:bodyPr wrap="none" rtlCol="0" anchor="ctr">
            <a:spAutoFit/>
          </a:bodyPr>
          <a:lstStyle/>
          <a:p>
            <a:r>
              <a:rPr lang="en-US" sz="4800" dirty="0" smtClean="0"/>
              <a:t>ER Diagram</a:t>
            </a:r>
            <a:r>
              <a:rPr lang="en-IN" altLang="en-US" sz="4800" dirty="0" smtClean="0"/>
              <a:t> </a:t>
            </a:r>
            <a:endParaRPr lang="en-IN" altLang="en-US" sz="4800" dirty="0" smtClean="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3" name="image33.jpeg"/>
          <p:cNvPicPr/>
          <p:nvPr/>
        </p:nvPicPr>
        <p:blipFill>
          <a:blip r:embed="rId1" cstate="print">
            <a:duotone>
              <a:prstClr val="black"/>
              <a:schemeClr val="accent3">
                <a:tint val="45000"/>
                <a:satMod val="400000"/>
              </a:schemeClr>
            </a:duotone>
          </a:blip>
          <a:stretch>
            <a:fillRect/>
          </a:stretch>
        </p:blipFill>
        <p:spPr>
          <a:xfrm>
            <a:off x="1065212" y="609600"/>
            <a:ext cx="8915400" cy="548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75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3122612" y="2819400"/>
            <a:ext cx="4451860" cy="830997"/>
          </a:xfrm>
          <a:prstGeom prst="rect">
            <a:avLst/>
          </a:prstGeom>
          <a:gradFill>
            <a:gsLst>
              <a:gs pos="0">
                <a:schemeClr val="tx1">
                  <a:lumMod val="75000"/>
                  <a:lumOff val="25000"/>
                </a:schemeClr>
              </a:gs>
              <a:gs pos="50000">
                <a:schemeClr val="accent1">
                  <a:tint val="44500"/>
                  <a:satMod val="160000"/>
                </a:schemeClr>
              </a:gs>
              <a:gs pos="100000">
                <a:schemeClr val="accent1">
                  <a:tint val="23500"/>
                  <a:satMod val="160000"/>
                </a:schemeClr>
              </a:gs>
            </a:gsLst>
            <a:lin ang="5400000" scaled="0"/>
          </a:gradFill>
        </p:spPr>
        <p:txBody>
          <a:bodyPr wrap="none" rtlCol="0" anchor="ctr">
            <a:spAutoFit/>
          </a:bodyPr>
          <a:lstStyle/>
          <a:p>
            <a:r>
              <a:rPr lang="en-US" sz="4800" dirty="0" smtClean="0"/>
              <a:t>Data Dictionary</a:t>
            </a:r>
            <a:endParaRPr lang="en-US" sz="4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3550285" y="685800"/>
            <a:ext cx="6207760" cy="491490"/>
          </a:xfrm>
          <a:prstGeom prst="rect">
            <a:avLst/>
          </a:prstGeom>
          <a:noFill/>
          <a:ln w="9525">
            <a:noFill/>
          </a:ln>
        </p:spPr>
        <p:txBody>
          <a:bodyPr wrap="square">
            <a:spAutoFit/>
          </a:bodyPr>
          <a:p>
            <a:pPr indent="0"/>
            <a:r>
              <a:rPr lang="en-US" sz="2000" b="1">
                <a:solidFill>
                  <a:srgbClr val="000000"/>
                </a:solidFill>
                <a:latin typeface="Times New Roman" panose="02020603050405020304" pitchFamily="18" charset="0"/>
                <a:cs typeface="Calibri" panose="020F0502020204030204" pitchFamily="34" charset="0"/>
              </a:rPr>
              <a:t>Admin :</a:t>
            </a:r>
            <a:r>
              <a:rPr lang="en-US" sz="2600" b="1">
                <a:solidFill>
                  <a:srgbClr val="000000"/>
                </a:solidFill>
                <a:latin typeface="Times New Roman" panose="02020603050405020304" pitchFamily="18" charset="0"/>
                <a:cs typeface="Calibri" panose="020F0502020204030204" pitchFamily="34" charset="0"/>
              </a:rPr>
              <a:t> </a:t>
            </a:r>
            <a:r>
              <a:rPr lang="en-US" sz="2000" b="0">
                <a:solidFill>
                  <a:srgbClr val="000000"/>
                </a:solidFill>
                <a:latin typeface="Times New Roman" panose="02020603050405020304" pitchFamily="18" charset="0"/>
                <a:cs typeface="Calibri" panose="020F0502020204030204" pitchFamily="34" charset="0"/>
              </a:rPr>
              <a:t>Store the information About Authentication</a:t>
            </a:r>
            <a:endParaRPr lang="en-US"/>
          </a:p>
        </p:txBody>
      </p:sp>
      <p:pic>
        <p:nvPicPr>
          <p:cNvPr id="7" name="Picture 6"/>
          <p:cNvPicPr/>
          <p:nvPr/>
        </p:nvPicPr>
        <p:blipFill>
          <a:blip r:embed="rId1"/>
          <a:stretch>
            <a:fillRect/>
          </a:stretch>
        </p:blipFill>
        <p:spPr>
          <a:xfrm>
            <a:off x="3554413" y="1467168"/>
            <a:ext cx="6915150" cy="28575"/>
          </a:xfrm>
          <a:prstGeom prst="rect">
            <a:avLst/>
          </a:prstGeom>
          <a:noFill/>
          <a:ln w="9525">
            <a:noFill/>
          </a:ln>
        </p:spPr>
      </p:pic>
      <p:sp>
        <p:nvSpPr>
          <p:cNvPr id="102" name="Text Box 101"/>
          <p:cNvSpPr txBox="1"/>
          <p:nvPr/>
        </p:nvSpPr>
        <p:spPr>
          <a:xfrm>
            <a:off x="3554730" y="1496060"/>
            <a:ext cx="6918325" cy="1753235"/>
          </a:xfrm>
          <a:prstGeom prst="rect">
            <a:avLst/>
          </a:prstGeom>
          <a:noFill/>
          <a:ln w="9525">
            <a:noFill/>
          </a:ln>
        </p:spPr>
        <p:txBody>
          <a:bodyPr wrap="square">
            <a:spAutoFit/>
          </a:bodyPr>
          <a:p>
            <a:pPr indent="0"/>
            <a:r>
              <a:rPr lang="en-US" b="0">
                <a:latin typeface="Times New Roman" panose="02020603050405020304" pitchFamily="18" charset="0"/>
                <a:cs typeface="Calibri" panose="020F0502020204030204" pitchFamily="34" charset="0"/>
              </a:rPr>
              <a:t> </a:t>
            </a:r>
            <a:r>
              <a:rPr lang="en-US" b="0">
                <a:solidFill>
                  <a:srgbClr val="000000"/>
                </a:solidFill>
                <a:latin typeface="Wingdings" panose="05000000000000000000" charset="0"/>
                <a:cs typeface="Calibri" panose="020F0502020204030204" pitchFamily="34" charset="0"/>
              </a:rPr>
              <a:t>l </a:t>
            </a:r>
            <a:r>
              <a:rPr lang="en-US" b="0">
                <a:solidFill>
                  <a:srgbClr val="000000"/>
                </a:solidFill>
                <a:latin typeface="Times New Roman" panose="02020603050405020304" pitchFamily="18" charset="0"/>
                <a:cs typeface="Calibri" panose="020F0502020204030204" pitchFamily="34" charset="0"/>
              </a:rPr>
              <a:t>This Table Shows the Details of the Admin.</a:t>
            </a:r>
            <a:endParaRPr lang="en-US" b="1">
              <a:solidFill>
                <a:srgbClr val="000000"/>
              </a:solidFill>
              <a:latin typeface="Times New Roman" panose="02020603050405020304" pitchFamily="18" charset="0"/>
              <a:cs typeface="Calibri" panose="020F0502020204030204" pitchFamily="34" charset="0"/>
            </a:endParaRPr>
          </a:p>
          <a:p>
            <a:pPr indent="0"/>
            <a:r>
              <a:rPr lang="en-IN" altLang="en-US" b="1">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Primary Key</a:t>
            </a:r>
            <a:r>
              <a:rPr lang="en-US" b="0">
                <a:solidFill>
                  <a:srgbClr val="000000"/>
                </a:solidFill>
                <a:latin typeface="Times New Roman" panose="02020603050405020304" pitchFamily="18" charset="0"/>
                <a:cs typeface="Calibri" panose="020F0502020204030204" pitchFamily="34" charset="0"/>
              </a:rPr>
              <a:t> : ---</a:t>
            </a:r>
            <a:r>
              <a:rPr lang="en-US" b="1">
                <a:solidFill>
                  <a:srgbClr val="000000"/>
                </a:solidFill>
                <a:latin typeface="Times New Roman" panose="02020603050405020304" pitchFamily="18" charset="0"/>
                <a:cs typeface="Calibri" panose="020F0502020204030204" pitchFamily="34" charset="0"/>
              </a:rPr>
              <a:t>TABLE</a:t>
            </a:r>
            <a:r>
              <a:rPr lang="en-US" b="0">
                <a:solidFill>
                  <a:srgbClr val="000000"/>
                </a:solidFill>
                <a:latin typeface="Times New Roman" panose="02020603050405020304" pitchFamily="18" charset="0"/>
                <a:cs typeface="Calibri" panose="020F0502020204030204" pitchFamily="34" charset="0"/>
              </a:rPr>
              <a:t> : Admin								 </a:t>
            </a:r>
            <a:r>
              <a:rPr lang="en-IN" altLang="en-US" b="0">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Foreign Key</a:t>
            </a:r>
            <a:r>
              <a:rPr lang="en-US" b="0">
                <a:solidFill>
                  <a:srgbClr val="000000"/>
                </a:solidFill>
                <a:latin typeface="Times New Roman" panose="02020603050405020304" pitchFamily="18" charset="0"/>
                <a:cs typeface="Calibri" panose="020F0502020204030204" pitchFamily="34" charset="0"/>
              </a:rPr>
              <a:t> : ---</a:t>
            </a:r>
            <a:endParaRPr lang="en-US"/>
          </a:p>
        </p:txBody>
      </p:sp>
      <p:graphicFrame>
        <p:nvGraphicFramePr>
          <p:cNvPr id="8" name="Table 7"/>
          <p:cNvGraphicFramePr/>
          <p:nvPr/>
        </p:nvGraphicFramePr>
        <p:xfrm>
          <a:off x="3554413" y="3525838"/>
          <a:ext cx="6918325" cy="1275080"/>
        </p:xfrm>
        <a:graphic>
          <a:graphicData uri="http://schemas.openxmlformats.org/drawingml/2006/table">
            <a:tbl>
              <a:tblPr firstRow="1" bandRow="1">
                <a:tableStyleId>{5940675A-B579-460E-94D1-54222C63F5DA}</a:tableStyleId>
              </a:tblPr>
              <a:tblGrid>
                <a:gridCol w="1311275"/>
                <a:gridCol w="1454150"/>
                <a:gridCol w="1384300"/>
                <a:gridCol w="1384300"/>
                <a:gridCol w="1384300"/>
              </a:tblGrid>
              <a:tr h="482600">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Field Name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Datatype(Size)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Collection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Constraints</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Description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(15)</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Unique / 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Admin</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Password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(30)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Admin</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9" name="Text Box 8"/>
          <p:cNvSpPr txBox="1"/>
          <p:nvPr/>
        </p:nvSpPr>
        <p:spPr>
          <a:xfrm>
            <a:off x="3550285" y="5083175"/>
            <a:ext cx="6922770" cy="583565"/>
          </a:xfrm>
          <a:prstGeom prst="rect">
            <a:avLst/>
          </a:prstGeom>
          <a:noFill/>
          <a:ln w="9525">
            <a:noFill/>
          </a:ln>
        </p:spPr>
        <p:txBody>
          <a:bodyPr wrap="square">
            <a:spAutoFit/>
          </a:bodyPr>
          <a:p>
            <a:pPr marL="285750" indent="-285750">
              <a:buFont typeface="Arial" panose="020B0604020202020204" pitchFamily="34" charset="0"/>
              <a:buChar char="•"/>
            </a:pPr>
            <a:r>
              <a:rPr lang="en-US" sz="1600" b="1">
                <a:solidFill>
                  <a:srgbClr val="000000"/>
                </a:solidFill>
                <a:latin typeface="Times New Roman" panose="02020603050405020304" pitchFamily="18" charset="0"/>
                <a:cs typeface="Calibri" panose="020F0502020204030204" pitchFamily="34" charset="0"/>
              </a:rPr>
              <a:t>This Table Shows the Details of the Admin (ID,Password).</a:t>
            </a:r>
            <a:endParaRPr lang="en-US" sz="1600" b="1">
              <a:solidFill>
                <a:srgbClr val="000000"/>
              </a:solidFill>
              <a:latin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US" sz="1600" b="1">
                <a:solidFill>
                  <a:srgbClr val="000000"/>
                </a:solidFill>
                <a:latin typeface="Times New Roman" panose="02020603050405020304" pitchFamily="18" charset="0"/>
                <a:cs typeface="Calibri" panose="020F0502020204030204" pitchFamily="34" charset="0"/>
              </a:rPr>
              <a:t>ID is Unique and Password is Not Null in this Table.</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ext Box 101"/>
          <p:cNvSpPr txBox="1"/>
          <p:nvPr/>
        </p:nvSpPr>
        <p:spPr>
          <a:xfrm>
            <a:off x="2801620" y="152400"/>
            <a:ext cx="6854825" cy="491490"/>
          </a:xfrm>
          <a:prstGeom prst="rect">
            <a:avLst/>
          </a:prstGeom>
          <a:noFill/>
          <a:ln w="9525">
            <a:noFill/>
          </a:ln>
        </p:spPr>
        <p:txBody>
          <a:bodyPr wrap="square">
            <a:spAutoFit/>
          </a:bodyPr>
          <a:p>
            <a:pPr indent="0" algn="ctr"/>
            <a:r>
              <a:rPr lang="en-US" sz="2000" b="1">
                <a:solidFill>
                  <a:srgbClr val="000000"/>
                </a:solidFill>
                <a:latin typeface="Times New Roman" panose="02020603050405020304" pitchFamily="18" charset="0"/>
                <a:cs typeface="Calibri" panose="020F0502020204030204" pitchFamily="34" charset="0"/>
              </a:rPr>
              <a:t>User :</a:t>
            </a:r>
            <a:r>
              <a:rPr lang="en-US" sz="2600" b="1">
                <a:solidFill>
                  <a:srgbClr val="000000"/>
                </a:solidFill>
                <a:latin typeface="Times New Roman" panose="02020603050405020304" pitchFamily="18" charset="0"/>
                <a:cs typeface="Calibri" panose="020F0502020204030204" pitchFamily="34" charset="0"/>
              </a:rPr>
              <a:t> </a:t>
            </a:r>
            <a:r>
              <a:rPr lang="en-US" sz="2000" b="0">
                <a:solidFill>
                  <a:srgbClr val="000000"/>
                </a:solidFill>
                <a:latin typeface="Times New Roman" panose="02020603050405020304" pitchFamily="18" charset="0"/>
                <a:cs typeface="Calibri" panose="020F0502020204030204" pitchFamily="34" charset="0"/>
              </a:rPr>
              <a:t>Store the information About User</a:t>
            </a:r>
            <a:endParaRPr lang="en-US"/>
          </a:p>
        </p:txBody>
      </p:sp>
      <p:pic>
        <p:nvPicPr>
          <p:cNvPr id="2" name="Picture 1"/>
          <p:cNvPicPr/>
          <p:nvPr/>
        </p:nvPicPr>
        <p:blipFill>
          <a:blip r:embed="rId1"/>
          <a:stretch>
            <a:fillRect/>
          </a:stretch>
        </p:blipFill>
        <p:spPr>
          <a:xfrm>
            <a:off x="2740978" y="685483"/>
            <a:ext cx="6915150" cy="28575"/>
          </a:xfrm>
          <a:prstGeom prst="rect">
            <a:avLst/>
          </a:prstGeom>
          <a:noFill/>
          <a:ln w="9525">
            <a:noFill/>
          </a:ln>
        </p:spPr>
      </p:pic>
      <p:sp>
        <p:nvSpPr>
          <p:cNvPr id="103" name="Text Box 102"/>
          <p:cNvSpPr txBox="1"/>
          <p:nvPr/>
        </p:nvSpPr>
        <p:spPr>
          <a:xfrm>
            <a:off x="3639820" y="814705"/>
            <a:ext cx="6830060" cy="1198880"/>
          </a:xfrm>
          <a:prstGeom prst="rect">
            <a:avLst/>
          </a:prstGeom>
          <a:noFill/>
          <a:ln w="9525">
            <a:noFill/>
          </a:ln>
        </p:spPr>
        <p:txBody>
          <a:bodyPr wrap="square">
            <a:spAutoFit/>
          </a:bodyPr>
          <a:p>
            <a:pPr indent="0"/>
            <a:r>
              <a:rPr lang="en-US" b="0">
                <a:solidFill>
                  <a:srgbClr val="000000"/>
                </a:solidFill>
                <a:latin typeface="Wingdings" panose="05000000000000000000" charset="0"/>
                <a:cs typeface="Calibri" panose="020F0502020204030204" pitchFamily="34" charset="0"/>
              </a:rPr>
              <a:t>l </a:t>
            </a:r>
            <a:r>
              <a:rPr lang="en-US" b="0">
                <a:solidFill>
                  <a:srgbClr val="000000"/>
                </a:solidFill>
                <a:latin typeface="Times New Roman" panose="02020603050405020304" pitchFamily="18" charset="0"/>
                <a:cs typeface="Calibri" panose="020F0502020204030204" pitchFamily="34" charset="0"/>
              </a:rPr>
              <a:t>This Table Shows the Details of the User.</a:t>
            </a:r>
            <a:endParaRPr lang="en-US" b="1">
              <a:solidFill>
                <a:srgbClr val="000000"/>
              </a:solidFill>
              <a:latin typeface="Times New Roman" panose="02020603050405020304" pitchFamily="18" charset="0"/>
              <a:cs typeface="Calibri" panose="020F0502020204030204" pitchFamily="34" charset="0"/>
            </a:endParaRPr>
          </a:p>
          <a:p>
            <a:pPr indent="0"/>
            <a:r>
              <a:rPr lang="en-IN" altLang="en-US" b="1">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Primary Key</a:t>
            </a:r>
            <a:r>
              <a:rPr lang="en-US" b="0">
                <a:solidFill>
                  <a:srgbClr val="000000"/>
                </a:solidFill>
                <a:latin typeface="Times New Roman" panose="02020603050405020304" pitchFamily="18" charset="0"/>
                <a:cs typeface="Calibri" panose="020F0502020204030204" pitchFamily="34" charset="0"/>
              </a:rPr>
              <a:t> : C_Id</a:t>
            </a:r>
            <a:r>
              <a:rPr lang="en-US" b="1">
                <a:solidFill>
                  <a:srgbClr val="000000"/>
                </a:solidFill>
                <a:latin typeface="Times New Roman" panose="02020603050405020304" pitchFamily="18" charset="0"/>
                <a:cs typeface="Calibri" panose="020F0502020204030204" pitchFamily="34" charset="0"/>
              </a:rPr>
              <a:t>TABLE</a:t>
            </a:r>
            <a:r>
              <a:rPr lang="en-US" b="0">
                <a:solidFill>
                  <a:srgbClr val="000000"/>
                </a:solidFill>
                <a:latin typeface="Times New Roman" panose="02020603050405020304" pitchFamily="18" charset="0"/>
                <a:cs typeface="Calibri" panose="020F0502020204030204" pitchFamily="34" charset="0"/>
              </a:rPr>
              <a:t> : User							 	</a:t>
            </a:r>
            <a:r>
              <a:rPr lang="en-IN" altLang="en-US" b="0">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Foreign Key : ---</a:t>
            </a:r>
            <a:endParaRPr lang="en-US"/>
          </a:p>
        </p:txBody>
      </p:sp>
      <p:graphicFrame>
        <p:nvGraphicFramePr>
          <p:cNvPr id="3" name="Table 2"/>
          <p:cNvGraphicFramePr/>
          <p:nvPr/>
        </p:nvGraphicFramePr>
        <p:xfrm>
          <a:off x="302578" y="2048828"/>
          <a:ext cx="6918325" cy="3413760"/>
        </p:xfrm>
        <a:graphic>
          <a:graphicData uri="http://schemas.openxmlformats.org/drawingml/2006/table">
            <a:tbl>
              <a:tblPr firstRow="1" bandRow="1">
                <a:tableStyleId>{5940675A-B579-460E-94D1-54222C63F5DA}</a:tableStyleId>
              </a:tblPr>
              <a:tblGrid>
                <a:gridCol w="1282700"/>
                <a:gridCol w="1482725"/>
                <a:gridCol w="1384300"/>
                <a:gridCol w="1384300"/>
                <a:gridCol w="1384300"/>
              </a:tblGrid>
              <a:tr h="0">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Field Name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Datatype(Size)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Collection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Constraints</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Description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C_Id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Primary Key / Auto Inc.</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Auto Generated by the Database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C_Name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(50)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C_Password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(30)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C_Address</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Varchar(200)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C_Phone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C_DOB</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C_AdharCard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(15)</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C_Image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(15)</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Not Null</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7325995" y="2667000"/>
            <a:ext cx="4686935" cy="1337945"/>
          </a:xfrm>
          <a:prstGeom prst="rect">
            <a:avLst/>
          </a:prstGeom>
          <a:noFill/>
          <a:ln w="9525">
            <a:noFill/>
          </a:ln>
        </p:spPr>
        <p:txBody>
          <a:bodyPr wrap="square">
            <a:spAutoFit/>
          </a:bodyPr>
          <a:p>
            <a:pPr marL="266700" indent="-266700"/>
            <a:r>
              <a:rPr lang="en-US" sz="1350" b="1">
                <a:solidFill>
                  <a:srgbClr val="000000"/>
                </a:solidFill>
                <a:latin typeface="Wingdings" panose="05000000000000000000" charset="0"/>
                <a:cs typeface="Calibri" panose="020F0502020204030204" pitchFamily="34" charset="0"/>
              </a:rPr>
              <a:t>l </a:t>
            </a:r>
            <a:r>
              <a:rPr lang="en-US" sz="1350" b="1">
                <a:solidFill>
                  <a:srgbClr val="000000"/>
                </a:solidFill>
                <a:latin typeface="Times New Roman" panose="02020603050405020304" pitchFamily="18" charset="0"/>
                <a:cs typeface="Calibri" panose="020F0502020204030204" pitchFamily="34" charset="0"/>
              </a:rPr>
              <a:t>This Table Shows the Details of the Customer (C_Id, C_Name, C_Password, C_Address, C_Phone, C_DOB, C_AdharCard, C_Image).</a:t>
            </a:r>
            <a:r>
              <a:rPr lang="en-US" sz="1350" b="1">
                <a:solidFill>
                  <a:srgbClr val="000000"/>
                </a:solidFill>
                <a:latin typeface="Wingdings" panose="05000000000000000000" charset="0"/>
                <a:cs typeface="Calibri" panose="020F0502020204030204" pitchFamily="34" charset="0"/>
              </a:rPr>
              <a:t>l </a:t>
            </a:r>
            <a:r>
              <a:rPr lang="en-US" sz="1350" b="1">
                <a:solidFill>
                  <a:srgbClr val="000000"/>
                </a:solidFill>
                <a:latin typeface="Times New Roman" panose="02020603050405020304" pitchFamily="18" charset="0"/>
                <a:cs typeface="Calibri" panose="020F0502020204030204" pitchFamily="34" charset="0"/>
              </a:rPr>
              <a:t>C_Id is Primary key In this Table.</a:t>
            </a:r>
            <a:r>
              <a:rPr lang="en-US" sz="1350" b="1">
                <a:solidFill>
                  <a:srgbClr val="000000"/>
                </a:solidFill>
                <a:latin typeface="Wingdings" panose="05000000000000000000" charset="0"/>
                <a:cs typeface="Calibri" panose="020F0502020204030204" pitchFamily="34" charset="0"/>
              </a:rPr>
              <a:t>l </a:t>
            </a:r>
            <a:r>
              <a:rPr lang="en-US" sz="1350" b="1">
                <a:solidFill>
                  <a:srgbClr val="000000"/>
                </a:solidFill>
                <a:latin typeface="Times New Roman" panose="02020603050405020304" pitchFamily="18" charset="0"/>
                <a:cs typeface="Calibri" panose="020F0502020204030204" pitchFamily="34" charset="0"/>
              </a:rPr>
              <a:t>Value of Primary Key is Auto Increment.</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Text Box 102"/>
          <p:cNvSpPr txBox="1"/>
          <p:nvPr/>
        </p:nvSpPr>
        <p:spPr>
          <a:xfrm>
            <a:off x="2160905" y="-12700"/>
            <a:ext cx="7064375" cy="491490"/>
          </a:xfrm>
          <a:prstGeom prst="rect">
            <a:avLst/>
          </a:prstGeom>
          <a:noFill/>
          <a:ln w="9525">
            <a:noFill/>
          </a:ln>
        </p:spPr>
        <p:txBody>
          <a:bodyPr wrap="square">
            <a:spAutoFit/>
          </a:bodyPr>
          <a:p>
            <a:pPr indent="0" algn="ctr"/>
            <a:r>
              <a:rPr lang="en-US" sz="2000" b="1">
                <a:solidFill>
                  <a:srgbClr val="000000"/>
                </a:solidFill>
                <a:latin typeface="Times New Roman" panose="02020603050405020304" pitchFamily="18" charset="0"/>
                <a:cs typeface="Calibri" panose="020F0502020204030204" pitchFamily="34" charset="0"/>
              </a:rPr>
              <a:t>Event :</a:t>
            </a:r>
            <a:r>
              <a:rPr lang="en-US" sz="2600" b="1">
                <a:solidFill>
                  <a:srgbClr val="000000"/>
                </a:solidFill>
                <a:latin typeface="Times New Roman" panose="02020603050405020304" pitchFamily="18" charset="0"/>
                <a:cs typeface="Calibri" panose="020F0502020204030204" pitchFamily="34" charset="0"/>
              </a:rPr>
              <a:t> </a:t>
            </a:r>
            <a:r>
              <a:rPr lang="en-US" sz="2000" b="0">
                <a:solidFill>
                  <a:srgbClr val="000000"/>
                </a:solidFill>
                <a:latin typeface="Times New Roman" panose="02020603050405020304" pitchFamily="18" charset="0"/>
                <a:cs typeface="Calibri" panose="020F0502020204030204" pitchFamily="34" charset="0"/>
              </a:rPr>
              <a:t>Store the information About Posted Event</a:t>
            </a:r>
            <a:endParaRPr lang="en-US"/>
          </a:p>
        </p:txBody>
      </p:sp>
      <p:pic>
        <p:nvPicPr>
          <p:cNvPr id="2" name="Picture 1"/>
          <p:cNvPicPr/>
          <p:nvPr/>
        </p:nvPicPr>
        <p:blipFill>
          <a:blip r:embed="rId1"/>
          <a:stretch>
            <a:fillRect/>
          </a:stretch>
        </p:blipFill>
        <p:spPr>
          <a:xfrm>
            <a:off x="3554413" y="-854710"/>
            <a:ext cx="6915150" cy="28575"/>
          </a:xfrm>
          <a:prstGeom prst="rect">
            <a:avLst/>
          </a:prstGeom>
          <a:noFill/>
          <a:ln w="9525">
            <a:noFill/>
          </a:ln>
        </p:spPr>
      </p:pic>
      <p:sp>
        <p:nvSpPr>
          <p:cNvPr id="104" name="Text Box 103"/>
          <p:cNvSpPr txBox="1"/>
          <p:nvPr/>
        </p:nvSpPr>
        <p:spPr>
          <a:xfrm>
            <a:off x="2055495" y="609600"/>
            <a:ext cx="6915785" cy="922020"/>
          </a:xfrm>
          <a:prstGeom prst="rect">
            <a:avLst/>
          </a:prstGeom>
          <a:noFill/>
          <a:ln w="9525">
            <a:noFill/>
          </a:ln>
        </p:spPr>
        <p:txBody>
          <a:bodyPr wrap="square">
            <a:spAutoFit/>
          </a:bodyPr>
          <a:p>
            <a:pPr indent="0"/>
            <a:r>
              <a:rPr lang="en-US" b="0">
                <a:solidFill>
                  <a:srgbClr val="000000"/>
                </a:solidFill>
                <a:latin typeface="Wingdings" panose="05000000000000000000" charset="0"/>
                <a:cs typeface="Calibri" panose="020F0502020204030204" pitchFamily="34" charset="0"/>
              </a:rPr>
              <a:t>l </a:t>
            </a:r>
            <a:r>
              <a:rPr lang="en-US" b="0">
                <a:solidFill>
                  <a:srgbClr val="000000"/>
                </a:solidFill>
                <a:latin typeface="Times New Roman" panose="02020603050405020304" pitchFamily="18" charset="0"/>
                <a:cs typeface="Calibri" panose="020F0502020204030204" pitchFamily="34" charset="0"/>
              </a:rPr>
              <a:t>This Table Shows the Details of the Posted Event.</a:t>
            </a:r>
            <a:endParaRPr lang="en-US" b="1">
              <a:solidFill>
                <a:srgbClr val="000000"/>
              </a:solidFill>
              <a:latin typeface="Times New Roman" panose="02020603050405020304" pitchFamily="18" charset="0"/>
              <a:cs typeface="Calibri" panose="020F0502020204030204" pitchFamily="34" charset="0"/>
            </a:endParaRPr>
          </a:p>
          <a:p>
            <a:pPr indent="0"/>
            <a:r>
              <a:rPr lang="en-IN" altLang="en-US" b="1">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Primary Key</a:t>
            </a:r>
            <a:r>
              <a:rPr lang="en-US" b="0">
                <a:solidFill>
                  <a:srgbClr val="000000"/>
                </a:solidFill>
                <a:latin typeface="Times New Roman" panose="02020603050405020304" pitchFamily="18" charset="0"/>
                <a:cs typeface="Calibri" panose="020F0502020204030204" pitchFamily="34" charset="0"/>
              </a:rPr>
              <a:t> : E_Id</a:t>
            </a:r>
            <a:r>
              <a:rPr lang="en-US" b="1">
                <a:solidFill>
                  <a:srgbClr val="000000"/>
                </a:solidFill>
                <a:latin typeface="Times New Roman" panose="02020603050405020304" pitchFamily="18" charset="0"/>
                <a:cs typeface="Calibri" panose="020F0502020204030204" pitchFamily="34" charset="0"/>
              </a:rPr>
              <a:t>TABLE</a:t>
            </a:r>
            <a:r>
              <a:rPr lang="en-US" b="0">
                <a:solidFill>
                  <a:srgbClr val="000000"/>
                </a:solidFill>
                <a:latin typeface="Times New Roman" panose="02020603050405020304" pitchFamily="18" charset="0"/>
                <a:cs typeface="Calibri" panose="020F0502020204030204" pitchFamily="34" charset="0"/>
              </a:rPr>
              <a:t> : Event	</a:t>
            </a:r>
            <a:r>
              <a:rPr lang="en-IN" altLang="en-US" b="0">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Foreign Key : </a:t>
            </a:r>
            <a:r>
              <a:rPr lang="en-US" b="0">
                <a:solidFill>
                  <a:srgbClr val="000000"/>
                </a:solidFill>
                <a:latin typeface="Times New Roman" panose="02020603050405020304" pitchFamily="18" charset="0"/>
                <a:cs typeface="Calibri" panose="020F0502020204030204" pitchFamily="34" charset="0"/>
              </a:rPr>
              <a:t>C_Id</a:t>
            </a:r>
            <a:endParaRPr lang="en-US"/>
          </a:p>
        </p:txBody>
      </p:sp>
      <p:graphicFrame>
        <p:nvGraphicFramePr>
          <p:cNvPr id="3" name="Table 2"/>
          <p:cNvGraphicFramePr/>
          <p:nvPr/>
        </p:nvGraphicFramePr>
        <p:xfrm>
          <a:off x="302578" y="1600200"/>
          <a:ext cx="6880225" cy="1092200"/>
        </p:xfrm>
        <a:graphic>
          <a:graphicData uri="http://schemas.openxmlformats.org/drawingml/2006/table">
            <a:tbl>
              <a:tblPr firstRow="1" bandRow="1">
                <a:tableStyleId>{5940675A-B579-460E-94D1-54222C63F5DA}</a:tableStyleId>
              </a:tblPr>
              <a:tblGrid>
                <a:gridCol w="1274445"/>
                <a:gridCol w="1476693"/>
                <a:gridCol w="1376362"/>
                <a:gridCol w="1376363"/>
                <a:gridCol w="1376362"/>
              </a:tblGrid>
              <a:tr h="487680">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Field Name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Datatype(Size)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Collection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Constraints</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Description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E_Id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Primary Key / Auto Inc.</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Auto Generated by the Database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C_Id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Foreign key</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pitchFamily="18" charset="0"/>
                          <a:cs typeface="Times New Roman" panose="02020603050405020304" pitchFamily="18" charset="0"/>
                        </a:rPr>
                        <a:t>Fetch Data From the user table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E_Name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(20)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E_Members</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(5)</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E_Work</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(200)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E_Payment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(5)</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E_Location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(100)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E_MapLocation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(100)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E_Date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E_FoodPetrol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(50)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E_OtherInfo</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(200)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7313295" y="2792730"/>
            <a:ext cx="4727575" cy="2461260"/>
          </a:xfrm>
          <a:prstGeom prst="rect">
            <a:avLst/>
          </a:prstGeom>
          <a:noFill/>
          <a:ln w="9525">
            <a:noFill/>
          </a:ln>
        </p:spPr>
        <p:txBody>
          <a:bodyPr wrap="square">
            <a:spAutoFit/>
          </a:bodyPr>
          <a:p>
            <a:pPr indent="0"/>
            <a:r>
              <a:rPr lang="en-US" sz="1300" b="0">
                <a:latin typeface="Calibri" panose="020F0502020204030204" pitchFamily="34" charset="0"/>
                <a:cs typeface="Times New Roman" panose="02020603050405020304" pitchFamily="18" charset="0"/>
              </a:rPr>
              <a:t> </a:t>
            </a:r>
            <a:r>
              <a:rPr lang="en-US" sz="1600" b="1">
                <a:solidFill>
                  <a:srgbClr val="000000"/>
                </a:solidFill>
                <a:latin typeface="Wingdings" panose="05000000000000000000" charset="0"/>
                <a:cs typeface="Calibri" panose="020F0502020204030204" pitchFamily="34" charset="0"/>
              </a:rPr>
              <a:t>l </a:t>
            </a:r>
            <a:r>
              <a:rPr lang="en-US" sz="1600" b="1">
                <a:solidFill>
                  <a:srgbClr val="000000"/>
                </a:solidFill>
                <a:latin typeface="Times New Roman" panose="02020603050405020304" pitchFamily="18" charset="0"/>
                <a:cs typeface="Calibri" panose="020F0502020204030204" pitchFamily="34" charset="0"/>
              </a:rPr>
              <a:t>This Table Shows the Details of the Customer (E_Id, C_Id,E_Name, E_Member, E_work, E_Payment, E_Location, E_MapLocation, E_Date, E_FoodPetrol, E_OtherInfo).</a:t>
            </a:r>
            <a:r>
              <a:rPr lang="en-US" sz="1600" b="1">
                <a:solidFill>
                  <a:srgbClr val="000000"/>
                </a:solidFill>
                <a:latin typeface="Wingdings" panose="05000000000000000000" charset="0"/>
                <a:cs typeface="Calibri" panose="020F0502020204030204" pitchFamily="34" charset="0"/>
              </a:rPr>
              <a:t>l </a:t>
            </a:r>
            <a:r>
              <a:rPr lang="en-US" sz="1600" b="1">
                <a:solidFill>
                  <a:srgbClr val="000000"/>
                </a:solidFill>
                <a:latin typeface="Times New Roman" panose="02020603050405020304" pitchFamily="18" charset="0"/>
                <a:cs typeface="Calibri" panose="020F0502020204030204" pitchFamily="34" charset="0"/>
              </a:rPr>
              <a:t>E_Id is Primary key and C_Id is Foreign Key in this Table.</a:t>
            </a:r>
            <a:r>
              <a:rPr lang="en-US" sz="1600" b="1">
                <a:solidFill>
                  <a:srgbClr val="000000"/>
                </a:solidFill>
                <a:latin typeface="Wingdings" panose="05000000000000000000" charset="0"/>
                <a:cs typeface="Calibri" panose="020F0502020204030204" pitchFamily="34" charset="0"/>
              </a:rPr>
              <a:t>l </a:t>
            </a:r>
            <a:r>
              <a:rPr lang="en-US" sz="1600" b="1">
                <a:solidFill>
                  <a:srgbClr val="000000"/>
                </a:solidFill>
                <a:latin typeface="Times New Roman" panose="02020603050405020304" pitchFamily="18" charset="0"/>
                <a:cs typeface="Calibri" panose="020F0502020204030204" pitchFamily="34" charset="0"/>
              </a:rPr>
              <a:t>Value of Primary Key is Auto Increment.Foreign Key Fetch the Data From User Table.</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 name="Text Box 103"/>
          <p:cNvSpPr txBox="1"/>
          <p:nvPr/>
        </p:nvSpPr>
        <p:spPr>
          <a:xfrm>
            <a:off x="2540000" y="0"/>
            <a:ext cx="7131685" cy="491490"/>
          </a:xfrm>
          <a:prstGeom prst="rect">
            <a:avLst/>
          </a:prstGeom>
          <a:noFill/>
          <a:ln w="9525">
            <a:noFill/>
          </a:ln>
        </p:spPr>
        <p:txBody>
          <a:bodyPr wrap="square">
            <a:spAutoFit/>
          </a:bodyPr>
          <a:p>
            <a:pPr indent="0"/>
            <a:r>
              <a:rPr lang="en-US" sz="2000" b="1">
                <a:solidFill>
                  <a:srgbClr val="000000"/>
                </a:solidFill>
                <a:latin typeface="Times New Roman" panose="02020603050405020304" pitchFamily="18" charset="0"/>
                <a:cs typeface="Calibri" panose="020F0502020204030204" pitchFamily="34" charset="0"/>
              </a:rPr>
              <a:t>Joined_Worker :</a:t>
            </a:r>
            <a:r>
              <a:rPr lang="en-US" sz="2600" b="1">
                <a:solidFill>
                  <a:srgbClr val="000000"/>
                </a:solidFill>
                <a:latin typeface="Times New Roman" panose="02020603050405020304" pitchFamily="18" charset="0"/>
                <a:cs typeface="Calibri" panose="020F0502020204030204" pitchFamily="34" charset="0"/>
              </a:rPr>
              <a:t> </a:t>
            </a:r>
            <a:r>
              <a:rPr lang="en-US" sz="2000" b="0">
                <a:solidFill>
                  <a:srgbClr val="000000"/>
                </a:solidFill>
                <a:latin typeface="Times New Roman" panose="02020603050405020304" pitchFamily="18" charset="0"/>
                <a:cs typeface="Calibri" panose="020F0502020204030204" pitchFamily="34" charset="0"/>
              </a:rPr>
              <a:t>Store the information About Joined Worker</a:t>
            </a:r>
            <a:endParaRPr lang="en-US"/>
          </a:p>
        </p:txBody>
      </p:sp>
      <p:sp>
        <p:nvSpPr>
          <p:cNvPr id="105" name="Text Box 104"/>
          <p:cNvSpPr txBox="1"/>
          <p:nvPr/>
        </p:nvSpPr>
        <p:spPr>
          <a:xfrm>
            <a:off x="1496695" y="685800"/>
            <a:ext cx="8490585" cy="922020"/>
          </a:xfrm>
          <a:prstGeom prst="rect">
            <a:avLst/>
          </a:prstGeom>
          <a:noFill/>
          <a:ln w="9525">
            <a:noFill/>
          </a:ln>
        </p:spPr>
        <p:txBody>
          <a:bodyPr wrap="square">
            <a:spAutoFit/>
          </a:bodyPr>
          <a:p>
            <a:pPr indent="0"/>
            <a:r>
              <a:rPr lang="en-US" b="0">
                <a:solidFill>
                  <a:srgbClr val="000000"/>
                </a:solidFill>
                <a:latin typeface="Wingdings" panose="05000000000000000000" charset="0"/>
                <a:cs typeface="Calibri" panose="020F0502020204030204" pitchFamily="34" charset="0"/>
              </a:rPr>
              <a:t>l </a:t>
            </a:r>
            <a:r>
              <a:rPr lang="en-US" b="0">
                <a:solidFill>
                  <a:srgbClr val="000000"/>
                </a:solidFill>
                <a:latin typeface="Times New Roman" panose="02020603050405020304" pitchFamily="18" charset="0"/>
                <a:cs typeface="Calibri" panose="020F0502020204030204" pitchFamily="34" charset="0"/>
              </a:rPr>
              <a:t>This Table Shows the Details of the Workers Who Apply to Join the Event.</a:t>
            </a:r>
            <a:endParaRPr lang="en-US" b="1">
              <a:solidFill>
                <a:srgbClr val="000000"/>
              </a:solidFill>
              <a:latin typeface="Times New Roman" panose="02020603050405020304" pitchFamily="18" charset="0"/>
              <a:cs typeface="Calibri" panose="020F0502020204030204" pitchFamily="34" charset="0"/>
            </a:endParaRPr>
          </a:p>
          <a:p>
            <a:pPr indent="0"/>
            <a:r>
              <a:rPr lang="en-IN" altLang="en-US" b="1">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Primary Key</a:t>
            </a:r>
            <a:r>
              <a:rPr lang="en-US" b="0">
                <a:solidFill>
                  <a:srgbClr val="000000"/>
                </a:solidFill>
                <a:latin typeface="Times New Roman" panose="02020603050405020304" pitchFamily="18" charset="0"/>
                <a:cs typeface="Calibri" panose="020F0502020204030204" pitchFamily="34" charset="0"/>
              </a:rPr>
              <a:t> : E_Id</a:t>
            </a:r>
            <a:r>
              <a:rPr lang="en-US" b="1">
                <a:solidFill>
                  <a:srgbClr val="000000"/>
                </a:solidFill>
                <a:latin typeface="Times New Roman" panose="02020603050405020304" pitchFamily="18" charset="0"/>
                <a:cs typeface="Calibri" panose="020F0502020204030204" pitchFamily="34" charset="0"/>
              </a:rPr>
              <a:t>TABLE</a:t>
            </a:r>
            <a:r>
              <a:rPr lang="en-US" b="0">
                <a:solidFill>
                  <a:srgbClr val="000000"/>
                </a:solidFill>
                <a:latin typeface="Times New Roman" panose="02020603050405020304" pitchFamily="18" charset="0"/>
                <a:cs typeface="Calibri" panose="020F0502020204030204" pitchFamily="34" charset="0"/>
              </a:rPr>
              <a:t> : Joined_Worker				</a:t>
            </a:r>
            <a:r>
              <a:rPr lang="en-US" b="1">
                <a:solidFill>
                  <a:srgbClr val="000000"/>
                </a:solidFill>
                <a:latin typeface="Times New Roman" panose="02020603050405020304" pitchFamily="18" charset="0"/>
                <a:cs typeface="Calibri" panose="020F0502020204030204" pitchFamily="34" charset="0"/>
              </a:rPr>
              <a:t>Foreign Key : </a:t>
            </a:r>
            <a:r>
              <a:rPr lang="en-US" b="0">
                <a:solidFill>
                  <a:srgbClr val="000000"/>
                </a:solidFill>
                <a:latin typeface="Times New Roman" panose="02020603050405020304" pitchFamily="18" charset="0"/>
                <a:cs typeface="Calibri" panose="020F0502020204030204" pitchFamily="34" charset="0"/>
              </a:rPr>
              <a:t>C_Id,E_Id</a:t>
            </a:r>
            <a:endParaRPr lang="en-US"/>
          </a:p>
        </p:txBody>
      </p:sp>
      <p:graphicFrame>
        <p:nvGraphicFramePr>
          <p:cNvPr id="3" name="Table 2"/>
          <p:cNvGraphicFramePr/>
          <p:nvPr/>
        </p:nvGraphicFramePr>
        <p:xfrm>
          <a:off x="150495" y="2040890"/>
          <a:ext cx="7111365" cy="4156075"/>
        </p:xfrm>
        <a:graphic>
          <a:graphicData uri="http://schemas.openxmlformats.org/drawingml/2006/table">
            <a:tbl>
              <a:tblPr firstRow="1" bandRow="1">
                <a:tableStyleId>{5940675A-B579-460E-94D1-54222C63F5DA}</a:tableStyleId>
              </a:tblPr>
              <a:tblGrid>
                <a:gridCol w="1421130"/>
                <a:gridCol w="1423035"/>
                <a:gridCol w="1421765"/>
                <a:gridCol w="1423035"/>
                <a:gridCol w="1422400"/>
              </a:tblGrid>
              <a:tr h="707390">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Field Name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Datatype(Size)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Collection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Constraints</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Description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4675">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R_Id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Primary Key / Auto Inc.</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Auto Generated by the Database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4675">
                <a:tc>
                  <a:txBody>
                    <a:bodyPr/>
                    <a:p>
                      <a:pPr indent="0" algn="ctr">
                        <a:buNone/>
                      </a:pPr>
                      <a:r>
                        <a:rPr lang="en-US" sz="1300" b="0">
                          <a:latin typeface="Times New Roman" panose="02020603050405020304" pitchFamily="18" charset="0"/>
                          <a:cs typeface="Times New Roman" panose="02020603050405020304" pitchFamily="18" charset="0"/>
                        </a:rPr>
                        <a:t>C_Id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Foreign key</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pitchFamily="18" charset="0"/>
                          <a:cs typeface="Times New Roman" panose="02020603050405020304" pitchFamily="18" charset="0"/>
                        </a:rPr>
                        <a:t>Fetch Data From the user table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5310">
                <a:tc>
                  <a:txBody>
                    <a:bodyPr/>
                    <a:p>
                      <a:pPr indent="0" algn="ctr">
                        <a:buNone/>
                      </a:pPr>
                      <a:r>
                        <a:rPr lang="en-US" sz="1300" b="0">
                          <a:latin typeface="Times New Roman" panose="02020603050405020304" pitchFamily="18" charset="0"/>
                          <a:cs typeface="Times New Roman" panose="02020603050405020304" pitchFamily="18" charset="0"/>
                        </a:rPr>
                        <a:t>E_Id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Foreign key</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pitchFamily="18" charset="0"/>
                          <a:cs typeface="Times New Roman" panose="02020603050405020304" pitchFamily="18" charset="0"/>
                        </a:rPr>
                        <a:t>Fetch Data From the Event table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9350">
                <a:tc>
                  <a:txBody>
                    <a:bodyPr/>
                    <a:p>
                      <a:pPr indent="0" algn="ctr">
                        <a:buNone/>
                      </a:pPr>
                      <a:r>
                        <a:rPr lang="en-US" sz="1300" b="0">
                          <a:latin typeface="Times New Roman" panose="02020603050405020304" pitchFamily="18" charset="0"/>
                          <a:cs typeface="Times New Roman" panose="02020603050405020304" pitchFamily="18" charset="0"/>
                        </a:rPr>
                        <a:t>R_Date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Date is Auto Genereted When User Put Item in the Cart.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4675">
                <a:tc>
                  <a:txBody>
                    <a:bodyPr/>
                    <a:p>
                      <a:pPr indent="0" algn="ctr">
                        <a:buNone/>
                      </a:pPr>
                      <a:r>
                        <a:rPr lang="en-US" sz="1300" b="0">
                          <a:latin typeface="Times New Roman" panose="02020603050405020304" pitchFamily="18" charset="0"/>
                          <a:cs typeface="Times New Roman" panose="02020603050405020304" pitchFamily="18" charset="0"/>
                        </a:rPr>
                        <a:t>R_Selected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tinint (1)</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7344410" y="2286000"/>
            <a:ext cx="4761865" cy="1814830"/>
          </a:xfrm>
          <a:prstGeom prst="rect">
            <a:avLst/>
          </a:prstGeom>
          <a:noFill/>
          <a:ln w="9525">
            <a:noFill/>
          </a:ln>
        </p:spPr>
        <p:txBody>
          <a:bodyPr wrap="square">
            <a:spAutoFit/>
          </a:bodyPr>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This Table Shows the Details of the Customer (R_Id, C_Id,E_Id, R_Date, R_Selected).</a:t>
            </a:r>
            <a:endParaRPr lang="en-US" sz="1600" b="1">
              <a:solidFill>
                <a:srgbClr val="000000"/>
              </a:solidFill>
              <a:latin typeface="Times New Roman" panose="02020603050405020304" pitchFamily="18" charset="0"/>
              <a:cs typeface="Calibri" panose="020F0502020204030204" pitchFamily="34" charset="0"/>
            </a:endParaRPr>
          </a:p>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R_Id is Primary key and C_Id &amp; E_Id is Foreign Key in this Table.</a:t>
            </a:r>
            <a:endParaRPr lang="en-IN" altLang="en-US" sz="1600" b="1">
              <a:solidFill>
                <a:srgbClr val="000000"/>
              </a:solidFill>
              <a:latin typeface="Times New Roman" panose="02020603050405020304" pitchFamily="18" charset="0"/>
              <a:cs typeface="Calibri" panose="020F0502020204030204" pitchFamily="34" charset="0"/>
            </a:endParaRPr>
          </a:p>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Value of Primary Key is Auto Increment.</a:t>
            </a:r>
            <a:endParaRPr lang="en-US" sz="1600" b="1">
              <a:solidFill>
                <a:srgbClr val="000000"/>
              </a:solidFill>
              <a:latin typeface="Times New Roman" panose="02020603050405020304" pitchFamily="18" charset="0"/>
              <a:cs typeface="Calibri" panose="020F0502020204030204" pitchFamily="34" charset="0"/>
            </a:endParaRPr>
          </a:p>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Foreign Key Fetch the Data From User Table and Event Table.</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1522095" y="0"/>
            <a:ext cx="6794500" cy="491490"/>
          </a:xfrm>
          <a:prstGeom prst="rect">
            <a:avLst/>
          </a:prstGeom>
          <a:noFill/>
          <a:ln w="9525">
            <a:noFill/>
          </a:ln>
        </p:spPr>
        <p:txBody>
          <a:bodyPr wrap="square">
            <a:spAutoFit/>
          </a:bodyPr>
          <a:p>
            <a:pPr indent="0"/>
            <a:r>
              <a:rPr lang="en-US" sz="2000" b="1">
                <a:solidFill>
                  <a:srgbClr val="000000"/>
                </a:solidFill>
                <a:latin typeface="Times New Roman" panose="02020603050405020304" pitchFamily="18" charset="0"/>
                <a:cs typeface="Calibri" panose="020F0502020204030204" pitchFamily="34" charset="0"/>
              </a:rPr>
              <a:t>Feedback :</a:t>
            </a:r>
            <a:r>
              <a:rPr lang="en-US" sz="2600" b="1">
                <a:solidFill>
                  <a:srgbClr val="000000"/>
                </a:solidFill>
                <a:latin typeface="Times New Roman" panose="02020603050405020304" pitchFamily="18" charset="0"/>
                <a:cs typeface="Calibri" panose="020F0502020204030204" pitchFamily="34" charset="0"/>
              </a:rPr>
              <a:t> </a:t>
            </a:r>
            <a:r>
              <a:rPr lang="en-US" sz="2000" b="0">
                <a:solidFill>
                  <a:srgbClr val="000000"/>
                </a:solidFill>
                <a:latin typeface="Times New Roman" panose="02020603050405020304" pitchFamily="18" charset="0"/>
                <a:cs typeface="Calibri" panose="020F0502020204030204" pitchFamily="34" charset="0"/>
              </a:rPr>
              <a:t>Store the information About Feedback</a:t>
            </a:r>
            <a:endParaRPr lang="en-US"/>
          </a:p>
        </p:txBody>
      </p:sp>
      <p:sp>
        <p:nvSpPr>
          <p:cNvPr id="106" name="Text Box 105"/>
          <p:cNvSpPr txBox="1"/>
          <p:nvPr/>
        </p:nvSpPr>
        <p:spPr>
          <a:xfrm>
            <a:off x="683895" y="762000"/>
            <a:ext cx="8764270" cy="1198880"/>
          </a:xfrm>
          <a:prstGeom prst="rect">
            <a:avLst/>
          </a:prstGeom>
          <a:noFill/>
          <a:ln w="9525">
            <a:noFill/>
          </a:ln>
        </p:spPr>
        <p:txBody>
          <a:bodyPr wrap="square">
            <a:spAutoFit/>
          </a:bodyPr>
          <a:p>
            <a:pPr indent="0"/>
            <a:r>
              <a:rPr lang="en-US" b="0">
                <a:solidFill>
                  <a:srgbClr val="000000"/>
                </a:solidFill>
                <a:latin typeface="Wingdings" panose="05000000000000000000" charset="0"/>
                <a:cs typeface="Calibri" panose="020F0502020204030204" pitchFamily="34" charset="0"/>
              </a:rPr>
              <a:t>l </a:t>
            </a:r>
            <a:r>
              <a:rPr lang="en-US" b="0">
                <a:solidFill>
                  <a:srgbClr val="000000"/>
                </a:solidFill>
                <a:latin typeface="Times New Roman" panose="02020603050405020304" pitchFamily="18" charset="0"/>
                <a:cs typeface="Calibri" panose="020F0502020204030204" pitchFamily="34" charset="0"/>
              </a:rPr>
              <a:t>This Table Shows the All the Feedback From the User and New Suggestion From Admin.</a:t>
            </a:r>
            <a:endParaRPr lang="en-US" b="0">
              <a:solidFill>
                <a:srgbClr val="000000"/>
              </a:solidFill>
              <a:latin typeface="Times New Roman" panose="02020603050405020304" pitchFamily="18" charset="0"/>
              <a:cs typeface="Calibri" panose="020F0502020204030204" pitchFamily="34" charset="0"/>
            </a:endParaRPr>
          </a:p>
          <a:p>
            <a:pPr indent="0"/>
            <a:endParaRPr lang="en-US" b="1">
              <a:solidFill>
                <a:srgbClr val="000000"/>
              </a:solidFill>
              <a:latin typeface="Times New Roman" panose="02020603050405020304" pitchFamily="18" charset="0"/>
              <a:cs typeface="Calibri" panose="020F0502020204030204" pitchFamily="34" charset="0"/>
            </a:endParaRPr>
          </a:p>
          <a:p>
            <a:pPr indent="0"/>
            <a:r>
              <a:rPr lang="en-IN" altLang="en-US" b="1">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Primary Key</a:t>
            </a:r>
            <a:r>
              <a:rPr lang="en-US" b="0">
                <a:solidFill>
                  <a:srgbClr val="000000"/>
                </a:solidFill>
                <a:latin typeface="Times New Roman" panose="02020603050405020304" pitchFamily="18" charset="0"/>
                <a:cs typeface="Calibri" panose="020F0502020204030204" pitchFamily="34" charset="0"/>
              </a:rPr>
              <a:t> : E_Id</a:t>
            </a:r>
            <a:r>
              <a:rPr lang="en-US" b="1">
                <a:solidFill>
                  <a:srgbClr val="000000"/>
                </a:solidFill>
                <a:latin typeface="Times New Roman" panose="02020603050405020304" pitchFamily="18" charset="0"/>
                <a:cs typeface="Calibri" panose="020F0502020204030204" pitchFamily="34" charset="0"/>
              </a:rPr>
              <a:t>TABLE</a:t>
            </a:r>
            <a:r>
              <a:rPr lang="en-US" b="0">
                <a:solidFill>
                  <a:srgbClr val="000000"/>
                </a:solidFill>
                <a:latin typeface="Times New Roman" panose="02020603050405020304" pitchFamily="18" charset="0"/>
                <a:cs typeface="Calibri" panose="020F0502020204030204" pitchFamily="34" charset="0"/>
              </a:rPr>
              <a:t> : </a:t>
            </a:r>
            <a:r>
              <a:rPr lang="en-IN" altLang="en-US" b="0">
                <a:solidFill>
                  <a:srgbClr val="000000"/>
                </a:solidFill>
                <a:latin typeface="Times New Roman" panose="02020603050405020304" pitchFamily="18" charset="0"/>
                <a:cs typeface="Calibri" panose="020F0502020204030204" pitchFamily="34" charset="0"/>
              </a:rPr>
              <a:t>Feedback</a:t>
            </a:r>
            <a:r>
              <a:rPr lang="en-US" b="0">
                <a:solidFill>
                  <a:srgbClr val="000000"/>
                </a:solidFill>
                <a:latin typeface="Times New Roman" panose="02020603050405020304" pitchFamily="18" charset="0"/>
                <a:cs typeface="Calibri" panose="020F0502020204030204" pitchFamily="34" charset="0"/>
              </a:rPr>
              <a:t>				</a:t>
            </a:r>
            <a:r>
              <a:rPr lang="en-IN" altLang="en-US" b="0">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Foreign Key : </a:t>
            </a:r>
            <a:r>
              <a:rPr lang="en-US" b="0">
                <a:solidFill>
                  <a:srgbClr val="000000"/>
                </a:solidFill>
                <a:latin typeface="Times New Roman" panose="02020603050405020304" pitchFamily="18" charset="0"/>
                <a:cs typeface="Calibri" panose="020F0502020204030204" pitchFamily="34" charset="0"/>
              </a:rPr>
              <a:t>C_Id,E_Id</a:t>
            </a:r>
            <a:endParaRPr lang="en-US"/>
          </a:p>
        </p:txBody>
      </p:sp>
      <p:graphicFrame>
        <p:nvGraphicFramePr>
          <p:cNvPr id="3" name="Table 2"/>
          <p:cNvGraphicFramePr/>
          <p:nvPr/>
        </p:nvGraphicFramePr>
        <p:xfrm>
          <a:off x="607378" y="2362200"/>
          <a:ext cx="6880225" cy="2621280"/>
        </p:xfrm>
        <a:graphic>
          <a:graphicData uri="http://schemas.openxmlformats.org/drawingml/2006/table">
            <a:tbl>
              <a:tblPr firstRow="1" bandRow="1">
                <a:tableStyleId>{5940675A-B579-460E-94D1-54222C63F5DA}</a:tableStyleId>
              </a:tblPr>
              <a:tblGrid>
                <a:gridCol w="1260475"/>
                <a:gridCol w="1490663"/>
                <a:gridCol w="1376362"/>
                <a:gridCol w="1376363"/>
                <a:gridCol w="1376362"/>
              </a:tblGrid>
              <a:tr h="0">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Field Name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Datatype(Size)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Collection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Constraints</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Description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F_Id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Primary Key / Auto Inc.</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Auto Generated by the Database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C_Id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Foreign key</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pitchFamily="18" charset="0"/>
                          <a:cs typeface="Times New Roman" panose="02020603050405020304" pitchFamily="18" charset="0"/>
                        </a:rPr>
                        <a:t>Fetch Data From the user table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E_Id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Foreign key</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pitchFamily="18" charset="0"/>
                          <a:cs typeface="Times New Roman" panose="02020603050405020304" pitchFamily="18" charset="0"/>
                        </a:rPr>
                        <a:t>Fetch Data From the Event table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F_Date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Date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Date is Auto Genereted When User Put Item in the Cart.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300" b="0">
                          <a:latin typeface="Times New Roman" panose="02020603050405020304" pitchFamily="18" charset="0"/>
                          <a:cs typeface="Times New Roman" panose="02020603050405020304" pitchFamily="18" charset="0"/>
                        </a:rPr>
                        <a:t>F_Review</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Varchar (200)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Utf8_unicode_ci</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7694295" y="2819400"/>
            <a:ext cx="4351020" cy="2061210"/>
          </a:xfrm>
          <a:prstGeom prst="rect">
            <a:avLst/>
          </a:prstGeom>
          <a:noFill/>
          <a:ln w="9525">
            <a:noFill/>
          </a:ln>
        </p:spPr>
        <p:txBody>
          <a:bodyPr wrap="square">
            <a:spAutoFit/>
          </a:bodyPr>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This Table Shows the Details of the Customer (F_Id, C_Id,E_Id, F_Date, R_Review).</a:t>
            </a:r>
            <a:endParaRPr lang="en-US" sz="1600" b="1">
              <a:solidFill>
                <a:srgbClr val="000000"/>
              </a:solidFill>
              <a:latin typeface="Times New Roman" panose="02020603050405020304" pitchFamily="18" charset="0"/>
              <a:cs typeface="Calibri" panose="020F0502020204030204" pitchFamily="34" charset="0"/>
            </a:endParaRPr>
          </a:p>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F_Id is Primary key and C_Id &amp; E_Id is Foreign Key in this Table.</a:t>
            </a:r>
            <a:endParaRPr lang="en-US" sz="1600" b="1">
              <a:solidFill>
                <a:srgbClr val="000000"/>
              </a:solidFill>
              <a:latin typeface="Times New Roman" panose="02020603050405020304" pitchFamily="18" charset="0"/>
              <a:cs typeface="Calibri" panose="020F0502020204030204" pitchFamily="34" charset="0"/>
            </a:endParaRPr>
          </a:p>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Value of Primary Key is Auto Increment.Foreign Key Fetch the Data From User Table and Event Table.</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 name="Text Box 105"/>
          <p:cNvSpPr txBox="1"/>
          <p:nvPr/>
        </p:nvSpPr>
        <p:spPr>
          <a:xfrm>
            <a:off x="2207895" y="228600"/>
            <a:ext cx="6384925" cy="491490"/>
          </a:xfrm>
          <a:prstGeom prst="rect">
            <a:avLst/>
          </a:prstGeom>
          <a:noFill/>
          <a:ln w="9525">
            <a:noFill/>
          </a:ln>
        </p:spPr>
        <p:txBody>
          <a:bodyPr wrap="square">
            <a:spAutoFit/>
          </a:bodyPr>
          <a:p>
            <a:pPr indent="0"/>
            <a:r>
              <a:rPr lang="en-US" sz="2000" b="1">
                <a:solidFill>
                  <a:srgbClr val="000000"/>
                </a:solidFill>
                <a:latin typeface="Times New Roman" panose="02020603050405020304" pitchFamily="18" charset="0"/>
                <a:cs typeface="Calibri" panose="020F0502020204030204" pitchFamily="34" charset="0"/>
              </a:rPr>
              <a:t>Payment :</a:t>
            </a:r>
            <a:r>
              <a:rPr lang="en-US" sz="2600" b="1">
                <a:solidFill>
                  <a:srgbClr val="000000"/>
                </a:solidFill>
                <a:latin typeface="Times New Roman" panose="02020603050405020304" pitchFamily="18" charset="0"/>
                <a:cs typeface="Calibri" panose="020F0502020204030204" pitchFamily="34" charset="0"/>
              </a:rPr>
              <a:t> </a:t>
            </a:r>
            <a:r>
              <a:rPr lang="en-US" sz="2000" b="0">
                <a:solidFill>
                  <a:srgbClr val="000000"/>
                </a:solidFill>
                <a:latin typeface="Times New Roman" panose="02020603050405020304" pitchFamily="18" charset="0"/>
                <a:cs typeface="Calibri" panose="020F0502020204030204" pitchFamily="34" charset="0"/>
              </a:rPr>
              <a:t>Store the information About Payments.</a:t>
            </a:r>
            <a:endParaRPr lang="en-US"/>
          </a:p>
        </p:txBody>
      </p:sp>
      <p:sp>
        <p:nvSpPr>
          <p:cNvPr id="107" name="Text Box 106"/>
          <p:cNvSpPr txBox="1"/>
          <p:nvPr/>
        </p:nvSpPr>
        <p:spPr>
          <a:xfrm>
            <a:off x="683895" y="914400"/>
            <a:ext cx="9117330" cy="922020"/>
          </a:xfrm>
          <a:prstGeom prst="rect">
            <a:avLst/>
          </a:prstGeom>
          <a:noFill/>
          <a:ln w="9525">
            <a:noFill/>
          </a:ln>
        </p:spPr>
        <p:txBody>
          <a:bodyPr wrap="square">
            <a:spAutoFit/>
          </a:bodyPr>
          <a:p>
            <a:pPr indent="0"/>
            <a:r>
              <a:rPr lang="en-US" b="0">
                <a:solidFill>
                  <a:srgbClr val="000000"/>
                </a:solidFill>
                <a:latin typeface="Wingdings" panose="05000000000000000000" charset="0"/>
                <a:cs typeface="Calibri" panose="020F0502020204030204" pitchFamily="34" charset="0"/>
              </a:rPr>
              <a:t>l </a:t>
            </a:r>
            <a:r>
              <a:rPr lang="en-US" b="0">
                <a:solidFill>
                  <a:srgbClr val="000000"/>
                </a:solidFill>
                <a:latin typeface="Times New Roman" panose="02020603050405020304" pitchFamily="18" charset="0"/>
                <a:cs typeface="Calibri" panose="020F0502020204030204" pitchFamily="34" charset="0"/>
              </a:rPr>
              <a:t>This Table Shows the All the Payments.</a:t>
            </a:r>
            <a:endParaRPr lang="en-US" b="1">
              <a:solidFill>
                <a:srgbClr val="000000"/>
              </a:solidFill>
              <a:latin typeface="Times New Roman" panose="02020603050405020304" pitchFamily="18" charset="0"/>
              <a:cs typeface="Calibri" panose="020F0502020204030204" pitchFamily="34" charset="0"/>
            </a:endParaRPr>
          </a:p>
          <a:p>
            <a:pPr indent="0"/>
            <a:r>
              <a:rPr lang="en-IN" altLang="en-US" b="1">
                <a:solidFill>
                  <a:srgbClr val="000000"/>
                </a:solidFill>
                <a:latin typeface="Times New Roman" panose="02020603050405020304" pitchFamily="18" charset="0"/>
                <a:cs typeface="Calibri" panose="020F0502020204030204" pitchFamily="34" charset="0"/>
              </a:rPr>
              <a:t>							</a:t>
            </a:r>
            <a:r>
              <a:rPr lang="en-US" b="1">
                <a:solidFill>
                  <a:srgbClr val="000000"/>
                </a:solidFill>
                <a:latin typeface="Times New Roman" panose="02020603050405020304" pitchFamily="18" charset="0"/>
                <a:cs typeface="Calibri" panose="020F0502020204030204" pitchFamily="34" charset="0"/>
              </a:rPr>
              <a:t>Primary Key</a:t>
            </a:r>
            <a:r>
              <a:rPr lang="en-US" b="0">
                <a:solidFill>
                  <a:srgbClr val="000000"/>
                </a:solidFill>
                <a:latin typeface="Times New Roman" panose="02020603050405020304" pitchFamily="18" charset="0"/>
                <a:cs typeface="Calibri" panose="020F0502020204030204" pitchFamily="34" charset="0"/>
              </a:rPr>
              <a:t> : P_Id</a:t>
            </a:r>
            <a:r>
              <a:rPr lang="en-US" b="1">
                <a:solidFill>
                  <a:srgbClr val="000000"/>
                </a:solidFill>
                <a:latin typeface="Times New Roman" panose="02020603050405020304" pitchFamily="18" charset="0"/>
                <a:cs typeface="Calibri" panose="020F0502020204030204" pitchFamily="34" charset="0"/>
              </a:rPr>
              <a:t>TABLE</a:t>
            </a:r>
            <a:r>
              <a:rPr lang="en-US" b="0">
                <a:solidFill>
                  <a:srgbClr val="000000"/>
                </a:solidFill>
                <a:latin typeface="Times New Roman" panose="02020603050405020304" pitchFamily="18" charset="0"/>
                <a:cs typeface="Calibri" panose="020F0502020204030204" pitchFamily="34" charset="0"/>
              </a:rPr>
              <a:t> : Payments				</a:t>
            </a:r>
            <a:r>
              <a:rPr lang="en-IN" altLang="en-US" b="0">
                <a:solidFill>
                  <a:srgbClr val="000000"/>
                </a:solidFill>
                <a:latin typeface="Times New Roman" panose="02020603050405020304" pitchFamily="18" charset="0"/>
                <a:cs typeface="Calibri" panose="020F0502020204030204" pitchFamily="34" charset="0"/>
              </a:rPr>
              <a:t>		F</a:t>
            </a:r>
            <a:r>
              <a:rPr lang="en-US" b="1">
                <a:solidFill>
                  <a:srgbClr val="000000"/>
                </a:solidFill>
                <a:latin typeface="Times New Roman" panose="02020603050405020304" pitchFamily="18" charset="0"/>
                <a:cs typeface="Calibri" panose="020F0502020204030204" pitchFamily="34" charset="0"/>
              </a:rPr>
              <a:t>oreign Key : </a:t>
            </a:r>
            <a:r>
              <a:rPr lang="en-US" b="0">
                <a:solidFill>
                  <a:srgbClr val="000000"/>
                </a:solidFill>
                <a:latin typeface="Times New Roman" panose="02020603050405020304" pitchFamily="18" charset="0"/>
                <a:cs typeface="Calibri" panose="020F0502020204030204" pitchFamily="34" charset="0"/>
              </a:rPr>
              <a:t>C_Id,E_Id</a:t>
            </a:r>
            <a:endParaRPr lang="en-US"/>
          </a:p>
        </p:txBody>
      </p:sp>
      <p:graphicFrame>
        <p:nvGraphicFramePr>
          <p:cNvPr id="3" name="Table 2"/>
          <p:cNvGraphicFramePr/>
          <p:nvPr/>
        </p:nvGraphicFramePr>
        <p:xfrm>
          <a:off x="226695" y="2362200"/>
          <a:ext cx="7010400" cy="2929255"/>
        </p:xfrm>
        <a:graphic>
          <a:graphicData uri="http://schemas.openxmlformats.org/drawingml/2006/table">
            <a:tbl>
              <a:tblPr firstRow="1" bandRow="1">
                <a:tableStyleId>{5940675A-B579-460E-94D1-54222C63F5DA}</a:tableStyleId>
              </a:tblPr>
              <a:tblGrid>
                <a:gridCol w="1225550"/>
                <a:gridCol w="1577975"/>
                <a:gridCol w="1402080"/>
                <a:gridCol w="1402715"/>
                <a:gridCol w="1402080"/>
              </a:tblGrid>
              <a:tr h="271780">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Field Name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Datatype(Size)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Collection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Constraints</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Description</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3230">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P_Id</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Primary Key / Auto Inc.</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Auto Generated by the Database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3230">
                <a:tc>
                  <a:txBody>
                    <a:bodyPr/>
                    <a:p>
                      <a:pPr indent="0" algn="ctr">
                        <a:buNone/>
                      </a:pPr>
                      <a:r>
                        <a:rPr lang="en-US" sz="1300" b="0">
                          <a:latin typeface="Times New Roman" panose="02020603050405020304" pitchFamily="18" charset="0"/>
                          <a:cs typeface="Times New Roman" panose="02020603050405020304" pitchFamily="18" charset="0"/>
                        </a:rPr>
                        <a:t>C_Id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Foreign key</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pitchFamily="18" charset="0"/>
                          <a:cs typeface="Times New Roman" panose="02020603050405020304" pitchFamily="18" charset="0"/>
                        </a:rPr>
                        <a:t>Fetch Data From the user table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2595">
                <a:tc>
                  <a:txBody>
                    <a:bodyPr/>
                    <a:p>
                      <a:pPr indent="0" algn="ctr">
                        <a:buNone/>
                      </a:pPr>
                      <a:r>
                        <a:rPr lang="en-US" sz="1300" b="0">
                          <a:latin typeface="Times New Roman" panose="02020603050405020304" pitchFamily="18" charset="0"/>
                          <a:cs typeface="Times New Roman" panose="02020603050405020304" pitchFamily="18" charset="0"/>
                        </a:rPr>
                        <a:t>E_Id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(6)</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Foreign key</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pitchFamily="18" charset="0"/>
                          <a:cs typeface="Times New Roman" panose="02020603050405020304" pitchFamily="18" charset="0"/>
                        </a:rPr>
                        <a:t>Fetch Data From the Event table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5190">
                <a:tc>
                  <a:txBody>
                    <a:bodyPr/>
                    <a:p>
                      <a:pPr indent="0" algn="ctr">
                        <a:buNone/>
                      </a:pPr>
                      <a:r>
                        <a:rPr lang="en-US" sz="1300" b="0">
                          <a:latin typeface="Times New Roman" panose="02020603050405020304" pitchFamily="18" charset="0"/>
                          <a:cs typeface="Times New Roman" panose="02020603050405020304" pitchFamily="18" charset="0"/>
                        </a:rPr>
                        <a:t>P_Date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Date</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Date is Auto Genereted When User Put Item in the Cart.</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3230">
                <a:tc>
                  <a:txBody>
                    <a:bodyPr/>
                    <a:p>
                      <a:pPr indent="0" algn="ctr">
                        <a:buNone/>
                      </a:pPr>
                      <a:r>
                        <a:rPr lang="en-US" sz="1300" b="0">
                          <a:latin typeface="Times New Roman" panose="02020603050405020304" pitchFamily="18" charset="0"/>
                          <a:cs typeface="Times New Roman" panose="02020603050405020304" pitchFamily="18" charset="0"/>
                        </a:rPr>
                        <a:t>P_Amount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solidFill>
                            <a:srgbClr val="000000"/>
                          </a:solidFill>
                          <a:latin typeface="Times New Roman" panose="02020603050405020304" pitchFamily="18" charset="0"/>
                          <a:cs typeface="Times New Roman" panose="02020603050405020304" pitchFamily="18" charset="0"/>
                        </a:rPr>
                        <a:t>Integer (10)</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300" b="0">
                          <a:latin typeface="Times New Roman" panose="02020603050405020304" pitchFamily="18" charset="0"/>
                          <a:cs typeface="Times New Roman" panose="02020603050405020304" pitchFamily="18" charset="0"/>
                        </a:rPr>
                        <a:t>Not Null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solidFill>
                            <a:srgbClr val="000000"/>
                          </a:solidFill>
                          <a:latin typeface="Times New Roman" panose="02020603050405020304" pitchFamily="18" charset="0"/>
                          <a:cs typeface="Times New Roman" panose="02020603050405020304" pitchFamily="18" charset="0"/>
                        </a:rPr>
                        <a:t>Generated by the End User</a:t>
                      </a:r>
                      <a:endParaRPr lang="en-US" sz="13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7237095" y="2590800"/>
            <a:ext cx="4838065" cy="1814830"/>
          </a:xfrm>
          <a:prstGeom prst="rect">
            <a:avLst/>
          </a:prstGeom>
          <a:noFill/>
          <a:ln w="9525">
            <a:noFill/>
          </a:ln>
        </p:spPr>
        <p:txBody>
          <a:bodyPr wrap="square">
            <a:spAutoFit/>
          </a:bodyPr>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This Table Shows the Details of the Customer (P_Id, C_Id,E_Id, P_Date, P_Amount).</a:t>
            </a:r>
            <a:endParaRPr lang="en-US" sz="1600" b="1">
              <a:solidFill>
                <a:srgbClr val="000000"/>
              </a:solidFill>
              <a:latin typeface="Times New Roman" panose="02020603050405020304" pitchFamily="18" charset="0"/>
              <a:cs typeface="Calibri" panose="020F0502020204030204" pitchFamily="34" charset="0"/>
            </a:endParaRPr>
          </a:p>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P_Id is Primary key and C_Id &amp; E_Id is Foreign Key in this Table.</a:t>
            </a:r>
            <a:endParaRPr lang="en-US" sz="1600" b="1">
              <a:solidFill>
                <a:srgbClr val="000000"/>
              </a:solidFill>
              <a:latin typeface="Times New Roman" panose="02020603050405020304" pitchFamily="18" charset="0"/>
              <a:cs typeface="Calibri" panose="020F0502020204030204" pitchFamily="34" charset="0"/>
            </a:endParaRPr>
          </a:p>
          <a:p>
            <a:pPr marL="266700" indent="-266700"/>
            <a:r>
              <a:rPr lang="en-US" sz="1600" b="1">
                <a:solidFill>
                  <a:srgbClr val="000000"/>
                </a:solidFill>
                <a:latin typeface="Wingdings" panose="05000000000000000000" charset="0"/>
                <a:cs typeface="Calibri" panose="020F0502020204030204" pitchFamily="34" charset="0"/>
              </a:rPr>
              <a:t>l </a:t>
            </a:r>
            <a:r>
              <a:rPr lang="en-US" sz="1600" b="1">
                <a:solidFill>
                  <a:srgbClr val="000000"/>
                </a:solidFill>
                <a:latin typeface="Times New Roman" panose="02020603050405020304" pitchFamily="18" charset="0"/>
                <a:cs typeface="Calibri" panose="020F0502020204030204" pitchFamily="34" charset="0"/>
              </a:rPr>
              <a:t>Value of Primary Key is Auto Increment.Foreign Key Fetch the Data From User Table and Event Table.</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202938"/>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124" name="Rectangle 4"/>
          <p:cNvSpPr>
            <a:spLocks noChangeArrowheads="1"/>
          </p:cNvSpPr>
          <p:nvPr/>
        </p:nvSpPr>
        <p:spPr bwMode="auto">
          <a:xfrm>
            <a:off x="0" y="0"/>
            <a:ext cx="12188825"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0177" name="Rectangle 1"/>
          <p:cNvSpPr>
            <a:spLocks noChangeArrowheads="1"/>
          </p:cNvSpPr>
          <p:nvPr/>
        </p:nvSpPr>
        <p:spPr bwMode="auto">
          <a:xfrm>
            <a:off x="0" y="0"/>
            <a:ext cx="12188825" cy="457200"/>
          </a:xfrm>
          <a:prstGeom prst="rect">
            <a:avLst/>
          </a:prstGeom>
          <a:noFill/>
          <a:ln w="9525">
            <a:noFill/>
            <a:miter lim="800000"/>
          </a:ln>
          <a:effectLst/>
        </p:spPr>
        <p:txBody>
          <a:bodyPr vert="horz" wrap="none" lIns="241224" tIns="609408" rIns="190440" bIns="685584"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5557520" algn="l"/>
              </a:tabLst>
            </a:pPr>
            <a:r>
              <a:rPr kumimoji="0" lang="en-US" sz="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sz="13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557520" algn="l"/>
              </a:tabLst>
            </a:pPr>
            <a:br>
              <a:rPr kumimoji="0" lang="en-US" sz="13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557520" algn="l"/>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TextBox 4"/>
          <p:cNvSpPr txBox="1"/>
          <p:nvPr/>
        </p:nvSpPr>
        <p:spPr>
          <a:xfrm>
            <a:off x="1217612" y="609600"/>
            <a:ext cx="7848600" cy="707886"/>
          </a:xfrm>
          <a:prstGeom prst="rect">
            <a:avLst/>
          </a:prstGeom>
          <a:gradFill>
            <a:gsLst>
              <a:gs pos="0">
                <a:schemeClr val="tx2"/>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sz="4000" dirty="0" smtClean="0">
                <a:ln>
                  <a:solidFill>
                    <a:schemeClr val="tx1"/>
                  </a:solidFill>
                </a:ln>
              </a:rPr>
              <a:t>            References Link</a:t>
            </a:r>
            <a:r>
              <a:rPr lang="en-US" sz="4000" dirty="0" smtClean="0"/>
              <a:t>:</a:t>
            </a:r>
            <a:endParaRPr lang="en-US" sz="4000" dirty="0"/>
          </a:p>
        </p:txBody>
      </p:sp>
      <p:sp>
        <p:nvSpPr>
          <p:cNvPr id="8" name="TextBox 7"/>
          <p:cNvSpPr txBox="1"/>
          <p:nvPr/>
        </p:nvSpPr>
        <p:spPr>
          <a:xfrm>
            <a:off x="2360612" y="1600200"/>
            <a:ext cx="5791200" cy="2246769"/>
          </a:xfrm>
          <a:prstGeom prst="rect">
            <a:avLst/>
          </a:prstGeom>
          <a:solidFill>
            <a:schemeClr val="tx1">
              <a:lumMod val="50000"/>
              <a:lumOff val="50000"/>
            </a:schemeClr>
          </a:solidFill>
        </p:spPr>
        <p:txBody>
          <a:bodyPr wrap="square" rtlCol="0">
            <a:spAutoFit/>
          </a:bodyPr>
          <a:lstStyle/>
          <a:p>
            <a:pPr>
              <a:buFont typeface="Wingdings" panose="05000000000000000000" pitchFamily="2" charset="2"/>
              <a:buChar char="Ø"/>
            </a:pPr>
            <a:r>
              <a:rPr lang="en-US" sz="2800" dirty="0" smtClean="0">
                <a:hlinkClick r:id="rId1"/>
              </a:rPr>
              <a:t>www.draw.io</a:t>
            </a:r>
            <a:endParaRPr lang="en-US" sz="2800" dirty="0" smtClean="0"/>
          </a:p>
          <a:p>
            <a:pPr>
              <a:buFont typeface="Wingdings" panose="05000000000000000000" pitchFamily="2" charset="2"/>
              <a:buChar char="Ø"/>
            </a:pPr>
            <a:r>
              <a:rPr lang="en-US" sz="2800" dirty="0" smtClean="0">
                <a:hlinkClick r:id="rId2"/>
              </a:rPr>
              <a:t>www.tutorialspoint.com</a:t>
            </a:r>
            <a:endParaRPr lang="en-US" sz="2800" dirty="0" smtClean="0"/>
          </a:p>
          <a:p>
            <a:pPr>
              <a:buFont typeface="Wingdings" panose="05000000000000000000" pitchFamily="2" charset="2"/>
              <a:buChar char="Ø"/>
            </a:pPr>
            <a:r>
              <a:rPr lang="en-US" sz="2800" dirty="0" smtClean="0">
                <a:hlinkClick r:id="rId3"/>
              </a:rPr>
              <a:t>www.w3schools.com</a:t>
            </a:r>
            <a:endParaRPr lang="en-US" sz="2800" dirty="0" smtClean="0"/>
          </a:p>
          <a:p>
            <a:pPr>
              <a:buFont typeface="Wingdings" panose="05000000000000000000" pitchFamily="2" charset="2"/>
              <a:buChar char="Ø"/>
            </a:pPr>
            <a:r>
              <a:rPr lang="en-US" sz="2800" dirty="0" smtClean="0">
                <a:hlinkClick r:id="rId4"/>
              </a:rPr>
              <a:t>www.visio.com</a:t>
            </a:r>
            <a:endParaRPr lang="en-US" sz="2800" dirty="0" smtClean="0"/>
          </a:p>
          <a:p>
            <a:pPr>
              <a:buFont typeface="Wingdings" panose="05000000000000000000" pitchFamily="2" charset="2"/>
              <a:buChar char="Ø"/>
            </a:pPr>
            <a:r>
              <a:rPr lang="en-US" sz="2800" dirty="0" smtClean="0">
                <a:hlinkClick r:id="rId5"/>
              </a:rPr>
              <a:t>www.stackoverflow.com</a:t>
            </a:r>
            <a:r>
              <a:rPr lang="en-US" sz="2800" dirty="0" smtClean="0"/>
              <a:t> </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50000"/>
              <a:alpha val="34000"/>
            </a:schemeClr>
          </a:solidFill>
          <a:ln cmpd="dbl">
            <a:solidFill>
              <a:schemeClr val="tx1"/>
            </a:solidFill>
          </a:ln>
        </p:spPr>
        <p:txBody>
          <a:bodyPr anchor="ctr"/>
          <a:lstStyle/>
          <a:p>
            <a:pPr algn="ctr"/>
            <a:r>
              <a:rPr lang="en-US" dirty="0" smtClean="0"/>
              <a:t>Project description:</a:t>
            </a:r>
            <a:endParaRPr lang="en-US" dirty="0"/>
          </a:p>
        </p:txBody>
      </p:sp>
      <p:sp>
        <p:nvSpPr>
          <p:cNvPr id="5" name="Content Placeholder 4"/>
          <p:cNvSpPr>
            <a:spLocks noGrp="1"/>
          </p:cNvSpPr>
          <p:nvPr>
            <p:ph sz="half" idx="1"/>
          </p:nvPr>
        </p:nvSpPr>
        <p:spPr>
          <a:xfrm>
            <a:off x="609440" y="1600201"/>
            <a:ext cx="9675971" cy="4525963"/>
          </a:xfrm>
          <a:solidFill>
            <a:schemeClr val="bg2">
              <a:lumMod val="75000"/>
              <a:alpha val="69000"/>
            </a:schemeClr>
          </a:solidFill>
        </p:spPr>
        <p:txBody>
          <a:bodyPr>
            <a:normAutofit/>
          </a:bodyPr>
          <a:lstStyle/>
          <a:p>
            <a:pPr algn="just"/>
            <a:r>
              <a:rPr lang="en-US" sz="2400" dirty="0" smtClean="0"/>
              <a:t>In this Application Organizer can post event details as per requirement.</a:t>
            </a:r>
            <a:endParaRPr lang="en-US" sz="2400" dirty="0" smtClean="0"/>
          </a:p>
          <a:p>
            <a:pPr algn="just"/>
            <a:endParaRPr lang="en-US" sz="2400" dirty="0"/>
          </a:p>
          <a:p>
            <a:pPr algn="just"/>
            <a:r>
              <a:rPr lang="en-US" sz="2400" dirty="0" smtClean="0"/>
              <a:t>Following which, worker can apply for short term employment or for the event .</a:t>
            </a:r>
            <a:endParaRPr lang="en-US" sz="2400" dirty="0" smtClean="0"/>
          </a:p>
          <a:p>
            <a:pPr algn="just"/>
            <a:endParaRPr lang="en-US" sz="2400" dirty="0"/>
          </a:p>
          <a:p>
            <a:pPr algn="just"/>
            <a:r>
              <a:rPr lang="en-US" sz="2400" dirty="0" smtClean="0"/>
              <a:t>All the actions were handle by admin and small amount of commission will be taken on each successful reach of lead.</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50000"/>
              <a:alpha val="34000"/>
            </a:schemeClr>
          </a:solidFill>
          <a:ln cmpd="dbl">
            <a:solidFill>
              <a:schemeClr val="tx1"/>
            </a:solidFill>
          </a:ln>
        </p:spPr>
        <p:txBody>
          <a:bodyPr anchor="ctr"/>
          <a:lstStyle/>
          <a:p>
            <a:pPr algn="ctr"/>
            <a:r>
              <a:rPr lang="en-US" dirty="0" smtClean="0"/>
              <a:t>COMPANY DESCRIPTION:</a:t>
            </a:r>
            <a:endParaRPr lang="en-US" dirty="0"/>
          </a:p>
        </p:txBody>
      </p:sp>
      <p:sp>
        <p:nvSpPr>
          <p:cNvPr id="5" name="Content Placeholder 4"/>
          <p:cNvSpPr>
            <a:spLocks noGrp="1"/>
          </p:cNvSpPr>
          <p:nvPr>
            <p:ph sz="half" idx="1"/>
          </p:nvPr>
        </p:nvSpPr>
        <p:spPr>
          <a:xfrm>
            <a:off x="609600" y="1600200"/>
            <a:ext cx="9676130" cy="4937760"/>
          </a:xfrm>
          <a:solidFill>
            <a:schemeClr val="bg2">
              <a:lumMod val="75000"/>
              <a:alpha val="69000"/>
            </a:schemeClr>
          </a:solidFill>
        </p:spPr>
        <p:txBody>
          <a:bodyPr>
            <a:normAutofit fontScale="85000" lnSpcReduction="20000"/>
          </a:bodyPr>
          <a:lstStyle/>
          <a:p>
            <a:pPr algn="just"/>
            <a:r>
              <a:rPr lang="en-US" dirty="0" smtClean="0"/>
              <a:t>Name of company will describe it self which is “</a:t>
            </a:r>
            <a:r>
              <a:rPr lang="en-US" b="1" dirty="0" smtClean="0"/>
              <a:t>INDEPENDENT WORK APP</a:t>
            </a:r>
            <a:r>
              <a:rPr lang="en-US" dirty="0" smtClean="0"/>
              <a:t>”, It’s easy to remember.</a:t>
            </a:r>
            <a:endParaRPr lang="en-US" dirty="0" smtClean="0"/>
          </a:p>
          <a:p>
            <a:pPr algn="just"/>
            <a:endParaRPr lang="en-US" dirty="0"/>
          </a:p>
          <a:p>
            <a:pPr algn="just"/>
            <a:r>
              <a:rPr lang="en-US" dirty="0" smtClean="0"/>
              <a:t>In this field of work, there are </a:t>
            </a:r>
            <a:r>
              <a:rPr lang="en-IN" altLang="en-US" dirty="0" smtClean="0"/>
              <a:t>lots </a:t>
            </a:r>
            <a:r>
              <a:rPr lang="en-US" dirty="0" smtClean="0"/>
              <a:t>of mediator which sort of reduce the wage to the end user(worker).</a:t>
            </a:r>
            <a:endParaRPr lang="en-US" dirty="0" smtClean="0"/>
          </a:p>
          <a:p>
            <a:pPr algn="just"/>
            <a:endParaRPr lang="en-US" dirty="0" smtClean="0"/>
          </a:p>
          <a:p>
            <a:pPr algn="just"/>
            <a:r>
              <a:rPr lang="en-US" dirty="0" smtClean="0"/>
              <a:t>There’s no proper connection, communication and trust bound between employer and end user, which makes this field look less attractive and dangers to the workers.</a:t>
            </a:r>
            <a:endParaRPr lang="en-US" dirty="0" smtClean="0"/>
          </a:p>
          <a:p>
            <a:pPr algn="just"/>
            <a:endParaRPr lang="en-US" dirty="0"/>
          </a:p>
          <a:p>
            <a:pPr algn="just"/>
            <a:r>
              <a:rPr lang="en-US" dirty="0" smtClean="0"/>
              <a:t>This types of problem lead us to the idea of this app which will eliminate the problem mentioned above (elaboration in ensuing slides).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50000"/>
              <a:alpha val="34000"/>
            </a:schemeClr>
          </a:solidFill>
          <a:ln cmpd="dbl">
            <a:solidFill>
              <a:schemeClr val="tx1"/>
            </a:solidFill>
          </a:ln>
        </p:spPr>
        <p:txBody>
          <a:bodyPr anchor="ctr"/>
          <a:lstStyle/>
          <a:p>
            <a:pPr algn="ctr"/>
            <a:r>
              <a:rPr lang="en-US" dirty="0" smtClean="0"/>
              <a:t>COMPANY DESCRIPTION:</a:t>
            </a:r>
            <a:endParaRPr lang="en-US" dirty="0"/>
          </a:p>
        </p:txBody>
      </p:sp>
      <p:sp>
        <p:nvSpPr>
          <p:cNvPr id="5" name="Content Placeholder 4"/>
          <p:cNvSpPr>
            <a:spLocks noGrp="1"/>
          </p:cNvSpPr>
          <p:nvPr>
            <p:ph sz="half" idx="1"/>
          </p:nvPr>
        </p:nvSpPr>
        <p:spPr>
          <a:xfrm>
            <a:off x="609440" y="1600201"/>
            <a:ext cx="9675971" cy="4525963"/>
          </a:xfrm>
          <a:solidFill>
            <a:schemeClr val="bg2">
              <a:lumMod val="75000"/>
              <a:alpha val="69000"/>
            </a:schemeClr>
          </a:solidFill>
        </p:spPr>
        <p:txBody>
          <a:bodyPr>
            <a:normAutofit/>
          </a:bodyPr>
          <a:lstStyle/>
          <a:p>
            <a:pPr algn="just"/>
            <a:r>
              <a:rPr lang="en-US" sz="2400" dirty="0" smtClean="0"/>
              <a:t>The problem will approached by Building direct platform and connection  between Employer(Organizer) and Short term employee(Workers).</a:t>
            </a:r>
            <a:endParaRPr lang="en-US" sz="2400" dirty="0" smtClean="0"/>
          </a:p>
          <a:p>
            <a:pPr algn="just"/>
            <a:endParaRPr lang="en-US" sz="2400" dirty="0" smtClean="0"/>
          </a:p>
          <a:p>
            <a:pPr algn="just"/>
            <a:r>
              <a:rPr lang="en-US" sz="2400" dirty="0" smtClean="0"/>
              <a:t>Not only this will solve the problem but also benefits both user in myriad ways likely reaching, connecting and scaling the whole  field and many problems related to unemployment will be reduced.</a:t>
            </a:r>
            <a:endParaRPr lang="en-US" sz="2400" dirty="0" smtClean="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50000"/>
              <a:alpha val="34000"/>
            </a:schemeClr>
          </a:solidFill>
          <a:ln cmpd="dbl">
            <a:solidFill>
              <a:schemeClr val="tx1"/>
            </a:solidFill>
          </a:ln>
        </p:spPr>
        <p:txBody>
          <a:bodyPr anchor="ctr"/>
          <a:lstStyle/>
          <a:p>
            <a:pPr algn="ctr"/>
            <a:r>
              <a:rPr lang="en-US" dirty="0" smtClean="0"/>
              <a:t>Existing system</a:t>
            </a:r>
            <a:endParaRPr lang="en-US" dirty="0"/>
          </a:p>
        </p:txBody>
      </p:sp>
      <p:sp>
        <p:nvSpPr>
          <p:cNvPr id="5" name="Content Placeholder 4"/>
          <p:cNvSpPr>
            <a:spLocks noGrp="1"/>
          </p:cNvSpPr>
          <p:nvPr>
            <p:ph sz="half" idx="1"/>
          </p:nvPr>
        </p:nvSpPr>
        <p:spPr>
          <a:xfrm>
            <a:off x="609440" y="1600201"/>
            <a:ext cx="9675971" cy="4525963"/>
          </a:xfrm>
          <a:solidFill>
            <a:schemeClr val="bg2">
              <a:lumMod val="75000"/>
              <a:alpha val="69000"/>
            </a:schemeClr>
          </a:solidFill>
        </p:spPr>
        <p:txBody>
          <a:bodyPr>
            <a:normAutofit/>
          </a:bodyPr>
          <a:lstStyle/>
          <a:p>
            <a:pPr algn="just"/>
            <a:r>
              <a:rPr lang="en-US" sz="2400" dirty="0" smtClean="0"/>
              <a:t>There is no exiting system currently in the industry, All the task are performed through WhatsApp groups.</a:t>
            </a:r>
            <a:endParaRPr lang="en-US" sz="2400" dirty="0" smtClean="0"/>
          </a:p>
          <a:p>
            <a:pPr algn="just"/>
            <a:endParaRPr lang="en-US" sz="2400" dirty="0" smtClean="0"/>
          </a:p>
          <a:p>
            <a:pPr algn="just"/>
            <a:r>
              <a:rPr lang="en-US" sz="2400" dirty="0" smtClean="0"/>
              <a:t>Whenever someone in need of temporary work/worker they need contacts and WhatApp groups which is limited in size and capacity.</a:t>
            </a:r>
            <a:endParaRPr lang="en-US" sz="2400" dirty="0" smtClean="0"/>
          </a:p>
          <a:p>
            <a:pPr algn="just"/>
            <a:endParaRPr lang="en-US" sz="2400" dirty="0" smtClean="0"/>
          </a:p>
          <a:p>
            <a:pPr algn="just"/>
            <a:r>
              <a:rPr lang="en-US" sz="2400" dirty="0" smtClean="0"/>
              <a:t>There are manifold groups available and do provide work but for the same work all the groups provide different ranges of payment which creates confusion and trust issues among workers.</a:t>
            </a:r>
            <a:endParaRPr lang="en-US" sz="2400" dirty="0" smtClean="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50000"/>
              <a:alpha val="34000"/>
            </a:schemeClr>
          </a:solidFill>
          <a:ln cmpd="dbl">
            <a:solidFill>
              <a:schemeClr val="tx1"/>
            </a:solidFill>
          </a:ln>
        </p:spPr>
        <p:txBody>
          <a:bodyPr anchor="ctr">
            <a:normAutofit/>
          </a:bodyPr>
          <a:lstStyle/>
          <a:p>
            <a:pPr algn="ctr"/>
            <a:r>
              <a:rPr lang="en-US" sz="2665" dirty="0" smtClean="0"/>
              <a:t>Pros and cons of biased system (whatsapp)</a:t>
            </a:r>
            <a:endParaRPr lang="en-US" sz="2665" dirty="0"/>
          </a:p>
        </p:txBody>
      </p:sp>
      <p:sp>
        <p:nvSpPr>
          <p:cNvPr id="5" name="Content Placeholder 4"/>
          <p:cNvSpPr>
            <a:spLocks noGrp="1"/>
          </p:cNvSpPr>
          <p:nvPr>
            <p:ph sz="half" idx="1"/>
          </p:nvPr>
        </p:nvSpPr>
        <p:spPr>
          <a:solidFill>
            <a:schemeClr val="bg2">
              <a:lumMod val="75000"/>
              <a:alpha val="69000"/>
            </a:schemeClr>
          </a:solidFill>
        </p:spPr>
        <p:txBody>
          <a:bodyPr>
            <a:normAutofit/>
          </a:bodyPr>
          <a:lstStyle/>
          <a:p>
            <a:pPr algn="l"/>
            <a:r>
              <a:rPr lang="en-US" sz="2400" dirty="0" smtClean="0"/>
              <a:t>Easy to find Work or Workers.</a:t>
            </a:r>
            <a:endParaRPr lang="en-US" sz="2400" dirty="0" smtClean="0"/>
          </a:p>
          <a:p>
            <a:pPr algn="l"/>
            <a:r>
              <a:rPr lang="en-US" sz="2400" dirty="0" smtClean="0"/>
              <a:t>Better pay for Work.</a:t>
            </a:r>
            <a:endParaRPr lang="en-US" sz="2400" dirty="0" smtClean="0"/>
          </a:p>
          <a:p>
            <a:pPr algn="l"/>
            <a:r>
              <a:rPr lang="en-US" sz="2400" dirty="0" smtClean="0"/>
              <a:t>Decrease commission and cuts.</a:t>
            </a:r>
            <a:endParaRPr lang="en-US" sz="2400" dirty="0" smtClean="0"/>
          </a:p>
          <a:p>
            <a:pPr algn="l"/>
            <a:r>
              <a:rPr lang="en-US" sz="2400" dirty="0" smtClean="0"/>
              <a:t>No Different WhatsApp groups and fronts.</a:t>
            </a:r>
            <a:endParaRPr lang="en-US" sz="2400" dirty="0" smtClean="0"/>
          </a:p>
          <a:p>
            <a:pPr algn="l"/>
            <a:r>
              <a:rPr lang="en-US" sz="2400" dirty="0" smtClean="0"/>
              <a:t>Direct interaction Between </a:t>
            </a:r>
            <a:r>
              <a:rPr lang="en-IN" altLang="en-US" sz="2400" dirty="0" smtClean="0"/>
              <a:t>O</a:t>
            </a:r>
            <a:r>
              <a:rPr lang="en-US" sz="2400" dirty="0" smtClean="0"/>
              <a:t>rganizer and Worker.</a:t>
            </a:r>
            <a:endParaRPr lang="en-US" sz="2400" dirty="0" smtClean="0"/>
          </a:p>
          <a:p>
            <a:pPr algn="l"/>
            <a:r>
              <a:rPr lang="en-US" sz="2400" dirty="0" smtClean="0"/>
              <a:t>More Secure and encrypted system.</a:t>
            </a:r>
            <a:endParaRPr lang="en-US" sz="2400" dirty="0" smtClean="0"/>
          </a:p>
        </p:txBody>
      </p:sp>
      <p:sp>
        <p:nvSpPr>
          <p:cNvPr id="4" name="Content Placeholder 3"/>
          <p:cNvSpPr>
            <a:spLocks noGrp="1"/>
          </p:cNvSpPr>
          <p:nvPr>
            <p:ph sz="half" idx="2"/>
          </p:nvPr>
        </p:nvSpPr>
        <p:spPr/>
        <p:txBody>
          <a:bodyPr>
            <a:normAutofit/>
          </a:bodyPr>
          <a:lstStyle/>
          <a:p>
            <a:pPr algn="just"/>
            <a:r>
              <a:rPr lang="en-US" sz="2400" dirty="0" smtClean="0"/>
              <a:t>Risk of fraud </a:t>
            </a:r>
            <a:endParaRPr lang="en-US" sz="2400" dirty="0" smtClean="0"/>
          </a:p>
          <a:p>
            <a:pPr algn="just"/>
            <a:r>
              <a:rPr lang="en-US" sz="2400" dirty="0" smtClean="0"/>
              <a:t>You don’t know exactly what work you are getting</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50000"/>
              <a:alpha val="34000"/>
            </a:schemeClr>
          </a:solidFill>
          <a:ln cmpd="dbl">
            <a:solidFill>
              <a:schemeClr val="tx1"/>
            </a:solidFill>
          </a:ln>
        </p:spPr>
        <p:txBody>
          <a:bodyPr anchor="ctr">
            <a:normAutofit fontScale="90000"/>
          </a:bodyPr>
          <a:lstStyle/>
          <a:p>
            <a:pPr algn="ctr"/>
            <a:r>
              <a:rPr lang="en-US" dirty="0" smtClean="0"/>
              <a:t>Development tools and technologies</a:t>
            </a:r>
            <a:endParaRPr lang="en-US" dirty="0"/>
          </a:p>
        </p:txBody>
      </p:sp>
      <p:sp>
        <p:nvSpPr>
          <p:cNvPr id="5" name="Content Placeholder 4"/>
          <p:cNvSpPr>
            <a:spLocks noGrp="1"/>
          </p:cNvSpPr>
          <p:nvPr>
            <p:ph idx="1"/>
          </p:nvPr>
        </p:nvSpPr>
        <p:spPr>
          <a:gradFill>
            <a:gsLst>
              <a:gs pos="50000">
                <a:schemeClr val="accent5">
                  <a:lumMod val="60000"/>
                  <a:lumOff val="40000"/>
                </a:schemeClr>
              </a:gs>
              <a:gs pos="100000">
                <a:schemeClr val="accent1">
                  <a:tint val="23500"/>
                  <a:satMod val="160000"/>
                </a:schemeClr>
              </a:gs>
            </a:gsLst>
            <a:lin ang="5400000" scaled="0"/>
          </a:gradFill>
          <a:ln>
            <a:solidFill>
              <a:schemeClr val="tx1"/>
            </a:solidFill>
          </a:ln>
        </p:spPr>
        <p:txBody>
          <a:bodyPr>
            <a:normAutofit lnSpcReduction="10000"/>
          </a:bodyPr>
          <a:lstStyle/>
          <a:p>
            <a:pPr algn="just"/>
            <a:r>
              <a:rPr lang="en-US" sz="2400" b="1" dirty="0" smtClean="0"/>
              <a:t>Tools</a:t>
            </a:r>
            <a:endParaRPr lang="en-US" sz="2400" b="1" dirty="0" smtClean="0"/>
          </a:p>
          <a:p>
            <a:pPr lvl="1" algn="just"/>
            <a:r>
              <a:rPr lang="en-US" sz="2100" dirty="0" smtClean="0">
                <a:solidFill>
                  <a:schemeClr val="tx1"/>
                </a:solidFill>
              </a:rPr>
              <a:t>Android</a:t>
            </a:r>
            <a:endParaRPr lang="en-US" sz="2100" dirty="0" smtClean="0">
              <a:solidFill>
                <a:schemeClr val="tx1"/>
              </a:solidFill>
            </a:endParaRPr>
          </a:p>
          <a:p>
            <a:pPr lvl="2" algn="just"/>
            <a:r>
              <a:rPr lang="en-US" sz="1800" dirty="0" smtClean="0">
                <a:solidFill>
                  <a:schemeClr val="tx1">
                    <a:lumMod val="75000"/>
                    <a:lumOff val="25000"/>
                  </a:schemeClr>
                </a:solidFill>
              </a:rPr>
              <a:t>Android Studio 2021.3.1</a:t>
            </a:r>
            <a:endParaRPr lang="en-US" sz="1800" dirty="0" smtClean="0">
              <a:solidFill>
                <a:schemeClr val="tx1">
                  <a:lumMod val="75000"/>
                  <a:lumOff val="25000"/>
                </a:schemeClr>
              </a:solidFill>
            </a:endParaRPr>
          </a:p>
          <a:p>
            <a:pPr algn="just"/>
            <a:r>
              <a:rPr lang="en-US" sz="2400" b="1" dirty="0" smtClean="0"/>
              <a:t>Technologies</a:t>
            </a:r>
            <a:endParaRPr lang="en-US" sz="2400" b="1" dirty="0" smtClean="0"/>
          </a:p>
          <a:p>
            <a:pPr lvl="1" algn="just"/>
            <a:r>
              <a:rPr lang="en-US" sz="2100" dirty="0" smtClean="0">
                <a:solidFill>
                  <a:schemeClr val="tx1"/>
                </a:solidFill>
              </a:rPr>
              <a:t>Front-End</a:t>
            </a:r>
            <a:endParaRPr lang="en-US" sz="2100" dirty="0" smtClean="0">
              <a:solidFill>
                <a:schemeClr val="tx1"/>
              </a:solidFill>
            </a:endParaRPr>
          </a:p>
          <a:p>
            <a:pPr lvl="2" algn="just"/>
            <a:r>
              <a:rPr lang="en-US" sz="1800" b="1" dirty="0" smtClean="0">
                <a:solidFill>
                  <a:schemeClr val="tx1">
                    <a:lumMod val="85000"/>
                    <a:lumOff val="15000"/>
                  </a:schemeClr>
                </a:solidFill>
              </a:rPr>
              <a:t>Mobile Application</a:t>
            </a:r>
            <a:endParaRPr lang="en-US" sz="1800" b="1" dirty="0" smtClean="0">
              <a:solidFill>
                <a:schemeClr val="tx1">
                  <a:lumMod val="85000"/>
                  <a:lumOff val="15000"/>
                </a:schemeClr>
              </a:solidFill>
            </a:endParaRPr>
          </a:p>
          <a:p>
            <a:pPr lvl="3" algn="just"/>
            <a:r>
              <a:rPr lang="en-US" sz="1800" dirty="0" smtClean="0">
                <a:solidFill>
                  <a:schemeClr val="tx1">
                    <a:lumMod val="65000"/>
                    <a:lumOff val="35000"/>
                  </a:schemeClr>
                </a:solidFill>
              </a:rPr>
              <a:t>Android(Android studio dolphin 2021.3.1)</a:t>
            </a:r>
            <a:endParaRPr lang="en-US" sz="1800" dirty="0" smtClean="0">
              <a:solidFill>
                <a:schemeClr val="tx1">
                  <a:lumMod val="65000"/>
                  <a:lumOff val="35000"/>
                </a:schemeClr>
              </a:solidFill>
            </a:endParaRPr>
          </a:p>
          <a:p>
            <a:pPr lvl="1" algn="just"/>
            <a:r>
              <a:rPr lang="en-US" sz="2100" dirty="0" smtClean="0">
                <a:solidFill>
                  <a:schemeClr val="tx1"/>
                </a:solidFill>
              </a:rPr>
              <a:t>Back-End</a:t>
            </a:r>
            <a:endParaRPr lang="en-US" sz="2100" dirty="0" smtClean="0">
              <a:solidFill>
                <a:schemeClr val="tx1"/>
              </a:solidFill>
            </a:endParaRPr>
          </a:p>
          <a:p>
            <a:pPr lvl="2" algn="just"/>
            <a:r>
              <a:rPr lang="en-US" sz="1800" b="1" dirty="0" smtClean="0"/>
              <a:t>Mobile Applications</a:t>
            </a:r>
            <a:endParaRPr lang="en-US" sz="1800" dirty="0" smtClean="0"/>
          </a:p>
          <a:p>
            <a:pPr lvl="3" algn="just"/>
            <a:r>
              <a:rPr lang="en-US" sz="1800" dirty="0" smtClean="0">
                <a:solidFill>
                  <a:schemeClr val="tx1">
                    <a:lumMod val="65000"/>
                    <a:lumOff val="35000"/>
                  </a:schemeClr>
                </a:solidFill>
              </a:rPr>
              <a:t>MySQL(Database)</a:t>
            </a:r>
            <a:endParaRPr lang="en-US" sz="1800" dirty="0" smtClean="0">
              <a:solidFill>
                <a:schemeClr val="tx1">
                  <a:lumMod val="65000"/>
                  <a:lumOff val="35000"/>
                </a:schemeClr>
              </a:solidFill>
            </a:endParaRPr>
          </a:p>
          <a:p>
            <a:pPr lvl="3" algn="just"/>
            <a:r>
              <a:rPr lang="en-US" sz="1800" dirty="0" smtClean="0">
                <a:solidFill>
                  <a:schemeClr val="tx1">
                    <a:lumMod val="65000"/>
                    <a:lumOff val="35000"/>
                  </a:schemeClr>
                </a:solidFill>
              </a:rPr>
              <a:t>SQLite(Database)</a:t>
            </a:r>
            <a:endParaRPr lang="en-US" sz="1800" dirty="0" smtClean="0">
              <a:solidFill>
                <a:schemeClr val="tx1">
                  <a:lumMod val="65000"/>
                  <a:lumOff val="35000"/>
                </a:schemeClr>
              </a:solidFill>
            </a:endParaRPr>
          </a:p>
          <a:p>
            <a:pPr lvl="1" algn="just"/>
            <a:r>
              <a:rPr lang="en-US" sz="2100" dirty="0" smtClean="0">
                <a:solidFill>
                  <a:schemeClr val="tx1"/>
                </a:solidFill>
              </a:rPr>
              <a:t>Other Tools</a:t>
            </a:r>
            <a:endParaRPr lang="en-US" sz="2100" dirty="0" smtClean="0">
              <a:solidFill>
                <a:schemeClr val="tx1"/>
              </a:solidFill>
            </a:endParaRPr>
          </a:p>
          <a:p>
            <a:pPr lvl="2" algn="just"/>
            <a:r>
              <a:rPr lang="en-US" sz="1800" dirty="0" smtClean="0">
                <a:solidFill>
                  <a:schemeClr val="tx1">
                    <a:lumMod val="65000"/>
                    <a:lumOff val="35000"/>
                  </a:schemeClr>
                </a:solidFill>
              </a:rPr>
              <a:t>WPS Office (For Documentation, Presentation)</a:t>
            </a:r>
            <a:endParaRPr lang="en-US" sz="1800" dirty="0" smtClean="0">
              <a:solidFill>
                <a:schemeClr val="tx1">
                  <a:lumMod val="65000"/>
                  <a:lumOff val="35000"/>
                </a:schemeClr>
              </a:solidFill>
            </a:endParaRPr>
          </a:p>
          <a:p>
            <a:pPr lvl="2" algn="just"/>
            <a:r>
              <a:rPr lang="en-US" sz="1800" dirty="0" smtClean="0">
                <a:solidFill>
                  <a:schemeClr val="tx1">
                    <a:lumMod val="65000"/>
                    <a:lumOff val="35000"/>
                  </a:schemeClr>
                </a:solidFill>
              </a:rPr>
              <a:t>Darw.io (For Diagrams)</a:t>
            </a:r>
            <a:endParaRPr lang="en-US" sz="1800" dirty="0" smtClean="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8040</Words>
  <Application>WPS Presentation</Application>
  <PresentationFormat>Custom</PresentationFormat>
  <Paragraphs>630</Paragraphs>
  <Slides>39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SimSun</vt:lpstr>
      <vt:lpstr>Wingdings</vt:lpstr>
      <vt:lpstr>Microsoft YaHei</vt:lpstr>
      <vt:lpstr>Arial Unicode MS</vt:lpstr>
      <vt:lpstr>Corbel</vt:lpstr>
      <vt:lpstr>Calibri</vt:lpstr>
      <vt:lpstr>Times New Roman</vt:lpstr>
      <vt:lpstr>Wingdings</vt:lpstr>
      <vt:lpstr>Gear Drives</vt:lpstr>
      <vt:lpstr> Independent Work App</vt:lpstr>
      <vt:lpstr>PROJECT REPORT </vt:lpstr>
      <vt:lpstr>Group no. 33</vt:lpstr>
      <vt:lpstr>Project description:</vt:lpstr>
      <vt:lpstr>COMPANY DESCRIPTION:</vt:lpstr>
      <vt:lpstr>COMPANY DESCRIPTION:</vt:lpstr>
      <vt:lpstr>Existing system</vt:lpstr>
      <vt:lpstr>Pros and cons of biased system (whatsapp)</vt:lpstr>
      <vt:lpstr>Development tools and technologies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Work App</dc:title>
  <dc:creator>WIN</dc:creator>
  <cp:lastModifiedBy>pragn</cp:lastModifiedBy>
  <cp:revision>79</cp:revision>
  <dcterms:created xsi:type="dcterms:W3CDTF">2022-11-25T03:44:00Z</dcterms:created>
  <dcterms:modified xsi:type="dcterms:W3CDTF">2022-11-29T08:43:32Z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6ADE6AE00C564498B537E5508A823638</vt:lpwstr>
  </property>
  <property fmtid="{D5CDD505-2E9C-101B-9397-08002B2CF9AE}" pid="3" name="KSOProductBuildVer">
    <vt:lpwstr>1033-11.2.0.11417</vt:lpwstr>
  </property>
</Properties>
</file>