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302" r:id="rId12"/>
    <p:sldId id="303" r:id="rId13"/>
    <p:sldId id="304" r:id="rId14"/>
    <p:sldId id="305" r:id="rId15"/>
    <p:sldId id="306" r:id="rId16"/>
    <p:sldId id="307" r:id="rId17"/>
    <p:sldId id="308" r:id="rId18"/>
    <p:sldId id="266" r:id="rId19"/>
    <p:sldId id="268" r:id="rId20"/>
    <p:sldId id="267"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300" r:id="rId36"/>
    <p:sldId id="283" r:id="rId37"/>
    <p:sldId id="301" r:id="rId38"/>
    <p:sldId id="284" r:id="rId39"/>
    <p:sldId id="313" r:id="rId40"/>
    <p:sldId id="309" r:id="rId41"/>
    <p:sldId id="310" r:id="rId42"/>
    <p:sldId id="311" r:id="rId43"/>
    <p:sldId id="312" r:id="rId44"/>
    <p:sldId id="314" r:id="rId45"/>
    <p:sldId id="315" r:id="rId46"/>
    <p:sldId id="316" r:id="rId47"/>
    <p:sldId id="317" r:id="rId48"/>
    <p:sldId id="318" r:id="rId49"/>
    <p:sldId id="355" r:id="rId50"/>
    <p:sldId id="356" r:id="rId51"/>
    <p:sldId id="357" r:id="rId52"/>
    <p:sldId id="358" r:id="rId53"/>
    <p:sldId id="359" r:id="rId54"/>
    <p:sldId id="360" r:id="rId55"/>
    <p:sldId id="361" r:id="rId56"/>
    <p:sldId id="362" r:id="rId57"/>
    <p:sldId id="363" r:id="rId58"/>
    <p:sldId id="364"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286" r:id="rId96"/>
    <p:sldId id="287" r:id="rId97"/>
    <p:sldId id="288" r:id="rId98"/>
    <p:sldId id="289" r:id="rId99"/>
    <p:sldId id="290" r:id="rId100"/>
    <p:sldId id="291" r:id="rId101"/>
    <p:sldId id="292" r:id="rId102"/>
    <p:sldId id="293" r:id="rId103"/>
    <p:sldId id="294" r:id="rId104"/>
    <p:sldId id="296" r:id="rId105"/>
    <p:sldId id="297" r:id="rId106"/>
    <p:sldId id="298" r:id="rId107"/>
    <p:sldId id="299"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Tolls -II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990600" y="609600"/>
            <a:ext cx="7543800" cy="4876800"/>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cstate="print"/>
          <a:srcRect/>
          <a:stretch>
            <a:fillRect/>
          </a:stretch>
        </p:blipFill>
        <p:spPr bwMode="auto">
          <a:xfrm>
            <a:off x="457200" y="609600"/>
            <a:ext cx="8229600" cy="53340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cstate="print"/>
          <a:srcRect/>
          <a:stretch>
            <a:fillRect/>
          </a:stretch>
        </p:blipFill>
        <p:spPr bwMode="auto">
          <a:xfrm>
            <a:off x="762000" y="381000"/>
            <a:ext cx="7391400" cy="563880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lnSpcReduction="10000"/>
          </a:bodyPr>
          <a:lstStyle/>
          <a:p>
            <a:pPr algn="just">
              <a:buNone/>
            </a:pPr>
            <a:r>
              <a:rPr lang="en-US" sz="2400" dirty="0" smtClean="0"/>
              <a:t>3. Waterfall Chart:</a:t>
            </a:r>
          </a:p>
          <a:p>
            <a:pPr lvl="1" algn="just"/>
            <a:r>
              <a:rPr lang="en-US" sz="2000" dirty="0" smtClean="0"/>
              <a:t>A waterfall chart is it depicts the flow between certain statistics. </a:t>
            </a:r>
          </a:p>
          <a:p>
            <a:pPr lvl="1" algn="just"/>
            <a:r>
              <a:rPr lang="en-US" sz="2000" dirty="0" smtClean="0"/>
              <a:t>A line chart is replaced by a waterfall chart as it is more interactive.</a:t>
            </a:r>
          </a:p>
          <a:p>
            <a:pPr lvl="1" algn="just"/>
            <a:r>
              <a:rPr lang="en-US" sz="2000" dirty="0" smtClean="0"/>
              <a:t>A waterfall chart is used to analyze a measure – its rise and fall over the years. </a:t>
            </a:r>
          </a:p>
          <a:p>
            <a:pPr lvl="1" algn="just"/>
            <a:r>
              <a:rPr lang="en-US" sz="2000" dirty="0" smtClean="0"/>
              <a:t>To achieve this, execute the following steps:</a:t>
            </a:r>
          </a:p>
          <a:p>
            <a:pPr lvl="1" algn="just">
              <a:buNone/>
            </a:pPr>
            <a:r>
              <a:rPr lang="en-US" sz="2000" dirty="0" smtClean="0"/>
              <a:t>Step 1: Drag the Order Date and Profit to Columns and Rows shelves, respectively. Change the format of the Order Date to </a:t>
            </a:r>
            <a:r>
              <a:rPr lang="en-US" sz="2000" dirty="0" err="1" smtClean="0"/>
              <a:t>MonthYear</a:t>
            </a:r>
            <a:r>
              <a:rPr lang="en-US" sz="2000" dirty="0" smtClean="0"/>
              <a:t> and for the Profit, convert the Quick Table Calculation to Running Total. Step 2: Under the Marks pane, change the Mark type to Gantt Bar. You can also alter the size accordingly.</a:t>
            </a:r>
          </a:p>
          <a:p>
            <a:pPr lvl="1" algn="just">
              <a:buNone/>
            </a:pPr>
            <a:r>
              <a:rPr lang="en-US" sz="2000" dirty="0" smtClean="0"/>
              <a:t> Step 3: Create a calculated field named Negative Profit and drag it to Size under the Marks pane. This field will fill the Gantt chart. </a:t>
            </a:r>
          </a:p>
          <a:p>
            <a:pPr lvl="1" algn="just">
              <a:buNone/>
            </a:pPr>
            <a:r>
              <a:rPr lang="en-US" sz="2000" dirty="0" smtClean="0"/>
              <a:t>Step 4: Drag Profit to the type Color under the Marks pane</a:t>
            </a:r>
          </a:p>
          <a:p>
            <a:pPr lvl="1" algn="just"/>
            <a:endParaRPr lang="en-US" sz="20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cstate="print"/>
          <a:srcRect/>
          <a:stretch>
            <a:fillRect/>
          </a:stretch>
        </p:blipFill>
        <p:spPr bwMode="auto">
          <a:xfrm>
            <a:off x="1066800" y="762000"/>
            <a:ext cx="6683320" cy="4160881"/>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Integrate Tableau with Google Sheets</a:t>
            </a:r>
            <a:endParaRPr lang="en-US" dirty="0"/>
          </a:p>
        </p:txBody>
      </p:sp>
      <p:sp>
        <p:nvSpPr>
          <p:cNvPr id="3" name="Content Placeholder 2"/>
          <p:cNvSpPr>
            <a:spLocks noGrp="1"/>
          </p:cNvSpPr>
          <p:nvPr>
            <p:ph idx="1"/>
          </p:nvPr>
        </p:nvSpPr>
        <p:spPr/>
        <p:txBody>
          <a:bodyPr>
            <a:normAutofit/>
          </a:bodyPr>
          <a:lstStyle/>
          <a:p>
            <a:pPr algn="just"/>
            <a:r>
              <a:rPr lang="en-US" sz="2400" dirty="0" smtClean="0"/>
              <a:t>Google Sheets is a spreadsheet utility bestowed by Google.</a:t>
            </a:r>
          </a:p>
          <a:p>
            <a:pPr algn="just"/>
            <a:r>
              <a:rPr lang="en-US" sz="2400" dirty="0" smtClean="0"/>
              <a:t>Google Sheets is a web-based application and free of cost. </a:t>
            </a:r>
          </a:p>
          <a:p>
            <a:pPr algn="just"/>
            <a:r>
              <a:rPr lang="en-US" sz="2400" dirty="0" smtClean="0"/>
              <a:t>It is now possible to integrate Google Sheets in Tableau using the Google Sheets connector. </a:t>
            </a:r>
          </a:p>
          <a:p>
            <a:pPr algn="just"/>
            <a:r>
              <a:rPr lang="en-US" sz="2400" dirty="0" smtClean="0"/>
              <a:t>Tableau is strongly supported by Application Programming Interface (API) which helps us to get a seamless connection and gather productive insights.</a:t>
            </a:r>
            <a:endParaRPr lang="en-US" sz="2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pPr algn="just"/>
            <a:r>
              <a:rPr lang="en-US" sz="2400" dirty="0" smtClean="0"/>
              <a:t>To integrate Google Sheets in Tableau, execute the following steps: </a:t>
            </a:r>
          </a:p>
          <a:p>
            <a:pPr lvl="1" algn="just">
              <a:buNone/>
            </a:pPr>
            <a:r>
              <a:rPr lang="en-US" sz="2000" dirty="0" smtClean="0"/>
              <a:t>Step 1: Open the Tableau application on  device, go to the connect column, and select Google Sheets under the To a Server tab. </a:t>
            </a:r>
          </a:p>
          <a:p>
            <a:pPr lvl="1" algn="just">
              <a:buNone/>
            </a:pPr>
            <a:r>
              <a:rPr lang="en-US" sz="2000" dirty="0" smtClean="0"/>
              <a:t>Step 2: After Step 1, it will  directed to a page asking to sign into  Google account. </a:t>
            </a:r>
          </a:p>
          <a:p>
            <a:pPr lvl="1" algn="just">
              <a:buNone/>
            </a:pPr>
            <a:r>
              <a:rPr lang="en-US" sz="2000" dirty="0" smtClean="0"/>
              <a:t>Step 3: Grant Tableau permission to access the Google Sheets.</a:t>
            </a:r>
          </a:p>
          <a:p>
            <a:pPr lvl="1" algn="just">
              <a:buNone/>
            </a:pPr>
            <a:r>
              <a:rPr lang="en-US" sz="2000" dirty="0" smtClean="0"/>
              <a:t>Step 4: Select the desired Google Sheet to integrate with Tableau.</a:t>
            </a:r>
            <a:endParaRPr 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bwMode="auto">
          <a:xfrm>
            <a:off x="609600" y="609600"/>
            <a:ext cx="8001000" cy="5334000"/>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cstate="print"/>
          <a:srcRect/>
          <a:stretch>
            <a:fillRect/>
          </a:stretch>
        </p:blipFill>
        <p:spPr bwMode="auto">
          <a:xfrm>
            <a:off x="457200" y="914400"/>
            <a:ext cx="8229600" cy="4724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Cleaning and Structuring Messy Data</a:t>
            </a:r>
            <a:endParaRPr lang="en-US" dirty="0"/>
          </a:p>
        </p:txBody>
      </p:sp>
      <p:sp>
        <p:nvSpPr>
          <p:cNvPr id="3" name="Content Placeholder 2"/>
          <p:cNvSpPr>
            <a:spLocks noGrp="1"/>
          </p:cNvSpPr>
          <p:nvPr>
            <p:ph idx="1"/>
          </p:nvPr>
        </p:nvSpPr>
        <p:spPr/>
        <p:txBody>
          <a:bodyPr/>
          <a:lstStyle/>
          <a:p>
            <a:pPr algn="just"/>
            <a:r>
              <a:rPr lang="en-US" sz="2400" dirty="0" smtClean="0"/>
              <a:t>Cleaning and structuring messy data in Tableau can involve leveraging built-in Tableau features for data preparation, as well as Tableau Prep Builder for more complex task.</a:t>
            </a:r>
          </a:p>
          <a:p>
            <a:pPr>
              <a:buNone/>
            </a:pPr>
            <a:r>
              <a:rPr lang="en-US" sz="2400" b="1" dirty="0" smtClean="0"/>
              <a:t>1. Import and Analyze the Data</a:t>
            </a:r>
          </a:p>
          <a:p>
            <a:r>
              <a:rPr lang="en-US" sz="2400" b="1" dirty="0" smtClean="0"/>
              <a:t>Connect to your data source:</a:t>
            </a:r>
            <a:r>
              <a:rPr lang="en-US" sz="2400" dirty="0" smtClean="0"/>
              <a:t> Import the messy dataset into Tableau Desktop.</a:t>
            </a:r>
          </a:p>
          <a:p>
            <a:r>
              <a:rPr lang="en-US" sz="2400" b="1" dirty="0" smtClean="0"/>
              <a:t>Preview the data:</a:t>
            </a:r>
            <a:r>
              <a:rPr lang="en-US" sz="2400" dirty="0" smtClean="0"/>
              <a:t> Use the Data Source tab to inspect data for inconsistencies, missing values, or irregularities.</a:t>
            </a:r>
          </a:p>
          <a:p>
            <a:pPr algn="just"/>
            <a:endParaRPr lang="en-US" sz="24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62500" lnSpcReduction="20000"/>
          </a:bodyPr>
          <a:lstStyle/>
          <a:p>
            <a:pPr>
              <a:buNone/>
            </a:pPr>
            <a:r>
              <a:rPr lang="en-US" b="1" dirty="0" smtClean="0"/>
              <a:t>2. Clean Data Using Built-in Features</a:t>
            </a:r>
          </a:p>
          <a:p>
            <a:pPr>
              <a:buNone/>
            </a:pPr>
            <a:r>
              <a:rPr lang="en-US" dirty="0" smtClean="0"/>
              <a:t>In Tableau Desktop:</a:t>
            </a:r>
          </a:p>
          <a:p>
            <a:pPr>
              <a:buNone/>
            </a:pPr>
            <a:r>
              <a:rPr lang="en-US" b="1" dirty="0" smtClean="0"/>
              <a:t>Rename Columns:</a:t>
            </a:r>
            <a:r>
              <a:rPr lang="en-US" dirty="0" smtClean="0"/>
              <a:t> Rename columns for clarity by double-clicking on the column headers in the Data Source view.</a:t>
            </a:r>
          </a:p>
          <a:p>
            <a:pPr>
              <a:buNone/>
            </a:pPr>
            <a:r>
              <a:rPr lang="en-US" b="1" dirty="0" smtClean="0"/>
              <a:t>Change Data Types:</a:t>
            </a:r>
            <a:r>
              <a:rPr lang="en-US" dirty="0" smtClean="0"/>
              <a:t> Ensure each column has the correct data type (e.g., Date, String, Number). Click on the data type icon in the column header to change it.</a:t>
            </a:r>
          </a:p>
          <a:p>
            <a:pPr>
              <a:buNone/>
            </a:pPr>
            <a:r>
              <a:rPr lang="en-US" b="1" dirty="0" smtClean="0"/>
              <a:t>Split Columns:</a:t>
            </a:r>
            <a:r>
              <a:rPr lang="en-US" dirty="0" smtClean="0"/>
              <a:t> Use the </a:t>
            </a:r>
            <a:r>
              <a:rPr lang="en-US" b="1" dirty="0" smtClean="0"/>
              <a:t>Split</a:t>
            </a:r>
            <a:r>
              <a:rPr lang="en-US" dirty="0" smtClean="0"/>
              <a:t> or </a:t>
            </a:r>
            <a:r>
              <a:rPr lang="en-US" b="1" dirty="0" smtClean="0"/>
              <a:t>Custom Split</a:t>
            </a:r>
            <a:r>
              <a:rPr lang="en-US" dirty="0" smtClean="0"/>
              <a:t> option to divide a column into multiple parts (e.g., splitting "</a:t>
            </a:r>
            <a:r>
              <a:rPr lang="en-US" dirty="0" err="1" smtClean="0"/>
              <a:t>FirstName</a:t>
            </a:r>
            <a:r>
              <a:rPr lang="en-US" dirty="0" smtClean="0"/>
              <a:t> </a:t>
            </a:r>
            <a:r>
              <a:rPr lang="en-US" dirty="0" err="1" smtClean="0"/>
              <a:t>LastName</a:t>
            </a:r>
            <a:r>
              <a:rPr lang="en-US" dirty="0" smtClean="0"/>
              <a:t>" into two fields).</a:t>
            </a:r>
          </a:p>
          <a:p>
            <a:pPr lvl="1">
              <a:buNone/>
            </a:pPr>
            <a:r>
              <a:rPr lang="en-US" dirty="0" smtClean="0"/>
              <a:t>Right-click on the column &gt; </a:t>
            </a:r>
            <a:r>
              <a:rPr lang="en-US" b="1" dirty="0" smtClean="0"/>
              <a:t>Transform</a:t>
            </a:r>
            <a:r>
              <a:rPr lang="en-US" dirty="0" smtClean="0"/>
              <a:t> &gt; </a:t>
            </a:r>
            <a:r>
              <a:rPr lang="en-US" b="1" dirty="0" smtClean="0"/>
              <a:t>Split</a:t>
            </a:r>
            <a:r>
              <a:rPr lang="en-US" dirty="0" smtClean="0"/>
              <a:t>.</a:t>
            </a:r>
          </a:p>
          <a:p>
            <a:pPr>
              <a:buNone/>
            </a:pPr>
            <a:r>
              <a:rPr lang="en-US" b="1" dirty="0" smtClean="0"/>
              <a:t>Remove Duplicates:</a:t>
            </a:r>
            <a:r>
              <a:rPr lang="en-US" dirty="0" smtClean="0"/>
              <a:t> While Tableau doesn’t remove duplicates directly, but data aggregation can be done or use distinct counts in  analysis to mitigate their impact.</a:t>
            </a:r>
          </a:p>
          <a:p>
            <a:pPr>
              <a:buNone/>
            </a:pPr>
            <a:r>
              <a:rPr lang="en-US" b="1" dirty="0" smtClean="0"/>
              <a:t>Filter Data:</a:t>
            </a:r>
            <a:r>
              <a:rPr lang="en-US" dirty="0" smtClean="0"/>
              <a:t> Exclude unwanted rows using the </a:t>
            </a:r>
            <a:r>
              <a:rPr lang="en-US" b="1" dirty="0" smtClean="0"/>
              <a:t>Filters</a:t>
            </a:r>
            <a:r>
              <a:rPr lang="en-US" dirty="0" smtClean="0"/>
              <a:t> pane.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lgn="just">
              <a:buNone/>
            </a:pPr>
            <a:r>
              <a:rPr lang="en-US" sz="2400" b="1" dirty="0" smtClean="0"/>
              <a:t>3. Handle Missing Values</a:t>
            </a:r>
          </a:p>
          <a:p>
            <a:pPr algn="just"/>
            <a:r>
              <a:rPr lang="en-US" sz="2400" b="1" dirty="0" smtClean="0"/>
              <a:t>Exclude Missing Values:</a:t>
            </a:r>
            <a:r>
              <a:rPr lang="en-US" sz="2400" dirty="0" smtClean="0"/>
              <a:t> Use filters to remove rows with nulls.</a:t>
            </a:r>
          </a:p>
          <a:p>
            <a:pPr algn="just"/>
            <a:r>
              <a:rPr lang="en-US" sz="2400" b="1" dirty="0" smtClean="0"/>
              <a:t>Fill Nulls:</a:t>
            </a:r>
            <a:r>
              <a:rPr lang="en-US" sz="2400" dirty="0" smtClean="0"/>
              <a:t> Replace null values with default values:</a:t>
            </a:r>
          </a:p>
          <a:p>
            <a:pPr lvl="1" algn="just"/>
            <a:r>
              <a:rPr lang="en-US" sz="2400" dirty="0" smtClean="0"/>
              <a:t>Right-click a column &gt; </a:t>
            </a:r>
            <a:r>
              <a:rPr lang="en-US" sz="2400" b="1" dirty="0" smtClean="0"/>
              <a:t>Edit</a:t>
            </a:r>
            <a:r>
              <a:rPr lang="en-US" sz="2400" dirty="0" smtClean="0"/>
              <a:t> &gt; Set default value.</a:t>
            </a:r>
          </a:p>
          <a:p>
            <a:pPr lvl="1" algn="just"/>
            <a:r>
              <a:rPr lang="en-US" sz="2400" dirty="0" smtClean="0"/>
              <a:t>Use calculated fields: IFNULL([Column], '</a:t>
            </a:r>
            <a:r>
              <a:rPr lang="en-US" sz="2400" dirty="0" err="1" smtClean="0"/>
              <a:t>DefaultValue</a:t>
            </a:r>
            <a:r>
              <a:rPr lang="en-US" sz="2400" dirty="0" smtClean="0"/>
              <a:t>').</a:t>
            </a:r>
          </a:p>
          <a:p>
            <a:pPr algn="just"/>
            <a:r>
              <a:rPr lang="en-US" sz="2400" b="1" dirty="0" smtClean="0"/>
              <a:t>Highlight Missing Data:</a:t>
            </a:r>
            <a:r>
              <a:rPr lang="en-US" sz="2400" dirty="0" smtClean="0"/>
              <a:t> Use calculated fields to flag missing values for analysis.</a:t>
            </a:r>
          </a:p>
          <a:p>
            <a:pPr algn="just"/>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buNone/>
            </a:pPr>
            <a:r>
              <a:rPr lang="en-US" sz="2400" b="1" dirty="0" smtClean="0"/>
              <a:t>4. Create Calculated Fields</a:t>
            </a:r>
          </a:p>
          <a:p>
            <a:r>
              <a:rPr lang="en-US" sz="2400" dirty="0" smtClean="0"/>
              <a:t>For additional structuring, use calculated fields:</a:t>
            </a:r>
          </a:p>
          <a:p>
            <a:r>
              <a:rPr lang="en-US" sz="2400" b="1" dirty="0" smtClean="0"/>
              <a:t>Standardize Text Case:</a:t>
            </a:r>
            <a:r>
              <a:rPr lang="en-US" sz="2400" dirty="0" smtClean="0"/>
              <a:t/>
            </a:r>
            <a:br>
              <a:rPr lang="en-US" sz="2400" dirty="0" smtClean="0"/>
            </a:br>
            <a:r>
              <a:rPr lang="en-US" sz="2400" dirty="0" smtClean="0"/>
              <a:t>Example: LOWER([</a:t>
            </a:r>
            <a:r>
              <a:rPr lang="en-US" sz="2400" dirty="0" err="1" smtClean="0"/>
              <a:t>FieldName</a:t>
            </a:r>
            <a:r>
              <a:rPr lang="en-US" sz="2400" dirty="0" smtClean="0"/>
              <a:t>]) or UPPER([</a:t>
            </a:r>
            <a:r>
              <a:rPr lang="en-US" sz="2400" dirty="0" err="1" smtClean="0"/>
              <a:t>FieldName</a:t>
            </a:r>
            <a:r>
              <a:rPr lang="en-US" sz="2400" dirty="0" smtClean="0"/>
              <a:t>]).</a:t>
            </a:r>
          </a:p>
          <a:p>
            <a:r>
              <a:rPr lang="en-US" sz="2400" b="1" dirty="0" smtClean="0"/>
              <a:t>Clean Extra Whitespace:</a:t>
            </a:r>
            <a:r>
              <a:rPr lang="en-US" sz="2400" dirty="0" smtClean="0"/>
              <a:t/>
            </a:r>
            <a:br>
              <a:rPr lang="en-US" sz="2400" dirty="0" smtClean="0"/>
            </a:br>
            <a:r>
              <a:rPr lang="en-US" sz="2400" dirty="0" smtClean="0"/>
              <a:t>Use functions like TRIM([</a:t>
            </a:r>
            <a:r>
              <a:rPr lang="en-US" sz="2400" dirty="0" err="1" smtClean="0"/>
              <a:t>FieldName</a:t>
            </a:r>
            <a:r>
              <a:rPr lang="en-US" sz="2400" dirty="0" smtClean="0"/>
              <a:t>]) to remove leading/trailing spaces.</a:t>
            </a:r>
          </a:p>
          <a:p>
            <a:r>
              <a:rPr lang="en-US" sz="2400" b="1" dirty="0" smtClean="0"/>
              <a:t>Derive New Fields:</a:t>
            </a:r>
            <a:r>
              <a:rPr lang="en-US" sz="2400" dirty="0" smtClean="0"/>
              <a:t/>
            </a:r>
            <a:br>
              <a:rPr lang="en-US" sz="2400" dirty="0" smtClean="0"/>
            </a:br>
            <a:r>
              <a:rPr lang="en-US" sz="2400" dirty="0" smtClean="0"/>
              <a:t>Combine fields (e.g., CONCAT([</a:t>
            </a:r>
            <a:r>
              <a:rPr lang="en-US" sz="2400" dirty="0" err="1" smtClean="0"/>
              <a:t>FirstName</a:t>
            </a:r>
            <a:r>
              <a:rPr lang="en-US" sz="2400" dirty="0" smtClean="0"/>
              <a:t>], ' ', [</a:t>
            </a:r>
            <a:r>
              <a:rPr lang="en-US" sz="2400" dirty="0" err="1" smtClean="0"/>
              <a:t>LastName</a:t>
            </a:r>
            <a:r>
              <a:rPr lang="en-US" sz="2400" dirty="0" smtClean="0"/>
              <a:t>])) or extract data using functions (e.g., LEFT, MID, RIGHT).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lgn="just">
              <a:buNone/>
            </a:pPr>
            <a:r>
              <a:rPr lang="en-US" sz="2400" b="1" dirty="0" smtClean="0"/>
              <a:t>5. Tableau Prep Builder (Advanced Cleaning)</a:t>
            </a:r>
          </a:p>
          <a:p>
            <a:pPr algn="just"/>
            <a:r>
              <a:rPr lang="en-US" sz="2400" dirty="0" smtClean="0"/>
              <a:t>For more complex tasks, use </a:t>
            </a:r>
            <a:r>
              <a:rPr lang="en-US" sz="2400" b="1" dirty="0" smtClean="0"/>
              <a:t>Tableau Prep Builder</a:t>
            </a:r>
            <a:r>
              <a:rPr lang="en-US" sz="2400" dirty="0" smtClean="0"/>
              <a:t>:</a:t>
            </a:r>
          </a:p>
          <a:p>
            <a:pPr algn="just"/>
            <a:r>
              <a:rPr lang="en-US" sz="2400" b="1" dirty="0" smtClean="0"/>
              <a:t>Join and Union Datasets:</a:t>
            </a:r>
            <a:r>
              <a:rPr lang="en-US" sz="2400" dirty="0" smtClean="0"/>
              <a:t> Combine multiple datasets even if they have different structures.</a:t>
            </a:r>
          </a:p>
          <a:p>
            <a:pPr algn="just"/>
            <a:r>
              <a:rPr lang="en-US" sz="2400" b="1" dirty="0" smtClean="0"/>
              <a:t>Pivot Data:</a:t>
            </a:r>
            <a:r>
              <a:rPr lang="en-US" sz="2400" dirty="0" smtClean="0"/>
              <a:t> Convert columns to rows (or vice versa) for better structuring.</a:t>
            </a:r>
          </a:p>
          <a:p>
            <a:pPr algn="just"/>
            <a:r>
              <a:rPr lang="en-US" sz="2400" b="1" dirty="0" smtClean="0"/>
              <a:t>Group and Replace:</a:t>
            </a:r>
            <a:r>
              <a:rPr lang="en-US" sz="2400" dirty="0" smtClean="0"/>
              <a:t> Automatically group similar values using clustering (e.g., correct spelling variations).</a:t>
            </a:r>
          </a:p>
          <a:p>
            <a:pPr algn="just"/>
            <a:r>
              <a:rPr lang="en-US" sz="2400" b="1" dirty="0" smtClean="0"/>
              <a:t>Script Integration:</a:t>
            </a:r>
            <a:r>
              <a:rPr lang="en-US" sz="2400" dirty="0" smtClean="0"/>
              <a:t> Use Python or R scripts for advanced cleaning.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lstStyle/>
          <a:p>
            <a:pPr algn="just">
              <a:buNone/>
            </a:pPr>
            <a:r>
              <a:rPr lang="en-US" sz="2400" b="1" dirty="0" smtClean="0"/>
              <a:t>6. Reshape Data for Analysis</a:t>
            </a:r>
          </a:p>
          <a:p>
            <a:pPr algn="just"/>
            <a:r>
              <a:rPr lang="en-US" sz="2400" dirty="0" smtClean="0"/>
              <a:t>Use Tableau’s pivoting features to reshape data if needed for visualizations.</a:t>
            </a:r>
          </a:p>
          <a:p>
            <a:pPr algn="just"/>
            <a:r>
              <a:rPr lang="en-US" sz="2400" dirty="0" smtClean="0"/>
              <a:t>Ensure the data follows a tidy format: each row represents an observation, and each column represents a variable.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buNone/>
            </a:pPr>
            <a:r>
              <a:rPr lang="en-US" sz="2400" b="1" dirty="0" smtClean="0"/>
              <a:t>7. Validate and Save the Data</a:t>
            </a:r>
          </a:p>
          <a:p>
            <a:pPr algn="just"/>
            <a:r>
              <a:rPr lang="en-US" sz="2400" dirty="0" smtClean="0"/>
              <a:t>Use visualizations to check for anomalies or incorrect data points.</a:t>
            </a:r>
          </a:p>
          <a:p>
            <a:pPr algn="just"/>
            <a:r>
              <a:rPr lang="en-US" sz="2400" dirty="0" smtClean="0"/>
              <a:t>Save the cleaned data as an extract or publish it to Tableau Server.</a:t>
            </a: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 </a:t>
            </a:r>
            <a:endParaRPr lang="en-US" dirty="0"/>
          </a:p>
        </p:txBody>
      </p:sp>
      <p:sp>
        <p:nvSpPr>
          <p:cNvPr id="3" name="Content Placeholder 2"/>
          <p:cNvSpPr>
            <a:spLocks noGrp="1"/>
          </p:cNvSpPr>
          <p:nvPr>
            <p:ph idx="1"/>
          </p:nvPr>
        </p:nvSpPr>
        <p:spPr/>
        <p:txBody>
          <a:bodyPr>
            <a:normAutofit/>
          </a:bodyPr>
          <a:lstStyle/>
          <a:p>
            <a:pPr marL="514350" indent="-514350" algn="just">
              <a:buAutoNum type="arabicPeriod"/>
            </a:pPr>
            <a:r>
              <a:rPr lang="en-US" sz="2400" dirty="0" smtClean="0"/>
              <a:t>Mean </a:t>
            </a:r>
          </a:p>
          <a:p>
            <a:pPr marL="514350" indent="-514350" algn="just">
              <a:buNone/>
            </a:pPr>
            <a:r>
              <a:rPr lang="en-US" sz="2400" dirty="0" smtClean="0"/>
              <a:t>		In the Tableau, it is easy to calculate the mean using the average function. </a:t>
            </a:r>
          </a:p>
          <a:p>
            <a:pPr algn="just"/>
            <a:r>
              <a:rPr lang="en-US" sz="2400" dirty="0" smtClean="0"/>
              <a:t>Step 1: Drag the dimension Category and the measure Sales to the canvas area.</a:t>
            </a:r>
          </a:p>
          <a:p>
            <a:pPr algn="just"/>
            <a:r>
              <a:rPr lang="en-US" sz="2400" dirty="0" smtClean="0"/>
              <a:t> Step 2: To get the average, right-click on the Sales field and select the Measure (Average) method.</a:t>
            </a:r>
          </a:p>
          <a:p>
            <a:pPr algn="just"/>
            <a:r>
              <a:rPr lang="en-US" sz="2400" dirty="0" smtClean="0"/>
              <a:t>Step 3: To get the average to be displayed on the respective bars, drag the Sales field from the canvas area itself to the Label property under the Marks shelf.</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457200" y="762000"/>
            <a:ext cx="8207452" cy="4876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 Visualization</a:t>
            </a:r>
            <a:endParaRPr lang="en-US" dirty="0"/>
          </a:p>
        </p:txBody>
      </p:sp>
      <p:sp>
        <p:nvSpPr>
          <p:cNvPr id="3" name="Content Placeholder 2"/>
          <p:cNvSpPr>
            <a:spLocks noGrp="1"/>
          </p:cNvSpPr>
          <p:nvPr>
            <p:ph idx="1"/>
          </p:nvPr>
        </p:nvSpPr>
        <p:spPr/>
        <p:txBody>
          <a:bodyPr>
            <a:normAutofit/>
          </a:bodyPr>
          <a:lstStyle/>
          <a:p>
            <a:pPr algn="just"/>
            <a:r>
              <a:rPr lang="en-US" sz="2400" dirty="0" smtClean="0"/>
              <a:t>Data visualization is a process used to represent the data in the graphical format.</a:t>
            </a:r>
          </a:p>
          <a:p>
            <a:pPr algn="just"/>
            <a:r>
              <a:rPr lang="en-US" sz="2400" dirty="0" smtClean="0"/>
              <a:t> It is because of data visualization that various decision makers can gain insights as well as patterns and analyze it from the data represented visually. </a:t>
            </a:r>
          </a:p>
          <a:p>
            <a:pPr algn="just"/>
            <a:r>
              <a:rPr lang="en-US" sz="2400" dirty="0" smtClean="0"/>
              <a:t>Three major factors for data visualization</a:t>
            </a:r>
          </a:p>
          <a:p>
            <a:pPr lvl="1" algn="just"/>
            <a:r>
              <a:rPr lang="en-US" sz="2000" dirty="0" smtClean="0"/>
              <a:t>Clarity</a:t>
            </a:r>
          </a:p>
          <a:p>
            <a:pPr lvl="1" algn="just"/>
            <a:r>
              <a:rPr lang="en-US" sz="2000" dirty="0" smtClean="0"/>
              <a:t>Accuracy</a:t>
            </a:r>
          </a:p>
          <a:p>
            <a:pPr lvl="1" algn="just"/>
            <a:r>
              <a:rPr lang="en-US" sz="2000" dirty="0" smtClean="0"/>
              <a:t>Efficiency</a:t>
            </a:r>
          </a:p>
          <a:p>
            <a:pPr algn="just"/>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609600" y="457200"/>
            <a:ext cx="7186283" cy="1158340"/>
          </a:xfrm>
          <a:prstGeom prst="rect">
            <a:avLst/>
          </a:prstGeom>
          <a:noFill/>
          <a:ln w="9525">
            <a:noFill/>
            <a:miter lim="800000"/>
            <a:headEnd/>
            <a:tailEnd/>
          </a:ln>
          <a:effectLst/>
        </p:spPr>
      </p:pic>
      <p:sp>
        <p:nvSpPr>
          <p:cNvPr id="5" name="Rectangle 4"/>
          <p:cNvSpPr/>
          <p:nvPr/>
        </p:nvSpPr>
        <p:spPr>
          <a:xfrm>
            <a:off x="838200" y="1595021"/>
            <a:ext cx="7772400" cy="5262979"/>
          </a:xfrm>
          <a:prstGeom prst="rect">
            <a:avLst/>
          </a:prstGeom>
        </p:spPr>
        <p:txBody>
          <a:bodyPr wrap="square">
            <a:spAutoFit/>
          </a:bodyPr>
          <a:lstStyle/>
          <a:p>
            <a:pPr algn="just"/>
            <a:r>
              <a:rPr lang="en-US" sz="2400" dirty="0" smtClean="0"/>
              <a:t>To calculate the median profit in each category. Execute the following steps to get the median:</a:t>
            </a:r>
          </a:p>
          <a:p>
            <a:pPr algn="just"/>
            <a:r>
              <a:rPr lang="en-US" sz="2400" dirty="0" smtClean="0"/>
              <a:t> Step 1: Drag the dimension Category and the measure Profit to the canvas area</a:t>
            </a:r>
          </a:p>
          <a:p>
            <a:pPr algn="just"/>
            <a:r>
              <a:rPr lang="en-US" sz="2400" dirty="0" smtClean="0"/>
              <a:t>Step 2: To get the median, right-click on the Profit field and select the Measure (Median) method.</a:t>
            </a:r>
          </a:p>
          <a:p>
            <a:pPr algn="just"/>
            <a:r>
              <a:rPr lang="en-US" sz="2400" dirty="0" smtClean="0"/>
              <a:t> Step 3: To get the packed bubbles in different colors and in different sizes, drag the Category field to the Color property and the MEDIAN(Profit) to the Size property under the Marks shelf, respectively. </a:t>
            </a:r>
          </a:p>
          <a:p>
            <a:pPr algn="just"/>
            <a:r>
              <a:rPr lang="en-US" sz="2400" dirty="0" smtClean="0"/>
              <a:t>Step 4: To get the median to be displayed on the respective bubbles, drag the Category and the Profit field from the canvas area itself to the Label property under the Marks shelf.</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1295400" y="685800"/>
            <a:ext cx="7391400" cy="5029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2133600" y="838200"/>
            <a:ext cx="3810000" cy="4495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lgn="just"/>
            <a:r>
              <a:rPr lang="en-US" sz="2400" dirty="0" smtClean="0"/>
              <a:t>Worksheet Summary Card :</a:t>
            </a:r>
          </a:p>
          <a:p>
            <a:pPr lvl="1" algn="just"/>
            <a:r>
              <a:rPr lang="en-US" sz="2000" dirty="0" smtClean="0"/>
              <a:t>Tableau also provides us a feature known as the Summary Card. The Summary Card gives us a summary of the visuals that have plotted in the canvas area. </a:t>
            </a:r>
          </a:p>
          <a:p>
            <a:pPr lvl="1" algn="just"/>
            <a:r>
              <a:rPr lang="en-US" sz="2000" dirty="0" smtClean="0"/>
              <a:t>The Summary Card provides all the descriptive statistics methods.</a:t>
            </a:r>
          </a:p>
          <a:p>
            <a:pPr lvl="1" algn="just"/>
            <a:r>
              <a:rPr lang="en-US" sz="2000" dirty="0" smtClean="0"/>
              <a:t> Let’s take the example that  calculating the median using the packed bubbles.</a:t>
            </a:r>
          </a:p>
          <a:p>
            <a:pPr lvl="1" algn="just"/>
            <a:r>
              <a:rPr lang="en-US" sz="2000" dirty="0" smtClean="0"/>
              <a:t> To get the Summary Card for this example, the following steps must be carried out. </a:t>
            </a:r>
          </a:p>
          <a:p>
            <a:pPr lvl="1" algn="just"/>
            <a:r>
              <a:rPr lang="en-US" sz="2000" dirty="0" smtClean="0"/>
              <a:t>Step 1: In the tab window, right-click the Worksheet tab and select Show Summary. Once you click on the Show Summary, the Summary Card will be activated on the right of the screen.</a:t>
            </a:r>
          </a:p>
          <a:p>
            <a:pPr lvl="1" algn="just"/>
            <a:r>
              <a:rPr lang="en-US" sz="2000" dirty="0" smtClean="0"/>
              <a:t> Step 2: You can place this Summary Card anywhere by just dragging it on the screen. </a:t>
            </a:r>
          </a:p>
          <a:p>
            <a:pPr lvl="1" algn="just"/>
            <a:r>
              <a:rPr lang="en-US" sz="2000" dirty="0" smtClean="0"/>
              <a:t>Step 3: Right-click on the Summary tab in the Summary Card and select or deselect the metrics as per the requirements.</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990600" y="685800"/>
            <a:ext cx="6751906" cy="4495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Charts</a:t>
            </a:r>
            <a:endParaRPr lang="en-US" dirty="0"/>
          </a:p>
        </p:txBody>
      </p:sp>
      <p:sp>
        <p:nvSpPr>
          <p:cNvPr id="3" name="Content Placeholder 2"/>
          <p:cNvSpPr>
            <a:spLocks noGrp="1"/>
          </p:cNvSpPr>
          <p:nvPr>
            <p:ph idx="1"/>
          </p:nvPr>
        </p:nvSpPr>
        <p:spPr/>
        <p:txBody>
          <a:bodyPr>
            <a:normAutofit/>
          </a:bodyPr>
          <a:lstStyle/>
          <a:p>
            <a:pPr algn="just"/>
            <a:r>
              <a:rPr lang="en-US" sz="2400" dirty="0" smtClean="0"/>
              <a:t>Tableau can provide interactive charts. </a:t>
            </a:r>
          </a:p>
          <a:p>
            <a:pPr algn="just"/>
            <a:r>
              <a:rPr lang="en-US" sz="2400" dirty="0" smtClean="0"/>
              <a:t>Different types of charts are created using various measures and dimensions. </a:t>
            </a:r>
          </a:p>
          <a:p>
            <a:pPr algn="just"/>
            <a:r>
              <a:rPr lang="en-US" sz="2400" dirty="0" smtClean="0"/>
              <a:t>The Show Me tab suggests various chart types based on the measures and dimensions selected by the user.</a:t>
            </a:r>
          </a:p>
          <a:p>
            <a:pPr algn="just"/>
            <a:r>
              <a:rPr lang="en-US" sz="2400" dirty="0" smtClean="0"/>
              <a:t>A bar chat appears on the canvas area by default when a dimension is selected followed by a measure. </a:t>
            </a:r>
          </a:p>
          <a:p>
            <a:pPr algn="just"/>
            <a:r>
              <a:rPr lang="en-US" sz="2400" dirty="0" smtClean="0"/>
              <a:t>Similarly, a textual representation of data is displayed on the canvas area when a measure is selected followed by a dimension.</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92500" lnSpcReduction="10000"/>
          </a:bodyPr>
          <a:lstStyle/>
          <a:p>
            <a:pPr algn="just"/>
            <a:r>
              <a:rPr lang="en-US" sz="2400" dirty="0" smtClean="0"/>
              <a:t>The following are the various types of basic charts in Tableau. </a:t>
            </a:r>
          </a:p>
          <a:p>
            <a:pPr lvl="1" algn="just">
              <a:buNone/>
            </a:pPr>
            <a:r>
              <a:rPr lang="en-US" sz="2000" dirty="0" smtClean="0"/>
              <a:t>1. Bar chart </a:t>
            </a:r>
          </a:p>
          <a:p>
            <a:pPr lvl="1" algn="just">
              <a:buNone/>
            </a:pPr>
            <a:r>
              <a:rPr lang="en-US" sz="2000" dirty="0" smtClean="0"/>
              <a:t>2. Area chart </a:t>
            </a:r>
          </a:p>
          <a:p>
            <a:pPr lvl="1" algn="just">
              <a:buNone/>
            </a:pPr>
            <a:r>
              <a:rPr lang="en-US" sz="2000" dirty="0" smtClean="0"/>
              <a:t>3. Line chart </a:t>
            </a:r>
          </a:p>
          <a:p>
            <a:pPr lvl="1" algn="just">
              <a:buNone/>
            </a:pPr>
            <a:r>
              <a:rPr lang="en-US" sz="2000" dirty="0" smtClean="0"/>
              <a:t>4. Bullet chart</a:t>
            </a:r>
          </a:p>
          <a:p>
            <a:pPr lvl="1" algn="just">
              <a:buNone/>
            </a:pPr>
            <a:r>
              <a:rPr lang="en-US" sz="2000" dirty="0" smtClean="0"/>
              <a:t> 5. Scatter plot </a:t>
            </a:r>
          </a:p>
          <a:p>
            <a:pPr lvl="1" algn="just">
              <a:buNone/>
            </a:pPr>
            <a:r>
              <a:rPr lang="en-US" sz="2000" dirty="0" smtClean="0"/>
              <a:t>6. Box-whisker plot </a:t>
            </a:r>
          </a:p>
          <a:p>
            <a:pPr lvl="1" algn="just">
              <a:buNone/>
            </a:pPr>
            <a:r>
              <a:rPr lang="en-US" sz="2000" dirty="0" smtClean="0"/>
              <a:t>7. Pie chart </a:t>
            </a:r>
          </a:p>
          <a:p>
            <a:pPr lvl="1" algn="just">
              <a:buNone/>
            </a:pPr>
            <a:r>
              <a:rPr lang="en-US" sz="2000" dirty="0" smtClean="0"/>
              <a:t>8. Bubble chart </a:t>
            </a:r>
          </a:p>
          <a:p>
            <a:pPr lvl="1" algn="just">
              <a:buNone/>
            </a:pPr>
            <a:r>
              <a:rPr lang="en-US" sz="2000" dirty="0" smtClean="0"/>
              <a:t>9. Histogram </a:t>
            </a:r>
          </a:p>
          <a:p>
            <a:pPr lvl="1" algn="just">
              <a:buNone/>
            </a:pPr>
            <a:r>
              <a:rPr lang="en-US" sz="2000" dirty="0" smtClean="0"/>
              <a:t>10. Highlight table </a:t>
            </a:r>
          </a:p>
          <a:p>
            <a:pPr lvl="1" algn="just">
              <a:buNone/>
            </a:pPr>
            <a:r>
              <a:rPr lang="en-US" sz="2000" dirty="0" smtClean="0"/>
              <a:t>11. Gantt chart </a:t>
            </a:r>
          </a:p>
          <a:p>
            <a:pPr lvl="1" algn="just">
              <a:buNone/>
            </a:pPr>
            <a:r>
              <a:rPr lang="en-US" sz="2000" dirty="0" smtClean="0"/>
              <a:t>12. Heat map</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Autofit/>
          </a:bodyPr>
          <a:lstStyle/>
          <a:p>
            <a:pPr algn="just">
              <a:buNone/>
            </a:pPr>
            <a:r>
              <a:rPr lang="en-US" sz="2400" dirty="0" smtClean="0"/>
              <a:t>1. Area Chart :</a:t>
            </a:r>
          </a:p>
          <a:p>
            <a:pPr algn="just">
              <a:buNone/>
            </a:pPr>
            <a:r>
              <a:rPr lang="en-US" sz="2400" dirty="0" smtClean="0"/>
              <a:t>		Area charts are mostly used to analyze numeric data over different time periods. The area chart is just an extension to the line chart where the area between the lines and the axis is filled with color. To analyze the Sales per category over the Order Date. </a:t>
            </a:r>
          </a:p>
          <a:p>
            <a:pPr algn="just">
              <a:buNone/>
            </a:pPr>
            <a:r>
              <a:rPr lang="en-US" sz="2400" dirty="0" smtClean="0"/>
              <a:t>Execute the following steps to create an area chart: </a:t>
            </a:r>
          </a:p>
          <a:p>
            <a:pPr algn="just">
              <a:buNone/>
            </a:pPr>
            <a:r>
              <a:rPr lang="en-US" sz="2400" dirty="0" smtClean="0"/>
              <a:t>Step 1: Drag the dimension Order Date to the Columns shelf and the measure Sales to the Rows shelf. </a:t>
            </a:r>
          </a:p>
          <a:p>
            <a:pPr algn="just">
              <a:buNone/>
            </a:pPr>
            <a:r>
              <a:rPr lang="en-US" sz="2400" dirty="0" smtClean="0"/>
              <a:t>Step 2: Change the chart type from Automatic to Area under the Marks pane.</a:t>
            </a:r>
          </a:p>
          <a:p>
            <a:pPr algn="just">
              <a:buNone/>
            </a:pPr>
            <a:r>
              <a:rPr lang="en-US" sz="2400" dirty="0" smtClean="0"/>
              <a:t> Step 3: Change the Order Date type to Month.</a:t>
            </a:r>
          </a:p>
          <a:p>
            <a:pPr algn="just">
              <a:buNone/>
            </a:pPr>
            <a:r>
              <a:rPr lang="en-US" sz="2400" dirty="0" smtClean="0"/>
              <a:t> Step 4: Drag the dimension Category to the Colors property under the Marks pane.</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990600" y="838200"/>
            <a:ext cx="7010400" cy="51054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525963"/>
          </a:xfrm>
        </p:spPr>
        <p:txBody>
          <a:bodyPr>
            <a:normAutofit/>
          </a:bodyPr>
          <a:lstStyle/>
          <a:p>
            <a:pPr algn="just">
              <a:buNone/>
            </a:pPr>
            <a:r>
              <a:rPr lang="en-US" sz="2400" dirty="0" smtClean="0"/>
              <a:t>2. Scatter Plots</a:t>
            </a:r>
          </a:p>
          <a:p>
            <a:pPr algn="just"/>
            <a:r>
              <a:rPr lang="en-US" sz="2400" dirty="0" smtClean="0"/>
              <a:t>Scatter plots are used to find relationships between two or more variables. Scatter plots are majorly used to find out trends in the data. A scatter plot displays discrete data points on the graph. Say, we have to find the relationship between the sales and the profit based on the subcategory.</a:t>
            </a:r>
          </a:p>
          <a:p>
            <a:pPr algn="just"/>
            <a:r>
              <a:rPr lang="en-US" sz="2400" dirty="0" smtClean="0"/>
              <a:t> To create a scatter plot, perform the following steps: </a:t>
            </a:r>
          </a:p>
          <a:p>
            <a:pPr lvl="1" algn="just">
              <a:buNone/>
            </a:pPr>
            <a:r>
              <a:rPr lang="en-US" sz="2000" dirty="0" smtClean="0"/>
              <a:t>Step 1: Drag the measures Sales and Profit to the Columns and Rows shelves, respectively.</a:t>
            </a:r>
          </a:p>
          <a:p>
            <a:pPr lvl="1" algn="just">
              <a:buNone/>
            </a:pPr>
            <a:r>
              <a:rPr lang="en-US" sz="2000" dirty="0" smtClean="0"/>
              <a:t>Step 2: Drag the dimension Sub-Category to the Colors property under the Marks pane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Data Visualization</a:t>
            </a:r>
            <a:endParaRPr lang="en-US" dirty="0"/>
          </a:p>
        </p:txBody>
      </p:sp>
      <p:sp>
        <p:nvSpPr>
          <p:cNvPr id="3" name="Content Placeholder 2"/>
          <p:cNvSpPr>
            <a:spLocks noGrp="1"/>
          </p:cNvSpPr>
          <p:nvPr>
            <p:ph idx="1"/>
          </p:nvPr>
        </p:nvSpPr>
        <p:spPr/>
        <p:txBody>
          <a:bodyPr>
            <a:normAutofit/>
          </a:bodyPr>
          <a:lstStyle/>
          <a:p>
            <a:pPr marL="457200" indent="-457200" algn="just">
              <a:buAutoNum type="arabicPeriod"/>
            </a:pPr>
            <a:r>
              <a:rPr lang="en-US" sz="2400" dirty="0" smtClean="0"/>
              <a:t>It helps to recognize relationships among various variables in the data. </a:t>
            </a:r>
          </a:p>
          <a:p>
            <a:pPr marL="457200" indent="-457200" algn="just">
              <a:buAutoNum type="arabicPeriod"/>
            </a:pPr>
            <a:r>
              <a:rPr lang="en-US" sz="2400" dirty="0" smtClean="0"/>
              <a:t>It makes it easier to perform mathematical calculations. </a:t>
            </a:r>
          </a:p>
          <a:p>
            <a:pPr marL="457200" indent="-457200" algn="just">
              <a:buAutoNum type="arabicPeriod"/>
            </a:pPr>
            <a:r>
              <a:rPr lang="en-US" sz="2400" dirty="0" smtClean="0"/>
              <a:t>It is beneficial to analyze and explore the existing patterns, thus giving out the invisible patterns. </a:t>
            </a:r>
          </a:p>
          <a:p>
            <a:pPr marL="457200" indent="-457200" algn="just">
              <a:buAutoNum type="arabicPeriod"/>
            </a:pPr>
            <a:r>
              <a:rPr lang="en-US" sz="2400" dirty="0" smtClean="0"/>
              <a:t> It helps to recognize the areas that need to be improved.</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914400" y="609600"/>
            <a:ext cx="6781800" cy="48006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fontScale="70000" lnSpcReduction="20000"/>
          </a:bodyPr>
          <a:lstStyle/>
          <a:p>
            <a:pPr algn="just">
              <a:buNone/>
            </a:pPr>
            <a:r>
              <a:rPr lang="en-US" dirty="0" smtClean="0"/>
              <a:t>3</a:t>
            </a:r>
            <a:r>
              <a:rPr lang="en-US" sz="3400" dirty="0" smtClean="0"/>
              <a:t>. Box-whisker plot </a:t>
            </a:r>
          </a:p>
          <a:p>
            <a:pPr algn="just">
              <a:buNone/>
            </a:pPr>
            <a:r>
              <a:rPr lang="en-US" sz="3400" dirty="0" smtClean="0"/>
              <a:t>		Box-whisker plots are also known as the </a:t>
            </a:r>
            <a:r>
              <a:rPr lang="en-US" sz="3400" dirty="0" err="1" smtClean="0"/>
              <a:t>boxplots</a:t>
            </a:r>
            <a:r>
              <a:rPr lang="en-US" sz="3400" dirty="0" smtClean="0"/>
              <a:t>. Box-whisker plots are normally used to showcase the data distributions. The box in the plot represents the first, second, and third quartiles. The whiskers represent the maximum and the minimum data points of the data.</a:t>
            </a:r>
          </a:p>
          <a:p>
            <a:pPr algn="just">
              <a:buNone/>
            </a:pPr>
            <a:r>
              <a:rPr lang="en-US" sz="3400" dirty="0" smtClean="0"/>
              <a:t>	Step 1: Drag the dimension Segment and measure Discount to the Columns and Rows shelves, respectively.</a:t>
            </a:r>
          </a:p>
          <a:p>
            <a:pPr algn="just">
              <a:buNone/>
            </a:pPr>
            <a:r>
              <a:rPr lang="en-US" sz="3400" dirty="0" smtClean="0"/>
              <a:t>	 Step 2: Drag the dimension Region to the right of the Segment in the Columns shelf.</a:t>
            </a:r>
          </a:p>
          <a:p>
            <a:pPr algn="just">
              <a:buNone/>
            </a:pPr>
            <a:r>
              <a:rPr lang="en-US" sz="3400" dirty="0" smtClean="0"/>
              <a:t>	 Step 3: Select the box-whisker plot under the Show me tab.</a:t>
            </a:r>
          </a:p>
          <a:p>
            <a:pPr algn="just">
              <a:buNone/>
            </a:pPr>
            <a:r>
              <a:rPr lang="en-US" sz="3400" dirty="0" smtClean="0"/>
              <a:t>	 Step 4: Replace the dimension Region in the Marks shelf to the right of the dimension Segment under the Columns shelf.</a:t>
            </a:r>
          </a:p>
          <a:p>
            <a:pPr algn="just">
              <a:buNone/>
            </a:pPr>
            <a:r>
              <a:rPr lang="en-US" sz="3400" dirty="0" smtClean="0"/>
              <a:t>	 Step 5: Deselect Aggregate Measures under the Analysis tab. </a:t>
            </a:r>
          </a:p>
          <a:p>
            <a:pPr algn="just">
              <a:buNone/>
            </a:pPr>
            <a:r>
              <a:rPr lang="en-US" sz="3400" dirty="0" smtClean="0"/>
              <a:t>	Step 6: Edit the colors by right-clicking the vertical axis and selecting Edit Reference Line.</a:t>
            </a:r>
            <a:endParaRPr lang="en-US" sz="3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914400" y="457200"/>
            <a:ext cx="7315200" cy="5334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buNone/>
            </a:pPr>
            <a:r>
              <a:rPr lang="en-US" sz="2400" dirty="0" smtClean="0"/>
              <a:t>	4. Heat map </a:t>
            </a:r>
          </a:p>
          <a:p>
            <a:pPr algn="just">
              <a:buNone/>
            </a:pPr>
            <a:r>
              <a:rPr lang="en-US" sz="2400" dirty="0" smtClean="0"/>
              <a:t>		Heat maps are majorly used to analyze the data with various categories using colors. The heat map can compare hundreds and thousands of categories and make it simple to interpret. Suppose, using the Sample Superstore dataset, we want to analyze the trends in the data of the Sales in accordance with the Order Date by plotting a line graph. Such a line graph will create an overlapping of lines which will cause trouble to analyze the graph. In such cases, a heat map is a better alternative to find the trends in data. Perform the following steps to create a heat map in the Tableau.</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buNone/>
            </a:pPr>
            <a:r>
              <a:rPr lang="en-US" sz="2400" dirty="0" smtClean="0"/>
              <a:t>Step 1: Drag the dimension Order Date and dimension Sub- Category to the Columns and Rows shelves, respectively.</a:t>
            </a:r>
          </a:p>
          <a:p>
            <a:pPr algn="just">
              <a:buNone/>
            </a:pPr>
            <a:r>
              <a:rPr lang="en-US" sz="2400" dirty="0" smtClean="0"/>
              <a:t> Step 2: Change the Order Date type to Month.</a:t>
            </a:r>
          </a:p>
          <a:p>
            <a:pPr algn="just">
              <a:buNone/>
            </a:pPr>
            <a:r>
              <a:rPr lang="en-US" sz="2400" dirty="0" smtClean="0"/>
              <a:t> Step 3: Change the Mark type to Circle under the Marks tab.</a:t>
            </a:r>
          </a:p>
          <a:p>
            <a:pPr algn="just">
              <a:buNone/>
            </a:pPr>
            <a:r>
              <a:rPr lang="en-US" sz="2400" dirty="0" smtClean="0"/>
              <a:t>Step 4: To get the encoding, drag the measure Sales to the Colors and Size property under the Marks tab.</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cstate="print"/>
          <a:srcRect/>
          <a:stretch>
            <a:fillRect/>
          </a:stretch>
        </p:blipFill>
        <p:spPr bwMode="auto">
          <a:xfrm>
            <a:off x="609600" y="762000"/>
            <a:ext cx="7772400" cy="5029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Design &amp; Principles</a:t>
            </a:r>
            <a:endParaRPr lang="en-US" dirty="0"/>
          </a:p>
        </p:txBody>
      </p:sp>
      <p:sp>
        <p:nvSpPr>
          <p:cNvPr id="3" name="Content Placeholder 2"/>
          <p:cNvSpPr>
            <a:spLocks noGrp="1"/>
          </p:cNvSpPr>
          <p:nvPr>
            <p:ph idx="1"/>
          </p:nvPr>
        </p:nvSpPr>
        <p:spPr/>
        <p:txBody>
          <a:bodyPr>
            <a:noAutofit/>
          </a:bodyPr>
          <a:lstStyle/>
          <a:p>
            <a:pPr algn="just"/>
            <a:r>
              <a:rPr lang="en-US" sz="2400" dirty="0" smtClean="0"/>
              <a:t>A dashboard is an interactive representation of united worksheets and all the essential information. Dashboards are mainly used to compare various data at one go.</a:t>
            </a:r>
          </a:p>
          <a:p>
            <a:pPr algn="just"/>
            <a:r>
              <a:rPr lang="en-US" sz="2400" dirty="0" smtClean="0"/>
              <a:t>Steps to create a dashboard from the Sample Superstore dataset to analyze the profit performance by the country. </a:t>
            </a:r>
          </a:p>
          <a:p>
            <a:pPr algn="just"/>
            <a:r>
              <a:rPr lang="en-US" sz="2400" dirty="0" smtClean="0"/>
              <a:t>Step 1: Go to the new dashboard worksheet by navigating the Sample Superstore sheet. </a:t>
            </a:r>
          </a:p>
          <a:p>
            <a:pPr algn="just"/>
            <a:r>
              <a:rPr lang="en-US" sz="2400" dirty="0" smtClean="0"/>
              <a:t>Step 2: Drag the sheets from the left of the dashboard section to the  canvas area. You can also add them by double-clicking the sheets. </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a:bodyPr>
          <a:lstStyle/>
          <a:p>
            <a:pPr algn="just">
              <a:buNone/>
            </a:pPr>
            <a:r>
              <a:rPr lang="en-US" sz="2400" dirty="0" smtClean="0"/>
              <a:t>Step 3: Check the Show Dashboard Title and add the dashboard title. </a:t>
            </a:r>
          </a:p>
          <a:p>
            <a:pPr algn="just">
              <a:buNone/>
            </a:pPr>
            <a:r>
              <a:rPr lang="en-US" sz="2400" dirty="0" smtClean="0"/>
              <a:t>Step 4: Fit the view with respect to the available space. </a:t>
            </a:r>
          </a:p>
          <a:p>
            <a:pPr algn="just">
              <a:buNone/>
            </a:pPr>
            <a:r>
              <a:rPr lang="en-US" sz="2400" dirty="0" smtClean="0"/>
              <a:t>Step 5: Place the Profit legend with respect to the sheet. </a:t>
            </a:r>
          </a:p>
          <a:p>
            <a:pPr algn="just">
              <a:buNone/>
            </a:pPr>
            <a:r>
              <a:rPr lang="en-US" sz="2400" dirty="0" smtClean="0"/>
              <a:t>Step 6: Take  time to interact with the dashboard</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algn="just"/>
            <a:r>
              <a:rPr lang="en-US" sz="2400" dirty="0" smtClean="0"/>
              <a:t>Dashboard design principles: Dashboard design principles play a vital role in the process of creating a dashboard. Using the below principles, one will easily be able to make interactive, data-driven dashboards.</a:t>
            </a:r>
            <a:endParaRPr lang="en-US" sz="2400" dirty="0"/>
          </a:p>
        </p:txBody>
      </p:sp>
      <p:pic>
        <p:nvPicPr>
          <p:cNvPr id="4" name="Picture 2"/>
          <p:cNvPicPr>
            <a:picLocks noChangeAspect="1" noChangeArrowheads="1"/>
          </p:cNvPicPr>
          <p:nvPr/>
        </p:nvPicPr>
        <p:blipFill>
          <a:blip r:embed="rId2" cstate="print"/>
          <a:srcRect/>
          <a:stretch>
            <a:fillRect/>
          </a:stretch>
        </p:blipFill>
        <p:spPr bwMode="auto">
          <a:xfrm>
            <a:off x="990600" y="2209800"/>
            <a:ext cx="7605070" cy="3596924"/>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1143000" y="5715000"/>
            <a:ext cx="7391400" cy="990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Grp="1" noChangeAspect="1" noChangeArrowheads="1"/>
          </p:cNvPicPr>
          <p:nvPr>
            <p:ph idx="1"/>
          </p:nvPr>
        </p:nvPicPr>
        <p:blipFill>
          <a:blip r:embed="rId2" cstate="print"/>
          <a:srcRect/>
          <a:stretch>
            <a:fillRect/>
          </a:stretch>
        </p:blipFill>
        <p:spPr bwMode="auto">
          <a:xfrm>
            <a:off x="838200" y="685800"/>
            <a:ext cx="7467600" cy="5181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Tableau</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Tableau is a strong and rapidly expanding data visualization tool. </a:t>
            </a:r>
          </a:p>
          <a:p>
            <a:pPr algn="just"/>
            <a:r>
              <a:rPr lang="en-US" sz="2400" dirty="0" smtClean="0"/>
              <a:t>It is highly used in the business intelligence domain. </a:t>
            </a:r>
          </a:p>
          <a:p>
            <a:pPr algn="just"/>
            <a:r>
              <a:rPr lang="en-US" sz="2400" dirty="0" smtClean="0"/>
              <a:t>Tableau simplifies raw data into a format that is simple and easily intelligible.</a:t>
            </a:r>
          </a:p>
          <a:p>
            <a:pPr algn="just"/>
            <a:r>
              <a:rPr lang="en-US" sz="2400" dirty="0" smtClean="0"/>
              <a:t> Tableau makes data analysis easy and rapid. </a:t>
            </a:r>
          </a:p>
          <a:p>
            <a:pPr algn="just"/>
            <a:r>
              <a:rPr lang="en-US" sz="2400" dirty="0" smtClean="0"/>
              <a:t>Data visualizations created in the Tableau are along the lines of worksheets and dashboards.</a:t>
            </a:r>
          </a:p>
          <a:p>
            <a:pPr algn="just"/>
            <a:r>
              <a:rPr lang="en-US" sz="2400" dirty="0" smtClean="0"/>
              <a:t> The user does not need to be familiar with any technical knowledge or programming skills to use the Tableau software; thus, this data visualization tool has attracted many people from various domains.</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and Blends</a:t>
            </a:r>
            <a:endParaRPr lang="en-US" dirty="0"/>
          </a:p>
        </p:txBody>
      </p:sp>
      <p:sp>
        <p:nvSpPr>
          <p:cNvPr id="3" name="Content Placeholder 2"/>
          <p:cNvSpPr>
            <a:spLocks noGrp="1"/>
          </p:cNvSpPr>
          <p:nvPr>
            <p:ph idx="1"/>
          </p:nvPr>
        </p:nvSpPr>
        <p:spPr/>
        <p:txBody>
          <a:bodyPr>
            <a:normAutofit/>
          </a:bodyPr>
          <a:lstStyle/>
          <a:p>
            <a:pPr algn="just"/>
            <a:r>
              <a:rPr lang="en-US" sz="2400" dirty="0" smtClean="0"/>
              <a:t>In Tableau, </a:t>
            </a:r>
            <a:r>
              <a:rPr lang="en-US" sz="2400" b="1" dirty="0" smtClean="0"/>
              <a:t>joins</a:t>
            </a:r>
            <a:r>
              <a:rPr lang="en-US" sz="2400" dirty="0" smtClean="0"/>
              <a:t> and </a:t>
            </a:r>
            <a:r>
              <a:rPr lang="en-US" sz="2400" b="1" dirty="0" smtClean="0"/>
              <a:t>blends</a:t>
            </a:r>
            <a:r>
              <a:rPr lang="en-US" sz="2400" dirty="0" smtClean="0"/>
              <a:t> are methods to combine data from different sources for analysis.</a:t>
            </a:r>
          </a:p>
          <a:p>
            <a:pPr algn="just"/>
            <a:r>
              <a:rPr lang="en-US" sz="2400" dirty="0" smtClean="0"/>
              <a:t> Understanding when and how to use each is crucial for building efficient and accurate visualizations.</a:t>
            </a:r>
          </a:p>
          <a:p>
            <a:pPr>
              <a:buNone/>
            </a:pPr>
            <a:r>
              <a:rPr lang="en-US" sz="2400" b="1" dirty="0" smtClean="0"/>
              <a:t>1. Joins in Tableau</a:t>
            </a:r>
          </a:p>
          <a:p>
            <a:r>
              <a:rPr lang="en-US" sz="2400" dirty="0" smtClean="0"/>
              <a:t>A </a:t>
            </a:r>
            <a:r>
              <a:rPr lang="en-US" sz="2400" b="1" dirty="0" smtClean="0"/>
              <a:t>join</a:t>
            </a:r>
            <a:r>
              <a:rPr lang="en-US" sz="2400" dirty="0" smtClean="0"/>
              <a:t> is a way to combine two tables (from the same data source) based on a common field (key).</a:t>
            </a:r>
          </a:p>
          <a:p>
            <a:pPr algn="just">
              <a:buNone/>
            </a:pPr>
            <a:endParaRPr lang="en-US" sz="2400" dirty="0" smtClean="0"/>
          </a:p>
          <a:p>
            <a:pPr algn="just"/>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rmAutofit/>
          </a:bodyPr>
          <a:lstStyle/>
          <a:p>
            <a:pPr>
              <a:buNone/>
            </a:pPr>
            <a:r>
              <a:rPr lang="en-US" sz="2400" b="1" dirty="0" smtClean="0"/>
              <a:t>Types of Joins</a:t>
            </a:r>
          </a:p>
          <a:p>
            <a:r>
              <a:rPr lang="en-US" sz="2400" b="1" dirty="0" smtClean="0"/>
              <a:t>Inner Join:</a:t>
            </a:r>
            <a:r>
              <a:rPr lang="en-US" sz="2400" dirty="0" smtClean="0"/>
              <a:t> Returns only matching rows from both tables.</a:t>
            </a:r>
          </a:p>
          <a:p>
            <a:r>
              <a:rPr lang="en-US" sz="2400" b="1" dirty="0" smtClean="0"/>
              <a:t>Left Join:</a:t>
            </a:r>
            <a:r>
              <a:rPr lang="en-US" sz="2400" dirty="0" smtClean="0"/>
              <a:t> Returns all rows from the left table and matching rows from the right table.</a:t>
            </a:r>
          </a:p>
          <a:p>
            <a:r>
              <a:rPr lang="en-US" sz="2400" b="1" dirty="0" smtClean="0"/>
              <a:t>Right Join:</a:t>
            </a:r>
            <a:r>
              <a:rPr lang="en-US" sz="2400" dirty="0" smtClean="0"/>
              <a:t> Returns all rows from the right table and matching rows from the left table.</a:t>
            </a:r>
          </a:p>
          <a:p>
            <a:r>
              <a:rPr lang="en-US" sz="2400" b="1" dirty="0" smtClean="0"/>
              <a:t>Full Outer Join:</a:t>
            </a:r>
            <a:r>
              <a:rPr lang="en-US" sz="2400" dirty="0" smtClean="0"/>
              <a:t> Returns all rows from both tables, with NULL where there is no match.</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algn="just">
              <a:buNone/>
            </a:pPr>
            <a:r>
              <a:rPr lang="en-US" sz="2400" b="1" dirty="0" smtClean="0"/>
              <a:t>How to Perform Joins in Tableau</a:t>
            </a:r>
          </a:p>
          <a:p>
            <a:pPr algn="just"/>
            <a:r>
              <a:rPr lang="en-US" sz="2400" dirty="0" smtClean="0"/>
              <a:t>Go to the Data Source tab.</a:t>
            </a:r>
          </a:p>
          <a:p>
            <a:pPr algn="just"/>
            <a:r>
              <a:rPr lang="en-US" sz="2400" dirty="0" smtClean="0"/>
              <a:t>Drag the first table to the canvas.</a:t>
            </a:r>
          </a:p>
          <a:p>
            <a:pPr algn="just"/>
            <a:r>
              <a:rPr lang="en-US" sz="2400" dirty="0" smtClean="0"/>
              <a:t>Drag the second table next to it. Tableau will prompt you to create a join.</a:t>
            </a:r>
          </a:p>
          <a:p>
            <a:pPr algn="just"/>
            <a:r>
              <a:rPr lang="en-US" sz="2400" dirty="0" smtClean="0"/>
              <a:t>Choose the common field(s) for the join and the type of join.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buNone/>
            </a:pPr>
            <a:r>
              <a:rPr lang="en-US" sz="2400" b="1" dirty="0" smtClean="0"/>
              <a:t>When to Use Joins</a:t>
            </a:r>
          </a:p>
          <a:p>
            <a:r>
              <a:rPr lang="en-US" sz="2400" dirty="0" smtClean="0"/>
              <a:t>Both datasets share a common schema or key field (e.g., Customer ID or Product Code).</a:t>
            </a:r>
          </a:p>
          <a:p>
            <a:r>
              <a:rPr lang="en-US" sz="2400" dirty="0" smtClean="0"/>
              <a:t> Complete dataset needed in a single table for  analysis.</a:t>
            </a:r>
          </a:p>
          <a:p>
            <a:r>
              <a:rPr lang="en-US" sz="2400" dirty="0" smtClean="0"/>
              <a:t>Both tables come from the same data source (e.g., SQL database, Excel workbook).</a:t>
            </a:r>
          </a:p>
          <a:p>
            <a:pPr>
              <a:buNone/>
            </a:pPr>
            <a:r>
              <a:rPr lang="en-US" sz="2400" b="1" dirty="0" smtClean="0"/>
              <a:t>Example</a:t>
            </a:r>
          </a:p>
          <a:p>
            <a:r>
              <a:rPr lang="en-US" sz="2400" dirty="0" smtClean="0"/>
              <a:t>Combine a Sales table with a Customers table using Customer ID to see sales performance by customer demographics.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lgn="just">
              <a:buNone/>
            </a:pPr>
            <a:r>
              <a:rPr lang="en-US" sz="2400" b="1" dirty="0" smtClean="0"/>
              <a:t>2. Blends in Tableau</a:t>
            </a:r>
          </a:p>
          <a:p>
            <a:pPr algn="just"/>
            <a:r>
              <a:rPr lang="en-US" sz="2400" dirty="0" smtClean="0"/>
              <a:t>A </a:t>
            </a:r>
            <a:r>
              <a:rPr lang="en-US" sz="2400" b="1" dirty="0" smtClean="0"/>
              <a:t>blend</a:t>
            </a:r>
            <a:r>
              <a:rPr lang="en-US" sz="2400" dirty="0" smtClean="0"/>
              <a:t> is used to combine data from two different data sources. It’s Tableau's way of federated querying.</a:t>
            </a:r>
          </a:p>
          <a:p>
            <a:pPr algn="just"/>
            <a:r>
              <a:rPr lang="en-US" sz="2400" b="1" dirty="0" smtClean="0"/>
              <a:t>How Blending Works</a:t>
            </a:r>
          </a:p>
          <a:p>
            <a:pPr algn="just"/>
            <a:r>
              <a:rPr lang="en-US" sz="2400" dirty="0" smtClean="0"/>
              <a:t>Tableau establishes a primary data source (denoted by a blue checkmark) and one or more secondary data sources.</a:t>
            </a:r>
          </a:p>
          <a:p>
            <a:pPr algn="just"/>
            <a:r>
              <a:rPr lang="en-US" sz="2400" dirty="0" smtClean="0"/>
              <a:t>Blending is done at an </a:t>
            </a:r>
            <a:r>
              <a:rPr lang="en-US" sz="2400" b="1" dirty="0" smtClean="0"/>
              <a:t>aggregate level</a:t>
            </a:r>
            <a:r>
              <a:rPr lang="en-US" sz="2400" dirty="0" smtClean="0"/>
              <a:t> rather than row-level matching.</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buNone/>
            </a:pPr>
            <a:r>
              <a:rPr lang="en-US" sz="2400" b="1" dirty="0" smtClean="0"/>
              <a:t>Steps for Blending</a:t>
            </a:r>
          </a:p>
          <a:p>
            <a:pPr algn="just"/>
            <a:r>
              <a:rPr lang="en-US" sz="2400" b="1" dirty="0" smtClean="0"/>
              <a:t>Connect to multiple data sources.</a:t>
            </a:r>
            <a:endParaRPr lang="en-US" sz="2400" dirty="0" smtClean="0"/>
          </a:p>
          <a:p>
            <a:pPr algn="just"/>
            <a:r>
              <a:rPr lang="en-US" sz="2400" b="1" dirty="0" smtClean="0"/>
              <a:t>Create a relationship:</a:t>
            </a:r>
            <a:r>
              <a:rPr lang="en-US" sz="2400" dirty="0" smtClean="0"/>
              <a:t> Add the primary data source to the worksheet. Then add a field from the secondary data source. Tableau will automatically link them using common fields (indicated by an orange link icon).</a:t>
            </a:r>
          </a:p>
          <a:p>
            <a:pPr algn="just"/>
            <a:r>
              <a:rPr lang="en-US" sz="2400" dirty="0" smtClean="0"/>
              <a:t>If Tableau doesn't auto-detect relationships, go to </a:t>
            </a:r>
            <a:r>
              <a:rPr lang="en-US" sz="2400" b="1" dirty="0" smtClean="0"/>
              <a:t>Data &gt; Edit Relationships</a:t>
            </a:r>
            <a:r>
              <a:rPr lang="en-US" sz="2400" dirty="0" smtClean="0"/>
              <a:t> to define the linking fields.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buNone/>
            </a:pPr>
            <a:r>
              <a:rPr lang="en-US" sz="2400" b="1" dirty="0" smtClean="0"/>
              <a:t>When to Use Blends</a:t>
            </a:r>
          </a:p>
          <a:p>
            <a:pPr algn="just"/>
            <a:r>
              <a:rPr lang="en-US" sz="2400" dirty="0" smtClean="0"/>
              <a:t>The datasets come from different sources (e.g., SQL and Excel, or two different servers).</a:t>
            </a:r>
          </a:p>
          <a:p>
            <a:pPr algn="just"/>
            <a:r>
              <a:rPr lang="en-US" sz="2400" dirty="0" smtClean="0"/>
              <a:t>You need to combine aggregated data rather than raw data.</a:t>
            </a:r>
          </a:p>
          <a:p>
            <a:pPr algn="just"/>
            <a:r>
              <a:rPr lang="en-US" sz="2400" dirty="0" smtClean="0"/>
              <a:t>A join isn’t possible due to mismatched row-level granularity.</a:t>
            </a:r>
          </a:p>
          <a:p>
            <a:pPr algn="just"/>
            <a:r>
              <a:rPr lang="en-US" sz="2400" b="1" dirty="0" smtClean="0"/>
              <a:t>Example</a:t>
            </a:r>
          </a:p>
          <a:p>
            <a:pPr algn="just"/>
            <a:r>
              <a:rPr lang="en-US" sz="2400" dirty="0" smtClean="0"/>
              <a:t>Combine sales data from a database (e.g., SQL Server) with target data from an Excel file to compare actual vs. target sales.</a:t>
            </a:r>
          </a:p>
          <a:p>
            <a:pPr algn="just"/>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Differences Between Joins and Blends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90600" y="1905000"/>
            <a:ext cx="7315200" cy="36576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Choose Which</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85800" y="1600200"/>
            <a:ext cx="7467600" cy="3429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t>
            </a:r>
            <a:r>
              <a:rPr lang="en-US" dirty="0" smtClean="0"/>
              <a:t>data</a:t>
            </a:r>
            <a:endParaRPr lang="en-US" dirty="0"/>
          </a:p>
        </p:txBody>
      </p:sp>
      <p:sp>
        <p:nvSpPr>
          <p:cNvPr id="3" name="Content Placeholder 2"/>
          <p:cNvSpPr>
            <a:spLocks noGrp="1"/>
          </p:cNvSpPr>
          <p:nvPr>
            <p:ph idx="1"/>
          </p:nvPr>
        </p:nvSpPr>
        <p:spPr/>
        <p:txBody>
          <a:bodyPr>
            <a:normAutofit/>
          </a:bodyPr>
          <a:lstStyle/>
          <a:p>
            <a:pPr algn="just"/>
            <a:r>
              <a:rPr lang="en-US" sz="2400" dirty="0" smtClean="0"/>
              <a:t>Filtering data in Tableau helps refine your analysis by limiting the data displayed in your visualizations. </a:t>
            </a:r>
            <a:endParaRPr lang="en-US" sz="2400" dirty="0" smtClean="0"/>
          </a:p>
          <a:p>
            <a:pPr algn="just"/>
            <a:r>
              <a:rPr lang="en-US" sz="2400" dirty="0" smtClean="0"/>
              <a:t>Tableau </a:t>
            </a:r>
            <a:r>
              <a:rPr lang="en-US" sz="2400" dirty="0" smtClean="0"/>
              <a:t>offers several types of filters that can be applied at different stages of the analysis </a:t>
            </a:r>
            <a:r>
              <a:rPr lang="en-US" sz="2400" dirty="0" smtClean="0"/>
              <a:t>process.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features in Tableau</a:t>
            </a:r>
            <a:endParaRPr lang="en-US" dirty="0"/>
          </a:p>
        </p:txBody>
      </p:sp>
      <p:sp>
        <p:nvSpPr>
          <p:cNvPr id="3" name="Content Placeholder 2"/>
          <p:cNvSpPr>
            <a:spLocks noGrp="1"/>
          </p:cNvSpPr>
          <p:nvPr>
            <p:ph idx="1"/>
          </p:nvPr>
        </p:nvSpPr>
        <p:spPr/>
        <p:txBody>
          <a:bodyPr>
            <a:normAutofit/>
          </a:bodyPr>
          <a:lstStyle/>
          <a:p>
            <a:pPr algn="just"/>
            <a:r>
              <a:rPr lang="en-US" sz="2400" dirty="0" smtClean="0"/>
              <a:t>Data Blending</a:t>
            </a:r>
          </a:p>
          <a:p>
            <a:pPr algn="just"/>
            <a:r>
              <a:rPr lang="en-US" sz="2400" dirty="0" smtClean="0"/>
              <a:t>Real-Time Analysis</a:t>
            </a:r>
          </a:p>
          <a:p>
            <a:pPr algn="just"/>
            <a:r>
              <a:rPr lang="en-US" sz="2400" dirty="0" smtClean="0"/>
              <a:t>A Collaboration of Data</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 in Tableau</a:t>
            </a:r>
            <a:endParaRPr lang="en-US" dirty="0"/>
          </a:p>
        </p:txBody>
      </p:sp>
      <p:sp>
        <p:nvSpPr>
          <p:cNvPr id="3" name="Content Placeholder 2"/>
          <p:cNvSpPr>
            <a:spLocks noGrp="1"/>
          </p:cNvSpPr>
          <p:nvPr>
            <p:ph idx="1"/>
          </p:nvPr>
        </p:nvSpPr>
        <p:spPr/>
        <p:txBody>
          <a:bodyPr>
            <a:normAutofit/>
          </a:bodyPr>
          <a:lstStyle/>
          <a:p>
            <a:pPr algn="just">
              <a:buNone/>
            </a:pPr>
            <a:r>
              <a:rPr lang="en-US" sz="2400" b="1" dirty="0" smtClean="0"/>
              <a:t>Dimension Filters</a:t>
            </a:r>
          </a:p>
          <a:p>
            <a:pPr algn="just"/>
            <a:r>
              <a:rPr lang="en-US" sz="2400" b="1" dirty="0" smtClean="0"/>
              <a:t>Use Case</a:t>
            </a:r>
            <a:r>
              <a:rPr lang="en-US" sz="2400" dirty="0" smtClean="0"/>
              <a:t>: Filter specific categories, groups, or text-based fields.</a:t>
            </a:r>
          </a:p>
          <a:p>
            <a:pPr algn="just"/>
            <a:r>
              <a:rPr lang="en-US" sz="2400" b="1" dirty="0" smtClean="0"/>
              <a:t>Example</a:t>
            </a:r>
            <a:r>
              <a:rPr lang="en-US" sz="2400" dirty="0" smtClean="0"/>
              <a:t>: Show only sales for the "Technology" category.</a:t>
            </a:r>
          </a:p>
          <a:p>
            <a:pPr algn="just"/>
            <a:r>
              <a:rPr lang="en-US" sz="2400" b="1" dirty="0" smtClean="0"/>
              <a:t>How to Apply</a:t>
            </a:r>
            <a:r>
              <a:rPr lang="en-US" sz="2400" dirty="0" smtClean="0"/>
              <a:t>:</a:t>
            </a:r>
          </a:p>
          <a:p>
            <a:pPr lvl="1" algn="just"/>
            <a:r>
              <a:rPr lang="en-US" sz="2400" dirty="0" smtClean="0"/>
              <a:t>Drag a dimension (e.g., Category) to the </a:t>
            </a:r>
            <a:r>
              <a:rPr lang="en-US" sz="2400" b="1" dirty="0" smtClean="0"/>
              <a:t>Filters</a:t>
            </a:r>
            <a:r>
              <a:rPr lang="en-US" sz="2400" dirty="0" smtClean="0"/>
              <a:t> shelf.</a:t>
            </a:r>
          </a:p>
          <a:p>
            <a:pPr lvl="1" algn="just"/>
            <a:r>
              <a:rPr lang="en-US" sz="2400" dirty="0" smtClean="0"/>
              <a:t>In the dialog box, check the values you want to include.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a:buNone/>
            </a:pPr>
            <a:r>
              <a:rPr lang="en-US" sz="2400" b="1" dirty="0" smtClean="0"/>
              <a:t>Measure Filters</a:t>
            </a:r>
          </a:p>
          <a:p>
            <a:r>
              <a:rPr lang="en-US" sz="2400" b="1" dirty="0" smtClean="0"/>
              <a:t>Use Case</a:t>
            </a:r>
            <a:r>
              <a:rPr lang="en-US" sz="2400" dirty="0" smtClean="0"/>
              <a:t>: Filter numeric data based on conditions or ranges.</a:t>
            </a:r>
          </a:p>
          <a:p>
            <a:r>
              <a:rPr lang="en-US" sz="2400" b="1" dirty="0" smtClean="0"/>
              <a:t>Example</a:t>
            </a:r>
            <a:r>
              <a:rPr lang="en-US" sz="2400" dirty="0" smtClean="0"/>
              <a:t>: Display sales greater than $10,000.</a:t>
            </a:r>
          </a:p>
          <a:p>
            <a:r>
              <a:rPr lang="en-US" sz="2400" b="1" dirty="0" smtClean="0"/>
              <a:t>How to Apply</a:t>
            </a:r>
            <a:r>
              <a:rPr lang="en-US" sz="2400" dirty="0" smtClean="0"/>
              <a:t>:</a:t>
            </a:r>
          </a:p>
          <a:p>
            <a:pPr lvl="1"/>
            <a:r>
              <a:rPr lang="en-US" sz="2400" dirty="0" smtClean="0"/>
              <a:t>Drag a measure (e.g., Sales) to the </a:t>
            </a:r>
            <a:r>
              <a:rPr lang="en-US" sz="2400" b="1" dirty="0" smtClean="0"/>
              <a:t>Filters</a:t>
            </a:r>
            <a:r>
              <a:rPr lang="en-US" sz="2400" dirty="0" smtClean="0"/>
              <a:t> shelf.</a:t>
            </a:r>
          </a:p>
          <a:p>
            <a:pPr lvl="1"/>
            <a:r>
              <a:rPr lang="en-US" sz="2400" dirty="0" smtClean="0"/>
              <a:t>Set the range or condition in the filter dialog</a:t>
            </a:r>
            <a:r>
              <a:rPr lang="en-US" dirty="0" smtClean="0"/>
              <a: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lstStyle/>
          <a:p>
            <a:pPr algn="just">
              <a:buNone/>
            </a:pPr>
            <a:r>
              <a:rPr lang="en-US" sz="2400" b="1" dirty="0" smtClean="0"/>
              <a:t>Date Filters</a:t>
            </a:r>
          </a:p>
          <a:p>
            <a:pPr algn="just"/>
            <a:r>
              <a:rPr lang="en-US" sz="2400" b="1" dirty="0" smtClean="0"/>
              <a:t>Use Case</a:t>
            </a:r>
            <a:r>
              <a:rPr lang="en-US" sz="2400" dirty="0" smtClean="0"/>
              <a:t>: Focus on specific time periods.</a:t>
            </a:r>
          </a:p>
          <a:p>
            <a:pPr algn="just"/>
            <a:r>
              <a:rPr lang="en-US" sz="2400" b="1" dirty="0" smtClean="0"/>
              <a:t>Example</a:t>
            </a:r>
            <a:r>
              <a:rPr lang="en-US" sz="2400" dirty="0" smtClean="0"/>
              <a:t>: Show data from 2023 only.</a:t>
            </a:r>
          </a:p>
          <a:p>
            <a:pPr algn="just"/>
            <a:r>
              <a:rPr lang="en-US" sz="2400" b="1" dirty="0" smtClean="0"/>
              <a:t>How to Apply</a:t>
            </a:r>
            <a:r>
              <a:rPr lang="en-US" sz="2400" dirty="0" smtClean="0"/>
              <a:t>:</a:t>
            </a:r>
          </a:p>
          <a:p>
            <a:pPr lvl="1" algn="just"/>
            <a:r>
              <a:rPr lang="en-US" sz="2400" dirty="0" smtClean="0"/>
              <a:t>Drag a date field to the </a:t>
            </a:r>
            <a:r>
              <a:rPr lang="en-US" sz="2400" b="1" dirty="0" smtClean="0"/>
              <a:t>Filters</a:t>
            </a:r>
            <a:r>
              <a:rPr lang="en-US" sz="2400" dirty="0" smtClean="0"/>
              <a:t> shelf.</a:t>
            </a:r>
          </a:p>
          <a:p>
            <a:pPr lvl="1" algn="just"/>
            <a:r>
              <a:rPr lang="en-US" sz="2400" dirty="0" smtClean="0"/>
              <a:t>Choose from options like relative dates (e.g., last month), range of dates, or individual date parts (e.g., years).</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algn="just">
              <a:buNone/>
            </a:pPr>
            <a:r>
              <a:rPr lang="en-US" sz="2400" b="1" dirty="0" smtClean="0"/>
              <a:t>Context Filters</a:t>
            </a:r>
          </a:p>
          <a:p>
            <a:pPr algn="just"/>
            <a:r>
              <a:rPr lang="en-US" sz="2400" b="1" dirty="0" smtClean="0"/>
              <a:t>Use Case</a:t>
            </a:r>
            <a:r>
              <a:rPr lang="en-US" sz="2400" dirty="0" smtClean="0"/>
              <a:t>: Prioritize a filter and make it the context for all subsequent filters.</a:t>
            </a:r>
          </a:p>
          <a:p>
            <a:pPr algn="just"/>
            <a:r>
              <a:rPr lang="en-US" sz="2400" b="1" dirty="0" smtClean="0"/>
              <a:t>Example</a:t>
            </a:r>
            <a:r>
              <a:rPr lang="en-US" sz="2400" dirty="0" smtClean="0"/>
              <a:t>: Filter "Region = East" and then apply additional filters for specific products.</a:t>
            </a:r>
          </a:p>
          <a:p>
            <a:pPr algn="just"/>
            <a:r>
              <a:rPr lang="en-US" sz="2400" b="1" dirty="0" smtClean="0"/>
              <a:t>How to Apply</a:t>
            </a:r>
            <a:r>
              <a:rPr lang="en-US" sz="2400" dirty="0" smtClean="0"/>
              <a:t>:</a:t>
            </a:r>
          </a:p>
          <a:p>
            <a:pPr lvl="1" algn="just"/>
            <a:r>
              <a:rPr lang="en-US" sz="2400" dirty="0" smtClean="0"/>
              <a:t>Right-click a filter and select </a:t>
            </a:r>
            <a:r>
              <a:rPr lang="en-US" sz="2400" b="1" dirty="0" smtClean="0"/>
              <a:t>Add to Context</a:t>
            </a:r>
            <a:r>
              <a:rPr lang="en-US" sz="2400" dirty="0" smtClean="0"/>
              <a:t>.</a:t>
            </a:r>
          </a:p>
          <a:p>
            <a:pPr lvl="1" algn="just"/>
            <a:r>
              <a:rPr lang="en-US" sz="2400" dirty="0" smtClean="0"/>
              <a:t>The filter turns gray, indicating it's a context filter.</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algn="just">
              <a:buNone/>
            </a:pPr>
            <a:r>
              <a:rPr lang="en-US" sz="2400" b="1" dirty="0" smtClean="0"/>
              <a:t>Top N Filters</a:t>
            </a:r>
          </a:p>
          <a:p>
            <a:pPr algn="just"/>
            <a:r>
              <a:rPr lang="en-US" sz="2400" b="1" dirty="0" smtClean="0"/>
              <a:t>Use Case</a:t>
            </a:r>
            <a:r>
              <a:rPr lang="en-US" sz="2400" dirty="0" smtClean="0"/>
              <a:t>: Show the top or bottom N values.</a:t>
            </a:r>
          </a:p>
          <a:p>
            <a:pPr algn="just"/>
            <a:r>
              <a:rPr lang="en-US" sz="2400" b="1" dirty="0" smtClean="0"/>
              <a:t>Example</a:t>
            </a:r>
            <a:r>
              <a:rPr lang="en-US" sz="2400" dirty="0" smtClean="0"/>
              <a:t>: Display the top 10 products by sales.</a:t>
            </a:r>
          </a:p>
          <a:p>
            <a:pPr algn="just"/>
            <a:r>
              <a:rPr lang="en-US" sz="2400" b="1" dirty="0" smtClean="0"/>
              <a:t>How to Apply</a:t>
            </a:r>
            <a:r>
              <a:rPr lang="en-US" sz="2400" dirty="0" smtClean="0"/>
              <a:t>:</a:t>
            </a:r>
          </a:p>
          <a:p>
            <a:pPr lvl="1" algn="just"/>
            <a:r>
              <a:rPr lang="en-US" sz="2400" dirty="0" smtClean="0"/>
              <a:t>Drag a dimension (e.g., Product) to the </a:t>
            </a:r>
            <a:r>
              <a:rPr lang="en-US" sz="2400" b="1" dirty="0" smtClean="0"/>
              <a:t>Filters</a:t>
            </a:r>
            <a:r>
              <a:rPr lang="en-US" sz="2400" dirty="0" smtClean="0"/>
              <a:t> shelf.</a:t>
            </a:r>
          </a:p>
          <a:p>
            <a:pPr lvl="1" algn="just"/>
            <a:r>
              <a:rPr lang="en-US" sz="2400" dirty="0" smtClean="0"/>
              <a:t>Choose </a:t>
            </a:r>
            <a:r>
              <a:rPr lang="en-US" sz="2400" b="1" dirty="0" smtClean="0"/>
              <a:t>Top</a:t>
            </a:r>
            <a:r>
              <a:rPr lang="en-US" sz="2400" dirty="0" smtClean="0"/>
              <a:t> and specify a number and measure (e.g., Top 10 by Sales).</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lgn="just">
              <a:buNone/>
            </a:pPr>
            <a:r>
              <a:rPr lang="en-US" sz="2400" b="1" dirty="0" smtClean="0"/>
              <a:t>Wildcard Filters</a:t>
            </a:r>
          </a:p>
          <a:p>
            <a:pPr algn="just"/>
            <a:r>
              <a:rPr lang="en-US" sz="2400" b="1" dirty="0" smtClean="0"/>
              <a:t>Use Case</a:t>
            </a:r>
            <a:r>
              <a:rPr lang="en-US" sz="2400" dirty="0" smtClean="0"/>
              <a:t>: Filter text fields using patterns.</a:t>
            </a:r>
          </a:p>
          <a:p>
            <a:pPr algn="just"/>
            <a:r>
              <a:rPr lang="en-US" sz="2400" b="1" dirty="0" smtClean="0"/>
              <a:t>Example</a:t>
            </a:r>
            <a:r>
              <a:rPr lang="en-US" sz="2400" dirty="0" smtClean="0"/>
              <a:t>: Show only customers whose names start with "A."</a:t>
            </a:r>
          </a:p>
          <a:p>
            <a:pPr algn="just"/>
            <a:r>
              <a:rPr lang="en-US" sz="2400" b="1" dirty="0" smtClean="0"/>
              <a:t>How to Apply</a:t>
            </a:r>
            <a:r>
              <a:rPr lang="en-US" sz="2400" dirty="0" smtClean="0"/>
              <a:t>:</a:t>
            </a:r>
          </a:p>
          <a:p>
            <a:pPr lvl="1" algn="just"/>
            <a:r>
              <a:rPr lang="en-US" sz="2400" dirty="0" smtClean="0"/>
              <a:t>Drag a dimension (e.g., Customer Name) to the </a:t>
            </a:r>
            <a:r>
              <a:rPr lang="en-US" sz="2400" b="1" dirty="0" smtClean="0"/>
              <a:t>Filters</a:t>
            </a:r>
            <a:r>
              <a:rPr lang="en-US" sz="2400" dirty="0" smtClean="0"/>
              <a:t> shelf.</a:t>
            </a:r>
          </a:p>
          <a:p>
            <a:pPr lvl="1" algn="just"/>
            <a:r>
              <a:rPr lang="en-US" sz="2400" dirty="0" smtClean="0"/>
              <a:t>Choose </a:t>
            </a:r>
            <a:r>
              <a:rPr lang="en-US" sz="2400" b="1" dirty="0" smtClean="0"/>
              <a:t>Wildcard</a:t>
            </a:r>
            <a:r>
              <a:rPr lang="en-US" sz="2400" dirty="0" smtClean="0"/>
              <a:t> and enter your pattern (e.g., A*).</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lstStyle/>
          <a:p>
            <a:pPr algn="just">
              <a:buNone/>
            </a:pPr>
            <a:r>
              <a:rPr lang="en-US" sz="2400" b="1" dirty="0" smtClean="0"/>
              <a:t>Data Source Filters</a:t>
            </a:r>
          </a:p>
          <a:p>
            <a:pPr algn="just"/>
            <a:r>
              <a:rPr lang="en-US" sz="2400" b="1" dirty="0" smtClean="0"/>
              <a:t>Use Case</a:t>
            </a:r>
            <a:r>
              <a:rPr lang="en-US" sz="2400" dirty="0" smtClean="0"/>
              <a:t>: Apply global filters to limit data retrieved from the source.</a:t>
            </a:r>
          </a:p>
          <a:p>
            <a:pPr algn="just"/>
            <a:r>
              <a:rPr lang="en-US" sz="2400" b="1" dirty="0" smtClean="0"/>
              <a:t>Example</a:t>
            </a:r>
            <a:r>
              <a:rPr lang="en-US" sz="2400" dirty="0" smtClean="0"/>
              <a:t>: Restrict the data source to only include records from 2023.</a:t>
            </a:r>
          </a:p>
          <a:p>
            <a:pPr algn="just"/>
            <a:r>
              <a:rPr lang="en-US" sz="2400" b="1" dirty="0" smtClean="0"/>
              <a:t>How to Apply</a:t>
            </a:r>
            <a:r>
              <a:rPr lang="en-US" sz="2400" dirty="0" smtClean="0"/>
              <a:t>:</a:t>
            </a:r>
          </a:p>
          <a:p>
            <a:pPr lvl="1" algn="just"/>
            <a:r>
              <a:rPr lang="en-US" sz="2400" dirty="0" smtClean="0"/>
              <a:t>Go to the </a:t>
            </a:r>
            <a:r>
              <a:rPr lang="en-US" sz="2400" b="1" dirty="0" smtClean="0"/>
              <a:t>Data Source</a:t>
            </a:r>
            <a:r>
              <a:rPr lang="en-US" sz="2400" dirty="0" smtClean="0"/>
              <a:t> tab.</a:t>
            </a:r>
          </a:p>
          <a:p>
            <a:pPr lvl="1" algn="just"/>
            <a:r>
              <a:rPr lang="en-US" sz="2400" dirty="0" smtClean="0"/>
              <a:t>Click </a:t>
            </a:r>
            <a:r>
              <a:rPr lang="en-US" sz="2400" b="1" dirty="0" smtClean="0"/>
              <a:t>Add</a:t>
            </a:r>
            <a:r>
              <a:rPr lang="en-US" sz="2400" dirty="0" smtClean="0"/>
              <a:t> under Filters and specify your criteria.</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Filters for Dashboards</a:t>
            </a:r>
            <a:endParaRPr lang="en-US" dirty="0"/>
          </a:p>
        </p:txBody>
      </p:sp>
      <p:sp>
        <p:nvSpPr>
          <p:cNvPr id="3" name="Content Placeholder 2"/>
          <p:cNvSpPr>
            <a:spLocks noGrp="1"/>
          </p:cNvSpPr>
          <p:nvPr>
            <p:ph idx="1"/>
          </p:nvPr>
        </p:nvSpPr>
        <p:spPr/>
        <p:txBody>
          <a:bodyPr/>
          <a:lstStyle/>
          <a:p>
            <a:pPr algn="just"/>
            <a:r>
              <a:rPr lang="en-US" sz="2400" dirty="0" smtClean="0"/>
              <a:t>Add a filter directly to a worksheet and then enable it as an interactive filter in a </a:t>
            </a:r>
            <a:r>
              <a:rPr lang="en-US" sz="2400" dirty="0" err="1" smtClean="0"/>
              <a:t>dashboard:Right</a:t>
            </a:r>
            <a:r>
              <a:rPr lang="en-US" sz="2400" dirty="0" smtClean="0"/>
              <a:t>-click a field in the Filters shelf and select </a:t>
            </a:r>
            <a:r>
              <a:rPr lang="en-US" sz="2400" b="1" dirty="0" smtClean="0"/>
              <a:t>Show Filter</a:t>
            </a:r>
            <a:r>
              <a:rPr lang="en-US" sz="2400" dirty="0" smtClean="0"/>
              <a:t>.</a:t>
            </a:r>
          </a:p>
          <a:p>
            <a:pPr algn="just"/>
            <a:r>
              <a:rPr lang="en-US" sz="2400" dirty="0" smtClean="0"/>
              <a:t>Tableau displays a filter card in the view, allowing users to interact.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Order of Operations</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Filters in Tableau are applied in a specific order:</a:t>
            </a:r>
          </a:p>
          <a:p>
            <a:pPr algn="just"/>
            <a:r>
              <a:rPr lang="en-US" sz="2400" dirty="0" smtClean="0"/>
              <a:t>Extract Filters (if used)</a:t>
            </a:r>
          </a:p>
          <a:p>
            <a:pPr algn="just"/>
            <a:r>
              <a:rPr lang="en-US" sz="2400" dirty="0" smtClean="0"/>
              <a:t>Data Source Filters</a:t>
            </a:r>
          </a:p>
          <a:p>
            <a:pPr algn="just"/>
            <a:r>
              <a:rPr lang="en-US" sz="2400" dirty="0" smtClean="0"/>
              <a:t>Context Filters</a:t>
            </a:r>
          </a:p>
          <a:p>
            <a:pPr algn="just"/>
            <a:r>
              <a:rPr lang="en-US" sz="2400" dirty="0" smtClean="0"/>
              <a:t>Dimension Filters</a:t>
            </a:r>
          </a:p>
          <a:p>
            <a:pPr algn="just"/>
            <a:r>
              <a:rPr lang="en-US" sz="2400" dirty="0" smtClean="0"/>
              <a:t>Measure Filters</a:t>
            </a:r>
          </a:p>
          <a:p>
            <a:pPr algn="just"/>
            <a:r>
              <a:rPr lang="en-US" sz="2400" dirty="0" smtClean="0"/>
              <a:t>Table Calculations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Row-level calculations in tableau</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Row-level calculations in Tableau allows to manipulate and derive data at the </a:t>
            </a:r>
            <a:r>
              <a:rPr lang="en-US" sz="2400" b="1" dirty="0" smtClean="0"/>
              <a:t>row level</a:t>
            </a:r>
            <a:r>
              <a:rPr lang="en-US" sz="2400" dirty="0" smtClean="0"/>
              <a:t> of  dataset. These calculations operate on each individual row of  data source, unlike aggregate calculations that summarize data across multiple rows.</a:t>
            </a:r>
          </a:p>
          <a:p>
            <a:pPr>
              <a:buNone/>
            </a:pPr>
            <a:r>
              <a:rPr lang="en-US" sz="2400" b="1" dirty="0" smtClean="0"/>
              <a:t>1. Characteristics of Row-Level Calculations</a:t>
            </a:r>
          </a:p>
          <a:p>
            <a:r>
              <a:rPr lang="en-US" sz="2400" b="1" dirty="0" smtClean="0"/>
              <a:t>Operate on individual rows:</a:t>
            </a:r>
            <a:r>
              <a:rPr lang="en-US" sz="2400" dirty="0" smtClean="0"/>
              <a:t> Calculations are performed for each row independently.</a:t>
            </a:r>
          </a:p>
          <a:p>
            <a:r>
              <a:rPr lang="en-US" sz="2400" b="1" dirty="0" smtClean="0"/>
              <a:t>Non-aggregated data:</a:t>
            </a:r>
            <a:r>
              <a:rPr lang="en-US" sz="2400" dirty="0" smtClean="0"/>
              <a:t> Use raw, </a:t>
            </a:r>
            <a:r>
              <a:rPr lang="en-US" sz="2400" dirty="0" err="1" smtClean="0"/>
              <a:t>unaggregated</a:t>
            </a:r>
            <a:r>
              <a:rPr lang="en-US" sz="2400" dirty="0" smtClean="0"/>
              <a:t> fields in the calculation.</a:t>
            </a:r>
          </a:p>
          <a:p>
            <a:r>
              <a:rPr lang="en-US" sz="2400" b="1" dirty="0" smtClean="0"/>
              <a:t>Output per row:</a:t>
            </a:r>
            <a:r>
              <a:rPr lang="en-US" sz="2400" dirty="0" smtClean="0"/>
              <a:t> The result of the calculation is available for every row of the dataset.</a:t>
            </a:r>
          </a:p>
          <a:p>
            <a:pPr algn="just"/>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Cycle</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066800" y="1676400"/>
            <a:ext cx="6324600" cy="41910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buNone/>
            </a:pPr>
            <a:r>
              <a:rPr lang="en-US" sz="2400" b="1" dirty="0" smtClean="0"/>
              <a:t>2. Common Use Cases</a:t>
            </a:r>
          </a:p>
          <a:p>
            <a:r>
              <a:rPr lang="en-US" sz="2400" dirty="0" smtClean="0"/>
              <a:t>Create new fields based on existing ones.</a:t>
            </a:r>
          </a:p>
          <a:p>
            <a:r>
              <a:rPr lang="en-US" sz="2400" dirty="0" smtClean="0"/>
              <a:t>Clean data (e.g., removing spaces, standardizing formats).</a:t>
            </a:r>
          </a:p>
          <a:p>
            <a:r>
              <a:rPr lang="en-US" sz="2400" dirty="0" smtClean="0"/>
              <a:t>Perform conditional logic (e.g., classify values into categories).</a:t>
            </a:r>
          </a:p>
          <a:p>
            <a:r>
              <a:rPr lang="en-US" sz="2400" dirty="0" smtClean="0"/>
              <a:t>Combine fields (e.g., concatenate first and last names).</a:t>
            </a:r>
          </a:p>
          <a:p>
            <a:r>
              <a:rPr lang="en-US" sz="2400" dirty="0" smtClean="0"/>
              <a:t>Extract parts of strings (e.g., domain names from email addresses).</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a:buNone/>
            </a:pPr>
            <a:r>
              <a:rPr lang="en-US" sz="2400" b="1" dirty="0" smtClean="0"/>
              <a:t>3. How to Create a Row-Level Calculation</a:t>
            </a:r>
          </a:p>
          <a:p>
            <a:r>
              <a:rPr lang="en-US" sz="2400" dirty="0" smtClean="0"/>
              <a:t>Go to the </a:t>
            </a:r>
            <a:r>
              <a:rPr lang="en-US" sz="2400" b="1" dirty="0" smtClean="0"/>
              <a:t>Data Pane</a:t>
            </a:r>
            <a:r>
              <a:rPr lang="en-US" sz="2400" dirty="0" smtClean="0"/>
              <a:t>.</a:t>
            </a:r>
          </a:p>
          <a:p>
            <a:r>
              <a:rPr lang="en-US" sz="2400" dirty="0" smtClean="0"/>
              <a:t>Click the </a:t>
            </a:r>
            <a:r>
              <a:rPr lang="en-US" sz="2400" b="1" dirty="0" smtClean="0"/>
              <a:t>Dropdown</a:t>
            </a:r>
            <a:r>
              <a:rPr lang="en-US" sz="2400" dirty="0" smtClean="0"/>
              <a:t> next to a field &gt; </a:t>
            </a:r>
            <a:r>
              <a:rPr lang="en-US" sz="2400" b="1" dirty="0" smtClean="0"/>
              <a:t>Create Calculated Field</a:t>
            </a:r>
            <a:r>
              <a:rPr lang="en-US" sz="2400" dirty="0" smtClean="0"/>
              <a:t>.</a:t>
            </a:r>
          </a:p>
          <a:p>
            <a:r>
              <a:rPr lang="en-US" sz="2400" dirty="0" smtClean="0"/>
              <a:t>Enter  formula in the calculated field editor.</a:t>
            </a:r>
          </a:p>
          <a:p>
            <a:r>
              <a:rPr lang="en-US" sz="2400" dirty="0" smtClean="0"/>
              <a:t>Use raw fields (no aggregation functions like SUM, AVG, etc.).</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lgn="just">
              <a:buNone/>
            </a:pPr>
            <a:r>
              <a:rPr lang="en-US" sz="2400" b="1" dirty="0" smtClean="0"/>
              <a:t>4. Examples of Row-Level Calculations</a:t>
            </a:r>
          </a:p>
          <a:p>
            <a:pPr algn="just">
              <a:buNone/>
            </a:pPr>
            <a:r>
              <a:rPr lang="en-US" sz="2400" b="1" dirty="0" smtClean="0"/>
              <a:t>4.1 Mathematical Operations</a:t>
            </a:r>
          </a:p>
          <a:p>
            <a:pPr algn="just">
              <a:buNone/>
            </a:pPr>
            <a:r>
              <a:rPr lang="en-US" sz="2400" dirty="0" smtClean="0"/>
              <a:t>Perform calculations across fields:</a:t>
            </a:r>
          </a:p>
          <a:p>
            <a:pPr algn="just">
              <a:buNone/>
            </a:pPr>
            <a:r>
              <a:rPr lang="en-US" sz="2400" dirty="0" smtClean="0"/>
              <a:t>Formula: [Quantity] * [Price]</a:t>
            </a:r>
          </a:p>
          <a:p>
            <a:pPr algn="just">
              <a:buNone/>
            </a:pPr>
            <a:r>
              <a:rPr lang="en-US" sz="2400" dirty="0" smtClean="0"/>
              <a:t>Use case: Calculate the total cost for each row.</a:t>
            </a:r>
          </a:p>
          <a:p>
            <a:pPr algn="just">
              <a:buNone/>
            </a:pPr>
            <a:r>
              <a:rPr lang="en-US" sz="2400" b="1" dirty="0" smtClean="0"/>
              <a:t>4.2 Conditional Logic</a:t>
            </a:r>
          </a:p>
          <a:p>
            <a:pPr algn="just">
              <a:buNone/>
            </a:pPr>
            <a:r>
              <a:rPr lang="en-US" sz="2400" dirty="0" smtClean="0"/>
              <a:t>Use IF, CASE, or IIF statements to derive new fields:</a:t>
            </a:r>
          </a:p>
          <a:p>
            <a:pPr algn="just">
              <a:buNone/>
            </a:pPr>
            <a:r>
              <a:rPr lang="en-US" sz="2400" dirty="0" smtClean="0"/>
              <a:t>Formula: IF [Sales] &gt; 1000 THEN 'High' ELSE 'Low' END</a:t>
            </a:r>
          </a:p>
          <a:p>
            <a:pPr algn="just">
              <a:buNone/>
            </a:pPr>
            <a:r>
              <a:rPr lang="en-US" sz="2400" dirty="0" smtClean="0"/>
              <a:t>Use case: Categorize sales into "High" or "Low"</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buNone/>
            </a:pPr>
            <a:r>
              <a:rPr lang="en-US" sz="2400" b="1" dirty="0" smtClean="0"/>
              <a:t>4.3 Text Manipulation</a:t>
            </a:r>
          </a:p>
          <a:p>
            <a:r>
              <a:rPr lang="en-US" sz="2400" dirty="0" smtClean="0"/>
              <a:t>Work with string fields:</a:t>
            </a:r>
          </a:p>
          <a:p>
            <a:r>
              <a:rPr lang="en-US" sz="2400" dirty="0" smtClean="0"/>
              <a:t>Concatenation: CONCAT([</a:t>
            </a:r>
            <a:r>
              <a:rPr lang="en-US" sz="2400" dirty="0" err="1" smtClean="0"/>
              <a:t>FirstName</a:t>
            </a:r>
            <a:r>
              <a:rPr lang="en-US" sz="2400" dirty="0" smtClean="0"/>
              <a:t>], ' ', [</a:t>
            </a:r>
            <a:r>
              <a:rPr lang="en-US" sz="2400" dirty="0" err="1" smtClean="0"/>
              <a:t>LastName</a:t>
            </a:r>
            <a:r>
              <a:rPr lang="en-US" sz="2400" dirty="0" smtClean="0"/>
              <a:t>])</a:t>
            </a:r>
          </a:p>
          <a:p>
            <a:pPr lvl="1"/>
            <a:r>
              <a:rPr lang="en-US" sz="2400" dirty="0" smtClean="0"/>
              <a:t>Use case: Combine first and last names into a single field.</a:t>
            </a:r>
          </a:p>
          <a:p>
            <a:r>
              <a:rPr lang="en-US" sz="2400" dirty="0" smtClean="0"/>
              <a:t>Trimming: TRIM([Field])</a:t>
            </a:r>
          </a:p>
          <a:p>
            <a:pPr lvl="1"/>
            <a:r>
              <a:rPr lang="en-US" sz="2400" dirty="0" smtClean="0"/>
              <a:t>Use case: Remove leading/trailing spaces.</a:t>
            </a:r>
          </a:p>
          <a:p>
            <a:r>
              <a:rPr lang="en-US" sz="2400" dirty="0" smtClean="0"/>
              <a:t>Extract part of a string: LEFT([Email], FIND([Email], '@') - 1)</a:t>
            </a:r>
          </a:p>
          <a:p>
            <a:pPr lvl="1"/>
            <a:r>
              <a:rPr lang="en-US" sz="2400" dirty="0" smtClean="0"/>
              <a:t>Use case: Extract the username from an email address.</a:t>
            </a:r>
          </a:p>
          <a:p>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buNone/>
            </a:pPr>
            <a:r>
              <a:rPr lang="en-US" sz="2400" b="1" dirty="0" smtClean="0"/>
              <a:t>4.4 Date Calculations</a:t>
            </a:r>
          </a:p>
          <a:p>
            <a:r>
              <a:rPr lang="en-US" sz="2400" dirty="0" smtClean="0"/>
              <a:t>Work with date fields:</a:t>
            </a:r>
          </a:p>
          <a:p>
            <a:r>
              <a:rPr lang="en-US" sz="2400" dirty="0" smtClean="0"/>
              <a:t>Calculate time intervals: DATEDIFF('day', [Order Date], [Ship Date])</a:t>
            </a:r>
          </a:p>
          <a:p>
            <a:pPr lvl="1"/>
            <a:r>
              <a:rPr lang="en-US" sz="2400" dirty="0" smtClean="0"/>
              <a:t>Use case: Calculate shipping duration for each order.</a:t>
            </a:r>
          </a:p>
          <a:p>
            <a:r>
              <a:rPr lang="en-US" sz="2400" dirty="0" smtClean="0"/>
              <a:t>Create new date fields: DATEADD('month', 1, [Order Date])</a:t>
            </a:r>
          </a:p>
          <a:p>
            <a:pPr lvl="1"/>
            <a:r>
              <a:rPr lang="en-US" sz="2400" dirty="0" smtClean="0"/>
              <a:t>Use case: Calculate the date one month after the order date.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algn="just">
              <a:buNone/>
            </a:pPr>
            <a:r>
              <a:rPr lang="en-US" sz="2400" b="1" dirty="0" smtClean="0"/>
              <a:t>4.5 Logical Operations</a:t>
            </a:r>
          </a:p>
          <a:p>
            <a:pPr algn="just"/>
            <a:r>
              <a:rPr lang="en-US" sz="2400" dirty="0" smtClean="0"/>
              <a:t>Combine multiple conditions:</a:t>
            </a:r>
          </a:p>
          <a:p>
            <a:pPr algn="just"/>
            <a:r>
              <a:rPr lang="en-US" sz="2400" dirty="0" smtClean="0"/>
              <a:t>Formula: IF [Region] = 'East' AND [Sales] &gt; 5000 THEN 'Key Customer' ELSE 'Regular' END</a:t>
            </a:r>
          </a:p>
          <a:p>
            <a:pPr algn="just"/>
            <a:r>
              <a:rPr lang="en-US" sz="2400" dirty="0" smtClean="0"/>
              <a:t>Use case: Flag key customers based on region and sales threshold.</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lgn="just">
              <a:buNone/>
            </a:pPr>
            <a:r>
              <a:rPr lang="en-US" sz="2400" b="1" dirty="0" smtClean="0"/>
              <a:t>5. Example Use Case</a:t>
            </a:r>
          </a:p>
          <a:p>
            <a:pPr algn="just"/>
            <a:r>
              <a:rPr lang="en-US" sz="2400" b="1" dirty="0" smtClean="0"/>
              <a:t>Scenario: Calculate Profit Margin for Each Sale</a:t>
            </a:r>
          </a:p>
          <a:p>
            <a:pPr algn="just"/>
            <a:r>
              <a:rPr lang="en-US" sz="2400" b="1" dirty="0" smtClean="0"/>
              <a:t>Fields in the dataset:</a:t>
            </a:r>
            <a:endParaRPr lang="en-US" sz="2400" dirty="0" smtClean="0"/>
          </a:p>
          <a:p>
            <a:pPr lvl="1" algn="just"/>
            <a:r>
              <a:rPr lang="en-US" sz="2400" dirty="0" smtClean="0"/>
              <a:t>Sales</a:t>
            </a:r>
          </a:p>
          <a:p>
            <a:pPr lvl="1" algn="just"/>
            <a:r>
              <a:rPr lang="en-US" sz="2400" dirty="0" smtClean="0"/>
              <a:t>Profit</a:t>
            </a:r>
          </a:p>
          <a:p>
            <a:pPr algn="just"/>
            <a:r>
              <a:rPr lang="en-US" sz="2400" b="1" dirty="0" smtClean="0"/>
              <a:t>Row-Level Calculation </a:t>
            </a:r>
            <a:r>
              <a:rPr lang="en-US" sz="2400" b="1" dirty="0" err="1" smtClean="0"/>
              <a:t>Formula:</a:t>
            </a:r>
            <a:r>
              <a:rPr lang="en-US" sz="2400" dirty="0" err="1" smtClean="0"/>
              <a:t>css</a:t>
            </a:r>
            <a:endParaRPr lang="en-US" sz="2400" dirty="0" smtClean="0"/>
          </a:p>
          <a:p>
            <a:pPr algn="just"/>
            <a:r>
              <a:rPr lang="en-US" sz="2400" dirty="0" smtClean="0"/>
              <a:t>Copy code</a:t>
            </a:r>
          </a:p>
          <a:p>
            <a:pPr algn="just"/>
            <a:r>
              <a:rPr lang="en-US" sz="2400" dirty="0" smtClean="0"/>
              <a:t>[Profit] / [Sales] </a:t>
            </a:r>
          </a:p>
          <a:p>
            <a:pPr algn="just"/>
            <a:r>
              <a:rPr lang="en-US" sz="2400" b="1" dirty="0" smtClean="0"/>
              <a:t>Outcome:</a:t>
            </a:r>
            <a:r>
              <a:rPr lang="en-US" sz="2400" dirty="0" smtClean="0"/>
              <a:t> Profit margin is calculated for every sale record.</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Aggregate-level calculations </a:t>
            </a:r>
            <a:endParaRPr lang="en-US" dirty="0"/>
          </a:p>
        </p:txBody>
      </p:sp>
      <p:sp>
        <p:nvSpPr>
          <p:cNvPr id="3" name="Content Placeholder 2"/>
          <p:cNvSpPr>
            <a:spLocks noGrp="1"/>
          </p:cNvSpPr>
          <p:nvPr>
            <p:ph idx="1"/>
          </p:nvPr>
        </p:nvSpPr>
        <p:spPr/>
        <p:txBody>
          <a:bodyPr>
            <a:normAutofit fontScale="92500"/>
          </a:bodyPr>
          <a:lstStyle/>
          <a:p>
            <a:pPr algn="just"/>
            <a:r>
              <a:rPr lang="en-US" sz="2400" dirty="0" smtClean="0"/>
              <a:t>Aggregate-level calculations in Tableau operate on </a:t>
            </a:r>
            <a:r>
              <a:rPr lang="en-US" sz="2400" b="1" dirty="0" smtClean="0"/>
              <a:t>aggregated data</a:t>
            </a:r>
            <a:r>
              <a:rPr lang="en-US" sz="2400" dirty="0" smtClean="0"/>
              <a:t> rather than individual rows. </a:t>
            </a:r>
          </a:p>
          <a:p>
            <a:pPr algn="just"/>
            <a:r>
              <a:rPr lang="en-US" sz="2400" dirty="0" smtClean="0"/>
              <a:t>These calculations summarize or manipulate groups of data (e.g., totals, averages, or other metrics) and are crucial for analyzing trends, comparing metrics, and summarizing datasets.</a:t>
            </a:r>
          </a:p>
          <a:p>
            <a:pPr>
              <a:buNone/>
            </a:pPr>
            <a:r>
              <a:rPr lang="en-US" sz="2400" b="1" dirty="0" smtClean="0"/>
              <a:t>1. Characteristics of Aggregate Calculations</a:t>
            </a:r>
          </a:p>
          <a:p>
            <a:r>
              <a:rPr lang="en-US" sz="2400" b="1" dirty="0" smtClean="0"/>
              <a:t>Operate on summarized data:</a:t>
            </a:r>
            <a:r>
              <a:rPr lang="en-US" sz="2400" dirty="0" smtClean="0"/>
              <a:t> Use aggregation functions like SUM, AVG, COUNT, etc.</a:t>
            </a:r>
          </a:p>
          <a:p>
            <a:r>
              <a:rPr lang="en-US" sz="2400" b="1" dirty="0" smtClean="0"/>
              <a:t>Perform operations at a group level:</a:t>
            </a:r>
            <a:r>
              <a:rPr lang="en-US" sz="2400" dirty="0" smtClean="0"/>
              <a:t> Calculations apply to dimensions or combinations of dimensions in the view.</a:t>
            </a:r>
          </a:p>
          <a:p>
            <a:r>
              <a:rPr lang="en-US" sz="2400" b="1" dirty="0" smtClean="0"/>
              <a:t>Require aggregation:</a:t>
            </a:r>
            <a:r>
              <a:rPr lang="en-US" sz="2400" dirty="0" smtClean="0"/>
              <a:t> All fields in the formula must use aggregation if any field is already aggregated.</a:t>
            </a:r>
          </a:p>
          <a:p>
            <a:pPr algn="just"/>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lgn="just">
              <a:buNone/>
            </a:pPr>
            <a:r>
              <a:rPr lang="en-US" sz="2400" b="1" dirty="0" smtClean="0"/>
              <a:t>2. Common Use Cases</a:t>
            </a:r>
          </a:p>
          <a:p>
            <a:pPr algn="just"/>
            <a:r>
              <a:rPr lang="en-US" sz="2400" dirty="0" smtClean="0"/>
              <a:t>Calculate total or average sales for each region.</a:t>
            </a:r>
          </a:p>
          <a:p>
            <a:pPr algn="just"/>
            <a:r>
              <a:rPr lang="en-US" sz="2400" dirty="0" smtClean="0"/>
              <a:t>Compare percentages, such as contribution to total.</a:t>
            </a:r>
          </a:p>
          <a:p>
            <a:pPr algn="just"/>
            <a:r>
              <a:rPr lang="en-US" sz="2400" dirty="0" smtClean="0"/>
              <a:t>Compute ratios or indices (e.g., profit margin or growth rate).</a:t>
            </a:r>
          </a:p>
          <a:p>
            <a:pPr algn="just"/>
            <a:r>
              <a:rPr lang="en-US" sz="2400" dirty="0" smtClean="0"/>
              <a:t>Find maximum or minimum values across groups.</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algn="just">
              <a:buNone/>
            </a:pPr>
            <a:r>
              <a:rPr lang="en-US" sz="2400" b="1" dirty="0" smtClean="0"/>
              <a:t>3. How to Create an Aggregate Calculation</a:t>
            </a:r>
          </a:p>
          <a:p>
            <a:pPr algn="just"/>
            <a:r>
              <a:rPr lang="en-US" sz="2400" dirty="0" smtClean="0"/>
              <a:t>Go to the </a:t>
            </a:r>
            <a:r>
              <a:rPr lang="en-US" sz="2400" b="1" dirty="0" smtClean="0"/>
              <a:t>Data Pane</a:t>
            </a:r>
            <a:r>
              <a:rPr lang="en-US" sz="2400" dirty="0" smtClean="0"/>
              <a:t>.</a:t>
            </a:r>
          </a:p>
          <a:p>
            <a:pPr algn="just"/>
            <a:r>
              <a:rPr lang="en-US" sz="2400" dirty="0" smtClean="0"/>
              <a:t>Click the </a:t>
            </a:r>
            <a:r>
              <a:rPr lang="en-US" sz="2400" b="1" dirty="0" smtClean="0"/>
              <a:t>Dropdown</a:t>
            </a:r>
            <a:r>
              <a:rPr lang="en-US" sz="2400" dirty="0" smtClean="0"/>
              <a:t> next to a field &gt; </a:t>
            </a:r>
            <a:r>
              <a:rPr lang="en-US" sz="2400" b="1" dirty="0" smtClean="0"/>
              <a:t>Create Calculated Field</a:t>
            </a:r>
            <a:r>
              <a:rPr lang="en-US" sz="2400" dirty="0" smtClean="0"/>
              <a:t>.</a:t>
            </a:r>
          </a:p>
          <a:p>
            <a:pPr algn="just"/>
            <a:r>
              <a:rPr lang="en-US" sz="2400" dirty="0" smtClean="0"/>
              <a:t>Enter formula using aggregate functions like SUM, AVG, COUNT, etc.</a:t>
            </a:r>
          </a:p>
          <a:p>
            <a:pPr algn="just"/>
            <a:r>
              <a:rPr lang="en-US" sz="2400" dirty="0" smtClean="0"/>
              <a:t>Use this calculated field in  view to group or summarize data.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Tableau</a:t>
            </a:r>
            <a:endParaRPr lang="en-US"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685800" y="1600200"/>
            <a:ext cx="7772400" cy="44196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77500" lnSpcReduction="20000"/>
          </a:bodyPr>
          <a:lstStyle/>
          <a:p>
            <a:pPr>
              <a:buNone/>
            </a:pPr>
            <a:r>
              <a:rPr lang="en-US" b="1" dirty="0" smtClean="0"/>
              <a:t>4. </a:t>
            </a:r>
            <a:r>
              <a:rPr lang="en-US" sz="3100" b="1" dirty="0" smtClean="0"/>
              <a:t>Examples of Aggregate Calculations</a:t>
            </a:r>
          </a:p>
          <a:p>
            <a:pPr>
              <a:buNone/>
            </a:pPr>
            <a:r>
              <a:rPr lang="en-US" sz="3100" b="1" dirty="0" smtClean="0"/>
              <a:t>4.1 Sum</a:t>
            </a:r>
          </a:p>
          <a:p>
            <a:r>
              <a:rPr lang="en-US" sz="3100" b="1" dirty="0" smtClean="0"/>
              <a:t>Formula:</a:t>
            </a:r>
            <a:r>
              <a:rPr lang="en-US" sz="3100" dirty="0" smtClean="0"/>
              <a:t> SUM([Sales])</a:t>
            </a:r>
          </a:p>
          <a:p>
            <a:r>
              <a:rPr lang="en-US" sz="3100" b="1" dirty="0" smtClean="0"/>
              <a:t>Use case:</a:t>
            </a:r>
            <a:r>
              <a:rPr lang="en-US" sz="3100" dirty="0" smtClean="0"/>
              <a:t> Calculate the total sales for each category or region.</a:t>
            </a:r>
          </a:p>
          <a:p>
            <a:pPr>
              <a:buNone/>
            </a:pPr>
            <a:r>
              <a:rPr lang="en-US" sz="3100" b="1" dirty="0" smtClean="0"/>
              <a:t>4.2 Average</a:t>
            </a:r>
          </a:p>
          <a:p>
            <a:r>
              <a:rPr lang="en-US" sz="3100" b="1" dirty="0" smtClean="0"/>
              <a:t>Formula:</a:t>
            </a:r>
            <a:r>
              <a:rPr lang="en-US" sz="3100" dirty="0" smtClean="0"/>
              <a:t> AVG([Profit])</a:t>
            </a:r>
          </a:p>
          <a:p>
            <a:r>
              <a:rPr lang="en-US" sz="3100" b="1" dirty="0" smtClean="0"/>
              <a:t>Use case:</a:t>
            </a:r>
            <a:r>
              <a:rPr lang="en-US" sz="3100" dirty="0" smtClean="0"/>
              <a:t> Find the average profit per product or customer.</a:t>
            </a:r>
          </a:p>
          <a:p>
            <a:pPr>
              <a:buNone/>
            </a:pPr>
            <a:r>
              <a:rPr lang="en-US" sz="3100" b="1" dirty="0" smtClean="0"/>
              <a:t>4.3 Percentage of Total</a:t>
            </a:r>
          </a:p>
          <a:p>
            <a:r>
              <a:rPr lang="en-US" sz="3100" b="1" dirty="0" smtClean="0"/>
              <a:t>Formula:</a:t>
            </a:r>
            <a:r>
              <a:rPr lang="en-US" sz="3100" dirty="0" smtClean="0"/>
              <a:t> SUM([Sales]) / SUM({FIXED : SUM([Sales])})</a:t>
            </a:r>
          </a:p>
          <a:p>
            <a:r>
              <a:rPr lang="en-US" sz="3100" b="1" dirty="0" smtClean="0"/>
              <a:t>Use case:</a:t>
            </a:r>
            <a:r>
              <a:rPr lang="en-US" sz="3100" dirty="0" smtClean="0"/>
              <a:t> Compute each region's sales as a percentage of total sales</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77500" lnSpcReduction="20000"/>
          </a:bodyPr>
          <a:lstStyle/>
          <a:p>
            <a:pPr>
              <a:buNone/>
            </a:pPr>
            <a:r>
              <a:rPr lang="en-US" sz="3100" b="1" dirty="0" smtClean="0"/>
              <a:t>4.4 Maximum or Minimum</a:t>
            </a:r>
          </a:p>
          <a:p>
            <a:r>
              <a:rPr lang="en-US" sz="3100" b="1" dirty="0" smtClean="0"/>
              <a:t>Formula:</a:t>
            </a:r>
            <a:r>
              <a:rPr lang="en-US" sz="3100" dirty="0" smtClean="0"/>
              <a:t> MAX([Order Value])</a:t>
            </a:r>
          </a:p>
          <a:p>
            <a:r>
              <a:rPr lang="en-US" sz="3100" b="1" dirty="0" smtClean="0"/>
              <a:t>Use case:</a:t>
            </a:r>
            <a:r>
              <a:rPr lang="en-US" sz="3100" dirty="0" smtClean="0"/>
              <a:t> Identify the largest order value in each region.</a:t>
            </a:r>
          </a:p>
          <a:p>
            <a:pPr>
              <a:buNone/>
            </a:pPr>
            <a:r>
              <a:rPr lang="en-US" sz="3100" b="1" dirty="0" smtClean="0"/>
              <a:t>4.5 Count</a:t>
            </a:r>
          </a:p>
          <a:p>
            <a:r>
              <a:rPr lang="en-US" sz="3100" b="1" dirty="0" smtClean="0"/>
              <a:t>Formula:</a:t>
            </a:r>
            <a:r>
              <a:rPr lang="en-US" sz="3100" dirty="0" smtClean="0"/>
              <a:t> COUNT([Order ID])</a:t>
            </a:r>
          </a:p>
          <a:p>
            <a:r>
              <a:rPr lang="en-US" sz="3100" b="1" dirty="0" smtClean="0"/>
              <a:t>Use case:</a:t>
            </a:r>
            <a:r>
              <a:rPr lang="en-US" sz="3100" dirty="0" smtClean="0"/>
              <a:t> Count the number of orders per customer.</a:t>
            </a:r>
          </a:p>
          <a:p>
            <a:pPr>
              <a:buNone/>
            </a:pPr>
            <a:r>
              <a:rPr lang="en-US" sz="3100" b="1" dirty="0" smtClean="0"/>
              <a:t>4.6 Weighted Average</a:t>
            </a:r>
          </a:p>
          <a:p>
            <a:r>
              <a:rPr lang="en-US" sz="3100" b="1" dirty="0" err="1" smtClean="0"/>
              <a:t>Formula:</a:t>
            </a:r>
            <a:r>
              <a:rPr lang="en-US" sz="3100" dirty="0" err="1" smtClean="0"/>
              <a:t>scss</a:t>
            </a:r>
            <a:endParaRPr lang="en-US" sz="3100" dirty="0" smtClean="0"/>
          </a:p>
          <a:p>
            <a:r>
              <a:rPr lang="en-US" sz="3100" dirty="0" smtClean="0"/>
              <a:t>Copy code</a:t>
            </a:r>
          </a:p>
          <a:p>
            <a:r>
              <a:rPr lang="en-US" sz="3100" dirty="0" smtClean="0"/>
              <a:t>SUM([Score] * [Weight]) / SUM([Weight]) </a:t>
            </a:r>
          </a:p>
          <a:p>
            <a:r>
              <a:rPr lang="en-US" sz="3100" b="1" dirty="0" smtClean="0"/>
              <a:t>Use case:</a:t>
            </a:r>
            <a:r>
              <a:rPr lang="en-US" sz="3100" dirty="0" smtClean="0"/>
              <a:t> Compute weighted averages for scores or ratings.</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algn="just">
              <a:buNone/>
            </a:pPr>
            <a:r>
              <a:rPr lang="en-US" sz="2400" b="1" dirty="0" smtClean="0"/>
              <a:t>4.7 Ratios</a:t>
            </a:r>
          </a:p>
          <a:p>
            <a:pPr algn="just"/>
            <a:r>
              <a:rPr lang="en-US" sz="2400" b="1" dirty="0" smtClean="0"/>
              <a:t>Formula (Profit Margin):</a:t>
            </a:r>
            <a:r>
              <a:rPr lang="en-US" sz="2400" dirty="0" smtClean="0"/>
              <a:t> SUM([Profit]) / SUM([Sales])</a:t>
            </a:r>
          </a:p>
          <a:p>
            <a:pPr algn="just"/>
            <a:r>
              <a:rPr lang="en-US" sz="2400" b="1" dirty="0" smtClean="0"/>
              <a:t>Use case:</a:t>
            </a:r>
            <a:r>
              <a:rPr lang="en-US" sz="2400" dirty="0" smtClean="0"/>
              <a:t> Calculate the profit margin for each product or category.</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0000" lnSpcReduction="20000"/>
          </a:bodyPr>
          <a:lstStyle/>
          <a:p>
            <a:pPr>
              <a:buNone/>
            </a:pPr>
            <a:r>
              <a:rPr lang="en-US" b="1" dirty="0" smtClean="0"/>
              <a:t>5. Aggregate Calculations with Level of Detail (LOD) Expressions</a:t>
            </a:r>
          </a:p>
          <a:p>
            <a:r>
              <a:rPr lang="en-US" dirty="0" smtClean="0"/>
              <a:t>For advanced aggregations, combine aggregate functions with </a:t>
            </a:r>
            <a:r>
              <a:rPr lang="en-US" b="1" dirty="0" smtClean="0"/>
              <a:t>LOD expressions</a:t>
            </a:r>
            <a:r>
              <a:rPr lang="en-US" dirty="0" smtClean="0"/>
              <a:t> to control granularity.</a:t>
            </a:r>
          </a:p>
          <a:p>
            <a:r>
              <a:rPr lang="en-US" b="1" dirty="0" smtClean="0"/>
              <a:t>Fixed LOD Example</a:t>
            </a:r>
          </a:p>
          <a:p>
            <a:r>
              <a:rPr lang="en-US" b="1" dirty="0" smtClean="0"/>
              <a:t>Formula:</a:t>
            </a:r>
            <a:r>
              <a:rPr lang="en-US" dirty="0" smtClean="0"/>
              <a:t> {FIXED [Region]: SUM([Sales])}</a:t>
            </a:r>
          </a:p>
          <a:p>
            <a:r>
              <a:rPr lang="en-US" b="1" dirty="0" smtClean="0"/>
              <a:t>Use case:</a:t>
            </a:r>
            <a:r>
              <a:rPr lang="en-US" dirty="0" smtClean="0"/>
              <a:t> Calculate total sales for each region, ignoring filters in the view.</a:t>
            </a:r>
          </a:p>
          <a:p>
            <a:r>
              <a:rPr lang="en-US" b="1" dirty="0" smtClean="0"/>
              <a:t>Include LOD Example</a:t>
            </a:r>
          </a:p>
          <a:p>
            <a:r>
              <a:rPr lang="en-US" b="1" dirty="0" smtClean="0"/>
              <a:t>Formula:</a:t>
            </a:r>
            <a:r>
              <a:rPr lang="en-US" dirty="0" smtClean="0"/>
              <a:t> {INCLUDE [Product]: AVG([Sales])}</a:t>
            </a:r>
          </a:p>
          <a:p>
            <a:r>
              <a:rPr lang="en-US" b="1" dirty="0" smtClean="0"/>
              <a:t>Use case:</a:t>
            </a:r>
            <a:r>
              <a:rPr lang="en-US" dirty="0" smtClean="0"/>
              <a:t> Include product-level detail while aggregating at a higher level.</a:t>
            </a:r>
          </a:p>
          <a:p>
            <a:r>
              <a:rPr lang="en-US" b="1" dirty="0" smtClean="0"/>
              <a:t>Exclude LOD Example</a:t>
            </a:r>
          </a:p>
          <a:p>
            <a:r>
              <a:rPr lang="en-US" b="1" dirty="0" smtClean="0"/>
              <a:t>Formula:</a:t>
            </a:r>
            <a:r>
              <a:rPr lang="en-US" dirty="0" smtClean="0"/>
              <a:t> {EXCLUDE [Category]: SUM([Sales])}</a:t>
            </a:r>
          </a:p>
          <a:p>
            <a:r>
              <a:rPr lang="en-US" b="1" dirty="0" smtClean="0"/>
              <a:t>Use case:</a:t>
            </a:r>
            <a:r>
              <a:rPr lang="en-US" dirty="0" smtClean="0"/>
              <a:t> Calculate total sales while excluding the Category dimension from the aggregation.</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lgn="just">
              <a:buNone/>
            </a:pPr>
            <a:r>
              <a:rPr lang="en-US" sz="2400" b="1" dirty="0" smtClean="0"/>
              <a:t>6. Using Aggregate Calculations in Views</a:t>
            </a:r>
          </a:p>
          <a:p>
            <a:pPr algn="just"/>
            <a:r>
              <a:rPr lang="en-US" sz="2400" b="1" dirty="0" smtClean="0"/>
              <a:t>In Text Tables or Summaries</a:t>
            </a:r>
          </a:p>
          <a:p>
            <a:pPr algn="just"/>
            <a:r>
              <a:rPr lang="en-US" sz="2400" dirty="0" smtClean="0"/>
              <a:t>Drag aggregate fields (e.g., SUM([Sales])) directly to the view to summarize data.</a:t>
            </a:r>
          </a:p>
          <a:p>
            <a:pPr algn="just"/>
            <a:r>
              <a:rPr lang="en-US" sz="2400" b="1" dirty="0" smtClean="0"/>
              <a:t>In Graphs</a:t>
            </a:r>
          </a:p>
          <a:p>
            <a:pPr algn="just"/>
            <a:r>
              <a:rPr lang="en-US" sz="2400" dirty="0" smtClean="0"/>
              <a:t>Use aggregate fields to create visual comparisons (e.g., bars representing SUM([Sales]) by region).</a:t>
            </a:r>
          </a:p>
          <a:p>
            <a:pPr algn="just"/>
            <a:r>
              <a:rPr lang="en-US" sz="2400" b="1" dirty="0" smtClean="0"/>
              <a:t>In Dashboards</a:t>
            </a:r>
          </a:p>
          <a:p>
            <a:pPr algn="just"/>
            <a:r>
              <a:rPr lang="en-US" sz="2400" dirty="0" smtClean="0"/>
              <a:t>Use aggregate calculations to highlight KPIs or trends.</a:t>
            </a:r>
          </a:p>
          <a:p>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algn="just">
              <a:buNone/>
            </a:pPr>
            <a:r>
              <a:rPr lang="en-US" sz="2400" b="1" dirty="0" smtClean="0"/>
              <a:t>7. Nested Aggregate Calculations</a:t>
            </a:r>
          </a:p>
          <a:p>
            <a:pPr algn="just"/>
            <a:r>
              <a:rPr lang="en-US" sz="2400" dirty="0" smtClean="0"/>
              <a:t>You can nest aggregate functions for advanced calculations:</a:t>
            </a:r>
          </a:p>
          <a:p>
            <a:pPr algn="just"/>
            <a:r>
              <a:rPr lang="en-US" sz="2400" dirty="0" smtClean="0"/>
              <a:t>Example: Find the average of total sales per region:</a:t>
            </a:r>
          </a:p>
          <a:p>
            <a:pPr algn="just"/>
            <a:r>
              <a:rPr lang="en-US" sz="2400" dirty="0" smtClean="0"/>
              <a:t>AVG(SUM([Sales])) </a:t>
            </a:r>
          </a:p>
          <a:p>
            <a:pPr algn="just"/>
            <a:r>
              <a:rPr lang="en-US" sz="2400" dirty="0" smtClean="0"/>
              <a:t>Tableau will compute the SUM([Sales]) for each region and then calculate the average across all regions.</a:t>
            </a:r>
          </a:p>
          <a:p>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Aggregate vs. Row-Level Calculations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38200" y="1905000"/>
            <a:ext cx="7543800" cy="31242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detail calculations</a:t>
            </a:r>
            <a:endParaRPr lang="en-US" dirty="0"/>
          </a:p>
        </p:txBody>
      </p:sp>
      <p:sp>
        <p:nvSpPr>
          <p:cNvPr id="3" name="Content Placeholder 2"/>
          <p:cNvSpPr>
            <a:spLocks noGrp="1"/>
          </p:cNvSpPr>
          <p:nvPr>
            <p:ph idx="1"/>
          </p:nvPr>
        </p:nvSpPr>
        <p:spPr/>
        <p:txBody>
          <a:bodyPr>
            <a:normAutofit/>
          </a:bodyPr>
          <a:lstStyle/>
          <a:p>
            <a:pPr algn="just"/>
            <a:r>
              <a:rPr lang="en-US" sz="2400" dirty="0" smtClean="0"/>
              <a:t>Level of Detail (LOD) calculations in Tableau allows to perform advanced aggregations while controlling the level of granularity at which calculations are performed.</a:t>
            </a:r>
          </a:p>
          <a:p>
            <a:pPr algn="just"/>
            <a:r>
              <a:rPr lang="en-US" sz="2400" dirty="0" smtClean="0"/>
              <a:t> These calculations gives the flexibility to aggregate data at a </a:t>
            </a:r>
            <a:r>
              <a:rPr lang="en-US" sz="2400" b="1" dirty="0" smtClean="0"/>
              <a:t>fixed level of detail</a:t>
            </a:r>
            <a:r>
              <a:rPr lang="en-US" sz="2400" dirty="0" smtClean="0"/>
              <a:t>, regardless of the view's current level of granularity.</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Autofit/>
          </a:bodyPr>
          <a:lstStyle/>
          <a:p>
            <a:pPr>
              <a:buNone/>
            </a:pPr>
            <a:r>
              <a:rPr lang="en-US" sz="2400" b="1" dirty="0" smtClean="0"/>
              <a:t>1. Types of LOD Calculations</a:t>
            </a:r>
          </a:p>
          <a:p>
            <a:r>
              <a:rPr lang="en-US" sz="2400" b="1" dirty="0" smtClean="0"/>
              <a:t>1.1 FIXED</a:t>
            </a:r>
          </a:p>
          <a:p>
            <a:r>
              <a:rPr lang="en-US" sz="2400" b="1" dirty="0" smtClean="0"/>
              <a:t>Purpose:</a:t>
            </a:r>
            <a:r>
              <a:rPr lang="en-US" sz="2400" dirty="0" smtClean="0"/>
              <a:t> Compute values at a specific level of detail, independent of the dimensions in the view.</a:t>
            </a:r>
          </a:p>
          <a:p>
            <a:r>
              <a:rPr lang="en-US" sz="2400" b="1" dirty="0" smtClean="0"/>
              <a:t>Syntax:</a:t>
            </a:r>
            <a:r>
              <a:rPr lang="en-US" sz="2400" dirty="0" smtClean="0"/>
              <a:t> {FIXED &lt;Dimension(s)&gt; : &lt;Expression&gt;}</a:t>
            </a:r>
          </a:p>
          <a:p>
            <a:r>
              <a:rPr lang="en-US" sz="2400" b="1" dirty="0" smtClean="0"/>
              <a:t>Use Case:</a:t>
            </a:r>
            <a:r>
              <a:rPr lang="en-US" sz="2400" dirty="0" smtClean="0"/>
              <a:t> Calculate total sales for each region, regardless of the filters or dimensions in the current view.</a:t>
            </a:r>
          </a:p>
          <a:p>
            <a:r>
              <a:rPr lang="en-US" sz="2400" b="1" dirty="0" smtClean="0"/>
              <a:t>Example:</a:t>
            </a:r>
            <a:endParaRPr lang="en-US" sz="2400" dirty="0" smtClean="0"/>
          </a:p>
          <a:p>
            <a:pPr lvl="1"/>
            <a:r>
              <a:rPr lang="en-US" sz="2400" dirty="0" smtClean="0"/>
              <a:t>{FIXED [Region] : SUM([Sales])}</a:t>
            </a:r>
          </a:p>
          <a:p>
            <a:pPr lvl="1"/>
            <a:r>
              <a:rPr lang="en-US" sz="2400" dirty="0" smtClean="0"/>
              <a:t>This computes total sales for each region, unaffected by other dimensions in the view.</a:t>
            </a:r>
          </a:p>
          <a:p>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buNone/>
            </a:pPr>
            <a:r>
              <a:rPr lang="en-US" sz="2400" b="1" dirty="0" smtClean="0"/>
              <a:t>1.2 INCLUDE</a:t>
            </a:r>
          </a:p>
          <a:p>
            <a:r>
              <a:rPr lang="en-US" sz="2400" b="1" dirty="0" smtClean="0"/>
              <a:t>Purpose:</a:t>
            </a:r>
            <a:r>
              <a:rPr lang="en-US" sz="2400" dirty="0" smtClean="0"/>
              <a:t> Add dimensions to the current level of detail in the view.</a:t>
            </a:r>
          </a:p>
          <a:p>
            <a:r>
              <a:rPr lang="en-US" sz="2400" b="1" dirty="0" smtClean="0"/>
              <a:t>Syntax:</a:t>
            </a:r>
            <a:r>
              <a:rPr lang="en-US" sz="2400" dirty="0" smtClean="0"/>
              <a:t> {INCLUDE &lt;Dimension(s)&gt; : &lt;Expression&gt;}</a:t>
            </a:r>
          </a:p>
          <a:p>
            <a:r>
              <a:rPr lang="en-US" sz="2400" b="1" dirty="0" smtClean="0"/>
              <a:t>Use Case:</a:t>
            </a:r>
            <a:r>
              <a:rPr lang="en-US" sz="2400" dirty="0" smtClean="0"/>
              <a:t> Calculate per-product average sales within a view that only shows category-level data.</a:t>
            </a:r>
          </a:p>
          <a:p>
            <a:r>
              <a:rPr lang="en-US" sz="2400" b="1" dirty="0" smtClean="0"/>
              <a:t>Example:</a:t>
            </a:r>
            <a:endParaRPr lang="en-US" sz="2400" dirty="0" smtClean="0"/>
          </a:p>
          <a:p>
            <a:pPr lvl="1"/>
            <a:r>
              <a:rPr lang="en-US" sz="2400" dirty="0" smtClean="0"/>
              <a:t>{INCLUDE [Product] : AVG([Sales])}</a:t>
            </a:r>
          </a:p>
          <a:p>
            <a:pPr lvl="1"/>
            <a:r>
              <a:rPr lang="en-US" sz="2400" dirty="0" smtClean="0"/>
              <a:t>This computes average sales for each product, even if the view aggregates data at the category level.</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Tableau</a:t>
            </a:r>
            <a:endParaRPr lang="en-US"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990600" y="1752600"/>
            <a:ext cx="7467600" cy="36576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92500" lnSpcReduction="10000"/>
          </a:bodyPr>
          <a:lstStyle/>
          <a:p>
            <a:pPr>
              <a:buNone/>
            </a:pPr>
            <a:r>
              <a:rPr lang="en-US" sz="2600" b="1" dirty="0" smtClean="0"/>
              <a:t>1.3 EXCLUDE</a:t>
            </a:r>
          </a:p>
          <a:p>
            <a:r>
              <a:rPr lang="en-US" sz="2600" b="1" dirty="0" smtClean="0"/>
              <a:t>Purpose:</a:t>
            </a:r>
            <a:r>
              <a:rPr lang="en-US" sz="2600" dirty="0" smtClean="0"/>
              <a:t> Remove dimensions from the current level of detail in the view.</a:t>
            </a:r>
          </a:p>
          <a:p>
            <a:r>
              <a:rPr lang="en-US" sz="2600" b="1" dirty="0" smtClean="0"/>
              <a:t>Syntax:</a:t>
            </a:r>
            <a:r>
              <a:rPr lang="en-US" sz="2600" dirty="0" smtClean="0"/>
              <a:t> {EXCLUDE &lt;Dimension(s)&gt; : &lt;Expression&gt;}</a:t>
            </a:r>
          </a:p>
          <a:p>
            <a:r>
              <a:rPr lang="en-US" sz="2600" b="1" dirty="0" smtClean="0"/>
              <a:t>Use Case:</a:t>
            </a:r>
            <a:r>
              <a:rPr lang="en-US" sz="2600" dirty="0" smtClean="0"/>
              <a:t> Calculate total sales for each region, excluding product-level detail in a view showing both region and product.</a:t>
            </a:r>
          </a:p>
          <a:p>
            <a:r>
              <a:rPr lang="en-US" sz="2600" b="1" dirty="0" smtClean="0"/>
              <a:t>Example:</a:t>
            </a:r>
            <a:endParaRPr lang="en-US" sz="2600" dirty="0" smtClean="0"/>
          </a:p>
          <a:p>
            <a:pPr lvl="1"/>
            <a:r>
              <a:rPr lang="en-US" sz="2600" dirty="0" smtClean="0"/>
              <a:t>{EXCLUDE [Product] : SUM([Sales])}</a:t>
            </a:r>
          </a:p>
          <a:p>
            <a:pPr lvl="1"/>
            <a:r>
              <a:rPr lang="en-US" sz="2600" dirty="0" smtClean="0"/>
              <a:t>This calculates total sales for each region, ignoring product details in the view.</a:t>
            </a:r>
          </a:p>
          <a:p>
            <a:pPr>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buNone/>
            </a:pPr>
            <a:r>
              <a:rPr lang="en-US" sz="2400" b="1" dirty="0" smtClean="0"/>
              <a:t>2. How to Create an LOD Calculation</a:t>
            </a:r>
          </a:p>
          <a:p>
            <a:r>
              <a:rPr lang="en-US" sz="2400" dirty="0" smtClean="0"/>
              <a:t>Open the </a:t>
            </a:r>
            <a:r>
              <a:rPr lang="en-US" sz="2400" b="1" dirty="0" smtClean="0"/>
              <a:t>Data Pane</a:t>
            </a:r>
            <a:r>
              <a:rPr lang="en-US" sz="2400" dirty="0" smtClean="0"/>
              <a:t> in Tableau.</a:t>
            </a:r>
          </a:p>
          <a:p>
            <a:r>
              <a:rPr lang="en-US" sz="2400" dirty="0" smtClean="0"/>
              <a:t>Right-click anywhere in the pane and select </a:t>
            </a:r>
            <a:r>
              <a:rPr lang="en-US" sz="2400" b="1" dirty="0" smtClean="0"/>
              <a:t>Create Calculated Field</a:t>
            </a:r>
            <a:r>
              <a:rPr lang="en-US" sz="2400" dirty="0" smtClean="0"/>
              <a:t>.</a:t>
            </a:r>
          </a:p>
          <a:p>
            <a:r>
              <a:rPr lang="en-US" sz="2400" dirty="0" smtClean="0"/>
              <a:t>Write your LOD expression using {FIXED}, {INCLUDE}, or {EXCLUDE}.</a:t>
            </a:r>
          </a:p>
          <a:p>
            <a:r>
              <a:rPr lang="en-US" sz="2400" dirty="0" smtClean="0"/>
              <a:t>Name the calculated field and click </a:t>
            </a:r>
            <a:r>
              <a:rPr lang="en-US" sz="2400" b="1" dirty="0" smtClean="0"/>
              <a:t>OK</a:t>
            </a:r>
            <a:r>
              <a:rPr lang="en-US" sz="2400" dirty="0" smtClean="0"/>
              <a:t>.</a:t>
            </a:r>
          </a:p>
          <a:p>
            <a:r>
              <a:rPr lang="en-US" sz="2400" dirty="0" smtClean="0"/>
              <a:t>Drag the new field into your worksheet to see the results.</a:t>
            </a:r>
          </a:p>
          <a:p>
            <a:pPr>
              <a:buNone/>
            </a:pP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lgn="just">
              <a:buNone/>
            </a:pPr>
            <a:r>
              <a:rPr lang="en-US" sz="2400" b="1" dirty="0" smtClean="0"/>
              <a:t>3. When to Use LOD Calculations</a:t>
            </a:r>
          </a:p>
          <a:p>
            <a:pPr algn="just"/>
            <a:r>
              <a:rPr lang="en-US" sz="2400" dirty="0" smtClean="0"/>
              <a:t>To </a:t>
            </a:r>
            <a:r>
              <a:rPr lang="en-US" sz="2400" b="1" dirty="0" smtClean="0"/>
              <a:t>fix aggregation levels</a:t>
            </a:r>
            <a:r>
              <a:rPr lang="en-US" sz="2400" dirty="0" smtClean="0"/>
              <a:t> across filters or dimensions in the view.</a:t>
            </a:r>
          </a:p>
          <a:p>
            <a:pPr algn="just"/>
            <a:r>
              <a:rPr lang="en-US" sz="2400" dirty="0" smtClean="0"/>
              <a:t>To calculate </a:t>
            </a:r>
            <a:r>
              <a:rPr lang="en-US" sz="2400" b="1" dirty="0" smtClean="0"/>
              <a:t>row-level granularity</a:t>
            </a:r>
            <a:r>
              <a:rPr lang="en-US" sz="2400" dirty="0" smtClean="0"/>
              <a:t> and then aggregate it differently.</a:t>
            </a:r>
          </a:p>
          <a:p>
            <a:pPr algn="just"/>
            <a:r>
              <a:rPr lang="en-US" sz="2400" dirty="0" smtClean="0"/>
              <a:t>To compare </a:t>
            </a:r>
            <a:r>
              <a:rPr lang="en-US" sz="2400" b="1" dirty="0" smtClean="0"/>
              <a:t>group-level metrics</a:t>
            </a:r>
            <a:r>
              <a:rPr lang="en-US" sz="2400" dirty="0" smtClean="0"/>
              <a:t> with overall metrics.</a:t>
            </a:r>
          </a:p>
          <a:p>
            <a:pPr algn="just"/>
            <a:r>
              <a:rPr lang="en-US" sz="2400" dirty="0" smtClean="0"/>
              <a:t>To perform calculations at a granularity </a:t>
            </a:r>
            <a:r>
              <a:rPr lang="en-US" sz="2400" b="1" dirty="0" smtClean="0"/>
              <a:t>different from the view</a:t>
            </a:r>
            <a:r>
              <a:rPr lang="en-US" sz="2400" dirty="0" smtClean="0"/>
              <a:t>.</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76800"/>
          </a:xfrm>
        </p:spPr>
        <p:txBody>
          <a:bodyPr>
            <a:normAutofit lnSpcReduction="10000"/>
          </a:bodyPr>
          <a:lstStyle/>
          <a:p>
            <a:pPr>
              <a:buNone/>
            </a:pPr>
            <a:r>
              <a:rPr lang="en-US" sz="2400" b="1" dirty="0" smtClean="0"/>
              <a:t>4. Examples of LOD Calculations</a:t>
            </a:r>
          </a:p>
          <a:p>
            <a:pPr>
              <a:buNone/>
            </a:pPr>
            <a:r>
              <a:rPr lang="en-US" sz="2400" b="1" dirty="0" smtClean="0"/>
              <a:t>4.1 Fixed LOD Calculation</a:t>
            </a:r>
          </a:p>
          <a:p>
            <a:r>
              <a:rPr lang="en-US" sz="2400" b="1" dirty="0" smtClean="0"/>
              <a:t>Scenario:</a:t>
            </a:r>
            <a:r>
              <a:rPr lang="en-US" sz="2400" dirty="0" smtClean="0"/>
              <a:t> Total sales by region, ignoring product-level granularity.</a:t>
            </a:r>
          </a:p>
          <a:p>
            <a:r>
              <a:rPr lang="en-US" sz="2400" b="1" dirty="0" smtClean="0"/>
              <a:t>Calculation:</a:t>
            </a:r>
            <a:r>
              <a:rPr lang="en-US" sz="2400" dirty="0" smtClean="0"/>
              <a:t> {FIXED [Region] : SUM([Sales])}</a:t>
            </a:r>
          </a:p>
          <a:p>
            <a:r>
              <a:rPr lang="en-US" sz="2400" b="1" dirty="0" smtClean="0"/>
              <a:t>Outcome:</a:t>
            </a:r>
            <a:r>
              <a:rPr lang="en-US" sz="2400" dirty="0" smtClean="0"/>
              <a:t> Displays total sales for each region, even if the view includes additional dimensions like Product.</a:t>
            </a:r>
            <a:endParaRPr lang="en-US" dirty="0" smtClean="0"/>
          </a:p>
          <a:p>
            <a:pPr>
              <a:buNone/>
            </a:pPr>
            <a:r>
              <a:rPr lang="en-US" sz="2400" b="1" dirty="0" smtClean="0"/>
              <a:t>4.2 Include LOD Calculation</a:t>
            </a:r>
          </a:p>
          <a:p>
            <a:r>
              <a:rPr lang="en-US" sz="2400" b="1" dirty="0" smtClean="0"/>
              <a:t>Scenario:</a:t>
            </a:r>
            <a:r>
              <a:rPr lang="en-US" sz="2400" dirty="0" smtClean="0"/>
              <a:t> Average sales per product within categories.</a:t>
            </a:r>
          </a:p>
          <a:p>
            <a:r>
              <a:rPr lang="en-US" sz="2400" b="1" dirty="0" smtClean="0"/>
              <a:t>Calculation:</a:t>
            </a:r>
            <a:r>
              <a:rPr lang="en-US" sz="2400" dirty="0" smtClean="0"/>
              <a:t> {INCLUDE [Product] : AVG([Sales])}</a:t>
            </a:r>
          </a:p>
          <a:p>
            <a:r>
              <a:rPr lang="en-US" sz="2400" b="1" dirty="0" smtClean="0"/>
              <a:t>Outcome:</a:t>
            </a:r>
            <a:r>
              <a:rPr lang="en-US" sz="2400" dirty="0" smtClean="0"/>
              <a:t> Computes average sales for each product, even in a view showing category-level aggregates.</a:t>
            </a:r>
          </a:p>
          <a:p>
            <a:endParaRPr lang="en-US" sz="2400"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lstStyle/>
          <a:p>
            <a:pPr algn="just">
              <a:buNone/>
            </a:pPr>
            <a:r>
              <a:rPr lang="en-US" sz="2400" b="1" dirty="0" smtClean="0"/>
              <a:t>4.3 Exclude LOD Calculation</a:t>
            </a:r>
          </a:p>
          <a:p>
            <a:pPr algn="just"/>
            <a:r>
              <a:rPr lang="en-US" sz="2400" b="1" dirty="0" smtClean="0"/>
              <a:t>Scenario:</a:t>
            </a:r>
            <a:r>
              <a:rPr lang="en-US" sz="2400" dirty="0" smtClean="0"/>
              <a:t> Total sales by region, excluding customer details.</a:t>
            </a:r>
          </a:p>
          <a:p>
            <a:pPr algn="just"/>
            <a:r>
              <a:rPr lang="en-US" sz="2400" b="1" dirty="0" smtClean="0"/>
              <a:t>Calculation:</a:t>
            </a:r>
            <a:r>
              <a:rPr lang="en-US" sz="2400" dirty="0" smtClean="0"/>
              <a:t> {EXCLUDE [Customer Name] : SUM([Sales])}</a:t>
            </a:r>
          </a:p>
          <a:p>
            <a:pPr algn="just"/>
            <a:r>
              <a:rPr lang="en-US" sz="2400" b="1" dirty="0" smtClean="0"/>
              <a:t>Outcome:</a:t>
            </a:r>
            <a:r>
              <a:rPr lang="en-US" sz="2400" dirty="0" smtClean="0"/>
              <a:t> Displays regional sales totals without considering customer-level granularity.</a:t>
            </a:r>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algn="just">
              <a:buNone/>
            </a:pPr>
            <a:r>
              <a:rPr lang="en-US" sz="2400" b="1" dirty="0" smtClean="0"/>
              <a:t>5. Combining LOD Calculations with Filters</a:t>
            </a:r>
          </a:p>
          <a:p>
            <a:pPr algn="just"/>
            <a:r>
              <a:rPr lang="en-US" sz="2400" b="1" dirty="0" smtClean="0"/>
              <a:t>Include LOD</a:t>
            </a:r>
            <a:r>
              <a:rPr lang="en-US" sz="2400" dirty="0" smtClean="0"/>
              <a:t> respects filters applied to the view.</a:t>
            </a:r>
          </a:p>
          <a:p>
            <a:pPr algn="just"/>
            <a:r>
              <a:rPr lang="en-US" sz="2400" b="1" dirty="0" smtClean="0"/>
              <a:t>Fixed LOD</a:t>
            </a:r>
            <a:r>
              <a:rPr lang="en-US" sz="2400" dirty="0" smtClean="0"/>
              <a:t> ignores most filters except data source filters and context filters.</a:t>
            </a:r>
          </a:p>
          <a:p>
            <a:pPr algn="just"/>
            <a:r>
              <a:rPr lang="en-US" sz="2400" b="1" dirty="0" smtClean="0"/>
              <a:t>Exclude LOD</a:t>
            </a:r>
            <a:r>
              <a:rPr lang="en-US" sz="2400" dirty="0" smtClean="0"/>
              <a:t> adjusts aggregations by removing specified dimensions.</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85000" lnSpcReduction="20000"/>
          </a:bodyPr>
          <a:lstStyle/>
          <a:p>
            <a:pPr>
              <a:buNone/>
            </a:pPr>
            <a:r>
              <a:rPr lang="en-US" sz="2800" b="1" dirty="0" smtClean="0"/>
              <a:t>6. Practical Use Cases</a:t>
            </a:r>
          </a:p>
          <a:p>
            <a:pPr>
              <a:buNone/>
            </a:pPr>
            <a:r>
              <a:rPr lang="en-US" sz="2800" b="1" dirty="0" smtClean="0"/>
              <a:t>6.1 Comparing Individual Contribution to Group Total</a:t>
            </a:r>
          </a:p>
          <a:p>
            <a:r>
              <a:rPr lang="en-US" sz="2800" dirty="0" smtClean="0"/>
              <a:t>Calculate each product's sales as a percentage of total category sales:</a:t>
            </a:r>
          </a:p>
          <a:p>
            <a:pPr lvl="1"/>
            <a:r>
              <a:rPr lang="en-US" dirty="0" smtClean="0"/>
              <a:t>{FIXED [Category]: SUM([Sales])}</a:t>
            </a:r>
          </a:p>
          <a:p>
            <a:pPr lvl="1"/>
            <a:r>
              <a:rPr lang="en-US" dirty="0" smtClean="0"/>
              <a:t>[Sales] / {FIXED [Category]: SUM([Sales])}</a:t>
            </a:r>
          </a:p>
          <a:p>
            <a:pPr>
              <a:buNone/>
            </a:pPr>
            <a:r>
              <a:rPr lang="en-US" sz="2800" b="1" dirty="0" smtClean="0"/>
              <a:t>6.2 Find Top Performers</a:t>
            </a:r>
          </a:p>
          <a:p>
            <a:r>
              <a:rPr lang="en-US" sz="2800" dirty="0" smtClean="0"/>
              <a:t>Highlight top-performing regions by comparing regional sales to the overall average:</a:t>
            </a:r>
          </a:p>
          <a:p>
            <a:pPr lvl="1"/>
            <a:r>
              <a:rPr lang="en-US" dirty="0" smtClean="0"/>
              <a:t>Overall average: {FIXED : AVG([Sales])}</a:t>
            </a:r>
          </a:p>
          <a:p>
            <a:pPr lvl="1"/>
            <a:r>
              <a:rPr lang="en-US" dirty="0" smtClean="0"/>
              <a:t>Compare: IF SUM([Sales]) &gt; {FIXED : AVG([Sales])} THEN 'Above Average' ELSE 'Below Average' END</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a:buNone/>
            </a:pPr>
            <a:r>
              <a:rPr lang="en-US" sz="2400" b="1" dirty="0" smtClean="0"/>
              <a:t>6.3 Analyze Data at Multiple Levels</a:t>
            </a:r>
          </a:p>
          <a:p>
            <a:r>
              <a:rPr lang="en-US" sz="2400" dirty="0" smtClean="0"/>
              <a:t>Compute per-customer sales while showing total sales at the regional level:</a:t>
            </a:r>
          </a:p>
          <a:p>
            <a:pPr lvl="1"/>
            <a:r>
              <a:rPr lang="en-US" sz="2400" dirty="0" smtClean="0"/>
              <a:t>Customer sales: {FIXED [Customer Name]: SUM([Sales])}</a:t>
            </a:r>
          </a:p>
          <a:p>
            <a:pPr lvl="1"/>
            <a:r>
              <a:rPr lang="en-US" sz="2400" dirty="0" smtClean="0"/>
              <a:t>Regional sales: {FIXED [Region]: SUM([Sales])}</a:t>
            </a:r>
          </a:p>
          <a:p>
            <a:pPr>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525963"/>
          </a:xfrm>
        </p:spPr>
        <p:txBody>
          <a:bodyPr>
            <a:normAutofit/>
          </a:bodyPr>
          <a:lstStyle/>
          <a:p>
            <a:pPr algn="just">
              <a:buNone/>
            </a:pPr>
            <a:r>
              <a:rPr lang="en-US" sz="2400" b="1" dirty="0" smtClean="0"/>
              <a:t>7.Visualization with LOD Calculations</a:t>
            </a:r>
          </a:p>
          <a:p>
            <a:pPr algn="just"/>
            <a:r>
              <a:rPr lang="en-US" sz="2400" dirty="0" smtClean="0"/>
              <a:t>Use LOD fields in:</a:t>
            </a:r>
          </a:p>
          <a:p>
            <a:pPr lvl="1" algn="just"/>
            <a:r>
              <a:rPr lang="en-US" sz="2400" b="1" dirty="0" smtClean="0"/>
              <a:t>Bar Charts:</a:t>
            </a:r>
            <a:r>
              <a:rPr lang="en-US" sz="2400" dirty="0" smtClean="0"/>
              <a:t> Compare group-level and overall metrics.</a:t>
            </a:r>
          </a:p>
          <a:p>
            <a:pPr lvl="1" algn="just"/>
            <a:r>
              <a:rPr lang="en-US" sz="2400" b="1" dirty="0" smtClean="0"/>
              <a:t>Text Tables:</a:t>
            </a:r>
            <a:r>
              <a:rPr lang="en-US" sz="2400" dirty="0" smtClean="0"/>
              <a:t> Show multiple levels of detail in the same view.</a:t>
            </a:r>
          </a:p>
          <a:p>
            <a:pPr lvl="1" algn="just"/>
            <a:r>
              <a:rPr lang="en-US" sz="2400" b="1" dirty="0" smtClean="0"/>
              <a:t>Dashboards:</a:t>
            </a:r>
            <a:r>
              <a:rPr lang="en-US" sz="2400" dirty="0" smtClean="0"/>
              <a:t> Highlight KPIs derived from custom aggregation levels.</a:t>
            </a:r>
          </a:p>
          <a:p>
            <a:pPr algn="just">
              <a:buNone/>
            </a:pPr>
            <a:endParaRPr 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buNone/>
            </a:pPr>
            <a:r>
              <a:rPr lang="en-US" sz="2400" b="1" dirty="0" smtClean="0"/>
              <a:t>8.LOD Calculations vs. Row-Level and Aggregate Calculations</a:t>
            </a:r>
            <a:endParaRPr lang="en-US" sz="2400" b="1" dirty="0"/>
          </a:p>
        </p:txBody>
      </p:sp>
      <p:pic>
        <p:nvPicPr>
          <p:cNvPr id="5" name="Picture 2"/>
          <p:cNvPicPr>
            <a:picLocks noChangeAspect="1" noChangeArrowheads="1"/>
          </p:cNvPicPr>
          <p:nvPr/>
        </p:nvPicPr>
        <p:blipFill>
          <a:blip r:embed="rId2" cstate="print"/>
          <a:srcRect/>
          <a:stretch>
            <a:fillRect/>
          </a:stretch>
        </p:blipFill>
        <p:spPr bwMode="auto">
          <a:xfrm>
            <a:off x="838200" y="1905000"/>
            <a:ext cx="7391400" cy="3505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and Measures</a:t>
            </a:r>
            <a:endParaRPr lang="en-US"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762000" y="1752600"/>
            <a:ext cx="7620000" cy="396240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calculations</a:t>
            </a:r>
            <a:endParaRPr lang="en-US" dirty="0"/>
          </a:p>
        </p:txBody>
      </p:sp>
      <p:sp>
        <p:nvSpPr>
          <p:cNvPr id="3" name="Content Placeholder 2"/>
          <p:cNvSpPr>
            <a:spLocks noGrp="1"/>
          </p:cNvSpPr>
          <p:nvPr>
            <p:ph idx="1"/>
          </p:nvPr>
        </p:nvSpPr>
        <p:spPr/>
        <p:txBody>
          <a:bodyPr>
            <a:normAutofit/>
          </a:bodyPr>
          <a:lstStyle/>
          <a:p>
            <a:pPr algn="just"/>
            <a:r>
              <a:rPr lang="en-US" sz="2400" dirty="0" smtClean="0"/>
              <a:t>Custom table calculations in Tableau are powerful tools to create computations on top of the data in </a:t>
            </a:r>
            <a:r>
              <a:rPr lang="en-US" sz="2400" dirty="0" smtClean="0"/>
              <a:t> </a:t>
            </a:r>
            <a:r>
              <a:rPr lang="en-US" sz="2400" dirty="0" smtClean="0"/>
              <a:t>visualization. </a:t>
            </a:r>
            <a:endParaRPr lang="en-US" sz="2400" dirty="0" smtClean="0"/>
          </a:p>
          <a:p>
            <a:pPr algn="just"/>
            <a:r>
              <a:rPr lang="en-US" sz="2400" dirty="0" smtClean="0"/>
              <a:t>These </a:t>
            </a:r>
            <a:r>
              <a:rPr lang="en-US" sz="2400" dirty="0" smtClean="0"/>
              <a:t>calculations operate on the data already present in the view (not the underlying dataset) and are ideal for analyzing trends, rankings, percentages, moving averages, and more</a:t>
            </a:r>
            <a:r>
              <a:rPr lang="en-US" sz="2400" dirty="0" smtClean="0"/>
              <a:t>.</a:t>
            </a:r>
          </a:p>
          <a:p>
            <a:pPr algn="just"/>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525963"/>
          </a:xfrm>
        </p:spPr>
        <p:txBody>
          <a:bodyPr/>
          <a:lstStyle/>
          <a:p>
            <a:pPr algn="just">
              <a:buNone/>
            </a:pPr>
            <a:r>
              <a:rPr lang="en-US" sz="2400" b="1" dirty="0" smtClean="0"/>
              <a:t>Steps to Create Custom Table Calculations</a:t>
            </a:r>
          </a:p>
          <a:p>
            <a:pPr algn="just"/>
            <a:r>
              <a:rPr lang="en-US" sz="2400" b="1" dirty="0" smtClean="0"/>
              <a:t>Add a Measure to the View</a:t>
            </a:r>
            <a:r>
              <a:rPr lang="en-US" sz="2400" dirty="0" smtClean="0"/>
              <a:t>:</a:t>
            </a:r>
          </a:p>
          <a:p>
            <a:pPr lvl="1" algn="just"/>
            <a:r>
              <a:rPr lang="en-US" sz="2400" dirty="0" smtClean="0"/>
              <a:t>Drag a measure to the view to create a chart (e.g., bar chart or line chart).</a:t>
            </a:r>
          </a:p>
          <a:p>
            <a:pPr algn="just"/>
            <a:r>
              <a:rPr lang="en-US" sz="2400" b="1" dirty="0" smtClean="0"/>
              <a:t>Access the Table Calculation</a:t>
            </a:r>
            <a:r>
              <a:rPr lang="en-US" sz="2400" dirty="0" smtClean="0"/>
              <a:t>:</a:t>
            </a:r>
          </a:p>
          <a:p>
            <a:pPr lvl="1" algn="just"/>
            <a:r>
              <a:rPr lang="en-US" sz="2400" dirty="0" smtClean="0"/>
              <a:t>Right-click on the measure in the Rows, Columns, or Marks shelf.</a:t>
            </a:r>
          </a:p>
          <a:p>
            <a:pPr lvl="1" algn="just"/>
            <a:r>
              <a:rPr lang="en-US" sz="2400" dirty="0" smtClean="0"/>
              <a:t>Select </a:t>
            </a:r>
            <a:r>
              <a:rPr lang="en-US" sz="2400" b="1" dirty="0" smtClean="0"/>
              <a:t>Add Table Calculation</a:t>
            </a:r>
            <a:r>
              <a:rPr lang="en-US" sz="2400" dirty="0" smtClean="0"/>
              <a:t>.</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a:bodyPr>
          <a:lstStyle/>
          <a:p>
            <a:r>
              <a:rPr lang="en-US" sz="2400" b="1" dirty="0" smtClean="0"/>
              <a:t>Choose a Calculation Type</a:t>
            </a:r>
            <a:r>
              <a:rPr lang="en-US" sz="2400" dirty="0" smtClean="0"/>
              <a:t>:</a:t>
            </a:r>
          </a:p>
          <a:p>
            <a:r>
              <a:rPr lang="en-US" sz="2400" dirty="0" smtClean="0"/>
              <a:t>Select from built-in options like:</a:t>
            </a:r>
          </a:p>
          <a:p>
            <a:pPr lvl="1"/>
            <a:r>
              <a:rPr lang="en-US" sz="2400" b="1" dirty="0" smtClean="0"/>
              <a:t>Running Total</a:t>
            </a:r>
            <a:endParaRPr lang="en-US" sz="2400" dirty="0" smtClean="0"/>
          </a:p>
          <a:p>
            <a:pPr lvl="1"/>
            <a:r>
              <a:rPr lang="en-US" sz="2400" b="1" dirty="0" smtClean="0"/>
              <a:t>Difference</a:t>
            </a:r>
            <a:endParaRPr lang="en-US" sz="2400" dirty="0" smtClean="0"/>
          </a:p>
          <a:p>
            <a:pPr lvl="1"/>
            <a:r>
              <a:rPr lang="en-US" sz="2400" b="1" dirty="0" smtClean="0"/>
              <a:t>Percent Difference</a:t>
            </a:r>
            <a:endParaRPr lang="en-US" sz="2400" dirty="0" smtClean="0"/>
          </a:p>
          <a:p>
            <a:pPr lvl="1"/>
            <a:r>
              <a:rPr lang="en-US" sz="2400" b="1" dirty="0" smtClean="0"/>
              <a:t>Rank</a:t>
            </a:r>
            <a:endParaRPr lang="en-US" sz="2400" dirty="0" smtClean="0"/>
          </a:p>
          <a:p>
            <a:pPr lvl="1"/>
            <a:r>
              <a:rPr lang="en-US" sz="2400" b="1" dirty="0" smtClean="0"/>
              <a:t>Percent of Total</a:t>
            </a:r>
            <a:endParaRPr lang="en-US" sz="2400" dirty="0" smtClean="0"/>
          </a:p>
          <a:p>
            <a:pPr lvl="1"/>
            <a:r>
              <a:rPr lang="en-US" sz="2400" b="1" dirty="0" smtClean="0"/>
              <a:t>Moving Average</a:t>
            </a:r>
            <a:endParaRPr lang="en-US" sz="2400" dirty="0" smtClean="0"/>
          </a:p>
          <a:p>
            <a:pPr lvl="1"/>
            <a:r>
              <a:rPr lang="en-US" sz="2400" b="1" dirty="0" smtClean="0"/>
              <a:t>Custom</a:t>
            </a:r>
            <a:endParaRPr lang="en-US" sz="2400" dirty="0" smtClean="0"/>
          </a:p>
          <a:p>
            <a:r>
              <a:rPr lang="en-US" sz="2400" dirty="0" smtClean="0"/>
              <a:t>Choose </a:t>
            </a:r>
            <a:r>
              <a:rPr lang="en-US" sz="2400" b="1" dirty="0" smtClean="0"/>
              <a:t>Custom</a:t>
            </a:r>
            <a:r>
              <a:rPr lang="en-US" sz="2400" dirty="0" smtClean="0"/>
              <a:t> to define </a:t>
            </a:r>
            <a:r>
              <a:rPr lang="en-US" sz="2400" dirty="0" smtClean="0"/>
              <a:t> </a:t>
            </a:r>
            <a:r>
              <a:rPr lang="en-US" sz="2400" dirty="0" smtClean="0"/>
              <a:t>specific logic.</a:t>
            </a:r>
          </a:p>
          <a:p>
            <a:endParaRPr 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Autofit/>
          </a:bodyPr>
          <a:lstStyle/>
          <a:p>
            <a:r>
              <a:rPr lang="en-US" sz="2400" b="1" dirty="0" smtClean="0"/>
              <a:t>Customize the Scope and Direction</a:t>
            </a:r>
            <a:r>
              <a:rPr lang="en-US" sz="2400" dirty="0" smtClean="0"/>
              <a:t>:</a:t>
            </a:r>
          </a:p>
          <a:p>
            <a:r>
              <a:rPr lang="en-US" sz="2400" dirty="0" smtClean="0"/>
              <a:t>Choose how the calculation is applied across the data in the view:</a:t>
            </a:r>
          </a:p>
          <a:p>
            <a:pPr lvl="1"/>
            <a:r>
              <a:rPr lang="en-US" sz="2400" b="1" dirty="0" smtClean="0"/>
              <a:t>Table (Across/Down/Across then Down)</a:t>
            </a:r>
            <a:r>
              <a:rPr lang="en-US" sz="2400" dirty="0" smtClean="0"/>
              <a:t>: Across rows, columns, or both.</a:t>
            </a:r>
          </a:p>
          <a:p>
            <a:pPr lvl="1"/>
            <a:r>
              <a:rPr lang="en-US" sz="2400" b="1" dirty="0" smtClean="0"/>
              <a:t>Pane (Across/Down/Across then Down)</a:t>
            </a:r>
            <a:r>
              <a:rPr lang="en-US" sz="2400" dirty="0" smtClean="0"/>
              <a:t>: Within smaller partitions of the table.</a:t>
            </a:r>
          </a:p>
          <a:p>
            <a:pPr lvl="1"/>
            <a:r>
              <a:rPr lang="en-US" sz="2400" b="1" dirty="0" smtClean="0"/>
              <a:t>Specific Dimensions</a:t>
            </a:r>
            <a:r>
              <a:rPr lang="en-US" sz="2400" dirty="0" smtClean="0"/>
              <a:t>: Manually select fields that define the scope.</a:t>
            </a:r>
          </a:p>
          <a:p>
            <a:r>
              <a:rPr lang="en-US" sz="2400" b="1" dirty="0" smtClean="0"/>
              <a:t>Write Your Formula</a:t>
            </a:r>
            <a:r>
              <a:rPr lang="en-US" sz="2400" dirty="0" smtClean="0"/>
              <a:t> (if required):</a:t>
            </a:r>
          </a:p>
          <a:p>
            <a:r>
              <a:rPr lang="en-US" sz="2400" dirty="0" smtClean="0"/>
              <a:t>For more advanced customizations, click </a:t>
            </a:r>
            <a:r>
              <a:rPr lang="en-US" sz="2400" b="1" dirty="0" smtClean="0"/>
              <a:t>Edit Table Calculation</a:t>
            </a:r>
            <a:r>
              <a:rPr lang="en-US" sz="2400" dirty="0" smtClean="0"/>
              <a:t> and write your formula using Tableau's calculation editor.</a:t>
            </a:r>
          </a:p>
          <a:p>
            <a:endParaRPr 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buNone/>
            </a:pPr>
            <a:r>
              <a:rPr lang="en-US" sz="2400" b="1" dirty="0" smtClean="0"/>
              <a:t>Example: Calculate Percent Difference</a:t>
            </a:r>
          </a:p>
          <a:p>
            <a:pPr algn="just"/>
            <a:r>
              <a:rPr lang="en-US" sz="2400" b="1" dirty="0" smtClean="0"/>
              <a:t>Scenario: Analyzing Sales Growth Over Time</a:t>
            </a:r>
          </a:p>
          <a:p>
            <a:pPr algn="just"/>
            <a:r>
              <a:rPr lang="en-US" sz="2400" dirty="0" smtClean="0"/>
              <a:t>Drag Order Date to Columns and Sales to Rows.</a:t>
            </a:r>
          </a:p>
          <a:p>
            <a:pPr algn="just"/>
            <a:r>
              <a:rPr lang="en-US" sz="2400" dirty="0" smtClean="0"/>
              <a:t>Right-click SUM(Sales) on the Rows shelf and choose </a:t>
            </a:r>
            <a:r>
              <a:rPr lang="en-US" sz="2400" b="1" dirty="0" smtClean="0"/>
              <a:t>Add Table Calculation</a:t>
            </a:r>
            <a:r>
              <a:rPr lang="en-US" sz="2400" dirty="0" smtClean="0"/>
              <a:t>.</a:t>
            </a:r>
          </a:p>
          <a:p>
            <a:pPr algn="just"/>
            <a:r>
              <a:rPr lang="en-US" sz="2400" dirty="0" smtClean="0"/>
              <a:t>Select </a:t>
            </a:r>
            <a:r>
              <a:rPr lang="en-US" sz="2400" b="1" dirty="0" smtClean="0"/>
              <a:t>Percent Difference</a:t>
            </a:r>
            <a:r>
              <a:rPr lang="en-US" sz="2400" dirty="0" smtClean="0"/>
              <a:t> from the Calculation Type dropdown.</a:t>
            </a:r>
          </a:p>
          <a:p>
            <a:pPr algn="just"/>
            <a:r>
              <a:rPr lang="en-US" sz="2400" dirty="0" smtClean="0"/>
              <a:t>Set the computation to calculate </a:t>
            </a:r>
            <a:r>
              <a:rPr lang="en-US" sz="2400" b="1" dirty="0" smtClean="0"/>
              <a:t>Table (Across)</a:t>
            </a:r>
            <a:r>
              <a:rPr lang="en-US" sz="2400" dirty="0" smtClean="0"/>
              <a:t> if the view is a line chart of monthly sales.</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Chart Types</a:t>
            </a:r>
            <a:endParaRPr lang="en-US" dirty="0"/>
          </a:p>
        </p:txBody>
      </p:sp>
      <p:sp>
        <p:nvSpPr>
          <p:cNvPr id="3" name="Content Placeholder 2"/>
          <p:cNvSpPr>
            <a:spLocks noGrp="1"/>
          </p:cNvSpPr>
          <p:nvPr>
            <p:ph idx="1"/>
          </p:nvPr>
        </p:nvSpPr>
        <p:spPr/>
        <p:txBody>
          <a:bodyPr>
            <a:normAutofit/>
          </a:bodyPr>
          <a:lstStyle/>
          <a:p>
            <a:pPr algn="just"/>
            <a:r>
              <a:rPr lang="en-US" sz="2400" dirty="0" smtClean="0"/>
              <a:t>All Tableau users know the basic charts and graphs that can be easily plotted using the Show me tab which contains various charts, such as line chart, pie chart, heat maps, </a:t>
            </a:r>
            <a:r>
              <a:rPr lang="en-US" sz="2400" dirty="0" err="1" smtClean="0"/>
              <a:t>treemaps</a:t>
            </a:r>
            <a:r>
              <a:rPr lang="en-US" sz="2400" dirty="0" smtClean="0"/>
              <a:t>, etc. To make the visualization more interactive on the dashboard, Tableau also provides some advanced graphs that need a bit more computations than the graphs shown under the Show me tab. The following are the advanced graphs that we are going to cover in this chapter: </a:t>
            </a:r>
          </a:p>
          <a:p>
            <a:pPr algn="just"/>
            <a:r>
              <a:rPr lang="en-US" sz="2400" dirty="0" smtClean="0"/>
              <a:t>1. Motion chart</a:t>
            </a:r>
          </a:p>
          <a:p>
            <a:pPr algn="just"/>
            <a:r>
              <a:rPr lang="en-US" sz="2400" dirty="0" smtClean="0"/>
              <a:t> 2. Bump chart </a:t>
            </a:r>
          </a:p>
          <a:p>
            <a:pPr algn="just"/>
            <a:r>
              <a:rPr lang="en-US" sz="2400" dirty="0" smtClean="0"/>
              <a:t>3. Waterfall chart</a:t>
            </a:r>
            <a:endParaRPr lang="en-US"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62500" lnSpcReduction="20000"/>
          </a:bodyPr>
          <a:lstStyle/>
          <a:p>
            <a:pPr>
              <a:buNone/>
            </a:pPr>
            <a:r>
              <a:rPr lang="en-US" dirty="0" smtClean="0"/>
              <a:t>1. Motion Chart :</a:t>
            </a:r>
          </a:p>
          <a:p>
            <a:pPr lvl="1" algn="just"/>
            <a:r>
              <a:rPr lang="en-US" dirty="0" smtClean="0"/>
              <a:t>	A motion chart is nothing but a chart that shows the transformation in data dynamically. </a:t>
            </a:r>
          </a:p>
          <a:p>
            <a:pPr lvl="1" algn="just"/>
            <a:r>
              <a:rPr lang="en-US" dirty="0" smtClean="0"/>
              <a:t>	To dynamically see the trends of profit and sales over the years. A motion chart is created in the Tableau by performing the following steps: </a:t>
            </a:r>
          </a:p>
          <a:p>
            <a:pPr lvl="1" algn="just"/>
            <a:r>
              <a:rPr lang="en-US" dirty="0" smtClean="0"/>
              <a:t>Step 1: Drag the dimension Order Date to the Columns shelf and measures Profit and Sales to the Rows shelf. </a:t>
            </a:r>
          </a:p>
          <a:p>
            <a:pPr lvl="1" algn="just"/>
            <a:r>
              <a:rPr lang="en-US" dirty="0" smtClean="0"/>
              <a:t>Step 2: Change the format of the Order date to Month-Year by right clicking on it and then clicking on Custom under the More tab as shown below</a:t>
            </a:r>
          </a:p>
          <a:p>
            <a:pPr lvl="1" algn="just"/>
            <a:r>
              <a:rPr lang="en-US" dirty="0" smtClean="0"/>
              <a:t> Step 3: Drag the dimension Order Date to the Pages shelf and change the format accordingly. </a:t>
            </a:r>
          </a:p>
          <a:p>
            <a:pPr lvl="1" algn="just"/>
            <a:r>
              <a:rPr lang="en-US" dirty="0" smtClean="0"/>
              <a:t>Step 4: To recognize the current trend in the run-time motion chart, change the mark type under the Marks shelf from Automatic to All.</a:t>
            </a:r>
          </a:p>
          <a:p>
            <a:pPr lvl="1" algn="just"/>
            <a:r>
              <a:rPr lang="en-US" dirty="0" smtClean="0"/>
              <a:t> Step 5: Set the show to Trails under the Show history visible on the right side of the window.</a:t>
            </a:r>
            <a:endParaRPr lang="en-US" dirty="0"/>
          </a:p>
        </p:txBody>
      </p:sp>
      <p:sp>
        <p:nvSpPr>
          <p:cNvPr id="4" name="Rectangle 3"/>
          <p:cNvSpPr/>
          <p:nvPr/>
        </p:nvSpPr>
        <p:spPr>
          <a:xfrm>
            <a:off x="762000" y="4572000"/>
            <a:ext cx="7467600" cy="646331"/>
          </a:xfrm>
          <a:prstGeom prst="rect">
            <a:avLst/>
          </a:prstGeom>
        </p:spPr>
        <p:txBody>
          <a:bodyPr wrap="square">
            <a:spAutoFit/>
          </a:bodyPr>
          <a:lstStyle/>
          <a:p>
            <a:r>
              <a:rPr lang="en-US" dirty="0" smtClean="0"/>
              <a:t>Now, play the motion chart. You can control the motion chart by the tab that occurs on the right side of the window</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rcRect/>
          <a:stretch>
            <a:fillRect/>
          </a:stretch>
        </p:blipFill>
        <p:spPr bwMode="auto">
          <a:xfrm>
            <a:off x="685800" y="685800"/>
            <a:ext cx="7543800" cy="54102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bwMode="auto">
          <a:xfrm>
            <a:off x="914400" y="685800"/>
            <a:ext cx="7391400" cy="548640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cstate="print"/>
          <a:srcRect b="12426"/>
          <a:stretch>
            <a:fillRect/>
          </a:stretch>
        </p:blipFill>
        <p:spPr bwMode="auto">
          <a:xfrm>
            <a:off x="304800" y="152400"/>
            <a:ext cx="8229600" cy="1905000"/>
          </a:xfrm>
          <a:prstGeom prst="rect">
            <a:avLst/>
          </a:prstGeom>
          <a:noFill/>
          <a:ln w="9525">
            <a:noFill/>
            <a:miter lim="800000"/>
            <a:headEnd/>
            <a:tailEnd/>
          </a:ln>
          <a:effectLst/>
        </p:spPr>
      </p:pic>
      <p:sp>
        <p:nvSpPr>
          <p:cNvPr id="5" name="Rectangle 4"/>
          <p:cNvSpPr/>
          <p:nvPr/>
        </p:nvSpPr>
        <p:spPr>
          <a:xfrm>
            <a:off x="685800" y="2286000"/>
            <a:ext cx="7543800" cy="3693319"/>
          </a:xfrm>
          <a:prstGeom prst="rect">
            <a:avLst/>
          </a:prstGeom>
        </p:spPr>
        <p:txBody>
          <a:bodyPr wrap="square">
            <a:spAutoFit/>
          </a:bodyPr>
          <a:lstStyle/>
          <a:p>
            <a:r>
              <a:rPr lang="en-US" dirty="0" smtClean="0"/>
              <a:t>Step 1: Bump charts are created based on ranks. So, first, create a calculated field as shown below</a:t>
            </a:r>
          </a:p>
          <a:p>
            <a:r>
              <a:rPr lang="en-US" dirty="0" smtClean="0"/>
              <a:t> Step 2: Drag Order Date to the Columns shelf and change its format to Month. Drag Category to the Colors property under the Marks pane. Also, drag the newly created calculated field Rank to the Rows shelf.</a:t>
            </a:r>
          </a:p>
          <a:p>
            <a:r>
              <a:rPr lang="en-US" dirty="0" smtClean="0"/>
              <a:t> Step 3: To allocate the rank by the categories, right-click the Rank → Compute Using → Category. </a:t>
            </a:r>
          </a:p>
          <a:p>
            <a:r>
              <a:rPr lang="en-US" dirty="0" smtClean="0"/>
              <a:t>Step 4: Drag the calculated field Rank to the Rows shelf again and repeat Step 3 Step 5: Right-click on the second Rank in the canvas area, and select Dual Axis.</a:t>
            </a:r>
          </a:p>
          <a:p>
            <a:r>
              <a:rPr lang="en-US" dirty="0" smtClean="0"/>
              <a:t>Step 6: Alter the Mark type to Circle of either of the Rank under the Marks pane. </a:t>
            </a:r>
          </a:p>
          <a:p>
            <a:r>
              <a:rPr lang="en-US" dirty="0" smtClean="0"/>
              <a:t>Step 7: Ranks can be reversed by the following navigation – Click on the axis → Edit Axis → Reversed Scale.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5203</Words>
  <Application>Microsoft Office PowerPoint</Application>
  <PresentationFormat>On-screen Show (4:3)</PresentationFormat>
  <Paragraphs>493</Paragraphs>
  <Slides>107</Slides>
  <Notes>0</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Office Theme</vt:lpstr>
      <vt:lpstr>Data Science Tolls -II</vt:lpstr>
      <vt:lpstr>Introduction to Data Visualization</vt:lpstr>
      <vt:lpstr>Advantages of Data Visualization</vt:lpstr>
      <vt:lpstr>Introduction to Tableau</vt:lpstr>
      <vt:lpstr>Important features in Tableau</vt:lpstr>
      <vt:lpstr>Analytics Cycle</vt:lpstr>
      <vt:lpstr>Advantages of Tableau</vt:lpstr>
      <vt:lpstr>Disadvantages of Tableau</vt:lpstr>
      <vt:lpstr>Dimensions and Measures</vt:lpstr>
      <vt:lpstr>Slide 10</vt:lpstr>
      <vt:lpstr>Cleaning and Structuring Messy Data</vt:lpstr>
      <vt:lpstr>Slide 12</vt:lpstr>
      <vt:lpstr>Slide 13</vt:lpstr>
      <vt:lpstr>Slide 14</vt:lpstr>
      <vt:lpstr>Slide 15</vt:lpstr>
      <vt:lpstr>Slide 16</vt:lpstr>
      <vt:lpstr>Slide 17</vt:lpstr>
      <vt:lpstr>Descriptive Statistics </vt:lpstr>
      <vt:lpstr>Slide 19</vt:lpstr>
      <vt:lpstr>Slide 20</vt:lpstr>
      <vt:lpstr>Slide 21</vt:lpstr>
      <vt:lpstr>Slide 22</vt:lpstr>
      <vt:lpstr>Slide 23</vt:lpstr>
      <vt:lpstr>Slide 24</vt:lpstr>
      <vt:lpstr>Basic Charts</vt:lpstr>
      <vt:lpstr>Slide 26</vt:lpstr>
      <vt:lpstr>Slide 27</vt:lpstr>
      <vt:lpstr>Slide 28</vt:lpstr>
      <vt:lpstr>Slide 29</vt:lpstr>
      <vt:lpstr>Slide 30</vt:lpstr>
      <vt:lpstr>Slide 31</vt:lpstr>
      <vt:lpstr>Slide 32</vt:lpstr>
      <vt:lpstr>Slide 33</vt:lpstr>
      <vt:lpstr>Slide 34</vt:lpstr>
      <vt:lpstr>Slide 35</vt:lpstr>
      <vt:lpstr>Dashboard Design &amp; Principles</vt:lpstr>
      <vt:lpstr>Slide 37</vt:lpstr>
      <vt:lpstr>Slide 38</vt:lpstr>
      <vt:lpstr>Slide 39</vt:lpstr>
      <vt:lpstr>Joins and Blends</vt:lpstr>
      <vt:lpstr>Slide 41</vt:lpstr>
      <vt:lpstr>Slide 42</vt:lpstr>
      <vt:lpstr>Slide 43</vt:lpstr>
      <vt:lpstr>Slide 44</vt:lpstr>
      <vt:lpstr>Slide 45</vt:lpstr>
      <vt:lpstr>Slide 46</vt:lpstr>
      <vt:lpstr>Key Differences Between Joins and Blends</vt:lpstr>
      <vt:lpstr>When to Choose Which</vt:lpstr>
      <vt:lpstr>Filtering data</vt:lpstr>
      <vt:lpstr>Filter Types in Tableau</vt:lpstr>
      <vt:lpstr>Slide 51</vt:lpstr>
      <vt:lpstr>Slide 52</vt:lpstr>
      <vt:lpstr>Slide 53</vt:lpstr>
      <vt:lpstr>Slide 54</vt:lpstr>
      <vt:lpstr>Slide 55</vt:lpstr>
      <vt:lpstr>Slide 56</vt:lpstr>
      <vt:lpstr>Interactive Filters for Dashboards</vt:lpstr>
      <vt:lpstr>Filter Order of Operations</vt:lpstr>
      <vt:lpstr>Row-level calculations in tableau</vt:lpstr>
      <vt:lpstr>Slide 60</vt:lpstr>
      <vt:lpstr>Slide 61</vt:lpstr>
      <vt:lpstr>Slide 62</vt:lpstr>
      <vt:lpstr>Slide 63</vt:lpstr>
      <vt:lpstr>Slide 64</vt:lpstr>
      <vt:lpstr>Slide 65</vt:lpstr>
      <vt:lpstr>Slide 66</vt:lpstr>
      <vt:lpstr>Aggregate-level calculations </vt:lpstr>
      <vt:lpstr>Slide 68</vt:lpstr>
      <vt:lpstr>Slide 69</vt:lpstr>
      <vt:lpstr>Slide 70</vt:lpstr>
      <vt:lpstr>Slide 71</vt:lpstr>
      <vt:lpstr>Slide 72</vt:lpstr>
      <vt:lpstr>Slide 73</vt:lpstr>
      <vt:lpstr>Slide 74</vt:lpstr>
      <vt:lpstr>Slide 75</vt:lpstr>
      <vt:lpstr>Aggregate vs. Row-Level Calculations</vt:lpstr>
      <vt:lpstr>level of detail calculations</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custom table calculations</vt:lpstr>
      <vt:lpstr>Slide 91</vt:lpstr>
      <vt:lpstr>Slide 92</vt:lpstr>
      <vt:lpstr>Slide 93</vt:lpstr>
      <vt:lpstr>Slide 94</vt:lpstr>
      <vt:lpstr>Special Chart Types</vt:lpstr>
      <vt:lpstr>Slide 96</vt:lpstr>
      <vt:lpstr>Slide 97</vt:lpstr>
      <vt:lpstr>Slide 98</vt:lpstr>
      <vt:lpstr>Slide 99</vt:lpstr>
      <vt:lpstr>Slide 100</vt:lpstr>
      <vt:lpstr>Slide 101</vt:lpstr>
      <vt:lpstr>Slide 102</vt:lpstr>
      <vt:lpstr>Slide 103</vt:lpstr>
      <vt:lpstr>Integrate Tableau with Google Sheets</vt:lpstr>
      <vt:lpstr>Slide 105</vt:lpstr>
      <vt:lpstr>Slide 106</vt:lpstr>
      <vt:lpstr>Slide 107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BHAVANI T</dc:creator>
  <cp:lastModifiedBy>BHAVANI T</cp:lastModifiedBy>
  <cp:revision>242</cp:revision>
  <dcterms:created xsi:type="dcterms:W3CDTF">2006-08-16T00:00:00Z</dcterms:created>
  <dcterms:modified xsi:type="dcterms:W3CDTF">2024-12-02T12:27:57Z</dcterms:modified>
</cp:coreProperties>
</file>