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404" r:id="rId3"/>
    <p:sldId id="405" r:id="rId4"/>
    <p:sldId id="406" r:id="rId5"/>
    <p:sldId id="407" r:id="rId6"/>
    <p:sldId id="408" r:id="rId7"/>
    <p:sldId id="451" r:id="rId8"/>
    <p:sldId id="452" r:id="rId9"/>
    <p:sldId id="453" r:id="rId10"/>
    <p:sldId id="454" r:id="rId11"/>
  </p:sldIdLst>
  <p:sldSz cx="24384000" cy="13716000"/>
  <p:notesSz cx="6858000" cy="9144000"/>
  <p:embeddedFontLst>
    <p:embeddedFont>
      <p:font typeface="Open Sans Regular" panose="020B0606030504020204" pitchFamily="34" charset="0"/>
      <p:regular r:id="rId13"/>
      <p:bold r:id="rId14"/>
      <p:italic r:id="rId15"/>
      <p:boldItalic r:id="rId16"/>
    </p:embeddedFont>
    <p:embeddedFont>
      <p:font typeface="Proxima Nova Black" panose="02000506030000020004" pitchFamily="2" charset="0"/>
      <p:bold r:id="rId17"/>
      <p:italic r:id="rId18"/>
      <p:boldItalic r:id="rId19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1pPr>
    <a:lvl2pPr marL="0" marR="0" indent="228600" algn="l" defTabSz="8255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2pPr>
    <a:lvl3pPr marL="0" marR="0" indent="457200" algn="l" defTabSz="8255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3pPr>
    <a:lvl4pPr marL="0" marR="0" indent="685800" algn="l" defTabSz="8255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4pPr>
    <a:lvl5pPr marL="0" marR="0" indent="914400" algn="l" defTabSz="8255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5pPr>
    <a:lvl6pPr marL="0" marR="0" indent="1143000" algn="l" defTabSz="8255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6pPr>
    <a:lvl7pPr marL="0" marR="0" indent="1371600" algn="l" defTabSz="8255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7pPr>
    <a:lvl8pPr marL="0" marR="0" indent="1600200" algn="l" defTabSz="8255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8pPr>
    <a:lvl9pPr marL="0" marR="0" indent="1828800" algn="l" defTabSz="8255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9pPr>
  </p:defaultTextStyle>
  <p:extLst>
    <p:ext uri="{521415D9-36F7-43E2-AB2F-B90AF26B5E84}">
      <p14:sectionLst xmlns:p14="http://schemas.microsoft.com/office/powerpoint/2010/main">
        <p14:section name="Default Section" id="{9BB10A92-70E6-1047-9C03-1FFC66EAB661}">
          <p14:sldIdLst>
            <p14:sldId id="256"/>
          </p14:sldIdLst>
        </p14:section>
        <p14:section name="Generic Slides / Colored" id="{226A27B5-2CEB-2B41-ADAE-56D904D77F97}">
          <p14:sldIdLst>
            <p14:sldId id="404"/>
            <p14:sldId id="405"/>
            <p14:sldId id="406"/>
            <p14:sldId id="407"/>
            <p14:sldId id="408"/>
            <p14:sldId id="451"/>
            <p14:sldId id="452"/>
            <p14:sldId id="453"/>
            <p14:sldId id="4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Open Sans Regular"/>
          <a:ea typeface="Open Sans Regular"/>
          <a:cs typeface="Open Sans Regular"/>
        </a:font>
        <a:srgbClr val="10101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Open Sans Regular"/>
          <a:ea typeface="Open Sans Regular"/>
          <a:cs typeface="Open Sans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Open Sans Regular"/>
          <a:ea typeface="Open Sans Regular"/>
          <a:cs typeface="Open Sans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n" i="off">
        <a:fontRef idx="minor">
          <a:srgbClr val="101010"/>
        </a:fontRef>
        <a:srgbClr val="1010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56529F"/>
              </a:solidFill>
              <a:prstDash val="solid"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Open Sans Regular"/>
          <a:ea typeface="Open Sans Regular"/>
          <a:cs typeface="Open Sans Regular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Open Sans Regular"/>
          <a:ea typeface="Open Sans Regular"/>
          <a:cs typeface="Open Sans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Open Sans Regular"/>
          <a:ea typeface="Open Sans Regular"/>
          <a:cs typeface="Open Sans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Open Sans Regular"/>
          <a:ea typeface="Open Sans Regular"/>
          <a:cs typeface="Open Sans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4C3C2611-4C71-4FC5-86AE-919BDF0F9419}" styleName="">
    <a:tblBg/>
    <a:wholeTbl>
      <a:tcTxStyle b="off" i="off">
        <a:font>
          <a:latin typeface="Open Sans Regular"/>
          <a:ea typeface="Open Sans Regular"/>
          <a:cs typeface="Open Sans Regular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1DCE4">
              <a:alpha val="26000"/>
            </a:srgbClr>
          </a:solidFill>
        </a:fill>
      </a:tcStyle>
    </a:band2H>
    <a:firstCol>
      <a:tcTxStyle b="off" i="off">
        <a:font>
          <a:latin typeface="Open Sans Regular"/>
          <a:ea typeface="Open Sans Regular"/>
          <a:cs typeface="Open Sans Regular"/>
        </a:font>
        <a:srgbClr val="FFFFFF"/>
      </a:tcTxStyle>
      <a:tcStyle>
        <a:tcBdr>
          <a:left>
            <a:ln w="12700" cap="flat">
              <a:solidFill>
                <a:srgbClr val="E8F3FC">
                  <a:alpha val="26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Open Sans Regular"/>
          <a:ea typeface="Open Sans Regular"/>
          <a:cs typeface="Open Sans Regular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E8F3FC">
                  <a:alpha val="26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Open Sans Regular"/>
          <a:ea typeface="Open Sans Regular"/>
          <a:cs typeface="Open Sans Regular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E8F3FC">
                  <a:alpha val="26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89"/>
    <p:restoredTop sz="94640"/>
  </p:normalViewPr>
  <p:slideViewPr>
    <p:cSldViewPr snapToGrid="0" snapToObjects="1">
      <p:cViewPr varScale="1">
        <p:scale>
          <a:sx n="58" d="100"/>
          <a:sy n="58" d="100"/>
        </p:scale>
        <p:origin x="3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2" name="Shape 1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Open Sans Regular"/>
        <a:ea typeface="Open Sans Regular"/>
        <a:cs typeface="Open Sans Regular"/>
        <a:sym typeface="Open Sans Regular"/>
      </a:defRPr>
    </a:lvl1pPr>
    <a:lvl2pPr indent="228600" defTabSz="457200" latinLnBrk="0">
      <a:lnSpc>
        <a:spcPct val="117999"/>
      </a:lnSpc>
      <a:defRPr sz="2200">
        <a:latin typeface="Open Sans Regular"/>
        <a:ea typeface="Open Sans Regular"/>
        <a:cs typeface="Open Sans Regular"/>
        <a:sym typeface="Open Sans Regular"/>
      </a:defRPr>
    </a:lvl2pPr>
    <a:lvl3pPr indent="457200" defTabSz="457200" latinLnBrk="0">
      <a:lnSpc>
        <a:spcPct val="117999"/>
      </a:lnSpc>
      <a:defRPr sz="2200">
        <a:latin typeface="Open Sans Regular"/>
        <a:ea typeface="Open Sans Regular"/>
        <a:cs typeface="Open Sans Regular"/>
        <a:sym typeface="Open Sans Regular"/>
      </a:defRPr>
    </a:lvl3pPr>
    <a:lvl4pPr indent="685800" defTabSz="457200" latinLnBrk="0">
      <a:lnSpc>
        <a:spcPct val="117999"/>
      </a:lnSpc>
      <a:defRPr sz="2200">
        <a:latin typeface="Open Sans Regular"/>
        <a:ea typeface="Open Sans Regular"/>
        <a:cs typeface="Open Sans Regular"/>
        <a:sym typeface="Open Sans Regular"/>
      </a:defRPr>
    </a:lvl4pPr>
    <a:lvl5pPr indent="914400" defTabSz="457200" latinLnBrk="0">
      <a:lnSpc>
        <a:spcPct val="117999"/>
      </a:lnSpc>
      <a:defRPr sz="2200">
        <a:latin typeface="Open Sans Regular"/>
        <a:ea typeface="Open Sans Regular"/>
        <a:cs typeface="Open Sans Regular"/>
        <a:sym typeface="Open Sans Regular"/>
      </a:defRPr>
    </a:lvl5pPr>
    <a:lvl6pPr indent="1143000" defTabSz="457200" latinLnBrk="0">
      <a:lnSpc>
        <a:spcPct val="117999"/>
      </a:lnSpc>
      <a:defRPr sz="2200">
        <a:latin typeface="Open Sans Regular"/>
        <a:ea typeface="Open Sans Regular"/>
        <a:cs typeface="Open Sans Regular"/>
        <a:sym typeface="Open Sans Regular"/>
      </a:defRPr>
    </a:lvl6pPr>
    <a:lvl7pPr indent="1371600" defTabSz="457200" latinLnBrk="0">
      <a:lnSpc>
        <a:spcPct val="117999"/>
      </a:lnSpc>
      <a:defRPr sz="2200">
        <a:latin typeface="Open Sans Regular"/>
        <a:ea typeface="Open Sans Regular"/>
        <a:cs typeface="Open Sans Regular"/>
        <a:sym typeface="Open Sans Regular"/>
      </a:defRPr>
    </a:lvl7pPr>
    <a:lvl8pPr indent="1600200" defTabSz="457200" latinLnBrk="0">
      <a:lnSpc>
        <a:spcPct val="117999"/>
      </a:lnSpc>
      <a:defRPr sz="2200">
        <a:latin typeface="Open Sans Regular"/>
        <a:ea typeface="Open Sans Regular"/>
        <a:cs typeface="Open Sans Regular"/>
        <a:sym typeface="Open Sans Regular"/>
      </a:defRPr>
    </a:lvl8pPr>
    <a:lvl9pPr indent="1828800" defTabSz="457200" latinLnBrk="0">
      <a:lnSpc>
        <a:spcPct val="117999"/>
      </a:lnSpc>
      <a:defRPr sz="2200">
        <a:latin typeface="Open Sans Regular"/>
        <a:ea typeface="Open Sans Regular"/>
        <a:cs typeface="Open Sans Regular"/>
        <a:sym typeface="Open Sans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ver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cument…"/>
          <p:cNvSpPr txBox="1">
            <a:spLocks noGrp="1"/>
          </p:cNvSpPr>
          <p:nvPr>
            <p:ph type="body" sz="half" idx="13"/>
          </p:nvPr>
        </p:nvSpPr>
        <p:spPr>
          <a:xfrm>
            <a:off x="-267656" y="-90302"/>
            <a:ext cx="21853060" cy="57726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0"/>
              </a:lnSpc>
              <a:defRPr sz="23000" cap="all" spc="-460">
                <a:latin typeface="+mn-lt"/>
                <a:ea typeface="+mn-ea"/>
                <a:cs typeface="+mn-cs"/>
                <a:sym typeface="Proxima Nova Black"/>
              </a:defRPr>
            </a:pPr>
            <a:r>
              <a:t>Document</a:t>
            </a:r>
          </a:p>
          <a:p>
            <a:pPr>
              <a:lnSpc>
                <a:spcPts val="21000"/>
              </a:lnSpc>
              <a:defRPr sz="23000" cap="all" spc="-460">
                <a:latin typeface="+mn-lt"/>
                <a:ea typeface="+mn-ea"/>
                <a:cs typeface="+mn-cs"/>
                <a:sym typeface="Proxima Nova Black"/>
              </a:defRPr>
            </a:pPr>
            <a:r>
              <a:t>Title</a:t>
            </a:r>
          </a:p>
        </p:txBody>
      </p:sp>
      <p:sp>
        <p:nvSpPr>
          <p:cNvPr id="12" name="Client, 12 January 2018"/>
          <p:cNvSpPr txBox="1">
            <a:spLocks noGrp="1"/>
          </p:cNvSpPr>
          <p:nvPr>
            <p:ph type="body" sz="quarter" idx="14"/>
          </p:nvPr>
        </p:nvSpPr>
        <p:spPr>
          <a:xfrm>
            <a:off x="1291463" y="8077061"/>
            <a:ext cx="10524159" cy="7009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Client, 12 January 2018</a:t>
            </a:r>
          </a:p>
        </p:txBody>
      </p:sp>
      <p:sp>
        <p:nvSpPr>
          <p:cNvPr id="13" name="SoftServe Confidential"/>
          <p:cNvSpPr txBox="1">
            <a:spLocks noGrp="1"/>
          </p:cNvSpPr>
          <p:nvPr>
            <p:ph type="body" sz="quarter" idx="15"/>
          </p:nvPr>
        </p:nvSpPr>
        <p:spPr>
          <a:xfrm>
            <a:off x="1281905" y="12579601"/>
            <a:ext cx="3262165" cy="485538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r>
              <a:t>SoftServe Confidential</a:t>
            </a:r>
          </a:p>
        </p:txBody>
      </p:sp>
      <p:sp>
        <p:nvSpPr>
          <p:cNvPr id="14" name="Image"/>
          <p:cNvSpPr>
            <a:spLocks noGrp="1"/>
          </p:cNvSpPr>
          <p:nvPr>
            <p:ph type="pic" sz="quarter" idx="16"/>
          </p:nvPr>
        </p:nvSpPr>
        <p:spPr>
          <a:xfrm>
            <a:off x="21296576" y="12642387"/>
            <a:ext cx="1802474" cy="3089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-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-image.png"/>
          <p:cNvSpPr>
            <a:spLocks noGrp="1"/>
          </p:cNvSpPr>
          <p:nvPr>
            <p:ph type="pic" idx="13"/>
          </p:nvPr>
        </p:nvSpPr>
        <p:spPr>
          <a:xfrm>
            <a:off x="-1" y="-22860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Document…"/>
          <p:cNvSpPr txBox="1">
            <a:spLocks noGrp="1"/>
          </p:cNvSpPr>
          <p:nvPr>
            <p:ph type="body" sz="half" idx="14"/>
          </p:nvPr>
        </p:nvSpPr>
        <p:spPr>
          <a:xfrm>
            <a:off x="-268720" y="-78667"/>
            <a:ext cx="21853059" cy="57726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0"/>
              </a:lnSpc>
              <a:defRPr sz="23000" cap="all" spc="-460">
                <a:latin typeface="+mn-lt"/>
                <a:ea typeface="+mn-ea"/>
                <a:cs typeface="+mn-cs"/>
                <a:sym typeface="Proxima Nova Black"/>
              </a:defRPr>
            </a:pPr>
            <a:r>
              <a:t>Document</a:t>
            </a:r>
          </a:p>
          <a:p>
            <a:pPr>
              <a:lnSpc>
                <a:spcPts val="21000"/>
              </a:lnSpc>
              <a:defRPr sz="23000" cap="all" spc="-460">
                <a:latin typeface="+mn-lt"/>
                <a:ea typeface="+mn-ea"/>
                <a:cs typeface="+mn-cs"/>
                <a:sym typeface="Proxima Nova Black"/>
              </a:defRPr>
            </a:pPr>
            <a:r>
              <a:t>Title</a:t>
            </a:r>
          </a:p>
        </p:txBody>
      </p:sp>
      <p:sp>
        <p:nvSpPr>
          <p:cNvPr id="24" name="Client, 12 January 2018"/>
          <p:cNvSpPr txBox="1">
            <a:spLocks noGrp="1"/>
          </p:cNvSpPr>
          <p:nvPr>
            <p:ph type="body" sz="quarter" idx="15"/>
          </p:nvPr>
        </p:nvSpPr>
        <p:spPr>
          <a:xfrm>
            <a:off x="1287230" y="8084356"/>
            <a:ext cx="10523827" cy="7009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Client, 12 January 2018</a:t>
            </a:r>
          </a:p>
        </p:txBody>
      </p:sp>
      <p:sp>
        <p:nvSpPr>
          <p:cNvPr id="25" name="SoftServe Confidential"/>
          <p:cNvSpPr txBox="1">
            <a:spLocks noGrp="1"/>
          </p:cNvSpPr>
          <p:nvPr>
            <p:ph type="body" sz="quarter" idx="16"/>
          </p:nvPr>
        </p:nvSpPr>
        <p:spPr>
          <a:xfrm>
            <a:off x="1281905" y="12579601"/>
            <a:ext cx="3262165" cy="485538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r>
              <a:t>SoftServe Confidential</a:t>
            </a:r>
          </a:p>
        </p:txBody>
      </p:sp>
      <p:sp>
        <p:nvSpPr>
          <p:cNvPr id="26" name="Image"/>
          <p:cNvSpPr>
            <a:spLocks noGrp="1"/>
          </p:cNvSpPr>
          <p:nvPr>
            <p:ph type="pic" sz="quarter" idx="17"/>
          </p:nvPr>
        </p:nvSpPr>
        <p:spPr>
          <a:xfrm>
            <a:off x="21296576" y="12642387"/>
            <a:ext cx="1802474" cy="3089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-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ction Title"/>
          <p:cNvSpPr txBox="1">
            <a:spLocks noGrp="1"/>
          </p:cNvSpPr>
          <p:nvPr>
            <p:ph type="body" sz="quarter" idx="13"/>
          </p:nvPr>
        </p:nvSpPr>
        <p:spPr>
          <a:xfrm>
            <a:off x="1272642" y="1568415"/>
            <a:ext cx="21838717" cy="131877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9000"/>
              </a:lnSpc>
              <a:defRPr sz="8000" cap="all">
                <a:latin typeface="+mn-lt"/>
                <a:ea typeface="+mn-ea"/>
                <a:cs typeface="+mn-cs"/>
                <a:sym typeface="Proxima Nova Black"/>
              </a:defRPr>
            </a:lvl1pPr>
          </a:lstStyle>
          <a:p>
            <a:r>
              <a:t>Section Title</a:t>
            </a:r>
          </a:p>
        </p:txBody>
      </p:sp>
      <p:sp>
        <p:nvSpPr>
          <p:cNvPr id="35" name="Your description is here (Optional)"/>
          <p:cNvSpPr txBox="1">
            <a:spLocks noGrp="1"/>
          </p:cNvSpPr>
          <p:nvPr>
            <p:ph type="body" sz="quarter" idx="14"/>
          </p:nvPr>
        </p:nvSpPr>
        <p:spPr>
          <a:xfrm>
            <a:off x="1310741" y="3240292"/>
            <a:ext cx="6160815" cy="700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t>Your description is here (Optional)</a:t>
            </a:r>
          </a:p>
        </p:txBody>
      </p:sp>
      <p:sp>
        <p:nvSpPr>
          <p:cNvPr id="36" name="Image"/>
          <p:cNvSpPr>
            <a:spLocks noGrp="1"/>
          </p:cNvSpPr>
          <p:nvPr>
            <p:ph type="pic" sz="quarter" idx="15"/>
          </p:nvPr>
        </p:nvSpPr>
        <p:spPr>
          <a:xfrm>
            <a:off x="21296576" y="12642387"/>
            <a:ext cx="1802474" cy="3089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33550" y="12587420"/>
            <a:ext cx="462856" cy="485537"/>
          </a:xfrm>
          <a:prstGeom prst="rect">
            <a:avLst/>
          </a:prstGeom>
        </p:spPr>
        <p:txBody>
          <a:bodyPr/>
          <a:lstStyle>
            <a:lvl1pPr algn="l">
              <a:lnSpc>
                <a:spcPts val="2900"/>
              </a:lnSpc>
              <a:defRPr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-image.png"/>
          <p:cNvSpPr>
            <a:spLocks noGrp="1"/>
          </p:cNvSpPr>
          <p:nvPr>
            <p:ph type="pic" idx="13"/>
          </p:nvPr>
        </p:nvSpPr>
        <p:spPr>
          <a:xfrm>
            <a:off x="0" y="-2286000"/>
            <a:ext cx="24384000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5" name="Section Title"/>
          <p:cNvSpPr txBox="1">
            <a:spLocks noGrp="1"/>
          </p:cNvSpPr>
          <p:nvPr>
            <p:ph type="body" sz="quarter" idx="14"/>
          </p:nvPr>
        </p:nvSpPr>
        <p:spPr>
          <a:xfrm>
            <a:off x="1272641" y="1572648"/>
            <a:ext cx="21838717" cy="131877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9000"/>
              </a:lnSpc>
              <a:defRPr sz="8000" cap="all">
                <a:latin typeface="+mn-lt"/>
                <a:ea typeface="+mn-ea"/>
                <a:cs typeface="+mn-cs"/>
                <a:sym typeface="Proxima Nova Black"/>
              </a:defRPr>
            </a:lvl1pPr>
          </a:lstStyle>
          <a:p>
            <a:r>
              <a:t>Section Title</a:t>
            </a:r>
          </a:p>
        </p:txBody>
      </p:sp>
      <p:sp>
        <p:nvSpPr>
          <p:cNvPr id="46" name="Your description is here (Optional)"/>
          <p:cNvSpPr txBox="1">
            <a:spLocks noGrp="1"/>
          </p:cNvSpPr>
          <p:nvPr>
            <p:ph type="body" sz="quarter" idx="15"/>
          </p:nvPr>
        </p:nvSpPr>
        <p:spPr>
          <a:xfrm>
            <a:off x="1308907" y="3240292"/>
            <a:ext cx="6160816" cy="700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t>Your description is here (Optional)</a:t>
            </a:r>
          </a:p>
        </p:txBody>
      </p:sp>
      <p:sp>
        <p:nvSpPr>
          <p:cNvPr id="47" name="Image"/>
          <p:cNvSpPr>
            <a:spLocks noGrp="1"/>
          </p:cNvSpPr>
          <p:nvPr>
            <p:ph type="pic" sz="quarter" idx="16"/>
          </p:nvPr>
        </p:nvSpPr>
        <p:spPr>
          <a:xfrm>
            <a:off x="21296576" y="12642387"/>
            <a:ext cx="1802474" cy="3089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33550" y="12587420"/>
            <a:ext cx="462856" cy="485537"/>
          </a:xfrm>
          <a:prstGeom prst="rect">
            <a:avLst/>
          </a:prstGeom>
        </p:spPr>
        <p:txBody>
          <a:bodyPr/>
          <a:lstStyle>
            <a:lvl1pPr algn="l">
              <a:lnSpc>
                <a:spcPts val="2900"/>
              </a:lnSpc>
              <a:defRPr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r The Feature - 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For…"/>
          <p:cNvSpPr txBox="1">
            <a:spLocks noGrp="1"/>
          </p:cNvSpPr>
          <p:nvPr>
            <p:ph type="body" idx="13"/>
          </p:nvPr>
        </p:nvSpPr>
        <p:spPr>
          <a:xfrm>
            <a:off x="-241845" y="-219231"/>
            <a:ext cx="16123966" cy="96578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0"/>
              </a:lnSpc>
              <a:defRPr sz="27000" cap="all" spc="-540">
                <a:solidFill>
                  <a:srgbClr val="000000"/>
                </a:solidFill>
                <a:latin typeface="+mn-lt"/>
                <a:ea typeface="+mn-ea"/>
                <a:cs typeface="+mn-cs"/>
                <a:sym typeface="Proxima Nova Black"/>
              </a:defRPr>
            </a:pPr>
            <a:r>
              <a:t>For </a:t>
            </a:r>
          </a:p>
          <a:p>
            <a:pPr>
              <a:lnSpc>
                <a:spcPts val="24000"/>
              </a:lnSpc>
              <a:defRPr sz="27000" cap="all" spc="-540">
                <a:solidFill>
                  <a:srgbClr val="000000"/>
                </a:solidFill>
                <a:latin typeface="+mn-lt"/>
                <a:ea typeface="+mn-ea"/>
                <a:cs typeface="+mn-cs"/>
                <a:sym typeface="Proxima Nova Black"/>
              </a:defRPr>
            </a:pPr>
            <a:r>
              <a:t>the</a:t>
            </a:r>
          </a:p>
          <a:p>
            <a:pPr>
              <a:lnSpc>
                <a:spcPts val="24000"/>
              </a:lnSpc>
              <a:defRPr sz="27000" cap="all" spc="-540">
                <a:solidFill>
                  <a:srgbClr val="000000"/>
                </a:solidFill>
                <a:latin typeface="+mn-lt"/>
                <a:ea typeface="+mn-ea"/>
                <a:cs typeface="+mn-cs"/>
                <a:sym typeface="Proxima Nova Black"/>
              </a:defRPr>
            </a:pPr>
            <a:r>
              <a:t>future</a:t>
            </a:r>
          </a:p>
        </p:txBody>
      </p:sp>
      <p:sp>
        <p:nvSpPr>
          <p:cNvPr id="1093" name="Image"/>
          <p:cNvSpPr>
            <a:spLocks noGrp="1"/>
          </p:cNvSpPr>
          <p:nvPr>
            <p:ph type="pic" sz="quarter" idx="14"/>
          </p:nvPr>
        </p:nvSpPr>
        <p:spPr>
          <a:xfrm>
            <a:off x="21337984" y="12651046"/>
            <a:ext cx="1778001" cy="304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3650" y="12581196"/>
            <a:ext cx="462856" cy="485538"/>
          </a:xfrm>
          <a:prstGeom prst="rect">
            <a:avLst/>
          </a:prstGeom>
        </p:spPr>
        <p:txBody>
          <a:bodyPr/>
          <a:lstStyle>
            <a:lvl1pPr algn="l">
              <a:lnSpc>
                <a:spcPts val="2900"/>
              </a:lnSpc>
              <a:defRPr>
                <a:solidFill>
                  <a:srgbClr val="000000">
                    <a:alpha val="49957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- Defaul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We look forward to continuing the conversation"/>
          <p:cNvSpPr txBox="1">
            <a:spLocks noGrp="1"/>
          </p:cNvSpPr>
          <p:nvPr>
            <p:ph type="body" sz="quarter" idx="13"/>
          </p:nvPr>
        </p:nvSpPr>
        <p:spPr>
          <a:xfrm>
            <a:off x="1272641" y="1562284"/>
            <a:ext cx="11963343" cy="360477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9000"/>
              </a:lnSpc>
              <a:defRPr sz="8000" cap="all">
                <a:latin typeface="+mn-lt"/>
                <a:ea typeface="+mn-ea"/>
                <a:cs typeface="+mn-cs"/>
                <a:sym typeface="Proxima Nova Black"/>
              </a:defRPr>
            </a:lvl1pPr>
          </a:lstStyle>
          <a:p>
            <a:r>
              <a:t>We look forward to continuing the conversation</a:t>
            </a:r>
          </a:p>
        </p:txBody>
      </p:sp>
      <p:sp>
        <p:nvSpPr>
          <p:cNvPr id="1123" name="In the meantime, please don’t hesitate to reach us if you have any questions before we meet again."/>
          <p:cNvSpPr txBox="1">
            <a:spLocks noGrp="1"/>
          </p:cNvSpPr>
          <p:nvPr>
            <p:ph type="body" sz="quarter" idx="14"/>
          </p:nvPr>
        </p:nvSpPr>
        <p:spPr>
          <a:xfrm>
            <a:off x="1283507" y="6364492"/>
            <a:ext cx="11793275" cy="13105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In the meantime, please don’t hesitate to reach us if you have any questions before we meet again.</a:t>
            </a:r>
          </a:p>
        </p:txBody>
      </p:sp>
      <p:sp>
        <p:nvSpPr>
          <p:cNvPr id="1124" name="Image"/>
          <p:cNvSpPr>
            <a:spLocks noGrp="1"/>
          </p:cNvSpPr>
          <p:nvPr>
            <p:ph type="pic" sz="quarter" idx="15"/>
          </p:nvPr>
        </p:nvSpPr>
        <p:spPr>
          <a:xfrm>
            <a:off x="21296576" y="12642387"/>
            <a:ext cx="1802474" cy="3089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4245" y="12585700"/>
            <a:ext cx="462856" cy="485537"/>
          </a:xfrm>
          <a:prstGeom prst="rect">
            <a:avLst/>
          </a:prstGeom>
        </p:spPr>
        <p:txBody>
          <a:bodyPr/>
          <a:lstStyle>
            <a:lvl1pPr algn="l">
              <a:lnSpc>
                <a:spcPts val="2900"/>
              </a:lnSpc>
              <a:defRPr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22794" y="13081000"/>
            <a:ext cx="462856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717" r:id="rId5"/>
    <p:sldLayoutId id="2147483720" r:id="rId6"/>
  </p:sldLayoutIdLst>
  <p:transition spd="med"/>
  <p:txStyles>
    <p:titleStyle>
      <a:lvl1pPr marL="0" marR="0" indent="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1pPr>
      <a:lvl2pPr marL="0" marR="0" indent="2286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2pPr>
      <a:lvl3pPr marL="0" marR="0" indent="4572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3pPr>
      <a:lvl4pPr marL="0" marR="0" indent="6858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4pPr>
      <a:lvl5pPr marL="0" marR="0" indent="9144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5pPr>
      <a:lvl6pPr marL="0" marR="0" indent="11430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6pPr>
      <a:lvl7pPr marL="0" marR="0" indent="13716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7pPr>
      <a:lvl8pPr marL="0" marR="0" indent="16002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8pPr>
      <a:lvl9pPr marL="0" marR="0" indent="18288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9pPr>
    </p:titleStyle>
    <p:bodyStyle>
      <a:lvl1pPr marL="0" marR="0" indent="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1pPr>
      <a:lvl2pPr marL="0" marR="0" indent="2286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2pPr>
      <a:lvl3pPr marL="0" marR="0" indent="4572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3pPr>
      <a:lvl4pPr marL="0" marR="0" indent="6858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4pPr>
      <a:lvl5pPr marL="0" marR="0" indent="9144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5pPr>
      <a:lvl6pPr marL="0" marR="0" indent="11430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6pPr>
      <a:lvl7pPr marL="0" marR="0" indent="13716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7pPr>
      <a:lvl8pPr marL="0" marR="0" indent="16002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8pPr>
      <a:lvl9pPr marL="0" marR="0" indent="1828800" algn="l" defTabSz="825500" rtl="0" latinLnBrk="0">
        <a:lnSpc>
          <a:spcPts val="4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Open Sans Regular"/>
          <a:ea typeface="Open Sans Regular"/>
          <a:cs typeface="Open Sans Regular"/>
          <a:sym typeface="Open Sans Regular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lJ7ijQr.jpg" descr="lJ7ijQr.jpg"/>
          <p:cNvPicPr>
            <a:picLocks noGrp="1"/>
          </p:cNvPicPr>
          <p:nvPr>
            <p:ph type="pic" idx="13"/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135" name="Document…"/>
          <p:cNvSpPr txBox="1">
            <a:spLocks noGrp="1"/>
          </p:cNvSpPr>
          <p:nvPr>
            <p:ph type="body" idx="14"/>
          </p:nvPr>
        </p:nvSpPr>
        <p:spPr>
          <a:xfrm>
            <a:off x="816780" y="444390"/>
            <a:ext cx="20479796" cy="773724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21000"/>
              </a:lnSpc>
              <a:defRPr sz="23000" cap="all" spc="-460">
                <a:latin typeface="+mn-lt"/>
                <a:ea typeface="+mn-ea"/>
                <a:cs typeface="+mn-cs"/>
                <a:sym typeface="Proxima Nova Black"/>
              </a:defRPr>
            </a:pPr>
            <a:r>
              <a:rPr lang="en-US" sz="6000" cap="all" spc="300" dirty="0">
                <a:sym typeface="Proxima Nova Black"/>
              </a:rPr>
              <a:t>Concurrency models and their maturity levels in JVM World</a:t>
            </a:r>
          </a:p>
          <a:p>
            <a:pPr>
              <a:lnSpc>
                <a:spcPts val="21000"/>
              </a:lnSpc>
              <a:defRPr sz="23000" cap="all" spc="-460">
                <a:latin typeface="+mn-lt"/>
                <a:ea typeface="+mn-ea"/>
                <a:cs typeface="+mn-cs"/>
                <a:sym typeface="Proxima Nova Black"/>
              </a:defRPr>
            </a:pPr>
            <a:endParaRPr sz="8000" dirty="0"/>
          </a:p>
        </p:txBody>
      </p:sp>
      <p:sp>
        <p:nvSpPr>
          <p:cNvPr id="1136" name="COE, December 2019"/>
          <p:cNvSpPr txBox="1">
            <a:spLocks noGrp="1"/>
          </p:cNvSpPr>
          <p:nvPr>
            <p:ph type="body" idx="15"/>
          </p:nvPr>
        </p:nvSpPr>
        <p:spPr>
          <a:xfrm>
            <a:off x="1363430" y="8114549"/>
            <a:ext cx="10523827" cy="663515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Kiev 2021</a:t>
            </a:r>
            <a:endParaRPr dirty="0"/>
          </a:p>
        </p:txBody>
      </p:sp>
      <p:sp>
        <p:nvSpPr>
          <p:cNvPr id="1137" name="SoftServe Confidential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SoftServe Confidential</a:t>
            </a:r>
          </a:p>
        </p:txBody>
      </p:sp>
      <p:pic>
        <p:nvPicPr>
          <p:cNvPr id="1138" name="Image" descr="Image"/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0056"/>
            </a:gs>
            <a:gs pos="100000">
              <a:srgbClr val="5652A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Section Title"/>
          <p:cNvSpPr txBox="1">
            <a:spLocks noGrp="1"/>
          </p:cNvSpPr>
          <p:nvPr>
            <p:ph type="body" idx="14"/>
          </p:nvPr>
        </p:nvSpPr>
        <p:spPr>
          <a:xfrm>
            <a:off x="741741" y="1619010"/>
            <a:ext cx="22064818" cy="12567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questions</a:t>
            </a:r>
            <a:endParaRPr dirty="0"/>
          </a:p>
        </p:txBody>
      </p:sp>
      <p:pic>
        <p:nvPicPr>
          <p:cNvPr id="3148" name="Image" descr="Image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49" name="SoftServe Confidential"/>
          <p:cNvSpPr txBox="1"/>
          <p:nvPr/>
        </p:nvSpPr>
        <p:spPr>
          <a:xfrm>
            <a:off x="1281905" y="12579601"/>
            <a:ext cx="3262165" cy="48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78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0056"/>
            </a:gs>
            <a:gs pos="100000">
              <a:srgbClr val="5652A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eneric / COLORED"/>
          <p:cNvSpPr txBox="1">
            <a:spLocks noGrp="1"/>
          </p:cNvSpPr>
          <p:nvPr>
            <p:ph type="body" idx="13"/>
          </p:nvPr>
        </p:nvSpPr>
        <p:spPr>
          <a:xfrm>
            <a:off x="1265470" y="1114905"/>
            <a:ext cx="20898688" cy="1833835"/>
          </a:xfrm>
          <a:prstGeom prst="rect">
            <a:avLst/>
          </a:prstGeom>
        </p:spPr>
        <p:txBody>
          <a:bodyPr/>
          <a:lstStyle>
            <a:lvl1pPr>
              <a:lnSpc>
                <a:spcPts val="13500"/>
              </a:lnSpc>
              <a:defRPr sz="12000" cap="all">
                <a:latin typeface="+mn-lt"/>
                <a:ea typeface="+mn-ea"/>
                <a:cs typeface="+mn-cs"/>
                <a:sym typeface="Proxima Nova Black"/>
              </a:defRPr>
            </a:lvl1pPr>
          </a:lstStyle>
          <a:p>
            <a:r>
              <a:rPr lang="en-US" dirty="0"/>
              <a:t>agenda</a:t>
            </a:r>
            <a:endParaRPr dirty="0"/>
          </a:p>
        </p:txBody>
      </p:sp>
      <p:sp>
        <p:nvSpPr>
          <p:cNvPr id="3124" name="Master slides"/>
          <p:cNvSpPr txBox="1">
            <a:spLocks noGrp="1"/>
          </p:cNvSpPr>
          <p:nvPr>
            <p:ph type="body" idx="14"/>
          </p:nvPr>
        </p:nvSpPr>
        <p:spPr>
          <a:xfrm>
            <a:off x="1354963" y="3238361"/>
            <a:ext cx="21117110" cy="9779087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4000" b="1" spc="300" dirty="0"/>
              <a:t>Concurrency and Parallelism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4000" b="1" spc="300" dirty="0"/>
              <a:t>Concurrency models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4000" b="1" spc="300" dirty="0"/>
              <a:t>Maturity level of concurrency models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4000" b="1" spc="300" dirty="0"/>
              <a:t>Process-based concurrency model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4000" b="1" spc="300" dirty="0"/>
              <a:t>Thread-based concurrency model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4000" b="1" spc="300" dirty="0"/>
              <a:t>Coroutine/Fiber/Actor-based concurrency models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4000" b="1" spc="300" dirty="0"/>
              <a:t>Questions</a:t>
            </a:r>
          </a:p>
        </p:txBody>
      </p:sp>
      <p:pic>
        <p:nvPicPr>
          <p:cNvPr id="3125" name="Image" descr="Image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26" name="SoftServe Confidential"/>
          <p:cNvSpPr txBox="1"/>
          <p:nvPr/>
        </p:nvSpPr>
        <p:spPr>
          <a:xfrm>
            <a:off x="1281905" y="12579601"/>
            <a:ext cx="3262165" cy="48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r>
              <a:t>SoftServe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0056"/>
            </a:gs>
            <a:gs pos="100000">
              <a:srgbClr val="5652A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0" name="Image" descr="Image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8516" y="13081000"/>
            <a:ext cx="637135" cy="520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132" name="SoftServe Confidential"/>
          <p:cNvSpPr txBox="1"/>
          <p:nvPr/>
        </p:nvSpPr>
        <p:spPr>
          <a:xfrm>
            <a:off x="1281905" y="12579601"/>
            <a:ext cx="3262165" cy="48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r>
              <a:rPr dirty="0" err="1"/>
              <a:t>SoftServe</a:t>
            </a:r>
            <a:r>
              <a:rPr dirty="0"/>
              <a:t>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719D1-97FF-AF44-ACB7-CFFC95EE56C9}"/>
              </a:ext>
            </a:extLst>
          </p:cNvPr>
          <p:cNvSpPr txBox="1"/>
          <p:nvPr/>
        </p:nvSpPr>
        <p:spPr>
          <a:xfrm>
            <a:off x="559745" y="6361639"/>
            <a:ext cx="2261467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A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Regular"/>
                <a:ea typeface="Open Sans Regular"/>
                <a:cs typeface="Open Sans Regular"/>
                <a:sym typeface="Open Sans Regular"/>
              </a:rPr>
              <a:t>Concurrency</a:t>
            </a:r>
            <a:r>
              <a:rPr kumimoji="0" lang="en-UA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Regular"/>
                <a:ea typeface="Open Sans Regular"/>
                <a:cs typeface="Open Sans Regular"/>
                <a:sym typeface="Open Sans Regular"/>
              </a:rPr>
              <a:t> is a logical separation of progam structure into separate logic tasks that can exist and be processed at the same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DD20-524A-4641-9273-A22C9D1768BE}"/>
              </a:ext>
            </a:extLst>
          </p:cNvPr>
          <p:cNvSpPr txBox="1"/>
          <p:nvPr/>
        </p:nvSpPr>
        <p:spPr>
          <a:xfrm>
            <a:off x="559746" y="9084043"/>
            <a:ext cx="2261467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A" sz="4000" b="1" dirty="0"/>
              <a:t>Parallelism</a:t>
            </a:r>
            <a:r>
              <a:rPr kumimoji="0" lang="en-UA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Regular"/>
                <a:ea typeface="Open Sans Regular"/>
                <a:cs typeface="Open Sans Regular"/>
                <a:sym typeface="Open Sans Regular"/>
              </a:rPr>
              <a:t> </a:t>
            </a:r>
            <a:r>
              <a:rPr lang="en-US" sz="4000" dirty="0"/>
              <a:t>is the task of running multiple </a:t>
            </a:r>
            <a:r>
              <a:rPr lang="en-US" sz="4000" b="1" dirty="0"/>
              <a:t>computations simultaneously.</a:t>
            </a:r>
            <a:endParaRPr kumimoji="0" lang="en-U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Regular"/>
              <a:ea typeface="Open Sans Regular"/>
              <a:cs typeface="Open Sans Regular"/>
              <a:sym typeface="Open Sans Regular"/>
            </a:endParaRPr>
          </a:p>
        </p:txBody>
      </p:sp>
      <p:sp>
        <p:nvSpPr>
          <p:cNvPr id="15" name="Generic / COLORED">
            <a:extLst>
              <a:ext uri="{FF2B5EF4-FFF2-40B4-BE49-F238E27FC236}">
                <a16:creationId xmlns:a16="http://schemas.microsoft.com/office/drawing/2014/main" id="{A4F972A3-69B4-6F4A-B22F-DF8929B85772}"/>
              </a:ext>
            </a:extLst>
          </p:cNvPr>
          <p:cNvSpPr txBox="1">
            <a:spLocks/>
          </p:cNvSpPr>
          <p:nvPr/>
        </p:nvSpPr>
        <p:spPr>
          <a:xfrm>
            <a:off x="559746" y="1114905"/>
            <a:ext cx="21604411" cy="356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marL="0" marR="0" indent="0" algn="l" defTabSz="825500" rtl="0" latinLnBrk="0">
              <a:lnSpc>
                <a:spcPts val="1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all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roxima Nova Black"/>
              </a:defRPr>
            </a:lvl1pPr>
            <a:lvl2pPr marL="0" marR="0" indent="228600" algn="l" defTabSz="825500" rtl="0" latinLnBrk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rgbClr val="FFFFFF"/>
                </a:solidFill>
                <a:uFillTx/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0" marR="0" indent="457200" algn="l" defTabSz="825500" rtl="0" latinLnBrk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rgbClr val="FFFFFF"/>
                </a:solidFill>
                <a:uFillTx/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0" marR="0" indent="685800" algn="l" defTabSz="825500" rtl="0" latinLnBrk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rgbClr val="FFFFFF"/>
                </a:solidFill>
                <a:uFillTx/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0" marR="0" indent="914400" algn="l" defTabSz="825500" rtl="0" latinLnBrk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rgbClr val="FFFFFF"/>
                </a:solidFill>
                <a:uFillTx/>
                <a:latin typeface="Open Sans Regular"/>
                <a:ea typeface="Open Sans Regular"/>
                <a:cs typeface="Open Sans Regular"/>
                <a:sym typeface="Open Sans Regular"/>
              </a:defRPr>
            </a:lvl5pPr>
            <a:lvl6pPr marL="0" marR="0" indent="1143000" algn="l" defTabSz="825500" rtl="0" latinLnBrk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rgbClr val="FFFFFF"/>
                </a:solidFill>
                <a:uFillTx/>
                <a:latin typeface="Open Sans Regular"/>
                <a:ea typeface="Open Sans Regular"/>
                <a:cs typeface="Open Sans Regular"/>
                <a:sym typeface="Open Sans Regular"/>
              </a:defRPr>
            </a:lvl6pPr>
            <a:lvl7pPr marL="0" marR="0" indent="1371600" algn="l" defTabSz="825500" rtl="0" latinLnBrk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rgbClr val="FFFFFF"/>
                </a:solidFill>
                <a:uFillTx/>
                <a:latin typeface="Open Sans Regular"/>
                <a:ea typeface="Open Sans Regular"/>
                <a:cs typeface="Open Sans Regular"/>
                <a:sym typeface="Open Sans Regular"/>
              </a:defRPr>
            </a:lvl7pPr>
            <a:lvl8pPr marL="0" marR="0" indent="1600200" algn="l" defTabSz="825500" rtl="0" latinLnBrk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rgbClr val="FFFFFF"/>
                </a:solidFill>
                <a:uFillTx/>
                <a:latin typeface="Open Sans Regular"/>
                <a:ea typeface="Open Sans Regular"/>
                <a:cs typeface="Open Sans Regular"/>
                <a:sym typeface="Open Sans Regular"/>
              </a:defRPr>
            </a:lvl8pPr>
            <a:lvl9pPr marL="0" marR="0" indent="1828800" algn="l" defTabSz="825500" rtl="0" latinLnBrk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rgbClr val="FFFFFF"/>
                </a:solidFill>
                <a:uFillTx/>
                <a:latin typeface="Open Sans Regular"/>
                <a:ea typeface="Open Sans Regular"/>
                <a:cs typeface="Open Sans Regular"/>
                <a:sym typeface="Open Sans Regular"/>
              </a:defRPr>
            </a:lvl9pPr>
          </a:lstStyle>
          <a:p>
            <a:pPr hangingPunct="1"/>
            <a:r>
              <a:rPr lang="en-US" dirty="0"/>
              <a:t>Concurrency and </a:t>
            </a:r>
          </a:p>
          <a:p>
            <a:pPr hangingPunct="1"/>
            <a:r>
              <a:rPr lang="en-US" dirty="0"/>
              <a:t>parallelism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0056"/>
            </a:gs>
            <a:gs pos="100000">
              <a:srgbClr val="5652A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4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alphaModFix amt="970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00" b="1250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3135" name="Document…"/>
          <p:cNvSpPr txBox="1">
            <a:spLocks noGrp="1"/>
          </p:cNvSpPr>
          <p:nvPr>
            <p:ph type="body" idx="14"/>
          </p:nvPr>
        </p:nvSpPr>
        <p:spPr>
          <a:xfrm>
            <a:off x="534168" y="515444"/>
            <a:ext cx="21853059" cy="235115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21000"/>
              </a:lnSpc>
              <a:defRPr sz="23000" cap="all" spc="-460">
                <a:latin typeface="+mn-lt"/>
                <a:ea typeface="+mn-ea"/>
                <a:cs typeface="+mn-cs"/>
                <a:sym typeface="Proxima Nova Black"/>
              </a:defRPr>
            </a:pPr>
            <a:r>
              <a:rPr lang="en-US" sz="8000" dirty="0"/>
              <a:t>Concurrency models in JVM world</a:t>
            </a:r>
            <a:endParaRPr sz="8000" dirty="0"/>
          </a:p>
        </p:txBody>
      </p:sp>
      <p:sp>
        <p:nvSpPr>
          <p:cNvPr id="3137" name="SoftServe Confidential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SoftServe Confidential</a:t>
            </a:r>
          </a:p>
        </p:txBody>
      </p:sp>
      <p:pic>
        <p:nvPicPr>
          <p:cNvPr id="3138" name="Image" descr="Image"/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71C4-1C39-D648-BAD1-3925CC9358E8}"/>
              </a:ext>
            </a:extLst>
          </p:cNvPr>
          <p:cNvSpPr txBox="1"/>
          <p:nvPr/>
        </p:nvSpPr>
        <p:spPr>
          <a:xfrm>
            <a:off x="534168" y="4279835"/>
            <a:ext cx="2286852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A concurrency model </a:t>
            </a:r>
            <a:r>
              <a:rPr lang="en-US" b="1" dirty="0"/>
              <a:t>specifies how execution elements in the the system collaborate to complete the tasks they are are given.</a:t>
            </a:r>
            <a:endParaRPr kumimoji="0" lang="en-UA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Regular"/>
              <a:ea typeface="Open Sans Regular"/>
              <a:cs typeface="Open Sans Regular"/>
              <a:sym typeface="Open Sa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49EA7-F86F-F240-8535-D2C37CE1D2A0}"/>
              </a:ext>
            </a:extLst>
          </p:cNvPr>
          <p:cNvSpPr txBox="1"/>
          <p:nvPr/>
        </p:nvSpPr>
        <p:spPr>
          <a:xfrm>
            <a:off x="534168" y="5832079"/>
            <a:ext cx="2216971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A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Regular"/>
                <a:ea typeface="Open Sans Regular"/>
                <a:cs typeface="Open Sans Regular"/>
                <a:sym typeface="Open Sans Regular"/>
              </a:rPr>
              <a:t>Maturity level of concurrency model informally defines the efficiency of resource utilization required by the execution elements.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0056"/>
            </a:gs>
            <a:gs pos="100000">
              <a:srgbClr val="5652A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ection Title"/>
          <p:cNvSpPr txBox="1">
            <a:spLocks noGrp="1"/>
          </p:cNvSpPr>
          <p:nvPr>
            <p:ph type="body" idx="13"/>
          </p:nvPr>
        </p:nvSpPr>
        <p:spPr>
          <a:xfrm>
            <a:off x="669074" y="1568415"/>
            <a:ext cx="22442286" cy="12567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Process-based concurrency model</a:t>
            </a:r>
            <a:endParaRPr dirty="0"/>
          </a:p>
        </p:txBody>
      </p:sp>
      <p:sp>
        <p:nvSpPr>
          <p:cNvPr id="3141" name="Your description is here (Optional)"/>
          <p:cNvSpPr txBox="1">
            <a:spLocks noGrp="1"/>
          </p:cNvSpPr>
          <p:nvPr>
            <p:ph type="body" idx="14"/>
          </p:nvPr>
        </p:nvSpPr>
        <p:spPr>
          <a:xfrm>
            <a:off x="669074" y="3217989"/>
            <a:ext cx="22726185" cy="558794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Child level of maturity</a:t>
            </a:r>
            <a:r>
              <a:rPr lang="en-US" dirty="0"/>
              <a:t>, the best choice for simple cloud microservices</a:t>
            </a:r>
          </a:p>
          <a:p>
            <a:endParaRPr lang="en-US" dirty="0"/>
          </a:p>
          <a:p>
            <a:r>
              <a:rPr lang="en-US" dirty="0"/>
              <a:t>Logical tasks are mapped to processes as execution elements. Examples: Apache, Ruby on Rails</a:t>
            </a:r>
          </a:p>
          <a:p>
            <a:r>
              <a:rPr lang="en-US" dirty="0"/>
              <a:t> (partially), Python (partially), </a:t>
            </a:r>
            <a:r>
              <a:rPr lang="en-US" dirty="0" err="1"/>
              <a:t>Ocaml</a:t>
            </a:r>
            <a:r>
              <a:rPr lang="en-US" dirty="0"/>
              <a:t> (partially),  Some Cloud-based architectures</a:t>
            </a:r>
          </a:p>
          <a:p>
            <a:endParaRPr lang="en-US" dirty="0"/>
          </a:p>
          <a:p>
            <a:r>
              <a:rPr lang="en-US" b="1" dirty="0"/>
              <a:t>Advantages: </a:t>
            </a:r>
            <a:r>
              <a:rPr lang="en-US" dirty="0"/>
              <a:t>no shared data, no concurrency problems inside process</a:t>
            </a:r>
          </a:p>
          <a:p>
            <a:endParaRPr lang="en-US" dirty="0"/>
          </a:p>
          <a:p>
            <a:r>
              <a:rPr lang="en-US" b="1" dirty="0"/>
              <a:t>Disadvantages: </a:t>
            </a:r>
            <a:r>
              <a:rPr lang="en-US" dirty="0"/>
              <a:t>no possibility to write a complex data-handling system, dependency of database or other stateful application,</a:t>
            </a:r>
          </a:p>
          <a:p>
            <a:r>
              <a:rPr lang="en-US" dirty="0"/>
              <a:t>big memory overhead </a:t>
            </a:r>
            <a:endParaRPr dirty="0"/>
          </a:p>
        </p:txBody>
      </p:sp>
      <p:pic>
        <p:nvPicPr>
          <p:cNvPr id="3142" name="Image" descr="Image"/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43" name="SoftServe Confidential"/>
          <p:cNvSpPr txBox="1"/>
          <p:nvPr/>
        </p:nvSpPr>
        <p:spPr>
          <a:xfrm>
            <a:off x="1281905" y="12579601"/>
            <a:ext cx="3262165" cy="48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r>
              <a:t>SoftServe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0056"/>
            </a:gs>
            <a:gs pos="100000">
              <a:srgbClr val="5652A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Section Title"/>
          <p:cNvSpPr txBox="1">
            <a:spLocks noGrp="1"/>
          </p:cNvSpPr>
          <p:nvPr>
            <p:ph type="body" idx="14"/>
          </p:nvPr>
        </p:nvSpPr>
        <p:spPr>
          <a:xfrm>
            <a:off x="741741" y="1619010"/>
            <a:ext cx="22064818" cy="12567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Thread-based concurrency model</a:t>
            </a:r>
            <a:endParaRPr dirty="0"/>
          </a:p>
        </p:txBody>
      </p:sp>
      <p:pic>
        <p:nvPicPr>
          <p:cNvPr id="3148" name="Image" descr="Image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49" name="SoftServe Confidential"/>
          <p:cNvSpPr txBox="1"/>
          <p:nvPr/>
        </p:nvSpPr>
        <p:spPr>
          <a:xfrm>
            <a:off x="1281905" y="12579601"/>
            <a:ext cx="3262165" cy="48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r>
              <a:t>SoftServe 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057A5-1A8E-6D41-A0B1-FB7A2B0061C4}"/>
              </a:ext>
            </a:extLst>
          </p:cNvPr>
          <p:cNvSpPr txBox="1"/>
          <p:nvPr/>
        </p:nvSpPr>
        <p:spPr>
          <a:xfrm>
            <a:off x="741740" y="3728938"/>
            <a:ext cx="20635986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Teenager level of maturity</a:t>
            </a:r>
            <a:r>
              <a:rPr lang="en-US" dirty="0"/>
              <a:t>, the best choice to serve a few complex requests</a:t>
            </a:r>
          </a:p>
          <a:p>
            <a:endParaRPr lang="en-US" dirty="0"/>
          </a:p>
          <a:p>
            <a:r>
              <a:rPr lang="en-US" dirty="0"/>
              <a:t>Logical tasks are mapped to threads as execution elements. Examples: Java threads, </a:t>
            </a:r>
            <a:r>
              <a:rPr lang="en-US" dirty="0" err="1"/>
              <a:t>Posix</a:t>
            </a:r>
            <a:r>
              <a:rPr lang="en-US" dirty="0"/>
              <a:t> threads, Windows threads, OpenMP</a:t>
            </a:r>
          </a:p>
          <a:p>
            <a:endParaRPr lang="en-US" dirty="0"/>
          </a:p>
          <a:p>
            <a:r>
              <a:rPr lang="en-US" b="1" dirty="0"/>
              <a:t>Advantages: </a:t>
            </a:r>
            <a:r>
              <a:rPr lang="en-US" dirty="0"/>
              <a:t>lower memory consumption (in comparison with process model), better CPU utilization</a:t>
            </a:r>
          </a:p>
          <a:p>
            <a:endParaRPr lang="en-US" dirty="0"/>
          </a:p>
          <a:p>
            <a:r>
              <a:rPr lang="en-US" b="1" dirty="0"/>
              <a:t>Disadvantages: </a:t>
            </a:r>
            <a:r>
              <a:rPr lang="en-US" dirty="0"/>
              <a:t>data racing, need of synchronization, frequent context switching, limited number of threads, ”possible callback hell”</a:t>
            </a:r>
          </a:p>
          <a:p>
            <a:pPr marL="0" marR="0" indent="0" algn="l" defTabSz="8255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A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Regular"/>
              <a:ea typeface="Open Sans Regular"/>
              <a:cs typeface="Open Sans Regular"/>
              <a:sym typeface="Open Sans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0056"/>
            </a:gs>
            <a:gs pos="100000">
              <a:srgbClr val="5652A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8" name="Image" descr="Image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49" name="SoftServe Confidential"/>
          <p:cNvSpPr txBox="1"/>
          <p:nvPr/>
        </p:nvSpPr>
        <p:spPr>
          <a:xfrm>
            <a:off x="1281905" y="12579601"/>
            <a:ext cx="3262165" cy="48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r>
              <a:t>SoftServe 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057A5-1A8E-6D41-A0B1-FB7A2B0061C4}"/>
              </a:ext>
            </a:extLst>
          </p:cNvPr>
          <p:cNvSpPr txBox="1"/>
          <p:nvPr/>
        </p:nvSpPr>
        <p:spPr>
          <a:xfrm>
            <a:off x="660590" y="1523209"/>
            <a:ext cx="20635986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Thread-based concurrency model can be improved by using </a:t>
            </a:r>
            <a:r>
              <a:rPr lang="en-US" b="1" dirty="0"/>
              <a:t>tasks</a:t>
            </a:r>
            <a:r>
              <a:rPr lang="en-US" dirty="0"/>
              <a:t>. Tasks can be executed in thread pools by using Executor (in Java). </a:t>
            </a:r>
          </a:p>
          <a:p>
            <a:endParaRPr lang="en-US" dirty="0"/>
          </a:p>
          <a:p>
            <a:r>
              <a:rPr lang="en-US" b="1" dirty="0"/>
              <a:t>Advantages: </a:t>
            </a:r>
            <a:r>
              <a:rPr lang="en-US" dirty="0"/>
              <a:t>better resources utilization in cases where no blocking operations used</a:t>
            </a:r>
          </a:p>
          <a:p>
            <a:endParaRPr lang="en-US" b="1" dirty="0"/>
          </a:p>
          <a:p>
            <a:r>
              <a:rPr lang="en-US" b="1" dirty="0"/>
              <a:t>Disadvantages: </a:t>
            </a:r>
            <a:r>
              <a:rPr lang="en-US" dirty="0"/>
              <a:t>same problems with resource synchronization, problems with resources utilization in case of blocking operations, that may cause the increase of threads in thread pool used to execute tasks</a:t>
            </a:r>
            <a:endParaRPr lang="en-US" b="1" dirty="0"/>
          </a:p>
          <a:p>
            <a:pPr marL="0" marR="0" indent="0" algn="l" defTabSz="8255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A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Regular"/>
              <a:ea typeface="Open Sans Regular"/>
              <a:cs typeface="Open Sans Regular"/>
              <a:sym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348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0056"/>
            </a:gs>
            <a:gs pos="100000">
              <a:srgbClr val="5652A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Section Title"/>
          <p:cNvSpPr txBox="1">
            <a:spLocks noGrp="1"/>
          </p:cNvSpPr>
          <p:nvPr>
            <p:ph type="body" idx="14"/>
          </p:nvPr>
        </p:nvSpPr>
        <p:spPr>
          <a:xfrm>
            <a:off x="741741" y="1619010"/>
            <a:ext cx="22064818" cy="24109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Fiber/coroutine/actor-based concurrency models</a:t>
            </a:r>
            <a:endParaRPr dirty="0"/>
          </a:p>
        </p:txBody>
      </p:sp>
      <p:pic>
        <p:nvPicPr>
          <p:cNvPr id="3148" name="Image" descr="Image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49" name="SoftServe Confidential"/>
          <p:cNvSpPr txBox="1"/>
          <p:nvPr/>
        </p:nvSpPr>
        <p:spPr>
          <a:xfrm>
            <a:off x="1281905" y="12579601"/>
            <a:ext cx="3262165" cy="48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r>
              <a:t>SoftServe 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057A5-1A8E-6D41-A0B1-FB7A2B0061C4}"/>
              </a:ext>
            </a:extLst>
          </p:cNvPr>
          <p:cNvSpPr txBox="1"/>
          <p:nvPr/>
        </p:nvSpPr>
        <p:spPr>
          <a:xfrm>
            <a:off x="741741" y="4584942"/>
            <a:ext cx="20635986" cy="68736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Adult level of maturity</a:t>
            </a:r>
            <a:r>
              <a:rPr lang="en-US" dirty="0"/>
              <a:t>, the best choice to serve many requests, for example chat application</a:t>
            </a:r>
          </a:p>
          <a:p>
            <a:endParaRPr lang="en-US" dirty="0"/>
          </a:p>
          <a:p>
            <a:r>
              <a:rPr lang="en-US" dirty="0"/>
              <a:t>Logical tasks are mapped to lightweight special threads as execution elements. Examples: Kotlin coroutines, Scala ZIO fibers, D fibers, Go goroutines, Scala </a:t>
            </a:r>
            <a:r>
              <a:rPr lang="en-US" dirty="0" err="1"/>
              <a:t>aktors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Advantages: </a:t>
            </a:r>
            <a:r>
              <a:rPr lang="en-US" dirty="0"/>
              <a:t>lower memory consumption (in comparison with process model), better CPU utilization, low rate of context switching, lower probability of data racing, possibility to avoid ”callback hell”</a:t>
            </a:r>
          </a:p>
          <a:p>
            <a:endParaRPr lang="en-US" dirty="0"/>
          </a:p>
          <a:p>
            <a:r>
              <a:rPr lang="en-US" b="1" dirty="0"/>
              <a:t>Disadvantages: </a:t>
            </a:r>
            <a:r>
              <a:rPr lang="en-US" dirty="0"/>
              <a:t>synchronization is still somewhere needed, special transaction handling is required, sometimes problems with debug, sometimes the bridge between normal code and coroutines code is required (Kotlin)</a:t>
            </a:r>
          </a:p>
          <a:p>
            <a:pPr marL="0" marR="0" indent="0" algn="l" defTabSz="8255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A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Regular"/>
              <a:ea typeface="Open Sans Regular"/>
              <a:cs typeface="Open Sans Regular"/>
              <a:sym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788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0056"/>
            </a:gs>
            <a:gs pos="100000">
              <a:srgbClr val="5652A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8" name="Image" descr="Image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49" name="SoftServe Confidential"/>
          <p:cNvSpPr txBox="1"/>
          <p:nvPr/>
        </p:nvSpPr>
        <p:spPr>
          <a:xfrm>
            <a:off x="1281905" y="12579601"/>
            <a:ext cx="3262165" cy="48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FFFFFF">
                    <a:alpha val="50163"/>
                  </a:srgbClr>
                </a:solidFill>
              </a:defRPr>
            </a:lvl1pPr>
          </a:lstStyle>
          <a:p>
            <a:r>
              <a:t>SoftServe 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057A5-1A8E-6D41-A0B1-FB7A2B0061C4}"/>
              </a:ext>
            </a:extLst>
          </p:cNvPr>
          <p:cNvSpPr txBox="1"/>
          <p:nvPr/>
        </p:nvSpPr>
        <p:spPr>
          <a:xfrm>
            <a:off x="660590" y="1877474"/>
            <a:ext cx="20635986" cy="8104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Coroutines and fibers are the logical evolution of tasks. They can be suspended and resumed so there is a possibility to avoid complex callbacks there.</a:t>
            </a:r>
          </a:p>
          <a:p>
            <a:endParaRPr lang="en-US" b="1" dirty="0"/>
          </a:p>
          <a:p>
            <a:r>
              <a:rPr lang="en-US" dirty="0"/>
              <a:t>Coroutines and fibers are almost the same except some </a:t>
            </a:r>
            <a:r>
              <a:rPr lang="en-US" b="1" dirty="0"/>
              <a:t>minor differences</a:t>
            </a:r>
            <a:r>
              <a:rPr lang="en-US" dirty="0"/>
              <a:t> in design.</a:t>
            </a:r>
          </a:p>
          <a:p>
            <a:endParaRPr lang="en-US" dirty="0"/>
          </a:p>
          <a:p>
            <a:r>
              <a:rPr lang="en-US" dirty="0"/>
              <a:t>Coroutines and fibers models usually uses channels for data exchange. It prevents concurrency issues.</a:t>
            </a:r>
          </a:p>
          <a:p>
            <a:endParaRPr lang="en-US" dirty="0"/>
          </a:p>
          <a:p>
            <a:r>
              <a:rPr lang="en-US" dirty="0" err="1"/>
              <a:t>Aktor</a:t>
            </a:r>
            <a:r>
              <a:rPr lang="en-US" dirty="0"/>
              <a:t> is a coroutine (fiber) with dedicated channel for retrieving messages. </a:t>
            </a:r>
            <a:r>
              <a:rPr lang="en-US" dirty="0" err="1"/>
              <a:t>Aktor</a:t>
            </a:r>
            <a:r>
              <a:rPr lang="en-US" dirty="0"/>
              <a:t> model is less flexible and more heavy than coroutines-based. </a:t>
            </a:r>
          </a:p>
          <a:p>
            <a:endParaRPr lang="en-US" dirty="0"/>
          </a:p>
          <a:p>
            <a:r>
              <a:rPr lang="en-US" dirty="0"/>
              <a:t>In JVM world the best coroutine implementation is Kotlin coroutines. The best actor implementation is </a:t>
            </a:r>
            <a:r>
              <a:rPr lang="en-US" dirty="0" err="1"/>
              <a:t>Akka</a:t>
            </a:r>
            <a:r>
              <a:rPr lang="en-US" dirty="0"/>
              <a:t> framework.</a:t>
            </a:r>
          </a:p>
          <a:p>
            <a:pPr marL="0" marR="0" indent="0" algn="l" defTabSz="8255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A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Regular"/>
              <a:ea typeface="Open Sans Regular"/>
              <a:cs typeface="Open Sans Regular"/>
              <a:sym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98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Proxima Nova Black"/>
        <a:ea typeface="Proxima Nova Black"/>
        <a:cs typeface="Proxima Nova Black"/>
      </a:majorFont>
      <a:minorFont>
        <a:latin typeface="Proxima Nova Black"/>
        <a:ea typeface="Proxima Nova Black"/>
        <a:cs typeface="Proxima Nova Blac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A5C500"/>
            </a:gs>
            <a:gs pos="14368">
              <a:srgbClr val="5E8A34"/>
            </a:gs>
            <a:gs pos="27540">
              <a:srgbClr val="E74394"/>
            </a:gs>
            <a:gs pos="40528">
              <a:srgbClr val="94308E"/>
            </a:gs>
            <a:gs pos="55232">
              <a:srgbClr val="0DA3CF"/>
            </a:gs>
            <a:gs pos="70421">
              <a:srgbClr val="5652A0"/>
            </a:gs>
            <a:gs pos="84559">
              <a:srgbClr val="EC6400"/>
            </a:gs>
            <a:gs pos="99302">
              <a:srgbClr val="D80056"/>
            </a:gs>
          </a:gsLst>
          <a:lin ang="0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652A0"/>
            </a:solidFill>
            <a:effectLst/>
            <a:uFillTx/>
            <a:latin typeface="Open Sans Regular"/>
            <a:ea typeface="Open Sans Regular"/>
            <a:cs typeface="Open Sans Regular"/>
            <a:sym typeface="Open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rnd">
          <a:solidFill>
            <a:srgbClr val="FFFFFF"/>
          </a:solidFill>
          <a:custDash>
            <a:ds d="100000" sp="200000"/>
          </a:custDash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Open Sans Regular"/>
            <a:ea typeface="Open Sans Regular"/>
            <a:cs typeface="Open Sans Regular"/>
            <a:sym typeface="Open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Proxima Nova Black"/>
        <a:ea typeface="Proxima Nova Black"/>
        <a:cs typeface="Proxima Nova Black"/>
      </a:majorFont>
      <a:minorFont>
        <a:latin typeface="Proxima Nova Black"/>
        <a:ea typeface="Proxima Nova Black"/>
        <a:cs typeface="Proxima Nova Blac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A5C500"/>
            </a:gs>
            <a:gs pos="14368">
              <a:srgbClr val="5E8A34"/>
            </a:gs>
            <a:gs pos="27540">
              <a:srgbClr val="E74394"/>
            </a:gs>
            <a:gs pos="40528">
              <a:srgbClr val="94308E"/>
            </a:gs>
            <a:gs pos="55232">
              <a:srgbClr val="0DA3CF"/>
            </a:gs>
            <a:gs pos="70421">
              <a:srgbClr val="5652A0"/>
            </a:gs>
            <a:gs pos="84559">
              <a:srgbClr val="EC6400"/>
            </a:gs>
            <a:gs pos="99302">
              <a:srgbClr val="D80056"/>
            </a:gs>
          </a:gsLst>
          <a:lin ang="0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652A0"/>
            </a:solidFill>
            <a:effectLst/>
            <a:uFillTx/>
            <a:latin typeface="Open Sans Regular"/>
            <a:ea typeface="Open Sans Regular"/>
            <a:cs typeface="Open Sans Regular"/>
            <a:sym typeface="Open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rnd">
          <a:solidFill>
            <a:srgbClr val="FFFFFF"/>
          </a:solidFill>
          <a:custDash>
            <a:ds d="100000" sp="200000"/>
          </a:custDash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Open Sans Regular"/>
            <a:ea typeface="Open Sans Regular"/>
            <a:cs typeface="Open Sans Regular"/>
            <a:sym typeface="Open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8878</TotalTime>
  <Words>585</Words>
  <Application>Microsoft Macintosh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Open Sans Regular</vt:lpstr>
      <vt:lpstr>Proxima Nova Black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Andrii Bazylevych</cp:lastModifiedBy>
  <cp:revision>55</cp:revision>
  <dcterms:modified xsi:type="dcterms:W3CDTF">2021-09-27T10:17:58Z</dcterms:modified>
</cp:coreProperties>
</file>