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2"/>
  </p:sldMasterIdLst>
  <p:notesMasterIdLst>
    <p:notesMasterId r:id="rId18"/>
  </p:notesMasterIdLst>
  <p:handoutMasterIdLst>
    <p:handoutMasterId r:id="rId19"/>
  </p:handoutMasterIdLst>
  <p:sldIdLst>
    <p:sldId id="257" r:id="rId3"/>
    <p:sldId id="270" r:id="rId4"/>
    <p:sldId id="258" r:id="rId5"/>
    <p:sldId id="259" r:id="rId6"/>
    <p:sldId id="260" r:id="rId7"/>
    <p:sldId id="263" r:id="rId8"/>
    <p:sldId id="272" r:id="rId9"/>
    <p:sldId id="273" r:id="rId10"/>
    <p:sldId id="274" r:id="rId11"/>
    <p:sldId id="275" r:id="rId12"/>
    <p:sldId id="264" r:id="rId13"/>
    <p:sldId id="269" r:id="rId14"/>
    <p:sldId id="266" r:id="rId15"/>
    <p:sldId id="271" r:id="rId16"/>
    <p:sldId id="268" r:id="rId1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3511" autoAdjust="0"/>
  </p:normalViewPr>
  <p:slideViewPr>
    <p:cSldViewPr snapToGrid="0">
      <p:cViewPr varScale="1">
        <p:scale>
          <a:sx n="77" d="100"/>
          <a:sy n="77" d="100"/>
        </p:scale>
        <p:origin x="1219"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6"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1048657"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3/7/2025</a:t>
            </a:fld>
            <a:endParaRPr lang="en-US"/>
          </a:p>
        </p:txBody>
      </p:sp>
      <p:sp>
        <p:nvSpPr>
          <p:cNvPr id="1048658"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1048659"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0"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1048651"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3/7/2025</a:t>
            </a:fld>
            <a:endParaRPr lang="en-US"/>
          </a:p>
        </p:txBody>
      </p:sp>
      <p:sp>
        <p:nvSpPr>
          <p:cNvPr id="1048652"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1048653"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1048655"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p:sp>
      <p:sp>
        <p:nvSpPr>
          <p:cNvPr id="1048589" name="Notes Placeholder 2"/>
          <p:cNvSpPr>
            <a:spLocks noGrp="1"/>
          </p:cNvSpPr>
          <p:nvPr>
            <p:ph type="body" idx="1"/>
          </p:nvPr>
        </p:nvSpPr>
        <p:spPr/>
        <p:txBody>
          <a:bodyPr/>
          <a:lstStyle/>
          <a:p>
            <a:endParaRPr lang="en-US"/>
          </a:p>
        </p:txBody>
      </p:sp>
      <p:sp>
        <p:nvSpPr>
          <p:cNvPr id="1048590"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1048591" name="Footer Placeholder 4"/>
          <p:cNvSpPr>
            <a:spLocks noGrp="1"/>
          </p:cNvSpPr>
          <p:nvPr>
            <p:ph type="ftr" sz="quarter" idx="4"/>
          </p:nvPr>
        </p:nvSpPr>
        <p:spPr/>
        <p:txBody>
          <a:bodyPr/>
          <a:lstStyle/>
          <a:p>
            <a:r>
              <a:rPr lang="en-US"/>
              <a:t>Name of the faculty [Group: G00] [Sem:2nd]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3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1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1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1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9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595"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36"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38"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16"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4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4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3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a:srgbClr val="000000"/>
          </a:fontRef>
        </p:style>
      </p:sp>
      <p:sp>
        <p:nvSpPr>
          <p:cNvPr id="1048577"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a:srgbClr val="000000"/>
          </a:fontRef>
        </p:style>
      </p:sp>
      <p:pic>
        <p:nvPicPr>
          <p:cNvPr id="2097152" name="Picture 10" descr="LOGO.gif"/>
          <p:cNvPicPr>
            <a:picLocks/>
          </p:cNvPicPr>
          <p:nvPr/>
        </p:nvPicPr>
        <p:blipFill>
          <a:blip r:embed="rId14"/>
          <a:srcRect b="10718"/>
          <a:stretch>
            <a:fillRect/>
          </a:stretch>
        </p:blipFill>
        <p:spPr>
          <a:xfrm>
            <a:off x="6553080" y="228600"/>
            <a:ext cx="2057040" cy="634680"/>
          </a:xfrm>
          <a:prstGeom prst="rect">
            <a:avLst/>
          </a:prstGeom>
          <a:ln w="9360">
            <a:noFill/>
          </a:ln>
        </p:spPr>
      </p:pic>
      <p:pic>
        <p:nvPicPr>
          <p:cNvPr id="2097153" name="Picture 10" descr="LOGO.gif"/>
          <p:cNvPicPr>
            <a:picLocks/>
          </p:cNvPicPr>
          <p:nvPr/>
        </p:nvPicPr>
        <p:blipFill>
          <a:blip r:embed="rId14"/>
          <a:srcRect b="10718"/>
          <a:stretch>
            <a:fillRect/>
          </a:stretch>
        </p:blipFill>
        <p:spPr>
          <a:xfrm>
            <a:off x="6553080" y="228600"/>
            <a:ext cx="2057040" cy="634680"/>
          </a:xfrm>
          <a:prstGeom prst="rect">
            <a:avLst/>
          </a:prstGeom>
          <a:ln w="9360">
            <a:noFill/>
          </a:ln>
        </p:spPr>
      </p:pic>
      <p:grpSp>
        <p:nvGrpSpPr>
          <p:cNvPr id="14" name="Group 3"/>
          <p:cNvGrpSpPr/>
          <p:nvPr/>
        </p:nvGrpSpPr>
        <p:grpSpPr>
          <a:xfrm>
            <a:off x="6146640" y="0"/>
            <a:ext cx="2997000" cy="875880"/>
            <a:chOff x="6146640" y="0"/>
            <a:chExt cx="2997000" cy="875880"/>
          </a:xfrm>
        </p:grpSpPr>
        <p:sp>
          <p:nvSpPr>
            <p:cNvPr id="1048578"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a:srgbClr val="000000"/>
            </a:fontRef>
          </p:style>
        </p:sp>
        <p:pic>
          <p:nvPicPr>
            <p:cNvPr id="2097154" name="Picture 9" descr="LOGO.gif"/>
            <p:cNvPicPr>
              <a:picLocks/>
            </p:cNvPicPr>
            <p:nvPr/>
          </p:nvPicPr>
          <p:blipFill>
            <a:blip r:embed="rId14"/>
            <a:srcRect b="10718"/>
            <a:stretch>
              <a:fillRect/>
            </a:stretch>
          </p:blipFill>
          <p:spPr>
            <a:xfrm>
              <a:off x="6553080" y="228600"/>
              <a:ext cx="2057040" cy="634680"/>
            </a:xfrm>
            <a:prstGeom prst="rect">
              <a:avLst/>
            </a:prstGeom>
            <a:ln w="9360">
              <a:noFill/>
            </a:ln>
          </p:spPr>
        </p:pic>
        <p:sp>
          <p:nvSpPr>
            <p:cNvPr id="1048579"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rgbClr val="000000"/>
            </a:fontRef>
          </p:style>
        </p:sp>
      </p:grpSp>
      <p:pic>
        <p:nvPicPr>
          <p:cNvPr id="2097155" name="Picture 15" descr="logo.jpg"/>
          <p:cNvPicPr>
            <a:picLocks/>
          </p:cNvPicPr>
          <p:nvPr/>
        </p:nvPicPr>
        <p:blipFill>
          <a:blip r:embed="rId15"/>
          <a:stretch>
            <a:fillRect/>
          </a:stretch>
        </p:blipFill>
        <p:spPr>
          <a:xfrm>
            <a:off x="6553080" y="228600"/>
            <a:ext cx="1920600" cy="609120"/>
          </a:xfrm>
          <a:prstGeom prst="rect">
            <a:avLst/>
          </a:prstGeom>
          <a:ln w="9360">
            <a:noFill/>
          </a:ln>
        </p:spPr>
      </p:pic>
      <p:pic>
        <p:nvPicPr>
          <p:cNvPr id="2097156" name="Picture 10" descr="LOGO.gif"/>
          <p:cNvPicPr>
            <a:picLocks/>
          </p:cNvPicPr>
          <p:nvPr/>
        </p:nvPicPr>
        <p:blipFill>
          <a:blip r:embed="rId14"/>
          <a:srcRect b="10718"/>
          <a:stretch>
            <a:fillRect/>
          </a:stretch>
        </p:blipFill>
        <p:spPr>
          <a:xfrm>
            <a:off x="6553080" y="228600"/>
            <a:ext cx="2057040" cy="634680"/>
          </a:xfrm>
          <a:prstGeom prst="rect">
            <a:avLst/>
          </a:prstGeom>
          <a:ln w="9360">
            <a:noFill/>
          </a:ln>
        </p:spPr>
      </p:pic>
      <p:grpSp>
        <p:nvGrpSpPr>
          <p:cNvPr id="15" name="Group 6"/>
          <p:cNvGrpSpPr/>
          <p:nvPr/>
        </p:nvGrpSpPr>
        <p:grpSpPr>
          <a:xfrm>
            <a:off x="6146640" y="0"/>
            <a:ext cx="2997000" cy="875880"/>
            <a:chOff x="6146640" y="0"/>
            <a:chExt cx="2997000" cy="875880"/>
          </a:xfrm>
        </p:grpSpPr>
        <p:sp>
          <p:nvSpPr>
            <p:cNvPr id="1048580"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a:srgbClr val="000000"/>
            </a:fontRef>
          </p:style>
        </p:sp>
        <p:pic>
          <p:nvPicPr>
            <p:cNvPr id="2097157" name="Picture 9" descr="LOGO.gif"/>
            <p:cNvPicPr>
              <a:picLocks/>
            </p:cNvPicPr>
            <p:nvPr/>
          </p:nvPicPr>
          <p:blipFill>
            <a:blip r:embed="rId14"/>
            <a:srcRect b="10718"/>
            <a:stretch>
              <a:fillRect/>
            </a:stretch>
          </p:blipFill>
          <p:spPr>
            <a:xfrm>
              <a:off x="6553080" y="228600"/>
              <a:ext cx="2057040" cy="634680"/>
            </a:xfrm>
            <a:prstGeom prst="rect">
              <a:avLst/>
            </a:prstGeom>
            <a:ln w="9360">
              <a:noFill/>
            </a:ln>
          </p:spPr>
        </p:pic>
        <p:sp>
          <p:nvSpPr>
            <p:cNvPr id="1048581"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rgbClr val="000000"/>
            </a:fontRef>
          </p:style>
        </p:sp>
      </p:grpSp>
      <p:pic>
        <p:nvPicPr>
          <p:cNvPr id="2097158" name="Picture 15" descr="logo.jpg"/>
          <p:cNvPicPr>
            <a:picLocks/>
          </p:cNvPicPr>
          <p:nvPr/>
        </p:nvPicPr>
        <p:blipFill>
          <a:blip r:embed="rId15"/>
          <a:stretch>
            <a:fillRect/>
          </a:stretch>
        </p:blipFill>
        <p:spPr>
          <a:xfrm>
            <a:off x="6553080" y="228600"/>
            <a:ext cx="1920600" cy="609120"/>
          </a:xfrm>
          <a:prstGeom prst="rect">
            <a:avLst/>
          </a:prstGeom>
          <a:ln w="9360">
            <a:noFill/>
          </a:ln>
        </p:spPr>
      </p:pic>
      <p:sp>
        <p:nvSpPr>
          <p:cNvPr id="1048582"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048583"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048584"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048585" name="PlaceHolder 12"/>
          <p:cNvSpPr>
            <a:spLocks noGrp="1"/>
          </p:cNvSpPr>
          <p:nvPr>
            <p:ph type="ftr"/>
          </p:nvPr>
        </p:nvSpPr>
        <p:spPr>
          <a:xfrm>
            <a:off x="3124080" y="6356520"/>
            <a:ext cx="2895120" cy="364680"/>
          </a:xfrm>
          <a:prstGeom prst="rect">
            <a:avLst/>
          </a:prstGeom>
        </p:spPr>
        <p:txBody>
          <a:bodyPr anchor="ctr">
            <a:noAutofit/>
          </a:bodyPr>
          <a:lstStyle/>
          <a:p>
            <a:endParaRPr lang="en-GB" sz="2400" b="0" strike="noStrike" spc="-1">
              <a:latin typeface="Times New Roman"/>
            </a:endParaRPr>
          </a:p>
        </p:txBody>
      </p:sp>
      <p:sp>
        <p:nvSpPr>
          <p:cNvPr id="1048586"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Google Shape;84;p14"/>
          <p:cNvSpPr txBox="1"/>
          <p:nvPr/>
        </p:nvSpPr>
        <p:spPr>
          <a:xfrm>
            <a:off x="0" y="840631"/>
            <a:ext cx="9144000" cy="537728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Project Presentation  Integrated Project </a:t>
            </a: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On</a:t>
            </a:r>
            <a:endParaRPr dirty="0"/>
          </a:p>
          <a:p>
            <a:pPr marL="0" marR="0" lvl="0" indent="0" algn="ctr" rtl="0">
              <a:lnSpc>
                <a:spcPct val="100000"/>
              </a:lnSpc>
              <a:spcBef>
                <a:spcPts val="400"/>
              </a:spcBef>
              <a:spcAft>
                <a:spcPts val="0"/>
              </a:spcAft>
              <a:buNone/>
            </a:pPr>
            <a:r>
              <a:rPr lang="en-US" sz="4800" i="1" dirty="0">
                <a:solidFill>
                  <a:schemeClr val="dk1"/>
                </a:solidFill>
                <a:latin typeface="Times New Roman" panose="02020603050405020304" pitchFamily="18" charset="0"/>
                <a:ea typeface="Times New Roman"/>
                <a:cs typeface="Times New Roman" panose="02020603050405020304" pitchFamily="18" charset="0"/>
                <a:sym typeface="Times New Roman"/>
              </a:rPr>
              <a:t>Crave</a:t>
            </a:r>
            <a:r>
              <a:rPr lang="en-US" sz="4800" b="0"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Cart</a:t>
            </a:r>
            <a:endParaRPr sz="2000" b="0"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None/>
            </a:pPr>
            <a:br>
              <a:rPr lang="en-US" sz="2000" b="0" i="0" u="none" strike="noStrike" cap="none" dirty="0">
                <a:solidFill>
                  <a:srgbClr val="000000"/>
                </a:solidFill>
                <a:latin typeface="Times New Roman"/>
                <a:ea typeface="Times New Roman"/>
                <a:cs typeface="Times New Roman"/>
                <a:sym typeface="Times New Roman"/>
              </a:rPr>
            </a:br>
            <a:r>
              <a:rPr lang="en-IN" sz="1800"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Nishtha, </a:t>
            </a:r>
            <a:r>
              <a:rPr lang="en-US" sz="2000" dirty="0" err="1">
                <a:effectLst/>
                <a:latin typeface="Times New Roman" panose="02020603050405020304" pitchFamily="18" charset="0"/>
                <a:ea typeface="Calibri" panose="020F0502020204030204" pitchFamily="34" charset="0"/>
              </a:rPr>
              <a:t>Pragti</a:t>
            </a:r>
            <a:r>
              <a:rPr lang="en-US" sz="2000" dirty="0">
                <a:effectLst/>
                <a:latin typeface="Times New Roman" panose="02020603050405020304" pitchFamily="18" charset="0"/>
                <a:ea typeface="Calibri" panose="020F0502020204030204" pitchFamily="34" charset="0"/>
              </a:rPr>
              <a:t> Gupta, </a:t>
            </a:r>
            <a:r>
              <a:rPr lang="en-US" sz="2000" dirty="0">
                <a:latin typeface="Times New Roman"/>
                <a:ea typeface="Times New Roman"/>
                <a:cs typeface="Times New Roman"/>
                <a:sym typeface="Times New Roman"/>
              </a:rPr>
              <a:t>Prerana Thakur, </a:t>
            </a:r>
            <a:r>
              <a:rPr lang="en-US" sz="2000" dirty="0">
                <a:effectLst/>
                <a:latin typeface="Times New Roman" panose="02020603050405020304" pitchFamily="18" charset="0"/>
                <a:ea typeface="Calibri" panose="020F0502020204030204" pitchFamily="34" charset="0"/>
              </a:rPr>
              <a:t>Priya</a:t>
            </a:r>
            <a:r>
              <a:rPr lang="en-US" sz="1800"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Gupta</a:t>
            </a:r>
          </a:p>
          <a:p>
            <a:pPr marL="0" marR="0" lvl="0" indent="0" algn="ctr" rtl="0">
              <a:lnSpc>
                <a:spcPct val="100000"/>
              </a:lnSpc>
              <a:spcBef>
                <a:spcPts val="400"/>
              </a:spcBef>
              <a:spcAft>
                <a:spcPts val="0"/>
              </a:spcAft>
              <a:buNone/>
            </a:pPr>
            <a:r>
              <a:rPr lang="en-US" sz="2000" dirty="0">
                <a:latin typeface="Times New Roman"/>
                <a:ea typeface="Times New Roman"/>
                <a:cs typeface="Times New Roman"/>
                <a:sym typeface="Times New Roman"/>
              </a:rPr>
              <a:t>2210991992, 2210992056, 2210992085, 2210992096</a:t>
            </a:r>
            <a:endParaRPr dirty="0"/>
          </a:p>
          <a:p>
            <a:pPr marL="0" marR="0" lvl="0" indent="0" algn="ctr" rtl="0">
              <a:lnSpc>
                <a:spcPct val="100000"/>
              </a:lnSpc>
              <a:spcBef>
                <a:spcPts val="40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Supervised By</a:t>
            </a:r>
            <a:endParaRPr dirty="0"/>
          </a:p>
          <a:p>
            <a:pPr marL="0" marR="0" lvl="0" indent="0" algn="ctr" rtl="0">
              <a:lnSpc>
                <a:spcPct val="100000"/>
              </a:lnSpc>
              <a:spcBef>
                <a:spcPts val="400"/>
              </a:spcBef>
              <a:spcAft>
                <a:spcPts val="0"/>
              </a:spcAft>
              <a:buNone/>
            </a:pPr>
            <a:r>
              <a:rPr lang="en-US" sz="2000" dirty="0">
                <a:solidFill>
                  <a:schemeClr val="dk1"/>
                </a:solidFill>
                <a:latin typeface="Times New Roman"/>
                <a:ea typeface="Times New Roman"/>
                <a:cs typeface="Times New Roman"/>
                <a:sym typeface="Times New Roman"/>
              </a:rPr>
              <a:t>Mr. Rahul</a:t>
            </a: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Department of Computer Science and Engineering, </a:t>
            </a:r>
            <a:endParaRPr dirty="0"/>
          </a:p>
          <a:p>
            <a:pPr marL="0" marR="0" lvl="0" indent="0" algn="ctr" rtl="0">
              <a:lnSpc>
                <a:spcPct val="100000"/>
              </a:lnSpc>
              <a:spcBef>
                <a:spcPts val="400"/>
              </a:spcBef>
              <a:spcAft>
                <a:spcPts val="0"/>
              </a:spcAft>
              <a:buNone/>
            </a:pPr>
            <a:r>
              <a:rPr lang="en-US" sz="2400" b="0" i="0" u="none" strike="noStrike" cap="none" dirty="0" err="1">
                <a:solidFill>
                  <a:schemeClr val="dk1"/>
                </a:solidFill>
                <a:latin typeface="Times New Roman"/>
                <a:ea typeface="Times New Roman"/>
                <a:cs typeface="Times New Roman"/>
                <a:sym typeface="Times New Roman"/>
              </a:rPr>
              <a:t>Chitkara</a:t>
            </a:r>
            <a:r>
              <a:rPr lang="en-US" sz="2400" b="0" i="0" u="none" strike="noStrike" cap="none" dirty="0">
                <a:solidFill>
                  <a:schemeClr val="dk1"/>
                </a:solidFill>
                <a:latin typeface="Times New Roman"/>
                <a:ea typeface="Times New Roman"/>
                <a:cs typeface="Times New Roman"/>
                <a:sym typeface="Times New Roman"/>
              </a:rPr>
              <a:t> University, Punjab</a:t>
            </a:r>
            <a:endParaRPr dirty="0"/>
          </a:p>
          <a:p>
            <a:pPr marL="0" marR="0" lvl="0" indent="0" algn="ctr" rtl="0">
              <a:lnSpc>
                <a:spcPct val="150000"/>
              </a:lnSpc>
              <a:spcBef>
                <a:spcPts val="400"/>
              </a:spcBef>
              <a:spcAft>
                <a:spcPts val="0"/>
              </a:spcAft>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CE1A8-0075-757A-0678-9860ECF2D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08" y="1573305"/>
            <a:ext cx="8414583" cy="4007224"/>
          </a:xfrm>
          <a:prstGeom prst="rect">
            <a:avLst/>
          </a:prstGeom>
        </p:spPr>
      </p:pic>
    </p:spTree>
    <p:extLst>
      <p:ext uri="{BB962C8B-B14F-4D97-AF65-F5344CB8AC3E}">
        <p14:creationId xmlns:p14="http://schemas.microsoft.com/office/powerpoint/2010/main" val="69865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5"/>
          <p:cNvSpPr>
            <a:spLocks noGrp="1"/>
          </p:cNvSpPr>
          <p:nvPr>
            <p:ph type="title"/>
          </p:nvPr>
        </p:nvSpPr>
        <p:spPr>
          <a:xfrm>
            <a:off x="85724" y="161924"/>
            <a:ext cx="5400315" cy="561975"/>
          </a:xfrm>
        </p:spPr>
        <p:txBody>
          <a:bodyPr/>
          <a:lstStyle/>
          <a:p>
            <a:r>
              <a:rPr lang="en-IN" sz="3200" b="1"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Features</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1048608" name="Rectangle 1"/>
          <p:cNvSpPr>
            <a:spLocks noChangeArrowheads="1"/>
          </p:cNvSpPr>
          <p:nvPr/>
        </p:nvSpPr>
        <p:spPr bwMode="auto">
          <a:xfrm>
            <a:off x="85724" y="1425637"/>
            <a:ext cx="8924926" cy="532453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User-Centric Features: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Secure User Authentication</a:t>
            </a:r>
            <a:r>
              <a:rPr lang="en-US" sz="2000" dirty="0">
                <a:latin typeface="Times New Roman" panose="02020603050405020304" pitchFamily="18" charset="0"/>
                <a:cs typeface="Times New Roman" panose="02020603050405020304" pitchFamily="18" charset="0"/>
              </a:rPr>
              <a:t> – Access &amp; refresh tokens.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Personalized User Dashboard</a:t>
            </a:r>
            <a:r>
              <a:rPr lang="en-US" sz="2000" dirty="0">
                <a:latin typeface="Times New Roman" panose="02020603050405020304" pitchFamily="18" charset="0"/>
                <a:cs typeface="Times New Roman" panose="02020603050405020304" pitchFamily="18" charset="0"/>
              </a:rPr>
              <a:t> – View order history, manage addresses, track shipments.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Product Search &amp; Filtering</a:t>
            </a:r>
            <a:r>
              <a:rPr lang="en-US" sz="2000" dirty="0">
                <a:latin typeface="Times New Roman" panose="02020603050405020304" pitchFamily="18" charset="0"/>
                <a:cs typeface="Times New Roman" panose="02020603050405020304" pitchFamily="18" charset="0"/>
              </a:rPr>
              <a:t> – Efficient product discovery with category-based search and filters.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Secure Checkout with Stripe</a:t>
            </a:r>
            <a:r>
              <a:rPr lang="en-US" sz="2000" dirty="0">
                <a:latin typeface="Times New Roman" panose="02020603050405020304" pitchFamily="18" charset="0"/>
                <a:cs typeface="Times New Roman" panose="02020603050405020304" pitchFamily="18" charset="0"/>
              </a:rPr>
              <a:t> – Seamless online transactions with multiple payment options.</a:t>
            </a:r>
            <a:br>
              <a:rPr lang="en-US" sz="2000" dirty="0">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Admin-Focused Features: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Admin Dashboard</a:t>
            </a:r>
            <a:r>
              <a:rPr lang="en-IN" sz="2000" dirty="0">
                <a:latin typeface="Times New Roman" panose="02020603050405020304" pitchFamily="18" charset="0"/>
                <a:cs typeface="Times New Roman" panose="02020603050405020304" pitchFamily="18" charset="0"/>
              </a:rPr>
              <a:t> – Intuitive panel for managing products, categories, orders and users.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Product &amp; Inventory Management</a:t>
            </a:r>
            <a:r>
              <a:rPr lang="en-IN" sz="2000" dirty="0">
                <a:latin typeface="Times New Roman" panose="02020603050405020304" pitchFamily="18" charset="0"/>
                <a:cs typeface="Times New Roman" panose="02020603050405020304" pitchFamily="18" charset="0"/>
              </a:rPr>
              <a:t> – Upload, edit, categorize and track stock levels.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Order Processing &amp; Status Updates</a:t>
            </a:r>
            <a:r>
              <a:rPr lang="en-IN" sz="2000" dirty="0">
                <a:latin typeface="Times New Roman" panose="02020603050405020304" pitchFamily="18" charset="0"/>
                <a:cs typeface="Times New Roman" panose="02020603050405020304" pitchFamily="18" charset="0"/>
              </a:rPr>
              <a:t> – Admins can update order status.</a:t>
            </a: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GB"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4851-E6C4-EC4D-6348-AF1179743BE9}"/>
              </a:ext>
            </a:extLst>
          </p:cNvPr>
          <p:cNvSpPr>
            <a:spLocks noGrp="1"/>
          </p:cNvSpPr>
          <p:nvPr>
            <p:ph type="title"/>
          </p:nvPr>
        </p:nvSpPr>
        <p:spPr/>
        <p:txBody>
          <a:bodyPr/>
          <a:lstStyle/>
          <a:p>
            <a:r>
              <a:rPr lang="en-IN" sz="3800" b="1" dirty="0">
                <a:latin typeface="Times New Roman" panose="02020603050405020304" pitchFamily="18" charset="0"/>
                <a:cs typeface="Times New Roman" panose="02020603050405020304" pitchFamily="18" charset="0"/>
              </a:rPr>
              <a:t>Limitations</a:t>
            </a:r>
          </a:p>
        </p:txBody>
      </p:sp>
      <p:sp>
        <p:nvSpPr>
          <p:cNvPr id="4" name="Text Placeholder 3">
            <a:extLst>
              <a:ext uri="{FF2B5EF4-FFF2-40B4-BE49-F238E27FC236}">
                <a16:creationId xmlns:a16="http://schemas.microsoft.com/office/drawing/2014/main" id="{4FE13694-84C0-1CF5-A4FB-6562B6CEABCC}"/>
              </a:ext>
            </a:extLst>
          </p:cNvPr>
          <p:cNvSpPr>
            <a:spLocks noGrp="1"/>
          </p:cNvSpPr>
          <p:nvPr>
            <p:ph type="body"/>
          </p:nvPr>
        </p:nvSpPr>
        <p:spPr>
          <a:xfrm>
            <a:off x="151604" y="914040"/>
            <a:ext cx="8229240" cy="4969925"/>
          </a:xfrm>
        </p:spPr>
        <p:txBody>
          <a:bodyPr>
            <a:norm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 Native Mobile App Support</a:t>
            </a:r>
            <a:r>
              <a:rPr lang="en-US" sz="2000" dirty="0">
                <a:latin typeface="Times New Roman" panose="02020603050405020304" pitchFamily="18" charset="0"/>
                <a:cs typeface="Times New Roman" panose="02020603050405020304" pitchFamily="18" charset="0"/>
              </a:rPr>
              <a:t> – The platform is currently web-based; a dedicated mobile app could enhance accessibility.</a:t>
            </a:r>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Limited Scalability for High Traffic</a:t>
            </a:r>
            <a:r>
              <a:rPr lang="en-US" sz="2000" dirty="0">
                <a:latin typeface="Times New Roman" panose="02020603050405020304" pitchFamily="18" charset="0"/>
                <a:cs typeface="Times New Roman" panose="02020603050405020304" pitchFamily="18" charset="0"/>
              </a:rPr>
              <a:t> – As traffic grows, performance optimization and server scaling are required.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 AI-Powered Recommendations</a:t>
            </a:r>
            <a:r>
              <a:rPr lang="en-US" sz="2000" dirty="0">
                <a:latin typeface="Times New Roman" panose="02020603050405020304" pitchFamily="18" charset="0"/>
                <a:cs typeface="Times New Roman" panose="02020603050405020304" pitchFamily="18" charset="0"/>
              </a:rPr>
              <a:t> – Product suggestions are static; integrating AI-based recommendations could improve personalization.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Possible Cyber Threats</a:t>
            </a:r>
            <a:r>
              <a:rPr lang="en-US" sz="2000" dirty="0">
                <a:latin typeface="Times New Roman" panose="02020603050405020304" pitchFamily="18" charset="0"/>
                <a:cs typeface="Times New Roman" panose="02020603050405020304" pitchFamily="18" charset="0"/>
              </a:rPr>
              <a:t> – Even with strong security, there is always a risk of hacking and fraud.</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 Multilingual Support</a:t>
            </a:r>
            <a:r>
              <a:rPr lang="en-US" sz="2000" dirty="0">
                <a:latin typeface="Times New Roman" panose="02020603050405020304" pitchFamily="18" charset="0"/>
                <a:cs typeface="Times New Roman" panose="02020603050405020304" pitchFamily="18" charset="0"/>
              </a:rPr>
              <a:t> – The platform currently supports only one language, making it less accessible for global users.</a:t>
            </a:r>
            <a:endParaRPr lang="en-US"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15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3"/>
          <p:cNvSpPr>
            <a:spLocks noGrp="1"/>
          </p:cNvSpPr>
          <p:nvPr>
            <p:ph type="title"/>
          </p:nvPr>
        </p:nvSpPr>
        <p:spPr>
          <a:xfrm>
            <a:off x="342900" y="209550"/>
            <a:ext cx="5486040" cy="514350"/>
          </a:xfrm>
        </p:spPr>
        <p:txBody>
          <a:bodyPr/>
          <a:lstStyle/>
          <a:p>
            <a:r>
              <a:rPr lang="en-IN" sz="3200" b="1" dirty="0">
                <a:latin typeface="Times New Roman" panose="02020603050405020304" pitchFamily="18" charset="0"/>
                <a:cs typeface="Times New Roman" panose="02020603050405020304" pitchFamily="18" charset="0"/>
              </a:rPr>
              <a:t>Conclusion</a:t>
            </a:r>
          </a:p>
        </p:txBody>
      </p:sp>
      <p:sp>
        <p:nvSpPr>
          <p:cNvPr id="1048613" name="TextBox 6"/>
          <p:cNvSpPr txBox="1"/>
          <p:nvPr/>
        </p:nvSpPr>
        <p:spPr>
          <a:xfrm>
            <a:off x="166397" y="1187229"/>
            <a:ext cx="8439150" cy="375487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Crave Cart is a robust and scalable e-commerce platform designed to provide a secure and user-friendly shopping experience. By integrating modern technologies like React, Vite, Tailwind CSS, Redux Toolkit, Stripe, and Cloudinary, it ensures smooth performance, efficient product management, and secure transactions.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the platform has strong features, it also has some limitations, such as the lack of a mobile app, direct shipping integration, and AI-based recommendations. However, with further improvements, Crave Cart has the potential to become an even more powerful and scalable solution in the </a:t>
            </a:r>
          </a:p>
          <a:p>
            <a:r>
              <a:rPr lang="en-US" sz="2000" dirty="0">
                <a:latin typeface="Times New Roman" panose="02020603050405020304" pitchFamily="18" charset="0"/>
                <a:cs typeface="Times New Roman" panose="02020603050405020304" pitchFamily="18" charset="0"/>
              </a:rPr>
              <a:t>e-commerce industry.</a:t>
            </a:r>
            <a:endParaRPr lang="en-IN" sz="25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1551-B967-52FA-22AC-A53A5AC567CA}"/>
              </a:ext>
            </a:extLst>
          </p:cNvPr>
          <p:cNvSpPr>
            <a:spLocks noGrp="1"/>
          </p:cNvSpPr>
          <p:nvPr>
            <p:ph type="title"/>
          </p:nvPr>
        </p:nvSpPr>
        <p:spPr/>
        <p:txBody>
          <a:bodyPr/>
          <a:lstStyle/>
          <a:p>
            <a:r>
              <a:rPr lang="en-IN" sz="3800" b="1" dirty="0">
                <a:latin typeface="Times New Roman" panose="02020603050405020304" pitchFamily="18" charset="0"/>
                <a:cs typeface="Times New Roman" panose="02020603050405020304" pitchFamily="18" charset="0"/>
              </a:rPr>
              <a:t> Future Scope</a:t>
            </a:r>
          </a:p>
        </p:txBody>
      </p:sp>
      <p:sp>
        <p:nvSpPr>
          <p:cNvPr id="4" name="Text Placeholder 3">
            <a:extLst>
              <a:ext uri="{FF2B5EF4-FFF2-40B4-BE49-F238E27FC236}">
                <a16:creationId xmlns:a16="http://schemas.microsoft.com/office/drawing/2014/main" id="{A21DE167-C581-7208-BEB0-2976BD0F9480}"/>
              </a:ext>
            </a:extLst>
          </p:cNvPr>
          <p:cNvSpPr>
            <a:spLocks noGrp="1"/>
          </p:cNvSpPr>
          <p:nvPr>
            <p:ph type="body"/>
          </p:nvPr>
        </p:nvSpPr>
        <p:spPr>
          <a:xfrm>
            <a:off x="181243" y="914040"/>
            <a:ext cx="7802218" cy="4894731"/>
          </a:xfrm>
        </p:spPr>
        <p:txBody>
          <a:bodyPr/>
          <a:lstStyle/>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Mobile App Development</a:t>
            </a:r>
            <a:r>
              <a:rPr lang="en-US" sz="2000" dirty="0">
                <a:latin typeface="Times New Roman" panose="02020603050405020304" pitchFamily="18" charset="0"/>
                <a:cs typeface="Times New Roman" panose="02020603050405020304" pitchFamily="18" charset="0"/>
              </a:rPr>
              <a:t> – Expanding Crave Cart into a mobile application for Android and iOS to enhance accessibility and user engagement</a:t>
            </a:r>
          </a:p>
          <a:p>
            <a:pPr>
              <a:lnSpc>
                <a:spcPct val="100000"/>
              </a:lnSpc>
            </a:pPr>
            <a:endParaRPr lang="en-US"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AI-Powered Recommendations</a:t>
            </a:r>
            <a:r>
              <a:rPr lang="en-US" sz="2000" dirty="0">
                <a:latin typeface="Times New Roman" panose="02020603050405020304" pitchFamily="18" charset="0"/>
                <a:cs typeface="Times New Roman" panose="02020603050405020304" pitchFamily="18" charset="0"/>
              </a:rPr>
              <a:t> – Implementing AI-based product recommendations and personalized shopping experiences to improve customer satisfaction.</a:t>
            </a:r>
          </a:p>
          <a:p>
            <a:pPr>
              <a:lnSpc>
                <a:spcPct val="100000"/>
              </a:lnSpc>
            </a:pPr>
            <a:endParaRPr lang="en-IN"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Multi-Language &amp; Multi-Currency Support</a:t>
            </a:r>
            <a:r>
              <a:rPr lang="en-US" sz="2000" dirty="0">
                <a:latin typeface="Times New Roman" panose="02020603050405020304" pitchFamily="18" charset="0"/>
                <a:cs typeface="Times New Roman" panose="02020603050405020304" pitchFamily="18" charset="0"/>
              </a:rPr>
              <a:t> – Expanding to global markets by offering language translations and local currency support</a:t>
            </a:r>
            <a:r>
              <a:rPr lang="en-IN" sz="2000" dirty="0">
                <a:latin typeface="Times New Roman" panose="02020603050405020304" pitchFamily="18" charset="0"/>
                <a:cs typeface="Times New Roman" panose="02020603050405020304" pitchFamily="18" charset="0"/>
              </a:rPr>
              <a:t>.</a:t>
            </a:r>
          </a:p>
          <a:p>
            <a:pPr marL="342900" indent="-342900">
              <a:lnSpc>
                <a:spcPct val="1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Marketing &amp; Customer Engagement Tools</a:t>
            </a:r>
            <a:r>
              <a:rPr lang="en-US" sz="2000" dirty="0">
                <a:latin typeface="Times New Roman" panose="02020603050405020304" pitchFamily="18" charset="0"/>
                <a:cs typeface="Times New Roman" panose="02020603050405020304" pitchFamily="18" charset="0"/>
              </a:rPr>
              <a:t> – Adding email campaigns, SMS notifications, push notifications, and discount management to boost sales.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46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48615"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15</a:t>
            </a:fld>
            <a:endParaRPr lang="en-GB" sz="1200" b="0" strike="noStrike" spc="-1" dirty="0">
              <a:latin typeface="Times New Roman"/>
            </a:endParaRPr>
          </a:p>
        </p:txBody>
      </p:sp>
      <p:pic>
        <p:nvPicPr>
          <p:cNvPr id="2097161" name="Picture 2"/>
          <p:cNvPicPr>
            <a:picLocks noChangeAspect="1"/>
          </p:cNvPicPr>
          <p:nvPr/>
        </p:nvPicPr>
        <p:blipFill>
          <a:blip r:embed="rId2"/>
          <a:stretch>
            <a:fillRect/>
          </a:stretch>
        </p:blipFill>
        <p:spPr>
          <a:xfrm>
            <a:off x="476865" y="1760186"/>
            <a:ext cx="8190270" cy="40021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AD422-EA79-26A4-3F1C-C0B1B0462AF8}"/>
              </a:ext>
            </a:extLst>
          </p:cNvPr>
          <p:cNvSpPr>
            <a:spLocks noGrp="1"/>
          </p:cNvSpPr>
          <p:nvPr>
            <p:ph type="title"/>
          </p:nvPr>
        </p:nvSpPr>
        <p:spPr/>
        <p:txBody>
          <a:bodyPr/>
          <a:lstStyle/>
          <a:p>
            <a:r>
              <a:rPr lang="en-IN" sz="3800" dirty="0">
                <a:latin typeface="Times New Roman" panose="02020603050405020304" pitchFamily="18" charset="0"/>
                <a:cs typeface="Times New Roman" panose="02020603050405020304" pitchFamily="18" charset="0"/>
              </a:rPr>
              <a:t> Content</a:t>
            </a:r>
          </a:p>
        </p:txBody>
      </p:sp>
      <p:sp>
        <p:nvSpPr>
          <p:cNvPr id="5" name="Text Placeholder 4">
            <a:extLst>
              <a:ext uri="{FF2B5EF4-FFF2-40B4-BE49-F238E27FC236}">
                <a16:creationId xmlns:a16="http://schemas.microsoft.com/office/drawing/2014/main" id="{91A184E6-8EEC-FB52-F4AA-0CD02817C3B3}"/>
              </a:ext>
            </a:extLst>
          </p:cNvPr>
          <p:cNvSpPr>
            <a:spLocks noGrp="1"/>
          </p:cNvSpPr>
          <p:nvPr>
            <p:ph type="body"/>
          </p:nvPr>
        </p:nvSpPr>
        <p:spPr>
          <a:xfrm>
            <a:off x="318052" y="1540565"/>
            <a:ext cx="5486040" cy="3538330"/>
          </a:xfrm>
        </p:spPr>
        <p:txBody>
          <a:bodyPr>
            <a:normAutofit lnSpcReduction="10000"/>
          </a:bodyPr>
          <a:lstStyle/>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Proposed Design</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Tech Stack</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Features</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Limitations</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Future Scope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52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7"/>
          <p:cNvSpPr txBox="1"/>
          <p:nvPr/>
        </p:nvSpPr>
        <p:spPr>
          <a:xfrm>
            <a:off x="223837" y="1304163"/>
            <a:ext cx="8696325" cy="4401205"/>
          </a:xfrm>
          <a:prstGeom prst="rect">
            <a:avLst/>
          </a:prstGeom>
          <a:noFill/>
        </p:spPr>
        <p:txBody>
          <a:bodyPr wrap="square" rtlCol="0">
            <a:sp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Crave Cart is a comprehensive e-commerce platform built using the MERN stack, designed to provide a seamless online shopping experience. The platform includes essential features such as product uploads, an intuitive admin panel, and efficient category and subcategory management. To ensure secure user authentication, it implements access and refresh tokens, along with OTP-based email verification and password recovery. Crave Cart also integrates a robust payment system using Stripe and supports media uploads via Cloudinary. The frontend is developed with React, Vite, and Tailwind CSS, ensuring a responsive and visually appealing user interface. Additionally, the application leverages Redux Toolkit for state management, Postman for API testing, and Sweet Alert for interactive notifications. This project serves as an excellent opportunity to enhance skills in MongoDB, Express.js, React.js, and Node.js while developing a scalable and secure e-commerce solution.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
        <p:nvSpPr>
          <p:cNvPr id="1048593" name="TextBox 8"/>
          <p:cNvSpPr txBox="1"/>
          <p:nvPr/>
        </p:nvSpPr>
        <p:spPr>
          <a:xfrm>
            <a:off x="330740" y="262647"/>
            <a:ext cx="41148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Box 2"/>
          <p:cNvSpPr txBox="1"/>
          <p:nvPr/>
        </p:nvSpPr>
        <p:spPr>
          <a:xfrm>
            <a:off x="0" y="162526"/>
            <a:ext cx="5499847" cy="677108"/>
          </a:xfrm>
          <a:prstGeom prst="rect">
            <a:avLst/>
          </a:prstGeom>
          <a:noFill/>
        </p:spPr>
        <p:txBody>
          <a:bodyPr wrap="square" rtlCol="0">
            <a:spAutoFit/>
          </a:bodyPr>
          <a:lstStyle/>
          <a:p>
            <a:pPr algn="ctr"/>
            <a:r>
              <a:rPr lang="en-IN" sz="3800" b="1" dirty="0">
                <a:latin typeface="Times New Roman" panose="02020603050405020304" pitchFamily="18" charset="0"/>
                <a:cs typeface="Times New Roman" panose="02020603050405020304" pitchFamily="18" charset="0"/>
              </a:rPr>
              <a:t>Problem</a:t>
            </a:r>
            <a:r>
              <a:rPr lang="en-IN" sz="3200" b="1"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Statement</a:t>
            </a:r>
          </a:p>
        </p:txBody>
      </p:sp>
      <p:sp>
        <p:nvSpPr>
          <p:cNvPr id="1048597" name="Rectangle 8"/>
          <p:cNvSpPr>
            <a:spLocks noChangeArrowheads="1"/>
          </p:cNvSpPr>
          <p:nvPr/>
        </p:nvSpPr>
        <p:spPr bwMode="auto">
          <a:xfrm>
            <a:off x="238126" y="1237741"/>
            <a:ext cx="8667748" cy="470898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today's digital era, online shopping platforms often face challenges related to security, scalability, and user experience, leading to inefficiencies for both customers and administrators. Many existing e-commerce solutions struggle with secure authentication, complex product management, and seamless payment integration. Additionally, the lack of a well-structured admin panel and an intuitive user interface can hinder smooth operations. To address these issues, Crave Cart is designed as a comprehensive e-commerce platform that ensures secure user authentication through access and refresh tokens, OTP-based email verification, and password recovery. It provides an efficient admin panel for product uploads and category management while integrating Cloudinary for media uploads and Stripe for secure transactions. By leveraging modern web technologies like React, Vite, and Tailwind CSS for a responsive UI and Redux Toolkit for state management, Crave Cart aims to create a scalable, high-performance, and user-friendly online shopping experience.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5"/>
          <p:cNvSpPr>
            <a:spLocks noGrp="1"/>
          </p:cNvSpPr>
          <p:nvPr>
            <p:ph type="title"/>
          </p:nvPr>
        </p:nvSpPr>
        <p:spPr/>
        <p:txBody>
          <a:bodyPr/>
          <a:lstStyle/>
          <a:p>
            <a:r>
              <a:rPr lang="en-IN" dirty="0"/>
              <a:t>  </a:t>
            </a:r>
            <a:r>
              <a:rPr lang="en-IN" sz="3800" b="1" dirty="0">
                <a:latin typeface="Times New Roman" panose="02020603050405020304" pitchFamily="18" charset="0"/>
                <a:cs typeface="Times New Roman" panose="02020603050405020304" pitchFamily="18" charset="0"/>
              </a:rPr>
              <a:t>Proposed Design</a:t>
            </a:r>
          </a:p>
        </p:txBody>
      </p:sp>
      <p:pic>
        <p:nvPicPr>
          <p:cNvPr id="3" name="Picture 2">
            <a:extLst>
              <a:ext uri="{FF2B5EF4-FFF2-40B4-BE49-F238E27FC236}">
                <a16:creationId xmlns:a16="http://schemas.microsoft.com/office/drawing/2014/main" id="{59E47830-A73C-B382-A86B-E112E0C05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1" y="914040"/>
            <a:ext cx="8651629" cy="5413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2"/>
          <p:cNvSpPr txBox="1"/>
          <p:nvPr/>
        </p:nvSpPr>
        <p:spPr>
          <a:xfrm>
            <a:off x="185805" y="919520"/>
            <a:ext cx="8296275" cy="539744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a:t>
            </a:r>
            <a:r>
              <a:rPr lang="en-GB" sz="2000" b="1" dirty="0">
                <a:latin typeface="Times New Roman" panose="02020603050405020304" pitchFamily="18" charset="0"/>
                <a:cs typeface="Times New Roman" panose="02020603050405020304" pitchFamily="18" charset="0"/>
              </a:rPr>
              <a:t>Crave Cart </a:t>
            </a:r>
            <a:r>
              <a:rPr lang="en-GB" sz="2000" dirty="0">
                <a:latin typeface="Times New Roman" panose="02020603050405020304" pitchFamily="18" charset="0"/>
                <a:cs typeface="Times New Roman" panose="02020603050405020304" pitchFamily="18" charset="0"/>
              </a:rPr>
              <a:t>platform is built using the </a:t>
            </a:r>
            <a:r>
              <a:rPr lang="en-GB" sz="2000" b="1" dirty="0">
                <a:latin typeface="Times New Roman" panose="02020603050405020304" pitchFamily="18" charset="0"/>
                <a:cs typeface="Times New Roman" panose="02020603050405020304" pitchFamily="18" charset="0"/>
              </a:rPr>
              <a:t>MERN Stack</a:t>
            </a:r>
            <a:r>
              <a:rPr lang="en-GB" sz="2000" dirty="0">
                <a:latin typeface="Times New Roman" panose="02020603050405020304" pitchFamily="18" charset="0"/>
                <a:cs typeface="Times New Roman" panose="02020603050405020304" pitchFamily="18" charset="0"/>
              </a:rPr>
              <a:t> along with additional technologies to enhance user experience.</a:t>
            </a:r>
          </a:p>
          <a:p>
            <a:endParaRPr lang="en-GB"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Backend:</a:t>
            </a: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Node.js – For server-side logic and API development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Express.js – For handling backend routing and middleware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Mongoose – For interacting with the MongoDB database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 Web Token (JWT) – For secure authentication using access and refresh tokens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Dot env – For environment variable management</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Frontend:</a:t>
            </a: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React.js – For building the user interface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 – For fast development and optimized builds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06" name="TextBox 3"/>
          <p:cNvSpPr txBox="1"/>
          <p:nvPr/>
        </p:nvSpPr>
        <p:spPr>
          <a:xfrm>
            <a:off x="85344" y="242412"/>
            <a:ext cx="2609088" cy="677108"/>
          </a:xfrm>
          <a:prstGeom prst="rect">
            <a:avLst/>
          </a:prstGeom>
          <a:noFill/>
        </p:spPr>
        <p:txBody>
          <a:bodyPr wrap="square" rtlCol="0">
            <a:spAutoFit/>
          </a:bodyPr>
          <a:lstStyle/>
          <a:p>
            <a:pPr algn="ctr"/>
            <a:r>
              <a:rPr lang="en-IN" sz="3800" b="1" dirty="0">
                <a:latin typeface="Times New Roman" panose="02020603050405020304" pitchFamily="18" charset="0"/>
                <a:cs typeface="Times New Roman" panose="02020603050405020304" pitchFamily="18" charset="0"/>
              </a:rPr>
              <a:t>Tech 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ABA82F-49F1-3899-E152-58109501E79D}"/>
              </a:ext>
            </a:extLst>
          </p:cNvPr>
          <p:cNvSpPr>
            <a:spLocks noGrp="1"/>
          </p:cNvSpPr>
          <p:nvPr>
            <p:ph type="body"/>
          </p:nvPr>
        </p:nvSpPr>
        <p:spPr>
          <a:xfrm>
            <a:off x="288235" y="950177"/>
            <a:ext cx="8398385" cy="4957645"/>
          </a:xfrm>
        </p:spPr>
        <p:txBody>
          <a:bodyPr>
            <a:normAutofit fontScale="25000" lnSpcReduction="20000"/>
          </a:bodyPr>
          <a:lstStyle/>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Tailwind CSS – For responsive and modern styling</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Redux Toolkit – For efficient state management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React Router – For client-side routing</a:t>
            </a:r>
            <a:endParaRPr lang="en-IN" sz="8000" b="1" dirty="0">
              <a:latin typeface="Times New Roman" panose="02020603050405020304" pitchFamily="18" charset="0"/>
              <a:cs typeface="Times New Roman" panose="02020603050405020304" pitchFamily="18" charset="0"/>
            </a:endParaRPr>
          </a:p>
          <a:p>
            <a:pPr marL="0" indent="0">
              <a:buNone/>
            </a:pPr>
            <a:endParaRPr lang="en-IN" sz="5000" b="1" dirty="0">
              <a:latin typeface="Times New Roman" panose="02020603050405020304" pitchFamily="18" charset="0"/>
              <a:cs typeface="Times New Roman" panose="02020603050405020304" pitchFamily="18" charset="0"/>
            </a:endParaRPr>
          </a:p>
          <a:p>
            <a:pPr marL="0" indent="0">
              <a:lnSpc>
                <a:spcPct val="120000"/>
              </a:lnSpc>
              <a:buNone/>
            </a:pPr>
            <a:r>
              <a:rPr lang="en-IN" sz="8000" b="1" dirty="0">
                <a:latin typeface="Times New Roman" panose="02020603050405020304" pitchFamily="18" charset="0"/>
                <a:cs typeface="Times New Roman" panose="02020603050405020304" pitchFamily="18" charset="0"/>
              </a:rPr>
              <a:t>Database:</a:t>
            </a:r>
          </a:p>
          <a:p>
            <a:pPr marL="285750" indent="-285750">
              <a:lnSpc>
                <a:spcPct val="120000"/>
              </a:lnSpc>
              <a:buFont typeface="Arial" panose="020B0604020202020204" pitchFamily="34" charset="0"/>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MongoDB – For storing user, product, and transaction data</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8000"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8000" b="1" dirty="0">
                <a:solidFill>
                  <a:srgbClr val="000000"/>
                </a:solidFill>
                <a:effectLst/>
                <a:latin typeface="Times New Roman" panose="02020603050405020304" pitchFamily="18" charset="0"/>
                <a:ea typeface="Times New Roman" panose="02020603050405020304" pitchFamily="18" charset="0"/>
              </a:rPr>
              <a:t>Authentication &amp; Security:</a:t>
            </a:r>
          </a:p>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OTP-based email verification – Implemented using Resend</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recovery system – Securely manages password reset requests</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 &amp; refresh tokens – Ensures secure user authentication</a:t>
            </a:r>
          </a:p>
          <a:p>
            <a:pPr marL="0" lv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p>
        </p:txBody>
      </p:sp>
    </p:spTree>
    <p:extLst>
      <p:ext uri="{BB962C8B-B14F-4D97-AF65-F5344CB8AC3E}">
        <p14:creationId xmlns:p14="http://schemas.microsoft.com/office/powerpoint/2010/main" val="234999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F95DB0-208E-227F-85B3-203E32243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52" y="1351722"/>
            <a:ext cx="8768813" cy="4194313"/>
          </a:xfrm>
          <a:prstGeom prst="rect">
            <a:avLst/>
          </a:prstGeom>
        </p:spPr>
      </p:pic>
    </p:spTree>
    <p:extLst>
      <p:ext uri="{BB962C8B-B14F-4D97-AF65-F5344CB8AC3E}">
        <p14:creationId xmlns:p14="http://schemas.microsoft.com/office/powerpoint/2010/main" val="47775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4F88C1-86B8-B912-53C9-8A6DDAF52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7" y="1344706"/>
            <a:ext cx="8686799" cy="4289611"/>
          </a:xfrm>
          <a:prstGeom prst="rect">
            <a:avLst/>
          </a:prstGeom>
        </p:spPr>
      </p:pic>
    </p:spTree>
    <p:extLst>
      <p:ext uri="{BB962C8B-B14F-4D97-AF65-F5344CB8AC3E}">
        <p14:creationId xmlns:p14="http://schemas.microsoft.com/office/powerpoint/2010/main" val="23855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18BC0E-5190-4AA9-AA3C-4BC25B5A5A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270</TotalTime>
  <Words>944</Words>
  <Application>Microsoft Office PowerPoint</Application>
  <PresentationFormat>On-screen Show (4:3)</PresentationFormat>
  <Paragraphs>85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Office Theme</vt:lpstr>
      <vt:lpstr>PowerPoint Presentation</vt:lpstr>
      <vt:lpstr> Content</vt:lpstr>
      <vt:lpstr>PowerPoint Presentation</vt:lpstr>
      <vt:lpstr>PowerPoint Presentation</vt:lpstr>
      <vt:lpstr>  Proposed Design</vt:lpstr>
      <vt:lpstr>PowerPoint Presentation</vt:lpstr>
      <vt:lpstr>PowerPoint Presentation</vt:lpstr>
      <vt:lpstr>PowerPoint Presentation</vt:lpstr>
      <vt:lpstr>PowerPoint Presentation</vt:lpstr>
      <vt:lpstr>PowerPoint Presentation</vt:lpstr>
      <vt:lpstr> Features </vt:lpstr>
      <vt:lpstr>Limitations</vt:lpstr>
      <vt:lpstr>Conclusion</vt:lpstr>
      <vt:lpstr> Future Scope</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Nischay Bareja</dc:creator>
  <cp:lastModifiedBy>Pragti Gupta</cp:lastModifiedBy>
  <cp:revision>11</cp:revision>
  <dcterms:created xsi:type="dcterms:W3CDTF">2010-04-08T20:36:15Z</dcterms:created>
  <dcterms:modified xsi:type="dcterms:W3CDTF">2025-03-07T14:28:10Z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ICV">
    <vt:lpwstr>f47ed2d5b5634434b2ddf21c67a5cb7a</vt:lpwstr>
  </property>
</Properties>
</file>