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503" r:id="rId2"/>
    <p:sldId id="496" r:id="rId3"/>
    <p:sldId id="582" r:id="rId4"/>
    <p:sldId id="583" r:id="rId5"/>
    <p:sldId id="584" r:id="rId6"/>
    <p:sldId id="585" r:id="rId7"/>
    <p:sldId id="586" r:id="rId8"/>
    <p:sldId id="593" r:id="rId9"/>
    <p:sldId id="587" r:id="rId10"/>
    <p:sldId id="588" r:id="rId11"/>
    <p:sldId id="589" r:id="rId12"/>
    <p:sldId id="594" r:id="rId13"/>
    <p:sldId id="590"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521415D9-36F7-43E2-AB2F-B90AF26B5E84}">
      <p14:sectionLst xmlns:p14="http://schemas.microsoft.com/office/powerpoint/2010/main">
        <p14:section name="Default Section" id="{3B91E83D-0711-476B-AEF0-2D3F821826F8}">
          <p14:sldIdLst>
            <p14:sldId id="503"/>
            <p14:sldId id="496"/>
            <p14:sldId id="582"/>
            <p14:sldId id="583"/>
            <p14:sldId id="584"/>
            <p14:sldId id="585"/>
            <p14:sldId id="586"/>
            <p14:sldId id="593"/>
            <p14:sldId id="587"/>
            <p14:sldId id="588"/>
            <p14:sldId id="589"/>
            <p14:sldId id="594"/>
            <p14:sldId id="59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F6CAD4"/>
    <a:srgbClr val="F9B9EB"/>
    <a:srgbClr val="F139E4"/>
    <a:srgbClr val="FFFF66"/>
    <a:srgbClr val="3A30FA"/>
    <a:srgbClr val="FF6600"/>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4C77EF-DA78-465C-9479-971BDCEA4C82}" v="61" dt="2024-05-14T13:34:04.1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332" autoAdjust="0"/>
  </p:normalViewPr>
  <p:slideViewPr>
    <p:cSldViewPr>
      <p:cViewPr>
        <p:scale>
          <a:sx n="75" d="100"/>
          <a:sy n="75" d="100"/>
        </p:scale>
        <p:origin x="1218" y="54"/>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htha Rawal" userId="2f83043ab43bf9d6" providerId="LiveId" clId="{6E4C77EF-DA78-465C-9479-971BDCEA4C82}"/>
    <pc:docChg chg="undo custSel delSld modSld modSection">
      <pc:chgData name="Nishtha Rawal" userId="2f83043ab43bf9d6" providerId="LiveId" clId="{6E4C77EF-DA78-465C-9479-971BDCEA4C82}" dt="2024-05-14T13:39:21.186" v="1052" actId="2696"/>
      <pc:docMkLst>
        <pc:docMk/>
      </pc:docMkLst>
      <pc:sldChg chg="addSp delSp modSp mod">
        <pc:chgData name="Nishtha Rawal" userId="2f83043ab43bf9d6" providerId="LiveId" clId="{6E4C77EF-DA78-465C-9479-971BDCEA4C82}" dt="2024-05-14T13:38:47.508" v="1050" actId="20577"/>
        <pc:sldMkLst>
          <pc:docMk/>
          <pc:sldMk cId="3523232599" sldId="584"/>
        </pc:sldMkLst>
        <pc:spChg chg="mod">
          <ac:chgData name="Nishtha Rawal" userId="2f83043ab43bf9d6" providerId="LiveId" clId="{6E4C77EF-DA78-465C-9479-971BDCEA4C82}" dt="2024-05-14T13:36:05.750" v="1024" actId="1076"/>
          <ac:spMkLst>
            <pc:docMk/>
            <pc:sldMk cId="3523232599" sldId="584"/>
            <ac:spMk id="2" creationId="{00000000-0000-0000-0000-000000000000}"/>
          </ac:spMkLst>
        </pc:spChg>
        <pc:spChg chg="add del mod">
          <ac:chgData name="Nishtha Rawal" userId="2f83043ab43bf9d6" providerId="LiveId" clId="{6E4C77EF-DA78-465C-9479-971BDCEA4C82}" dt="2024-05-14T13:38:47.508" v="1050" actId="20577"/>
          <ac:spMkLst>
            <pc:docMk/>
            <pc:sldMk cId="3523232599" sldId="584"/>
            <ac:spMk id="3" creationId="{00000000-0000-0000-0000-000000000000}"/>
          </ac:spMkLst>
        </pc:spChg>
        <pc:spChg chg="add mod">
          <ac:chgData name="Nishtha Rawal" userId="2f83043ab43bf9d6" providerId="LiveId" clId="{6E4C77EF-DA78-465C-9479-971BDCEA4C82}" dt="2024-05-14T13:34:37.193" v="1023" actId="1076"/>
          <ac:spMkLst>
            <pc:docMk/>
            <pc:sldMk cId="3523232599" sldId="584"/>
            <ac:spMk id="4" creationId="{4C1D0B31-193C-58EF-ECDE-29ADFE990278}"/>
          </ac:spMkLst>
        </pc:spChg>
        <pc:spChg chg="mod">
          <ac:chgData name="Nishtha Rawal" userId="2f83043ab43bf9d6" providerId="LiveId" clId="{6E4C77EF-DA78-465C-9479-971BDCEA4C82}" dt="2024-05-14T12:02:54.965" v="1" actId="14100"/>
          <ac:spMkLst>
            <pc:docMk/>
            <pc:sldMk cId="3523232599" sldId="584"/>
            <ac:spMk id="5" creationId="{00000000-0000-0000-0000-000000000000}"/>
          </ac:spMkLst>
        </pc:spChg>
        <pc:spChg chg="add mod">
          <ac:chgData name="Nishtha Rawal" userId="2f83043ab43bf9d6" providerId="LiveId" clId="{6E4C77EF-DA78-465C-9479-971BDCEA4C82}" dt="2024-05-14T12:05:50.578" v="33"/>
          <ac:spMkLst>
            <pc:docMk/>
            <pc:sldMk cId="3523232599" sldId="584"/>
            <ac:spMk id="6" creationId="{83C029B7-46AE-8A67-A1AF-953AFEFAB9E9}"/>
          </ac:spMkLst>
        </pc:spChg>
        <pc:spChg chg="add mod">
          <ac:chgData name="Nishtha Rawal" userId="2f83043ab43bf9d6" providerId="LiveId" clId="{6E4C77EF-DA78-465C-9479-971BDCEA4C82}" dt="2024-05-14T12:06:28.984" v="37" actId="14100"/>
          <ac:spMkLst>
            <pc:docMk/>
            <pc:sldMk cId="3523232599" sldId="584"/>
            <ac:spMk id="7" creationId="{71C5A140-C4BD-FD22-CD82-39A299E3471A}"/>
          </ac:spMkLst>
        </pc:spChg>
        <pc:spChg chg="add del mod">
          <ac:chgData name="Nishtha Rawal" userId="2f83043ab43bf9d6" providerId="LiveId" clId="{6E4C77EF-DA78-465C-9479-971BDCEA4C82}" dt="2024-05-14T12:08:08.537" v="48" actId="255"/>
          <ac:spMkLst>
            <pc:docMk/>
            <pc:sldMk cId="3523232599" sldId="584"/>
            <ac:spMk id="8" creationId="{EB4D307D-E4F9-5B6F-E1B6-1E5FBB682681}"/>
          </ac:spMkLst>
        </pc:spChg>
        <pc:spChg chg="add">
          <ac:chgData name="Nishtha Rawal" userId="2f83043ab43bf9d6" providerId="LiveId" clId="{6E4C77EF-DA78-465C-9479-971BDCEA4C82}" dt="2024-05-14T12:08:48.610" v="58"/>
          <ac:spMkLst>
            <pc:docMk/>
            <pc:sldMk cId="3523232599" sldId="584"/>
            <ac:spMk id="9" creationId="{0D84AD97-40DB-D4D9-70B6-DD36C7833E92}"/>
          </ac:spMkLst>
        </pc:spChg>
        <pc:spChg chg="add">
          <ac:chgData name="Nishtha Rawal" userId="2f83043ab43bf9d6" providerId="LiveId" clId="{6E4C77EF-DA78-465C-9479-971BDCEA4C82}" dt="2024-05-14T12:09:44.028" v="82"/>
          <ac:spMkLst>
            <pc:docMk/>
            <pc:sldMk cId="3523232599" sldId="584"/>
            <ac:spMk id="10" creationId="{D9C44980-DBE6-5398-D50D-3F619E7E2F70}"/>
          </ac:spMkLst>
        </pc:spChg>
        <pc:spChg chg="add">
          <ac:chgData name="Nishtha Rawal" userId="2f83043ab43bf9d6" providerId="LiveId" clId="{6E4C77EF-DA78-465C-9479-971BDCEA4C82}" dt="2024-05-14T12:09:58.704" v="86"/>
          <ac:spMkLst>
            <pc:docMk/>
            <pc:sldMk cId="3523232599" sldId="584"/>
            <ac:spMk id="11" creationId="{CD6CBF04-FDD0-2C34-58E8-C9868D2D262C}"/>
          </ac:spMkLst>
        </pc:spChg>
        <pc:spChg chg="add">
          <ac:chgData name="Nishtha Rawal" userId="2f83043ab43bf9d6" providerId="LiveId" clId="{6E4C77EF-DA78-465C-9479-971BDCEA4C82}" dt="2024-05-14T12:10:16.224" v="88"/>
          <ac:spMkLst>
            <pc:docMk/>
            <pc:sldMk cId="3523232599" sldId="584"/>
            <ac:spMk id="12" creationId="{BB037B5B-869C-B92E-747F-1C7030FB9E13}"/>
          </ac:spMkLst>
        </pc:spChg>
        <pc:spChg chg="add">
          <ac:chgData name="Nishtha Rawal" userId="2f83043ab43bf9d6" providerId="LiveId" clId="{6E4C77EF-DA78-465C-9479-971BDCEA4C82}" dt="2024-05-14T12:18:14.805" v="451"/>
          <ac:spMkLst>
            <pc:docMk/>
            <pc:sldMk cId="3523232599" sldId="584"/>
            <ac:spMk id="13" creationId="{96C26CC4-1824-BBAC-51BF-EAA4B4D480C3}"/>
          </ac:spMkLst>
        </pc:spChg>
        <pc:spChg chg="add">
          <ac:chgData name="Nishtha Rawal" userId="2f83043ab43bf9d6" providerId="LiveId" clId="{6E4C77EF-DA78-465C-9479-971BDCEA4C82}" dt="2024-05-14T12:18:49.002" v="453"/>
          <ac:spMkLst>
            <pc:docMk/>
            <pc:sldMk cId="3523232599" sldId="584"/>
            <ac:spMk id="14" creationId="{1BFE2022-D6A1-948E-94F6-6DB02CD8B70D}"/>
          </ac:spMkLst>
        </pc:spChg>
        <pc:spChg chg="add">
          <ac:chgData name="Nishtha Rawal" userId="2f83043ab43bf9d6" providerId="LiveId" clId="{6E4C77EF-DA78-465C-9479-971BDCEA4C82}" dt="2024-05-14T12:18:59.626" v="454"/>
          <ac:spMkLst>
            <pc:docMk/>
            <pc:sldMk cId="3523232599" sldId="584"/>
            <ac:spMk id="15" creationId="{1B03BEF5-8540-7E21-A2C2-D1919D49CEBB}"/>
          </ac:spMkLst>
        </pc:spChg>
      </pc:sldChg>
      <pc:sldChg chg="modSp mod">
        <pc:chgData name="Nishtha Rawal" userId="2f83043ab43bf9d6" providerId="LiveId" clId="{6E4C77EF-DA78-465C-9479-971BDCEA4C82}" dt="2024-05-14T13:36:22.549" v="1027" actId="1076"/>
        <pc:sldMkLst>
          <pc:docMk/>
          <pc:sldMk cId="2059577042" sldId="585"/>
        </pc:sldMkLst>
        <pc:spChg chg="mod">
          <ac:chgData name="Nishtha Rawal" userId="2f83043ab43bf9d6" providerId="LiveId" clId="{6E4C77EF-DA78-465C-9479-971BDCEA4C82}" dt="2024-05-14T13:36:22.549" v="1027" actId="1076"/>
          <ac:spMkLst>
            <pc:docMk/>
            <pc:sldMk cId="2059577042" sldId="585"/>
            <ac:spMk id="2" creationId="{00000000-0000-0000-0000-000000000000}"/>
          </ac:spMkLst>
        </pc:spChg>
        <pc:spChg chg="mod">
          <ac:chgData name="Nishtha Rawal" userId="2f83043ab43bf9d6" providerId="LiveId" clId="{6E4C77EF-DA78-465C-9479-971BDCEA4C82}" dt="2024-05-14T12:26:23.790" v="690" actId="20577"/>
          <ac:spMkLst>
            <pc:docMk/>
            <pc:sldMk cId="2059577042" sldId="585"/>
            <ac:spMk id="3" creationId="{00000000-0000-0000-0000-000000000000}"/>
          </ac:spMkLst>
        </pc:spChg>
      </pc:sldChg>
      <pc:sldChg chg="addSp delSp modSp mod">
        <pc:chgData name="Nishtha Rawal" userId="2f83043ab43bf9d6" providerId="LiveId" clId="{6E4C77EF-DA78-465C-9479-971BDCEA4C82}" dt="2024-05-14T13:36:40.413" v="1031" actId="1076"/>
        <pc:sldMkLst>
          <pc:docMk/>
          <pc:sldMk cId="3391514476" sldId="586"/>
        </pc:sldMkLst>
        <pc:spChg chg="mod">
          <ac:chgData name="Nishtha Rawal" userId="2f83043ab43bf9d6" providerId="LiveId" clId="{6E4C77EF-DA78-465C-9479-971BDCEA4C82}" dt="2024-05-14T13:36:40.413" v="1031" actId="1076"/>
          <ac:spMkLst>
            <pc:docMk/>
            <pc:sldMk cId="3391514476" sldId="586"/>
            <ac:spMk id="2" creationId="{00000000-0000-0000-0000-000000000000}"/>
          </ac:spMkLst>
        </pc:spChg>
        <pc:spChg chg="del mod">
          <ac:chgData name="Nishtha Rawal" userId="2f83043ab43bf9d6" providerId="LiveId" clId="{6E4C77EF-DA78-465C-9479-971BDCEA4C82}" dt="2024-05-14T12:38:41.275" v="725"/>
          <ac:spMkLst>
            <pc:docMk/>
            <pc:sldMk cId="3391514476" sldId="586"/>
            <ac:spMk id="3" creationId="{00000000-0000-0000-0000-000000000000}"/>
          </ac:spMkLst>
        </pc:spChg>
        <pc:spChg chg="add mod">
          <ac:chgData name="Nishtha Rawal" userId="2f83043ab43bf9d6" providerId="LiveId" clId="{6E4C77EF-DA78-465C-9479-971BDCEA4C82}" dt="2024-05-14T13:36:34.093" v="1030" actId="1076"/>
          <ac:spMkLst>
            <pc:docMk/>
            <pc:sldMk cId="3391514476" sldId="586"/>
            <ac:spMk id="6" creationId="{1AF07DC1-60C6-CB8A-BD80-4CF52E09A151}"/>
          </ac:spMkLst>
        </pc:spChg>
        <pc:picChg chg="add mod">
          <ac:chgData name="Nishtha Rawal" userId="2f83043ab43bf9d6" providerId="LiveId" clId="{6E4C77EF-DA78-465C-9479-971BDCEA4C82}" dt="2024-05-14T12:39:01.219" v="729" actId="14100"/>
          <ac:picMkLst>
            <pc:docMk/>
            <pc:sldMk cId="3391514476" sldId="586"/>
            <ac:picMk id="2050" creationId="{055B85F0-FB10-1471-FF6E-7436800789AB}"/>
          </ac:picMkLst>
        </pc:picChg>
      </pc:sldChg>
      <pc:sldChg chg="addSp delSp modSp mod">
        <pc:chgData name="Nishtha Rawal" userId="2f83043ab43bf9d6" providerId="LiveId" clId="{6E4C77EF-DA78-465C-9479-971BDCEA4C82}" dt="2024-05-14T13:37:15.171" v="1037" actId="1076"/>
        <pc:sldMkLst>
          <pc:docMk/>
          <pc:sldMk cId="1775268139" sldId="587"/>
        </pc:sldMkLst>
        <pc:spChg chg="mod">
          <ac:chgData name="Nishtha Rawal" userId="2f83043ab43bf9d6" providerId="LiveId" clId="{6E4C77EF-DA78-465C-9479-971BDCEA4C82}" dt="2024-05-14T13:37:15.171" v="1037" actId="1076"/>
          <ac:spMkLst>
            <pc:docMk/>
            <pc:sldMk cId="1775268139" sldId="587"/>
            <ac:spMk id="2" creationId="{00000000-0000-0000-0000-000000000000}"/>
          </ac:spMkLst>
        </pc:spChg>
        <pc:spChg chg="del mod">
          <ac:chgData name="Nishtha Rawal" userId="2f83043ab43bf9d6" providerId="LiveId" clId="{6E4C77EF-DA78-465C-9479-971BDCEA4C82}" dt="2024-05-14T12:48:39.081" v="784"/>
          <ac:spMkLst>
            <pc:docMk/>
            <pc:sldMk cId="1775268139" sldId="587"/>
            <ac:spMk id="3" creationId="{00000000-0000-0000-0000-000000000000}"/>
          </ac:spMkLst>
        </pc:spChg>
        <pc:spChg chg="add del mod">
          <ac:chgData name="Nishtha Rawal" userId="2f83043ab43bf9d6" providerId="LiveId" clId="{6E4C77EF-DA78-465C-9479-971BDCEA4C82}" dt="2024-05-14T12:54:28.036" v="867"/>
          <ac:spMkLst>
            <pc:docMk/>
            <pc:sldMk cId="1775268139" sldId="587"/>
            <ac:spMk id="18" creationId="{0A3258EB-D891-7F5E-F276-B2D8FBA499B6}"/>
          </ac:spMkLst>
        </pc:spChg>
        <pc:spChg chg="add mod">
          <ac:chgData name="Nishtha Rawal" userId="2f83043ab43bf9d6" providerId="LiveId" clId="{6E4C77EF-DA78-465C-9479-971BDCEA4C82}" dt="2024-05-14T12:54:11.969" v="865" actId="1076"/>
          <ac:spMkLst>
            <pc:docMk/>
            <pc:sldMk cId="1775268139" sldId="587"/>
            <ac:spMk id="22" creationId="{DFAEC398-D378-0B92-019B-040093F0B31E}"/>
          </ac:spMkLst>
        </pc:spChg>
        <pc:picChg chg="add del mod">
          <ac:chgData name="Nishtha Rawal" userId="2f83043ab43bf9d6" providerId="LiveId" clId="{6E4C77EF-DA78-465C-9479-971BDCEA4C82}" dt="2024-05-14T12:52:50.911" v="825" actId="478"/>
          <ac:picMkLst>
            <pc:docMk/>
            <pc:sldMk cId="1775268139" sldId="587"/>
            <ac:picMk id="6" creationId="{540F1B9C-B586-D99E-6E9B-091DD4B43AD9}"/>
          </ac:picMkLst>
        </pc:picChg>
        <pc:picChg chg="add del mod">
          <ac:chgData name="Nishtha Rawal" userId="2f83043ab43bf9d6" providerId="LiveId" clId="{6E4C77EF-DA78-465C-9479-971BDCEA4C82}" dt="2024-05-14T12:52:20.795" v="819" actId="478"/>
          <ac:picMkLst>
            <pc:docMk/>
            <pc:sldMk cId="1775268139" sldId="587"/>
            <ac:picMk id="8" creationId="{7737D9F6-7272-AE2A-6AD3-8CEE9215874A}"/>
          </ac:picMkLst>
        </pc:picChg>
        <pc:picChg chg="add mod modCrop">
          <ac:chgData name="Nishtha Rawal" userId="2f83043ab43bf9d6" providerId="LiveId" clId="{6E4C77EF-DA78-465C-9479-971BDCEA4C82}" dt="2024-05-14T12:52:20.361" v="818" actId="14100"/>
          <ac:picMkLst>
            <pc:docMk/>
            <pc:sldMk cId="1775268139" sldId="587"/>
            <ac:picMk id="9" creationId="{BD0DC295-858C-9FC3-9AA5-832D33DC4FBA}"/>
          </ac:picMkLst>
        </pc:picChg>
        <pc:picChg chg="add mod">
          <ac:chgData name="Nishtha Rawal" userId="2f83043ab43bf9d6" providerId="LiveId" clId="{6E4C77EF-DA78-465C-9479-971BDCEA4C82}" dt="2024-05-14T12:51:20.577" v="800"/>
          <ac:picMkLst>
            <pc:docMk/>
            <pc:sldMk cId="1775268139" sldId="587"/>
            <ac:picMk id="11" creationId="{3C870A0F-7009-72BD-C828-E6182CFB0DB8}"/>
          </ac:picMkLst>
        </pc:picChg>
        <pc:picChg chg="add del mod">
          <ac:chgData name="Nishtha Rawal" userId="2f83043ab43bf9d6" providerId="LiveId" clId="{6E4C77EF-DA78-465C-9479-971BDCEA4C82}" dt="2024-05-14T12:52:15.846" v="807" actId="478"/>
          <ac:picMkLst>
            <pc:docMk/>
            <pc:sldMk cId="1775268139" sldId="587"/>
            <ac:picMk id="13" creationId="{EF31F78E-AA21-5C95-96BA-FF8C1CCBD324}"/>
          </ac:picMkLst>
        </pc:picChg>
        <pc:picChg chg="add del mod">
          <ac:chgData name="Nishtha Rawal" userId="2f83043ab43bf9d6" providerId="LiveId" clId="{6E4C77EF-DA78-465C-9479-971BDCEA4C82}" dt="2024-05-14T12:52:14.660" v="806" actId="21"/>
          <ac:picMkLst>
            <pc:docMk/>
            <pc:sldMk cId="1775268139" sldId="587"/>
            <ac:picMk id="15" creationId="{79C54803-160F-1826-A438-50411BE185CD}"/>
          </ac:picMkLst>
        </pc:picChg>
        <pc:picChg chg="add del mod">
          <ac:chgData name="Nishtha Rawal" userId="2f83043ab43bf9d6" providerId="LiveId" clId="{6E4C77EF-DA78-465C-9479-971BDCEA4C82}" dt="2024-05-14T12:52:48.434" v="824" actId="21"/>
          <ac:picMkLst>
            <pc:docMk/>
            <pc:sldMk cId="1775268139" sldId="587"/>
            <ac:picMk id="16" creationId="{79C54803-160F-1826-A438-50411BE185CD}"/>
          </ac:picMkLst>
        </pc:picChg>
        <pc:picChg chg="add del mod">
          <ac:chgData name="Nishtha Rawal" userId="2f83043ab43bf9d6" providerId="LiveId" clId="{6E4C77EF-DA78-465C-9479-971BDCEA4C82}" dt="2024-05-14T12:53:21.619" v="830" actId="478"/>
          <ac:picMkLst>
            <pc:docMk/>
            <pc:sldMk cId="1775268139" sldId="587"/>
            <ac:picMk id="19" creationId="{79C54803-160F-1826-A438-50411BE185CD}"/>
          </ac:picMkLst>
        </pc:picChg>
        <pc:picChg chg="add del mod">
          <ac:chgData name="Nishtha Rawal" userId="2f83043ab43bf9d6" providerId="LiveId" clId="{6E4C77EF-DA78-465C-9479-971BDCEA4C82}" dt="2024-05-14T12:53:19.164" v="829" actId="478"/>
          <ac:picMkLst>
            <pc:docMk/>
            <pc:sldMk cId="1775268139" sldId="587"/>
            <ac:picMk id="20" creationId="{62226224-C572-5DFF-2578-CF948B071E4E}"/>
          </ac:picMkLst>
        </pc:picChg>
        <pc:picChg chg="add mod">
          <ac:chgData name="Nishtha Rawal" userId="2f83043ab43bf9d6" providerId="LiveId" clId="{6E4C77EF-DA78-465C-9479-971BDCEA4C82}" dt="2024-05-14T12:54:34.075" v="869" actId="14100"/>
          <ac:picMkLst>
            <pc:docMk/>
            <pc:sldMk cId="1775268139" sldId="587"/>
            <ac:picMk id="23" creationId="{E431534E-CA5D-6C0C-0D24-EF3079C99569}"/>
          </ac:picMkLst>
        </pc:picChg>
        <pc:picChg chg="add mod modCrop">
          <ac:chgData name="Nishtha Rawal" userId="2f83043ab43bf9d6" providerId="LiveId" clId="{6E4C77EF-DA78-465C-9479-971BDCEA4C82}" dt="2024-05-14T12:55:36.184" v="873" actId="1076"/>
          <ac:picMkLst>
            <pc:docMk/>
            <pc:sldMk cId="1775268139" sldId="587"/>
            <ac:picMk id="24" creationId="{568ACDC4-08C5-CC82-8745-8C3A9E0B49DD}"/>
          </ac:picMkLst>
        </pc:picChg>
      </pc:sldChg>
      <pc:sldChg chg="addSp modSp mod">
        <pc:chgData name="Nishtha Rawal" userId="2f83043ab43bf9d6" providerId="LiveId" clId="{6E4C77EF-DA78-465C-9479-971BDCEA4C82}" dt="2024-05-14T13:37:29.549" v="1040" actId="1076"/>
        <pc:sldMkLst>
          <pc:docMk/>
          <pc:sldMk cId="3235678084" sldId="588"/>
        </pc:sldMkLst>
        <pc:spChg chg="mod">
          <ac:chgData name="Nishtha Rawal" userId="2f83043ab43bf9d6" providerId="LiveId" clId="{6E4C77EF-DA78-465C-9479-971BDCEA4C82}" dt="2024-05-14T13:37:29.549" v="1040" actId="1076"/>
          <ac:spMkLst>
            <pc:docMk/>
            <pc:sldMk cId="3235678084" sldId="588"/>
            <ac:spMk id="2" creationId="{00000000-0000-0000-0000-000000000000}"/>
          </ac:spMkLst>
        </pc:spChg>
        <pc:spChg chg="mod">
          <ac:chgData name="Nishtha Rawal" userId="2f83043ab43bf9d6" providerId="LiveId" clId="{6E4C77EF-DA78-465C-9479-971BDCEA4C82}" dt="2024-05-14T13:07:22.464" v="921" actId="255"/>
          <ac:spMkLst>
            <pc:docMk/>
            <pc:sldMk cId="3235678084" sldId="588"/>
            <ac:spMk id="3" creationId="{00000000-0000-0000-0000-000000000000}"/>
          </ac:spMkLst>
        </pc:spChg>
        <pc:spChg chg="add">
          <ac:chgData name="Nishtha Rawal" userId="2f83043ab43bf9d6" providerId="LiveId" clId="{6E4C77EF-DA78-465C-9479-971BDCEA4C82}" dt="2024-05-14T13:05:16.888" v="891"/>
          <ac:spMkLst>
            <pc:docMk/>
            <pc:sldMk cId="3235678084" sldId="588"/>
            <ac:spMk id="4" creationId="{919CE56C-C6A4-875B-C9B8-AB11F0562AB3}"/>
          </ac:spMkLst>
        </pc:spChg>
        <pc:spChg chg="add">
          <ac:chgData name="Nishtha Rawal" userId="2f83043ab43bf9d6" providerId="LiveId" clId="{6E4C77EF-DA78-465C-9479-971BDCEA4C82}" dt="2024-05-14T13:05:35.343" v="893"/>
          <ac:spMkLst>
            <pc:docMk/>
            <pc:sldMk cId="3235678084" sldId="588"/>
            <ac:spMk id="6" creationId="{3DCF13ED-EA97-85FD-94DF-F998BED2CC81}"/>
          </ac:spMkLst>
        </pc:spChg>
      </pc:sldChg>
      <pc:sldChg chg="addSp modSp mod">
        <pc:chgData name="Nishtha Rawal" userId="2f83043ab43bf9d6" providerId="LiveId" clId="{6E4C77EF-DA78-465C-9479-971BDCEA4C82}" dt="2024-05-14T13:37:41.693" v="1043" actId="1076"/>
        <pc:sldMkLst>
          <pc:docMk/>
          <pc:sldMk cId="3318143104" sldId="589"/>
        </pc:sldMkLst>
        <pc:spChg chg="mod">
          <ac:chgData name="Nishtha Rawal" userId="2f83043ab43bf9d6" providerId="LiveId" clId="{6E4C77EF-DA78-465C-9479-971BDCEA4C82}" dt="2024-05-14T13:37:41.693" v="1043" actId="1076"/>
          <ac:spMkLst>
            <pc:docMk/>
            <pc:sldMk cId="3318143104" sldId="589"/>
            <ac:spMk id="2" creationId="{00000000-0000-0000-0000-000000000000}"/>
          </ac:spMkLst>
        </pc:spChg>
        <pc:spChg chg="mod">
          <ac:chgData name="Nishtha Rawal" userId="2f83043ab43bf9d6" providerId="LiveId" clId="{6E4C77EF-DA78-465C-9479-971BDCEA4C82}" dt="2024-05-14T13:10:07.222" v="939" actId="255"/>
          <ac:spMkLst>
            <pc:docMk/>
            <pc:sldMk cId="3318143104" sldId="589"/>
            <ac:spMk id="3" creationId="{00000000-0000-0000-0000-000000000000}"/>
          </ac:spMkLst>
        </pc:spChg>
        <pc:spChg chg="add">
          <ac:chgData name="Nishtha Rawal" userId="2f83043ab43bf9d6" providerId="LiveId" clId="{6E4C77EF-DA78-465C-9479-971BDCEA4C82}" dt="2024-05-14T13:09:31.155" v="936"/>
          <ac:spMkLst>
            <pc:docMk/>
            <pc:sldMk cId="3318143104" sldId="589"/>
            <ac:spMk id="4" creationId="{9B374375-12E7-C24C-6199-6CADEBB2BE2F}"/>
          </ac:spMkLst>
        </pc:spChg>
        <pc:spChg chg="add">
          <ac:chgData name="Nishtha Rawal" userId="2f83043ab43bf9d6" providerId="LiveId" clId="{6E4C77EF-DA78-465C-9479-971BDCEA4C82}" dt="2024-05-14T13:09:31.155" v="936"/>
          <ac:spMkLst>
            <pc:docMk/>
            <pc:sldMk cId="3318143104" sldId="589"/>
            <ac:spMk id="6" creationId="{969E3CA7-DC43-4253-009B-7F0D4AD75656}"/>
          </ac:spMkLst>
        </pc:spChg>
      </pc:sldChg>
      <pc:sldChg chg="addSp delSp modSp mod">
        <pc:chgData name="Nishtha Rawal" userId="2f83043ab43bf9d6" providerId="LiveId" clId="{6E4C77EF-DA78-465C-9479-971BDCEA4C82}" dt="2024-05-14T13:38:12.390" v="1049" actId="1076"/>
        <pc:sldMkLst>
          <pc:docMk/>
          <pc:sldMk cId="3925094149" sldId="590"/>
        </pc:sldMkLst>
        <pc:spChg chg="mod">
          <ac:chgData name="Nishtha Rawal" userId="2f83043ab43bf9d6" providerId="LiveId" clId="{6E4C77EF-DA78-465C-9479-971BDCEA4C82}" dt="2024-05-14T13:38:12.390" v="1049" actId="1076"/>
          <ac:spMkLst>
            <pc:docMk/>
            <pc:sldMk cId="3925094149" sldId="590"/>
            <ac:spMk id="2" creationId="{00000000-0000-0000-0000-000000000000}"/>
          </ac:spMkLst>
        </pc:spChg>
        <pc:spChg chg="mod">
          <ac:chgData name="Nishtha Rawal" userId="2f83043ab43bf9d6" providerId="LiveId" clId="{6E4C77EF-DA78-465C-9479-971BDCEA4C82}" dt="2024-05-14T13:34:05.344" v="1020" actId="5793"/>
          <ac:spMkLst>
            <pc:docMk/>
            <pc:sldMk cId="3925094149" sldId="590"/>
            <ac:spMk id="3" creationId="{00000000-0000-0000-0000-000000000000}"/>
          </ac:spMkLst>
        </pc:spChg>
        <pc:spChg chg="add mod">
          <ac:chgData name="Nishtha Rawal" userId="2f83043ab43bf9d6" providerId="LiveId" clId="{6E4C77EF-DA78-465C-9479-971BDCEA4C82}" dt="2024-05-14T13:24:35.703" v="1006" actId="1076"/>
          <ac:spMkLst>
            <pc:docMk/>
            <pc:sldMk cId="3925094149" sldId="590"/>
            <ac:spMk id="7" creationId="{77C81717-60A6-172C-B28D-4A82A2695097}"/>
          </ac:spMkLst>
        </pc:spChg>
        <pc:graphicFrameChg chg="del mod modGraphic">
          <ac:chgData name="Nishtha Rawal" userId="2f83043ab43bf9d6" providerId="LiveId" clId="{6E4C77EF-DA78-465C-9479-971BDCEA4C82}" dt="2024-05-14T13:23:22.221" v="987" actId="478"/>
          <ac:graphicFrameMkLst>
            <pc:docMk/>
            <pc:sldMk cId="3925094149" sldId="590"/>
            <ac:graphicFrameMk id="6" creationId="{00000000-0000-0000-0000-000000000000}"/>
          </ac:graphicFrameMkLst>
        </pc:graphicFrameChg>
      </pc:sldChg>
      <pc:sldChg chg="del">
        <pc:chgData name="Nishtha Rawal" userId="2f83043ab43bf9d6" providerId="LiveId" clId="{6E4C77EF-DA78-465C-9479-971BDCEA4C82}" dt="2024-05-14T13:39:17.387" v="1051" actId="2696"/>
        <pc:sldMkLst>
          <pc:docMk/>
          <pc:sldMk cId="3608373203" sldId="591"/>
        </pc:sldMkLst>
      </pc:sldChg>
      <pc:sldChg chg="del">
        <pc:chgData name="Nishtha Rawal" userId="2f83043ab43bf9d6" providerId="LiveId" clId="{6E4C77EF-DA78-465C-9479-971BDCEA4C82}" dt="2024-05-14T13:39:21.186" v="1052" actId="2696"/>
        <pc:sldMkLst>
          <pc:docMk/>
          <pc:sldMk cId="3192822317" sldId="592"/>
        </pc:sldMkLst>
      </pc:sldChg>
      <pc:sldChg chg="modSp mod">
        <pc:chgData name="Nishtha Rawal" userId="2f83043ab43bf9d6" providerId="LiveId" clId="{6E4C77EF-DA78-465C-9479-971BDCEA4C82}" dt="2024-05-14T13:36:55.726" v="1034" actId="1076"/>
        <pc:sldMkLst>
          <pc:docMk/>
          <pc:sldMk cId="29581582" sldId="593"/>
        </pc:sldMkLst>
        <pc:spChg chg="mod">
          <ac:chgData name="Nishtha Rawal" userId="2f83043ab43bf9d6" providerId="LiveId" clId="{6E4C77EF-DA78-465C-9479-971BDCEA4C82}" dt="2024-05-14T13:36:55.726" v="1034" actId="1076"/>
          <ac:spMkLst>
            <pc:docMk/>
            <pc:sldMk cId="29581582" sldId="593"/>
            <ac:spMk id="2" creationId="{00000000-0000-0000-0000-000000000000}"/>
          </ac:spMkLst>
        </pc:spChg>
        <pc:spChg chg="mod">
          <ac:chgData name="Nishtha Rawal" userId="2f83043ab43bf9d6" providerId="LiveId" clId="{6E4C77EF-DA78-465C-9479-971BDCEA4C82}" dt="2024-05-14T12:47:47.961" v="782" actId="14100"/>
          <ac:spMkLst>
            <pc:docMk/>
            <pc:sldMk cId="29581582" sldId="593"/>
            <ac:spMk id="3" creationId="{00000000-0000-0000-0000-000000000000}"/>
          </ac:spMkLst>
        </pc:spChg>
      </pc:sldChg>
      <pc:sldChg chg="addSp modSp mod">
        <pc:chgData name="Nishtha Rawal" userId="2f83043ab43bf9d6" providerId="LiveId" clId="{6E4C77EF-DA78-465C-9479-971BDCEA4C82}" dt="2024-05-14T13:37:59.214" v="1046" actId="1076"/>
        <pc:sldMkLst>
          <pc:docMk/>
          <pc:sldMk cId="3319450523" sldId="594"/>
        </pc:sldMkLst>
        <pc:spChg chg="mod">
          <ac:chgData name="Nishtha Rawal" userId="2f83043ab43bf9d6" providerId="LiveId" clId="{6E4C77EF-DA78-465C-9479-971BDCEA4C82}" dt="2024-05-14T13:37:59.214" v="1046" actId="1076"/>
          <ac:spMkLst>
            <pc:docMk/>
            <pc:sldMk cId="3319450523" sldId="594"/>
            <ac:spMk id="2" creationId="{00000000-0000-0000-0000-000000000000}"/>
          </ac:spMkLst>
        </pc:spChg>
        <pc:spChg chg="mod">
          <ac:chgData name="Nishtha Rawal" userId="2f83043ab43bf9d6" providerId="LiveId" clId="{6E4C77EF-DA78-465C-9479-971BDCEA4C82}" dt="2024-05-14T13:22:59.234" v="983" actId="255"/>
          <ac:spMkLst>
            <pc:docMk/>
            <pc:sldMk cId="3319450523" sldId="594"/>
            <ac:spMk id="3" creationId="{00000000-0000-0000-0000-000000000000}"/>
          </ac:spMkLst>
        </pc:spChg>
        <pc:spChg chg="add mod">
          <ac:chgData name="Nishtha Rawal" userId="2f83043ab43bf9d6" providerId="LiveId" clId="{6E4C77EF-DA78-465C-9479-971BDCEA4C82}" dt="2024-05-14T13:15:19.474" v="958" actId="1076"/>
          <ac:spMkLst>
            <pc:docMk/>
            <pc:sldMk cId="3319450523" sldId="594"/>
            <ac:spMk id="6" creationId="{6410DD4D-1E97-C603-1A76-4E7D74FBDAF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8709C98-B80A-4F28-AF74-CF08CF81A715}" type="datetime1">
              <a:rPr lang="en-US"/>
              <a:pPr/>
              <a:t>5/14/2024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D112868-65FD-4572-A383-97DC0EC9B913}" type="slidenum">
              <a:rPr lang="en-US"/>
              <a:pPr/>
              <a:t>‹#›</a:t>
            </a:fld>
            <a:endParaRPr lang="en-US"/>
          </a:p>
        </p:txBody>
      </p:sp>
    </p:spTree>
    <p:extLst>
      <p:ext uri="{BB962C8B-B14F-4D97-AF65-F5344CB8AC3E}">
        <p14:creationId xmlns:p14="http://schemas.microsoft.com/office/powerpoint/2010/main" val="2731592581"/>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r>
              <a:rPr lang="en-US"/>
              <a:t>OOP Using JAVA</a:t>
            </a:r>
          </a:p>
        </p:txBody>
      </p:sp>
      <p:sp>
        <p:nvSpPr>
          <p:cNvPr id="5" name="Footer Placeholder 4"/>
          <p:cNvSpPr>
            <a:spLocks noGrp="1"/>
          </p:cNvSpPr>
          <p:nvPr>
            <p:ph type="ftr" sz="quarter" idx="11"/>
          </p:nvPr>
        </p:nvSpPr>
        <p:spPr/>
        <p:txBody>
          <a:bodyPr/>
          <a:lstStyle>
            <a:lvl1pPr>
              <a:defRPr/>
            </a:lvl1pPr>
          </a:lstStyle>
          <a:p>
            <a:pPr>
              <a:defRPr/>
            </a:pPr>
            <a:r>
              <a:rPr lang="en-US"/>
              <a:t>Faculty Name - GroupNo</a:t>
            </a:r>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10"/>
          </p:nvPr>
        </p:nvSpPr>
        <p:spPr/>
        <p:txBody>
          <a:bodyPr/>
          <a:lstStyle>
            <a:lvl1pPr>
              <a:defRPr/>
            </a:lvl1pPr>
          </a:lstStyle>
          <a:p>
            <a:r>
              <a:rPr lang="en-US"/>
              <a:t>OOP Using JAVA</a:t>
            </a:r>
          </a:p>
        </p:txBody>
      </p:sp>
      <p:sp>
        <p:nvSpPr>
          <p:cNvPr id="11" name="Footer Placeholder 4"/>
          <p:cNvSpPr>
            <a:spLocks noGrp="1"/>
          </p:cNvSpPr>
          <p:nvPr>
            <p:ph type="ftr" sz="quarter" idx="11"/>
          </p:nvPr>
        </p:nvSpPr>
        <p:spPr/>
        <p:txBody>
          <a:bodyPr/>
          <a:lstStyle>
            <a:lvl1pPr>
              <a:defRPr/>
            </a:lvl1pPr>
          </a:lstStyle>
          <a:p>
            <a:pPr>
              <a:defRPr/>
            </a:pPr>
            <a:r>
              <a:rPr lang="en-US"/>
              <a:t>Faculty Name - GroupNo</a:t>
            </a:r>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r>
              <a:rPr lang="en-US"/>
              <a:t>OOP Using JAVA</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pPr>
              <a:defRPr/>
            </a:pPr>
            <a:r>
              <a:rPr lang="en-US"/>
              <a:t>Faculty Name - GroupNo</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775DC763-8AAC-4A07-A453-38B55A3783BD}"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4"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04" r:id="rId1"/>
    <p:sldLayoutId id="2147484505" r:id="rId2"/>
  </p:sldLayoutIdLst>
  <p:hf hdr="0" dt="0"/>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javatpoint.com/machine-learning-models" TargetMode="External"/><Relationship Id="rId2" Type="http://schemas.openxmlformats.org/officeDocument/2006/relationships/hyperlink" Target="https://www.kaggle.com/code/bhartiprasad17/customer-churn-prediction" TargetMode="External"/><Relationship Id="rId1" Type="http://schemas.openxmlformats.org/officeDocument/2006/relationships/slideLayout" Target="../slideLayouts/slideLayout2.xml"/><Relationship Id="rId6" Type="http://schemas.openxmlformats.org/officeDocument/2006/relationships/hyperlink" Target="https://www.educative.io/answers/how-to-save-a-machine-learning-model-using-pythons-pickle-module" TargetMode="External"/><Relationship Id="rId5" Type="http://schemas.openxmlformats.org/officeDocument/2006/relationships/hyperlink" Target="https://www.analyticsvidhya.com/blog/2020/04/how-to-deploy-machine-learning-model-flask/" TargetMode="External"/><Relationship Id="rId4" Type="http://schemas.openxmlformats.org/officeDocument/2006/relationships/hyperlink" Target="https://www.geeksforgeeks.org/random-forest-algorithm-in-machine-learn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44" y="908720"/>
            <a:ext cx="8153400" cy="5256584"/>
          </a:xfrm>
        </p:spPr>
        <p:txBody>
          <a:bodyPr/>
          <a:lstStyle/>
          <a:p>
            <a:r>
              <a:rPr lang="en-US" sz="3600" b="1" dirty="0">
                <a:solidFill>
                  <a:schemeClr val="tx1"/>
                </a:solidFill>
              </a:rPr>
              <a:t>22CS015</a:t>
            </a:r>
          </a:p>
          <a:p>
            <a:r>
              <a:rPr lang="en-US" sz="3600" b="1" dirty="0">
                <a:solidFill>
                  <a:schemeClr val="tx1"/>
                </a:solidFill>
              </a:rPr>
              <a:t>Telco Customer Churn Prediction</a:t>
            </a:r>
          </a:p>
          <a:p>
            <a:endParaRPr lang="en-US" sz="2800" b="1" dirty="0">
              <a:solidFill>
                <a:schemeClr val="tx1"/>
              </a:solidFill>
            </a:endParaRPr>
          </a:p>
          <a:p>
            <a:pPr>
              <a:spcBef>
                <a:spcPts val="0"/>
              </a:spcBef>
            </a:pPr>
            <a:r>
              <a:rPr lang="en-US" sz="2800" b="1" dirty="0">
                <a:solidFill>
                  <a:schemeClr val="tx1"/>
                </a:solidFill>
                <a:latin typeface="Times New Roman" panose="02020603050405020304" pitchFamily="18" charset="0"/>
                <a:cs typeface="Times New Roman" panose="02020603050405020304" pitchFamily="18" charset="0"/>
              </a:rPr>
              <a:t>Team Members:</a:t>
            </a:r>
          </a:p>
          <a:p>
            <a:pPr>
              <a:spcBef>
                <a:spcPts val="0"/>
              </a:spcBef>
            </a:pPr>
            <a:r>
              <a:rPr lang="en-US" sz="2400" b="1" dirty="0">
                <a:solidFill>
                  <a:schemeClr val="tx1"/>
                </a:solidFill>
              </a:rPr>
              <a:t>Nishtha(2210991992),Prachi(2210992053),</a:t>
            </a:r>
          </a:p>
          <a:p>
            <a:pPr>
              <a:spcBef>
                <a:spcPts val="0"/>
              </a:spcBef>
            </a:pPr>
            <a:r>
              <a:rPr lang="en-US" sz="2400" b="1" dirty="0">
                <a:solidFill>
                  <a:schemeClr val="tx1"/>
                </a:solidFill>
              </a:rPr>
              <a:t>Pragati(2210992056),Priya(2210992096)</a:t>
            </a:r>
          </a:p>
          <a:p>
            <a:pPr>
              <a:spcBef>
                <a:spcPts val="0"/>
              </a:spcBef>
            </a:pPr>
            <a:endParaRPr lang="en-US" sz="2400" b="1" dirty="0">
              <a:solidFill>
                <a:schemeClr val="tx1"/>
              </a:solidFill>
            </a:endParaRPr>
          </a:p>
          <a:p>
            <a:pPr>
              <a:spcBef>
                <a:spcPts val="0"/>
              </a:spcBef>
            </a:pPr>
            <a:r>
              <a:rPr lang="en-US" sz="2400" b="1" dirty="0">
                <a:solidFill>
                  <a:schemeClr val="tx1"/>
                </a:solidFill>
              </a:rPr>
              <a:t>Supervised By: Mr. Anoop Dobhal</a:t>
            </a:r>
          </a:p>
        </p:txBody>
      </p:sp>
      <p:sp>
        <p:nvSpPr>
          <p:cNvPr id="4" name="TextBox 3">
            <a:extLst>
              <a:ext uri="{FF2B5EF4-FFF2-40B4-BE49-F238E27FC236}">
                <a16:creationId xmlns:a16="http://schemas.microsoft.com/office/drawing/2014/main" id="{BF47F536-A930-4B53-B749-A0E96B2D38AD}"/>
              </a:ext>
            </a:extLst>
          </p:cNvPr>
          <p:cNvSpPr txBox="1"/>
          <p:nvPr/>
        </p:nvSpPr>
        <p:spPr>
          <a:xfrm>
            <a:off x="1691680" y="5157192"/>
            <a:ext cx="6172200" cy="646331"/>
          </a:xfrm>
          <a:prstGeom prst="rect">
            <a:avLst/>
          </a:prstGeom>
          <a:noFill/>
        </p:spPr>
        <p:txBody>
          <a:bodyPr wrap="square" rtlCol="0">
            <a:spAutoFit/>
          </a:bodyPr>
          <a:lstStyle/>
          <a:p>
            <a:pPr algn="ctr"/>
            <a:r>
              <a:rPr lang="en-US" dirty="0">
                <a:solidFill>
                  <a:srgbClr val="FF0000"/>
                </a:solidFill>
                <a:latin typeface="Times New Roman" pitchFamily="18" charset="0"/>
                <a:cs typeface="Times New Roman" pitchFamily="18" charset="0"/>
              </a:rPr>
              <a:t>Department of Computer Science and Engineering</a:t>
            </a:r>
          </a:p>
          <a:p>
            <a:pPr algn="ctr"/>
            <a:r>
              <a:rPr lang="en-US" dirty="0">
                <a:solidFill>
                  <a:srgbClr val="FF0000"/>
                </a:solidFill>
                <a:latin typeface="Times New Roman" pitchFamily="18" charset="0"/>
                <a:cs typeface="Times New Roman" pitchFamily="18" charset="0"/>
              </a:rPr>
              <a:t>Chitkara University, Punjab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0348"/>
            <a:ext cx="6477000" cy="838200"/>
          </a:xfrm>
        </p:spPr>
        <p:txBody>
          <a:bodyPr/>
          <a:lstStyle/>
          <a:p>
            <a:br>
              <a:rPr lang="en-US" b="1" dirty="0"/>
            </a:br>
            <a:r>
              <a:rPr lang="en-US" sz="3200" b="1" dirty="0">
                <a:solidFill>
                  <a:srgbClr val="000000"/>
                </a:solidFill>
                <a:latin typeface="Times New Roman" panose="02020603050405020304" pitchFamily="18" charset="0"/>
                <a:cs typeface="Times New Roman" panose="02020603050405020304" pitchFamily="18" charset="0"/>
              </a:rPr>
              <a:t>Telco Customer Churn Prediction</a:t>
            </a:r>
            <a:br>
              <a:rPr lang="en-IN" sz="3200" b="1" dirty="0">
                <a:latin typeface="Times New Roman" panose="02020603050405020304" pitchFamily="18" charset="0"/>
                <a:cs typeface="Times New Roman" panose="02020603050405020304" pitchFamily="18" charset="0"/>
              </a:rPr>
            </a:br>
            <a:br>
              <a:rPr lang="en-US" b="1" dirty="0"/>
            </a:br>
            <a:endParaRPr lang="en-US" dirty="0"/>
          </a:p>
        </p:txBody>
      </p:sp>
      <p:sp>
        <p:nvSpPr>
          <p:cNvPr id="3" name="Content Placeholder 2"/>
          <p:cNvSpPr>
            <a:spLocks noGrp="1"/>
          </p:cNvSpPr>
          <p:nvPr>
            <p:ph idx="1"/>
          </p:nvPr>
        </p:nvSpPr>
        <p:spPr>
          <a:xfrm>
            <a:off x="251520" y="1052736"/>
            <a:ext cx="8640960" cy="5303614"/>
          </a:xfrm>
        </p:spPr>
        <p:txBody>
          <a:bodyPr/>
          <a:lstStyle/>
          <a:p>
            <a:pPr marL="0" indent="0">
              <a:lnSpc>
                <a:spcPct val="150000"/>
              </a:lnSpc>
              <a:buNone/>
            </a:pPr>
            <a:r>
              <a:rPr lang="en-IN" sz="1400" b="1" i="0" dirty="0">
                <a:solidFill>
                  <a:srgbClr val="0D0D0D"/>
                </a:solidFill>
                <a:effectLst/>
                <a:highlight>
                  <a:srgbClr val="FFFFFF"/>
                </a:highlight>
              </a:rPr>
              <a:t>Overview of the Flask</a:t>
            </a:r>
          </a:p>
          <a:p>
            <a:pPr marL="0" indent="0">
              <a:lnSpc>
                <a:spcPct val="150000"/>
              </a:lnSpc>
              <a:buNone/>
            </a:pPr>
            <a:r>
              <a:rPr lang="en-US" sz="1400" b="0" i="0" dirty="0">
                <a:solidFill>
                  <a:srgbClr val="0D0D0D"/>
                </a:solidFill>
                <a:effectLst/>
                <a:highlight>
                  <a:srgbClr val="FFFFFF"/>
                </a:highlight>
              </a:rPr>
              <a:t>Flask is a lightweight and flexible Python web framework that provides tools, libraries, and technologies to build a web application. It is particularly well-suited for smaller applications and microservices due to its simplicity and minimalistic approach. This makes Flask an ideal choice for deploying machine learning models where the focus is on functionality rather than complex web infrastructure.</a:t>
            </a:r>
          </a:p>
          <a:p>
            <a:pPr marL="0" indent="0" algn="l">
              <a:lnSpc>
                <a:spcPct val="150000"/>
              </a:lnSpc>
              <a:buNone/>
            </a:pPr>
            <a:r>
              <a:rPr lang="en-IN" sz="1400" b="1" i="0" dirty="0">
                <a:solidFill>
                  <a:srgbClr val="0D0D0D"/>
                </a:solidFill>
                <a:effectLst/>
                <a:highlight>
                  <a:srgbClr val="FFFFFF"/>
                </a:highlight>
              </a:rPr>
              <a:t>Functionality</a:t>
            </a:r>
            <a:r>
              <a:rPr lang="en-IN" sz="1400" b="0" i="0" dirty="0">
                <a:solidFill>
                  <a:srgbClr val="0D0D0D"/>
                </a:solidFill>
                <a:effectLst/>
                <a:highlight>
                  <a:srgbClr val="FFFFFF"/>
                </a:highlight>
              </a:rPr>
              <a:t>:</a:t>
            </a:r>
          </a:p>
          <a:p>
            <a:pPr>
              <a:lnSpc>
                <a:spcPct val="150000"/>
              </a:lnSpc>
            </a:pPr>
            <a:r>
              <a:rPr lang="en-US" sz="1400" b="1" i="0" dirty="0">
                <a:solidFill>
                  <a:srgbClr val="0D0D0D"/>
                </a:solidFill>
                <a:effectLst/>
                <a:highlight>
                  <a:srgbClr val="FFFFFF"/>
                </a:highlight>
              </a:rPr>
              <a:t>Model Deployment</a:t>
            </a:r>
            <a:r>
              <a:rPr lang="en-US" sz="1400" b="0" i="0" dirty="0">
                <a:solidFill>
                  <a:srgbClr val="0D0D0D"/>
                </a:solidFill>
                <a:effectLst/>
                <a:highlight>
                  <a:srgbClr val="FFFFFF"/>
                </a:highlight>
              </a:rPr>
              <a:t>: Your application integrates a pre-trained Random Forest model loaded from a pickle file, which includes both the model and the scaler. This setup ensures that the predictive model can be directly utilized to assess new data input via the web interface.</a:t>
            </a:r>
          </a:p>
          <a:p>
            <a:pPr>
              <a:lnSpc>
                <a:spcPct val="150000"/>
              </a:lnSpc>
            </a:pPr>
            <a:r>
              <a:rPr lang="en-IN" sz="1400" b="1" i="0" dirty="0">
                <a:solidFill>
                  <a:srgbClr val="0D0D0D"/>
                </a:solidFill>
                <a:effectLst/>
                <a:highlight>
                  <a:srgbClr val="FFFFFF"/>
                </a:highlight>
              </a:rPr>
              <a:t>Web Forms for Data Input</a:t>
            </a:r>
            <a:r>
              <a:rPr lang="en-IN" sz="1400" b="0" i="0" dirty="0">
                <a:solidFill>
                  <a:srgbClr val="0D0D0D"/>
                </a:solidFill>
                <a:effectLst/>
                <a:highlight>
                  <a:srgbClr val="FFFFFF"/>
                </a:highlight>
              </a:rPr>
              <a:t>:</a:t>
            </a:r>
            <a:r>
              <a:rPr lang="en-US" sz="1400" b="0" i="0" dirty="0">
                <a:solidFill>
                  <a:srgbClr val="0D0D0D"/>
                </a:solidFill>
                <a:effectLst/>
                <a:highlight>
                  <a:srgbClr val="FFFFFF"/>
                </a:highlight>
              </a:rPr>
              <a:t> The application features a simple user interface rendered by ‘index.html’, where users can input relevant data about telecom customers. This data includes attributes such as Online Security status, Contract type, Total Charges, Tenure, and Monthly Charges.</a:t>
            </a:r>
          </a:p>
          <a:p>
            <a:pPr>
              <a:lnSpc>
                <a:spcPct val="150000"/>
              </a:lnSpc>
            </a:pPr>
            <a:r>
              <a:rPr lang="en-US" sz="1400" b="1" i="0" dirty="0">
                <a:solidFill>
                  <a:srgbClr val="0D0D0D"/>
                </a:solidFill>
                <a:effectLst/>
                <a:highlight>
                  <a:srgbClr val="FFFFFF"/>
                </a:highlight>
              </a:rPr>
              <a:t>Data Processing</a:t>
            </a:r>
            <a:r>
              <a:rPr lang="en-US" sz="1400" b="0" i="0" dirty="0">
                <a:solidFill>
                  <a:srgbClr val="0D0D0D"/>
                </a:solidFill>
                <a:effectLst/>
                <a:highlight>
                  <a:srgbClr val="FFFFFF"/>
                </a:highlight>
              </a:rPr>
              <a:t>: Upon submission, the web form data is captured and processed. Categorical data is converted into a numerical format that matches the training conditions of the model, ensuring accuracy in predictions. Continuous data inputs are scaled using the pre-loaded scaler.</a:t>
            </a:r>
          </a:p>
          <a:p>
            <a:pPr>
              <a:lnSpc>
                <a:spcPct val="150000"/>
              </a:lnSpc>
            </a:pPr>
            <a:endParaRPr lang="en-IN" sz="1400" b="0" i="0" dirty="0">
              <a:solidFill>
                <a:srgbClr val="0D0D0D"/>
              </a:solidFill>
              <a:effectLst/>
              <a:highlight>
                <a:srgbClr val="FFFFFF"/>
              </a:highlight>
            </a:endParaRPr>
          </a:p>
          <a:p>
            <a:pPr marL="0" indent="0">
              <a:buNone/>
            </a:pPr>
            <a:endParaRPr lang="en-US" sz="2400" dirty="0"/>
          </a:p>
        </p:txBody>
      </p:sp>
      <p:sp>
        <p:nvSpPr>
          <p:cNvPr id="5" name="Slide Number Placeholder 4"/>
          <p:cNvSpPr>
            <a:spLocks noGrp="1"/>
          </p:cNvSpPr>
          <p:nvPr>
            <p:ph type="sldNum" sz="quarter" idx="12"/>
          </p:nvPr>
        </p:nvSpPr>
        <p:spPr/>
        <p:txBody>
          <a:bodyPr/>
          <a:lstStyle/>
          <a:p>
            <a:fld id="{8BD8F058-9003-4658-AA47-7D4800AF7EA2}" type="slidenum">
              <a:rPr lang="en-US" smtClean="0"/>
              <a:pPr/>
              <a:t>10</a:t>
            </a:fld>
            <a:endParaRPr lang="en-US"/>
          </a:p>
        </p:txBody>
      </p:sp>
    </p:spTree>
    <p:extLst>
      <p:ext uri="{BB962C8B-B14F-4D97-AF65-F5344CB8AC3E}">
        <p14:creationId xmlns:p14="http://schemas.microsoft.com/office/powerpoint/2010/main" val="323567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6477000" cy="838200"/>
          </a:xfrm>
        </p:spPr>
        <p:txBody>
          <a:bodyPr/>
          <a:lstStyle/>
          <a:p>
            <a:br>
              <a:rPr lang="en-US" b="1" dirty="0"/>
            </a:br>
            <a:r>
              <a:rPr lang="en-US" sz="3200" b="1" dirty="0">
                <a:solidFill>
                  <a:srgbClr val="000000"/>
                </a:solidFill>
                <a:latin typeface="Times New Roman" panose="02020603050405020304" pitchFamily="18" charset="0"/>
                <a:cs typeface="Times New Roman" panose="02020603050405020304" pitchFamily="18" charset="0"/>
              </a:rPr>
              <a:t>Telco Customer Churn Prediction</a:t>
            </a:r>
            <a:br>
              <a:rPr lang="en-IN" sz="3200" b="1" dirty="0">
                <a:latin typeface="Times New Roman" panose="02020603050405020304" pitchFamily="18" charset="0"/>
                <a:cs typeface="Times New Roman" panose="02020603050405020304" pitchFamily="18" charset="0"/>
              </a:rPr>
            </a:br>
            <a:br>
              <a:rPr lang="en-US" b="1" dirty="0"/>
            </a:br>
            <a:endParaRPr lang="en-US" dirty="0"/>
          </a:p>
        </p:txBody>
      </p:sp>
      <p:sp>
        <p:nvSpPr>
          <p:cNvPr id="3" name="Content Placeholder 2"/>
          <p:cNvSpPr>
            <a:spLocks noGrp="1"/>
          </p:cNvSpPr>
          <p:nvPr>
            <p:ph idx="1"/>
          </p:nvPr>
        </p:nvSpPr>
        <p:spPr>
          <a:xfrm>
            <a:off x="395536" y="1124744"/>
            <a:ext cx="8291264" cy="5231606"/>
          </a:xfrm>
        </p:spPr>
        <p:txBody>
          <a:bodyPr/>
          <a:lstStyle/>
          <a:p>
            <a:pPr algn="just">
              <a:lnSpc>
                <a:spcPct val="150000"/>
              </a:lnSpc>
            </a:pPr>
            <a:r>
              <a:rPr lang="en-US" sz="1400" b="1" i="0" dirty="0">
                <a:solidFill>
                  <a:srgbClr val="0D0D0D"/>
                </a:solidFill>
                <a:effectLst/>
                <a:highlight>
                  <a:srgbClr val="FFFFFF"/>
                </a:highlight>
              </a:rPr>
              <a:t>Prediction and Output</a:t>
            </a:r>
            <a:r>
              <a:rPr lang="en-US" sz="1400" b="0" i="0" dirty="0">
                <a:solidFill>
                  <a:srgbClr val="0D0D0D"/>
                </a:solidFill>
                <a:effectLst/>
                <a:highlight>
                  <a:srgbClr val="FFFFFF"/>
                </a:highlight>
              </a:rPr>
              <a:t>: The processed data is fed into the Random Forest model, which predicts customer churn. The prediction result is then presented to the user as a straightforward message indicating the likelihood of churn.</a:t>
            </a:r>
          </a:p>
          <a:p>
            <a:pPr marL="0" indent="0" algn="just">
              <a:lnSpc>
                <a:spcPct val="150000"/>
              </a:lnSpc>
              <a:buNone/>
            </a:pPr>
            <a:r>
              <a:rPr lang="en-IN" sz="1400" b="1" i="0" dirty="0">
                <a:solidFill>
                  <a:srgbClr val="0D0D0D"/>
                </a:solidFill>
                <a:effectLst/>
                <a:highlight>
                  <a:srgbClr val="FFFFFF"/>
                </a:highlight>
              </a:rPr>
              <a:t>Use of the Dashboard</a:t>
            </a:r>
          </a:p>
          <a:p>
            <a:pPr marL="0" indent="0" algn="just">
              <a:lnSpc>
                <a:spcPct val="150000"/>
              </a:lnSpc>
              <a:buNone/>
            </a:pPr>
            <a:r>
              <a:rPr lang="en-US" sz="1400" b="0" i="0" dirty="0">
                <a:solidFill>
                  <a:srgbClr val="0D0D0D"/>
                </a:solidFill>
                <a:effectLst/>
                <a:highlight>
                  <a:srgbClr val="FFFFFF"/>
                </a:highlight>
              </a:rPr>
              <a:t>The dashboard serves as a decision-support tool, helping stakeholders in the telecom industry to identify customers at high risk of churn. This enables targeted interventions, such as personalized offers and communication, aimed at improving customer retention rates. Furthermore, by making the analytics accessible through a simple web interface, it democratizes the use of advanced data-driven insights across different levels of the organization.</a:t>
            </a:r>
          </a:p>
          <a:p>
            <a:pPr marL="0" indent="0" algn="just">
              <a:lnSpc>
                <a:spcPct val="150000"/>
              </a:lnSpc>
              <a:buNone/>
            </a:pPr>
            <a:r>
              <a:rPr lang="en-US" sz="1400" b="0" i="0" dirty="0">
                <a:solidFill>
                  <a:srgbClr val="0D0D0D"/>
                </a:solidFill>
                <a:effectLst/>
                <a:highlight>
                  <a:srgbClr val="FFFFFF"/>
                </a:highlight>
              </a:rPr>
              <a:t>Overall, your Flask application effectively bridges the gap between complex machine learning algorithms and practical business applications. It encapsulates the model within a user-friendly dashboard, providing a valuable tool for strategic decision-making in customer retention.</a:t>
            </a:r>
            <a:endParaRPr lang="en-US" sz="1400" dirty="0"/>
          </a:p>
          <a:p>
            <a:pPr marL="0" indent="0">
              <a:buNone/>
            </a:pPr>
            <a:endParaRPr lang="en-US" dirty="0"/>
          </a:p>
        </p:txBody>
      </p:sp>
      <p:sp>
        <p:nvSpPr>
          <p:cNvPr id="5" name="Slide Number Placeholder 4"/>
          <p:cNvSpPr>
            <a:spLocks noGrp="1"/>
          </p:cNvSpPr>
          <p:nvPr>
            <p:ph type="sldNum" sz="quarter" idx="12"/>
          </p:nvPr>
        </p:nvSpPr>
        <p:spPr/>
        <p:txBody>
          <a:bodyPr/>
          <a:lstStyle/>
          <a:p>
            <a:fld id="{8BD8F058-9003-4658-AA47-7D4800AF7EA2}" type="slidenum">
              <a:rPr lang="en-US" smtClean="0"/>
              <a:pPr/>
              <a:t>11</a:t>
            </a:fld>
            <a:endParaRPr lang="en-US"/>
          </a:p>
        </p:txBody>
      </p:sp>
    </p:spTree>
    <p:extLst>
      <p:ext uri="{BB962C8B-B14F-4D97-AF65-F5344CB8AC3E}">
        <p14:creationId xmlns:p14="http://schemas.microsoft.com/office/powerpoint/2010/main" val="3318143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9651"/>
            <a:ext cx="6477000" cy="838200"/>
          </a:xfrm>
        </p:spPr>
        <p:txBody>
          <a:bodyPr/>
          <a:lstStyle/>
          <a:p>
            <a:r>
              <a:rPr lang="en-US" sz="3200" b="1" dirty="0">
                <a:solidFill>
                  <a:srgbClr val="000000"/>
                </a:solidFill>
                <a:latin typeface="Times New Roman" panose="02020603050405020304" pitchFamily="18" charset="0"/>
                <a:cs typeface="Times New Roman" panose="02020603050405020304" pitchFamily="18" charset="0"/>
              </a:rPr>
              <a:t>Telco Customer Churn Prediction</a:t>
            </a:r>
            <a:br>
              <a:rPr lang="en-IN" sz="3200"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323528" y="1422976"/>
            <a:ext cx="8496944" cy="4933374"/>
          </a:xfrm>
        </p:spPr>
        <p:txBody>
          <a:bodyPr/>
          <a:lstStyle/>
          <a:p>
            <a:pPr marL="0" indent="0">
              <a:lnSpc>
                <a:spcPct val="150000"/>
              </a:lnSpc>
              <a:buNone/>
            </a:pPr>
            <a:r>
              <a:rPr lang="en-IN" sz="1400" b="1" i="0" dirty="0">
                <a:solidFill>
                  <a:srgbClr val="0D0D0D"/>
                </a:solidFill>
                <a:effectLst/>
                <a:highlight>
                  <a:srgbClr val="FFFFFF"/>
                </a:highlight>
              </a:rPr>
              <a:t>Model Performance and Accuracy</a:t>
            </a:r>
          </a:p>
          <a:p>
            <a:pPr marL="0" indent="0">
              <a:lnSpc>
                <a:spcPct val="150000"/>
              </a:lnSpc>
              <a:buNone/>
            </a:pPr>
            <a:r>
              <a:rPr lang="en-US" sz="1400" b="0" i="0" dirty="0">
                <a:solidFill>
                  <a:srgbClr val="0D0D0D"/>
                </a:solidFill>
                <a:effectLst/>
                <a:highlight>
                  <a:srgbClr val="FFFFFF"/>
                </a:highlight>
              </a:rPr>
              <a:t>Several models were evaluated, with the Random Forest model augmented by SMOTE (Synthetic Minority Over-sampling Technique) showing particularly high accuracy. The application of SMOTE significantly improved the model's ability to handle imbalanced data, leading to more reliable predictions:</a:t>
            </a:r>
          </a:p>
          <a:p>
            <a:pPr>
              <a:lnSpc>
                <a:spcPct val="150000"/>
              </a:lnSpc>
            </a:pPr>
            <a:r>
              <a:rPr lang="en-US" sz="1400" b="1" i="0" dirty="0">
                <a:solidFill>
                  <a:srgbClr val="0D0D0D"/>
                </a:solidFill>
                <a:effectLst/>
                <a:highlight>
                  <a:srgbClr val="FFFFFF"/>
                </a:highlight>
              </a:rPr>
              <a:t>Random Forest with SMOTE</a:t>
            </a:r>
            <a:r>
              <a:rPr lang="en-US" sz="1400" b="0" i="0" dirty="0">
                <a:solidFill>
                  <a:srgbClr val="0D0D0D"/>
                </a:solidFill>
                <a:effectLst/>
                <a:highlight>
                  <a:srgbClr val="FFFFFF"/>
                </a:highlight>
              </a:rPr>
              <a:t>: Improved accuracy dramatically to 96.9%, highlighting the effectiveness of addressing class imbalance in enhancing model performance.</a:t>
            </a:r>
          </a:p>
          <a:p>
            <a:pPr marL="0" indent="0">
              <a:lnSpc>
                <a:spcPct val="150000"/>
              </a:lnSpc>
              <a:buNone/>
            </a:pPr>
            <a:r>
              <a:rPr lang="en-US" sz="1400" b="0" i="0" dirty="0">
                <a:solidFill>
                  <a:srgbClr val="0D0D0D"/>
                </a:solidFill>
                <a:effectLst/>
                <a:highlight>
                  <a:srgbClr val="FFFFFF"/>
                </a:highlight>
              </a:rPr>
              <a:t>The use of ROC curves and AUC metrics provided clear insights into the models' discriminative abilities, affirming that the enhanced Random Forest model is highly capable of distinguishing between customers who will churn and those who will not.</a:t>
            </a:r>
          </a:p>
          <a:p>
            <a:pPr marL="0" indent="0">
              <a:lnSpc>
                <a:spcPct val="150000"/>
              </a:lnSpc>
              <a:buNone/>
            </a:pPr>
            <a:r>
              <a:rPr lang="en-US" sz="1400" b="1" i="0" dirty="0">
                <a:solidFill>
                  <a:srgbClr val="0D0D0D"/>
                </a:solidFill>
                <a:effectLst/>
                <a:highlight>
                  <a:srgbClr val="FFFFFF"/>
                </a:highlight>
              </a:rPr>
              <a:t>Dashboard Usability and Business Application</a:t>
            </a:r>
          </a:p>
          <a:p>
            <a:pPr marL="0" indent="0">
              <a:lnSpc>
                <a:spcPct val="150000"/>
              </a:lnSpc>
              <a:buNone/>
            </a:pPr>
            <a:r>
              <a:rPr lang="en-US" sz="1400" b="0" i="0" dirty="0">
                <a:solidFill>
                  <a:srgbClr val="0D0D0D"/>
                </a:solidFill>
                <a:effectLst/>
                <a:highlight>
                  <a:srgbClr val="FFFFFF"/>
                </a:highlight>
              </a:rPr>
              <a:t>The Flask-based dashboard transformed the predictive models from abstract algorithms into practical tools for business users. By providing a user-friendly interface, the dashboard allows customer service representatives and managers to input customer data and receive churn predictions in real-time. This immediacy supports swift and informed decision-making that is crucial for effective customer retention strategies.</a:t>
            </a:r>
            <a:endParaRPr lang="en-US" sz="1400" dirty="0"/>
          </a:p>
        </p:txBody>
      </p:sp>
      <p:sp>
        <p:nvSpPr>
          <p:cNvPr id="5" name="Slide Number Placeholder 4"/>
          <p:cNvSpPr>
            <a:spLocks noGrp="1"/>
          </p:cNvSpPr>
          <p:nvPr>
            <p:ph type="sldNum" sz="quarter" idx="12"/>
          </p:nvPr>
        </p:nvSpPr>
        <p:spPr/>
        <p:txBody>
          <a:bodyPr/>
          <a:lstStyle/>
          <a:p>
            <a:fld id="{8BD8F058-9003-4658-AA47-7D4800AF7EA2}" type="slidenum">
              <a:rPr lang="en-US" smtClean="0"/>
              <a:pPr/>
              <a:t>12</a:t>
            </a:fld>
            <a:endParaRPr lang="en-US"/>
          </a:p>
        </p:txBody>
      </p:sp>
      <p:sp>
        <p:nvSpPr>
          <p:cNvPr id="6" name="TextBox 5">
            <a:extLst>
              <a:ext uri="{FF2B5EF4-FFF2-40B4-BE49-F238E27FC236}">
                <a16:creationId xmlns:a16="http://schemas.microsoft.com/office/drawing/2014/main" id="{6410DD4D-1E97-C603-1A76-4E7D74FBDAFF}"/>
              </a:ext>
            </a:extLst>
          </p:cNvPr>
          <p:cNvSpPr txBox="1"/>
          <p:nvPr/>
        </p:nvSpPr>
        <p:spPr>
          <a:xfrm>
            <a:off x="2123728" y="838200"/>
            <a:ext cx="4597400" cy="584775"/>
          </a:xfrm>
          <a:prstGeom prst="rect">
            <a:avLst/>
          </a:prstGeom>
          <a:no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319450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1588"/>
            <a:ext cx="6477000" cy="838200"/>
          </a:xfrm>
        </p:spPr>
        <p:txBody>
          <a:bodyPr/>
          <a:lstStyle/>
          <a:p>
            <a:br>
              <a:rPr lang="en-US" b="1" dirty="0"/>
            </a:br>
            <a:r>
              <a:rPr lang="en-US" sz="3200" b="1" dirty="0">
                <a:solidFill>
                  <a:srgbClr val="000000"/>
                </a:solidFill>
                <a:latin typeface="Times New Roman" panose="02020603050405020304" pitchFamily="18" charset="0"/>
                <a:cs typeface="Times New Roman" panose="02020603050405020304" pitchFamily="18" charset="0"/>
              </a:rPr>
              <a:t>Telco Customer Churn Prediction</a:t>
            </a:r>
            <a:br>
              <a:rPr lang="en-IN" sz="3200" b="1" dirty="0">
                <a:latin typeface="Times New Roman" panose="02020603050405020304" pitchFamily="18" charset="0"/>
                <a:cs typeface="Times New Roman" panose="02020603050405020304" pitchFamily="18" charset="0"/>
              </a:rPr>
            </a:br>
            <a:br>
              <a:rPr lang="en-US" b="1" dirty="0"/>
            </a:br>
            <a:endParaRPr lang="en-US" dirty="0"/>
          </a:p>
        </p:txBody>
      </p:sp>
      <p:sp>
        <p:nvSpPr>
          <p:cNvPr id="3" name="Content Placeholder 2"/>
          <p:cNvSpPr>
            <a:spLocks noGrp="1"/>
          </p:cNvSpPr>
          <p:nvPr>
            <p:ph idx="1"/>
          </p:nvPr>
        </p:nvSpPr>
        <p:spPr>
          <a:xfrm>
            <a:off x="457200" y="1667450"/>
            <a:ext cx="8229600" cy="4569862"/>
          </a:xfrm>
        </p:spPr>
        <p:txBody>
          <a:bodyPr/>
          <a:lstStyle/>
          <a:p>
            <a:pPr>
              <a:buFont typeface="Wingdings" panose="05000000000000000000" pitchFamily="2" charset="2"/>
              <a:buChar char="ü"/>
            </a:pPr>
            <a:r>
              <a:rPr lang="en-US" dirty="0">
                <a:hlinkClick r:id="rId2"/>
              </a:rPr>
              <a:t>https://www.kaggle.com/code/bhartiprasad17/customer-churn-prediction</a:t>
            </a:r>
            <a:endParaRPr lang="en-US" dirty="0"/>
          </a:p>
          <a:p>
            <a:pPr>
              <a:buFont typeface="Wingdings" panose="05000000000000000000" pitchFamily="2" charset="2"/>
              <a:buChar char="ü"/>
            </a:pPr>
            <a:r>
              <a:rPr lang="en-US" dirty="0">
                <a:hlinkClick r:id="rId3"/>
              </a:rPr>
              <a:t>https://www.javatpoint.com/machine-learning-models</a:t>
            </a:r>
            <a:endParaRPr lang="en-US" dirty="0"/>
          </a:p>
          <a:p>
            <a:pPr>
              <a:buFont typeface="Wingdings" panose="05000000000000000000" pitchFamily="2" charset="2"/>
              <a:buChar char="ü"/>
            </a:pPr>
            <a:r>
              <a:rPr lang="en-US" dirty="0">
                <a:hlinkClick r:id="rId4"/>
              </a:rPr>
              <a:t>https://www.geeksforgeeks.org/random-forest-algorithm-in-machine-learning/</a:t>
            </a:r>
            <a:endParaRPr lang="en-US" dirty="0"/>
          </a:p>
          <a:p>
            <a:pPr>
              <a:buFont typeface="Wingdings" panose="05000000000000000000" pitchFamily="2" charset="2"/>
              <a:buChar char="ü"/>
            </a:pPr>
            <a:r>
              <a:rPr lang="en-US" dirty="0">
                <a:hlinkClick r:id="rId5"/>
              </a:rPr>
              <a:t>https://www.analyticsvidhya.com/blog/2020/04/how-to-deploy-machine-learning-model-flask/</a:t>
            </a:r>
            <a:endParaRPr lang="en-US" dirty="0"/>
          </a:p>
          <a:p>
            <a:pPr>
              <a:buFont typeface="Wingdings" panose="05000000000000000000" pitchFamily="2" charset="2"/>
              <a:buChar char="ü"/>
            </a:pPr>
            <a:r>
              <a:rPr lang="en-US" dirty="0">
                <a:hlinkClick r:id="rId6"/>
              </a:rPr>
              <a:t>https://www.educative.io/answers/how-to-save-a-machine-learning-model-using-pythons-pickle-module</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8BD8F058-9003-4658-AA47-7D4800AF7EA2}" type="slidenum">
              <a:rPr lang="en-US" smtClean="0"/>
              <a:pPr/>
              <a:t>13</a:t>
            </a:fld>
            <a:endParaRPr lang="en-US"/>
          </a:p>
        </p:txBody>
      </p:sp>
      <p:sp>
        <p:nvSpPr>
          <p:cNvPr id="7" name="TextBox 6">
            <a:extLst>
              <a:ext uri="{FF2B5EF4-FFF2-40B4-BE49-F238E27FC236}">
                <a16:creationId xmlns:a16="http://schemas.microsoft.com/office/drawing/2014/main" id="{77C81717-60A6-172C-B28D-4A82A2695097}"/>
              </a:ext>
            </a:extLst>
          </p:cNvPr>
          <p:cNvSpPr txBox="1"/>
          <p:nvPr/>
        </p:nvSpPr>
        <p:spPr>
          <a:xfrm>
            <a:off x="2123728" y="960437"/>
            <a:ext cx="4597400" cy="584775"/>
          </a:xfrm>
          <a:prstGeom prst="rect">
            <a:avLst/>
          </a:prstGeom>
          <a:no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val="3925094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8516" y="974054"/>
            <a:ext cx="5626968" cy="694184"/>
          </a:xfrm>
        </p:spPr>
        <p:txBody>
          <a:bodyPr/>
          <a:lstStyle/>
          <a:p>
            <a:r>
              <a:rPr lang="en-IN" b="1" dirty="0"/>
              <a:t>INTRODUCTION</a:t>
            </a:r>
          </a:p>
        </p:txBody>
      </p:sp>
      <p:sp>
        <p:nvSpPr>
          <p:cNvPr id="6" name="Slide Number Placeholder 5"/>
          <p:cNvSpPr>
            <a:spLocks noGrp="1"/>
          </p:cNvSpPr>
          <p:nvPr>
            <p:ph type="sldNum" sz="quarter" idx="12"/>
          </p:nvPr>
        </p:nvSpPr>
        <p:spPr>
          <a:xfrm>
            <a:off x="6553200" y="6342781"/>
            <a:ext cx="2133600" cy="365125"/>
          </a:xfrm>
        </p:spPr>
        <p:txBody>
          <a:bodyPr/>
          <a:lstStyle/>
          <a:p>
            <a:fld id="{8BD8F058-9003-4658-AA47-7D4800AF7EA2}" type="slidenum">
              <a:rPr lang="en-US" smtClean="0"/>
              <a:pPr/>
              <a:t>2</a:t>
            </a:fld>
            <a:endParaRPr lang="en-US"/>
          </a:p>
        </p:txBody>
      </p:sp>
      <p:sp>
        <p:nvSpPr>
          <p:cNvPr id="5" name="Content Placeholder 4">
            <a:extLst>
              <a:ext uri="{FF2B5EF4-FFF2-40B4-BE49-F238E27FC236}">
                <a16:creationId xmlns:a16="http://schemas.microsoft.com/office/drawing/2014/main" id="{DC16DC5B-4104-4C41-896B-826BDF7B6437}"/>
              </a:ext>
            </a:extLst>
          </p:cNvPr>
          <p:cNvSpPr>
            <a:spLocks noGrp="1"/>
          </p:cNvSpPr>
          <p:nvPr>
            <p:ph idx="1"/>
          </p:nvPr>
        </p:nvSpPr>
        <p:spPr>
          <a:xfrm>
            <a:off x="457200" y="1655870"/>
            <a:ext cx="8229600" cy="4686911"/>
          </a:xfrm>
        </p:spPr>
        <p:txBody>
          <a:bodyPr/>
          <a:lstStyle/>
          <a:p>
            <a:pPr algn="l">
              <a:lnSpc>
                <a:spcPct val="150000"/>
              </a:lnSpc>
            </a:pPr>
            <a:r>
              <a:rPr lang="en-US" sz="1400" b="0" i="0" dirty="0">
                <a:solidFill>
                  <a:srgbClr val="3C4043"/>
                </a:solidFill>
                <a:effectLst/>
              </a:rPr>
              <a:t>Customer churn is defined as when customers or subscribers discontinue doing business with a firm or service.</a:t>
            </a:r>
          </a:p>
          <a:p>
            <a:pPr algn="l">
              <a:lnSpc>
                <a:spcPct val="150000"/>
              </a:lnSpc>
            </a:pPr>
            <a:r>
              <a:rPr lang="en-US" sz="1400" b="0" i="0" dirty="0">
                <a:solidFill>
                  <a:srgbClr val="3C4043"/>
                </a:solidFill>
                <a:effectLst/>
              </a:rPr>
              <a:t>Individualized customer retention is tough because most firms have a large number of customers and can't afford to devote much time to each of them. The costs would be too great, outweighing the additional revenue. However, if a corporation could forecast which customers are likely to leave ahead of time, it could focus customer retention efforts only on these "high risk" clients. The ultimate goal is to expand its coverage area and retrieve more customers loyalty. The core to succeed in this market lies in the customer itself.</a:t>
            </a:r>
          </a:p>
          <a:p>
            <a:pPr algn="l">
              <a:lnSpc>
                <a:spcPct val="150000"/>
              </a:lnSpc>
            </a:pPr>
            <a:r>
              <a:rPr lang="en-US" sz="1400" b="0" i="0" dirty="0">
                <a:solidFill>
                  <a:srgbClr val="3C4043"/>
                </a:solidFill>
                <a:effectLst/>
              </a:rPr>
              <a:t>To detect early signs of potential churn, one must first develop a holistic view of the customers and their interactions across numerous channels, including store/branch visits, product purchase histories, customer service calls, Web-based transactions, and social media interactions, to mention a few.</a:t>
            </a:r>
          </a:p>
          <a:p>
            <a:pPr algn="l">
              <a:lnSpc>
                <a:spcPct val="150000"/>
              </a:lnSpc>
            </a:pPr>
            <a:r>
              <a:rPr lang="en-US" sz="1400" b="0" i="0" dirty="0">
                <a:solidFill>
                  <a:srgbClr val="3C4043"/>
                </a:solidFill>
                <a:effectLst/>
              </a:rPr>
              <a:t>As a result, by addressing churn, these businesses may not only preserve their market position, but also grow and thrive. More customers they have in their network, the lower the cost of initiation and the larger the profit. As a result, the company's key focus for success is reducing client attrition and implementing effective retention strategy.</a:t>
            </a:r>
          </a:p>
          <a:p>
            <a:pPr algn="l"/>
            <a:endParaRPr lang="en-US" sz="1400" b="0" i="0" dirty="0">
              <a:solidFill>
                <a:srgbClr val="3C4043"/>
              </a:solidFill>
              <a:effectLst/>
            </a:endParaRPr>
          </a:p>
          <a:p>
            <a:pPr marL="0" indent="0" algn="ctr">
              <a:buNone/>
            </a:pPr>
            <a:endParaRPr lang="en-IN" sz="1800" dirty="0"/>
          </a:p>
        </p:txBody>
      </p:sp>
      <p:sp>
        <p:nvSpPr>
          <p:cNvPr id="4" name="TextBox 3">
            <a:extLst>
              <a:ext uri="{FF2B5EF4-FFF2-40B4-BE49-F238E27FC236}">
                <a16:creationId xmlns:a16="http://schemas.microsoft.com/office/drawing/2014/main" id="{57CC6730-DA8E-735E-72D7-1FA6335475C4}"/>
              </a:ext>
            </a:extLst>
          </p:cNvPr>
          <p:cNvSpPr txBox="1"/>
          <p:nvPr/>
        </p:nvSpPr>
        <p:spPr>
          <a:xfrm>
            <a:off x="683568" y="151835"/>
            <a:ext cx="5400600" cy="523220"/>
          </a:xfrm>
          <a:prstGeom prst="rect">
            <a:avLst/>
          </a:prstGeom>
          <a:noFill/>
        </p:spPr>
        <p:txBody>
          <a:bodyPr wrap="square">
            <a:spAutoFit/>
          </a:bodyPr>
          <a:lstStyle/>
          <a:p>
            <a:r>
              <a:rPr lang="en-US" sz="2800" b="1" dirty="0">
                <a:solidFill>
                  <a:srgbClr val="000000"/>
                </a:solidFill>
                <a:latin typeface="Times New Roman" panose="02020603050405020304" pitchFamily="18" charset="0"/>
                <a:cs typeface="Times New Roman" panose="02020603050405020304" pitchFamily="18" charset="0"/>
              </a:rPr>
              <a:t>Telco Customer Churn Prediction</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9788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77000" cy="1268760"/>
          </a:xfrm>
        </p:spPr>
        <p:txBody>
          <a:bodyPr/>
          <a:lstStyle/>
          <a:p>
            <a:r>
              <a:rPr lang="en-US" sz="3200" b="1" dirty="0">
                <a:solidFill>
                  <a:srgbClr val="000000"/>
                </a:solidFill>
                <a:latin typeface="Times New Roman" panose="02020603050405020304" pitchFamily="18" charset="0"/>
                <a:cs typeface="Times New Roman" panose="02020603050405020304" pitchFamily="18" charset="0"/>
              </a:rPr>
              <a:t>Telco Customer Churn Prediction</a:t>
            </a:r>
            <a:br>
              <a:rPr lang="en-IN" sz="3200"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457200" y="1700807"/>
            <a:ext cx="8229600" cy="4655543"/>
          </a:xfrm>
        </p:spPr>
        <p:txBody>
          <a:bodyPr/>
          <a:lstStyle/>
          <a:p>
            <a:pPr algn="l">
              <a:lnSpc>
                <a:spcPct val="150000"/>
              </a:lnSpc>
            </a:pPr>
            <a:r>
              <a:rPr lang="en-US" sz="1400" b="0" i="0" dirty="0">
                <a:solidFill>
                  <a:srgbClr val="0D0D0D"/>
                </a:solidFill>
                <a:effectLst/>
                <a:highlight>
                  <a:srgbClr val="FFFFFF"/>
                </a:highlight>
              </a:rPr>
              <a:t>This study examines customer churn within a telecommunications company, utilizing a dataset that comprises several attributes of customer interaction and service subscription. The attributes include basic demographic information like gender and senior citizen status, as well as more detailed service-related features such as tenure, types of services subscribed (e.g., phone, multiple lines, internet, security), billing methods, and charges. A unique identifier for each customer allows for individual tracking over time. The primary goal is to identify predictive factors of churn, thereby enabling targeted customer retention strategies.</a:t>
            </a:r>
          </a:p>
          <a:p>
            <a:pPr algn="l">
              <a:lnSpc>
                <a:spcPct val="150000"/>
              </a:lnSpc>
            </a:pPr>
            <a:r>
              <a:rPr lang="en-US" sz="1400" b="0" i="0" dirty="0">
                <a:solidFill>
                  <a:srgbClr val="0D0D0D"/>
                </a:solidFill>
                <a:effectLst/>
                <a:highlight>
                  <a:srgbClr val="FFFFFF"/>
                </a:highlight>
              </a:rPr>
              <a:t>By analyzing these features, we aim to develop a predictive model using machine learning techniques to forecast the likelihood of churn. This model will assist the company in prioritizing retention efforts towards high-risk customers, potentially reducing churn rates and increasing overall customer loyalty. The findings of this study are expected to provide actionable insights that can be utilized not only to mitigate customer attrition but also to enhance the customer experience and optimize service offerings.</a:t>
            </a:r>
          </a:p>
          <a:p>
            <a:pPr marL="0" indent="0" algn="ctr">
              <a:buNone/>
            </a:pPr>
            <a:endParaRPr lang="en-US" sz="1400" dirty="0"/>
          </a:p>
        </p:txBody>
      </p:sp>
      <p:sp>
        <p:nvSpPr>
          <p:cNvPr id="5" name="Slide Number Placeholder 4"/>
          <p:cNvSpPr>
            <a:spLocks noGrp="1"/>
          </p:cNvSpPr>
          <p:nvPr>
            <p:ph type="sldNum" sz="quarter" idx="12"/>
          </p:nvPr>
        </p:nvSpPr>
        <p:spPr/>
        <p:txBody>
          <a:bodyPr/>
          <a:lstStyle/>
          <a:p>
            <a:fld id="{8BD8F058-9003-4658-AA47-7D4800AF7EA2}" type="slidenum">
              <a:rPr lang="en-US" smtClean="0"/>
              <a:pPr/>
              <a:t>3</a:t>
            </a:fld>
            <a:endParaRPr lang="en-US"/>
          </a:p>
        </p:txBody>
      </p:sp>
      <p:sp>
        <p:nvSpPr>
          <p:cNvPr id="6" name="TextBox 5">
            <a:extLst>
              <a:ext uri="{FF2B5EF4-FFF2-40B4-BE49-F238E27FC236}">
                <a16:creationId xmlns:a16="http://schemas.microsoft.com/office/drawing/2014/main" id="{1A657D63-0EE1-05AC-2998-B23B4594B346}"/>
              </a:ext>
            </a:extLst>
          </p:cNvPr>
          <p:cNvSpPr txBox="1"/>
          <p:nvPr/>
        </p:nvSpPr>
        <p:spPr>
          <a:xfrm>
            <a:off x="2272146" y="1116032"/>
            <a:ext cx="4599708" cy="584775"/>
          </a:xfrm>
          <a:prstGeom prst="rect">
            <a:avLst/>
          </a:prstGeom>
          <a:no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1303244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76" y="260648"/>
            <a:ext cx="6477000" cy="838200"/>
          </a:xfrm>
        </p:spPr>
        <p:txBody>
          <a:bodyPr/>
          <a:lstStyle/>
          <a:p>
            <a:r>
              <a:rPr lang="en-US" sz="3200" b="1" dirty="0">
                <a:solidFill>
                  <a:srgbClr val="000000"/>
                </a:solidFill>
                <a:latin typeface="Times New Roman" panose="02020603050405020304" pitchFamily="18" charset="0"/>
                <a:cs typeface="Times New Roman" panose="02020603050405020304" pitchFamily="18" charset="0"/>
              </a:rPr>
              <a:t>Telco Customer Churn Prediction</a:t>
            </a:r>
            <a:br>
              <a:rPr lang="en-IN" sz="3200"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323528" y="1655744"/>
            <a:ext cx="8229600" cy="4984750"/>
          </a:xfrm>
        </p:spPr>
        <p:txBody>
          <a:bodyPr/>
          <a:lstStyle/>
          <a:p>
            <a:pPr algn="l">
              <a:lnSpc>
                <a:spcPct val="150000"/>
              </a:lnSpc>
              <a:buFont typeface="Arial" panose="020B0604020202020204" pitchFamily="34" charset="0"/>
              <a:buChar char="•"/>
            </a:pPr>
            <a:r>
              <a:rPr lang="en-US" sz="1400" b="1" i="0" dirty="0">
                <a:solidFill>
                  <a:srgbClr val="0D0D0D"/>
                </a:solidFill>
                <a:effectLst/>
                <a:highlight>
                  <a:srgbClr val="FFFFFF"/>
                </a:highlight>
                <a:latin typeface="Söhne"/>
              </a:rPr>
              <a:t>SMOTE</a:t>
            </a:r>
            <a:r>
              <a:rPr lang="en-US" sz="1400" b="0" i="0" dirty="0">
                <a:solidFill>
                  <a:srgbClr val="0D0D0D"/>
                </a:solidFill>
                <a:effectLst/>
                <a:highlight>
                  <a:srgbClr val="FFFFFF"/>
                </a:highlight>
                <a:latin typeface="Söhne"/>
              </a:rPr>
              <a:t>: Generally, the use of SMOTE significantly improves the accuracy of all models, highlighting the importance of addressing class imbalance in churn prediction datasets.</a:t>
            </a:r>
          </a:p>
          <a:p>
            <a:pPr algn="l">
              <a:lnSpc>
                <a:spcPct val="150000"/>
              </a:lnSpc>
              <a:buFont typeface="Arial" panose="020B0604020202020204" pitchFamily="34" charset="0"/>
              <a:buChar char="•"/>
            </a:pPr>
            <a:r>
              <a:rPr lang="en-US" sz="1400" b="1" i="0" dirty="0">
                <a:solidFill>
                  <a:srgbClr val="0D0D0D"/>
                </a:solidFill>
                <a:effectLst/>
                <a:highlight>
                  <a:srgbClr val="FFFFFF"/>
                </a:highlight>
                <a:latin typeface="Söhne"/>
              </a:rPr>
              <a:t>Regularization (Lasso/Ridge)</a:t>
            </a:r>
            <a:r>
              <a:rPr lang="en-US" sz="1400" b="0" i="0" dirty="0">
                <a:solidFill>
                  <a:srgbClr val="0D0D0D"/>
                </a:solidFill>
                <a:effectLst/>
                <a:highlight>
                  <a:srgbClr val="FFFFFF"/>
                </a:highlight>
                <a:latin typeface="Söhne"/>
              </a:rPr>
              <a:t>: Useful in reducing overfitting and improving model generalization, particularly for logistic regression.</a:t>
            </a:r>
          </a:p>
          <a:p>
            <a:pPr algn="l">
              <a:lnSpc>
                <a:spcPct val="150000"/>
              </a:lnSpc>
              <a:buFont typeface="Arial" panose="020B0604020202020204" pitchFamily="34" charset="0"/>
              <a:buChar char="•"/>
            </a:pPr>
            <a:r>
              <a:rPr lang="en-US" sz="1400" b="1" i="0" dirty="0">
                <a:solidFill>
                  <a:srgbClr val="0D0D0D"/>
                </a:solidFill>
                <a:effectLst/>
                <a:highlight>
                  <a:srgbClr val="FFFFFF"/>
                </a:highlight>
                <a:latin typeface="Söhne"/>
              </a:rPr>
              <a:t>Ensemble Methods (Random Forest, </a:t>
            </a:r>
            <a:r>
              <a:rPr lang="en-US" sz="1400" b="1" i="0" dirty="0" err="1">
                <a:solidFill>
                  <a:srgbClr val="0D0D0D"/>
                </a:solidFill>
                <a:effectLst/>
                <a:highlight>
                  <a:srgbClr val="FFFFFF"/>
                </a:highlight>
                <a:latin typeface="Söhne"/>
              </a:rPr>
              <a:t>XGBoost</a:t>
            </a:r>
            <a:r>
              <a:rPr lang="en-US" sz="1400" b="1" i="0" dirty="0">
                <a:solidFill>
                  <a:srgbClr val="0D0D0D"/>
                </a:solidFill>
                <a:effectLst/>
                <a:highlight>
                  <a:srgbClr val="FFFFFF"/>
                </a:highlight>
                <a:latin typeface="Söhne"/>
              </a:rPr>
              <a:t>)</a:t>
            </a:r>
            <a:r>
              <a:rPr lang="en-US" sz="1400" b="0" i="0" dirty="0">
                <a:solidFill>
                  <a:srgbClr val="0D0D0D"/>
                </a:solidFill>
                <a:effectLst/>
                <a:highlight>
                  <a:srgbClr val="FFFFFF"/>
                </a:highlight>
                <a:latin typeface="Söhne"/>
              </a:rPr>
              <a:t>: These models naturally excel by aggregating results from multiple models, reducing variance and bias, and perform exceptionally well when combined with SMOTE.</a:t>
            </a:r>
            <a:endParaRPr lang="en-US" sz="1400" dirty="0"/>
          </a:p>
          <a:p>
            <a:pPr algn="l">
              <a:lnSpc>
                <a:spcPct val="150000"/>
              </a:lnSpc>
              <a:buFont typeface="Arial" panose="020B0604020202020204" pitchFamily="34" charset="0"/>
              <a:buChar char="•"/>
            </a:pPr>
            <a:r>
              <a:rPr lang="en-US" sz="1400" b="1" i="0" dirty="0">
                <a:solidFill>
                  <a:srgbClr val="0D0D0D"/>
                </a:solidFill>
                <a:effectLst/>
                <a:highlight>
                  <a:srgbClr val="FFFFFF"/>
                </a:highlight>
              </a:rPr>
              <a:t>Random Forest using SMOTE</a:t>
            </a:r>
            <a:r>
              <a:rPr lang="en-US" sz="1400" b="0" i="0" dirty="0">
                <a:solidFill>
                  <a:srgbClr val="0D0D0D"/>
                </a:solidFill>
                <a:effectLst/>
                <a:highlight>
                  <a:srgbClr val="FFFFFF"/>
                </a:highlight>
              </a:rPr>
              <a:t>: Accuracy = 0.969</a:t>
            </a:r>
          </a:p>
          <a:p>
            <a:pPr marL="742950" lvl="1" indent="-285750" algn="l">
              <a:lnSpc>
                <a:spcPct val="150000"/>
              </a:lnSpc>
              <a:buFont typeface="Arial" panose="020B0604020202020204" pitchFamily="34" charset="0"/>
              <a:buChar char="•"/>
            </a:pPr>
            <a:r>
              <a:rPr lang="en-US" sz="1400" b="1" i="0" dirty="0">
                <a:solidFill>
                  <a:srgbClr val="0D0D0D"/>
                </a:solidFill>
                <a:effectLst/>
                <a:highlight>
                  <a:srgbClr val="FFFFFF"/>
                </a:highlight>
              </a:rPr>
              <a:t>Key Features</a:t>
            </a:r>
            <a:r>
              <a:rPr lang="en-US" sz="1400" b="0" i="0" dirty="0">
                <a:solidFill>
                  <a:srgbClr val="0D0D0D"/>
                </a:solidFill>
                <a:effectLst/>
                <a:highlight>
                  <a:srgbClr val="FFFFFF"/>
                </a:highlight>
              </a:rPr>
              <a:t>: The highest accuracy among the models when using SMOTE, indicating exceptional handling of class imbalance and inherent model variance.</a:t>
            </a:r>
          </a:p>
          <a:p>
            <a:pPr algn="l">
              <a:lnSpc>
                <a:spcPct val="150000"/>
              </a:lnSpc>
              <a:buFont typeface="Arial" panose="020B0604020202020204" pitchFamily="34" charset="0"/>
              <a:buChar char="•"/>
            </a:pPr>
            <a:r>
              <a:rPr lang="en-US" sz="1400" b="1" i="0" dirty="0" err="1">
                <a:solidFill>
                  <a:srgbClr val="0D0D0D"/>
                </a:solidFill>
                <a:effectLst/>
                <a:highlight>
                  <a:srgbClr val="FFFFFF"/>
                </a:highlight>
              </a:rPr>
              <a:t>XGBoost</a:t>
            </a:r>
            <a:r>
              <a:rPr lang="en-US" sz="1400" b="1" i="0" dirty="0">
                <a:solidFill>
                  <a:srgbClr val="0D0D0D"/>
                </a:solidFill>
                <a:effectLst/>
                <a:highlight>
                  <a:srgbClr val="FFFFFF"/>
                </a:highlight>
              </a:rPr>
              <a:t> using SMOTE</a:t>
            </a:r>
            <a:r>
              <a:rPr lang="en-US" sz="1400" b="0" i="0" dirty="0">
                <a:solidFill>
                  <a:srgbClr val="0D0D0D"/>
                </a:solidFill>
                <a:effectLst/>
                <a:highlight>
                  <a:srgbClr val="FFFFFF"/>
                </a:highlight>
              </a:rPr>
              <a:t>: Accuracy = 0.961</a:t>
            </a:r>
          </a:p>
          <a:p>
            <a:pPr marL="742950" lvl="1" indent="-285750" algn="l">
              <a:lnSpc>
                <a:spcPct val="150000"/>
              </a:lnSpc>
              <a:buFont typeface="Arial" panose="020B0604020202020204" pitchFamily="34" charset="0"/>
              <a:buChar char="•"/>
            </a:pPr>
            <a:r>
              <a:rPr lang="en-US" sz="1400" b="1" i="0" dirty="0">
                <a:solidFill>
                  <a:srgbClr val="0D0D0D"/>
                </a:solidFill>
                <a:effectLst/>
                <a:highlight>
                  <a:srgbClr val="FFFFFF"/>
                </a:highlight>
              </a:rPr>
              <a:t>Key Features</a:t>
            </a:r>
            <a:r>
              <a:rPr lang="en-US" sz="1400" b="0" i="0" dirty="0">
                <a:solidFill>
                  <a:srgbClr val="0D0D0D"/>
                </a:solidFill>
                <a:effectLst/>
                <a:highlight>
                  <a:srgbClr val="FFFFFF"/>
                </a:highlight>
              </a:rPr>
              <a:t>: Shows substantial improvement with balanced classes. Benefits from both SMOTE and the model’s built-in regularization to reduce overfitting and improve prediction accuracy.</a:t>
            </a:r>
          </a:p>
          <a:p>
            <a:pPr marL="0" indent="0" algn="just">
              <a:buNone/>
            </a:pPr>
            <a:endParaRPr lang="en-US" sz="2000" dirty="0"/>
          </a:p>
        </p:txBody>
      </p:sp>
      <p:sp>
        <p:nvSpPr>
          <p:cNvPr id="5" name="Slide Number Placeholder 4"/>
          <p:cNvSpPr>
            <a:spLocks noGrp="1"/>
          </p:cNvSpPr>
          <p:nvPr>
            <p:ph type="sldNum" sz="quarter" idx="12"/>
          </p:nvPr>
        </p:nvSpPr>
        <p:spPr/>
        <p:txBody>
          <a:bodyPr/>
          <a:lstStyle/>
          <a:p>
            <a:fld id="{8BD8F058-9003-4658-AA47-7D4800AF7EA2}" type="slidenum">
              <a:rPr lang="en-US" smtClean="0"/>
              <a:pPr/>
              <a:t>4</a:t>
            </a:fld>
            <a:endParaRPr lang="en-US"/>
          </a:p>
        </p:txBody>
      </p:sp>
      <p:sp>
        <p:nvSpPr>
          <p:cNvPr id="6" name="TextBox 5">
            <a:extLst>
              <a:ext uri="{FF2B5EF4-FFF2-40B4-BE49-F238E27FC236}">
                <a16:creationId xmlns:a16="http://schemas.microsoft.com/office/drawing/2014/main" id="{6691DC9A-800D-CDF4-3769-4CB5B10DDE68}"/>
              </a:ext>
            </a:extLst>
          </p:cNvPr>
          <p:cNvSpPr txBox="1"/>
          <p:nvPr/>
        </p:nvSpPr>
        <p:spPr>
          <a:xfrm>
            <a:off x="2843808" y="1078114"/>
            <a:ext cx="4599708" cy="861774"/>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KEY FEATURES</a:t>
            </a:r>
            <a:br>
              <a:rPr lang="en-IN" sz="1800" b="1" dirty="0">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2325847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0648"/>
            <a:ext cx="6477000" cy="838200"/>
          </a:xfrm>
        </p:spPr>
        <p:txBody>
          <a:bodyPr/>
          <a:lstStyle/>
          <a:p>
            <a:r>
              <a:rPr lang="en-US" sz="3200" b="1" dirty="0">
                <a:solidFill>
                  <a:srgbClr val="000000"/>
                </a:solidFill>
                <a:latin typeface="Times New Roman" panose="02020603050405020304" pitchFamily="18" charset="0"/>
                <a:cs typeface="Times New Roman" panose="02020603050405020304" pitchFamily="18" charset="0"/>
              </a:rPr>
              <a:t>Telco Customer Churn Prediction</a:t>
            </a:r>
            <a:br>
              <a:rPr lang="en-IN" sz="3200"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323528" y="1628800"/>
            <a:ext cx="8496944" cy="4727550"/>
          </a:xfrm>
        </p:spPr>
        <p:txBody>
          <a:bodyPr/>
          <a:lstStyle/>
          <a:p>
            <a:pPr marL="0" indent="0" algn="l">
              <a:buNone/>
            </a:pPr>
            <a:r>
              <a:rPr lang="en-US" sz="1400" b="1" i="0" dirty="0">
                <a:solidFill>
                  <a:srgbClr val="0D0D0D"/>
                </a:solidFill>
                <a:effectLst/>
                <a:highlight>
                  <a:srgbClr val="FFFFFF"/>
                </a:highlight>
              </a:rPr>
              <a:t>1. Integration with Pre-trained Machine Learning Models</a:t>
            </a:r>
          </a:p>
          <a:p>
            <a:pPr algn="l">
              <a:buFont typeface="Arial" panose="020B0604020202020204" pitchFamily="34" charset="0"/>
              <a:buChar char="•"/>
            </a:pPr>
            <a:r>
              <a:rPr lang="en-US" sz="1400" b="1" i="0" dirty="0">
                <a:solidFill>
                  <a:srgbClr val="0D0D0D"/>
                </a:solidFill>
                <a:effectLst/>
                <a:highlight>
                  <a:srgbClr val="FFFFFF"/>
                </a:highlight>
              </a:rPr>
              <a:t>Model and Scaler Loading</a:t>
            </a:r>
            <a:r>
              <a:rPr lang="en-US" sz="1400" b="0" i="0" dirty="0">
                <a:solidFill>
                  <a:srgbClr val="0D0D0D"/>
                </a:solidFill>
                <a:effectLst/>
                <a:highlight>
                  <a:srgbClr val="FFFFFF"/>
                </a:highlight>
              </a:rPr>
              <a:t>: The application loads a pre-trained Random Forest model and a scaler from a pickle file. This is efficient for deploying models as it separates model training from prediction, ensuring that the web application only focuses on serving predictions.</a:t>
            </a:r>
          </a:p>
          <a:p>
            <a:pPr marL="457200" indent="-457200" algn="just">
              <a:buAutoNum type="arabicPeriod" startAt="2"/>
            </a:pPr>
            <a:r>
              <a:rPr lang="en-IN" sz="1400" b="1" i="0" dirty="0">
                <a:solidFill>
                  <a:srgbClr val="0D0D0D"/>
                </a:solidFill>
                <a:effectLst/>
                <a:highlight>
                  <a:srgbClr val="FFFFFF"/>
                </a:highlight>
              </a:rPr>
              <a:t>Web Interface Handling</a:t>
            </a:r>
          </a:p>
          <a:p>
            <a:pPr marL="0" indent="0" algn="just">
              <a:buNone/>
            </a:pPr>
            <a:r>
              <a:rPr lang="en-IN" sz="1400" b="1" i="0" dirty="0">
                <a:solidFill>
                  <a:srgbClr val="0D0D0D"/>
                </a:solidFill>
                <a:effectLst/>
                <a:highlight>
                  <a:srgbClr val="FFFFFF"/>
                </a:highlight>
              </a:rPr>
              <a:t>          Flask Routes:</a:t>
            </a:r>
          </a:p>
          <a:p>
            <a:pPr algn="just">
              <a:lnSpc>
                <a:spcPct val="150000"/>
              </a:lnSpc>
            </a:pPr>
            <a:r>
              <a:rPr lang="en-IN" sz="1400" b="1" dirty="0">
                <a:solidFill>
                  <a:srgbClr val="0D0D0D"/>
                </a:solidFill>
                <a:highlight>
                  <a:srgbClr val="FFFFFF"/>
                </a:highlight>
              </a:rPr>
              <a:t>Home Route(‘/’): This serves the landing page of the application, likely providing users with a form to input their data.</a:t>
            </a:r>
          </a:p>
          <a:p>
            <a:pPr algn="just"/>
            <a:r>
              <a:rPr lang="en-IN" sz="1400" b="1" i="0" dirty="0">
                <a:solidFill>
                  <a:srgbClr val="0D0D0D"/>
                </a:solidFill>
                <a:effectLst/>
                <a:highlight>
                  <a:srgbClr val="FFFFFF"/>
                </a:highlight>
              </a:rPr>
              <a:t>Submit Route(‘/submit’): </a:t>
            </a:r>
            <a:r>
              <a:rPr lang="en-IN" sz="1400" i="0" dirty="0">
                <a:solidFill>
                  <a:srgbClr val="0D0D0D"/>
                </a:solidFill>
                <a:effectLst/>
                <a:highlight>
                  <a:srgbClr val="FFFFFF"/>
                </a:highlight>
              </a:rPr>
              <a:t>Handles the POST requests from the form, processes the user input, and returns the prediction result. This is the core of the interaction between the user and the model.</a:t>
            </a:r>
          </a:p>
          <a:p>
            <a:pPr algn="l">
              <a:buFont typeface="Arial" panose="020B0604020202020204" pitchFamily="34" charset="0"/>
              <a:buChar char="•"/>
            </a:pPr>
            <a:r>
              <a:rPr lang="en-IN" sz="1400" b="1" i="0" dirty="0">
                <a:solidFill>
                  <a:srgbClr val="0D0D0D"/>
                </a:solidFill>
                <a:effectLst/>
                <a:highlight>
                  <a:srgbClr val="FFFFFF"/>
                </a:highlight>
              </a:rPr>
              <a:t>Form Data Processing</a:t>
            </a:r>
            <a:r>
              <a:rPr lang="en-IN" sz="1400" b="0" i="0" dirty="0">
                <a:solidFill>
                  <a:srgbClr val="0D0D0D"/>
                </a:solidFill>
                <a:effectLst/>
                <a:highlight>
                  <a:srgbClr val="FFFFFF"/>
                </a:highlight>
              </a:rPr>
              <a:t>:</a:t>
            </a:r>
            <a:r>
              <a:rPr lang="en-US" sz="1400" b="0" i="0" dirty="0">
                <a:solidFill>
                  <a:srgbClr val="0D0D0D"/>
                </a:solidFill>
                <a:effectLst/>
                <a:highlight>
                  <a:srgbClr val="FFFFFF"/>
                </a:highlight>
              </a:rPr>
              <a:t>The application retrieves data directly from the form inputs, demonstrating how Flask can handle user input seamlessly for real-time predictions.</a:t>
            </a:r>
          </a:p>
          <a:p>
            <a:pPr marL="0" indent="0">
              <a:buNone/>
            </a:pPr>
            <a:r>
              <a:rPr lang="en-US" sz="1400" b="1" i="0" dirty="0">
                <a:solidFill>
                  <a:srgbClr val="0D0D0D"/>
                </a:solidFill>
                <a:effectLst/>
                <a:highlight>
                  <a:srgbClr val="FFFFFF"/>
                </a:highlight>
              </a:rPr>
              <a:t>3. Data Pre-processing and Feature Engineering within the Application</a:t>
            </a:r>
          </a:p>
          <a:p>
            <a:r>
              <a:rPr lang="en-US" sz="1400" b="1" i="0" dirty="0">
                <a:solidFill>
                  <a:srgbClr val="0D0D0D"/>
                </a:solidFill>
                <a:effectLst/>
                <a:highlight>
                  <a:srgbClr val="FFFFFF"/>
                </a:highlight>
              </a:rPr>
              <a:t>Categorical Encoding</a:t>
            </a:r>
            <a:r>
              <a:rPr lang="en-US" sz="1400" b="0" i="0" dirty="0">
                <a:solidFill>
                  <a:srgbClr val="0D0D0D"/>
                </a:solidFill>
                <a:effectLst/>
                <a:highlight>
                  <a:srgbClr val="FFFFFF"/>
                </a:highlight>
              </a:rPr>
              <a:t>: The application maps categorical inputs to numeric values, mirroring the pre-processing done during model training. This is crucial for maintaining consistency in how the model interprets the input features.</a:t>
            </a:r>
          </a:p>
          <a:p>
            <a:r>
              <a:rPr lang="en-IN" sz="1400" b="1" i="0" dirty="0">
                <a:solidFill>
                  <a:srgbClr val="0D0D0D"/>
                </a:solidFill>
                <a:effectLst/>
                <a:highlight>
                  <a:srgbClr val="FFFFFF"/>
                </a:highlight>
              </a:rPr>
              <a:t>Data Scaling</a:t>
            </a:r>
            <a:r>
              <a:rPr lang="en-IN" sz="1400" b="0" i="0" dirty="0">
                <a:solidFill>
                  <a:srgbClr val="0D0D0D"/>
                </a:solidFill>
                <a:effectLst/>
                <a:highlight>
                  <a:srgbClr val="FFFFFF"/>
                </a:highlight>
              </a:rPr>
              <a:t>: Utilizing a scaler ,the application standardizes the input features before feeding them to the model. This ensures that the model receives</a:t>
            </a:r>
          </a:p>
          <a:p>
            <a:pPr marL="0" indent="0">
              <a:buNone/>
            </a:pPr>
            <a:r>
              <a:rPr lang="en-IN" sz="1400" dirty="0">
                <a:solidFill>
                  <a:srgbClr val="0D0D0D"/>
                </a:solidFill>
                <a:highlight>
                  <a:srgbClr val="FFFFFF"/>
                </a:highlight>
              </a:rPr>
              <a:t>            data in the same format as during its training phase.</a:t>
            </a:r>
            <a:endParaRPr lang="en-US" sz="1400" b="0" i="0" dirty="0">
              <a:solidFill>
                <a:srgbClr val="0D0D0D"/>
              </a:solidFill>
              <a:effectLst/>
              <a:highlight>
                <a:srgbClr val="FFFFFF"/>
              </a:highlight>
            </a:endParaRPr>
          </a:p>
          <a:p>
            <a:pPr marL="0" indent="0">
              <a:buNone/>
            </a:pPr>
            <a:br>
              <a:rPr lang="en-US" sz="1400" dirty="0"/>
            </a:br>
            <a:endParaRPr lang="en-IN" sz="1400" b="1" i="0" dirty="0">
              <a:solidFill>
                <a:srgbClr val="0D0D0D"/>
              </a:solidFill>
              <a:effectLst/>
              <a:highlight>
                <a:srgbClr val="FFFFFF"/>
              </a:highlight>
            </a:endParaRPr>
          </a:p>
          <a:p>
            <a:pPr marL="0" indent="0" algn="just">
              <a:buNone/>
            </a:pPr>
            <a:r>
              <a:rPr lang="en-IN" sz="1600" b="1" dirty="0">
                <a:solidFill>
                  <a:srgbClr val="0D0D0D"/>
                </a:solidFill>
                <a:highlight>
                  <a:srgbClr val="FFFFFF"/>
                </a:highlight>
                <a:latin typeface="Söhne"/>
              </a:rPr>
              <a:t>       </a:t>
            </a:r>
            <a:endParaRPr lang="en-IN" sz="2000" b="1" i="0" dirty="0">
              <a:solidFill>
                <a:srgbClr val="0D0D0D"/>
              </a:solidFill>
              <a:effectLst/>
              <a:highlight>
                <a:srgbClr val="FFFFFF"/>
              </a:highlight>
              <a:latin typeface="Söhne"/>
            </a:endParaRPr>
          </a:p>
          <a:p>
            <a:pPr marL="0" indent="0" algn="just">
              <a:buNone/>
            </a:pPr>
            <a:endParaRPr lang="en-IN" sz="2000" b="1" i="0" dirty="0">
              <a:solidFill>
                <a:srgbClr val="0D0D0D"/>
              </a:solidFill>
              <a:effectLst/>
              <a:highlight>
                <a:srgbClr val="FFFFFF"/>
              </a:highlight>
              <a:latin typeface="Söhne"/>
            </a:endParaRPr>
          </a:p>
          <a:p>
            <a:pPr marL="0" indent="0" algn="just">
              <a:buNone/>
            </a:pPr>
            <a:endParaRPr lang="en-US" sz="2400" dirty="0"/>
          </a:p>
        </p:txBody>
      </p:sp>
      <p:sp>
        <p:nvSpPr>
          <p:cNvPr id="5" name="Slide Number Placeholder 4"/>
          <p:cNvSpPr>
            <a:spLocks noGrp="1"/>
          </p:cNvSpPr>
          <p:nvPr>
            <p:ph type="sldNum" sz="quarter" idx="12"/>
          </p:nvPr>
        </p:nvSpPr>
        <p:spPr/>
        <p:txBody>
          <a:bodyPr/>
          <a:lstStyle/>
          <a:p>
            <a:fld id="{8BD8F058-9003-4658-AA47-7D4800AF7EA2}" type="slidenum">
              <a:rPr lang="en-US" smtClean="0"/>
              <a:pPr/>
              <a:t>5</a:t>
            </a:fld>
            <a:endParaRPr lang="en-US" dirty="0"/>
          </a:p>
        </p:txBody>
      </p:sp>
      <p:sp>
        <p:nvSpPr>
          <p:cNvPr id="4" name="TextBox 3">
            <a:extLst>
              <a:ext uri="{FF2B5EF4-FFF2-40B4-BE49-F238E27FC236}">
                <a16:creationId xmlns:a16="http://schemas.microsoft.com/office/drawing/2014/main" id="{4C1D0B31-193C-58EF-ECDE-29ADFE990278}"/>
              </a:ext>
            </a:extLst>
          </p:cNvPr>
          <p:cNvSpPr txBox="1"/>
          <p:nvPr/>
        </p:nvSpPr>
        <p:spPr>
          <a:xfrm>
            <a:off x="1115616" y="980728"/>
            <a:ext cx="7236296" cy="861774"/>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KEY FEATURES OF FLASK MODEL</a:t>
            </a:r>
            <a:br>
              <a:rPr lang="en-IN" sz="1800" b="1" dirty="0">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3523232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6477000" cy="838200"/>
          </a:xfrm>
        </p:spPr>
        <p:txBody>
          <a:bodyPr/>
          <a:lstStyle/>
          <a:p>
            <a:r>
              <a:rPr lang="en-US" sz="3200" b="1" dirty="0">
                <a:solidFill>
                  <a:srgbClr val="000000"/>
                </a:solidFill>
                <a:latin typeface="Times New Roman" panose="02020603050405020304" pitchFamily="18" charset="0"/>
                <a:cs typeface="Times New Roman" panose="02020603050405020304" pitchFamily="18" charset="0"/>
              </a:rPr>
              <a:t>Telco Customer Churn Prediction</a:t>
            </a:r>
            <a:br>
              <a:rPr lang="en-IN" sz="3200"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323528" y="1124744"/>
            <a:ext cx="8363272" cy="5231606"/>
          </a:xfrm>
        </p:spPr>
        <p:txBody>
          <a:bodyPr/>
          <a:lstStyle/>
          <a:p>
            <a:pPr marL="0" indent="0">
              <a:lnSpc>
                <a:spcPct val="150000"/>
              </a:lnSpc>
              <a:buNone/>
            </a:pPr>
            <a:r>
              <a:rPr lang="en-IN" sz="1400" b="1" i="0" dirty="0">
                <a:solidFill>
                  <a:srgbClr val="0D0D0D"/>
                </a:solidFill>
                <a:effectLst/>
                <a:highlight>
                  <a:srgbClr val="FFFFFF"/>
                </a:highlight>
              </a:rPr>
              <a:t>4. Predictive Analysis Execution</a:t>
            </a:r>
          </a:p>
          <a:p>
            <a:pPr>
              <a:lnSpc>
                <a:spcPct val="150000"/>
              </a:lnSpc>
            </a:pPr>
            <a:r>
              <a:rPr lang="en-US" sz="1400" b="1" i="0" dirty="0">
                <a:solidFill>
                  <a:srgbClr val="0D0D0D"/>
                </a:solidFill>
                <a:effectLst/>
                <a:highlight>
                  <a:srgbClr val="FFFFFF"/>
                </a:highlight>
              </a:rPr>
              <a:t>Prediction</a:t>
            </a:r>
            <a:r>
              <a:rPr lang="en-US" sz="1400" b="0" i="0" dirty="0">
                <a:solidFill>
                  <a:srgbClr val="0D0D0D"/>
                </a:solidFill>
                <a:effectLst/>
                <a:highlight>
                  <a:srgbClr val="FFFFFF"/>
                </a:highlight>
              </a:rPr>
              <a:t>: After processing and scaling the data, the application uses the loaded Random Forest model to predict whether the customer is likely to churn based on the input features.</a:t>
            </a:r>
          </a:p>
          <a:p>
            <a:pPr>
              <a:lnSpc>
                <a:spcPct val="150000"/>
              </a:lnSpc>
            </a:pPr>
            <a:r>
              <a:rPr lang="en-US" sz="1400" b="1" i="0" dirty="0">
                <a:solidFill>
                  <a:srgbClr val="0D0D0D"/>
                </a:solidFill>
                <a:effectLst/>
                <a:highlight>
                  <a:srgbClr val="FFFFFF"/>
                </a:highlight>
              </a:rPr>
              <a:t>Result Interpretation</a:t>
            </a:r>
            <a:r>
              <a:rPr lang="en-US" sz="1400" b="0" i="0" dirty="0">
                <a:solidFill>
                  <a:srgbClr val="0D0D0D"/>
                </a:solidFill>
                <a:effectLst/>
                <a:highlight>
                  <a:srgbClr val="FFFFFF"/>
                </a:highlight>
              </a:rPr>
              <a:t>: Converts the numerical prediction into a user-friendly message that indicates whether the customer is likely to churn, enhancing the user experience by providing easily understandable output.</a:t>
            </a:r>
          </a:p>
          <a:p>
            <a:pPr marL="0" indent="0">
              <a:lnSpc>
                <a:spcPct val="150000"/>
              </a:lnSpc>
              <a:buNone/>
            </a:pPr>
            <a:r>
              <a:rPr lang="en-IN" sz="1400" b="1" i="0" dirty="0">
                <a:solidFill>
                  <a:srgbClr val="0D0D0D"/>
                </a:solidFill>
                <a:effectLst/>
                <a:highlight>
                  <a:srgbClr val="FFFFFF"/>
                </a:highlight>
              </a:rPr>
              <a:t>5. Error Handling</a:t>
            </a:r>
          </a:p>
          <a:p>
            <a:pPr>
              <a:lnSpc>
                <a:spcPct val="150000"/>
              </a:lnSpc>
            </a:pPr>
            <a:r>
              <a:rPr lang="en-US" sz="1400" b="1" i="0" dirty="0">
                <a:solidFill>
                  <a:srgbClr val="0D0D0D"/>
                </a:solidFill>
                <a:effectLst/>
                <a:highlight>
                  <a:srgbClr val="FFFFFF"/>
                </a:highlight>
              </a:rPr>
              <a:t>Exception Management</a:t>
            </a:r>
            <a:r>
              <a:rPr lang="en-US" sz="1400" b="0" i="0" dirty="0">
                <a:solidFill>
                  <a:srgbClr val="0D0D0D"/>
                </a:solidFill>
                <a:effectLst/>
                <a:highlight>
                  <a:srgbClr val="FFFFFF"/>
                </a:highlight>
              </a:rPr>
              <a:t>: The application includes a try-except block around the prediction logic, which is essential for catching and handling errors that could occur during the prediction process (e.g., wrong data types, missing values). This improves the robustness of the application by preventing it from crashing and instead providing a meaningful error message.</a:t>
            </a:r>
          </a:p>
          <a:p>
            <a:pPr marL="0" indent="0">
              <a:lnSpc>
                <a:spcPct val="150000"/>
              </a:lnSpc>
              <a:buNone/>
            </a:pPr>
            <a:r>
              <a:rPr lang="en-IN" sz="1400" b="1" i="0" dirty="0">
                <a:solidFill>
                  <a:srgbClr val="0D0D0D"/>
                </a:solidFill>
                <a:effectLst/>
                <a:highlight>
                  <a:srgbClr val="FFFFFF"/>
                </a:highlight>
              </a:rPr>
              <a:t>6. Deployment and Accessibility</a:t>
            </a:r>
          </a:p>
          <a:p>
            <a:pPr>
              <a:lnSpc>
                <a:spcPct val="150000"/>
              </a:lnSpc>
            </a:pPr>
            <a:r>
              <a:rPr lang="en-US" sz="1400" b="1" i="0" dirty="0">
                <a:solidFill>
                  <a:srgbClr val="0D0D0D"/>
                </a:solidFill>
                <a:effectLst/>
                <a:highlight>
                  <a:srgbClr val="FFFFFF"/>
                </a:highlight>
              </a:rPr>
              <a:t>Running on Flask Development Server</a:t>
            </a:r>
            <a:r>
              <a:rPr lang="en-US" sz="1400" b="0" i="0" dirty="0">
                <a:solidFill>
                  <a:srgbClr val="0D0D0D"/>
                </a:solidFill>
                <a:effectLst/>
                <a:highlight>
                  <a:srgbClr val="FFFFFF"/>
                </a:highlight>
              </a:rPr>
              <a:t>: The app is configured to run on a local development server with debugging enabled, which is good for development and testing but should be adapted for production using a more robust server like WSGI servers.</a:t>
            </a:r>
          </a:p>
          <a:p>
            <a:pPr marL="0" indent="0">
              <a:lnSpc>
                <a:spcPct val="150000"/>
              </a:lnSpc>
              <a:buNone/>
            </a:pPr>
            <a:endParaRPr lang="en-US" sz="1400" b="0" i="0" dirty="0">
              <a:solidFill>
                <a:srgbClr val="0D0D0D"/>
              </a:solidFill>
              <a:effectLst/>
              <a:highlight>
                <a:srgbClr val="FFFFFF"/>
              </a:highlight>
            </a:endParaRPr>
          </a:p>
          <a:p>
            <a:pPr marL="0" indent="0">
              <a:buNone/>
            </a:pPr>
            <a:endParaRPr lang="en-US" b="0" i="0" dirty="0">
              <a:solidFill>
                <a:srgbClr val="0D0D0D"/>
              </a:solidFill>
              <a:effectLst/>
              <a:highlight>
                <a:srgbClr val="FFFFFF"/>
              </a:highlight>
              <a:latin typeface="Söhne"/>
            </a:endParaRPr>
          </a:p>
          <a:p>
            <a:pPr marL="0" indent="0">
              <a:buNone/>
            </a:pPr>
            <a:endParaRPr lang="en-US" dirty="0"/>
          </a:p>
        </p:txBody>
      </p:sp>
      <p:sp>
        <p:nvSpPr>
          <p:cNvPr id="5" name="Slide Number Placeholder 4"/>
          <p:cNvSpPr>
            <a:spLocks noGrp="1"/>
          </p:cNvSpPr>
          <p:nvPr>
            <p:ph type="sldNum" sz="quarter" idx="12"/>
          </p:nvPr>
        </p:nvSpPr>
        <p:spPr/>
        <p:txBody>
          <a:bodyPr/>
          <a:lstStyle/>
          <a:p>
            <a:fld id="{8BD8F058-9003-4658-AA47-7D4800AF7EA2}" type="slidenum">
              <a:rPr lang="en-US" smtClean="0"/>
              <a:pPr/>
              <a:t>6</a:t>
            </a:fld>
            <a:endParaRPr lang="en-US"/>
          </a:p>
        </p:txBody>
      </p:sp>
    </p:spTree>
    <p:extLst>
      <p:ext uri="{BB962C8B-B14F-4D97-AF65-F5344CB8AC3E}">
        <p14:creationId xmlns:p14="http://schemas.microsoft.com/office/powerpoint/2010/main" val="2059577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8611"/>
            <a:ext cx="6477000" cy="838200"/>
          </a:xfrm>
        </p:spPr>
        <p:txBody>
          <a:bodyPr/>
          <a:lstStyle/>
          <a:p>
            <a:br>
              <a:rPr lang="en-US" b="1" dirty="0"/>
            </a:br>
            <a:r>
              <a:rPr lang="en-US" sz="3200" b="1" dirty="0">
                <a:solidFill>
                  <a:srgbClr val="000000"/>
                </a:solidFill>
                <a:latin typeface="Times New Roman" panose="02020603050405020304" pitchFamily="18" charset="0"/>
                <a:cs typeface="Times New Roman" panose="02020603050405020304" pitchFamily="18" charset="0"/>
              </a:rPr>
              <a:t>Telco Customer Churn Prediction</a:t>
            </a:r>
            <a:br>
              <a:rPr lang="en-IN" sz="3200" b="1" dirty="0">
                <a:latin typeface="Times New Roman" panose="02020603050405020304" pitchFamily="18" charset="0"/>
                <a:cs typeface="Times New Roman" panose="02020603050405020304" pitchFamily="18" charset="0"/>
              </a:rPr>
            </a:br>
            <a:br>
              <a:rPr lang="en-US" b="1" dirty="0"/>
            </a:br>
            <a:endParaRPr lang="en-US" dirty="0"/>
          </a:p>
        </p:txBody>
      </p:sp>
      <p:sp>
        <p:nvSpPr>
          <p:cNvPr id="5" name="Slide Number Placeholder 4"/>
          <p:cNvSpPr>
            <a:spLocks noGrp="1"/>
          </p:cNvSpPr>
          <p:nvPr>
            <p:ph type="sldNum" sz="quarter" idx="12"/>
          </p:nvPr>
        </p:nvSpPr>
        <p:spPr/>
        <p:txBody>
          <a:bodyPr/>
          <a:lstStyle/>
          <a:p>
            <a:fld id="{8BD8F058-9003-4658-AA47-7D4800AF7EA2}" type="slidenum">
              <a:rPr lang="en-US" smtClean="0"/>
              <a:pPr/>
              <a:t>7</a:t>
            </a:fld>
            <a:endParaRPr lang="en-US"/>
          </a:p>
        </p:txBody>
      </p:sp>
      <p:sp>
        <p:nvSpPr>
          <p:cNvPr id="6" name="TextBox 5">
            <a:extLst>
              <a:ext uri="{FF2B5EF4-FFF2-40B4-BE49-F238E27FC236}">
                <a16:creationId xmlns:a16="http://schemas.microsoft.com/office/drawing/2014/main" id="{1AF07DC1-60C6-CB8A-BD80-4CF52E09A151}"/>
              </a:ext>
            </a:extLst>
          </p:cNvPr>
          <p:cNvSpPr txBox="1"/>
          <p:nvPr/>
        </p:nvSpPr>
        <p:spPr>
          <a:xfrm>
            <a:off x="1948880" y="898386"/>
            <a:ext cx="5472608" cy="584775"/>
          </a:xfrm>
          <a:prstGeom prst="rect">
            <a:avLst/>
          </a:prstGeom>
          <a:noFill/>
        </p:spPr>
        <p:txBody>
          <a:bodyPr wrap="square">
            <a:spAutoFit/>
          </a:bodyPr>
          <a:lstStyle/>
          <a:p>
            <a:pPr algn="ctr"/>
            <a:r>
              <a:rPr lang="en-US" sz="3200" b="1" i="0" dirty="0">
                <a:solidFill>
                  <a:srgbClr val="0D0D0D"/>
                </a:solidFill>
                <a:effectLst/>
                <a:highlight>
                  <a:srgbClr val="FFFFFF"/>
                </a:highlight>
                <a:latin typeface="Times New Roman" panose="02020603050405020304" pitchFamily="18" charset="0"/>
                <a:cs typeface="Times New Roman" panose="02020603050405020304" pitchFamily="18" charset="0"/>
              </a:rPr>
              <a:t>ROC CURVE</a:t>
            </a:r>
          </a:p>
        </p:txBody>
      </p:sp>
      <p:pic>
        <p:nvPicPr>
          <p:cNvPr id="2050" name="Picture 2">
            <a:extLst>
              <a:ext uri="{FF2B5EF4-FFF2-40B4-BE49-F238E27FC236}">
                <a16:creationId xmlns:a16="http://schemas.microsoft.com/office/drawing/2014/main" id="{055B85F0-FB10-1471-FF6E-7436800789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458913"/>
            <a:ext cx="8003232" cy="4994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514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19745"/>
            <a:ext cx="6477000" cy="838200"/>
          </a:xfrm>
        </p:spPr>
        <p:txBody>
          <a:bodyPr/>
          <a:lstStyle/>
          <a:p>
            <a:r>
              <a:rPr lang="en-US" sz="3200" b="1" dirty="0">
                <a:solidFill>
                  <a:srgbClr val="000000"/>
                </a:solidFill>
                <a:latin typeface="Times New Roman" panose="02020603050405020304" pitchFamily="18" charset="0"/>
                <a:cs typeface="Times New Roman" panose="02020603050405020304" pitchFamily="18" charset="0"/>
              </a:rPr>
              <a:t>Telco Customer Churn Prediction</a:t>
            </a:r>
            <a:br>
              <a:rPr lang="en-IN" sz="3200"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323528" y="908720"/>
            <a:ext cx="8496944" cy="5447630"/>
          </a:xfrm>
        </p:spPr>
        <p:txBody>
          <a:bodyPr/>
          <a:lstStyle/>
          <a:p>
            <a:pPr marL="0" indent="0">
              <a:buNone/>
            </a:pPr>
            <a:r>
              <a:rPr lang="en-US" sz="1400" b="0" i="0" dirty="0">
                <a:solidFill>
                  <a:srgbClr val="0D0D0D"/>
                </a:solidFill>
                <a:effectLst/>
                <a:highlight>
                  <a:srgbClr val="FFFFFF"/>
                </a:highlight>
              </a:rPr>
              <a:t>The Receiver Operating Characteristic (ROC) curve is a graphical plot that illustrates the diagnostic ability of a binary classifier system as its discrimination threshold is varied. It is created by plotting the True Positive Rate (TPR) against the False Positive Rate (FPR) at various threshold settings:</a:t>
            </a:r>
          </a:p>
          <a:p>
            <a:pPr marL="457200" indent="-457200">
              <a:buAutoNum type="arabicPeriod"/>
            </a:pPr>
            <a:r>
              <a:rPr lang="en-US" sz="1400" b="1" i="0" dirty="0">
                <a:solidFill>
                  <a:srgbClr val="0D0D0D"/>
                </a:solidFill>
                <a:effectLst/>
                <a:highlight>
                  <a:srgbClr val="FFFFFF"/>
                </a:highlight>
              </a:rPr>
              <a:t>Area Under the Curve (AUC)</a:t>
            </a:r>
            <a:r>
              <a:rPr lang="en-US" sz="1400" b="0" i="0" dirty="0">
                <a:solidFill>
                  <a:srgbClr val="0D0D0D"/>
                </a:solidFill>
                <a:effectLst/>
                <a:highlight>
                  <a:srgbClr val="FFFFFF"/>
                </a:highlight>
              </a:rPr>
              <a:t>: The AUC value is a measure of the model's ability to discriminate between the classes. An AUC close to 1.0 suggests a model with excellent prediction accuracy, while an AUC near 0.5 indicates no discriminative power, equivalent to random guessing.</a:t>
            </a:r>
          </a:p>
          <a:p>
            <a:pPr marL="457200" indent="-457200">
              <a:buAutoNum type="arabicPeriod"/>
            </a:pPr>
            <a:r>
              <a:rPr lang="en-IN" sz="1400" b="1" i="0" dirty="0">
                <a:solidFill>
                  <a:srgbClr val="0D0D0D"/>
                </a:solidFill>
                <a:effectLst/>
                <a:highlight>
                  <a:srgbClr val="FFFFFF"/>
                </a:highlight>
              </a:rPr>
              <a:t>Model Interpretation</a:t>
            </a:r>
            <a:r>
              <a:rPr lang="en-IN" sz="1400" b="0" i="0" dirty="0">
                <a:solidFill>
                  <a:srgbClr val="0D0D0D"/>
                </a:solidFill>
                <a:effectLst/>
                <a:highlight>
                  <a:srgbClr val="FFFFFF"/>
                </a:highlight>
              </a:rPr>
              <a:t>:</a:t>
            </a:r>
          </a:p>
          <a:p>
            <a:r>
              <a:rPr lang="en-US" sz="1400" b="0" i="0" dirty="0">
                <a:solidFill>
                  <a:srgbClr val="0D0D0D"/>
                </a:solidFill>
                <a:effectLst/>
                <a:highlight>
                  <a:srgbClr val="FFFFFF"/>
                </a:highlight>
              </a:rPr>
              <a:t>A higher AUC value for the Random Forest model, especially with SMOTE, implies that it effectively distinguishes between customers who will churn and those who will not. The ROC curve for this model would likely show a steep rise towards the top-left corner of the plot, indicating high sensitivity (high TPR) and specificity (low FPR).</a:t>
            </a:r>
          </a:p>
          <a:p>
            <a:r>
              <a:rPr lang="en-US" sz="1400" b="0" i="0" dirty="0">
                <a:solidFill>
                  <a:srgbClr val="0D0D0D"/>
                </a:solidFill>
                <a:effectLst/>
                <a:highlight>
                  <a:srgbClr val="FFFFFF"/>
                </a:highlight>
              </a:rPr>
              <a:t>The ROC curve provides insights beyond simple accuracy by showing how well the model can adjust its classification threshold to balance the TPR and FPR. This is particularly useful in business contexts where the cost of a false positive (e.g., unnecessarily targeting a customer for retention efforts) might be weighed against the cost of a false negative (e.g., missing a customer at high risk of churn).</a:t>
            </a:r>
            <a:endParaRPr lang="en-IN" sz="1400" dirty="0">
              <a:solidFill>
                <a:srgbClr val="0D0D0D"/>
              </a:solidFill>
              <a:highlight>
                <a:srgbClr val="FFFFFF"/>
              </a:highlight>
            </a:endParaRPr>
          </a:p>
          <a:p>
            <a:pPr marL="0" indent="0">
              <a:buNone/>
            </a:pPr>
            <a:r>
              <a:rPr lang="en-IN" sz="1400" b="1" i="0" dirty="0">
                <a:solidFill>
                  <a:srgbClr val="0D0D0D"/>
                </a:solidFill>
                <a:effectLst/>
                <a:highlight>
                  <a:srgbClr val="FFFFFF"/>
                </a:highlight>
              </a:rPr>
              <a:t>Practical Applications</a:t>
            </a:r>
          </a:p>
          <a:p>
            <a:pPr algn="l"/>
            <a:r>
              <a:rPr lang="en-US" sz="1400" b="0" i="0" dirty="0">
                <a:solidFill>
                  <a:srgbClr val="0D0D0D"/>
                </a:solidFill>
                <a:effectLst/>
                <a:highlight>
                  <a:srgbClr val="FFFFFF"/>
                </a:highlight>
              </a:rPr>
              <a:t>For telecom companies, using a Random Forest model with such high accuracy and a strong AUC value means they can more confidently implement targeted intervention strategies. By adjusting the model's threshold based on the ROC curve analysis, the company can optimize its churn prevention strategies to either focus on capturing as many true positives as possible (at the risk of some false positives) or to minimize false alarms, depending on their cost implications and customer management priorities.</a:t>
            </a:r>
          </a:p>
          <a:p>
            <a:pPr algn="l"/>
            <a:r>
              <a:rPr lang="en-US" sz="1400" b="0" i="0" dirty="0">
                <a:solidFill>
                  <a:srgbClr val="0D0D0D"/>
                </a:solidFill>
                <a:effectLst/>
                <a:highlight>
                  <a:srgbClr val="FFFFFF"/>
                </a:highlight>
              </a:rPr>
              <a:t>Overall, the Random Forest model, particularly when enhanced with SMOTE, proves to be a very effective tool for predicting customer churn, helping telecom companies save costs on retention campaigns and better allocate their resources.</a:t>
            </a:r>
          </a:p>
          <a:p>
            <a:pPr marL="0" indent="0">
              <a:buNone/>
            </a:pPr>
            <a:endParaRPr lang="en-US" sz="1400" b="0" i="0" dirty="0">
              <a:solidFill>
                <a:srgbClr val="0D0D0D"/>
              </a:solidFill>
              <a:effectLst/>
              <a:highlight>
                <a:srgbClr val="FFFFFF"/>
              </a:highlight>
            </a:endParaRPr>
          </a:p>
          <a:p>
            <a:pPr marL="0" indent="0">
              <a:buNone/>
            </a:pPr>
            <a:endParaRPr lang="en-US" dirty="0"/>
          </a:p>
        </p:txBody>
      </p:sp>
      <p:sp>
        <p:nvSpPr>
          <p:cNvPr id="5" name="Slide Number Placeholder 4"/>
          <p:cNvSpPr>
            <a:spLocks noGrp="1"/>
          </p:cNvSpPr>
          <p:nvPr>
            <p:ph type="sldNum" sz="quarter" idx="12"/>
          </p:nvPr>
        </p:nvSpPr>
        <p:spPr/>
        <p:txBody>
          <a:bodyPr/>
          <a:lstStyle/>
          <a:p>
            <a:fld id="{8BD8F058-9003-4658-AA47-7D4800AF7EA2}" type="slidenum">
              <a:rPr lang="en-US" smtClean="0"/>
              <a:pPr/>
              <a:t>8</a:t>
            </a:fld>
            <a:endParaRPr lang="en-US"/>
          </a:p>
        </p:txBody>
      </p:sp>
    </p:spTree>
    <p:extLst>
      <p:ext uri="{BB962C8B-B14F-4D97-AF65-F5344CB8AC3E}">
        <p14:creationId xmlns:p14="http://schemas.microsoft.com/office/powerpoint/2010/main" val="29581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52" y="224642"/>
            <a:ext cx="6477000" cy="838200"/>
          </a:xfrm>
        </p:spPr>
        <p:txBody>
          <a:bodyPr/>
          <a:lstStyle/>
          <a:p>
            <a:br>
              <a:rPr lang="en-US" b="1" dirty="0"/>
            </a:br>
            <a:r>
              <a:rPr lang="en-US" sz="3200" b="1" dirty="0">
                <a:solidFill>
                  <a:srgbClr val="000000"/>
                </a:solidFill>
                <a:latin typeface="Times New Roman" panose="02020603050405020304" pitchFamily="18" charset="0"/>
                <a:cs typeface="Times New Roman" panose="02020603050405020304" pitchFamily="18" charset="0"/>
              </a:rPr>
              <a:t>Telco Customer Churn Prediction</a:t>
            </a:r>
            <a:br>
              <a:rPr lang="en-IN" sz="3200" b="1" dirty="0">
                <a:latin typeface="Times New Roman" panose="02020603050405020304" pitchFamily="18" charset="0"/>
                <a:cs typeface="Times New Roman" panose="02020603050405020304" pitchFamily="18" charset="0"/>
              </a:rPr>
            </a:br>
            <a:br>
              <a:rPr lang="en-US" b="1" dirty="0"/>
            </a:br>
            <a:endParaRPr lang="en-US" dirty="0"/>
          </a:p>
        </p:txBody>
      </p:sp>
      <p:sp>
        <p:nvSpPr>
          <p:cNvPr id="5" name="Slide Number Placeholder 4"/>
          <p:cNvSpPr>
            <a:spLocks noGrp="1"/>
          </p:cNvSpPr>
          <p:nvPr>
            <p:ph type="sldNum" sz="quarter" idx="12"/>
          </p:nvPr>
        </p:nvSpPr>
        <p:spPr/>
        <p:txBody>
          <a:bodyPr/>
          <a:lstStyle/>
          <a:p>
            <a:fld id="{8BD8F058-9003-4658-AA47-7D4800AF7EA2}" type="slidenum">
              <a:rPr lang="en-US" smtClean="0"/>
              <a:pPr/>
              <a:t>9</a:t>
            </a:fld>
            <a:endParaRPr lang="en-US"/>
          </a:p>
        </p:txBody>
      </p:sp>
      <p:pic>
        <p:nvPicPr>
          <p:cNvPr id="23" name="Content Placeholder 22">
            <a:extLst>
              <a:ext uri="{FF2B5EF4-FFF2-40B4-BE49-F238E27FC236}">
                <a16:creationId xmlns:a16="http://schemas.microsoft.com/office/drawing/2014/main" id="{E431534E-CA5D-6C0C-0D24-EF3079C99569}"/>
              </a:ext>
            </a:extLst>
          </p:cNvPr>
          <p:cNvPicPr>
            <a:picLocks noGrp="1" noChangeAspect="1"/>
          </p:cNvPicPr>
          <p:nvPr>
            <p:ph idx="1"/>
          </p:nvPr>
        </p:nvPicPr>
        <p:blipFill>
          <a:blip r:embed="rId2"/>
          <a:stretch>
            <a:fillRect/>
          </a:stretch>
        </p:blipFill>
        <p:spPr>
          <a:xfrm>
            <a:off x="457200" y="1422975"/>
            <a:ext cx="8229600" cy="4022249"/>
          </a:xfrm>
          <a:prstGeom prst="rect">
            <a:avLst/>
          </a:prstGeom>
        </p:spPr>
      </p:pic>
      <p:sp>
        <p:nvSpPr>
          <p:cNvPr id="22" name="TextBox 21">
            <a:extLst>
              <a:ext uri="{FF2B5EF4-FFF2-40B4-BE49-F238E27FC236}">
                <a16:creationId xmlns:a16="http://schemas.microsoft.com/office/drawing/2014/main" id="{DFAEC398-D378-0B92-019B-040093F0B31E}"/>
              </a:ext>
            </a:extLst>
          </p:cNvPr>
          <p:cNvSpPr txBox="1"/>
          <p:nvPr/>
        </p:nvSpPr>
        <p:spPr>
          <a:xfrm>
            <a:off x="2273300" y="838200"/>
            <a:ext cx="4597400" cy="584775"/>
          </a:xfrm>
          <a:prstGeom prst="rect">
            <a:avLst/>
          </a:prstGeom>
          <a:noFill/>
        </p:spPr>
        <p:txBody>
          <a:bodyPr wrap="square">
            <a:spAutoFit/>
          </a:bodyPr>
          <a:lstStyle/>
          <a:p>
            <a:pPr algn="ctr"/>
            <a:r>
              <a:rPr lang="en-US" sz="3200" b="1" dirty="0"/>
              <a:t>DASHBOARD</a:t>
            </a:r>
            <a:endParaRPr lang="en-IN" sz="3200" dirty="0"/>
          </a:p>
        </p:txBody>
      </p:sp>
      <p:pic>
        <p:nvPicPr>
          <p:cNvPr id="24" name="Picture 23">
            <a:extLst>
              <a:ext uri="{FF2B5EF4-FFF2-40B4-BE49-F238E27FC236}">
                <a16:creationId xmlns:a16="http://schemas.microsoft.com/office/drawing/2014/main" id="{568ACDC4-08C5-CC82-8745-8C3A9E0B49DD}"/>
              </a:ext>
            </a:extLst>
          </p:cNvPr>
          <p:cNvPicPr>
            <a:picLocks noChangeAspect="1"/>
          </p:cNvPicPr>
          <p:nvPr/>
        </p:nvPicPr>
        <p:blipFill rotWithShape="1">
          <a:blip r:embed="rId3"/>
          <a:srcRect t="2408" r="20075" b="50000"/>
          <a:stretch/>
        </p:blipFill>
        <p:spPr>
          <a:xfrm>
            <a:off x="457448" y="5629483"/>
            <a:ext cx="7308304" cy="584775"/>
          </a:xfrm>
          <a:prstGeom prst="rect">
            <a:avLst/>
          </a:prstGeom>
        </p:spPr>
      </p:pic>
    </p:spTree>
    <p:extLst>
      <p:ext uri="{BB962C8B-B14F-4D97-AF65-F5344CB8AC3E}">
        <p14:creationId xmlns:p14="http://schemas.microsoft.com/office/powerpoint/2010/main" val="1775268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5760969</TotalTime>
  <Words>2086</Words>
  <Application>Microsoft Office PowerPoint</Application>
  <PresentationFormat>On-screen Show (4:3)</PresentationFormat>
  <Paragraphs>105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Söhne</vt:lpstr>
      <vt:lpstr>Times New Roman</vt:lpstr>
      <vt:lpstr>Wingdings</vt:lpstr>
      <vt:lpstr>Office Theme</vt:lpstr>
      <vt:lpstr>PowerPoint Presentation</vt:lpstr>
      <vt:lpstr>INTRODUCTION</vt:lpstr>
      <vt:lpstr>Telco Customer Churn Prediction </vt:lpstr>
      <vt:lpstr>Telco Customer Churn Prediction </vt:lpstr>
      <vt:lpstr>Telco Customer Churn Prediction </vt:lpstr>
      <vt:lpstr>Telco Customer Churn Prediction </vt:lpstr>
      <vt:lpstr> Telco Customer Churn Prediction  </vt:lpstr>
      <vt:lpstr>Telco Customer Churn Prediction </vt:lpstr>
      <vt:lpstr> Telco Customer Churn Prediction  </vt:lpstr>
      <vt:lpstr> Telco Customer Churn Prediction  </vt:lpstr>
      <vt:lpstr> Telco Customer Churn Prediction  </vt:lpstr>
      <vt:lpstr>Telco Customer Churn Prediction </vt:lpstr>
      <vt:lpstr> Telco Customer Churn Prediction  </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Vandana Mohindru Sood</dc:creator>
  <cp:lastModifiedBy>Nishtha Rawal</cp:lastModifiedBy>
  <cp:revision>1683</cp:revision>
  <dcterms:created xsi:type="dcterms:W3CDTF">2010-04-09T07:36:15Z</dcterms:created>
  <dcterms:modified xsi:type="dcterms:W3CDTF">2024-05-14T13:39:26Z</dcterms:modified>
</cp:coreProperties>
</file>