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81" r:id="rId2"/>
    <p:sldId id="282" r:id="rId3"/>
    <p:sldId id="283" r:id="rId4"/>
    <p:sldId id="284" r:id="rId5"/>
    <p:sldId id="285" r:id="rId6"/>
    <p:sldId id="293" r:id="rId7"/>
    <p:sldId id="292" r:id="rId8"/>
    <p:sldId id="287" r:id="rId9"/>
    <p:sldId id="288" r:id="rId10"/>
    <p:sldId id="294" r:id="rId11"/>
    <p:sldId id="298" r:id="rId12"/>
    <p:sldId id="295" r:id="rId13"/>
    <p:sldId id="286" r:id="rId14"/>
    <p:sldId id="289" r:id="rId15"/>
    <p:sldId id="296" r:id="rId16"/>
    <p:sldId id="297" r:id="rId17"/>
    <p:sldId id="290" r:id="rId18"/>
    <p:sldId id="291" r:id="rId19"/>
    <p:sldId id="275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82" d="100"/>
          <a:sy n="82" d="100"/>
        </p:scale>
        <p:origin x="-17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208D-7564-4296-8E04-23AC3E064C0F}" type="datetime1">
              <a:rPr lang="en-US" smtClean="0"/>
              <a:pPr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5CE4-ADAF-4059-ABA2-141220E630ED}" type="datetime1">
              <a:rPr lang="en-US" smtClean="0"/>
              <a:pPr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06D-A723-4AF6-81A5-B834FAD74726}" type="datetime1">
              <a:rPr lang="en-US" smtClean="0"/>
              <a:pPr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8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F097-511E-4A39-B887-743E45CBA906}" type="datetime1">
              <a:rPr lang="en-US" smtClean="0"/>
              <a:pPr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1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5FCB-8524-42D5-A40A-2F99E5C3E7D8}" type="datetime1">
              <a:rPr lang="en-US" smtClean="0"/>
              <a:pPr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977D-637B-4096-B936-E1A637334F64}" type="datetime1">
              <a:rPr lang="en-US" smtClean="0"/>
              <a:pPr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5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23A3-1EC4-48DF-BAAF-ED1C7A85F0D2}" type="datetime1">
              <a:rPr lang="en-US" smtClean="0"/>
              <a:pPr/>
              <a:t>8/22/15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6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BFC6-AF5F-4DC0-B088-1D980938E003}" type="datetime1">
              <a:rPr lang="en-US" smtClean="0"/>
              <a:pPr/>
              <a:t>8/22/15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7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A5EB-80FD-44E1-A565-D0A36D298C59}" type="datetime1">
              <a:rPr lang="en-US" smtClean="0"/>
              <a:pPr/>
              <a:t>8/22/15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FBF1-D1F0-4443-941A-FB66DAB2747D}" type="datetime1">
              <a:rPr lang="en-US" smtClean="0"/>
              <a:pPr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6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6C0E-841F-4B36-A84F-5C356414D90B}" type="datetime1">
              <a:rPr lang="en-US" smtClean="0"/>
              <a:pPr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1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3B7D-DCD9-4820-A960-E75F751A466A}" type="datetime1">
              <a:rPr lang="en-US" smtClean="0"/>
              <a:pPr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2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ElasticMapReduce/latest/DeveloperGuide/emr-web-interface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" TargetMode="External"/><Relationship Id="rId4" Type="http://schemas.openxmlformats.org/officeDocument/2006/relationships/hyperlink" Target="http://azure.microsoft.com/en-us/" TargetMode="External"/><Relationship Id="rId5" Type="http://schemas.openxmlformats.org/officeDocument/2006/relationships/hyperlink" Target="https://cloud.google.com/" TargetMode="External"/><Relationship Id="rId6" Type="http://schemas.openxmlformats.org/officeDocument/2006/relationships/hyperlink" Target="https://cloud.oracle.com/home" TargetMode="External"/><Relationship Id="rId7" Type="http://schemas.openxmlformats.org/officeDocument/2006/relationships/hyperlink" Target="http://www.rackspace.com/clou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oftlayer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6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Tunneling/forwarding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Elastic IPs costs you money (Amazon limits it to 5). It will be approximately 6$ per month for each elastic </a:t>
            </a:r>
            <a:r>
              <a:rPr lang="en-US" dirty="0" err="1" smtClean="0"/>
              <a:t>ip</a:t>
            </a:r>
            <a:endParaRPr lang="en-US" dirty="0" smtClean="0"/>
          </a:p>
          <a:p>
            <a:r>
              <a:rPr lang="en-US" dirty="0" smtClean="0"/>
              <a:t>In a proper configuration all the servers in AWS region should communicate with each other using private </a:t>
            </a:r>
            <a:r>
              <a:rPr lang="en-US" dirty="0" err="1" smtClean="0"/>
              <a:t>ip</a:t>
            </a:r>
            <a:endParaRPr lang="en-US" dirty="0" smtClean="0"/>
          </a:p>
          <a:p>
            <a:r>
              <a:rPr lang="en-US" dirty="0" smtClean="0"/>
              <a:t>But some times you might have to login to multiple instances temporarily. It can be achieved by SSH forwarding</a:t>
            </a:r>
          </a:p>
          <a:p>
            <a:r>
              <a:rPr lang="en-US" dirty="0" smtClean="0"/>
              <a:t>At times you also have to access web applications hosted on servers with private </a:t>
            </a:r>
            <a:r>
              <a:rPr lang="en-US" dirty="0" err="1" smtClean="0"/>
              <a:t>ips</a:t>
            </a:r>
            <a:r>
              <a:rPr lang="en-US" dirty="0" smtClean="0"/>
              <a:t>. It can be achieved using </a:t>
            </a:r>
            <a:r>
              <a:rPr lang="en-US" dirty="0" err="1" smtClean="0"/>
              <a:t>foxyproxy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forwarding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private key to </a:t>
            </a:r>
            <a:r>
              <a:rPr lang="en-US" dirty="0" err="1" smtClean="0"/>
              <a:t>ssh</a:t>
            </a:r>
            <a:r>
              <a:rPr lang="en-US" dirty="0" smtClean="0"/>
              <a:t>-agent/keychain</a:t>
            </a:r>
          </a:p>
          <a:p>
            <a:r>
              <a:rPr lang="en-US" dirty="0" smtClean="0"/>
              <a:t>Connect to the host that is running using public </a:t>
            </a:r>
            <a:r>
              <a:rPr lang="en-US" dirty="0" err="1" smtClean="0"/>
              <a:t>ip</a:t>
            </a:r>
            <a:endParaRPr lang="en-US" dirty="0" smtClean="0"/>
          </a:p>
          <a:p>
            <a:pPr lvl="1"/>
            <a:r>
              <a:rPr lang="en-US" dirty="0" err="1" smtClean="0"/>
              <a:t>ssh</a:t>
            </a:r>
            <a:r>
              <a:rPr lang="en-US" dirty="0"/>
              <a:t> </a:t>
            </a:r>
            <a:r>
              <a:rPr lang="en-US" dirty="0" smtClean="0"/>
              <a:t>-A ec2-user@&lt;public-</a:t>
            </a:r>
            <a:r>
              <a:rPr lang="en-US" dirty="0" err="1" smtClean="0"/>
              <a:t>dns</a:t>
            </a:r>
            <a:r>
              <a:rPr lang="en-US" dirty="0" smtClean="0"/>
              <a:t> or alias&gt;</a:t>
            </a:r>
          </a:p>
          <a:p>
            <a:r>
              <a:rPr lang="en-US" dirty="0" smtClean="0"/>
              <a:t>From there you can connect to any other host (you have to be in </a:t>
            </a:r>
            <a:r>
              <a:rPr lang="en-US" smtClean="0"/>
              <a:t>AWS instance)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Tunneling - </a:t>
            </a:r>
            <a:r>
              <a:rPr lang="en-US" dirty="0" err="1" smtClean="0"/>
              <a:t>foxyproxy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There are multiple ways to do this</a:t>
            </a:r>
          </a:p>
          <a:p>
            <a:r>
              <a:rPr lang="en-US" dirty="0" smtClean="0"/>
              <a:t>You need to have at least one public </a:t>
            </a:r>
            <a:r>
              <a:rPr lang="en-US" dirty="0" err="1" smtClean="0"/>
              <a:t>ip</a:t>
            </a:r>
            <a:r>
              <a:rPr lang="en-US" dirty="0" smtClean="0"/>
              <a:t> for VPC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docs.aws.amazon.com/ElasticMapReduce/latest/DeveloperGuide/emr-web-interfaces.html</a:t>
            </a:r>
            <a:endParaRPr lang="en-US" dirty="0" smtClean="0"/>
          </a:p>
          <a:p>
            <a:pPr lvl="1"/>
            <a:r>
              <a:rPr lang="en-US" dirty="0" smtClean="0"/>
              <a:t>Download and install </a:t>
            </a:r>
            <a:r>
              <a:rPr lang="en-US" dirty="0" err="1" smtClean="0"/>
              <a:t>foxyproxy</a:t>
            </a:r>
            <a:r>
              <a:rPr lang="en-US" dirty="0" smtClean="0"/>
              <a:t> plugin</a:t>
            </a:r>
          </a:p>
          <a:p>
            <a:pPr lvl="1"/>
            <a:r>
              <a:rPr lang="en-US" dirty="0" smtClean="0"/>
              <a:t>Create xml file with </a:t>
            </a:r>
            <a:r>
              <a:rPr lang="en-US" dirty="0" err="1" smtClean="0"/>
              <a:t>foxyproxy</a:t>
            </a:r>
            <a:r>
              <a:rPr lang="en-US" dirty="0" smtClean="0"/>
              <a:t> settings</a:t>
            </a:r>
          </a:p>
          <a:p>
            <a:pPr lvl="1"/>
            <a:r>
              <a:rPr lang="en-US" dirty="0" smtClean="0"/>
              <a:t>Import it to </a:t>
            </a:r>
            <a:r>
              <a:rPr lang="en-US" dirty="0" err="1" smtClean="0"/>
              <a:t>foxyproxy</a:t>
            </a:r>
            <a:r>
              <a:rPr lang="en-US" dirty="0" smtClean="0"/>
              <a:t> plugin</a:t>
            </a:r>
          </a:p>
          <a:p>
            <a:pPr lvl="1"/>
            <a:r>
              <a:rPr lang="en-US" dirty="0" smtClean="0"/>
              <a:t>Keep it disabled when not necessary</a:t>
            </a:r>
          </a:p>
          <a:p>
            <a:r>
              <a:rPr lang="en-US" dirty="0" smtClean="0"/>
              <a:t>For SSH tunneling</a:t>
            </a:r>
          </a:p>
          <a:p>
            <a:pPr lvl="1"/>
            <a:r>
              <a:rPr lang="en-US" dirty="0" smtClean="0"/>
              <a:t>Run SSH command for dynamic port forwarding on your PC/Mac to the server which have public </a:t>
            </a:r>
            <a:r>
              <a:rPr lang="en-US" dirty="0" err="1" smtClean="0"/>
              <a:t>ip</a:t>
            </a:r>
            <a:r>
              <a:rPr lang="en-US" dirty="0" smtClean="0"/>
              <a:t> assigned and can talk to other hosts using private </a:t>
            </a:r>
            <a:r>
              <a:rPr lang="en-US" dirty="0" err="1" smtClean="0"/>
              <a:t>ip</a:t>
            </a:r>
            <a:endParaRPr lang="en-US" dirty="0" smtClean="0"/>
          </a:p>
          <a:p>
            <a:pPr lvl="1"/>
            <a:r>
              <a:rPr lang="en-US" dirty="0" smtClean="0"/>
              <a:t>Enable </a:t>
            </a:r>
            <a:r>
              <a:rPr lang="en-US" dirty="0" err="1" smtClean="0"/>
              <a:t>foxyproxy</a:t>
            </a:r>
            <a:r>
              <a:rPr lang="en-US" dirty="0" smtClean="0"/>
              <a:t> in your browser and you can access all web applications hosted on the other hosts as well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5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login to the EC2 node using SSH clients such as Putty</a:t>
            </a:r>
            <a:r>
              <a:rPr lang="en-US" smtClean="0"/>
              <a:t>/Cygwin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0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 groups</a:t>
            </a:r>
          </a:p>
          <a:p>
            <a:r>
              <a:rPr lang="en-US" dirty="0" smtClean="0"/>
              <a:t>VPC – Inbound and Outbound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4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Cloud based storage</a:t>
            </a:r>
          </a:p>
          <a:p>
            <a:pPr lvl="1"/>
            <a:r>
              <a:rPr lang="en-US" dirty="0" smtClean="0"/>
              <a:t>Easily accessible from any where</a:t>
            </a:r>
          </a:p>
          <a:p>
            <a:r>
              <a:rPr lang="en-US" dirty="0"/>
              <a:t>Instance </a:t>
            </a:r>
            <a:r>
              <a:rPr lang="en-US" dirty="0" smtClean="0"/>
              <a:t>Store</a:t>
            </a:r>
          </a:p>
          <a:p>
            <a:pPr lvl="1"/>
            <a:r>
              <a:rPr lang="en-US" dirty="0" smtClean="0"/>
              <a:t>Local storage</a:t>
            </a:r>
          </a:p>
          <a:p>
            <a:pPr lvl="1"/>
            <a:r>
              <a:rPr lang="en-US" dirty="0" smtClean="0"/>
              <a:t>Data will be lost on stop and start of EC2 instance</a:t>
            </a:r>
          </a:p>
          <a:p>
            <a:r>
              <a:rPr lang="en-US" dirty="0" smtClean="0"/>
              <a:t>EBS</a:t>
            </a:r>
          </a:p>
          <a:p>
            <a:pPr lvl="1"/>
            <a:r>
              <a:rPr lang="en-US" dirty="0" smtClean="0"/>
              <a:t>Network attached storage</a:t>
            </a:r>
          </a:p>
          <a:p>
            <a:pPr lvl="1"/>
            <a:r>
              <a:rPr lang="en-US" dirty="0" smtClean="0"/>
              <a:t>Data will be preserved on stop and start</a:t>
            </a:r>
            <a:endParaRPr lang="en-US" dirty="0"/>
          </a:p>
          <a:p>
            <a:pPr lvl="1"/>
            <a:r>
              <a:rPr lang="en-US" dirty="0" smtClean="0"/>
              <a:t>File system using EBS can be mounted on to multiple instances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55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990600" y="1219200"/>
            <a:ext cx="7543800" cy="4953000"/>
            <a:chOff x="990600" y="1219200"/>
            <a:chExt cx="7543800" cy="4953000"/>
          </a:xfrm>
        </p:grpSpPr>
        <p:grpSp>
          <p:nvGrpSpPr>
            <p:cNvPr id="18" name="Group 17"/>
            <p:cNvGrpSpPr/>
            <p:nvPr/>
          </p:nvGrpSpPr>
          <p:grpSpPr>
            <a:xfrm>
              <a:off x="4191000" y="1219200"/>
              <a:ext cx="4343400" cy="4953000"/>
              <a:chOff x="4191000" y="1219200"/>
              <a:chExt cx="4343400" cy="4953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191000" y="1524000"/>
                <a:ext cx="4343400" cy="4648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934200" y="1981200"/>
                <a:ext cx="12192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EC2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934200" y="3096912"/>
                <a:ext cx="12192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EC2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934200" y="4291656"/>
                <a:ext cx="12192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EC2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43400" y="1219200"/>
                <a:ext cx="3352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AWS Regional Data Center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00600" y="2533094"/>
                <a:ext cx="1143000" cy="582312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Network Switch</a:t>
                </a:r>
              </a:p>
              <a:p>
                <a:pPr algn="ctr"/>
                <a:r>
                  <a:rPr lang="en-US" sz="1400" dirty="0" smtClean="0"/>
                  <a:t>(Private)</a:t>
                </a:r>
                <a:endParaRPr lang="en-US" sz="14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00600" y="3556944"/>
                <a:ext cx="1143000" cy="734712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Network Switch</a:t>
                </a:r>
              </a:p>
              <a:p>
                <a:pPr algn="ctr"/>
                <a:r>
                  <a:rPr lang="en-US" sz="1400" dirty="0" smtClean="0"/>
                  <a:t>(Public)</a:t>
                </a:r>
                <a:endParaRPr lang="en-US" sz="1400" dirty="0"/>
              </a:p>
            </p:txBody>
          </p:sp>
          <p:cxnSp>
            <p:nvCxnSpPr>
              <p:cNvPr id="12" name="Straight Arrow Connector 11"/>
              <p:cNvCxnSpPr>
                <a:stCxn id="6" idx="1"/>
                <a:endCxn id="11" idx="3"/>
              </p:cNvCxnSpPr>
              <p:nvPr/>
            </p:nvCxnSpPr>
            <p:spPr>
              <a:xfrm flipH="1">
                <a:off x="5943600" y="2324100"/>
                <a:ext cx="990600" cy="160020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7" idx="1"/>
                <a:endCxn id="11" idx="3"/>
              </p:cNvCxnSpPr>
              <p:nvPr/>
            </p:nvCxnSpPr>
            <p:spPr>
              <a:xfrm flipH="1">
                <a:off x="5943600" y="3439812"/>
                <a:ext cx="990600" cy="484488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8" idx="1"/>
              </p:cNvCxnSpPr>
              <p:nvPr/>
            </p:nvCxnSpPr>
            <p:spPr>
              <a:xfrm flipH="1" flipV="1">
                <a:off x="5943600" y="3924300"/>
                <a:ext cx="990600" cy="710256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6" idx="1"/>
              </p:cNvCxnSpPr>
              <p:nvPr/>
            </p:nvCxnSpPr>
            <p:spPr>
              <a:xfrm flipH="1">
                <a:off x="5943600" y="2324100"/>
                <a:ext cx="990600" cy="495300"/>
              </a:xfrm>
              <a:prstGeom prst="straightConnector1">
                <a:avLst/>
              </a:prstGeom>
              <a:ln w="38100">
                <a:headEnd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7" idx="1"/>
              </p:cNvCxnSpPr>
              <p:nvPr/>
            </p:nvCxnSpPr>
            <p:spPr>
              <a:xfrm>
                <a:off x="5943600" y="2846688"/>
                <a:ext cx="990600" cy="593124"/>
              </a:xfrm>
              <a:prstGeom prst="line">
                <a:avLst/>
              </a:prstGeom>
              <a:ln w="38100">
                <a:headEnd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0" idx="3"/>
                <a:endCxn id="8" idx="1"/>
              </p:cNvCxnSpPr>
              <p:nvPr/>
            </p:nvCxnSpPr>
            <p:spPr>
              <a:xfrm>
                <a:off x="5943600" y="2824250"/>
                <a:ext cx="990600" cy="1810306"/>
              </a:xfrm>
              <a:prstGeom prst="line">
                <a:avLst/>
              </a:prstGeom>
              <a:ln w="38100">
                <a:headEnd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2514600"/>
              <a:ext cx="990600" cy="1164624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>
              <a:stCxn id="36" idx="3"/>
            </p:cNvCxnSpPr>
            <p:nvPr/>
          </p:nvCxnSpPr>
          <p:spPr>
            <a:xfrm>
              <a:off x="1981200" y="3096912"/>
              <a:ext cx="2819400" cy="82738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7239000" y="914400"/>
            <a:ext cx="1774032" cy="3663434"/>
            <a:chOff x="7239000" y="914400"/>
            <a:chExt cx="1774032" cy="3663434"/>
          </a:xfrm>
        </p:grpSpPr>
        <p:sp>
          <p:nvSpPr>
            <p:cNvPr id="19" name="Rectangle 18"/>
            <p:cNvSpPr/>
            <p:nvPr/>
          </p:nvSpPr>
          <p:spPr>
            <a:xfrm>
              <a:off x="7239000" y="2057400"/>
              <a:ext cx="7620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72400" y="914400"/>
              <a:ext cx="1240632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Instance Store</a:t>
              </a:r>
            </a:p>
            <a:p>
              <a:r>
                <a:rPr lang="en-US" sz="1200" dirty="0" smtClean="0"/>
                <a:t>(local storage)</a:t>
              </a:r>
              <a:endParaRPr lang="en-US" dirty="0"/>
            </a:p>
          </p:txBody>
        </p:sp>
        <p:cxnSp>
          <p:nvCxnSpPr>
            <p:cNvPr id="22" name="Straight Connector 21"/>
            <p:cNvCxnSpPr>
              <a:stCxn id="19" idx="1"/>
              <a:endCxn id="20" idx="1"/>
            </p:cNvCxnSpPr>
            <p:nvPr/>
          </p:nvCxnSpPr>
          <p:spPr>
            <a:xfrm flipV="1">
              <a:off x="7239000" y="1145233"/>
              <a:ext cx="533400" cy="1026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3"/>
              <a:endCxn id="20" idx="3"/>
            </p:cNvCxnSpPr>
            <p:nvPr/>
          </p:nvCxnSpPr>
          <p:spPr>
            <a:xfrm flipV="1">
              <a:off x="8001000" y="1145233"/>
              <a:ext cx="1012032" cy="1026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257288" y="3124200"/>
              <a:ext cx="7620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66432" y="4349234"/>
              <a:ext cx="7620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4474368" y="4964435"/>
            <a:ext cx="1981200" cy="76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EBS</a:t>
            </a:r>
          </a:p>
          <a:p>
            <a:pPr algn="ctr"/>
            <a:r>
              <a:rPr lang="en-US" sz="1400" dirty="0" smtClean="0"/>
              <a:t>(Network Attached)</a:t>
            </a:r>
            <a:endParaRPr lang="en-US" sz="1400" dirty="0"/>
          </a:p>
        </p:txBody>
      </p:sp>
      <p:cxnSp>
        <p:nvCxnSpPr>
          <p:cNvPr id="35" name="Curved Connector 34"/>
          <p:cNvCxnSpPr>
            <a:stCxn id="10" idx="1"/>
            <a:endCxn id="29" idx="1"/>
          </p:cNvCxnSpPr>
          <p:nvPr/>
        </p:nvCxnSpPr>
        <p:spPr>
          <a:xfrm rot="10800000" flipV="1">
            <a:off x="4474368" y="2824249"/>
            <a:ext cx="326232" cy="2521185"/>
          </a:xfrm>
          <a:prstGeom prst="curvedConnector3">
            <a:avLst>
              <a:gd name="adj1" fmla="val 170073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2971800" y="1524000"/>
            <a:ext cx="2286000" cy="6477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19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 EC2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Choose your AMI based up on OS</a:t>
            </a:r>
          </a:p>
          <a:p>
            <a:r>
              <a:rPr lang="en-US" dirty="0" smtClean="0"/>
              <a:t>Choose VPC</a:t>
            </a:r>
          </a:p>
          <a:p>
            <a:r>
              <a:rPr lang="en-US" dirty="0" smtClean="0"/>
              <a:t>Configure storage (EBS)</a:t>
            </a:r>
          </a:p>
          <a:p>
            <a:r>
              <a:rPr lang="en-US" dirty="0" smtClean="0"/>
              <a:t>Choose Security Group</a:t>
            </a:r>
          </a:p>
          <a:p>
            <a:r>
              <a:rPr lang="en-US" dirty="0" smtClean="0"/>
              <a:t>Tag your EC2</a:t>
            </a:r>
          </a:p>
          <a:p>
            <a:r>
              <a:rPr lang="en-US" dirty="0" smtClean="0"/>
              <a:t>Choose your Key Pair</a:t>
            </a:r>
          </a:p>
          <a:p>
            <a:r>
              <a:rPr lang="en-US" dirty="0" smtClean="0"/>
              <a:t>Launch the instance</a:t>
            </a:r>
          </a:p>
          <a:p>
            <a:r>
              <a:rPr lang="en-US" dirty="0" smtClean="0"/>
              <a:t>Associate elastic </a:t>
            </a:r>
            <a:r>
              <a:rPr lang="en-US" dirty="0" err="1" smtClean="0"/>
              <a:t>ip</a:t>
            </a:r>
            <a:r>
              <a:rPr lang="en-US" dirty="0" smtClean="0"/>
              <a:t>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Leading cloud services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IBM - </a:t>
            </a:r>
            <a:r>
              <a:rPr lang="en-US" dirty="0">
                <a:hlinkClick r:id="rId2"/>
              </a:rPr>
              <a:t>http://www.softlayer.com/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http://aws.amazon.com/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http://azure.microsoft.com/en-us/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5"/>
              </a:rPr>
              <a:t>https://cloud.google.com/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6"/>
              </a:rPr>
              <a:t>https://cloud.oracle.com/home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7"/>
              </a:rPr>
              <a:t>http://www.rackspace.com/cloud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ambria" pitchFamily="18" charset="0"/>
              </a:rPr>
              <a:t>Our Promise</a:t>
            </a:r>
            <a:endParaRPr lang="en-US" sz="4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latin typeface="Cambria" pitchFamily="18" charset="0"/>
              </a:rPr>
              <a:t>We believe strongly in building solid, long-lasting relationships with our clients and deliver quality services in a cost-effective way. </a:t>
            </a:r>
          </a:p>
          <a:p>
            <a:pPr>
              <a:buNone/>
            </a:pPr>
            <a:r>
              <a:rPr lang="en-US" dirty="0" smtClean="0"/>
              <a:t>  </a:t>
            </a:r>
          </a:p>
          <a:p>
            <a:pPr>
              <a:buNone/>
            </a:pPr>
            <a:r>
              <a:rPr lang="en-US" dirty="0" smtClean="0"/>
              <a:t>                                     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352800"/>
            <a:ext cx="2295525" cy="1990725"/>
          </a:xfrm>
          <a:prstGeom prst="rect">
            <a:avLst/>
          </a:prstGeom>
        </p:spPr>
      </p:pic>
      <p:pic>
        <p:nvPicPr>
          <p:cNvPr id="6" name="Picture 5" descr="Novisync_Logo_High_R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2293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2484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AWS account</a:t>
            </a:r>
          </a:p>
          <a:p>
            <a:r>
              <a:rPr lang="en-US" dirty="0" smtClean="0"/>
              <a:t>Understand AWS</a:t>
            </a:r>
          </a:p>
          <a:p>
            <a:r>
              <a:rPr lang="en-US" dirty="0" smtClean="0"/>
              <a:t>Create Key Pair</a:t>
            </a:r>
          </a:p>
          <a:p>
            <a:r>
              <a:rPr lang="en-US" dirty="0" smtClean="0"/>
              <a:t>Create VPC</a:t>
            </a:r>
          </a:p>
          <a:p>
            <a:r>
              <a:rPr lang="en-US" dirty="0" smtClean="0"/>
              <a:t>Provision EC2 node</a:t>
            </a:r>
          </a:p>
        </p:txBody>
      </p:sp>
    </p:spTree>
    <p:extLst>
      <p:ext uri="{BB962C8B-B14F-4D97-AF65-F5344CB8AC3E}">
        <p14:creationId xmlns:p14="http://schemas.microsoft.com/office/powerpoint/2010/main" val="66200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0198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25042" y="2133600"/>
            <a:ext cx="561705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rush Script MT" panose="03060802040406070304" pitchFamily="66" charset="0"/>
              </a:rPr>
              <a:t>Thank You</a:t>
            </a:r>
            <a:endParaRPr lang="en-US" sz="120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6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AWS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aws.amazon.com</a:t>
            </a:r>
            <a:r>
              <a:rPr lang="en-US" dirty="0" smtClean="0"/>
              <a:t> and sign up for an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1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Regions</a:t>
            </a:r>
          </a:p>
          <a:p>
            <a:r>
              <a:rPr lang="en-US" dirty="0" smtClean="0"/>
              <a:t>Networking</a:t>
            </a:r>
          </a:p>
          <a:p>
            <a:pPr lvl="1"/>
            <a:r>
              <a:rPr lang="en-US" dirty="0"/>
              <a:t>Private IPs</a:t>
            </a:r>
          </a:p>
          <a:p>
            <a:pPr lvl="1"/>
            <a:r>
              <a:rPr lang="en-US" dirty="0" smtClean="0"/>
              <a:t>Public IPs</a:t>
            </a:r>
            <a:endParaRPr lang="en-US" dirty="0"/>
          </a:p>
          <a:p>
            <a:r>
              <a:rPr lang="en-US" dirty="0" smtClean="0"/>
              <a:t>Key Pairs</a:t>
            </a:r>
          </a:p>
          <a:p>
            <a:r>
              <a:rPr lang="en-US" dirty="0" smtClean="0"/>
              <a:t>Security Groups – Firewalls</a:t>
            </a:r>
          </a:p>
          <a:p>
            <a:r>
              <a:rPr lang="en-US" dirty="0" smtClean="0"/>
              <a:t>EC2 – Elastic Compute Cloud</a:t>
            </a:r>
          </a:p>
          <a:p>
            <a:r>
              <a:rPr lang="en-US" dirty="0" smtClean="0"/>
              <a:t>AMI – Amazon Machine Image</a:t>
            </a:r>
          </a:p>
          <a:p>
            <a:r>
              <a:rPr lang="en-US" dirty="0" smtClean="0"/>
              <a:t>Storage – EBS and instance/ephemeral storage</a:t>
            </a:r>
          </a:p>
          <a:p>
            <a:pPr lvl="1"/>
            <a:r>
              <a:rPr lang="en-US" dirty="0" smtClean="0"/>
              <a:t>EBS – Elastic Block Storage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your region from top right corner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6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Private IPs (interconnectivity between instances with in Regional AWS data center)</a:t>
            </a:r>
          </a:p>
          <a:p>
            <a:pPr lvl="1"/>
            <a:r>
              <a:rPr lang="en-US" dirty="0" smtClean="0"/>
              <a:t>Typically IPs are not static</a:t>
            </a:r>
          </a:p>
          <a:p>
            <a:pPr lvl="1"/>
            <a:r>
              <a:rPr lang="en-US" dirty="0" smtClean="0"/>
              <a:t>VPC (IPs are static and you might get instances close to each other)</a:t>
            </a:r>
          </a:p>
          <a:p>
            <a:r>
              <a:rPr lang="en-US" dirty="0" smtClean="0"/>
              <a:t>Public IPs (connectivity to external systems, for </a:t>
            </a:r>
            <a:r>
              <a:rPr lang="en-US" dirty="0" err="1" smtClean="0"/>
              <a:t>eg</a:t>
            </a:r>
            <a:r>
              <a:rPr lang="en-US" dirty="0" smtClean="0"/>
              <a:t>: your PC)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ypically dynamic, </a:t>
            </a:r>
            <a:r>
              <a:rPr lang="en-US" dirty="0" err="1" smtClean="0"/>
              <a:t>ips</a:t>
            </a:r>
            <a:r>
              <a:rPr lang="en-US" dirty="0" smtClean="0"/>
              <a:t> will change on stop and start of instance</a:t>
            </a:r>
          </a:p>
          <a:p>
            <a:pPr lvl="1"/>
            <a:r>
              <a:rPr lang="en-US" dirty="0" smtClean="0"/>
              <a:t>Elastic IPs (Static public </a:t>
            </a:r>
            <a:r>
              <a:rPr lang="en-US" dirty="0" err="1" smtClean="0"/>
              <a:t>ips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2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524000"/>
            <a:ext cx="4343400" cy="464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14600"/>
            <a:ext cx="990600" cy="1164624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6934200" y="19812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934200" y="3096912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34200" y="4291656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43400" y="1219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Regional Data Center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800600" y="2533094"/>
            <a:ext cx="1143000" cy="58231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 Switch</a:t>
            </a:r>
          </a:p>
          <a:p>
            <a:pPr algn="ctr"/>
            <a:r>
              <a:rPr lang="en-US" sz="1400" dirty="0" smtClean="0"/>
              <a:t>(Private)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4800600" y="3556944"/>
            <a:ext cx="1143000" cy="73471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 Switch</a:t>
            </a:r>
          </a:p>
          <a:p>
            <a:pPr algn="ctr"/>
            <a:r>
              <a:rPr lang="en-US" sz="1400" dirty="0" smtClean="0"/>
              <a:t>(Public)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35" idx="1"/>
            <a:endCxn id="40" idx="3"/>
          </p:cNvCxnSpPr>
          <p:nvPr/>
        </p:nvCxnSpPr>
        <p:spPr>
          <a:xfrm flipH="1">
            <a:off x="5943600" y="2324100"/>
            <a:ext cx="990600" cy="16002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1"/>
            <a:endCxn id="40" idx="3"/>
          </p:cNvCxnSpPr>
          <p:nvPr/>
        </p:nvCxnSpPr>
        <p:spPr>
          <a:xfrm flipH="1">
            <a:off x="5943600" y="3439812"/>
            <a:ext cx="990600" cy="4844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1"/>
          </p:cNvCxnSpPr>
          <p:nvPr/>
        </p:nvCxnSpPr>
        <p:spPr>
          <a:xfrm flipH="1" flipV="1">
            <a:off x="5943600" y="3924300"/>
            <a:ext cx="990600" cy="71025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3"/>
            <a:endCxn id="40" idx="1"/>
          </p:cNvCxnSpPr>
          <p:nvPr/>
        </p:nvCxnSpPr>
        <p:spPr>
          <a:xfrm>
            <a:off x="1981200" y="3096912"/>
            <a:ext cx="2819400" cy="8273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1"/>
          </p:cNvCxnSpPr>
          <p:nvPr/>
        </p:nvCxnSpPr>
        <p:spPr>
          <a:xfrm flipH="1">
            <a:off x="5943600" y="2324100"/>
            <a:ext cx="990600" cy="495300"/>
          </a:xfrm>
          <a:prstGeom prst="straightConnector1">
            <a:avLst/>
          </a:prstGeom>
          <a:ln w="38100">
            <a:headEnd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36" idx="1"/>
          </p:cNvCxnSpPr>
          <p:nvPr/>
        </p:nvCxnSpPr>
        <p:spPr>
          <a:xfrm>
            <a:off x="5943600" y="2846688"/>
            <a:ext cx="990600" cy="593124"/>
          </a:xfrm>
          <a:prstGeom prst="line">
            <a:avLst/>
          </a:prstGeom>
          <a:ln w="38100">
            <a:head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9" idx="3"/>
            <a:endCxn id="37" idx="1"/>
          </p:cNvCxnSpPr>
          <p:nvPr/>
        </p:nvCxnSpPr>
        <p:spPr>
          <a:xfrm>
            <a:off x="5943600" y="2824250"/>
            <a:ext cx="990600" cy="1810306"/>
          </a:xfrm>
          <a:prstGeom prst="line">
            <a:avLst/>
          </a:prstGeom>
          <a:ln w="38100">
            <a:head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13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have static private </a:t>
            </a:r>
            <a:r>
              <a:rPr lang="en-US" dirty="0" err="1" smtClean="0"/>
              <a:t>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6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have static public </a:t>
            </a:r>
            <a:r>
              <a:rPr lang="en-US" dirty="0" err="1" smtClean="0"/>
              <a:t>ip</a:t>
            </a:r>
            <a:endParaRPr lang="en-US" dirty="0" smtClean="0"/>
          </a:p>
          <a:p>
            <a:r>
              <a:rPr lang="en-US" dirty="0" smtClean="0"/>
              <a:t>Limited to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2361</TotalTime>
  <Words>616</Words>
  <Application>Microsoft Macintosh PowerPoint</Application>
  <PresentationFormat>On-screen Show (4:3)</PresentationFormat>
  <Paragraphs>120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Amazon Web Services</vt:lpstr>
      <vt:lpstr>Steps</vt:lpstr>
      <vt:lpstr>Create AWS account</vt:lpstr>
      <vt:lpstr>Understand AWS</vt:lpstr>
      <vt:lpstr>Regions</vt:lpstr>
      <vt:lpstr>Networking</vt:lpstr>
      <vt:lpstr>Networking</vt:lpstr>
      <vt:lpstr>VPC </vt:lpstr>
      <vt:lpstr>Elastic IP</vt:lpstr>
      <vt:lpstr>SSH Tunneling/forwarding</vt:lpstr>
      <vt:lpstr>SSH forwarding</vt:lpstr>
      <vt:lpstr>SSH Tunneling - foxyproxy</vt:lpstr>
      <vt:lpstr>Key Pairs</vt:lpstr>
      <vt:lpstr>Security Groups</vt:lpstr>
      <vt:lpstr>Storage</vt:lpstr>
      <vt:lpstr>Storage</vt:lpstr>
      <vt:lpstr>Provision EC2 Node</vt:lpstr>
      <vt:lpstr>Leading cloud services</vt:lpstr>
      <vt:lpstr>Our Promise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Durga Gadiraju</cp:lastModifiedBy>
  <cp:revision>117</cp:revision>
  <dcterms:created xsi:type="dcterms:W3CDTF">2014-04-29T16:16:03Z</dcterms:created>
  <dcterms:modified xsi:type="dcterms:W3CDTF">2015-08-22T03:27:37Z</dcterms:modified>
</cp:coreProperties>
</file>