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65" r:id="rId2"/>
    <p:sldId id="280" r:id="rId3"/>
    <p:sldId id="279" r:id="rId4"/>
    <p:sldId id="291" r:id="rId5"/>
    <p:sldId id="281" r:id="rId6"/>
    <p:sldId id="290" r:id="rId7"/>
    <p:sldId id="282" r:id="rId8"/>
    <p:sldId id="295" r:id="rId9"/>
    <p:sldId id="296" r:id="rId10"/>
    <p:sldId id="297" r:id="rId11"/>
    <p:sldId id="298" r:id="rId12"/>
    <p:sldId id="283" r:id="rId13"/>
    <p:sldId id="284" r:id="rId14"/>
    <p:sldId id="285" r:id="rId15"/>
    <p:sldId id="286" r:id="rId16"/>
    <p:sldId id="287" r:id="rId17"/>
    <p:sldId id="294" r:id="rId18"/>
    <p:sldId id="292" r:id="rId19"/>
    <p:sldId id="293" r:id="rId20"/>
    <p:sldId id="288" r:id="rId21"/>
    <p:sldId id="289" r:id="rId22"/>
    <p:sldId id="299" r:id="rId23"/>
    <p:sldId id="300" r:id="rId24"/>
    <p:sldId id="275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94" d="100"/>
          <a:sy n="94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4/1/15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89288" y="3665538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7225" y="2720975"/>
            <a:ext cx="2454275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288" y="1746250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HDFS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93938"/>
            <a:ext cx="1200150" cy="3730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000000"/>
                </a:solidFill>
              </a:rPr>
              <a:t>Namenode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387725"/>
            <a:ext cx="1193800" cy="4222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Secondary </a:t>
            </a:r>
            <a:r>
              <a:rPr lang="en-US" sz="1400" dirty="0" err="1" smtClean="0">
                <a:solidFill>
                  <a:srgbClr val="000000"/>
                </a:solidFill>
              </a:rPr>
              <a:t>Namenode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3913" y="1947863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000000"/>
                </a:solidFill>
              </a:rPr>
              <a:t>Datanode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63913" y="2908300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000000"/>
                </a:solidFill>
              </a:rPr>
              <a:t>Datanode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63913" y="3832225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rgbClr val="000000"/>
                </a:solidFill>
              </a:rPr>
              <a:t>Datanode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19600" y="1905000"/>
            <a:ext cx="1074738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Map 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895600"/>
            <a:ext cx="1074738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Map </a:t>
            </a:r>
            <a:r>
              <a:rPr lang="en-US" sz="1200" dirty="0" smtClean="0">
                <a:solidFill>
                  <a:schemeClr val="tx1"/>
                </a:solidFill>
              </a:rPr>
              <a:t>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3810000"/>
            <a:ext cx="1074738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Map </a:t>
            </a:r>
            <a:r>
              <a:rPr lang="en-US" sz="1200" dirty="0" smtClean="0">
                <a:solidFill>
                  <a:schemeClr val="tx1"/>
                </a:solidFill>
              </a:rPr>
              <a:t>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4606925"/>
            <a:ext cx="893763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Map Reduce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13" idx="1"/>
          </p:cNvCxnSpPr>
          <p:nvPr/>
        </p:nvCxnSpPr>
        <p:spPr>
          <a:xfrm flipV="1">
            <a:off x="1962150" y="2128838"/>
            <a:ext cx="1227138" cy="3516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 flipH="1">
            <a:off x="1358900" y="2667000"/>
            <a:ext cx="3175" cy="720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1963738" y="2128838"/>
            <a:ext cx="1225550" cy="26511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4" idx="1"/>
          </p:cNvCxnSpPr>
          <p:nvPr/>
        </p:nvCxnSpPr>
        <p:spPr>
          <a:xfrm flipV="1">
            <a:off x="1963738" y="3103563"/>
            <a:ext cx="1233487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3"/>
            <a:endCxn id="15" idx="1"/>
          </p:cNvCxnSpPr>
          <p:nvPr/>
        </p:nvCxnSpPr>
        <p:spPr>
          <a:xfrm flipV="1">
            <a:off x="1963738" y="4048126"/>
            <a:ext cx="1225550" cy="731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14" idx="1"/>
          </p:cNvCxnSpPr>
          <p:nvPr/>
        </p:nvCxnSpPr>
        <p:spPr>
          <a:xfrm>
            <a:off x="1962150" y="2480469"/>
            <a:ext cx="1235075" cy="6230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5" idx="1"/>
          </p:cNvCxnSpPr>
          <p:nvPr/>
        </p:nvCxnSpPr>
        <p:spPr>
          <a:xfrm>
            <a:off x="1962150" y="2480469"/>
            <a:ext cx="1227138" cy="15676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045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MRv1/Classic</a:t>
            </a:r>
          </a:p>
          <a:p>
            <a:r>
              <a:rPr lang="en-US" dirty="0" smtClean="0"/>
              <a:t>MRv2/YARN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* We will look into details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eco system</a:t>
            </a:r>
            <a:endParaRPr lang="en-US" dirty="0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76250" y="1276350"/>
            <a:ext cx="8210550" cy="5000625"/>
            <a:chOff x="476233" y="1275722"/>
            <a:chExt cx="8210567" cy="5001458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76233" y="1275722"/>
              <a:ext cx="8210567" cy="5001458"/>
              <a:chOff x="476233" y="1275722"/>
              <a:chExt cx="8210567" cy="500145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92121" y="1645672"/>
                <a:ext cx="8094679" cy="463150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93734" y="4357573"/>
                <a:ext cx="7778766" cy="1673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54084" y="5151456"/>
                <a:ext cx="7286640" cy="592236"/>
              </a:xfrm>
              <a:prstGeom prst="rect">
                <a:avLst/>
              </a:prstGeom>
              <a:solidFill>
                <a:srgbClr val="C07B8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Distributed File System (HDFS)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54084" y="4516350"/>
                <a:ext cx="4587884" cy="6065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Map Reduce</a:t>
                </a: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3001694" y="5728833"/>
                <a:ext cx="29151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Hadoop Core Components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39797" y="1861608"/>
                <a:ext cx="4573596" cy="23959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757857" y="1861608"/>
                <a:ext cx="2582867" cy="23959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58986" y="3535111"/>
                <a:ext cx="812802" cy="350895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Hive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94103" y="2056902"/>
                <a:ext cx="620713" cy="44616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Pig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41410" y="2742816"/>
                <a:ext cx="815977" cy="43187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Flume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757857" y="4516350"/>
                <a:ext cx="2582867" cy="606526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Non Map Reduce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83295" y="2285540"/>
                <a:ext cx="850902" cy="479505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Impala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97569" y="3657369"/>
                <a:ext cx="860427" cy="32549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Presto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636952" y="3581156"/>
                <a:ext cx="858839" cy="401705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 err="1">
                    <a:solidFill>
                      <a:srgbClr val="000000"/>
                    </a:solidFill>
                  </a:rPr>
                  <a:t>Sqoop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58986" y="2056902"/>
                <a:ext cx="619126" cy="44616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 err="1">
                    <a:solidFill>
                      <a:srgbClr val="000000"/>
                    </a:solidFill>
                  </a:rPr>
                  <a:t>Oozie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14816" y="2742816"/>
                <a:ext cx="790577" cy="468391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Mahout</a:t>
                </a:r>
              </a:p>
            </p:txBody>
          </p:sp>
          <p:sp>
            <p:nvSpPr>
              <p:cNvPr id="24" name="TextBox 19"/>
              <p:cNvSpPr txBox="1">
                <a:spLocks noChangeArrowheads="1"/>
              </p:cNvSpPr>
              <p:nvPr/>
            </p:nvSpPr>
            <p:spPr bwMode="auto">
              <a:xfrm>
                <a:off x="3832351" y="1811973"/>
                <a:ext cx="22512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Hadoop eco system</a:t>
                </a:r>
              </a:p>
            </p:txBody>
          </p:sp>
          <p:sp>
            <p:nvSpPr>
              <p:cNvPr id="25" name="TextBox 20"/>
              <p:cNvSpPr txBox="1">
                <a:spLocks noChangeArrowheads="1"/>
              </p:cNvSpPr>
              <p:nvPr/>
            </p:nvSpPr>
            <p:spPr bwMode="auto">
              <a:xfrm>
                <a:off x="476233" y="1275722"/>
                <a:ext cx="24100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Hadoop Components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058022" y="2971454"/>
              <a:ext cx="866777" cy="412819"/>
            </a:xfrm>
            <a:prstGeom prst="rect">
              <a:avLst/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</a:rPr>
                <a:t>HBase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78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Theoretical differences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Oracle and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23921" y="1688765"/>
            <a:ext cx="2009517" cy="3670629"/>
            <a:chOff x="5721541" y="1688765"/>
            <a:chExt cx="2009517" cy="3670629"/>
          </a:xfrm>
        </p:grpSpPr>
        <p:sp>
          <p:nvSpPr>
            <p:cNvPr id="4" name="Rectangle 3"/>
            <p:cNvSpPr/>
            <p:nvPr/>
          </p:nvSpPr>
          <p:spPr>
            <a:xfrm>
              <a:off x="5721541" y="1995816"/>
              <a:ext cx="2009517" cy="33635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00641" y="2302864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0641" y="2790232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00641" y="3276477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00641" y="3763845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00641" y="4241730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0641" y="4729098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0190" y="2665740"/>
              <a:ext cx="279100" cy="2145419"/>
            </a:xfrm>
            <a:prstGeom prst="rect">
              <a:avLst/>
            </a:prstGeom>
            <a:solidFill>
              <a:srgbClr val="17BC3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6686" y="1688765"/>
              <a:ext cx="1395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Storage</a:t>
              </a:r>
              <a:endParaRPr lang="en-US" sz="24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35369" y="3153108"/>
            <a:ext cx="1214083" cy="610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707267" y="2302864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2720117" y="3222899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720117" y="4152393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6" idx="4"/>
            <a:endCxn id="15" idx="1"/>
          </p:cNvCxnSpPr>
          <p:nvPr/>
        </p:nvCxnSpPr>
        <p:spPr>
          <a:xfrm>
            <a:off x="3739935" y="2651783"/>
            <a:ext cx="795434" cy="80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5" idx="1"/>
          </p:cNvCxnSpPr>
          <p:nvPr/>
        </p:nvCxnSpPr>
        <p:spPr>
          <a:xfrm flipV="1">
            <a:off x="3752785" y="3458477"/>
            <a:ext cx="782584" cy="113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  <a:endCxn id="15" idx="1"/>
          </p:cNvCxnSpPr>
          <p:nvPr/>
        </p:nvCxnSpPr>
        <p:spPr>
          <a:xfrm flipV="1">
            <a:off x="3752785" y="3458477"/>
            <a:ext cx="782584" cy="104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4" idx="1"/>
          </p:cNvCxnSpPr>
          <p:nvPr/>
        </p:nvCxnSpPr>
        <p:spPr>
          <a:xfrm>
            <a:off x="5749452" y="3458477"/>
            <a:ext cx="474469" cy="219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8510" y="3153108"/>
            <a:ext cx="1214083" cy="61073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Switch</a:t>
            </a:r>
          </a:p>
          <a:p>
            <a:pPr algn="ctr"/>
            <a:r>
              <a:rPr lang="en-US" sz="1200" dirty="0" smtClean="0"/>
              <a:t>(interconnect)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28" idx="3"/>
            <a:endCxn id="16" idx="2"/>
          </p:cNvCxnSpPr>
          <p:nvPr/>
        </p:nvCxnSpPr>
        <p:spPr>
          <a:xfrm flipV="1">
            <a:off x="1952593" y="2651783"/>
            <a:ext cx="754674" cy="80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3"/>
            <a:endCxn id="17" idx="2"/>
          </p:cNvCxnSpPr>
          <p:nvPr/>
        </p:nvCxnSpPr>
        <p:spPr>
          <a:xfrm>
            <a:off x="1952593" y="3458477"/>
            <a:ext cx="767524" cy="113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  <a:endCxn id="18" idx="2"/>
          </p:cNvCxnSpPr>
          <p:nvPr/>
        </p:nvCxnSpPr>
        <p:spPr>
          <a:xfrm>
            <a:off x="1952593" y="3458477"/>
            <a:ext cx="767524" cy="104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4436" y="1786465"/>
            <a:ext cx="209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5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8" grpId="0" animBg="1"/>
      <p:bldP spid="28" grpId="1" animBg="1"/>
      <p:bldP spid="35" grpId="0"/>
      <p:bldP spid="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Cluster of servers with same binaries and configuration</a:t>
            </a:r>
          </a:p>
          <a:p>
            <a:pPr lvl="1"/>
            <a:r>
              <a:rPr lang="en-US" dirty="0" smtClean="0"/>
              <a:t>All of them run the same back end processes</a:t>
            </a:r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NFS (Network File System)</a:t>
            </a:r>
          </a:p>
          <a:p>
            <a:pPr lvl="1"/>
            <a:r>
              <a:rPr lang="en-US" dirty="0" smtClean="0"/>
              <a:t>Mounted to all the database servers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Binaries will be installed on all the servers</a:t>
            </a:r>
          </a:p>
          <a:p>
            <a:r>
              <a:rPr lang="en-US" dirty="0" smtClean="0"/>
              <a:t>Parameter files</a:t>
            </a:r>
          </a:p>
          <a:p>
            <a:pPr lvl="1"/>
            <a:r>
              <a:rPr lang="en-US" dirty="0" err="1" smtClean="0"/>
              <a:t>init.ora</a:t>
            </a:r>
            <a:r>
              <a:rPr lang="en-US" dirty="0" smtClean="0"/>
              <a:t>, </a:t>
            </a:r>
            <a:r>
              <a:rPr lang="en-US" dirty="0" err="1" smtClean="0"/>
              <a:t>pfile</a:t>
            </a:r>
            <a:r>
              <a:rPr lang="en-US" dirty="0" smtClean="0"/>
              <a:t>, </a:t>
            </a:r>
            <a:r>
              <a:rPr lang="en-US" dirty="0" err="1" smtClean="0"/>
              <a:t>spfile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Backend processes (same on all of them)</a:t>
            </a:r>
          </a:p>
          <a:p>
            <a:pPr lvl="1"/>
            <a:r>
              <a:rPr lang="en-US" dirty="0" err="1" smtClean="0"/>
              <a:t>smon</a:t>
            </a:r>
            <a:endParaRPr lang="en-US" dirty="0" smtClean="0"/>
          </a:p>
          <a:p>
            <a:pPr lvl="1"/>
            <a:r>
              <a:rPr lang="en-US" dirty="0" err="1" smtClean="0"/>
              <a:t>pmon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Same amount of memory on all the nodes in the cluster</a:t>
            </a:r>
          </a:p>
          <a:p>
            <a:r>
              <a:rPr lang="en-US" dirty="0" smtClean="0"/>
              <a:t>Memory Structures</a:t>
            </a:r>
          </a:p>
          <a:p>
            <a:pPr lvl="1"/>
            <a:r>
              <a:rPr lang="en-US" dirty="0" err="1" smtClean="0"/>
              <a:t>pga</a:t>
            </a:r>
            <a:endParaRPr lang="en-US" dirty="0" smtClean="0"/>
          </a:p>
          <a:p>
            <a:pPr lvl="1"/>
            <a:r>
              <a:rPr lang="en-US" dirty="0" err="1" smtClean="0"/>
              <a:t>sga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hared pool (cache of code like </a:t>
            </a:r>
            <a:r>
              <a:rPr lang="en-US" dirty="0" err="1" smtClean="0"/>
              <a:t>sql</a:t>
            </a:r>
            <a:r>
              <a:rPr lang="en-US" dirty="0" smtClean="0"/>
              <a:t> plans)</a:t>
            </a:r>
          </a:p>
          <a:p>
            <a:pPr lvl="2"/>
            <a:r>
              <a:rPr lang="en-US" dirty="0" smtClean="0"/>
              <a:t>Database buffer cache</a:t>
            </a:r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Typically 3 network switches – one for interconnect of nodes, one to connect with storage, one for public connectivity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0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89288" y="3665538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7225" y="2720975"/>
            <a:ext cx="2454275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288" y="1746250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Hadoop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Architecture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8388" y="2293938"/>
            <a:ext cx="893762" cy="346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Metadata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038" y="3387725"/>
            <a:ext cx="893762" cy="3460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</a:rPr>
              <a:t>Helper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3913" y="1947863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63913" y="2908300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63913" y="3832225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905000"/>
            <a:ext cx="998538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2895600"/>
            <a:ext cx="1074738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600" y="3810000"/>
            <a:ext cx="1074738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069975" y="4606925"/>
            <a:ext cx="893763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Processing Master</a:t>
            </a:r>
          </a:p>
        </p:txBody>
      </p:sp>
      <p:cxnSp>
        <p:nvCxnSpPr>
          <p:cNvPr id="17" name="Elbow Connector 16"/>
          <p:cNvCxnSpPr>
            <a:stCxn id="4" idx="3"/>
            <a:endCxn id="13" idx="1"/>
          </p:cNvCxnSpPr>
          <p:nvPr/>
        </p:nvCxnSpPr>
        <p:spPr>
          <a:xfrm flipV="1">
            <a:off x="1962150" y="2128838"/>
            <a:ext cx="1227138" cy="3381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 flipH="1">
            <a:off x="1508919" y="2640013"/>
            <a:ext cx="6350" cy="747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1963738" y="2128838"/>
            <a:ext cx="1225550" cy="26511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4" idx="1"/>
          </p:cNvCxnSpPr>
          <p:nvPr/>
        </p:nvCxnSpPr>
        <p:spPr>
          <a:xfrm flipV="1">
            <a:off x="1963738" y="3103563"/>
            <a:ext cx="1233487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3"/>
            <a:endCxn id="15" idx="1"/>
          </p:cNvCxnSpPr>
          <p:nvPr/>
        </p:nvCxnSpPr>
        <p:spPr>
          <a:xfrm flipV="1">
            <a:off x="1963738" y="4048126"/>
            <a:ext cx="1225550" cy="731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14" idx="1"/>
          </p:cNvCxnSpPr>
          <p:nvPr/>
        </p:nvCxnSpPr>
        <p:spPr>
          <a:xfrm>
            <a:off x="1962150" y="2466975"/>
            <a:ext cx="1235075" cy="636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5" idx="1"/>
          </p:cNvCxnSpPr>
          <p:nvPr/>
        </p:nvCxnSpPr>
        <p:spPr>
          <a:xfrm>
            <a:off x="1962150" y="2466975"/>
            <a:ext cx="1227138" cy="15811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601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-&gt;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Map Reduce (majority of </a:t>
            </a:r>
            <a:r>
              <a:rPr lang="en-US" dirty="0" err="1" smtClean="0"/>
              <a:t>Hadoop</a:t>
            </a:r>
            <a:r>
              <a:rPr lang="en-US" dirty="0" smtClean="0"/>
              <a:t> eco system tools use Map Reduce for processing)</a:t>
            </a:r>
          </a:p>
          <a:p>
            <a:pPr lvl="1"/>
            <a:r>
              <a:rPr lang="en-US" dirty="0" smtClean="0"/>
              <a:t>Non Map Reduce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1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eco system</a:t>
            </a:r>
            <a:endParaRPr lang="en-US" dirty="0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76250" y="1276350"/>
            <a:ext cx="8210550" cy="5000625"/>
            <a:chOff x="476233" y="1275722"/>
            <a:chExt cx="8210567" cy="5001458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76233" y="1275722"/>
              <a:ext cx="8210567" cy="5001458"/>
              <a:chOff x="476233" y="1275722"/>
              <a:chExt cx="8210567" cy="500145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92121" y="1645672"/>
                <a:ext cx="8094679" cy="463150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93734" y="4357573"/>
                <a:ext cx="7778766" cy="1673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54084" y="5151456"/>
                <a:ext cx="7286640" cy="592236"/>
              </a:xfrm>
              <a:prstGeom prst="rect">
                <a:avLst/>
              </a:prstGeom>
              <a:solidFill>
                <a:srgbClr val="C07B8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Distributed File System (HDFS)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54084" y="4516350"/>
                <a:ext cx="4587884" cy="6065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Map Reduce</a:t>
                </a: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3001694" y="5728833"/>
                <a:ext cx="29151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Hadoop Core Components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39797" y="1861608"/>
                <a:ext cx="4573596" cy="23959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757857" y="1861608"/>
                <a:ext cx="2582867" cy="23959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158986" y="3535111"/>
                <a:ext cx="812802" cy="350895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Hive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94103" y="2056902"/>
                <a:ext cx="620713" cy="44616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Pig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41410" y="2742816"/>
                <a:ext cx="815977" cy="43187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Flume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757857" y="4516350"/>
                <a:ext cx="2582867" cy="606526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Non Map Reduce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83295" y="2285540"/>
                <a:ext cx="850902" cy="479505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Impala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97569" y="3657369"/>
                <a:ext cx="860427" cy="32549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Presto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636952" y="3581156"/>
                <a:ext cx="858839" cy="401705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 err="1">
                    <a:solidFill>
                      <a:srgbClr val="000000"/>
                    </a:solidFill>
                  </a:rPr>
                  <a:t>Sqoop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58986" y="2056902"/>
                <a:ext cx="619126" cy="446162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 err="1">
                    <a:solidFill>
                      <a:srgbClr val="000000"/>
                    </a:solidFill>
                  </a:rPr>
                  <a:t>Oozie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14816" y="2742816"/>
                <a:ext cx="790577" cy="468391"/>
              </a:xfrm>
              <a:prstGeom prst="rect">
                <a:avLst/>
              </a:prstGeom>
              <a:solidFill>
                <a:srgbClr val="DCE6F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Mahout</a:t>
                </a:r>
              </a:p>
            </p:txBody>
          </p:sp>
          <p:sp>
            <p:nvSpPr>
              <p:cNvPr id="24" name="TextBox 19"/>
              <p:cNvSpPr txBox="1">
                <a:spLocks noChangeArrowheads="1"/>
              </p:cNvSpPr>
              <p:nvPr/>
            </p:nvSpPr>
            <p:spPr bwMode="auto">
              <a:xfrm>
                <a:off x="3832351" y="1811973"/>
                <a:ext cx="22512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Hadoop eco system</a:t>
                </a:r>
              </a:p>
            </p:txBody>
          </p:sp>
          <p:sp>
            <p:nvSpPr>
              <p:cNvPr id="25" name="TextBox 20"/>
              <p:cNvSpPr txBox="1">
                <a:spLocks noChangeArrowheads="1"/>
              </p:cNvSpPr>
              <p:nvPr/>
            </p:nvSpPr>
            <p:spPr bwMode="auto">
              <a:xfrm>
                <a:off x="476233" y="1275722"/>
                <a:ext cx="24100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Hadoop Components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058022" y="2971454"/>
              <a:ext cx="866777" cy="412819"/>
            </a:xfrm>
            <a:prstGeom prst="rect">
              <a:avLst/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</a:rPr>
                <a:t>HBase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13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data</a:t>
            </a:r>
          </a:p>
          <a:p>
            <a:r>
              <a:rPr lang="en-US" dirty="0" smtClean="0"/>
              <a:t>Run Map Reduce Job</a:t>
            </a:r>
          </a:p>
          <a:p>
            <a:r>
              <a:rPr lang="en-US" dirty="0" smtClean="0"/>
              <a:t>Run Hive Query</a:t>
            </a:r>
          </a:p>
          <a:p>
            <a:r>
              <a:rPr lang="en-US" dirty="0" smtClean="0"/>
              <a:t>Run Impala Query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HBase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Sqoop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Oozie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Show Hue Web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4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1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Cluster of servers with same binaries and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Majority but not all of them will have same background processes</a:t>
            </a:r>
            <a:endParaRPr lang="en-US" dirty="0"/>
          </a:p>
          <a:p>
            <a:r>
              <a:rPr lang="en-US" dirty="0"/>
              <a:t>Storage</a:t>
            </a:r>
          </a:p>
          <a:p>
            <a:pPr lvl="1"/>
            <a:r>
              <a:rPr lang="en-US" dirty="0" smtClean="0"/>
              <a:t>Typically local file system</a:t>
            </a:r>
            <a:endParaRPr lang="en-US" dirty="0"/>
          </a:p>
          <a:p>
            <a:pPr lvl="1"/>
            <a:r>
              <a:rPr lang="en-US" dirty="0" smtClean="0"/>
              <a:t>Even if network mounted, each mount point will be dedicated to the server</a:t>
            </a:r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Binaries will be installed on all the servers</a:t>
            </a:r>
          </a:p>
          <a:p>
            <a:r>
              <a:rPr lang="en-US" dirty="0"/>
              <a:t>Parameter files</a:t>
            </a:r>
          </a:p>
          <a:p>
            <a:pPr lvl="1"/>
            <a:r>
              <a:rPr lang="en-US" dirty="0" smtClean="0"/>
              <a:t>Bunch of xml files</a:t>
            </a:r>
            <a:endParaRPr lang="en-US" dirty="0"/>
          </a:p>
          <a:p>
            <a:r>
              <a:rPr lang="en-US" dirty="0"/>
              <a:t>Backend processes (same on all of them)</a:t>
            </a:r>
          </a:p>
          <a:p>
            <a:pPr lvl="1"/>
            <a:r>
              <a:rPr lang="en-US" dirty="0" err="1" smtClean="0"/>
              <a:t>namenode</a:t>
            </a:r>
            <a:endParaRPr lang="en-US" dirty="0" smtClean="0"/>
          </a:p>
          <a:p>
            <a:pPr lvl="1"/>
            <a:r>
              <a:rPr lang="en-US" dirty="0" err="1" smtClean="0"/>
              <a:t>datanode</a:t>
            </a:r>
            <a:endParaRPr lang="en-US" dirty="0" smtClean="0"/>
          </a:p>
          <a:p>
            <a:pPr lvl="1"/>
            <a:r>
              <a:rPr lang="en-US" dirty="0" smtClean="0"/>
              <a:t>And many more</a:t>
            </a:r>
            <a:endParaRPr lang="en-US" dirty="0"/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Same amount of memory on all the nodes in the </a:t>
            </a:r>
            <a:r>
              <a:rPr lang="en-US" dirty="0" smtClean="0"/>
              <a:t>cluster (but not mandatory)</a:t>
            </a:r>
            <a:endParaRPr lang="en-US" dirty="0"/>
          </a:p>
          <a:p>
            <a:r>
              <a:rPr lang="en-US" dirty="0"/>
              <a:t>Memory Structures</a:t>
            </a:r>
          </a:p>
          <a:p>
            <a:pPr lvl="1"/>
            <a:r>
              <a:rPr lang="en-US" dirty="0" smtClean="0"/>
              <a:t>Typically JVMs (some are permanent and some are transient)</a:t>
            </a:r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One or more network switches will connect all the nodes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Batch vs. non batch</a:t>
            </a:r>
          </a:p>
          <a:p>
            <a:pPr lvl="1"/>
            <a:r>
              <a:rPr lang="en-US" dirty="0" smtClean="0"/>
              <a:t>Oracle is fine tuned for OLTP systems which are both "</a:t>
            </a:r>
            <a:r>
              <a:rPr lang="en-US" b="1" dirty="0" smtClean="0"/>
              <a:t>operational" </a:t>
            </a:r>
            <a:r>
              <a:rPr lang="en-US" dirty="0" smtClean="0"/>
              <a:t>as well as "</a:t>
            </a:r>
            <a:r>
              <a:rPr lang="en-US" b="1" dirty="0" smtClean="0"/>
              <a:t>transactional". Oracle supports batch processing but cannot scale.</a:t>
            </a:r>
          </a:p>
          <a:p>
            <a:pPr lvl="1"/>
            <a:r>
              <a:rPr lang="en-US" b="1" dirty="0" err="1" smtClean="0"/>
              <a:t>Hadoop</a:t>
            </a:r>
            <a:r>
              <a:rPr lang="en-US" b="1" dirty="0" smtClean="0"/>
              <a:t> is primarily for batch processing. No transactions as commit and rollback.</a:t>
            </a:r>
          </a:p>
          <a:p>
            <a:r>
              <a:rPr lang="en-US" b="1" dirty="0" smtClean="0"/>
              <a:t>Data locality – very important</a:t>
            </a:r>
          </a:p>
          <a:p>
            <a:pPr lvl="1"/>
            <a:r>
              <a:rPr lang="en-US" b="1" dirty="0" smtClean="0"/>
              <a:t>In Oracle data comes to code</a:t>
            </a:r>
          </a:p>
          <a:p>
            <a:pPr lvl="1"/>
            <a:r>
              <a:rPr lang="en-US" b="1" dirty="0" smtClean="0"/>
              <a:t>In </a:t>
            </a:r>
            <a:r>
              <a:rPr lang="en-US" b="1" dirty="0" err="1" smtClean="0"/>
              <a:t>Hadoop</a:t>
            </a:r>
            <a:r>
              <a:rPr lang="en-US" b="1" dirty="0" smtClean="0"/>
              <a:t> code goes to data (you will understand this later)</a:t>
            </a:r>
          </a:p>
          <a:p>
            <a:r>
              <a:rPr lang="en-US" b="1" dirty="0" smtClean="0"/>
              <a:t>Scalability – very important</a:t>
            </a:r>
          </a:p>
          <a:p>
            <a:pPr lvl="1"/>
            <a:r>
              <a:rPr lang="en-US" b="1" dirty="0" smtClean="0"/>
              <a:t>Cannot scale linearly</a:t>
            </a:r>
          </a:p>
          <a:p>
            <a:pPr lvl="1"/>
            <a:r>
              <a:rPr lang="en-US" b="1" dirty="0" smtClean="0"/>
              <a:t>Can scale linearly for most of the use cases. For sorting one can achieve desired scalability.</a:t>
            </a:r>
          </a:p>
          <a:p>
            <a:pPr lvl="1"/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7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971800" y="4114800"/>
            <a:ext cx="2209800" cy="2362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Oracle Big Data Appliance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1676400"/>
            <a:ext cx="4191000" cy="1447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Distributions and </a:t>
            </a:r>
            <a:r>
              <a:rPr lang="en-US" dirty="0" err="1" smtClean="0"/>
              <a:t>Hadoop</a:t>
            </a:r>
            <a:r>
              <a:rPr lang="en-US" dirty="0" smtClean="0"/>
              <a:t> Appliances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828800"/>
            <a:ext cx="2590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1905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Hadoop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1905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Hive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2362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Sqoop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0" y="23622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Many more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22098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Monitoring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Hortonworks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Cloudera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578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62800" y="4343400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3" idx="0"/>
          </p:cNvCxnSpPr>
          <p:nvPr/>
        </p:nvCxnSpPr>
        <p:spPr>
          <a:xfrm flipH="1">
            <a:off x="1981200" y="3124200"/>
            <a:ext cx="31623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/>
        </p:nvCxnSpPr>
        <p:spPr>
          <a:xfrm flipH="1">
            <a:off x="4038600" y="3124200"/>
            <a:ext cx="11049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5" idx="0"/>
          </p:cNvCxnSpPr>
          <p:nvPr/>
        </p:nvCxnSpPr>
        <p:spPr>
          <a:xfrm>
            <a:off x="5143500" y="3124200"/>
            <a:ext cx="9525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6" idx="0"/>
          </p:cNvCxnSpPr>
          <p:nvPr/>
        </p:nvCxnSpPr>
        <p:spPr>
          <a:xfrm>
            <a:off x="5143500" y="3124200"/>
            <a:ext cx="28575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40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and eco system tools are Apache open source projects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, </a:t>
            </a:r>
            <a:r>
              <a:rPr lang="en-US" dirty="0" err="1" smtClean="0"/>
              <a:t>Hortonworks</a:t>
            </a:r>
            <a:r>
              <a:rPr lang="en-US" dirty="0" smtClean="0"/>
              <a:t> and other leading </a:t>
            </a:r>
            <a:r>
              <a:rPr lang="en-US" dirty="0" err="1" smtClean="0"/>
              <a:t>Hadoop</a:t>
            </a:r>
            <a:r>
              <a:rPr lang="en-US" dirty="0" smtClean="0"/>
              <a:t> based technology companies commit to these open source projects</a:t>
            </a:r>
          </a:p>
          <a:p>
            <a:r>
              <a:rPr lang="en-US" dirty="0" smtClean="0"/>
              <a:t>They provide training, support and services.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 have proprietary monitoring tool developed for large </a:t>
            </a:r>
            <a:r>
              <a:rPr lang="en-US" dirty="0" err="1" smtClean="0"/>
              <a:t>hadoop</a:t>
            </a:r>
            <a:r>
              <a:rPr lang="en-US" dirty="0" smtClean="0"/>
              <a:t> clusters. It is free up to 50 nodes after which license fee needs to be paid. 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uses </a:t>
            </a:r>
            <a:r>
              <a:rPr lang="en-US" dirty="0" err="1" smtClean="0"/>
              <a:t>Ambari</a:t>
            </a:r>
            <a:r>
              <a:rPr lang="en-US" dirty="0" smtClean="0"/>
              <a:t> which is a open source monitoring tool. No </a:t>
            </a:r>
            <a:r>
              <a:rPr lang="en-US" smtClean="0"/>
              <a:t>license fee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Distributions and </a:t>
            </a:r>
            <a:r>
              <a:rPr lang="en-US" dirty="0" err="1"/>
              <a:t>Hadoop</a:t>
            </a:r>
            <a:r>
              <a:rPr lang="en-US" dirty="0"/>
              <a:t> Appliances</a:t>
            </a:r>
          </a:p>
        </p:txBody>
      </p:sp>
    </p:spTree>
    <p:extLst>
      <p:ext uri="{BB962C8B-B14F-4D97-AF65-F5344CB8AC3E}">
        <p14:creationId xmlns:p14="http://schemas.microsoft.com/office/powerpoint/2010/main" val="139966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core components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eco system</a:t>
            </a:r>
          </a:p>
          <a:p>
            <a:r>
              <a:rPr lang="en-US" dirty="0" smtClean="0"/>
              <a:t>Difference between Oracle and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Started with My SQL for search engine (scalability was major issue)</a:t>
            </a:r>
          </a:p>
          <a:p>
            <a:pPr lvl="1"/>
            <a:r>
              <a:rPr lang="en-US" dirty="0" smtClean="0"/>
              <a:t>Developed solution from scratch</a:t>
            </a:r>
          </a:p>
          <a:p>
            <a:pPr lvl="2"/>
            <a:r>
              <a:rPr lang="en-US" dirty="0" smtClean="0"/>
              <a:t>Distributed file system – GFS</a:t>
            </a:r>
          </a:p>
          <a:p>
            <a:pPr lvl="2"/>
            <a:r>
              <a:rPr lang="en-US" dirty="0" smtClean="0"/>
              <a:t>Distributed processing – Map Reduce</a:t>
            </a:r>
          </a:p>
          <a:p>
            <a:pPr lvl="2"/>
            <a:r>
              <a:rPr lang="en-US" dirty="0" smtClean="0"/>
              <a:t>Big Table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 - Volume, Variety and Velocity</a:t>
            </a:r>
          </a:p>
          <a:p>
            <a:r>
              <a:rPr lang="en-US" dirty="0" smtClean="0"/>
              <a:t>Batch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with Map Reduce</a:t>
            </a:r>
          </a:p>
          <a:p>
            <a:pPr lvl="1"/>
            <a:r>
              <a:rPr lang="en-US" dirty="0" smtClean="0"/>
              <a:t>GFS -&gt; HDFS</a:t>
            </a:r>
          </a:p>
          <a:p>
            <a:pPr lvl="1"/>
            <a:r>
              <a:rPr lang="en-US" dirty="0" smtClean="0"/>
              <a:t>Map Reduce -&gt; </a:t>
            </a:r>
            <a:r>
              <a:rPr lang="en-US" dirty="0" err="1" smtClean="0"/>
              <a:t>Hadoop</a:t>
            </a:r>
            <a:r>
              <a:rPr lang="en-US" dirty="0" smtClean="0"/>
              <a:t> Map Reduce</a:t>
            </a:r>
          </a:p>
          <a:p>
            <a:r>
              <a:rPr lang="en-US" dirty="0" smtClean="0"/>
              <a:t>Operational but not Transactional</a:t>
            </a:r>
          </a:p>
          <a:p>
            <a:pPr lvl="1"/>
            <a:r>
              <a:rPr lang="en-US" dirty="0" err="1" smtClean="0"/>
              <a:t>NoSQL</a:t>
            </a:r>
            <a:endParaRPr lang="en-US" dirty="0"/>
          </a:p>
          <a:p>
            <a:pPr lvl="1"/>
            <a:r>
              <a:rPr lang="en-US" dirty="0" smtClean="0"/>
              <a:t>Google Big Table -&gt; </a:t>
            </a:r>
            <a:r>
              <a:rPr lang="en-US" dirty="0" err="1" smtClean="0"/>
              <a:t>HBase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Huge amounts of data</a:t>
            </a:r>
          </a:p>
          <a:p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Structured and Semi Structured</a:t>
            </a:r>
          </a:p>
          <a:p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Speed at which data needs to be processed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5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– Storage</a:t>
            </a:r>
          </a:p>
          <a:p>
            <a:r>
              <a:rPr lang="en-US" dirty="0" smtClean="0"/>
              <a:t>YARN/Map Reduce – Processing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core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8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89288" y="3665538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7225" y="2720975"/>
            <a:ext cx="2454275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288" y="1746250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Hadoop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Architecture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8388" y="2293938"/>
            <a:ext cx="893762" cy="346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Metadata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038" y="3387725"/>
            <a:ext cx="893762" cy="3460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</a:rPr>
              <a:t>Helper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3913" y="1947863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63913" y="2908300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63913" y="3832225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905000"/>
            <a:ext cx="998538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2895600"/>
            <a:ext cx="1074738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600" y="3810000"/>
            <a:ext cx="1074738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Processing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069975" y="4606925"/>
            <a:ext cx="893763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rgbClr val="000000"/>
                </a:solidFill>
              </a:rPr>
              <a:t>Processing Master</a:t>
            </a:r>
          </a:p>
        </p:txBody>
      </p:sp>
      <p:cxnSp>
        <p:nvCxnSpPr>
          <p:cNvPr id="17" name="Elbow Connector 16"/>
          <p:cNvCxnSpPr>
            <a:stCxn id="4" idx="3"/>
            <a:endCxn id="13" idx="1"/>
          </p:cNvCxnSpPr>
          <p:nvPr/>
        </p:nvCxnSpPr>
        <p:spPr>
          <a:xfrm flipV="1">
            <a:off x="1962150" y="2128838"/>
            <a:ext cx="1227138" cy="3381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 flipH="1">
            <a:off x="1508919" y="2640013"/>
            <a:ext cx="6350" cy="747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1963738" y="2128838"/>
            <a:ext cx="1225550" cy="26511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4" idx="1"/>
          </p:cNvCxnSpPr>
          <p:nvPr/>
        </p:nvCxnSpPr>
        <p:spPr>
          <a:xfrm flipV="1">
            <a:off x="1963738" y="3103563"/>
            <a:ext cx="1233487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3"/>
            <a:endCxn id="15" idx="1"/>
          </p:cNvCxnSpPr>
          <p:nvPr/>
        </p:nvCxnSpPr>
        <p:spPr>
          <a:xfrm flipV="1">
            <a:off x="1963738" y="4048126"/>
            <a:ext cx="1225550" cy="731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14" idx="1"/>
          </p:cNvCxnSpPr>
          <p:nvPr/>
        </p:nvCxnSpPr>
        <p:spPr>
          <a:xfrm>
            <a:off x="1962150" y="2466975"/>
            <a:ext cx="1235075" cy="636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5" idx="1"/>
          </p:cNvCxnSpPr>
          <p:nvPr/>
        </p:nvCxnSpPr>
        <p:spPr>
          <a:xfrm>
            <a:off x="1962150" y="2466975"/>
            <a:ext cx="1227138" cy="15811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479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89288" y="3665538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7225" y="2720975"/>
            <a:ext cx="2454275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288" y="1746250"/>
            <a:ext cx="2452687" cy="765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Hadoop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Architecture</a:t>
            </a:r>
            <a:endParaRPr lang="en-US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8388" y="2293938"/>
            <a:ext cx="893762" cy="346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HDFS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2038" y="3387725"/>
            <a:ext cx="893762" cy="3460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HDFS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3913" y="1947863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HDFS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63913" y="2908300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HDFS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63913" y="3832225"/>
            <a:ext cx="895350" cy="346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HDFS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1905000"/>
            <a:ext cx="1074738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Map 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2895600"/>
            <a:ext cx="1074738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Map </a:t>
            </a:r>
            <a:r>
              <a:rPr lang="en-US" sz="1200" dirty="0" smtClean="0">
                <a:solidFill>
                  <a:schemeClr val="tx1"/>
                </a:solidFill>
              </a:rPr>
              <a:t>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3810000"/>
            <a:ext cx="1074738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Map </a:t>
            </a:r>
            <a:r>
              <a:rPr lang="en-US" sz="1200" dirty="0" smtClean="0">
                <a:solidFill>
                  <a:schemeClr val="tx1"/>
                </a:solidFill>
              </a:rPr>
              <a:t>Reduce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4606925"/>
            <a:ext cx="893763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Map Reduce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13" idx="1"/>
          </p:cNvCxnSpPr>
          <p:nvPr/>
        </p:nvCxnSpPr>
        <p:spPr>
          <a:xfrm flipV="1">
            <a:off x="1962150" y="2128838"/>
            <a:ext cx="1227138" cy="3381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 flipH="1">
            <a:off x="1508919" y="2640013"/>
            <a:ext cx="6350" cy="747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1963738" y="2128838"/>
            <a:ext cx="1225550" cy="26511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4" idx="1"/>
          </p:cNvCxnSpPr>
          <p:nvPr/>
        </p:nvCxnSpPr>
        <p:spPr>
          <a:xfrm flipV="1">
            <a:off x="1963738" y="3103563"/>
            <a:ext cx="1233487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3"/>
            <a:endCxn id="15" idx="1"/>
          </p:cNvCxnSpPr>
          <p:nvPr/>
        </p:nvCxnSpPr>
        <p:spPr>
          <a:xfrm flipV="1">
            <a:off x="1963738" y="4048126"/>
            <a:ext cx="1225550" cy="731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14" idx="1"/>
          </p:cNvCxnSpPr>
          <p:nvPr/>
        </p:nvCxnSpPr>
        <p:spPr>
          <a:xfrm>
            <a:off x="1962150" y="2466975"/>
            <a:ext cx="1235075" cy="636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5" idx="1"/>
          </p:cNvCxnSpPr>
          <p:nvPr/>
        </p:nvCxnSpPr>
        <p:spPr>
          <a:xfrm>
            <a:off x="1962150" y="2466975"/>
            <a:ext cx="1227138" cy="15811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486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4016</TotalTime>
  <Words>793</Words>
  <Application>Microsoft Macintosh PowerPoint</Application>
  <PresentationFormat>On-screen Show (4:3)</PresentationFormat>
  <Paragraphs>228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PowerPoint Presentation</vt:lpstr>
      <vt:lpstr>Hadoop Introduction</vt:lpstr>
      <vt:lpstr>Agenda</vt:lpstr>
      <vt:lpstr>Big Data</vt:lpstr>
      <vt:lpstr>Big Data</vt:lpstr>
      <vt:lpstr>Characteristics</vt:lpstr>
      <vt:lpstr>Hadoop core components</vt:lpstr>
      <vt:lpstr>Hadoop Architecture</vt:lpstr>
      <vt:lpstr>Hadoop Architecture</vt:lpstr>
      <vt:lpstr>HDFS</vt:lpstr>
      <vt:lpstr>Processing</vt:lpstr>
      <vt:lpstr>Hadoop eco system</vt:lpstr>
      <vt:lpstr>Difference between Oracle and Hadoop</vt:lpstr>
      <vt:lpstr>Oracle Architecture</vt:lpstr>
      <vt:lpstr>Oracle Architecture</vt:lpstr>
      <vt:lpstr>Hadoop Architecture</vt:lpstr>
      <vt:lpstr>Hadoop Architecture</vt:lpstr>
      <vt:lpstr>Hadoop eco system</vt:lpstr>
      <vt:lpstr>Demo</vt:lpstr>
      <vt:lpstr>Hadoop Architecture</vt:lpstr>
      <vt:lpstr>Theoretical Differences</vt:lpstr>
      <vt:lpstr>Hadoop Distributions and Hadoop Appliances</vt:lpstr>
      <vt:lpstr>Hadoop Distributions and Hadoop Appliances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127</cp:revision>
  <dcterms:created xsi:type="dcterms:W3CDTF">2014-04-29T16:16:03Z</dcterms:created>
  <dcterms:modified xsi:type="dcterms:W3CDTF">2015-04-01T10:12:43Z</dcterms:modified>
</cp:coreProperties>
</file>