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80" r:id="rId2"/>
    <p:sldId id="304" r:id="rId3"/>
    <p:sldId id="305" r:id="rId4"/>
    <p:sldId id="279" r:id="rId5"/>
    <p:sldId id="281" r:id="rId6"/>
    <p:sldId id="306" r:id="rId7"/>
    <p:sldId id="307" r:id="rId8"/>
    <p:sldId id="293" r:id="rId9"/>
    <p:sldId id="294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90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99" autoAdjust="0"/>
  </p:normalViewPr>
  <p:slideViewPr>
    <p:cSldViewPr>
      <p:cViewPr varScale="1">
        <p:scale>
          <a:sx n="106" d="100"/>
          <a:sy n="106" d="100"/>
        </p:scale>
        <p:origin x="12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4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</a:t>
            </a:r>
            <a:r>
              <a:rPr lang="en-US" sz="4800" dirty="0" err="1" smtClean="0"/>
              <a:t>Sqoop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Import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4638" y="1658938"/>
            <a:ext cx="3030537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00538" y="3781425"/>
            <a:ext cx="3030537" cy="220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66975" y="3997325"/>
            <a:ext cx="938213" cy="152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Sqoop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import</a:t>
            </a:r>
          </a:p>
        </p:txBody>
      </p:sp>
      <p:sp>
        <p:nvSpPr>
          <p:cNvPr id="8" name="Can 7"/>
          <p:cNvSpPr/>
          <p:nvPr/>
        </p:nvSpPr>
        <p:spPr>
          <a:xfrm>
            <a:off x="4156075" y="1760538"/>
            <a:ext cx="1025525" cy="706437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DSS</a:t>
            </a:r>
          </a:p>
        </p:txBody>
      </p:sp>
      <p:sp>
        <p:nvSpPr>
          <p:cNvPr id="9" name="Can 8"/>
          <p:cNvSpPr/>
          <p:nvPr/>
        </p:nvSpPr>
        <p:spPr>
          <a:xfrm>
            <a:off x="6040438" y="2755900"/>
            <a:ext cx="1023937" cy="70802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Operational</a:t>
            </a:r>
          </a:p>
        </p:txBody>
      </p:sp>
      <p:sp>
        <p:nvSpPr>
          <p:cNvPr id="10" name="Document 9"/>
          <p:cNvSpPr/>
          <p:nvPr/>
        </p:nvSpPr>
        <p:spPr>
          <a:xfrm>
            <a:off x="5432425" y="1752600"/>
            <a:ext cx="823913" cy="823913"/>
          </a:xfrm>
          <a:prstGeom prst="flowChartDocumen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rgbClr val="0F3661"/>
                </a:solidFill>
              </a:rPr>
              <a:t>Document based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6613" y="4040188"/>
            <a:ext cx="952500" cy="8080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Map </a:t>
            </a:r>
            <a:r>
              <a:rPr lang="en-US" sz="1400" dirty="0" smtClean="0">
                <a:solidFill>
                  <a:srgbClr val="0F3661"/>
                </a:solidFill>
              </a:rPr>
              <a:t>Task</a:t>
            </a:r>
            <a:endParaRPr lang="en-US" sz="1400" dirty="0">
              <a:solidFill>
                <a:srgbClr val="0F3661"/>
              </a:solidFill>
            </a:endParaRP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786438" y="4848225"/>
            <a:ext cx="1328737" cy="1011238"/>
          </a:xfrm>
          <a:prstGeom prst="round2Same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HDFS/</a:t>
            </a:r>
            <a:r>
              <a:rPr lang="en-US" sz="1200" dirty="0" err="1">
                <a:solidFill>
                  <a:srgbClr val="0F3661"/>
                </a:solidFill>
              </a:rPr>
              <a:t>HBase</a:t>
            </a:r>
            <a:r>
              <a:rPr lang="en-US" sz="1200" dirty="0">
                <a:solidFill>
                  <a:srgbClr val="0F3661"/>
                </a:solidFill>
              </a:rPr>
              <a:t>/Hive</a:t>
            </a:r>
          </a:p>
        </p:txBody>
      </p:sp>
      <p:cxnSp>
        <p:nvCxnSpPr>
          <p:cNvPr id="17" name="Elbow Connector 16"/>
          <p:cNvCxnSpPr>
            <a:stCxn id="7" idx="3"/>
            <a:endCxn id="12" idx="1"/>
          </p:cNvCxnSpPr>
          <p:nvPr/>
        </p:nvCxnSpPr>
        <p:spPr>
          <a:xfrm flipV="1">
            <a:off x="3405188" y="4445000"/>
            <a:ext cx="1241425" cy="31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0"/>
          </p:cNvCxnSpPr>
          <p:nvPr/>
        </p:nvCxnSpPr>
        <p:spPr>
          <a:xfrm>
            <a:off x="4668838" y="2466975"/>
            <a:ext cx="454025" cy="1573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2" idx="0"/>
          </p:cNvCxnSpPr>
          <p:nvPr/>
        </p:nvCxnSpPr>
        <p:spPr>
          <a:xfrm flipH="1">
            <a:off x="5122863" y="2520950"/>
            <a:ext cx="722312" cy="1519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</p:cNvCxnSpPr>
          <p:nvPr/>
        </p:nvCxnSpPr>
        <p:spPr>
          <a:xfrm flipH="1">
            <a:off x="5181600" y="3109913"/>
            <a:ext cx="858838" cy="88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2"/>
          </p:cNvCxnSpPr>
          <p:nvPr/>
        </p:nvCxnSpPr>
        <p:spPr>
          <a:xfrm>
            <a:off x="5122863" y="4848225"/>
            <a:ext cx="663575" cy="50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import</a:t>
            </a:r>
          </a:p>
        </p:txBody>
      </p:sp>
      <p:sp>
        <p:nvSpPr>
          <p:cNvPr id="201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Sqoop import is to get data from conventional databases and NoSql/Document based databases into Hadoop eco system.</a:t>
            </a:r>
          </a:p>
          <a:p>
            <a:pPr eaLnBrk="1" hangingPunct="1"/>
            <a:r>
              <a:rPr lang="en-US" sz="1800">
                <a:latin typeface="Arial" charset="0"/>
              </a:rPr>
              <a:t>It uses map/reduce framework to load data in parallel. Default is 4.</a:t>
            </a:r>
          </a:p>
          <a:p>
            <a:pPr eaLnBrk="1" hangingPunct="1"/>
            <a:r>
              <a:rPr lang="en-US" sz="1800">
                <a:latin typeface="Arial" charset="0"/>
              </a:rPr>
              <a:t>Execution steps</a:t>
            </a:r>
          </a:p>
          <a:p>
            <a:pPr lvl="1" eaLnBrk="1" hangingPunct="1"/>
            <a:r>
              <a:rPr lang="en-US" sz="1800">
                <a:latin typeface="Arial" charset="0"/>
              </a:rPr>
              <a:t>Generates custom DBWritable class reading metadata of table.</a:t>
            </a:r>
          </a:p>
          <a:p>
            <a:pPr lvl="1" eaLnBrk="1" hangingPunct="1"/>
            <a:r>
              <a:rPr lang="en-US" sz="1800">
                <a:latin typeface="Arial" charset="0"/>
              </a:rPr>
              <a:t>Connect to database – default 4 concurrent connections</a:t>
            </a:r>
          </a:p>
          <a:p>
            <a:pPr lvl="1" eaLnBrk="1" hangingPunct="1"/>
            <a:r>
              <a:rPr lang="en-US" sz="1800">
                <a:latin typeface="Arial" charset="0"/>
              </a:rPr>
              <a:t>Read and split the data using custom DBWritable class</a:t>
            </a:r>
          </a:p>
          <a:p>
            <a:pPr lvl="1" eaLnBrk="1" hangingPunct="1"/>
            <a:r>
              <a:rPr lang="en-US" sz="1800">
                <a:latin typeface="Arial" charset="0"/>
              </a:rPr>
              <a:t>Load data into HDFS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Import</a:t>
            </a:r>
          </a:p>
        </p:txBody>
      </p:sp>
      <p:sp>
        <p:nvSpPr>
          <p:cNvPr id="202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Split logic</a:t>
            </a:r>
          </a:p>
          <a:p>
            <a:pPr lvl="1" eaLnBrk="1" hangingPunct="1"/>
            <a:r>
              <a:rPr lang="en-US" dirty="0">
                <a:latin typeface="Arial" charset="0"/>
              </a:rPr>
              <a:t>Uses primary key or unique key</a:t>
            </a:r>
          </a:p>
          <a:p>
            <a:pPr lvl="1" eaLnBrk="1" hangingPunct="1"/>
            <a:r>
              <a:rPr lang="en-US" dirty="0">
                <a:latin typeface="Arial" charset="0"/>
              </a:rPr>
              <a:t>Get minimum and maximum value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Compute ranges based on number of map tasks (default 4)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Process mutually exclusive data in </a:t>
            </a:r>
            <a:r>
              <a:rPr lang="en-US" dirty="0" smtClean="0">
                <a:latin typeface="Arial" charset="0"/>
              </a:rPr>
              <a:t>parallel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Without primary/unique keys import process only uses one map task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incremental load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80472"/>
              </p:ext>
            </p:extLst>
          </p:nvPr>
        </p:nvGraphicFramePr>
        <p:xfrm>
          <a:off x="1917700" y="1905955"/>
          <a:ext cx="5308600" cy="1338580"/>
        </p:xfrm>
        <a:graphic>
          <a:graphicData uri="http://schemas.openxmlformats.org/drawingml/2006/table">
            <a:tbl>
              <a:tblPr/>
              <a:tblGrid>
                <a:gridCol w="1625600"/>
                <a:gridCol w="36830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Argument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--check-column (col)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Specifies the column to be examined when determining which rows to import.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--incremental (mode)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Specifies how Sqoop determines which rows are new. Legal values for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mode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include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append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lastmodified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--last-value (value)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Specifies the maximum value of the check column from the previous import.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9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Export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4100" y="1703388"/>
            <a:ext cx="3030538" cy="187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824288"/>
            <a:ext cx="3030538" cy="2201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76438" y="4040188"/>
            <a:ext cx="938212" cy="153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Sqoop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export</a:t>
            </a:r>
          </a:p>
        </p:txBody>
      </p:sp>
      <p:sp>
        <p:nvSpPr>
          <p:cNvPr id="7" name="Can 6"/>
          <p:cNvSpPr/>
          <p:nvPr/>
        </p:nvSpPr>
        <p:spPr>
          <a:xfrm>
            <a:off x="3665538" y="1803400"/>
            <a:ext cx="1023937" cy="70802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DSS</a:t>
            </a:r>
          </a:p>
        </p:txBody>
      </p:sp>
      <p:sp>
        <p:nvSpPr>
          <p:cNvPr id="8" name="Can 7"/>
          <p:cNvSpPr/>
          <p:nvPr/>
        </p:nvSpPr>
        <p:spPr>
          <a:xfrm>
            <a:off x="5549900" y="2798763"/>
            <a:ext cx="1023938" cy="70802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Operational</a:t>
            </a:r>
          </a:p>
        </p:txBody>
      </p:sp>
      <p:sp>
        <p:nvSpPr>
          <p:cNvPr id="9" name="Document 8"/>
          <p:cNvSpPr/>
          <p:nvPr/>
        </p:nvSpPr>
        <p:spPr>
          <a:xfrm>
            <a:off x="4941888" y="1797050"/>
            <a:ext cx="823912" cy="822325"/>
          </a:xfrm>
          <a:prstGeom prst="flowChartDocumen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rgbClr val="0F3661"/>
                </a:solidFill>
              </a:rPr>
              <a:t>Document based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56075" y="4083050"/>
            <a:ext cx="952500" cy="8080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Map </a:t>
            </a:r>
            <a:r>
              <a:rPr lang="en-US" sz="1400" dirty="0" smtClean="0">
                <a:solidFill>
                  <a:srgbClr val="0F3661"/>
                </a:solidFill>
              </a:rPr>
              <a:t>Task</a:t>
            </a:r>
            <a:endParaRPr lang="en-US" sz="1400" dirty="0">
              <a:solidFill>
                <a:srgbClr val="0F3661"/>
              </a:solidFill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5295900" y="4891088"/>
            <a:ext cx="1328738" cy="1011237"/>
          </a:xfrm>
          <a:prstGeom prst="round2Same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HDFS/</a:t>
            </a:r>
            <a:r>
              <a:rPr lang="en-US" sz="1200" dirty="0" err="1">
                <a:solidFill>
                  <a:srgbClr val="0F3661"/>
                </a:solidFill>
              </a:rPr>
              <a:t>HBase</a:t>
            </a:r>
            <a:r>
              <a:rPr lang="en-US" sz="1200" dirty="0">
                <a:solidFill>
                  <a:srgbClr val="0F3661"/>
                </a:solidFill>
              </a:rPr>
              <a:t>/Hive</a:t>
            </a:r>
          </a:p>
        </p:txBody>
      </p:sp>
      <p:cxnSp>
        <p:nvCxnSpPr>
          <p:cNvPr id="12" name="Elbow Connector 16"/>
          <p:cNvCxnSpPr>
            <a:stCxn id="6" idx="3"/>
            <a:endCxn id="10" idx="1"/>
          </p:cNvCxnSpPr>
          <p:nvPr/>
        </p:nvCxnSpPr>
        <p:spPr>
          <a:xfrm flipV="1">
            <a:off x="2914650" y="4487863"/>
            <a:ext cx="1241425" cy="31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0" idx="2"/>
          </p:cNvCxnSpPr>
          <p:nvPr/>
        </p:nvCxnSpPr>
        <p:spPr>
          <a:xfrm flipH="1" flipV="1">
            <a:off x="4632325" y="4891088"/>
            <a:ext cx="663575" cy="506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7" idx="3"/>
          </p:cNvCxnSpPr>
          <p:nvPr/>
        </p:nvCxnSpPr>
        <p:spPr>
          <a:xfrm flipH="1" flipV="1">
            <a:off x="4178300" y="2511425"/>
            <a:ext cx="454025" cy="157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9" idx="2"/>
          </p:cNvCxnSpPr>
          <p:nvPr/>
        </p:nvCxnSpPr>
        <p:spPr>
          <a:xfrm flipV="1">
            <a:off x="4632325" y="2565400"/>
            <a:ext cx="722313" cy="151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8" idx="2"/>
          </p:cNvCxnSpPr>
          <p:nvPr/>
        </p:nvCxnSpPr>
        <p:spPr>
          <a:xfrm flipV="1">
            <a:off x="4632325" y="3152775"/>
            <a:ext cx="917575" cy="93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Export</a:t>
            </a:r>
          </a:p>
        </p:txBody>
      </p:sp>
      <p:sp>
        <p:nvSpPr>
          <p:cNvPr id="204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export is to get data out of Hadoop based systems into conventional databases/NoSql data stores.</a:t>
            </a:r>
          </a:p>
          <a:p>
            <a:pPr eaLnBrk="1" hangingPunct="1"/>
            <a:r>
              <a:rPr lang="en-US">
                <a:latin typeface="Arial" charset="0"/>
              </a:rPr>
              <a:t>It also uses Map/Reduce framework.</a:t>
            </a:r>
          </a:p>
          <a:p>
            <a:pPr eaLnBrk="1" hangingPunct="1"/>
            <a:r>
              <a:rPr lang="en-US">
                <a:latin typeface="Arial" charset="0"/>
              </a:rPr>
              <a:t>At this time it only understands HDFS directories not Hive tables (HCatalog)</a:t>
            </a:r>
          </a:p>
          <a:p>
            <a:pPr eaLnBrk="1" hangingPunct="1"/>
            <a:r>
              <a:rPr lang="en-US">
                <a:latin typeface="Arial" charset="0"/>
              </a:rPr>
              <a:t>It also splits data (but uses HDFS splittable logic)</a:t>
            </a:r>
          </a:p>
        </p:txBody>
      </p:sp>
    </p:spTree>
    <p:extLst>
      <p:ext uri="{BB962C8B-B14F-4D97-AF65-F5344CB8AC3E}">
        <p14:creationId xmlns:p14="http://schemas.microsoft.com/office/powerpoint/2010/main" val="10725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Considerations</a:t>
            </a:r>
          </a:p>
        </p:txBody>
      </p:sp>
      <p:sp>
        <p:nvSpPr>
          <p:cNvPr id="2058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Generic</a:t>
            </a:r>
          </a:p>
          <a:p>
            <a:pPr lvl="1" eaLnBrk="1" hangingPunct="1"/>
            <a:r>
              <a:rPr lang="en-US" dirty="0">
                <a:latin typeface="Arial" charset="0"/>
              </a:rPr>
              <a:t>Need to customize to leverage strengths of underlying source or target conventional databases.</a:t>
            </a:r>
          </a:p>
          <a:p>
            <a:pPr eaLnBrk="1" hangingPunct="1"/>
            <a:r>
              <a:rPr lang="en-US" dirty="0">
                <a:latin typeface="Arial" charset="0"/>
              </a:rPr>
              <a:t>Determining number of mappers and outliers</a:t>
            </a:r>
          </a:p>
          <a:p>
            <a:pPr eaLnBrk="1" hangingPunct="1"/>
            <a:r>
              <a:rPr lang="en-US" dirty="0">
                <a:latin typeface="Arial" charset="0"/>
              </a:rPr>
              <a:t>Working with binary data (using Sequence Files)</a:t>
            </a:r>
          </a:p>
          <a:p>
            <a:pPr eaLnBrk="1" hangingPunct="1"/>
            <a:r>
              <a:rPr lang="en-US" dirty="0">
                <a:latin typeface="Arial" charset="0"/>
              </a:rPr>
              <a:t>Might not be able to read </a:t>
            </a:r>
            <a:r>
              <a:rPr lang="en-US" dirty="0" err="1">
                <a:latin typeface="Arial" charset="0"/>
              </a:rPr>
              <a:t>HCatalog</a:t>
            </a:r>
            <a:r>
              <a:rPr lang="en-US" dirty="0">
                <a:latin typeface="Arial" charset="0"/>
              </a:rPr>
              <a:t> (Incremental exports cannot use </a:t>
            </a:r>
            <a:r>
              <a:rPr lang="en-US" dirty="0" err="1" smtClean="0">
                <a:latin typeface="Arial" charset="0"/>
              </a:rPr>
              <a:t>HiveQL</a:t>
            </a:r>
            <a:r>
              <a:rPr lang="en-US" dirty="0" smtClean="0">
                <a:latin typeface="Arial" charset="0"/>
              </a:rPr>
              <a:t> embedded in </a:t>
            </a:r>
            <a:r>
              <a:rPr lang="en-US" dirty="0" err="1" smtClean="0">
                <a:latin typeface="Arial" charset="0"/>
              </a:rPr>
              <a:t>Sqoop</a:t>
            </a:r>
            <a:r>
              <a:rPr lang="en-US" dirty="0" smtClean="0">
                <a:latin typeface="Arial" charset="0"/>
              </a:rPr>
              <a:t> commands)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Compression (needs to be </a:t>
            </a:r>
            <a:r>
              <a:rPr lang="en-US" dirty="0" err="1">
                <a:latin typeface="Arial" charset="0"/>
              </a:rPr>
              <a:t>splittable</a:t>
            </a:r>
            <a:r>
              <a:rPr lang="en-US" dirty="0">
                <a:latin typeface="Arial" charset="0"/>
              </a:rPr>
              <a:t> or file size should not be greater than split size)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Sqoop</a:t>
            </a:r>
            <a:r>
              <a:rPr lang="en-US" dirty="0" smtClean="0"/>
              <a:t> using 3</a:t>
            </a:r>
            <a:r>
              <a:rPr lang="en-US" baseline="30000" dirty="0" smtClean="0"/>
              <a:t>rd</a:t>
            </a:r>
            <a:r>
              <a:rPr lang="en-US" dirty="0" smtClean="0"/>
              <a:t> party wizards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is client only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parameter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that important.</a:t>
            </a:r>
          </a:p>
          <a:p>
            <a:r>
              <a:rPr lang="en-US" dirty="0" smtClean="0"/>
              <a:t>As it is map reduce based tool, it uses xml files created for </a:t>
            </a:r>
            <a:r>
              <a:rPr lang="en-US" dirty="0" err="1" smtClean="0"/>
              <a:t>hdfs</a:t>
            </a:r>
            <a:r>
              <a:rPr lang="en-US" dirty="0" smtClean="0"/>
              <a:t> and </a:t>
            </a:r>
            <a:r>
              <a:rPr lang="en-US" dirty="0" err="1" smtClean="0"/>
              <a:t>mapreduce</a:t>
            </a:r>
            <a:r>
              <a:rPr lang="en-US" dirty="0" smtClean="0"/>
              <a:t>/yarn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log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does not store log files any where</a:t>
            </a:r>
          </a:p>
          <a:p>
            <a:r>
              <a:rPr lang="en-US" dirty="0" smtClean="0"/>
              <a:t>You need to redirect output of the command using Linux redirect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</a:t>
            </a:r>
          </a:p>
          <a:p>
            <a:r>
              <a:rPr lang="en-US" dirty="0" smtClean="0"/>
              <a:t>Parameter files</a:t>
            </a:r>
          </a:p>
          <a:p>
            <a:r>
              <a:rPr lang="en-US" dirty="0" smtClean="0"/>
              <a:t>Log files</a:t>
            </a:r>
          </a:p>
          <a:p>
            <a:r>
              <a:rPr lang="en-US" smtClean="0"/>
              <a:t>Validation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r>
              <a:rPr lang="en-US" dirty="0" smtClean="0"/>
              <a:t> connector</a:t>
            </a:r>
          </a:p>
          <a:p>
            <a:r>
              <a:rPr lang="en-US" dirty="0" smtClean="0"/>
              <a:t>Copy connector jar to </a:t>
            </a:r>
            <a:r>
              <a:rPr lang="en-US" dirty="0" err="1" smtClean="0"/>
              <a:t>sqoop</a:t>
            </a:r>
            <a:r>
              <a:rPr lang="en-US" dirty="0" smtClean="0"/>
              <a:t> lib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and </a:t>
            </a:r>
            <a:r>
              <a:rPr lang="en-US" dirty="0" err="1" smtClean="0"/>
              <a:t>Sqoop</a:t>
            </a:r>
            <a:r>
              <a:rPr lang="en-US" dirty="0" smtClean="0"/>
              <a:t> Export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 – Client only</a:t>
            </a:r>
          </a:p>
          <a:p>
            <a:r>
              <a:rPr lang="en-US" dirty="0" smtClean="0"/>
              <a:t>Parameter files – Not applicable</a:t>
            </a:r>
          </a:p>
          <a:p>
            <a:r>
              <a:rPr lang="en-US" dirty="0" smtClean="0"/>
              <a:t>Log files – Not applicable</a:t>
            </a:r>
          </a:p>
          <a:p>
            <a:r>
              <a:rPr lang="en-US" dirty="0" smtClean="0"/>
              <a:t>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Sqoop</a:t>
            </a:r>
            <a:r>
              <a:rPr lang="en-US" dirty="0" smtClean="0"/>
              <a:t> using 3</a:t>
            </a:r>
            <a:r>
              <a:rPr lang="en-US" baseline="30000" dirty="0" smtClean="0"/>
              <a:t>rd</a:t>
            </a:r>
            <a:r>
              <a:rPr lang="en-US" dirty="0" smtClean="0"/>
              <a:t> party wizards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parameter files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log files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is a map reduce based tool that can be used to copy data from relational databases to </a:t>
            </a:r>
            <a:r>
              <a:rPr lang="en-US" dirty="0" err="1" smtClean="0"/>
              <a:t>Hadoop</a:t>
            </a:r>
            <a:r>
              <a:rPr lang="en-US" dirty="0" smtClean="0"/>
              <a:t> and vice versa.</a:t>
            </a:r>
          </a:p>
          <a:p>
            <a:r>
              <a:rPr lang="en-US" dirty="0">
                <a:latin typeface="Arial" charset="0"/>
              </a:rPr>
              <a:t>Written in Java and Open Source</a:t>
            </a:r>
          </a:p>
          <a:p>
            <a:r>
              <a:rPr lang="en-US" dirty="0">
                <a:latin typeface="Arial" charset="0"/>
              </a:rPr>
              <a:t>Uses JDBC for DB connectivity</a:t>
            </a:r>
          </a:p>
          <a:p>
            <a:r>
              <a:rPr lang="en-US" dirty="0">
                <a:latin typeface="Arial" charset="0"/>
              </a:rPr>
              <a:t>Uses Map Reduce framework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Hadoop eco system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138" y="1646238"/>
            <a:ext cx="8094662" cy="4630737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4357688"/>
            <a:ext cx="7778750" cy="1673225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8" name="TextBox 7"/>
          <p:cNvSpPr txBox="1">
            <a:spLocks noChangeArrowheads="1"/>
          </p:cNvSpPr>
          <p:nvPr/>
        </p:nvSpPr>
        <p:spPr bwMode="auto">
          <a:xfrm>
            <a:off x="3001963" y="5729288"/>
            <a:ext cx="291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Core Components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9813" y="1862138"/>
            <a:ext cx="4573587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57863" y="1862138"/>
            <a:ext cx="2582862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7863" y="4516438"/>
            <a:ext cx="2582862" cy="606425"/>
          </a:xfrm>
          <a:prstGeom prst="rect">
            <a:avLst/>
          </a:prstGeom>
          <a:solidFill>
            <a:srgbClr val="DCE6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Non Map Reduce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41425" y="2057400"/>
            <a:ext cx="3694113" cy="1925638"/>
            <a:chOff x="1241425" y="2057400"/>
            <a:chExt cx="3694113" cy="192563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59000" y="3535363"/>
              <a:ext cx="619125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Hive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94113" y="2057400"/>
              <a:ext cx="620712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Pig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1425" y="2727325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Flume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36963" y="3535363"/>
              <a:ext cx="620712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Sqoop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59000" y="2057400"/>
              <a:ext cx="619125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Oozie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14825" y="276542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Mahout</a:t>
              </a:r>
            </a:p>
          </p:txBody>
        </p:sp>
      </p:grpSp>
      <p:sp>
        <p:nvSpPr>
          <p:cNvPr id="32790" name="TextBox 19"/>
          <p:cNvSpPr txBox="1">
            <a:spLocks noChangeArrowheads="1"/>
          </p:cNvSpPr>
          <p:nvPr/>
        </p:nvSpPr>
        <p:spPr bwMode="auto">
          <a:xfrm>
            <a:off x="3832225" y="18129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eco system</a:t>
            </a:r>
          </a:p>
        </p:txBody>
      </p:sp>
      <p:sp>
        <p:nvSpPr>
          <p:cNvPr id="32791" name="TextBox 20"/>
          <p:cNvSpPr txBox="1">
            <a:spLocks noChangeArrowheads="1"/>
          </p:cNvSpPr>
          <p:nvPr/>
        </p:nvSpPr>
        <p:spPr bwMode="auto">
          <a:xfrm>
            <a:off x="476250" y="1276350"/>
            <a:ext cx="240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Components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54100" y="5151438"/>
            <a:ext cx="7286625" cy="592137"/>
          </a:xfrm>
          <a:prstGeom prst="rect">
            <a:avLst/>
          </a:prstGeom>
          <a:solidFill>
            <a:srgbClr val="C07B8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Distributed File System (HDFS)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54100" y="4516438"/>
            <a:ext cx="4587875" cy="606425"/>
          </a:xfrm>
          <a:prstGeom prst="rect">
            <a:avLst/>
          </a:prstGeom>
          <a:solidFill>
            <a:srgbClr val="FAC090"/>
          </a:solidFill>
          <a:ln w="9525">
            <a:solidFill>
              <a:srgbClr val="B3A2C7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Map Reduce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97575" y="2317750"/>
            <a:ext cx="1833563" cy="1665288"/>
            <a:chOff x="5997575" y="2317750"/>
            <a:chExt cx="1833563" cy="1665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083300" y="2317750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Impala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997575" y="3535363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Presto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058025" y="247967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HBase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210425" y="3378200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Spark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3870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778" grpId="0"/>
      <p:bldP spid="9" grpId="0" animBg="1"/>
      <p:bldP spid="10" grpId="0" animBg="1"/>
      <p:bldP spid="14" grpId="0" animBg="1"/>
      <p:bldP spid="32790" grpId="0"/>
      <p:bldP spid="32791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6 node cluster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6488" y="2514600"/>
            <a:ext cx="2422525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162718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Server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3938" y="2514600"/>
            <a:ext cx="2424112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lowchart: Process 8"/>
          <p:cNvSpPr>
            <a:spLocks noChangeArrowheads="1"/>
          </p:cNvSpPr>
          <p:nvPr/>
        </p:nvSpPr>
        <p:spPr bwMode="auto">
          <a:xfrm>
            <a:off x="535463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0" name="Flowchart: Process 9"/>
          <p:cNvSpPr>
            <a:spLocks noChangeArrowheads="1"/>
          </p:cNvSpPr>
          <p:nvPr/>
        </p:nvSpPr>
        <p:spPr bwMode="auto">
          <a:xfrm>
            <a:off x="1166813" y="31067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repository server/client</a:t>
            </a:r>
          </a:p>
        </p:txBody>
      </p:sp>
      <p:sp>
        <p:nvSpPr>
          <p:cNvPr id="11" name="Flowchart: Process 10"/>
          <p:cNvSpPr>
            <a:spLocks noChangeArrowheads="1"/>
          </p:cNvSpPr>
          <p:nvPr/>
        </p:nvSpPr>
        <p:spPr bwMode="auto">
          <a:xfrm>
            <a:off x="6038850" y="31194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client</a:t>
            </a:r>
          </a:p>
        </p:txBody>
      </p:sp>
      <p:sp>
        <p:nvSpPr>
          <p:cNvPr id="12" name="Flowchart: Magnetic Disk 11"/>
          <p:cNvSpPr>
            <a:spLocks noChangeArrowheads="1"/>
          </p:cNvSpPr>
          <p:nvPr/>
        </p:nvSpPr>
        <p:spPr bwMode="auto">
          <a:xfrm>
            <a:off x="2243138" y="2487613"/>
            <a:ext cx="841375" cy="392112"/>
          </a:xfrm>
          <a:prstGeom prst="flowChartMagneticDisk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Database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3938" y="2139950"/>
            <a:ext cx="1646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100"/>
              <a:t>Three Servers (Masters)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33938" y="2138363"/>
            <a:ext cx="1776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Three Servers (Slaves)</a:t>
            </a:r>
          </a:p>
        </p:txBody>
      </p:sp>
      <p:sp>
        <p:nvSpPr>
          <p:cNvPr id="16" name="Flowchart: Process 15"/>
          <p:cNvSpPr>
            <a:spLocks noChangeArrowheads="1"/>
          </p:cNvSpPr>
          <p:nvPr/>
        </p:nvSpPr>
        <p:spPr bwMode="auto">
          <a:xfrm>
            <a:off x="1779588" y="28321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30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292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574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36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43000" y="3879850"/>
            <a:ext cx="838199" cy="311150"/>
          </a:xfrm>
          <a:prstGeom prst="rect">
            <a:avLst/>
          </a:prstGeom>
          <a:solidFill>
            <a:srgbClr val="DDD9C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Hive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an 1"/>
          <p:cNvSpPr/>
          <p:nvPr/>
        </p:nvSpPr>
        <p:spPr>
          <a:xfrm>
            <a:off x="1524000" y="4114800"/>
            <a:ext cx="762000" cy="304800"/>
          </a:xfrm>
          <a:prstGeom prst="can">
            <a:avLst/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Metastore</a:t>
            </a:r>
            <a:r>
              <a:rPr lang="en-US" sz="1050" dirty="0" smtClean="0">
                <a:solidFill>
                  <a:srgbClr val="000000"/>
                </a:solidFill>
              </a:rPr>
              <a:t> Database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71801" y="3886200"/>
            <a:ext cx="457200" cy="311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Pig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38400" y="4337050"/>
            <a:ext cx="609600" cy="3111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Sqoop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951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Architecture</a:t>
            </a:r>
          </a:p>
        </p:txBody>
      </p:sp>
      <p:pic>
        <p:nvPicPr>
          <p:cNvPr id="1966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727200"/>
            <a:ext cx="400208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1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Architecture</a:t>
            </a:r>
          </a:p>
        </p:txBody>
      </p:sp>
      <p:sp>
        <p:nvSpPr>
          <p:cNvPr id="1976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latin typeface="Arial" charset="0"/>
              </a:rPr>
              <a:t>Map only</a:t>
            </a:r>
          </a:p>
          <a:p>
            <a:pPr eaLnBrk="1" hangingPunct="1"/>
            <a:r>
              <a:rPr lang="en-US">
                <a:latin typeface="Arial" charset="0"/>
              </a:rPr>
              <a:t>Command line (only)</a:t>
            </a:r>
          </a:p>
          <a:p>
            <a:pPr eaLnBrk="1" hangingPunct="1"/>
            <a:r>
              <a:rPr lang="en-US">
                <a:latin typeface="Arial" charset="0"/>
              </a:rPr>
              <a:t>Not secure</a:t>
            </a:r>
          </a:p>
          <a:p>
            <a:pPr eaLnBrk="1" hangingPunct="1"/>
            <a:r>
              <a:rPr lang="en-US">
                <a:latin typeface="Arial" charset="0"/>
              </a:rPr>
              <a:t>No client-server</a:t>
            </a:r>
          </a:p>
          <a:p>
            <a:pPr lvl="1" eaLnBrk="1" hangingPunct="1"/>
            <a:r>
              <a:rPr lang="en-US">
                <a:latin typeface="Arial" charset="0"/>
              </a:rPr>
              <a:t>If one have access to sqoop command, he will have access to all JDBC jars</a:t>
            </a:r>
          </a:p>
          <a:p>
            <a:pPr eaLnBrk="1" hangingPunct="1"/>
            <a:r>
              <a:rPr lang="en-US">
                <a:latin typeface="Arial" charset="0"/>
              </a:rPr>
              <a:t>Not easily extensible and no separation of duties</a:t>
            </a:r>
          </a:p>
          <a:p>
            <a:pPr lvl="1" eaLnBrk="1" hangingPunct="1"/>
            <a:r>
              <a:rPr lang="en-US">
                <a:latin typeface="Arial" charset="0"/>
              </a:rPr>
              <a:t>Both read from source and write to target is done by mapper</a:t>
            </a:r>
          </a:p>
        </p:txBody>
      </p:sp>
    </p:spTree>
    <p:extLst>
      <p:ext uri="{BB962C8B-B14F-4D97-AF65-F5344CB8AC3E}">
        <p14:creationId xmlns:p14="http://schemas.microsoft.com/office/powerpoint/2010/main" val="2113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6581</TotalTime>
  <Words>630</Words>
  <Application>Microsoft Macintosh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</vt:lpstr>
      <vt:lpstr>MS PGothic</vt:lpstr>
      <vt:lpstr>Trebuchet MS</vt:lpstr>
      <vt:lpstr>Office Theme</vt:lpstr>
      <vt:lpstr>PowerPoint Presentation</vt:lpstr>
      <vt:lpstr>Learning Pattern</vt:lpstr>
      <vt:lpstr>Learning Pattern</vt:lpstr>
      <vt:lpstr>Agenda</vt:lpstr>
      <vt:lpstr>Overview</vt:lpstr>
      <vt:lpstr>Hadoop eco system</vt:lpstr>
      <vt:lpstr>6 node cluster</vt:lpstr>
      <vt:lpstr>Sqoop Architecture</vt:lpstr>
      <vt:lpstr>Sqoop Architecture</vt:lpstr>
      <vt:lpstr>Sqoop Import</vt:lpstr>
      <vt:lpstr>Sqoop import</vt:lpstr>
      <vt:lpstr>Sqoop Import</vt:lpstr>
      <vt:lpstr>Sqoop incremental load</vt:lpstr>
      <vt:lpstr>Sqoop Export</vt:lpstr>
      <vt:lpstr>Sqoop Export</vt:lpstr>
      <vt:lpstr>Sqoop Considerations</vt:lpstr>
      <vt:lpstr>Setup Sqoop using 3rd party wizards</vt:lpstr>
      <vt:lpstr>Sqoop parameter files</vt:lpstr>
      <vt:lpstr>Sqoop log files</vt:lpstr>
      <vt:lpstr>Sqoop demo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IT Versity</cp:lastModifiedBy>
  <cp:revision>242</cp:revision>
  <dcterms:created xsi:type="dcterms:W3CDTF">2014-04-29T16:16:03Z</dcterms:created>
  <dcterms:modified xsi:type="dcterms:W3CDTF">2016-06-22T22:58:49Z</dcterms:modified>
</cp:coreProperties>
</file>