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80" r:id="rId2"/>
    <p:sldId id="294" r:id="rId3"/>
    <p:sldId id="295" r:id="rId4"/>
    <p:sldId id="279" r:id="rId5"/>
    <p:sldId id="281" r:id="rId6"/>
    <p:sldId id="283" r:id="rId7"/>
    <p:sldId id="292" r:id="rId8"/>
    <p:sldId id="291" r:id="rId9"/>
    <p:sldId id="296" r:id="rId10"/>
    <p:sldId id="300" r:id="rId11"/>
    <p:sldId id="298" r:id="rId12"/>
    <p:sldId id="301" r:id="rId13"/>
    <p:sldId id="299" r:id="rId14"/>
    <p:sldId id="285" r:id="rId15"/>
    <p:sldId id="290" r:id="rId16"/>
    <p:sldId id="286" r:id="rId17"/>
    <p:sldId id="293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898F-A298-4C24-8512-F8C89D7B89D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FBA5-FF38-4AAF-A0C7-BF3EC67181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208D-7564-4296-8E04-23AC3E064C0F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5CE4-ADAF-4059-ABA2-141220E630ED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4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806D-A723-4AF6-81A5-B834FAD74726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F097-511E-4A39-B887-743E45CBA906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5FCB-8524-42D5-A40A-2F99E5C3E7D8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977D-637B-4096-B936-E1A637334F64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23A3-1EC4-48DF-BAAF-ED1C7A85F0D2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BFC6-AF5F-4DC0-B088-1D980938E003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A5EB-80FD-44E1-A565-D0A36D298C59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DFBF1-D1F0-4443-941A-FB66DAB2747D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6C0E-841F-4B36-A84F-5C356414D90B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3B7D-DCD9-4820-A960-E75F751A466A}" type="datetime1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C4D2-2F11-4011-AB4F-F84DBF4A0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Setup </a:t>
            </a:r>
            <a:r>
              <a:rPr lang="en-US" sz="4800" dirty="0" err="1" smtClean="0"/>
              <a:t>HBase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5349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917700"/>
            <a:ext cx="4826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9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Hadoop eco system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2138" y="1646238"/>
            <a:ext cx="8094662" cy="4630737"/>
          </a:xfrm>
          <a:prstGeom prst="rect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4357688"/>
            <a:ext cx="7778750" cy="1673225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8" name="TextBox 7"/>
          <p:cNvSpPr txBox="1">
            <a:spLocks noChangeArrowheads="1"/>
          </p:cNvSpPr>
          <p:nvPr/>
        </p:nvSpPr>
        <p:spPr bwMode="auto">
          <a:xfrm>
            <a:off x="3001963" y="5729288"/>
            <a:ext cx="291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Core Components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9813" y="1862138"/>
            <a:ext cx="4573587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57863" y="1862138"/>
            <a:ext cx="2582862" cy="2395537"/>
          </a:xfrm>
          <a:prstGeom prst="rect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57863" y="4516438"/>
            <a:ext cx="2582862" cy="606425"/>
          </a:xfrm>
          <a:prstGeom prst="rect">
            <a:avLst/>
          </a:prstGeom>
          <a:solidFill>
            <a:srgbClr val="DCE6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Non Map Reduce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241425" y="2057400"/>
            <a:ext cx="3694113" cy="1925638"/>
            <a:chOff x="1241425" y="2057400"/>
            <a:chExt cx="3694113" cy="19256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59000" y="3535363"/>
              <a:ext cx="619125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Hive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694113" y="2057400"/>
              <a:ext cx="620712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Pig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41425" y="2727325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Flume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36963" y="3535363"/>
              <a:ext cx="620712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Sqoop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59000" y="2057400"/>
              <a:ext cx="619125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Oozie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314825" y="276542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Mahout</a:t>
              </a:r>
            </a:p>
          </p:txBody>
        </p:sp>
      </p:grpSp>
      <p:sp>
        <p:nvSpPr>
          <p:cNvPr id="32790" name="TextBox 19"/>
          <p:cNvSpPr txBox="1">
            <a:spLocks noChangeArrowheads="1"/>
          </p:cNvSpPr>
          <p:nvPr/>
        </p:nvSpPr>
        <p:spPr bwMode="auto">
          <a:xfrm>
            <a:off x="3832225" y="1812925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eco system</a:t>
            </a:r>
          </a:p>
        </p:txBody>
      </p:sp>
      <p:sp>
        <p:nvSpPr>
          <p:cNvPr id="32791" name="TextBox 20"/>
          <p:cNvSpPr txBox="1">
            <a:spLocks noChangeArrowheads="1"/>
          </p:cNvSpPr>
          <p:nvPr/>
        </p:nvSpPr>
        <p:spPr bwMode="auto">
          <a:xfrm>
            <a:off x="476250" y="1276350"/>
            <a:ext cx="2409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Hadoop Components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54100" y="5151438"/>
            <a:ext cx="7286625" cy="592137"/>
          </a:xfrm>
          <a:prstGeom prst="rect">
            <a:avLst/>
          </a:prstGeom>
          <a:solidFill>
            <a:srgbClr val="C07B8A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Distributed File System (HDFS)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54100" y="4516438"/>
            <a:ext cx="4587875" cy="606425"/>
          </a:xfrm>
          <a:prstGeom prst="rect">
            <a:avLst/>
          </a:prstGeom>
          <a:solidFill>
            <a:srgbClr val="FAC090"/>
          </a:solidFill>
          <a:ln w="9525">
            <a:solidFill>
              <a:srgbClr val="B3A2C7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Map Reduce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97575" y="2317750"/>
            <a:ext cx="1833563" cy="1665288"/>
            <a:chOff x="5997575" y="2317750"/>
            <a:chExt cx="1833563" cy="1665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083300" y="2317750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Impala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97575" y="3535363"/>
              <a:ext cx="620713" cy="447675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Presto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058025" y="2479675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HBase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210425" y="3378200"/>
              <a:ext cx="620713" cy="446088"/>
            </a:xfrm>
            <a:prstGeom prst="rect">
              <a:avLst/>
            </a:prstGeom>
            <a:solidFill>
              <a:srgbClr val="DCE6F2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Spark</a:t>
              </a:r>
              <a:endParaRPr lang="en-US" sz="1200" dirty="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2071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2778" grpId="0"/>
      <p:bldP spid="9" grpId="0" animBg="1"/>
      <p:bldP spid="10" grpId="0" animBg="1"/>
      <p:bldP spid="14" grpId="0" animBg="1"/>
      <p:bldP spid="32790" grpId="0"/>
      <p:bldP spid="32791" grpId="0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3429000"/>
            <a:ext cx="838199" cy="311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atin typeface="+mn-lt"/>
                <a:ea typeface="+mn-ea"/>
                <a:cs typeface="+mn-cs"/>
              </a:rPr>
              <a:t>Client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latin typeface="+mn-lt"/>
                <a:ea typeface="+mn-ea"/>
                <a:cs typeface="+mn-cs"/>
              </a:rPr>
              <a:t>HRegion</a:t>
            </a:r>
            <a:r>
              <a:rPr lang="en-US" sz="1100" dirty="0" smtClean="0">
                <a:latin typeface="+mn-lt"/>
                <a:ea typeface="+mn-ea"/>
                <a:cs typeface="+mn-cs"/>
              </a:rPr>
              <a:t> Server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90800" y="3429000"/>
            <a:ext cx="838199" cy="311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latin typeface="+mn-lt"/>
                <a:ea typeface="+mn-ea"/>
                <a:cs typeface="+mn-cs"/>
              </a:rPr>
              <a:t>HMaster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248401" y="3429000"/>
            <a:ext cx="838199" cy="311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/>
              <a:t>HRegion</a:t>
            </a:r>
            <a:r>
              <a:rPr lang="en-US" sz="1100" dirty="0"/>
              <a:t> Server</a:t>
            </a:r>
            <a:endParaRPr lang="en-US" sz="1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15000" y="3956050"/>
            <a:ext cx="838199" cy="311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/>
              <a:t>HRegion</a:t>
            </a:r>
            <a:r>
              <a:rPr lang="en-US" sz="1100" dirty="0"/>
              <a:t> Server</a:t>
            </a:r>
            <a:endParaRPr lang="en-US" sz="12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47800" y="4038600"/>
            <a:ext cx="838199" cy="311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latin typeface="+mn-lt"/>
                <a:ea typeface="+mn-ea"/>
                <a:cs typeface="+mn-cs"/>
              </a:rPr>
              <a:t>HMaster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90800" y="4038600"/>
            <a:ext cx="838199" cy="311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latin typeface="+mn-lt"/>
                <a:ea typeface="+mn-ea"/>
                <a:cs typeface="+mn-cs"/>
              </a:rPr>
              <a:t>HMaster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217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/>
      <p:bldP spid="14" grpId="0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6 node cluster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6488" y="2514600"/>
            <a:ext cx="2422525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>
            <a:off x="162718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Server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3938" y="2514600"/>
            <a:ext cx="2424112" cy="2624138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5354638" y="26797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0" name="Flowchart: Process 9"/>
          <p:cNvSpPr>
            <a:spLocks noChangeArrowheads="1"/>
          </p:cNvSpPr>
          <p:nvPr/>
        </p:nvSpPr>
        <p:spPr bwMode="auto">
          <a:xfrm>
            <a:off x="1166813" y="31067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repository server/client</a:t>
            </a:r>
          </a:p>
        </p:txBody>
      </p:sp>
      <p:sp>
        <p:nvSpPr>
          <p:cNvPr id="11" name="Flowchart: Process 10"/>
          <p:cNvSpPr>
            <a:spLocks noChangeArrowheads="1"/>
          </p:cNvSpPr>
          <p:nvPr/>
        </p:nvSpPr>
        <p:spPr bwMode="auto">
          <a:xfrm>
            <a:off x="6038850" y="3119438"/>
            <a:ext cx="1143000" cy="265112"/>
          </a:xfrm>
          <a:prstGeom prst="flowChartProcess">
            <a:avLst/>
          </a:prstGeom>
          <a:solidFill>
            <a:srgbClr val="FFC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yum client</a:t>
            </a:r>
          </a:p>
        </p:txBody>
      </p:sp>
      <p:sp>
        <p:nvSpPr>
          <p:cNvPr id="12" name="Flowchart: Magnetic Disk 11"/>
          <p:cNvSpPr>
            <a:spLocks noChangeArrowheads="1"/>
          </p:cNvSpPr>
          <p:nvPr/>
        </p:nvSpPr>
        <p:spPr bwMode="auto">
          <a:xfrm>
            <a:off x="2243138" y="2487613"/>
            <a:ext cx="841375" cy="392112"/>
          </a:xfrm>
          <a:prstGeom prst="flowChartMagneticDisk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Database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023938" y="2139950"/>
            <a:ext cx="16462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100"/>
              <a:t>Three Servers (Masters)</a:t>
            </a: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4833938" y="2138363"/>
            <a:ext cx="1776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200"/>
              <a:t>Three Servers (Slaves)</a:t>
            </a:r>
          </a:p>
        </p:txBody>
      </p:sp>
      <p:sp>
        <p:nvSpPr>
          <p:cNvPr id="16" name="Flowchart: Process 15"/>
          <p:cNvSpPr>
            <a:spLocks noChangeArrowheads="1"/>
          </p:cNvSpPr>
          <p:nvPr/>
        </p:nvSpPr>
        <p:spPr bwMode="auto">
          <a:xfrm>
            <a:off x="1779588" y="2832100"/>
            <a:ext cx="1143000" cy="265113"/>
          </a:xfrm>
          <a:prstGeom prst="flowChartProcess">
            <a:avLst/>
          </a:prstGeom>
          <a:gradFill rotWithShape="1">
            <a:gsLst>
              <a:gs pos="0">
                <a:srgbClr val="3F80CD"/>
              </a:gs>
              <a:gs pos="100000">
                <a:srgbClr val="9BC1FF"/>
              </a:gs>
            </a:gsLst>
            <a:lin ang="162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+mn-lt"/>
                <a:ea typeface="+mn-ea"/>
                <a:cs typeface="+mn-cs"/>
              </a:rPr>
              <a:t>Monitoring Agent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30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29200" y="3429000"/>
            <a:ext cx="838199" cy="311150"/>
          </a:xfrm>
          <a:prstGeom prst="rect">
            <a:avLst/>
          </a:prstGeom>
          <a:solidFill>
            <a:srgbClr val="3185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HDFS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574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43600" y="3429000"/>
            <a:ext cx="838199" cy="3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MR+YARN</a:t>
            </a:r>
            <a:endParaRPr lang="en-US" sz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43000" y="3879850"/>
            <a:ext cx="838199" cy="311150"/>
          </a:xfrm>
          <a:prstGeom prst="rect">
            <a:avLst/>
          </a:prstGeom>
          <a:solidFill>
            <a:srgbClr val="DDD9C3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Hive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Can 1"/>
          <p:cNvSpPr/>
          <p:nvPr/>
        </p:nvSpPr>
        <p:spPr>
          <a:xfrm>
            <a:off x="1524000" y="4114800"/>
            <a:ext cx="762000" cy="304800"/>
          </a:xfrm>
          <a:prstGeom prst="can">
            <a:avLst/>
          </a:prstGeom>
          <a:solidFill>
            <a:srgbClr val="DD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Metastore</a:t>
            </a:r>
            <a:r>
              <a:rPr lang="en-US" sz="1050" dirty="0" smtClean="0">
                <a:solidFill>
                  <a:srgbClr val="000000"/>
                </a:solidFill>
              </a:rPr>
              <a:t> Database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38401" y="3879850"/>
            <a:ext cx="380999" cy="31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Tez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71801" y="3886200"/>
            <a:ext cx="457200" cy="311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Pig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38400" y="4337050"/>
            <a:ext cx="609600" cy="3111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Sqoop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438400" y="4724400"/>
            <a:ext cx="609600" cy="311150"/>
          </a:xfrm>
          <a:prstGeom prst="rect">
            <a:avLst/>
          </a:prstGeom>
          <a:solidFill>
            <a:srgbClr val="E6B9B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HBase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29200" y="4724400"/>
            <a:ext cx="609600" cy="311150"/>
          </a:xfrm>
          <a:prstGeom prst="rect">
            <a:avLst/>
          </a:prstGeom>
          <a:solidFill>
            <a:srgbClr val="E6B9B8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 err="1" smtClean="0">
                <a:solidFill>
                  <a:srgbClr val="000000"/>
                </a:solidFill>
              </a:rPr>
              <a:t>HBase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1892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Setup Zookeeper using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set up Zookeeper on at least 3 nodes in the cluster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HBase</a:t>
            </a:r>
            <a:r>
              <a:rPr lang="en-US" dirty="0" smtClean="0"/>
              <a:t> using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HMaster</a:t>
            </a:r>
            <a:r>
              <a:rPr lang="en-US" dirty="0" smtClean="0"/>
              <a:t> on servers that are running zoo keeper</a:t>
            </a:r>
          </a:p>
          <a:p>
            <a:r>
              <a:rPr lang="en-US" dirty="0" smtClean="0"/>
              <a:t>Configure Region Server on servers that are running HDFS and/or YARN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parameter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hbase-site.xml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Parameters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516469"/>
              </p:ext>
            </p:extLst>
          </p:nvPr>
        </p:nvGraphicFramePr>
        <p:xfrm>
          <a:off x="152400" y="1852519"/>
          <a:ext cx="8854622" cy="407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0"/>
                <a:gridCol w="2272142"/>
                <a:gridCol w="2187560"/>
                <a:gridCol w="3321500"/>
              </a:tblGrid>
              <a:tr h="33129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</a:t>
                      </a:r>
                      <a:r>
                        <a:rPr lang="en-US" sz="1000" baseline="0" dirty="0" smtClean="0"/>
                        <a:t>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 Name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</a:t>
                      </a:r>
                      <a:r>
                        <a:rPr lang="en-US" sz="1000" baseline="0" dirty="0" smtClean="0"/>
                        <a:t> value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7339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hbase.rootdir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hdfs</a:t>
                      </a:r>
                      <a:r>
                        <a:rPr kumimoji="0"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://vm03host07:8020/</a:t>
                      </a:r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HDFS root directory</a:t>
                      </a:r>
                      <a:r>
                        <a:rPr lang="en-US" sz="1000" baseline="0" dirty="0" smtClean="0"/>
                        <a:t> for </a:t>
                      </a:r>
                      <a:r>
                        <a:rPr lang="en-US" sz="1000" baseline="0" dirty="0" err="1" smtClean="0"/>
                        <a:t>HBase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579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hbase.master.info.port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60010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HMaster</a:t>
                      </a:r>
                      <a:r>
                        <a:rPr lang="en-US" sz="1000" dirty="0" smtClean="0"/>
                        <a:t> web </a:t>
                      </a:r>
                      <a:r>
                        <a:rPr lang="en-US" sz="1000" dirty="0" err="1" smtClean="0"/>
                        <a:t>ui</a:t>
                      </a:r>
                      <a:r>
                        <a:rPr lang="en-US" sz="1000" dirty="0" smtClean="0"/>
                        <a:t>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142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hbase.zookeeper.quorum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73997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hbase.zookeeper.property.clientPort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2181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0"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hbase.regionserver.info.port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60030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Region</a:t>
                      </a:r>
                      <a:r>
                        <a:rPr lang="en-US" sz="1000" baseline="0" dirty="0" smtClean="0"/>
                        <a:t> Server web </a:t>
                      </a:r>
                      <a:r>
                        <a:rPr lang="en-US" sz="1000" baseline="0" dirty="0" err="1" smtClean="0"/>
                        <a:t>ui</a:t>
                      </a:r>
                      <a:r>
                        <a:rPr lang="en-US" sz="1000" baseline="0" dirty="0" smtClean="0"/>
                        <a:t> port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926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hbase.zookeeper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zookeeper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414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hbase-site.xml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hbase.master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 related to </a:t>
                      </a:r>
                      <a:r>
                        <a:rPr lang="en-US" sz="1000" dirty="0" err="1" smtClean="0"/>
                        <a:t>HMaster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hbase-site.xml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hbase.client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</a:t>
                      </a:r>
                      <a:r>
                        <a:rPr lang="en-US" sz="1000" baseline="0" dirty="0" err="1" smtClean="0"/>
                        <a:t>HBase</a:t>
                      </a:r>
                      <a:r>
                        <a:rPr lang="en-US" sz="1000" baseline="0" dirty="0" smtClean="0"/>
                        <a:t> client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94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hbase-site.xml</a:t>
                      </a:r>
                      <a:endParaRPr 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hbase.regionserver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</a:t>
                      </a:r>
                      <a:r>
                        <a:rPr lang="en-US" sz="1000" baseline="0" dirty="0" err="1" smtClean="0"/>
                        <a:t>RegionServer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hbase.hregion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 related to </a:t>
                      </a:r>
                      <a:r>
                        <a:rPr lang="en-US" sz="1000" dirty="0" err="1" smtClean="0"/>
                        <a:t>HRegion</a:t>
                      </a:r>
                      <a:r>
                        <a:rPr lang="en-US" sz="1000" baseline="0" dirty="0" smtClean="0"/>
                        <a:t> controlled by Region Servers</a:t>
                      </a:r>
                      <a:endParaRPr lang="en-US" sz="1000" dirty="0"/>
                    </a:p>
                  </a:txBody>
                  <a:tcPr marL="68580" marR="68580"/>
                </a:tc>
              </a:tr>
              <a:tr h="33129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hbase-site.xml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hbase.hstore</a:t>
                      </a:r>
                      <a:r>
                        <a:rPr lang="en-US" sz="1000" dirty="0" smtClean="0"/>
                        <a:t>.*</a:t>
                      </a:r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Parameters</a:t>
                      </a:r>
                      <a:r>
                        <a:rPr lang="en-US" sz="1000" baseline="0" dirty="0" smtClean="0"/>
                        <a:t> related to </a:t>
                      </a:r>
                      <a:r>
                        <a:rPr lang="en-US" sz="1000" baseline="0" dirty="0" err="1" smtClean="0"/>
                        <a:t>mem</a:t>
                      </a:r>
                      <a:r>
                        <a:rPr lang="en-US" sz="1000" baseline="0" dirty="0" smtClean="0"/>
                        <a:t> store</a:t>
                      </a:r>
                      <a:endParaRPr 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log files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Logs on Master</a:t>
            </a:r>
          </a:p>
          <a:p>
            <a:r>
              <a:rPr lang="en-US" dirty="0" smtClean="0"/>
              <a:t>Logs on Region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Launching </a:t>
            </a:r>
            <a:r>
              <a:rPr lang="en-US" dirty="0" err="1" smtClean="0"/>
              <a:t>HBase</a:t>
            </a:r>
            <a:r>
              <a:rPr lang="en-US" dirty="0" smtClean="0"/>
              <a:t> Shell</a:t>
            </a:r>
          </a:p>
          <a:p>
            <a:r>
              <a:rPr lang="en-US" dirty="0" smtClean="0"/>
              <a:t>Creating namespaces and </a:t>
            </a:r>
            <a:r>
              <a:rPr lang="en-US" dirty="0" err="1" smtClean="0"/>
              <a:t>HBase</a:t>
            </a:r>
            <a:r>
              <a:rPr lang="en-US" dirty="0" smtClean="0"/>
              <a:t> tables</a:t>
            </a:r>
          </a:p>
          <a:p>
            <a:r>
              <a:rPr lang="en-US" dirty="0" smtClean="0"/>
              <a:t>Put operation</a:t>
            </a:r>
          </a:p>
          <a:p>
            <a:r>
              <a:rPr lang="en-US" dirty="0" smtClean="0"/>
              <a:t>Get/Scan operation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</a:t>
            </a:r>
          </a:p>
          <a:p>
            <a:r>
              <a:rPr lang="en-US" dirty="0" smtClean="0"/>
              <a:t>Parameter files</a:t>
            </a:r>
          </a:p>
          <a:p>
            <a:r>
              <a:rPr lang="en-US" dirty="0" smtClean="0"/>
              <a:t>Log files</a:t>
            </a:r>
          </a:p>
          <a:p>
            <a:r>
              <a:rPr lang="en-US" smtClean="0"/>
              <a:t>Validation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Pattern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apply this pattern to almost all the tools in </a:t>
            </a:r>
            <a:r>
              <a:rPr lang="en-US" dirty="0" err="1" smtClean="0"/>
              <a:t>Hadoop</a:t>
            </a:r>
            <a:r>
              <a:rPr lang="en-US" dirty="0" smtClean="0"/>
              <a:t> eco system.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Daemon Processes </a:t>
            </a:r>
            <a:endParaRPr lang="en-US" dirty="0" smtClean="0"/>
          </a:p>
          <a:p>
            <a:pPr lvl="1"/>
            <a:r>
              <a:rPr lang="en-US" dirty="0" smtClean="0"/>
              <a:t>Masters – 3 </a:t>
            </a:r>
            <a:r>
              <a:rPr lang="en-US" dirty="0" err="1" smtClean="0"/>
              <a:t>HMasters</a:t>
            </a:r>
            <a:r>
              <a:rPr lang="en-US" dirty="0" smtClean="0"/>
              <a:t> (highly desired)</a:t>
            </a:r>
          </a:p>
          <a:p>
            <a:pPr lvl="1"/>
            <a:r>
              <a:rPr lang="en-US" dirty="0" smtClean="0"/>
              <a:t>Slaves – </a:t>
            </a:r>
            <a:r>
              <a:rPr lang="en-US" dirty="0" err="1" smtClean="0"/>
              <a:t>HRegionServer</a:t>
            </a:r>
            <a:r>
              <a:rPr lang="en-US" dirty="0" smtClean="0"/>
              <a:t> on each of the slave nodes</a:t>
            </a:r>
            <a:endParaRPr lang="en-US" dirty="0"/>
          </a:p>
          <a:p>
            <a:r>
              <a:rPr lang="en-US" dirty="0" smtClean="0"/>
              <a:t>Parameter </a:t>
            </a:r>
            <a:r>
              <a:rPr lang="en-US" dirty="0" smtClean="0"/>
              <a:t>files – </a:t>
            </a:r>
            <a:endParaRPr lang="en-US" dirty="0" smtClean="0"/>
          </a:p>
          <a:p>
            <a:pPr lvl="1"/>
            <a:r>
              <a:rPr lang="en-US" dirty="0" err="1" smtClean="0"/>
              <a:t>hbase-site.xml</a:t>
            </a:r>
            <a:endParaRPr lang="en-US" dirty="0" smtClean="0"/>
          </a:p>
          <a:p>
            <a:r>
              <a:rPr lang="en-US" dirty="0" smtClean="0"/>
              <a:t>Log </a:t>
            </a:r>
            <a:r>
              <a:rPr lang="en-US" dirty="0" smtClean="0"/>
              <a:t>files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5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Setup Zookeeper using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 smtClean="0"/>
          </a:p>
          <a:p>
            <a:r>
              <a:rPr lang="en-US" dirty="0" smtClean="0"/>
              <a:t>Setup </a:t>
            </a:r>
            <a:r>
              <a:rPr lang="en-US" dirty="0" err="1" smtClean="0"/>
              <a:t>HBase</a:t>
            </a:r>
            <a:r>
              <a:rPr lang="en-US" dirty="0" smtClean="0"/>
              <a:t> using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  <a:endParaRPr lang="en-US" dirty="0" smtClean="0"/>
          </a:p>
          <a:p>
            <a:r>
              <a:rPr lang="en-US" dirty="0" err="1" smtClean="0"/>
              <a:t>HBase</a:t>
            </a:r>
            <a:r>
              <a:rPr lang="en-US" dirty="0" smtClean="0"/>
              <a:t> parameter files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log files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6096000"/>
            <a:ext cx="845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8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is a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Datastore</a:t>
            </a:r>
            <a:r>
              <a:rPr lang="en-US" dirty="0" smtClean="0"/>
              <a:t> which uses HDFS as storage and can be used for applications that are operational in nature. </a:t>
            </a:r>
          </a:p>
          <a:p>
            <a:r>
              <a:rPr lang="en-US" dirty="0" smtClean="0"/>
              <a:t>It might not be good solution where transactions are important.</a:t>
            </a:r>
          </a:p>
          <a:p>
            <a:r>
              <a:rPr lang="en-US" dirty="0" smtClean="0"/>
              <a:t>It addresses scalability and can complement both operational as well as decision support 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</a:rPr>
              <a:t>HBase</a:t>
            </a:r>
            <a:r>
              <a:rPr lang="en-US" dirty="0" smtClean="0">
                <a:latin typeface="Arial" charset="0"/>
              </a:rPr>
              <a:t> Architecture</a:t>
            </a: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600200"/>
            <a:ext cx="8610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828800" y="1752600"/>
            <a:ext cx="4876800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HMASTER</a:t>
            </a:r>
          </a:p>
          <a:p>
            <a:pPr algn="ctr"/>
            <a:r>
              <a:rPr lang="en-US" dirty="0" smtClean="0"/>
              <a:t>Responsible for Admin operations</a:t>
            </a:r>
          </a:p>
          <a:p>
            <a:pPr algn="ctr"/>
            <a:r>
              <a:rPr lang="en-US" dirty="0" smtClean="0"/>
              <a:t>Manage and monitor cluster</a:t>
            </a:r>
          </a:p>
          <a:p>
            <a:pPr algn="ctr"/>
            <a:r>
              <a:rPr lang="en-US" dirty="0" smtClean="0"/>
              <a:t>Controls load balancing and failover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3276600"/>
            <a:ext cx="3352800" cy="220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638800"/>
            <a:ext cx="81534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4114800"/>
            <a:ext cx="2667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505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HRegionServer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3276600"/>
            <a:ext cx="3352800" cy="2209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4114800"/>
            <a:ext cx="2667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35052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HRegionServer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HDFS+MR </a:t>
            </a:r>
            <a:r>
              <a:rPr lang="en-US" dirty="0" smtClean="0"/>
              <a:t>vs. </a:t>
            </a:r>
            <a:r>
              <a:rPr lang="en-US" dirty="0" err="1" smtClean="0"/>
              <a:t>HBase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572247"/>
              </p:ext>
            </p:extLst>
          </p:nvPr>
        </p:nvGraphicFramePr>
        <p:xfrm>
          <a:off x="457200" y="1600200"/>
          <a:ext cx="8229600" cy="293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HDFS+MR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file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HDFS for storage, but sorts data based on keys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r>
                        <a:rPr lang="en-US" baseline="0" dirty="0" smtClean="0"/>
                        <a:t>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Suitable for low latency 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records cannot be updated as operations are done at file level. No random reads/writes.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 records</a:t>
                      </a:r>
                      <a:r>
                        <a:rPr lang="en-US" baseline="0" dirty="0" smtClean="0"/>
                        <a:t> can be inserted, updated, deleted or read. Supports random reads/writes.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Writes are done to</a:t>
                      </a:r>
                      <a:r>
                        <a:rPr lang="en-US" baseline="0" dirty="0" smtClean="0"/>
                        <a:t> files directly via buffers. No logging.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Writes are done to memory and </a:t>
                      </a:r>
                      <a:r>
                        <a:rPr lang="en-US" dirty="0" smtClean="0"/>
                        <a:t>write</a:t>
                      </a:r>
                      <a:r>
                        <a:rPr lang="en-US" baseline="0" dirty="0" smtClean="0"/>
                        <a:t> ahead </a:t>
                      </a:r>
                      <a:r>
                        <a:rPr lang="en-US" dirty="0" smtClean="0"/>
                        <a:t>log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(WAL) before </a:t>
                      </a:r>
                      <a:r>
                        <a:rPr lang="en-US" baseline="0" dirty="0" smtClean="0"/>
                        <a:t>written to HDFS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vs. RDBMS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406870"/>
              </p:ext>
            </p:extLst>
          </p:nvPr>
        </p:nvGraphicFramePr>
        <p:xfrm>
          <a:off x="457200" y="1600200"/>
          <a:ext cx="82296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HBase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RDBMS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Column oriented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Row-oriented (mostly)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Flexible schema, columns can be added on the fly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Fixed schema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Designed to store Denormalized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Designed to store Normalized data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Good with sparse tables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optimized for sparse tables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Joins using MapReduce which is not optimized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Optimized for joins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Tight integration with MapReduce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integration with MapReduce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scalability using auto </a:t>
                      </a:r>
                      <a:r>
                        <a:rPr lang="en-US" dirty="0" err="1" smtClean="0"/>
                        <a:t>sharding</a:t>
                      </a:r>
                      <a:r>
                        <a:rPr lang="en-US" dirty="0" smtClean="0"/>
                        <a:t>– </a:t>
                      </a:r>
                      <a:r>
                        <a:rPr lang="en-US" dirty="0"/>
                        <a:t>just add 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to shard and scale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Good for semi-structured data as well as structured data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structured data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 follow </a:t>
                      </a:r>
                      <a:r>
                        <a:rPr lang="en-US" dirty="0" err="1" smtClean="0"/>
                        <a:t>codd’s</a:t>
                      </a:r>
                      <a:r>
                        <a:rPr lang="en-US" dirty="0" smtClean="0"/>
                        <a:t> rules (not suitable for transactional</a:t>
                      </a:r>
                      <a:r>
                        <a:rPr lang="en-US" baseline="0" dirty="0" smtClean="0"/>
                        <a:t> based systems)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Follows </a:t>
                      </a:r>
                      <a:r>
                        <a:rPr lang="en-US" dirty="0" err="1" smtClean="0"/>
                        <a:t>codd’s</a:t>
                      </a:r>
                      <a:r>
                        <a:rPr lang="en-US" dirty="0" smtClean="0"/>
                        <a:t> rules</a:t>
                      </a:r>
                      <a:r>
                        <a:rPr lang="en-US" baseline="0" dirty="0" smtClean="0"/>
                        <a:t> (transactional based systems)</a:t>
                      </a:r>
                      <a:endParaRPr lang="en-US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7C4D2-2F11-4011-AB4F-F84DBF4A0B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Architecture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23921" y="1688765"/>
            <a:ext cx="2009517" cy="3670629"/>
            <a:chOff x="5721541" y="1688765"/>
            <a:chExt cx="2009517" cy="3670629"/>
          </a:xfrm>
        </p:grpSpPr>
        <p:sp>
          <p:nvSpPr>
            <p:cNvPr id="4" name="Rectangle 3"/>
            <p:cNvSpPr/>
            <p:nvPr/>
          </p:nvSpPr>
          <p:spPr>
            <a:xfrm>
              <a:off x="5721541" y="1995816"/>
              <a:ext cx="2009517" cy="33635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00641" y="2302864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0641" y="2790232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00641" y="3276477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00641" y="3763845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00641" y="4241730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00641" y="4729098"/>
              <a:ext cx="1395498" cy="362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40190" y="2665740"/>
              <a:ext cx="279100" cy="2145419"/>
            </a:xfrm>
            <a:prstGeom prst="rect">
              <a:avLst/>
            </a:prstGeom>
            <a:solidFill>
              <a:srgbClr val="17BC3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6686" y="1688765"/>
              <a:ext cx="1395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Storage</a:t>
              </a:r>
              <a:endParaRPr lang="en-US" sz="24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35369" y="3153108"/>
            <a:ext cx="1214083" cy="610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707267" y="2302864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2720117" y="3222899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720117" y="4152393"/>
            <a:ext cx="1032668" cy="697838"/>
          </a:xfrm>
          <a:prstGeom prst="can">
            <a:avLst/>
          </a:prstGeom>
          <a:solidFill>
            <a:srgbClr val="17BC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6" idx="4"/>
            <a:endCxn id="15" idx="1"/>
          </p:cNvCxnSpPr>
          <p:nvPr/>
        </p:nvCxnSpPr>
        <p:spPr>
          <a:xfrm>
            <a:off x="3739935" y="2651783"/>
            <a:ext cx="795434" cy="80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5" idx="1"/>
          </p:cNvCxnSpPr>
          <p:nvPr/>
        </p:nvCxnSpPr>
        <p:spPr>
          <a:xfrm flipV="1">
            <a:off x="3752785" y="3458477"/>
            <a:ext cx="782584" cy="113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  <a:endCxn id="15" idx="1"/>
          </p:cNvCxnSpPr>
          <p:nvPr/>
        </p:nvCxnSpPr>
        <p:spPr>
          <a:xfrm flipV="1">
            <a:off x="3752785" y="3458477"/>
            <a:ext cx="782584" cy="104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4" idx="1"/>
          </p:cNvCxnSpPr>
          <p:nvPr/>
        </p:nvCxnSpPr>
        <p:spPr>
          <a:xfrm>
            <a:off x="5749452" y="3458477"/>
            <a:ext cx="474469" cy="219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8510" y="3153108"/>
            <a:ext cx="1214083" cy="61073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Network Switch</a:t>
            </a:r>
          </a:p>
          <a:p>
            <a:pPr algn="ctr"/>
            <a:r>
              <a:rPr lang="en-US" sz="1200" dirty="0" smtClean="0"/>
              <a:t>(interconnect)</a:t>
            </a:r>
            <a:endParaRPr lang="en-US" sz="1200" dirty="0"/>
          </a:p>
        </p:txBody>
      </p:sp>
      <p:cxnSp>
        <p:nvCxnSpPr>
          <p:cNvPr id="30" name="Straight Connector 29"/>
          <p:cNvCxnSpPr>
            <a:stCxn id="28" idx="3"/>
            <a:endCxn id="16" idx="2"/>
          </p:cNvCxnSpPr>
          <p:nvPr/>
        </p:nvCxnSpPr>
        <p:spPr>
          <a:xfrm flipV="1">
            <a:off x="1952593" y="2651783"/>
            <a:ext cx="754674" cy="806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3"/>
            <a:endCxn id="17" idx="2"/>
          </p:cNvCxnSpPr>
          <p:nvPr/>
        </p:nvCxnSpPr>
        <p:spPr>
          <a:xfrm>
            <a:off x="1952593" y="3458477"/>
            <a:ext cx="767524" cy="113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  <a:endCxn id="18" idx="2"/>
          </p:cNvCxnSpPr>
          <p:nvPr/>
        </p:nvCxnSpPr>
        <p:spPr>
          <a:xfrm>
            <a:off x="1952593" y="3458477"/>
            <a:ext cx="767524" cy="1042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4436" y="1786465"/>
            <a:ext cx="209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6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8" grpId="0" animBg="1"/>
      <p:bldP spid="28" grpId="1" animBg="1"/>
      <p:bldP spid="35" grpId="0"/>
      <p:bldP spid="3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8469</TotalTime>
  <Words>704</Words>
  <Application>Microsoft Macintosh PowerPoint</Application>
  <PresentationFormat>On-screen Show (4:3)</PresentationFormat>
  <Paragraphs>197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Learning Pattern</vt:lpstr>
      <vt:lpstr>Learning Pattern</vt:lpstr>
      <vt:lpstr>Agenda</vt:lpstr>
      <vt:lpstr>Overview</vt:lpstr>
      <vt:lpstr>HBase Architecture</vt:lpstr>
      <vt:lpstr>HDFS+MR vs. HBase</vt:lpstr>
      <vt:lpstr>HBase vs. RDBMS</vt:lpstr>
      <vt:lpstr>Oracle Architecture</vt:lpstr>
      <vt:lpstr>HBase Architecture</vt:lpstr>
      <vt:lpstr>Hadoop eco system</vt:lpstr>
      <vt:lpstr>6 node cluster</vt:lpstr>
      <vt:lpstr>6 node cluster</vt:lpstr>
      <vt:lpstr>Setup Zookeeper using 3rd party tools</vt:lpstr>
      <vt:lpstr>Setup HBase using 3rd party tools</vt:lpstr>
      <vt:lpstr>HBase parameter files</vt:lpstr>
      <vt:lpstr>Important Parameters</vt:lpstr>
      <vt:lpstr>HBase log files</vt:lpstr>
      <vt:lpstr>HBase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Novisync Solutions</dc:title>
  <dc:creator>SANDEEP GUDURU</dc:creator>
  <cp:lastModifiedBy>Durga Gadiraju</cp:lastModifiedBy>
  <cp:revision>258</cp:revision>
  <dcterms:created xsi:type="dcterms:W3CDTF">2014-04-29T16:16:03Z</dcterms:created>
  <dcterms:modified xsi:type="dcterms:W3CDTF">2015-08-31T14:13:46Z</dcterms:modified>
</cp:coreProperties>
</file>