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80" r:id="rId2"/>
    <p:sldId id="279" r:id="rId3"/>
    <p:sldId id="299" r:id="rId4"/>
    <p:sldId id="300" r:id="rId5"/>
    <p:sldId id="281" r:id="rId6"/>
    <p:sldId id="301" r:id="rId7"/>
    <p:sldId id="284" r:id="rId8"/>
    <p:sldId id="289" r:id="rId9"/>
    <p:sldId id="293" r:id="rId10"/>
    <p:sldId id="295" r:id="rId11"/>
    <p:sldId id="285" r:id="rId12"/>
    <p:sldId id="290" r:id="rId13"/>
    <p:sldId id="298" r:id="rId14"/>
    <p:sldId id="286" r:id="rId15"/>
    <p:sldId id="292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Oozie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4337050"/>
            <a:ext cx="609600" cy="3111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Sqoop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384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92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0" y="4724400"/>
            <a:ext cx="609600" cy="311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Oozie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an 26"/>
          <p:cNvSpPr/>
          <p:nvPr/>
        </p:nvSpPr>
        <p:spPr>
          <a:xfrm>
            <a:off x="1676400" y="4876800"/>
            <a:ext cx="762000" cy="304800"/>
          </a:xfrm>
          <a:prstGeom prst="can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Oozie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</a:rPr>
              <a:t>Repository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40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Create database for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Create user and grant permissions</a:t>
            </a:r>
          </a:p>
          <a:p>
            <a:r>
              <a:rPr lang="en-US" dirty="0" smtClean="0"/>
              <a:t>Setup by configuring </a:t>
            </a:r>
            <a:r>
              <a:rPr lang="en-US" dirty="0" err="1" smtClean="0"/>
              <a:t>Oozie</a:t>
            </a:r>
            <a:r>
              <a:rPr lang="en-US" dirty="0" smtClean="0"/>
              <a:t> Server alone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Oozie</a:t>
            </a:r>
            <a:r>
              <a:rPr lang="en-US" dirty="0" smtClean="0"/>
              <a:t> repository with MySQL database</a:t>
            </a:r>
          </a:p>
          <a:p>
            <a:pPr lvl="1"/>
            <a:r>
              <a:rPr lang="en-US" dirty="0" smtClean="0"/>
              <a:t>Go to the host on which </a:t>
            </a:r>
            <a:r>
              <a:rPr lang="en-US" dirty="0" err="1" smtClean="0"/>
              <a:t>oozie</a:t>
            </a:r>
            <a:r>
              <a:rPr lang="en-US" dirty="0" smtClean="0"/>
              <a:t> server is running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mysql</a:t>
            </a:r>
            <a:r>
              <a:rPr lang="en-US" dirty="0" smtClean="0"/>
              <a:t> database and create database with name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cloudera</a:t>
            </a:r>
            <a:r>
              <a:rPr lang="en-US" dirty="0" smtClean="0"/>
              <a:t> manager click on </a:t>
            </a:r>
            <a:r>
              <a:rPr lang="en-US" dirty="0" err="1" smtClean="0"/>
              <a:t>Oozie</a:t>
            </a:r>
            <a:r>
              <a:rPr lang="en-US" dirty="0" smtClean="0"/>
              <a:t> service and click on Configuration (View and Edit)</a:t>
            </a:r>
          </a:p>
          <a:p>
            <a:pPr lvl="1"/>
            <a:r>
              <a:rPr lang="en-US" dirty="0" smtClean="0"/>
              <a:t>Make necessary changes to parameters under Database category</a:t>
            </a:r>
          </a:p>
          <a:p>
            <a:pPr lvl="1"/>
            <a:r>
              <a:rPr lang="en-US" dirty="0" smtClean="0"/>
              <a:t>Also enable create database by adding a parameter using Safety Valve for oozie-site.xml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Oozie</a:t>
            </a:r>
            <a:r>
              <a:rPr lang="en-US" dirty="0" smtClean="0"/>
              <a:t> repository with MySQL database</a:t>
            </a:r>
          </a:p>
          <a:p>
            <a:pPr lvl="1"/>
            <a:r>
              <a:rPr lang="en-US" dirty="0" smtClean="0"/>
              <a:t>Go to the host on which </a:t>
            </a:r>
            <a:r>
              <a:rPr lang="en-US" dirty="0" err="1" smtClean="0"/>
              <a:t>oozie</a:t>
            </a:r>
            <a:r>
              <a:rPr lang="en-US" dirty="0" smtClean="0"/>
              <a:t> server is running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mysql</a:t>
            </a:r>
            <a:r>
              <a:rPr lang="en-US" dirty="0" smtClean="0"/>
              <a:t> database and create database with name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ambari</a:t>
            </a:r>
            <a:r>
              <a:rPr lang="en-US" dirty="0"/>
              <a:t>-server setup --</a:t>
            </a:r>
            <a:r>
              <a:rPr lang="en-US" dirty="0" err="1"/>
              <a:t>jdbc-db</a:t>
            </a:r>
            <a:r>
              <a:rPr lang="en-US" dirty="0"/>
              <a:t>=</a:t>
            </a:r>
            <a:r>
              <a:rPr lang="en-US" dirty="0" err="1"/>
              <a:t>mysql</a:t>
            </a:r>
            <a:r>
              <a:rPr lang="en-US" dirty="0"/>
              <a:t> --</a:t>
            </a:r>
            <a:r>
              <a:rPr lang="en-US" dirty="0" err="1"/>
              <a:t>jdbc</a:t>
            </a:r>
            <a:r>
              <a:rPr lang="en-US" dirty="0"/>
              <a:t>-driver=/</a:t>
            </a:r>
            <a:r>
              <a:rPr lang="en-US" dirty="0" err="1"/>
              <a:t>usr</a:t>
            </a:r>
            <a:r>
              <a:rPr lang="en-US" dirty="0"/>
              <a:t>/share/java/</a:t>
            </a:r>
            <a:r>
              <a:rPr lang="en-US" dirty="0" err="1"/>
              <a:t>mysql</a:t>
            </a:r>
            <a:r>
              <a:rPr lang="en-US" dirty="0"/>
              <a:t>-connector-</a:t>
            </a:r>
            <a:r>
              <a:rPr lang="en-US" dirty="0" err="1" smtClean="0"/>
              <a:t>java.jar</a:t>
            </a:r>
            <a:endParaRPr lang="en-US" dirty="0" smtClean="0"/>
          </a:p>
          <a:p>
            <a:pPr lvl="1"/>
            <a:r>
              <a:rPr lang="en-US" dirty="0" smtClean="0"/>
              <a:t>Make necessary changes to parameters under Database category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oozie-site.xml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54101"/>
              </p:ext>
            </p:extLst>
          </p:nvPr>
        </p:nvGraphicFramePr>
        <p:xfrm>
          <a:off x="152400" y="1852519"/>
          <a:ext cx="8854622" cy="35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oozie.base.url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http://&lt;hostname&gt;:11000/oozie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oozie.db.schema.name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oozie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oozie.service.JPAService.create.db.schema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Change it to true, if you want to create database schema and tables at the time of installation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oozie.service.JPAService.jdbc.driver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Provide</a:t>
                      </a:r>
                      <a:r>
                        <a:rPr lang="en-US" sz="1000" baseline="0" dirty="0" smtClean="0"/>
                        <a:t> proper driver class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JDBC</a:t>
                      </a:r>
                      <a:r>
                        <a:rPr lang="en-US" sz="1000" baseline="0" dirty="0" smtClean="0"/>
                        <a:t> URL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oozie.service.JPAService.jdbc.username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 to the repository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oozie.service.JPAService.jdbc.password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 to the repository</a:t>
                      </a:r>
                      <a:r>
                        <a:rPr lang="en-US" sz="1000" baseline="0" dirty="0" smtClean="0"/>
                        <a:t> 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oozie-site.xml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oozie.service.HadoopAccessorService.jobTracker.whitelist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oozie-site.xml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oozie.service.HadoopAccessorService.nameNode.whitelist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logs will be under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smtClean="0"/>
              <a:t>As jobs are submitted as map reduce using YARN/Classic, one needs to go through respective logs while troubleshooting the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examples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job.properties</a:t>
            </a:r>
            <a:r>
              <a:rPr lang="en-US" dirty="0" smtClean="0"/>
              <a:t>, workflow.xml and other dependencies</a:t>
            </a:r>
          </a:p>
          <a:p>
            <a:r>
              <a:rPr lang="en-US" dirty="0" smtClean="0"/>
              <a:t>Make necessary changes to </a:t>
            </a:r>
            <a:r>
              <a:rPr lang="en-US" dirty="0" err="1" smtClean="0"/>
              <a:t>job.properties</a:t>
            </a:r>
            <a:r>
              <a:rPr lang="en-US" dirty="0" smtClean="0"/>
              <a:t> and workflow.xml to the templates in examples</a:t>
            </a:r>
          </a:p>
          <a:p>
            <a:r>
              <a:rPr lang="en-US" dirty="0" smtClean="0"/>
              <a:t>Run the job</a:t>
            </a:r>
          </a:p>
          <a:p>
            <a:r>
              <a:rPr lang="en-US" dirty="0" smtClean="0"/>
              <a:t>Monitor and troubleshoot the job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Oozie</a:t>
            </a:r>
            <a:r>
              <a:rPr lang="en-US" dirty="0" smtClean="0"/>
              <a:t> using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</a:t>
            </a:r>
          </a:p>
          <a:p>
            <a:pPr lvl="1"/>
            <a:r>
              <a:rPr lang="en-US" dirty="0" smtClean="0"/>
              <a:t>Masters – </a:t>
            </a:r>
            <a:r>
              <a:rPr lang="en-US" dirty="0" err="1" smtClean="0"/>
              <a:t>Oozie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err="1" smtClean="0"/>
              <a:t>oozie-site.xml</a:t>
            </a:r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Oozie</a:t>
            </a:r>
            <a:r>
              <a:rPr lang="en-US" dirty="0" smtClean="0"/>
              <a:t> is map reduce based work flow tool. </a:t>
            </a:r>
          </a:p>
          <a:p>
            <a:pPr lvl="1"/>
            <a:r>
              <a:rPr lang="en-US" dirty="0" smtClean="0"/>
              <a:t>It facilitates you to define work flows for related jobs.</a:t>
            </a:r>
          </a:p>
          <a:p>
            <a:pPr lvl="2"/>
            <a:r>
              <a:rPr lang="en-US" dirty="0" smtClean="0"/>
              <a:t>A workflow is DAG (Directed Acyclic Graph)</a:t>
            </a:r>
          </a:p>
          <a:p>
            <a:pPr lvl="2"/>
            <a:r>
              <a:rPr lang="en-US" dirty="0" smtClean="0"/>
              <a:t>Workflow is stored as </a:t>
            </a:r>
            <a:r>
              <a:rPr lang="en-US" dirty="0" err="1" smtClean="0"/>
              <a:t>hPDL</a:t>
            </a:r>
            <a:r>
              <a:rPr lang="en-US" dirty="0" smtClean="0"/>
              <a:t> (XML)</a:t>
            </a:r>
          </a:p>
          <a:p>
            <a:pPr lvl="1"/>
            <a:r>
              <a:rPr lang="en-US" dirty="0" smtClean="0"/>
              <a:t>It runs the entire work flow using one or more map reduce jobs. In larger clusters, Gateway nodes can become bottlenecks and </a:t>
            </a:r>
            <a:r>
              <a:rPr lang="en-US" dirty="0" err="1" smtClean="0"/>
              <a:t>Oozie</a:t>
            </a:r>
            <a:r>
              <a:rPr lang="en-US" dirty="0" smtClean="0"/>
              <a:t> can mitigate that issue as jobs are run in the cluster in the form of map reduce programs</a:t>
            </a:r>
          </a:p>
          <a:p>
            <a:pPr lvl="1"/>
            <a:r>
              <a:rPr lang="en-US" dirty="0" smtClean="0"/>
              <a:t>Integrated with most of the </a:t>
            </a:r>
            <a:r>
              <a:rPr lang="en-US" dirty="0" err="1" smtClean="0"/>
              <a:t>hadoop</a:t>
            </a:r>
            <a:r>
              <a:rPr lang="en-US" dirty="0" smtClean="0"/>
              <a:t> eco system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886200"/>
            <a:ext cx="1905000" cy="1600200"/>
            <a:chOff x="838200" y="3886200"/>
            <a:chExt cx="1905000" cy="1600200"/>
          </a:xfrm>
        </p:grpSpPr>
        <p:sp>
          <p:nvSpPr>
            <p:cNvPr id="6" name="Rectangle 5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6600" y="3886200"/>
            <a:ext cx="1905000" cy="1600200"/>
            <a:chOff x="838200" y="3886200"/>
            <a:chExt cx="1905000" cy="1600200"/>
          </a:xfrm>
        </p:grpSpPr>
        <p:sp>
          <p:nvSpPr>
            <p:cNvPr id="14" name="Rectangle 13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15000" y="3886200"/>
            <a:ext cx="1905000" cy="1600200"/>
            <a:chOff x="838200" y="3886200"/>
            <a:chExt cx="1905000" cy="1600200"/>
          </a:xfrm>
        </p:grpSpPr>
        <p:sp>
          <p:nvSpPr>
            <p:cNvPr id="22" name="Rectangle 21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43600" y="1752600"/>
            <a:ext cx="1752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MR JT/RM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43600" y="2209800"/>
            <a:ext cx="1752600" cy="304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HDFS </a:t>
            </a:r>
            <a:r>
              <a:rPr lang="en-US" sz="1200" dirty="0" err="1" smtClean="0">
                <a:solidFill>
                  <a:srgbClr val="FFFFFF"/>
                </a:solidFill>
              </a:rPr>
              <a:t>Namenode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3600" y="2667000"/>
            <a:ext cx="1752600" cy="304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Oozie</a:t>
            </a:r>
            <a:r>
              <a:rPr lang="en-US" sz="1200" dirty="0" smtClean="0">
                <a:solidFill>
                  <a:srgbClr val="FFFFFF"/>
                </a:solidFill>
              </a:rPr>
              <a:t> Server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  <a:endCxn id="12" idx="0"/>
          </p:cNvCxnSpPr>
          <p:nvPr/>
        </p:nvCxnSpPr>
        <p:spPr>
          <a:xfrm flipH="1">
            <a:off x="1828800" y="2971800"/>
            <a:ext cx="49911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14" idx="0"/>
          </p:cNvCxnSpPr>
          <p:nvPr/>
        </p:nvCxnSpPr>
        <p:spPr>
          <a:xfrm flipH="1">
            <a:off x="4229100" y="2971800"/>
            <a:ext cx="25908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22" idx="0"/>
          </p:cNvCxnSpPr>
          <p:nvPr/>
        </p:nvCxnSpPr>
        <p:spPr>
          <a:xfrm flipH="1">
            <a:off x="6667500" y="2971800"/>
            <a:ext cx="1524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" y="1828800"/>
            <a:ext cx="1752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" y="2362200"/>
            <a:ext cx="1752600" cy="3048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WI (Hue)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" y="143017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Client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5943600" y="1295400"/>
            <a:ext cx="1752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Eco System - Masters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Magnetic Disk 1"/>
          <p:cNvSpPr/>
          <p:nvPr/>
        </p:nvSpPr>
        <p:spPr>
          <a:xfrm>
            <a:off x="3429000" y="1371600"/>
            <a:ext cx="1524000" cy="1066800"/>
          </a:xfrm>
          <a:prstGeom prst="flowChartMagneticDisk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Oozie</a:t>
            </a:r>
            <a:r>
              <a:rPr lang="en-US" dirty="0" smtClean="0"/>
              <a:t>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Database to store workflow definitions </a:t>
            </a:r>
            <a:r>
              <a:rPr lang="en-US" smtClean="0"/>
              <a:t>and details</a:t>
            </a:r>
            <a:endParaRPr lang="en-US" dirty="0"/>
          </a:p>
          <a:p>
            <a:r>
              <a:rPr lang="en-US" dirty="0" err="1" smtClean="0"/>
              <a:t>Oozie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7405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6546</TotalTime>
  <Words>601</Words>
  <Application>Microsoft Macintosh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MS PGothic</vt:lpstr>
      <vt:lpstr>Trebuchet MS</vt:lpstr>
      <vt:lpstr>Office Theme</vt:lpstr>
      <vt:lpstr>PowerPoint Presentation</vt:lpstr>
      <vt:lpstr>Agenda</vt:lpstr>
      <vt:lpstr>Learning Pattern</vt:lpstr>
      <vt:lpstr>Learning Pattern</vt:lpstr>
      <vt:lpstr>Overview</vt:lpstr>
      <vt:lpstr>Oozie Workflow</vt:lpstr>
      <vt:lpstr>Oozie Architecture</vt:lpstr>
      <vt:lpstr>Oozie Architecture</vt:lpstr>
      <vt:lpstr>Hadoop eco system</vt:lpstr>
      <vt:lpstr>6 node cluster</vt:lpstr>
      <vt:lpstr>Setup Oozie using 3rd party tools</vt:lpstr>
      <vt:lpstr>Setup Oozie using Cloudera Manager</vt:lpstr>
      <vt:lpstr>Setup Oozie using Ambari</vt:lpstr>
      <vt:lpstr>Oozie parameter files</vt:lpstr>
      <vt:lpstr>Important Parameters</vt:lpstr>
      <vt:lpstr>Oozie log files</vt:lpstr>
      <vt:lpstr>Oozie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IT Versity</cp:lastModifiedBy>
  <cp:revision>260</cp:revision>
  <dcterms:created xsi:type="dcterms:W3CDTF">2014-04-29T16:16:03Z</dcterms:created>
  <dcterms:modified xsi:type="dcterms:W3CDTF">2016-03-27T04:15:07Z</dcterms:modified>
</cp:coreProperties>
</file>