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8"/>
  </p:notesMasterIdLst>
  <p:sldIdLst>
    <p:sldId id="256" r:id="rId2"/>
    <p:sldId id="360" r:id="rId3"/>
    <p:sldId id="261" r:id="rId4"/>
    <p:sldId id="264" r:id="rId5"/>
    <p:sldId id="265" r:id="rId6"/>
    <p:sldId id="262" r:id="rId7"/>
    <p:sldId id="263" r:id="rId8"/>
    <p:sldId id="257" r:id="rId9"/>
    <p:sldId id="266" r:id="rId10"/>
    <p:sldId id="259" r:id="rId11"/>
    <p:sldId id="356" r:id="rId12"/>
    <p:sldId id="323" r:id="rId13"/>
    <p:sldId id="357" r:id="rId14"/>
    <p:sldId id="260" r:id="rId15"/>
    <p:sldId id="324" r:id="rId16"/>
    <p:sldId id="272" r:id="rId17"/>
    <p:sldId id="275" r:id="rId18"/>
    <p:sldId id="327" r:id="rId19"/>
    <p:sldId id="273" r:id="rId20"/>
    <p:sldId id="267" r:id="rId21"/>
    <p:sldId id="276" r:id="rId22"/>
    <p:sldId id="274" r:id="rId23"/>
    <p:sldId id="277" r:id="rId24"/>
    <p:sldId id="296" r:id="rId25"/>
    <p:sldId id="271" r:id="rId26"/>
    <p:sldId id="270" r:id="rId27"/>
    <p:sldId id="269" r:id="rId28"/>
    <p:sldId id="281" r:id="rId29"/>
    <p:sldId id="282" r:id="rId30"/>
    <p:sldId id="283" r:id="rId31"/>
    <p:sldId id="284" r:id="rId32"/>
    <p:sldId id="285" r:id="rId33"/>
    <p:sldId id="286" r:id="rId34"/>
    <p:sldId id="287" r:id="rId35"/>
    <p:sldId id="288" r:id="rId36"/>
    <p:sldId id="289" r:id="rId37"/>
    <p:sldId id="328" r:id="rId38"/>
    <p:sldId id="290" r:id="rId39"/>
    <p:sldId id="291" r:id="rId40"/>
    <p:sldId id="292" r:id="rId41"/>
    <p:sldId id="293" r:id="rId42"/>
    <p:sldId id="363" r:id="rId43"/>
    <p:sldId id="364" r:id="rId44"/>
    <p:sldId id="367" r:id="rId45"/>
    <p:sldId id="294" r:id="rId46"/>
    <p:sldId id="366" r:id="rId47"/>
    <p:sldId id="361" r:id="rId48"/>
    <p:sldId id="316" r:id="rId49"/>
    <p:sldId id="325" r:id="rId50"/>
    <p:sldId id="326" r:id="rId51"/>
    <p:sldId id="362" r:id="rId52"/>
    <p:sldId id="365" r:id="rId53"/>
    <p:sldId id="279" r:id="rId54"/>
    <p:sldId id="295" r:id="rId55"/>
    <p:sldId id="297" r:id="rId56"/>
    <p:sldId id="300" r:id="rId57"/>
    <p:sldId id="298" r:id="rId58"/>
    <p:sldId id="299" r:id="rId59"/>
    <p:sldId id="305" r:id="rId60"/>
    <p:sldId id="304" r:id="rId61"/>
    <p:sldId id="302" r:id="rId62"/>
    <p:sldId id="307" r:id="rId63"/>
    <p:sldId id="308" r:id="rId64"/>
    <p:sldId id="303" r:id="rId65"/>
    <p:sldId id="306" r:id="rId66"/>
    <p:sldId id="352" r:id="rId67"/>
    <p:sldId id="301" r:id="rId68"/>
    <p:sldId id="353" r:id="rId69"/>
    <p:sldId id="354" r:id="rId70"/>
    <p:sldId id="309" r:id="rId71"/>
    <p:sldId id="310" r:id="rId72"/>
    <p:sldId id="318" r:id="rId73"/>
    <p:sldId id="319" r:id="rId74"/>
    <p:sldId id="320" r:id="rId75"/>
    <p:sldId id="321" r:id="rId76"/>
    <p:sldId id="322" r:id="rId77"/>
    <p:sldId id="312" r:id="rId78"/>
    <p:sldId id="313" r:id="rId79"/>
    <p:sldId id="315" r:id="rId80"/>
    <p:sldId id="314" r:id="rId81"/>
    <p:sldId id="381" r:id="rId82"/>
    <p:sldId id="380"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51" r:id="rId96"/>
    <p:sldId id="355"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9" autoAdjust="0"/>
    <p:restoredTop sz="94660"/>
  </p:normalViewPr>
  <p:slideViewPr>
    <p:cSldViewPr snapToGrid="0" snapToObjects="1">
      <p:cViewPr>
        <p:scale>
          <a:sx n="105" d="100"/>
          <a:sy n="105" d="100"/>
        </p:scale>
        <p:origin x="-183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FACF80-5F87-E54E-BB35-48298B8CF905}" type="datetimeFigureOut">
              <a:rPr lang="en-US" smtClean="0"/>
              <a:t>12/4/15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8AEC4A-CB33-3C4B-9636-541C530B35E4}" type="slidenum">
              <a:rPr lang="en-US" smtClean="0"/>
              <a:t>‹#›</a:t>
            </a:fld>
            <a:endParaRPr lang="en-US"/>
          </a:p>
        </p:txBody>
      </p:sp>
    </p:spTree>
    <p:extLst>
      <p:ext uri="{BB962C8B-B14F-4D97-AF65-F5344CB8AC3E}">
        <p14:creationId xmlns:p14="http://schemas.microsoft.com/office/powerpoint/2010/main" val="31071287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AEC4A-CB33-3C4B-9636-541C530B35E4}" type="slidenum">
              <a:rPr lang="en-US" smtClean="0"/>
              <a:t>49</a:t>
            </a:fld>
            <a:endParaRPr lang="en-US"/>
          </a:p>
        </p:txBody>
      </p:sp>
    </p:spTree>
    <p:extLst>
      <p:ext uri="{BB962C8B-B14F-4D97-AF65-F5344CB8AC3E}">
        <p14:creationId xmlns:p14="http://schemas.microsoft.com/office/powerpoint/2010/main" val="2641843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73B73-DC84-9348-AE38-5F28A5E9C5CC}"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393979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73B73-DC84-9348-AE38-5F28A5E9C5CC}"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192715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73B73-DC84-9348-AE38-5F28A5E9C5CC}"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41766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73B73-DC84-9348-AE38-5F28A5E9C5CC}"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345228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73B73-DC84-9348-AE38-5F28A5E9C5CC}"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196534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73B73-DC84-9348-AE38-5F28A5E9C5CC}" type="datetimeFigureOut">
              <a:rPr lang="en-US" smtClean="0"/>
              <a:t>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98893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73B73-DC84-9348-AE38-5F28A5E9C5CC}" type="datetimeFigureOut">
              <a:rPr lang="en-US" smtClean="0"/>
              <a:t>12/4/15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184547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73B73-DC84-9348-AE38-5F28A5E9C5CC}" type="datetimeFigureOut">
              <a:rPr lang="en-US" smtClean="0"/>
              <a:t>12/4/15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220604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73B73-DC84-9348-AE38-5F28A5E9C5CC}" type="datetimeFigureOut">
              <a:rPr lang="en-US" smtClean="0"/>
              <a:t>12/4/15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24003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73B73-DC84-9348-AE38-5F28A5E9C5CC}" type="datetimeFigureOut">
              <a:rPr lang="en-US" smtClean="0"/>
              <a:t>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288625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73B73-DC84-9348-AE38-5F28A5E9C5CC}" type="datetimeFigureOut">
              <a:rPr lang="en-US" smtClean="0"/>
              <a:t>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22D45-42DA-834E-9A5F-60B1A2622E22}" type="slidenum">
              <a:rPr lang="en-US" smtClean="0"/>
              <a:t>‹#›</a:t>
            </a:fld>
            <a:endParaRPr lang="en-US"/>
          </a:p>
        </p:txBody>
      </p:sp>
    </p:spTree>
    <p:extLst>
      <p:ext uri="{BB962C8B-B14F-4D97-AF65-F5344CB8AC3E}">
        <p14:creationId xmlns:p14="http://schemas.microsoft.com/office/powerpoint/2010/main" val="2034522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73B73-DC84-9348-AE38-5F28A5E9C5CC}" type="datetimeFigureOut">
              <a:rPr lang="en-US" smtClean="0"/>
              <a:t>12/4/15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22D45-42DA-834E-9A5F-60B1A2622E22}" type="slidenum">
              <a:rPr lang="en-US" smtClean="0"/>
              <a:t>‹#›</a:t>
            </a:fld>
            <a:endParaRPr lang="en-US"/>
          </a:p>
        </p:txBody>
      </p:sp>
    </p:spTree>
    <p:extLst>
      <p:ext uri="{BB962C8B-B14F-4D97-AF65-F5344CB8AC3E}">
        <p14:creationId xmlns:p14="http://schemas.microsoft.com/office/powerpoint/2010/main" val="1019027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EDW - </a:t>
            </a:r>
            <a:r>
              <a:rPr lang="en-US" dirty="0" err="1" smtClean="0"/>
              <a:t>Hadoop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23184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normAutofit fontScale="90000"/>
          </a:bodyPr>
          <a:lstStyle/>
          <a:p>
            <a:r>
              <a:rPr lang="en-US" dirty="0" smtClean="0">
                <a:latin typeface="Calibri" charset="0"/>
              </a:rPr>
              <a:t>EDW</a:t>
            </a:r>
            <a:r>
              <a:rPr lang="en-US" dirty="0">
                <a:latin typeface="Calibri" charset="0"/>
              </a:rPr>
              <a:t/>
            </a:r>
            <a:br>
              <a:rPr lang="en-US" dirty="0">
                <a:latin typeface="Calibri" charset="0"/>
              </a:rPr>
            </a:br>
            <a:r>
              <a:rPr lang="en-US" dirty="0">
                <a:latin typeface="Calibri" charset="0"/>
              </a:rPr>
              <a:t>(Current Architecture)</a:t>
            </a:r>
          </a:p>
        </p:txBody>
      </p:sp>
      <p:sp>
        <p:nvSpPr>
          <p:cNvPr id="4" name="Rectangle 3"/>
          <p:cNvSpPr/>
          <p:nvPr/>
        </p:nvSpPr>
        <p:spPr>
          <a:xfrm>
            <a:off x="341752" y="1933575"/>
            <a:ext cx="1895475" cy="43291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2611877" y="1933575"/>
            <a:ext cx="3925888" cy="3810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5"/>
          <p:cNvSpPr/>
          <p:nvPr/>
        </p:nvSpPr>
        <p:spPr>
          <a:xfrm>
            <a:off x="7014015" y="1933575"/>
            <a:ext cx="1860550" cy="43291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678302" y="2236788"/>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OLTP</a:t>
            </a:r>
          </a:p>
        </p:txBody>
      </p:sp>
      <p:sp>
        <p:nvSpPr>
          <p:cNvPr id="8" name="Rectangle 7"/>
          <p:cNvSpPr/>
          <p:nvPr/>
        </p:nvSpPr>
        <p:spPr>
          <a:xfrm>
            <a:off x="678302" y="3341688"/>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00000"/>
                </a:solidFill>
              </a:rPr>
              <a:t>Closed</a:t>
            </a:r>
          </a:p>
          <a:p>
            <a:pPr algn="ctr">
              <a:defRPr/>
            </a:pPr>
            <a:r>
              <a:rPr lang="en-US" sz="1200" dirty="0">
                <a:solidFill>
                  <a:srgbClr val="000000"/>
                </a:solidFill>
              </a:rPr>
              <a:t>Main Frames</a:t>
            </a:r>
          </a:p>
        </p:txBody>
      </p:sp>
      <p:sp>
        <p:nvSpPr>
          <p:cNvPr id="9" name="Rectangle 8"/>
          <p:cNvSpPr/>
          <p:nvPr/>
        </p:nvSpPr>
        <p:spPr>
          <a:xfrm>
            <a:off x="678302" y="4583113"/>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00000"/>
                </a:solidFill>
              </a:rPr>
              <a:t>XML</a:t>
            </a:r>
          </a:p>
          <a:p>
            <a:pPr algn="ctr">
              <a:defRPr/>
            </a:pPr>
            <a:r>
              <a:rPr lang="en-US" sz="1200" dirty="0">
                <a:solidFill>
                  <a:srgbClr val="000000"/>
                </a:solidFill>
              </a:rPr>
              <a:t>External apps</a:t>
            </a:r>
          </a:p>
        </p:txBody>
      </p:sp>
      <p:sp>
        <p:nvSpPr>
          <p:cNvPr id="11" name="Can 10"/>
          <p:cNvSpPr/>
          <p:nvPr/>
        </p:nvSpPr>
        <p:spPr>
          <a:xfrm>
            <a:off x="3948552" y="4524375"/>
            <a:ext cx="1449388" cy="822325"/>
          </a:xfrm>
          <a:prstGeom prst="can">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Data Warehouse</a:t>
            </a:r>
          </a:p>
        </p:txBody>
      </p:sp>
      <p:sp>
        <p:nvSpPr>
          <p:cNvPr id="12" name="Rectangle 11"/>
          <p:cNvSpPr/>
          <p:nvPr/>
        </p:nvSpPr>
        <p:spPr>
          <a:xfrm>
            <a:off x="2837302" y="3514725"/>
            <a:ext cx="154940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rPr>
              <a:t>Data Integration</a:t>
            </a:r>
          </a:p>
          <a:p>
            <a:pPr algn="ctr">
              <a:defRPr/>
            </a:pPr>
            <a:r>
              <a:rPr lang="en-US" sz="1400" dirty="0">
                <a:solidFill>
                  <a:srgbClr val="000000"/>
                </a:solidFill>
              </a:rPr>
              <a:t>(ETL/Real Time)</a:t>
            </a:r>
          </a:p>
        </p:txBody>
      </p:sp>
      <p:sp>
        <p:nvSpPr>
          <p:cNvPr id="13" name="Can 12"/>
          <p:cNvSpPr/>
          <p:nvPr/>
        </p:nvSpPr>
        <p:spPr>
          <a:xfrm>
            <a:off x="2856352" y="2106613"/>
            <a:ext cx="823913" cy="822325"/>
          </a:xfrm>
          <a:prstGeom prst="can">
            <a:avLst/>
          </a:prstGeom>
          <a:solidFill>
            <a:srgbClr val="FFFFFF"/>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5" name="Can 14"/>
          <p:cNvSpPr/>
          <p:nvPr/>
        </p:nvSpPr>
        <p:spPr>
          <a:xfrm>
            <a:off x="3008752" y="2259013"/>
            <a:ext cx="823913" cy="822325"/>
          </a:xfrm>
          <a:prstGeom prst="can">
            <a:avLst/>
          </a:prstGeom>
          <a:solidFill>
            <a:srgbClr val="FFFFFF"/>
          </a:solidFill>
          <a:ln/>
        </p:spPr>
        <p:style>
          <a:lnRef idx="1">
            <a:schemeClr val="accent1"/>
          </a:lnRef>
          <a:fillRef idx="3">
            <a:schemeClr val="accent1"/>
          </a:fillRef>
          <a:effectRef idx="2">
            <a:schemeClr val="accent1"/>
          </a:effectRef>
          <a:fontRef idx="minor">
            <a:schemeClr val="lt1"/>
          </a:fontRef>
        </p:style>
        <p:txBody>
          <a:bodyPr/>
          <a:lstStyle/>
          <a:p>
            <a:pPr>
              <a:defRPr/>
            </a:pPr>
            <a:r>
              <a:rPr lang="en-US" dirty="0">
                <a:solidFill>
                  <a:srgbClr val="000000"/>
                </a:solidFill>
              </a:rPr>
              <a:t>ODS</a:t>
            </a:r>
          </a:p>
        </p:txBody>
      </p:sp>
      <p:cxnSp>
        <p:nvCxnSpPr>
          <p:cNvPr id="17" name="Straight Arrow Connector 16"/>
          <p:cNvCxnSpPr>
            <a:stCxn id="7" idx="3"/>
            <a:endCxn id="12" idx="1"/>
          </p:cNvCxnSpPr>
          <p:nvPr/>
        </p:nvCxnSpPr>
        <p:spPr>
          <a:xfrm>
            <a:off x="1789552" y="2582863"/>
            <a:ext cx="1047750" cy="12779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8" idx="3"/>
            <a:endCxn id="12" idx="1"/>
          </p:cNvCxnSpPr>
          <p:nvPr/>
        </p:nvCxnSpPr>
        <p:spPr>
          <a:xfrm>
            <a:off x="1789552" y="3687763"/>
            <a:ext cx="1047750" cy="1730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1789552" y="3868738"/>
            <a:ext cx="1066800" cy="1052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0"/>
            <a:endCxn id="15" idx="3"/>
          </p:cNvCxnSpPr>
          <p:nvPr/>
        </p:nvCxnSpPr>
        <p:spPr>
          <a:xfrm flipH="1" flipV="1">
            <a:off x="3421502" y="3081338"/>
            <a:ext cx="190500" cy="433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2"/>
            <a:endCxn id="11" idx="0"/>
          </p:cNvCxnSpPr>
          <p:nvPr/>
        </p:nvCxnSpPr>
        <p:spPr>
          <a:xfrm>
            <a:off x="3612002" y="4206875"/>
            <a:ext cx="1060450" cy="523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5" idx="4"/>
            <a:endCxn id="12" idx="3"/>
          </p:cNvCxnSpPr>
          <p:nvPr/>
        </p:nvCxnSpPr>
        <p:spPr>
          <a:xfrm>
            <a:off x="3832665" y="2670175"/>
            <a:ext cx="554037" cy="1190625"/>
          </a:xfrm>
          <a:prstGeom prst="bentConnector3">
            <a:avLst>
              <a:gd name="adj1" fmla="val 141208"/>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12" idx="2"/>
            <a:endCxn id="11" idx="2"/>
          </p:cNvCxnSpPr>
          <p:nvPr/>
        </p:nvCxnSpPr>
        <p:spPr>
          <a:xfrm rot="16200000" flipH="1">
            <a:off x="3415945" y="4402932"/>
            <a:ext cx="728663" cy="336550"/>
          </a:xfrm>
          <a:prstGeom prst="bentConnector2">
            <a:avLst/>
          </a:prstGeom>
          <a:ln>
            <a:solidFill>
              <a:srgbClr val="953735"/>
            </a:solidFill>
            <a:tailEnd type="arrow"/>
          </a:ln>
        </p:spPr>
        <p:style>
          <a:lnRef idx="2">
            <a:schemeClr val="accent1"/>
          </a:lnRef>
          <a:fillRef idx="0">
            <a:schemeClr val="accent1"/>
          </a:fillRef>
          <a:effectRef idx="1">
            <a:schemeClr val="accent1"/>
          </a:effectRef>
          <a:fontRef idx="minor">
            <a:schemeClr val="tx1"/>
          </a:fontRef>
        </p:style>
      </p:cxnSp>
      <p:sp>
        <p:nvSpPr>
          <p:cNvPr id="123923" name="TextBox 32"/>
          <p:cNvSpPr txBox="1">
            <a:spLocks noChangeArrowheads="1"/>
          </p:cNvSpPr>
          <p:nvPr/>
        </p:nvSpPr>
        <p:spPr bwMode="auto">
          <a:xfrm>
            <a:off x="678302" y="5743575"/>
            <a:ext cx="127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800"/>
              <a:t>Source(s)</a:t>
            </a:r>
          </a:p>
        </p:txBody>
      </p:sp>
      <p:sp>
        <p:nvSpPr>
          <p:cNvPr id="123924" name="TextBox 33"/>
          <p:cNvSpPr txBox="1">
            <a:spLocks noChangeArrowheads="1"/>
          </p:cNvSpPr>
          <p:nvPr/>
        </p:nvSpPr>
        <p:spPr bwMode="auto">
          <a:xfrm>
            <a:off x="4935977" y="2236788"/>
            <a:ext cx="1196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800"/>
              <a:t>EDW/ODS</a:t>
            </a:r>
          </a:p>
        </p:txBody>
      </p:sp>
      <p:sp>
        <p:nvSpPr>
          <p:cNvPr id="123925" name="TextBox 34"/>
          <p:cNvSpPr txBox="1">
            <a:spLocks noChangeArrowheads="1"/>
          </p:cNvSpPr>
          <p:nvPr/>
        </p:nvSpPr>
        <p:spPr bwMode="auto">
          <a:xfrm>
            <a:off x="7014015" y="2106613"/>
            <a:ext cx="17319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800"/>
              <a:t>Visualization/</a:t>
            </a:r>
          </a:p>
          <a:p>
            <a:pPr eaLnBrk="1" hangingPunct="1"/>
            <a:r>
              <a:rPr lang="en-US" sz="1800"/>
              <a:t>Reporting</a:t>
            </a:r>
          </a:p>
        </p:txBody>
      </p:sp>
      <p:sp>
        <p:nvSpPr>
          <p:cNvPr id="36" name="Rectangle 35"/>
          <p:cNvSpPr/>
          <p:nvPr/>
        </p:nvSpPr>
        <p:spPr>
          <a:xfrm>
            <a:off x="7339452" y="3168650"/>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Reporting</a:t>
            </a:r>
          </a:p>
        </p:txBody>
      </p:sp>
      <p:sp>
        <p:nvSpPr>
          <p:cNvPr id="37" name="Rectangle 36"/>
          <p:cNvSpPr/>
          <p:nvPr/>
        </p:nvSpPr>
        <p:spPr>
          <a:xfrm>
            <a:off x="7347390" y="4244975"/>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Decision Support</a:t>
            </a:r>
          </a:p>
        </p:txBody>
      </p:sp>
      <p:cxnSp>
        <p:nvCxnSpPr>
          <p:cNvPr id="41" name="Straight Arrow Connector 40"/>
          <p:cNvCxnSpPr>
            <a:stCxn id="15" idx="4"/>
            <a:endCxn id="6" idx="1"/>
          </p:cNvCxnSpPr>
          <p:nvPr/>
        </p:nvCxnSpPr>
        <p:spPr>
          <a:xfrm>
            <a:off x="3832665" y="2670175"/>
            <a:ext cx="3181350" cy="1428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1" idx="4"/>
            <a:endCxn id="6" idx="1"/>
          </p:cNvCxnSpPr>
          <p:nvPr/>
        </p:nvCxnSpPr>
        <p:spPr>
          <a:xfrm flipV="1">
            <a:off x="5397940" y="4098925"/>
            <a:ext cx="1616075" cy="8366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25469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Data Store</a:t>
            </a:r>
            <a:endParaRPr lang="en-US" dirty="0"/>
          </a:p>
        </p:txBody>
      </p:sp>
      <p:sp>
        <p:nvSpPr>
          <p:cNvPr id="3" name="Content Placeholder 2"/>
          <p:cNvSpPr>
            <a:spLocks noGrp="1"/>
          </p:cNvSpPr>
          <p:nvPr>
            <p:ph idx="1"/>
          </p:nvPr>
        </p:nvSpPr>
        <p:spPr/>
        <p:txBody>
          <a:bodyPr>
            <a:normAutofit lnSpcReduction="10000"/>
          </a:bodyPr>
          <a:lstStyle/>
          <a:p>
            <a:r>
              <a:rPr lang="en-US" dirty="0" smtClean="0"/>
              <a:t>Purpose of ODS</a:t>
            </a:r>
          </a:p>
          <a:p>
            <a:pPr lvl="1"/>
            <a:r>
              <a:rPr lang="en-US" dirty="0" smtClean="0"/>
              <a:t>Compliance</a:t>
            </a:r>
          </a:p>
          <a:p>
            <a:pPr lvl="1"/>
            <a:r>
              <a:rPr lang="en-US" dirty="0" smtClean="0"/>
              <a:t>Data lineage</a:t>
            </a:r>
          </a:p>
          <a:p>
            <a:r>
              <a:rPr lang="en-US" dirty="0" smtClean="0"/>
              <a:t>Data Integration</a:t>
            </a:r>
          </a:p>
          <a:p>
            <a:pPr lvl="1"/>
            <a:r>
              <a:rPr lang="en-US" dirty="0" smtClean="0"/>
              <a:t>Real time/Batch</a:t>
            </a:r>
          </a:p>
          <a:p>
            <a:r>
              <a:rPr lang="en-US" dirty="0" smtClean="0"/>
              <a:t>ETL</a:t>
            </a:r>
          </a:p>
          <a:p>
            <a:pPr lvl="1"/>
            <a:r>
              <a:rPr lang="en-US" dirty="0" smtClean="0"/>
              <a:t>Minimal transformation</a:t>
            </a:r>
          </a:p>
          <a:p>
            <a:r>
              <a:rPr lang="en-US" dirty="0" smtClean="0"/>
              <a:t>Reporting</a:t>
            </a:r>
          </a:p>
          <a:p>
            <a:pPr lvl="1"/>
            <a:r>
              <a:rPr lang="en-US" dirty="0" smtClean="0"/>
              <a:t>Compliance based</a:t>
            </a:r>
            <a:endParaRPr lang="en-US" dirty="0"/>
          </a:p>
        </p:txBody>
      </p:sp>
    </p:spTree>
    <p:extLst>
      <p:ext uri="{BB962C8B-B14F-4D97-AF65-F5344CB8AC3E}">
        <p14:creationId xmlns:p14="http://schemas.microsoft.com/office/powerpoint/2010/main" val="16723917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EDW</a:t>
            </a:r>
            <a:br>
              <a:rPr lang="en-US" dirty="0" smtClean="0"/>
            </a:br>
            <a:r>
              <a:rPr lang="en-US" dirty="0" smtClean="0"/>
              <a:t>(Use Cases)</a:t>
            </a:r>
            <a:endParaRPr lang="en-US" dirty="0"/>
          </a:p>
        </p:txBody>
      </p:sp>
      <p:sp>
        <p:nvSpPr>
          <p:cNvPr id="3" name="Content Placeholder 2"/>
          <p:cNvSpPr>
            <a:spLocks noGrp="1"/>
          </p:cNvSpPr>
          <p:nvPr>
            <p:ph idx="1"/>
          </p:nvPr>
        </p:nvSpPr>
        <p:spPr/>
        <p:txBody>
          <a:bodyPr/>
          <a:lstStyle/>
          <a:p>
            <a:r>
              <a:rPr lang="en-US" dirty="0" smtClean="0"/>
              <a:t>Data Integration</a:t>
            </a:r>
          </a:p>
          <a:p>
            <a:pPr lvl="1"/>
            <a:r>
              <a:rPr lang="en-US" dirty="0" smtClean="0"/>
              <a:t>Real time</a:t>
            </a:r>
          </a:p>
          <a:p>
            <a:pPr lvl="1"/>
            <a:r>
              <a:rPr lang="en-US" dirty="0" smtClean="0"/>
              <a:t>Batch</a:t>
            </a:r>
          </a:p>
          <a:p>
            <a:r>
              <a:rPr lang="en-US" dirty="0" smtClean="0"/>
              <a:t>ETL</a:t>
            </a:r>
          </a:p>
          <a:p>
            <a:r>
              <a:rPr lang="en-US" dirty="0" smtClean="0"/>
              <a:t>Reporting</a:t>
            </a:r>
          </a:p>
          <a:p>
            <a:pPr lvl="1"/>
            <a:r>
              <a:rPr lang="en-US" dirty="0" smtClean="0"/>
              <a:t>Real time</a:t>
            </a:r>
          </a:p>
          <a:p>
            <a:pPr lvl="1"/>
            <a:r>
              <a:rPr lang="en-US" dirty="0" smtClean="0"/>
              <a:t>Batch</a:t>
            </a:r>
            <a:endParaRPr lang="en-US" dirty="0"/>
          </a:p>
        </p:txBody>
      </p:sp>
    </p:spTree>
    <p:extLst>
      <p:ext uri="{BB962C8B-B14F-4D97-AF65-F5344CB8AC3E}">
        <p14:creationId xmlns:p14="http://schemas.microsoft.com/office/powerpoint/2010/main" val="4463773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Data Warehouse</a:t>
            </a:r>
            <a:br>
              <a:rPr lang="en-US" dirty="0" smtClean="0"/>
            </a:br>
            <a:r>
              <a:rPr lang="en-US" dirty="0" smtClean="0"/>
              <a:t>(Important Concepts)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Dimensions</a:t>
            </a:r>
          </a:p>
          <a:p>
            <a:pPr lvl="1"/>
            <a:r>
              <a:rPr lang="en-US" dirty="0" smtClean="0"/>
              <a:t>Type 1, 2, 3 </a:t>
            </a:r>
            <a:r>
              <a:rPr lang="en-US" dirty="0" err="1" smtClean="0"/>
              <a:t>dimensios</a:t>
            </a:r>
            <a:endParaRPr lang="en-US" dirty="0" smtClean="0"/>
          </a:p>
          <a:p>
            <a:r>
              <a:rPr lang="en-US" dirty="0" smtClean="0"/>
              <a:t>Facts</a:t>
            </a:r>
          </a:p>
          <a:p>
            <a:r>
              <a:rPr lang="en-US" dirty="0" smtClean="0"/>
              <a:t>Rollup tables</a:t>
            </a:r>
          </a:p>
          <a:p>
            <a:r>
              <a:rPr lang="en-US" dirty="0" smtClean="0"/>
              <a:t>Report tables</a:t>
            </a:r>
          </a:p>
          <a:p>
            <a:pPr lvl="1"/>
            <a:r>
              <a:rPr lang="en-US" dirty="0" smtClean="0"/>
              <a:t>Fiscal reports</a:t>
            </a:r>
          </a:p>
          <a:p>
            <a:pPr lvl="2"/>
            <a:r>
              <a:rPr lang="en-US" dirty="0" smtClean="0"/>
              <a:t>Daily</a:t>
            </a:r>
          </a:p>
          <a:p>
            <a:pPr lvl="2"/>
            <a:r>
              <a:rPr lang="en-US" dirty="0" smtClean="0"/>
              <a:t>Weekly</a:t>
            </a:r>
          </a:p>
          <a:p>
            <a:pPr lvl="2"/>
            <a:r>
              <a:rPr lang="en-US" dirty="0" smtClean="0"/>
              <a:t>Monthly</a:t>
            </a:r>
          </a:p>
          <a:p>
            <a:pPr lvl="2"/>
            <a:r>
              <a:rPr lang="en-US" dirty="0" smtClean="0"/>
              <a:t>Quarter Yearly</a:t>
            </a:r>
          </a:p>
          <a:p>
            <a:pPr lvl="2"/>
            <a:r>
              <a:rPr lang="en-US" dirty="0" smtClean="0"/>
              <a:t>Yearly</a:t>
            </a:r>
          </a:p>
          <a:p>
            <a:pPr lvl="1"/>
            <a:r>
              <a:rPr lang="en-US" dirty="0" smtClean="0"/>
              <a:t>To date reports</a:t>
            </a:r>
          </a:p>
          <a:p>
            <a:pPr lvl="2"/>
            <a:r>
              <a:rPr lang="en-US" dirty="0" smtClean="0"/>
              <a:t>Day to hour</a:t>
            </a:r>
          </a:p>
          <a:p>
            <a:pPr lvl="2"/>
            <a:r>
              <a:rPr lang="en-US" dirty="0" smtClean="0"/>
              <a:t>Week to date</a:t>
            </a:r>
          </a:p>
          <a:p>
            <a:pPr lvl="2"/>
            <a:r>
              <a:rPr lang="en-US" dirty="0" smtClean="0"/>
              <a:t>Month to date</a:t>
            </a:r>
            <a:endParaRPr lang="en-US" dirty="0"/>
          </a:p>
        </p:txBody>
      </p:sp>
    </p:spTree>
    <p:extLst>
      <p:ext uri="{BB962C8B-B14F-4D97-AF65-F5344CB8AC3E}">
        <p14:creationId xmlns:p14="http://schemas.microsoft.com/office/powerpoint/2010/main" val="5138832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normAutofit fontScale="90000"/>
          </a:bodyPr>
          <a:lstStyle/>
          <a:p>
            <a:r>
              <a:rPr lang="en-US" dirty="0" smtClean="0">
                <a:latin typeface="Calibri" charset="0"/>
              </a:rPr>
              <a:t>EDW</a:t>
            </a:r>
            <a:r>
              <a:rPr lang="en-US" dirty="0">
                <a:latin typeface="Calibri" charset="0"/>
              </a:rPr>
              <a:t/>
            </a:r>
            <a:br>
              <a:rPr lang="en-US" dirty="0">
                <a:latin typeface="Calibri" charset="0"/>
              </a:rPr>
            </a:br>
            <a:r>
              <a:rPr lang="en-US" dirty="0">
                <a:latin typeface="Calibri" charset="0"/>
              </a:rPr>
              <a:t>(Big Data eco system)</a:t>
            </a:r>
          </a:p>
        </p:txBody>
      </p:sp>
      <p:sp>
        <p:nvSpPr>
          <p:cNvPr id="4" name="Rectangle 3"/>
          <p:cNvSpPr/>
          <p:nvPr/>
        </p:nvSpPr>
        <p:spPr>
          <a:xfrm>
            <a:off x="432966" y="1933575"/>
            <a:ext cx="1428750" cy="43291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2525291" y="1933575"/>
            <a:ext cx="3925888" cy="3810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5"/>
          <p:cNvSpPr/>
          <p:nvPr/>
        </p:nvSpPr>
        <p:spPr>
          <a:xfrm>
            <a:off x="6927429" y="1933575"/>
            <a:ext cx="1860550" cy="43291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591716" y="2236788"/>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OLTP</a:t>
            </a:r>
          </a:p>
        </p:txBody>
      </p:sp>
      <p:sp>
        <p:nvSpPr>
          <p:cNvPr id="8" name="Rectangle 7"/>
          <p:cNvSpPr/>
          <p:nvPr/>
        </p:nvSpPr>
        <p:spPr>
          <a:xfrm>
            <a:off x="591716" y="3341688"/>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00000"/>
                </a:solidFill>
              </a:rPr>
              <a:t>Closed</a:t>
            </a:r>
          </a:p>
          <a:p>
            <a:pPr algn="ctr">
              <a:defRPr/>
            </a:pPr>
            <a:r>
              <a:rPr lang="en-US" sz="1200" dirty="0">
                <a:solidFill>
                  <a:srgbClr val="000000"/>
                </a:solidFill>
              </a:rPr>
              <a:t>Main Frames</a:t>
            </a:r>
          </a:p>
        </p:txBody>
      </p:sp>
      <p:sp>
        <p:nvSpPr>
          <p:cNvPr id="9" name="Rectangle 8"/>
          <p:cNvSpPr/>
          <p:nvPr/>
        </p:nvSpPr>
        <p:spPr>
          <a:xfrm>
            <a:off x="591716" y="4583113"/>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00000"/>
                </a:solidFill>
              </a:rPr>
              <a:t>XML</a:t>
            </a:r>
          </a:p>
          <a:p>
            <a:pPr algn="ctr">
              <a:defRPr/>
            </a:pPr>
            <a:r>
              <a:rPr lang="en-US" sz="1200" dirty="0">
                <a:solidFill>
                  <a:srgbClr val="000000"/>
                </a:solidFill>
              </a:rPr>
              <a:t>External apps</a:t>
            </a:r>
          </a:p>
        </p:txBody>
      </p:sp>
      <p:sp>
        <p:nvSpPr>
          <p:cNvPr id="125960" name="TextBox 32"/>
          <p:cNvSpPr txBox="1">
            <a:spLocks noChangeArrowheads="1"/>
          </p:cNvSpPr>
          <p:nvPr/>
        </p:nvSpPr>
        <p:spPr bwMode="auto">
          <a:xfrm>
            <a:off x="591716" y="5743575"/>
            <a:ext cx="127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800"/>
              <a:t>Source(s)</a:t>
            </a:r>
          </a:p>
        </p:txBody>
      </p:sp>
      <p:sp>
        <p:nvSpPr>
          <p:cNvPr id="125961" name="TextBox 34"/>
          <p:cNvSpPr txBox="1">
            <a:spLocks noChangeArrowheads="1"/>
          </p:cNvSpPr>
          <p:nvPr/>
        </p:nvSpPr>
        <p:spPr bwMode="auto">
          <a:xfrm>
            <a:off x="6927429" y="2106613"/>
            <a:ext cx="17319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800"/>
              <a:t>Visualization/</a:t>
            </a:r>
          </a:p>
          <a:p>
            <a:pPr eaLnBrk="1" hangingPunct="1"/>
            <a:r>
              <a:rPr lang="en-US" sz="1800"/>
              <a:t>Reporting</a:t>
            </a:r>
          </a:p>
        </p:txBody>
      </p:sp>
      <p:sp>
        <p:nvSpPr>
          <p:cNvPr id="36" name="Rectangle 35"/>
          <p:cNvSpPr/>
          <p:nvPr/>
        </p:nvSpPr>
        <p:spPr>
          <a:xfrm>
            <a:off x="7252866" y="3168650"/>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Reporting</a:t>
            </a:r>
          </a:p>
        </p:txBody>
      </p:sp>
      <p:sp>
        <p:nvSpPr>
          <p:cNvPr id="37" name="Rectangle 36"/>
          <p:cNvSpPr/>
          <p:nvPr/>
        </p:nvSpPr>
        <p:spPr>
          <a:xfrm>
            <a:off x="7260804" y="4244975"/>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Decision Support</a:t>
            </a:r>
          </a:p>
        </p:txBody>
      </p:sp>
      <p:grpSp>
        <p:nvGrpSpPr>
          <p:cNvPr id="125964" name="Group 41"/>
          <p:cNvGrpSpPr>
            <a:grpSpLocks/>
          </p:cNvGrpSpPr>
          <p:nvPr/>
        </p:nvGrpSpPr>
        <p:grpSpPr bwMode="auto">
          <a:xfrm>
            <a:off x="2785641" y="2078038"/>
            <a:ext cx="2019300" cy="3492500"/>
            <a:chOff x="3463496" y="2077531"/>
            <a:chExt cx="2020368" cy="3492565"/>
          </a:xfrm>
        </p:grpSpPr>
        <p:grpSp>
          <p:nvGrpSpPr>
            <p:cNvPr id="125971" name="Group 17"/>
            <p:cNvGrpSpPr>
              <a:grpSpLocks/>
            </p:cNvGrpSpPr>
            <p:nvPr/>
          </p:nvGrpSpPr>
          <p:grpSpPr bwMode="auto">
            <a:xfrm>
              <a:off x="3881995" y="2077531"/>
              <a:ext cx="1601869" cy="3492565"/>
              <a:chOff x="3881995" y="2077531"/>
              <a:chExt cx="1601869" cy="3492565"/>
            </a:xfrm>
          </p:grpSpPr>
          <p:grpSp>
            <p:nvGrpSpPr>
              <p:cNvPr id="125974" name="Group 13"/>
              <p:cNvGrpSpPr>
                <a:grpSpLocks/>
              </p:cNvGrpSpPr>
              <p:nvPr/>
            </p:nvGrpSpPr>
            <p:grpSpPr bwMode="auto">
              <a:xfrm>
                <a:off x="3881995" y="2077531"/>
                <a:ext cx="1601869" cy="3492565"/>
                <a:chOff x="3881995" y="2077531"/>
                <a:chExt cx="1601869" cy="3492565"/>
              </a:xfrm>
            </p:grpSpPr>
            <p:sp>
              <p:nvSpPr>
                <p:cNvPr id="3" name="Rectangle 2"/>
                <p:cNvSpPr/>
                <p:nvPr/>
              </p:nvSpPr>
              <p:spPr>
                <a:xfrm>
                  <a:off x="3881230" y="2077531"/>
                  <a:ext cx="1602634" cy="3492565"/>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4090890" y="2274385"/>
                  <a:ext cx="1111838" cy="692163"/>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Node</a:t>
                  </a:r>
                </a:p>
              </p:txBody>
            </p:sp>
            <p:sp>
              <p:nvSpPr>
                <p:cNvPr id="29" name="Rectangle 28"/>
                <p:cNvSpPr/>
                <p:nvPr/>
              </p:nvSpPr>
              <p:spPr>
                <a:xfrm>
                  <a:off x="4090890" y="3139588"/>
                  <a:ext cx="1111838" cy="692163"/>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Node</a:t>
                  </a:r>
                </a:p>
              </p:txBody>
            </p:sp>
            <p:sp>
              <p:nvSpPr>
                <p:cNvPr id="30" name="Rectangle 29"/>
                <p:cNvSpPr/>
                <p:nvPr/>
              </p:nvSpPr>
              <p:spPr>
                <a:xfrm>
                  <a:off x="4090890" y="4662029"/>
                  <a:ext cx="1111838" cy="6937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Node</a:t>
                  </a:r>
                </a:p>
              </p:txBody>
            </p:sp>
            <p:sp>
              <p:nvSpPr>
                <p:cNvPr id="10" name="Oval 9"/>
                <p:cNvSpPr/>
                <p:nvPr/>
              </p:nvSpPr>
              <p:spPr>
                <a:xfrm>
                  <a:off x="4530860" y="4033367"/>
                  <a:ext cx="73064" cy="460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 name="Oval 37"/>
                <p:cNvSpPr/>
                <p:nvPr/>
              </p:nvSpPr>
              <p:spPr>
                <a:xfrm>
                  <a:off x="4538802" y="4287372"/>
                  <a:ext cx="73064" cy="460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125975" name="TextBox 15"/>
              <p:cNvSpPr txBox="1">
                <a:spLocks noChangeArrowheads="1"/>
              </p:cNvSpPr>
              <p:nvPr/>
            </p:nvSpPr>
            <p:spPr bwMode="auto">
              <a:xfrm>
                <a:off x="4185064" y="4079870"/>
                <a:ext cx="129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a:t>Hadoop Cluster</a:t>
                </a:r>
              </a:p>
              <a:p>
                <a:pPr eaLnBrk="1" hangingPunct="1"/>
                <a:r>
                  <a:rPr lang="en-US" sz="1200"/>
                  <a:t>(EDW/ODS)</a:t>
                </a:r>
              </a:p>
            </p:txBody>
          </p:sp>
        </p:grpSp>
        <p:sp>
          <p:nvSpPr>
            <p:cNvPr id="25" name="Curved Right Arrow 24"/>
            <p:cNvSpPr/>
            <p:nvPr/>
          </p:nvSpPr>
          <p:spPr>
            <a:xfrm>
              <a:off x="3550855" y="3341205"/>
              <a:ext cx="446323" cy="903304"/>
            </a:xfrm>
            <a:prstGeom prst="curvedRightArrow">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125973" name="TextBox 30"/>
            <p:cNvSpPr txBox="1">
              <a:spLocks noChangeArrowheads="1"/>
            </p:cNvSpPr>
            <p:nvPr/>
          </p:nvSpPr>
          <p:spPr bwMode="auto">
            <a:xfrm>
              <a:off x="3463496" y="3611780"/>
              <a:ext cx="721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800"/>
                <a:t>ETL</a:t>
              </a:r>
            </a:p>
          </p:txBody>
        </p:sp>
      </p:grpSp>
      <p:sp>
        <p:nvSpPr>
          <p:cNvPr id="39" name="Right Arrow 38"/>
          <p:cNvSpPr/>
          <p:nvPr/>
        </p:nvSpPr>
        <p:spPr>
          <a:xfrm>
            <a:off x="1861716" y="3860800"/>
            <a:ext cx="663575" cy="219075"/>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5966" name="TextBox 39"/>
          <p:cNvSpPr txBox="1">
            <a:spLocks noChangeArrowheads="1"/>
          </p:cNvSpPr>
          <p:nvPr/>
        </p:nvSpPr>
        <p:spPr bwMode="auto">
          <a:xfrm>
            <a:off x="1861716" y="4171950"/>
            <a:ext cx="1241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a:t>Real Time/Batch (No ETL)</a:t>
            </a:r>
          </a:p>
        </p:txBody>
      </p:sp>
      <p:sp>
        <p:nvSpPr>
          <p:cNvPr id="44" name="Can 43"/>
          <p:cNvSpPr/>
          <p:nvPr/>
        </p:nvSpPr>
        <p:spPr>
          <a:xfrm>
            <a:off x="4928766" y="2554288"/>
            <a:ext cx="1449388" cy="823912"/>
          </a:xfrm>
          <a:prstGeom prst="can">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Reporting Database</a:t>
            </a:r>
          </a:p>
        </p:txBody>
      </p:sp>
      <p:cxnSp>
        <p:nvCxnSpPr>
          <p:cNvPr id="46" name="Straight Arrow Connector 45"/>
          <p:cNvCxnSpPr/>
          <p:nvPr/>
        </p:nvCxnSpPr>
        <p:spPr>
          <a:xfrm flipV="1">
            <a:off x="4804941" y="3378200"/>
            <a:ext cx="866775" cy="233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4" idx="4"/>
            <a:endCxn id="6" idx="1"/>
          </p:cNvCxnSpPr>
          <p:nvPr/>
        </p:nvCxnSpPr>
        <p:spPr>
          <a:xfrm>
            <a:off x="6378154" y="2967038"/>
            <a:ext cx="549275" cy="11318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3"/>
            <a:endCxn id="6" idx="1"/>
          </p:cNvCxnSpPr>
          <p:nvPr/>
        </p:nvCxnSpPr>
        <p:spPr>
          <a:xfrm>
            <a:off x="6451179" y="3838575"/>
            <a:ext cx="476250" cy="260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95344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EDW</a:t>
            </a:r>
            <a:br>
              <a:rPr lang="en-US" dirty="0" smtClean="0"/>
            </a:br>
            <a:r>
              <a:rPr lang="en-US" dirty="0" smtClean="0"/>
              <a:t>(Use Cases)</a:t>
            </a:r>
            <a:endParaRPr lang="en-US" dirty="0"/>
          </a:p>
        </p:txBody>
      </p:sp>
      <p:sp>
        <p:nvSpPr>
          <p:cNvPr id="3" name="Content Placeholder 2"/>
          <p:cNvSpPr>
            <a:spLocks noGrp="1"/>
          </p:cNvSpPr>
          <p:nvPr>
            <p:ph idx="1"/>
          </p:nvPr>
        </p:nvSpPr>
        <p:spPr/>
        <p:txBody>
          <a:bodyPr/>
          <a:lstStyle/>
          <a:p>
            <a:r>
              <a:rPr lang="en-US" dirty="0" smtClean="0"/>
              <a:t>Data Integration</a:t>
            </a:r>
          </a:p>
          <a:p>
            <a:pPr lvl="1"/>
            <a:r>
              <a:rPr lang="en-US" dirty="0" smtClean="0"/>
              <a:t>Real time (</a:t>
            </a:r>
            <a:r>
              <a:rPr lang="en-US" dirty="0" err="1" smtClean="0"/>
              <a:t>HBase</a:t>
            </a:r>
            <a:r>
              <a:rPr lang="en-US" dirty="0" smtClean="0"/>
              <a:t>)</a:t>
            </a:r>
          </a:p>
          <a:p>
            <a:pPr lvl="1"/>
            <a:r>
              <a:rPr lang="en-US" dirty="0" smtClean="0"/>
              <a:t>Batch (</a:t>
            </a:r>
            <a:r>
              <a:rPr lang="en-US" dirty="0" err="1" smtClean="0"/>
              <a:t>Sqoop</a:t>
            </a:r>
            <a:r>
              <a:rPr lang="en-US" dirty="0" smtClean="0"/>
              <a:t>/Hive/Map Reduce)</a:t>
            </a:r>
          </a:p>
          <a:p>
            <a:r>
              <a:rPr lang="en-US" dirty="0" smtClean="0"/>
              <a:t>ETL (Hive/Pig/Map Reduce)</a:t>
            </a:r>
          </a:p>
          <a:p>
            <a:r>
              <a:rPr lang="en-US" dirty="0" smtClean="0"/>
              <a:t>Reporting</a:t>
            </a:r>
          </a:p>
          <a:p>
            <a:pPr lvl="1"/>
            <a:r>
              <a:rPr lang="en-US" dirty="0" smtClean="0"/>
              <a:t>Real time (Impala/Presto/</a:t>
            </a:r>
            <a:r>
              <a:rPr lang="en-US" dirty="0" err="1" smtClean="0"/>
              <a:t>HBase</a:t>
            </a:r>
            <a:r>
              <a:rPr lang="en-US" dirty="0" smtClean="0"/>
              <a:t>)</a:t>
            </a:r>
          </a:p>
          <a:p>
            <a:pPr lvl="1"/>
            <a:r>
              <a:rPr lang="en-US" dirty="0" smtClean="0"/>
              <a:t>Batch (Hive)</a:t>
            </a:r>
            <a:endParaRPr lang="en-US" dirty="0"/>
          </a:p>
        </p:txBody>
      </p:sp>
    </p:spTree>
    <p:extLst>
      <p:ext uri="{BB962C8B-B14F-4D97-AF65-F5344CB8AC3E}">
        <p14:creationId xmlns:p14="http://schemas.microsoft.com/office/powerpoint/2010/main" val="19556954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p:cNvSpPr>
            <a:spLocks noGrp="1"/>
          </p:cNvSpPr>
          <p:nvPr>
            <p:ph type="title"/>
          </p:nvPr>
        </p:nvSpPr>
        <p:spPr/>
        <p:txBody>
          <a:bodyPr/>
          <a:lstStyle/>
          <a:p>
            <a:pPr eaLnBrk="1" hangingPunct="1"/>
            <a:r>
              <a:rPr lang="en-US" dirty="0" smtClean="0">
                <a:latin typeface="Arial" charset="0"/>
              </a:rPr>
              <a:t>Hive Architecture</a:t>
            </a:r>
            <a:endParaRPr lang="en-US" dirty="0">
              <a:latin typeface="Arial" charset="0"/>
            </a:endParaRPr>
          </a:p>
        </p:txBody>
      </p:sp>
      <p:pic>
        <p:nvPicPr>
          <p:cNvPr id="21094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504950"/>
            <a:ext cx="4627563"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526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Architecture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Hive </a:t>
            </a:r>
            <a:r>
              <a:rPr lang="en-US" dirty="0" err="1" smtClean="0"/>
              <a:t>Metastore</a:t>
            </a:r>
            <a:endParaRPr lang="en-US" dirty="0" smtClean="0"/>
          </a:p>
          <a:p>
            <a:r>
              <a:rPr lang="en-US" dirty="0" smtClean="0"/>
              <a:t>Hive Configuration </a:t>
            </a:r>
          </a:p>
          <a:p>
            <a:pPr lvl="1"/>
            <a:r>
              <a:rPr lang="en-US" dirty="0" smtClean="0"/>
              <a:t>hive-</a:t>
            </a:r>
            <a:r>
              <a:rPr lang="en-US" dirty="0" err="1" smtClean="0"/>
              <a:t>site.xml</a:t>
            </a:r>
            <a:endParaRPr lang="en-US" dirty="0"/>
          </a:p>
          <a:p>
            <a:pPr lvl="1"/>
            <a:r>
              <a:rPr lang="en-US" dirty="0" smtClean="0"/>
              <a:t>.</a:t>
            </a:r>
            <a:r>
              <a:rPr lang="en-US" dirty="0" err="1" smtClean="0"/>
              <a:t>hiverc</a:t>
            </a:r>
            <a:endParaRPr lang="en-US" dirty="0" smtClean="0"/>
          </a:p>
          <a:p>
            <a:pPr lvl="1"/>
            <a:r>
              <a:rPr lang="en-US" dirty="0" smtClean="0"/>
              <a:t>Run time configuration (using set operator)</a:t>
            </a:r>
          </a:p>
          <a:p>
            <a:r>
              <a:rPr lang="en-US" dirty="0" smtClean="0"/>
              <a:t>Hive Command line</a:t>
            </a:r>
          </a:p>
          <a:p>
            <a:pPr lvl="1"/>
            <a:r>
              <a:rPr lang="en-US" dirty="0" smtClean="0"/>
              <a:t>hive (launches command line)</a:t>
            </a:r>
          </a:p>
          <a:p>
            <a:pPr lvl="1"/>
            <a:r>
              <a:rPr lang="en-US" dirty="0" smtClean="0"/>
              <a:t>hive -e (to execute individual command w/o launching command line)</a:t>
            </a:r>
          </a:p>
          <a:p>
            <a:pPr lvl="1"/>
            <a:r>
              <a:rPr lang="en-US" dirty="0" smtClean="0"/>
              <a:t>hive -f (to execute hive script which contains series of hive commands w/o launching command line)</a:t>
            </a:r>
          </a:p>
          <a:p>
            <a:r>
              <a:rPr lang="en-US" dirty="0" smtClean="0"/>
              <a:t>Hive log files</a:t>
            </a:r>
          </a:p>
          <a:p>
            <a:pPr lvl="1"/>
            <a:r>
              <a:rPr lang="en-US" dirty="0" smtClean="0"/>
              <a:t>By default hive logs are written to /</a:t>
            </a:r>
            <a:r>
              <a:rPr lang="en-US" dirty="0" err="1" smtClean="0"/>
              <a:t>tmp</a:t>
            </a:r>
            <a:r>
              <a:rPr lang="en-US" dirty="0" smtClean="0"/>
              <a:t> directory</a:t>
            </a:r>
            <a:endParaRPr lang="en-US" dirty="0"/>
          </a:p>
        </p:txBody>
      </p:sp>
    </p:spTree>
    <p:extLst>
      <p:ext uri="{BB962C8B-B14F-4D97-AF65-F5344CB8AC3E}">
        <p14:creationId xmlns:p14="http://schemas.microsoft.com/office/powerpoint/2010/main" val="419511432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log files</a:t>
            </a:r>
            <a:endParaRPr lang="en-US" dirty="0"/>
          </a:p>
        </p:txBody>
      </p:sp>
      <p:sp>
        <p:nvSpPr>
          <p:cNvPr id="3" name="Content Placeholder 2"/>
          <p:cNvSpPr>
            <a:spLocks noGrp="1"/>
          </p:cNvSpPr>
          <p:nvPr>
            <p:ph idx="1"/>
          </p:nvPr>
        </p:nvSpPr>
        <p:spPr/>
        <p:txBody>
          <a:bodyPr/>
          <a:lstStyle/>
          <a:p>
            <a:r>
              <a:rPr lang="en-US" dirty="0" smtClean="0"/>
              <a:t>By default uses /</a:t>
            </a:r>
            <a:r>
              <a:rPr lang="en-US" dirty="0" err="1" smtClean="0"/>
              <a:t>tmp</a:t>
            </a:r>
            <a:r>
              <a:rPr lang="en-US" dirty="0" smtClean="0"/>
              <a:t>/${user}</a:t>
            </a:r>
          </a:p>
          <a:p>
            <a:r>
              <a:rPr lang="en-US" dirty="0" smtClean="0"/>
              <a:t>Override it using (-</a:t>
            </a:r>
            <a:r>
              <a:rPr lang="en-US" dirty="0" err="1" smtClean="0"/>
              <a:t>hiveconf</a:t>
            </a:r>
            <a:r>
              <a:rPr lang="en-US" dirty="0" smtClean="0"/>
              <a:t> or set)</a:t>
            </a:r>
          </a:p>
          <a:p>
            <a:pPr lvl="1"/>
            <a:r>
              <a:rPr lang="en-US" dirty="0" err="1" smtClean="0"/>
              <a:t>hive.log.dir</a:t>
            </a:r>
            <a:endParaRPr lang="en-US" dirty="0" smtClean="0"/>
          </a:p>
          <a:p>
            <a:pPr lvl="1"/>
            <a:r>
              <a:rPr lang="en-US" dirty="0" err="1" smtClean="0"/>
              <a:t>hive.log.file</a:t>
            </a:r>
            <a:endParaRPr lang="en-US" dirty="0" smtClean="0"/>
          </a:p>
          <a:p>
            <a:pPr lvl="1"/>
            <a:r>
              <a:rPr lang="en-US" dirty="0" err="1" smtClean="0"/>
              <a:t>hive.querylog.location</a:t>
            </a:r>
            <a:endParaRPr lang="en-US" dirty="0"/>
          </a:p>
        </p:txBody>
      </p:sp>
    </p:spTree>
    <p:extLst>
      <p:ext uri="{BB962C8B-B14F-4D97-AF65-F5344CB8AC3E}">
        <p14:creationId xmlns:p14="http://schemas.microsoft.com/office/powerpoint/2010/main" val="20574276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p:txBody>
          <a:bodyPr/>
          <a:lstStyle/>
          <a:p>
            <a:pPr eaLnBrk="1" hangingPunct="1"/>
            <a:r>
              <a:rPr lang="en-US" sz="3600">
                <a:latin typeface="Arial" charset="0"/>
              </a:rPr>
              <a:t>Data Definition Language (DDL)</a:t>
            </a:r>
          </a:p>
        </p:txBody>
      </p:sp>
      <p:sp>
        <p:nvSpPr>
          <p:cNvPr id="216066" name="Content Placeholder 2"/>
          <p:cNvSpPr>
            <a:spLocks noGrp="1"/>
          </p:cNvSpPr>
          <p:nvPr>
            <p:ph idx="1"/>
          </p:nvPr>
        </p:nvSpPr>
        <p:spPr/>
        <p:txBody>
          <a:bodyPr/>
          <a:lstStyle/>
          <a:p>
            <a:pPr eaLnBrk="1" hangingPunct="1"/>
            <a:r>
              <a:rPr lang="en-US" dirty="0">
                <a:latin typeface="Arial" charset="0"/>
              </a:rPr>
              <a:t>Major differences with Relational</a:t>
            </a:r>
          </a:p>
          <a:p>
            <a:pPr lvl="1" eaLnBrk="1" hangingPunct="1"/>
            <a:r>
              <a:rPr lang="en-US" dirty="0">
                <a:latin typeface="Arial" charset="0"/>
              </a:rPr>
              <a:t>No support for real time indexes</a:t>
            </a:r>
          </a:p>
          <a:p>
            <a:pPr lvl="1" eaLnBrk="1" hangingPunct="1"/>
            <a:r>
              <a:rPr lang="en-US" dirty="0">
                <a:latin typeface="Arial" charset="0"/>
              </a:rPr>
              <a:t>No packages or procedures or functions</a:t>
            </a:r>
          </a:p>
          <a:p>
            <a:pPr lvl="1" eaLnBrk="1" hangingPunct="1"/>
            <a:r>
              <a:rPr lang="en-US" dirty="0">
                <a:latin typeface="Arial" charset="0"/>
              </a:rPr>
              <a:t>No </a:t>
            </a:r>
            <a:r>
              <a:rPr lang="en-US" dirty="0" smtClean="0">
                <a:latin typeface="Arial" charset="0"/>
              </a:rPr>
              <a:t>Triggers</a:t>
            </a:r>
          </a:p>
          <a:p>
            <a:pPr lvl="1" eaLnBrk="1" hangingPunct="1"/>
            <a:r>
              <a:rPr lang="en-US" dirty="0" smtClean="0">
                <a:latin typeface="Arial" charset="0"/>
              </a:rPr>
              <a:t>No range partitioning</a:t>
            </a:r>
          </a:p>
          <a:p>
            <a:pPr lvl="1" eaLnBrk="1" hangingPunct="1"/>
            <a:r>
              <a:rPr lang="en-US" dirty="0" smtClean="0">
                <a:latin typeface="Arial" charset="0"/>
              </a:rPr>
              <a:t>Limited data types (only numeric and string)</a:t>
            </a:r>
          </a:p>
          <a:p>
            <a:pPr lvl="2"/>
            <a:r>
              <a:rPr lang="en-US" dirty="0" smtClean="0">
                <a:latin typeface="Arial" charset="0"/>
              </a:rPr>
              <a:t>Strings do not have precision</a:t>
            </a:r>
          </a:p>
          <a:p>
            <a:pPr lvl="2"/>
            <a:r>
              <a:rPr lang="en-US" dirty="0" smtClean="0">
                <a:latin typeface="Arial" charset="0"/>
              </a:rPr>
              <a:t>No data type for date</a:t>
            </a:r>
            <a:endParaRPr lang="en-US" dirty="0">
              <a:latin typeface="Arial" charset="0"/>
            </a:endParaRPr>
          </a:p>
        </p:txBody>
      </p:sp>
    </p:spTree>
    <p:extLst>
      <p:ext uri="{BB962C8B-B14F-4D97-AF65-F5344CB8AC3E}">
        <p14:creationId xmlns:p14="http://schemas.microsoft.com/office/powerpoint/2010/main" val="40977998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Setting up the environment</a:t>
            </a:r>
          </a:p>
          <a:p>
            <a:pPr lvl="1"/>
            <a:r>
              <a:rPr lang="en-US" dirty="0" err="1" smtClean="0"/>
              <a:t>VMWare</a:t>
            </a:r>
            <a:r>
              <a:rPr lang="en-US" dirty="0" smtClean="0"/>
              <a:t> software</a:t>
            </a:r>
          </a:p>
          <a:p>
            <a:pPr lvl="1"/>
            <a:r>
              <a:rPr lang="en-US" dirty="0" err="1" smtClean="0"/>
              <a:t>Cloudera</a:t>
            </a:r>
            <a:r>
              <a:rPr lang="en-US" dirty="0" smtClean="0"/>
              <a:t> </a:t>
            </a:r>
            <a:r>
              <a:rPr lang="en-US" dirty="0" err="1" smtClean="0"/>
              <a:t>Quickstart</a:t>
            </a:r>
            <a:r>
              <a:rPr lang="en-US" dirty="0" smtClean="0"/>
              <a:t> VM</a:t>
            </a:r>
          </a:p>
          <a:p>
            <a:pPr lvl="1"/>
            <a:r>
              <a:rPr lang="en-US" dirty="0" smtClean="0"/>
              <a:t>Eclipse (for Java development)</a:t>
            </a:r>
          </a:p>
        </p:txBody>
      </p:sp>
    </p:spTree>
    <p:extLst>
      <p:ext uri="{BB962C8B-B14F-4D97-AF65-F5344CB8AC3E}">
        <p14:creationId xmlns:p14="http://schemas.microsoft.com/office/powerpoint/2010/main" val="4211999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DDL</a:t>
            </a:r>
            <a:endParaRPr lang="en-US" dirty="0"/>
          </a:p>
        </p:txBody>
      </p:sp>
      <p:sp>
        <p:nvSpPr>
          <p:cNvPr id="3" name="Content Placeholder 2"/>
          <p:cNvSpPr>
            <a:spLocks noGrp="1"/>
          </p:cNvSpPr>
          <p:nvPr>
            <p:ph idx="1"/>
          </p:nvPr>
        </p:nvSpPr>
        <p:spPr/>
        <p:txBody>
          <a:bodyPr/>
          <a:lstStyle/>
          <a:p>
            <a:r>
              <a:rPr lang="en-US" dirty="0" smtClean="0"/>
              <a:t>Create Databases</a:t>
            </a:r>
          </a:p>
          <a:p>
            <a:r>
              <a:rPr lang="en-US" dirty="0" smtClean="0"/>
              <a:t>Creating and managing tables</a:t>
            </a:r>
          </a:p>
          <a:p>
            <a:r>
              <a:rPr lang="en-US" dirty="0" smtClean="0"/>
              <a:t>Physical Data Modeling</a:t>
            </a:r>
            <a:endParaRPr lang="en-US" dirty="0"/>
          </a:p>
        </p:txBody>
      </p:sp>
    </p:spTree>
    <p:extLst>
      <p:ext uri="{BB962C8B-B14F-4D97-AF65-F5344CB8AC3E}">
        <p14:creationId xmlns:p14="http://schemas.microsoft.com/office/powerpoint/2010/main" val="37943590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Databases</a:t>
            </a:r>
            <a:endParaRPr lang="en-US" dirty="0"/>
          </a:p>
        </p:txBody>
      </p:sp>
      <p:sp>
        <p:nvSpPr>
          <p:cNvPr id="3" name="Content Placeholder 2"/>
          <p:cNvSpPr>
            <a:spLocks noGrp="1"/>
          </p:cNvSpPr>
          <p:nvPr>
            <p:ph idx="1"/>
          </p:nvPr>
        </p:nvSpPr>
        <p:spPr/>
        <p:txBody>
          <a:bodyPr/>
          <a:lstStyle/>
          <a:p>
            <a:r>
              <a:rPr lang="en-US" dirty="0" smtClean="0"/>
              <a:t>Create one or more databases for staging</a:t>
            </a:r>
          </a:p>
          <a:p>
            <a:r>
              <a:rPr lang="en-US" dirty="0" smtClean="0"/>
              <a:t>Create one database for ODS</a:t>
            </a:r>
          </a:p>
          <a:p>
            <a:r>
              <a:rPr lang="en-US" dirty="0" smtClean="0"/>
              <a:t>Create one or more databases for EDW</a:t>
            </a:r>
            <a:endParaRPr lang="en-US" dirty="0"/>
          </a:p>
        </p:txBody>
      </p:sp>
    </p:spTree>
    <p:extLst>
      <p:ext uri="{BB962C8B-B14F-4D97-AF65-F5344CB8AC3E}">
        <p14:creationId xmlns:p14="http://schemas.microsoft.com/office/powerpoint/2010/main" val="14418791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p:txBody>
          <a:bodyPr/>
          <a:lstStyle/>
          <a:p>
            <a:pPr eaLnBrk="1" hangingPunct="1"/>
            <a:r>
              <a:rPr lang="en-US" sz="3600">
                <a:latin typeface="Arial" charset="0"/>
              </a:rPr>
              <a:t>Data Definition Language (DDL)</a:t>
            </a:r>
          </a:p>
        </p:txBody>
      </p:sp>
      <p:sp>
        <p:nvSpPr>
          <p:cNvPr id="217090" name="Content Placeholder 2"/>
          <p:cNvSpPr>
            <a:spLocks noGrp="1"/>
          </p:cNvSpPr>
          <p:nvPr>
            <p:ph idx="1"/>
          </p:nvPr>
        </p:nvSpPr>
        <p:spPr/>
        <p:txBody>
          <a:bodyPr>
            <a:normAutofit fontScale="92500" lnSpcReduction="10000"/>
          </a:bodyPr>
          <a:lstStyle/>
          <a:p>
            <a:pPr eaLnBrk="1" hangingPunct="1"/>
            <a:r>
              <a:rPr lang="en-US" sz="1800" dirty="0" smtClean="0">
                <a:latin typeface="Arial" charset="0"/>
              </a:rPr>
              <a:t>Data types</a:t>
            </a:r>
          </a:p>
          <a:p>
            <a:pPr lvl="1"/>
            <a:r>
              <a:rPr lang="en-US" sz="1400" dirty="0" smtClean="0">
                <a:latin typeface="Arial" charset="0"/>
              </a:rPr>
              <a:t>Numeric (</a:t>
            </a:r>
            <a:r>
              <a:rPr lang="en-US" sz="1400" dirty="0" err="1" smtClean="0">
                <a:latin typeface="Arial" charset="0"/>
              </a:rPr>
              <a:t>int</a:t>
            </a:r>
            <a:r>
              <a:rPr lang="en-US" sz="1400" dirty="0" smtClean="0">
                <a:latin typeface="Arial" charset="0"/>
              </a:rPr>
              <a:t>, </a:t>
            </a:r>
            <a:r>
              <a:rPr lang="en-US" sz="1400" dirty="0" err="1" smtClean="0">
                <a:latin typeface="Arial" charset="0"/>
              </a:rPr>
              <a:t>smallint</a:t>
            </a:r>
            <a:r>
              <a:rPr lang="en-US" sz="1400" dirty="0" smtClean="0">
                <a:latin typeface="Arial" charset="0"/>
              </a:rPr>
              <a:t>, </a:t>
            </a:r>
            <a:r>
              <a:rPr lang="en-US" sz="1400" dirty="0" err="1" smtClean="0">
                <a:latin typeface="Arial" charset="0"/>
              </a:rPr>
              <a:t>bigint</a:t>
            </a:r>
            <a:r>
              <a:rPr lang="en-US" sz="1400" dirty="0" smtClean="0">
                <a:latin typeface="Arial" charset="0"/>
              </a:rPr>
              <a:t>, float, double, decimal </a:t>
            </a:r>
            <a:r>
              <a:rPr lang="en-US" sz="1400" dirty="0" err="1" smtClean="0">
                <a:latin typeface="Arial" charset="0"/>
              </a:rPr>
              <a:t>etc</a:t>
            </a:r>
            <a:r>
              <a:rPr lang="en-US" sz="1400" dirty="0" smtClean="0">
                <a:latin typeface="Arial" charset="0"/>
              </a:rPr>
              <a:t> – same as most of traditional databases)</a:t>
            </a:r>
          </a:p>
          <a:p>
            <a:pPr lvl="1"/>
            <a:r>
              <a:rPr lang="en-US" sz="1400" dirty="0" smtClean="0">
                <a:latin typeface="Arial" charset="0"/>
              </a:rPr>
              <a:t>Character (string vs. char, </a:t>
            </a:r>
            <a:r>
              <a:rPr lang="en-US" sz="1400" dirty="0" err="1" smtClean="0">
                <a:latin typeface="Arial" charset="0"/>
              </a:rPr>
              <a:t>varchar</a:t>
            </a:r>
            <a:r>
              <a:rPr lang="en-US" sz="1400" dirty="0" smtClean="0">
                <a:latin typeface="Arial" charset="0"/>
              </a:rPr>
              <a:t>, varchar2, </a:t>
            </a:r>
            <a:r>
              <a:rPr lang="en-US" sz="1400" dirty="0" err="1" smtClean="0">
                <a:latin typeface="Arial" charset="0"/>
              </a:rPr>
              <a:t>clob</a:t>
            </a:r>
            <a:r>
              <a:rPr lang="en-US" sz="1400" dirty="0" smtClean="0">
                <a:latin typeface="Arial" charset="0"/>
              </a:rPr>
              <a:t> </a:t>
            </a:r>
            <a:r>
              <a:rPr lang="en-US" sz="1400" dirty="0" err="1" smtClean="0">
                <a:latin typeface="Arial" charset="0"/>
              </a:rPr>
              <a:t>etc</a:t>
            </a:r>
            <a:r>
              <a:rPr lang="en-US" sz="1400" dirty="0" smtClean="0">
                <a:latin typeface="Arial" charset="0"/>
              </a:rPr>
              <a:t>)</a:t>
            </a:r>
          </a:p>
          <a:p>
            <a:pPr lvl="1"/>
            <a:r>
              <a:rPr lang="en-US" sz="1400" dirty="0" smtClean="0">
                <a:latin typeface="Arial" charset="0"/>
              </a:rPr>
              <a:t>Binary (binary vs. blob)</a:t>
            </a:r>
          </a:p>
          <a:p>
            <a:pPr lvl="1"/>
            <a:r>
              <a:rPr lang="en-US" sz="1400" dirty="0" smtClean="0">
                <a:latin typeface="Arial" charset="0"/>
              </a:rPr>
              <a:t>Complex (array, </a:t>
            </a:r>
            <a:r>
              <a:rPr lang="en-US" sz="1400" dirty="0" err="1" smtClean="0">
                <a:latin typeface="Arial" charset="0"/>
              </a:rPr>
              <a:t>struct</a:t>
            </a:r>
            <a:r>
              <a:rPr lang="en-US" sz="1400" dirty="0" smtClean="0">
                <a:latin typeface="Arial" charset="0"/>
              </a:rPr>
              <a:t>, map </a:t>
            </a:r>
            <a:r>
              <a:rPr lang="en-US" sz="1400" dirty="0" err="1" smtClean="0">
                <a:latin typeface="Arial" charset="0"/>
              </a:rPr>
              <a:t>etc</a:t>
            </a:r>
            <a:r>
              <a:rPr lang="en-US" sz="1400" dirty="0" smtClean="0">
                <a:latin typeface="Arial" charset="0"/>
              </a:rPr>
              <a:t>)</a:t>
            </a:r>
          </a:p>
          <a:p>
            <a:pPr eaLnBrk="1" hangingPunct="1"/>
            <a:r>
              <a:rPr lang="en-US" sz="1800" dirty="0" smtClean="0">
                <a:latin typeface="Arial" charset="0"/>
              </a:rPr>
              <a:t>Create</a:t>
            </a:r>
            <a:r>
              <a:rPr lang="en-US" sz="1800" dirty="0">
                <a:latin typeface="Arial" charset="0"/>
              </a:rPr>
              <a:t>/drop/truncate tables</a:t>
            </a:r>
          </a:p>
          <a:p>
            <a:pPr lvl="1" eaLnBrk="1" hangingPunct="1"/>
            <a:r>
              <a:rPr lang="en-US" sz="1400" dirty="0" smtClean="0">
                <a:latin typeface="Arial" charset="0"/>
              </a:rPr>
              <a:t>Field and line delimiters</a:t>
            </a:r>
          </a:p>
          <a:p>
            <a:pPr lvl="1" eaLnBrk="1" hangingPunct="1"/>
            <a:r>
              <a:rPr lang="en-US" sz="1400" dirty="0" smtClean="0">
                <a:latin typeface="Arial" charset="0"/>
              </a:rPr>
              <a:t>File formats</a:t>
            </a:r>
          </a:p>
          <a:p>
            <a:pPr lvl="1" eaLnBrk="1" hangingPunct="1"/>
            <a:r>
              <a:rPr lang="en-US" sz="1400" dirty="0" smtClean="0">
                <a:latin typeface="Arial" charset="0"/>
              </a:rPr>
              <a:t>External vs. Managed </a:t>
            </a:r>
            <a:r>
              <a:rPr lang="en-US" sz="1400" dirty="0">
                <a:latin typeface="Arial" charset="0"/>
              </a:rPr>
              <a:t>tables</a:t>
            </a:r>
          </a:p>
          <a:p>
            <a:pPr lvl="1" eaLnBrk="1" hangingPunct="1"/>
            <a:r>
              <a:rPr lang="en-US" sz="1400" dirty="0">
                <a:latin typeface="Arial" charset="0"/>
              </a:rPr>
              <a:t>Non-partitioned tables</a:t>
            </a:r>
          </a:p>
          <a:p>
            <a:pPr lvl="1" eaLnBrk="1" hangingPunct="1"/>
            <a:r>
              <a:rPr lang="en-US" sz="1400" dirty="0">
                <a:latin typeface="Arial" charset="0"/>
              </a:rPr>
              <a:t>CTAS (Create table as select)</a:t>
            </a:r>
          </a:p>
          <a:p>
            <a:pPr eaLnBrk="1" hangingPunct="1"/>
            <a:r>
              <a:rPr lang="en-US" sz="1800" dirty="0">
                <a:latin typeface="Arial" charset="0"/>
              </a:rPr>
              <a:t>Add/drop/truncate partitions/buckets</a:t>
            </a:r>
          </a:p>
          <a:p>
            <a:pPr lvl="1" eaLnBrk="1" hangingPunct="1"/>
            <a:r>
              <a:rPr lang="en-US" sz="1400" dirty="0" smtClean="0">
                <a:latin typeface="Arial" charset="0"/>
              </a:rPr>
              <a:t>Partitioning (List Partitioning)</a:t>
            </a:r>
            <a:endParaRPr lang="en-US" sz="1400" dirty="0">
              <a:latin typeface="Arial" charset="0"/>
            </a:endParaRPr>
          </a:p>
          <a:p>
            <a:pPr lvl="1" eaLnBrk="1" hangingPunct="1"/>
            <a:r>
              <a:rPr lang="en-US" sz="1400" dirty="0" smtClean="0">
                <a:latin typeface="Arial" charset="0"/>
              </a:rPr>
              <a:t>Bucketing (Hash Partitioning)</a:t>
            </a:r>
            <a:endParaRPr lang="en-US" sz="1400" dirty="0">
              <a:latin typeface="Arial" charset="0"/>
            </a:endParaRPr>
          </a:p>
          <a:p>
            <a:pPr eaLnBrk="1" hangingPunct="1"/>
            <a:r>
              <a:rPr lang="en-US" sz="1800" dirty="0">
                <a:latin typeface="Arial" charset="0"/>
              </a:rPr>
              <a:t>Describe </a:t>
            </a:r>
            <a:r>
              <a:rPr lang="en-US" sz="1800" dirty="0" smtClean="0">
                <a:latin typeface="Arial" charset="0"/>
              </a:rPr>
              <a:t>tables</a:t>
            </a:r>
          </a:p>
          <a:p>
            <a:pPr lvl="1"/>
            <a:r>
              <a:rPr lang="en-US" sz="1400" dirty="0" smtClean="0">
                <a:latin typeface="Arial" charset="0"/>
              </a:rPr>
              <a:t>Describe</a:t>
            </a:r>
          </a:p>
          <a:p>
            <a:pPr lvl="1"/>
            <a:r>
              <a:rPr lang="en-US" sz="1400" dirty="0" smtClean="0">
                <a:latin typeface="Arial" charset="0"/>
              </a:rPr>
              <a:t>Describe extended</a:t>
            </a:r>
          </a:p>
          <a:p>
            <a:pPr lvl="1"/>
            <a:r>
              <a:rPr lang="en-US" sz="1400" dirty="0" smtClean="0">
                <a:latin typeface="Arial" charset="0"/>
              </a:rPr>
              <a:t>Describe formatted (most recommended)</a:t>
            </a:r>
            <a:endParaRPr lang="en-US" sz="1400" dirty="0">
              <a:latin typeface="Arial" charset="0"/>
            </a:endParaRPr>
          </a:p>
          <a:p>
            <a:pPr eaLnBrk="1" hangingPunct="1"/>
            <a:r>
              <a:rPr lang="en-US" sz="1800" dirty="0" smtClean="0">
                <a:latin typeface="Arial" charset="0"/>
              </a:rPr>
              <a:t>Views</a:t>
            </a:r>
            <a:endParaRPr lang="en-US" sz="4400" dirty="0">
              <a:latin typeface="Arial" charset="0"/>
            </a:endParaRPr>
          </a:p>
        </p:txBody>
      </p:sp>
    </p:spTree>
    <p:extLst>
      <p:ext uri="{BB962C8B-B14F-4D97-AF65-F5344CB8AC3E}">
        <p14:creationId xmlns:p14="http://schemas.microsoft.com/office/powerpoint/2010/main" val="9395032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Modeling</a:t>
            </a:r>
            <a:endParaRPr lang="en-US" dirty="0"/>
          </a:p>
        </p:txBody>
      </p:sp>
      <p:sp>
        <p:nvSpPr>
          <p:cNvPr id="3" name="Content Placeholder 2"/>
          <p:cNvSpPr>
            <a:spLocks noGrp="1"/>
          </p:cNvSpPr>
          <p:nvPr>
            <p:ph idx="1"/>
          </p:nvPr>
        </p:nvSpPr>
        <p:spPr/>
        <p:txBody>
          <a:bodyPr/>
          <a:lstStyle/>
          <a:p>
            <a:r>
              <a:rPr lang="en-US" dirty="0" smtClean="0"/>
              <a:t>File formats (Recap)</a:t>
            </a:r>
          </a:p>
          <a:p>
            <a:r>
              <a:rPr lang="en-US" dirty="0" smtClean="0"/>
              <a:t>Convert data types</a:t>
            </a:r>
          </a:p>
          <a:p>
            <a:r>
              <a:rPr lang="en-US" dirty="0" smtClean="0"/>
              <a:t>Determine delimiter (Field and line delimiters)</a:t>
            </a:r>
          </a:p>
          <a:p>
            <a:r>
              <a:rPr lang="en-US" dirty="0" smtClean="0"/>
              <a:t>Determine formats for null values</a:t>
            </a:r>
          </a:p>
          <a:p>
            <a:r>
              <a:rPr lang="en-US" dirty="0" smtClean="0"/>
              <a:t>Redundancy</a:t>
            </a:r>
          </a:p>
          <a:p>
            <a:r>
              <a:rPr lang="en-US" dirty="0" smtClean="0"/>
              <a:t>Determine partitioning/bucketing strategy</a:t>
            </a:r>
          </a:p>
          <a:p>
            <a:r>
              <a:rPr lang="en-US" dirty="0" smtClean="0"/>
              <a:t>Too much partitioning vs. too little partitioning</a:t>
            </a:r>
          </a:p>
          <a:p>
            <a:endParaRPr lang="en-US" dirty="0"/>
          </a:p>
        </p:txBody>
      </p:sp>
    </p:spTree>
    <p:extLst>
      <p:ext uri="{BB962C8B-B14F-4D97-AF65-F5344CB8AC3E}">
        <p14:creationId xmlns:p14="http://schemas.microsoft.com/office/powerpoint/2010/main" val="137020412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Modeling (EDW)</a:t>
            </a:r>
            <a:endParaRPr lang="en-US" dirty="0"/>
          </a:p>
        </p:txBody>
      </p:sp>
      <p:sp>
        <p:nvSpPr>
          <p:cNvPr id="3" name="Content Placeholder 2"/>
          <p:cNvSpPr>
            <a:spLocks noGrp="1"/>
          </p:cNvSpPr>
          <p:nvPr>
            <p:ph idx="1"/>
          </p:nvPr>
        </p:nvSpPr>
        <p:spPr/>
        <p:txBody>
          <a:bodyPr/>
          <a:lstStyle/>
          <a:p>
            <a:r>
              <a:rPr lang="en-US" dirty="0" smtClean="0"/>
              <a:t>Fact</a:t>
            </a:r>
          </a:p>
          <a:p>
            <a:r>
              <a:rPr lang="en-US" dirty="0" smtClean="0"/>
              <a:t>Dimensions</a:t>
            </a:r>
          </a:p>
          <a:p>
            <a:pPr lvl="1"/>
            <a:r>
              <a:rPr lang="en-US" dirty="0" smtClean="0"/>
              <a:t>Type 1, 2, 3 dimensions</a:t>
            </a:r>
          </a:p>
          <a:p>
            <a:r>
              <a:rPr lang="en-US" dirty="0" smtClean="0"/>
              <a:t>Star schemas</a:t>
            </a:r>
          </a:p>
          <a:p>
            <a:r>
              <a:rPr lang="en-US" dirty="0" smtClean="0"/>
              <a:t>Snowflake schemas</a:t>
            </a:r>
          </a:p>
          <a:p>
            <a:r>
              <a:rPr lang="en-US" dirty="0" smtClean="0"/>
              <a:t>Rollup tables</a:t>
            </a:r>
          </a:p>
          <a:p>
            <a:r>
              <a:rPr lang="en-US" smtClean="0"/>
              <a:t>Report tables</a:t>
            </a:r>
            <a:endParaRPr lang="en-US" dirty="0"/>
          </a:p>
        </p:txBody>
      </p:sp>
    </p:spTree>
    <p:extLst>
      <p:ext uri="{BB962C8B-B14F-4D97-AF65-F5344CB8AC3E}">
        <p14:creationId xmlns:p14="http://schemas.microsoft.com/office/powerpoint/2010/main" val="12405761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and Load</a:t>
            </a:r>
            <a:endParaRPr lang="en-US" dirty="0"/>
          </a:p>
        </p:txBody>
      </p:sp>
      <p:sp>
        <p:nvSpPr>
          <p:cNvPr id="3" name="Content Placeholder 2"/>
          <p:cNvSpPr>
            <a:spLocks noGrp="1"/>
          </p:cNvSpPr>
          <p:nvPr>
            <p:ph idx="1"/>
          </p:nvPr>
        </p:nvSpPr>
        <p:spPr/>
        <p:txBody>
          <a:bodyPr/>
          <a:lstStyle/>
          <a:p>
            <a:r>
              <a:rPr lang="en-US" dirty="0" smtClean="0"/>
              <a:t>Source types</a:t>
            </a:r>
          </a:p>
          <a:p>
            <a:pPr lvl="1"/>
            <a:r>
              <a:rPr lang="en-US" dirty="0" smtClean="0"/>
              <a:t>Relational</a:t>
            </a:r>
          </a:p>
          <a:p>
            <a:pPr lvl="1"/>
            <a:r>
              <a:rPr lang="en-US" dirty="0" smtClean="0"/>
              <a:t>Closed (Mainframes)</a:t>
            </a:r>
          </a:p>
          <a:p>
            <a:pPr lvl="1"/>
            <a:r>
              <a:rPr lang="en-US" dirty="0" smtClean="0"/>
              <a:t>External (XML, JSON </a:t>
            </a:r>
            <a:r>
              <a:rPr lang="en-US" dirty="0" err="1" smtClean="0"/>
              <a:t>etc</a:t>
            </a:r>
            <a:r>
              <a:rPr lang="en-US" dirty="0" smtClean="0"/>
              <a:t>)</a:t>
            </a:r>
          </a:p>
          <a:p>
            <a:r>
              <a:rPr lang="en-US" dirty="0" smtClean="0"/>
              <a:t>Extract and Load considerations</a:t>
            </a:r>
          </a:p>
          <a:p>
            <a:pPr lvl="1"/>
            <a:r>
              <a:rPr lang="en-US" dirty="0" smtClean="0"/>
              <a:t>Push</a:t>
            </a:r>
          </a:p>
          <a:p>
            <a:pPr lvl="1"/>
            <a:r>
              <a:rPr lang="en-US" dirty="0" smtClean="0"/>
              <a:t>Pull</a:t>
            </a:r>
          </a:p>
          <a:p>
            <a:pPr lvl="1"/>
            <a:r>
              <a:rPr lang="en-US" dirty="0" smtClean="0"/>
              <a:t>Filter as much as possible and as early as possible</a:t>
            </a:r>
            <a:endParaRPr lang="en-US" dirty="0"/>
          </a:p>
        </p:txBody>
      </p:sp>
    </p:spTree>
    <p:extLst>
      <p:ext uri="{BB962C8B-B14F-4D97-AF65-F5344CB8AC3E}">
        <p14:creationId xmlns:p14="http://schemas.microsoft.com/office/powerpoint/2010/main" val="103162899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and Load data into EDW</a:t>
            </a:r>
            <a:endParaRPr lang="en-US" dirty="0"/>
          </a:p>
        </p:txBody>
      </p:sp>
      <p:sp>
        <p:nvSpPr>
          <p:cNvPr id="3" name="Content Placeholder 2"/>
          <p:cNvSpPr>
            <a:spLocks noGrp="1"/>
          </p:cNvSpPr>
          <p:nvPr>
            <p:ph idx="1"/>
          </p:nvPr>
        </p:nvSpPr>
        <p:spPr/>
        <p:txBody>
          <a:bodyPr>
            <a:normAutofit lnSpcReduction="10000"/>
          </a:bodyPr>
          <a:lstStyle/>
          <a:p>
            <a:r>
              <a:rPr lang="en-US" dirty="0" err="1" smtClean="0"/>
              <a:t>Sqoop</a:t>
            </a:r>
            <a:endParaRPr lang="en-US" dirty="0" smtClean="0"/>
          </a:p>
          <a:p>
            <a:pPr lvl="1"/>
            <a:r>
              <a:rPr lang="en-US" dirty="0" smtClean="0"/>
              <a:t>To extract and load data from relational databases</a:t>
            </a:r>
          </a:p>
          <a:p>
            <a:r>
              <a:rPr lang="en-US" dirty="0" smtClean="0"/>
              <a:t>Hive</a:t>
            </a:r>
          </a:p>
          <a:p>
            <a:pPr lvl="1"/>
            <a:r>
              <a:rPr lang="en-US" dirty="0" smtClean="0"/>
              <a:t>To load data (already extracted) from flat files into HDFS</a:t>
            </a:r>
          </a:p>
          <a:p>
            <a:r>
              <a:rPr lang="en-US" dirty="0" smtClean="0"/>
              <a:t>Java Map Reduce</a:t>
            </a:r>
          </a:p>
          <a:p>
            <a:pPr lvl="1"/>
            <a:r>
              <a:rPr lang="en-US" dirty="0" smtClean="0"/>
              <a:t>To extend the capabilities of load process</a:t>
            </a:r>
          </a:p>
          <a:p>
            <a:r>
              <a:rPr lang="en-US" dirty="0" smtClean="0"/>
              <a:t>Flume (out of scope)</a:t>
            </a:r>
          </a:p>
          <a:p>
            <a:pPr lvl="1"/>
            <a:r>
              <a:rPr lang="en-US" dirty="0" smtClean="0"/>
              <a:t>To extract and load data from web logs</a:t>
            </a:r>
            <a:endParaRPr lang="en-US" dirty="0"/>
          </a:p>
        </p:txBody>
      </p:sp>
    </p:spTree>
    <p:extLst>
      <p:ext uri="{BB962C8B-B14F-4D97-AF65-F5344CB8AC3E}">
        <p14:creationId xmlns:p14="http://schemas.microsoft.com/office/powerpoint/2010/main" val="92205274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Sqoop</a:t>
            </a:r>
            <a:endParaRPr lang="en-US" dirty="0"/>
          </a:p>
        </p:txBody>
      </p:sp>
      <p:sp>
        <p:nvSpPr>
          <p:cNvPr id="3" name="Content Placeholder 2"/>
          <p:cNvSpPr>
            <a:spLocks noGrp="1"/>
          </p:cNvSpPr>
          <p:nvPr>
            <p:ph idx="1"/>
          </p:nvPr>
        </p:nvSpPr>
        <p:spPr/>
        <p:txBody>
          <a:bodyPr/>
          <a:lstStyle/>
          <a:p>
            <a:r>
              <a:rPr lang="en-US" dirty="0" smtClean="0"/>
              <a:t>Architecture</a:t>
            </a:r>
          </a:p>
          <a:p>
            <a:r>
              <a:rPr lang="en-US" dirty="0" err="1" smtClean="0"/>
              <a:t>Sqoop</a:t>
            </a:r>
            <a:r>
              <a:rPr lang="en-US" dirty="0" smtClean="0"/>
              <a:t> CLI</a:t>
            </a:r>
          </a:p>
          <a:p>
            <a:r>
              <a:rPr lang="en-US" dirty="0" err="1" smtClean="0"/>
              <a:t>Sqoop</a:t>
            </a:r>
            <a:r>
              <a:rPr lang="en-US" dirty="0" smtClean="0"/>
              <a:t> commands</a:t>
            </a:r>
          </a:p>
          <a:p>
            <a:pPr lvl="1"/>
            <a:r>
              <a:rPr lang="en-US" dirty="0" err="1" smtClean="0"/>
              <a:t>sqoop</a:t>
            </a:r>
            <a:r>
              <a:rPr lang="en-US" dirty="0" smtClean="0"/>
              <a:t> import</a:t>
            </a:r>
          </a:p>
          <a:p>
            <a:pPr lvl="1"/>
            <a:r>
              <a:rPr lang="en-US" dirty="0" err="1" smtClean="0"/>
              <a:t>sqoop</a:t>
            </a:r>
            <a:r>
              <a:rPr lang="en-US" dirty="0" smtClean="0"/>
              <a:t> export</a:t>
            </a:r>
          </a:p>
          <a:p>
            <a:pPr lvl="1"/>
            <a:r>
              <a:rPr lang="en-US" dirty="0" err="1" smtClean="0"/>
              <a:t>sqoop</a:t>
            </a:r>
            <a:r>
              <a:rPr lang="en-US" dirty="0" smtClean="0"/>
              <a:t> </a:t>
            </a:r>
            <a:r>
              <a:rPr lang="en-US" dirty="0" err="1" smtClean="0"/>
              <a:t>eval</a:t>
            </a:r>
            <a:endParaRPr lang="en-US" dirty="0" smtClean="0"/>
          </a:p>
          <a:p>
            <a:pPr lvl="1"/>
            <a:r>
              <a:rPr lang="en-US" dirty="0" err="1" smtClean="0"/>
              <a:t>sqoop</a:t>
            </a:r>
            <a:r>
              <a:rPr lang="en-US" dirty="0" smtClean="0"/>
              <a:t> list-*</a:t>
            </a:r>
          </a:p>
        </p:txBody>
      </p:sp>
    </p:spTree>
    <p:extLst>
      <p:ext uri="{BB962C8B-B14F-4D97-AF65-F5344CB8AC3E}">
        <p14:creationId xmlns:p14="http://schemas.microsoft.com/office/powerpoint/2010/main" val="23684672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p:cNvSpPr>
            <a:spLocks noGrp="1"/>
          </p:cNvSpPr>
          <p:nvPr>
            <p:ph type="title"/>
          </p:nvPr>
        </p:nvSpPr>
        <p:spPr/>
        <p:txBody>
          <a:bodyPr/>
          <a:lstStyle/>
          <a:p>
            <a:pPr eaLnBrk="1" hangingPunct="1"/>
            <a:r>
              <a:rPr lang="en-US">
                <a:latin typeface="Arial" charset="0"/>
              </a:rPr>
              <a:t>Sqoop</a:t>
            </a:r>
          </a:p>
        </p:txBody>
      </p:sp>
      <p:sp>
        <p:nvSpPr>
          <p:cNvPr id="194562" name="Content Placeholder 2"/>
          <p:cNvSpPr>
            <a:spLocks noGrp="1"/>
          </p:cNvSpPr>
          <p:nvPr>
            <p:ph idx="1"/>
          </p:nvPr>
        </p:nvSpPr>
        <p:spPr/>
        <p:txBody>
          <a:bodyPr/>
          <a:lstStyle/>
          <a:p>
            <a:pPr eaLnBrk="1" hangingPunct="1"/>
            <a:r>
              <a:rPr lang="en-US">
                <a:latin typeface="Arial" charset="0"/>
              </a:rPr>
              <a:t>Sqoop Architecture</a:t>
            </a:r>
          </a:p>
          <a:p>
            <a:pPr eaLnBrk="1" hangingPunct="1"/>
            <a:r>
              <a:rPr lang="en-US">
                <a:latin typeface="Arial" charset="0"/>
              </a:rPr>
              <a:t>Sqoop2 Architecture</a:t>
            </a:r>
          </a:p>
          <a:p>
            <a:pPr eaLnBrk="1" hangingPunct="1"/>
            <a:r>
              <a:rPr lang="en-US">
                <a:latin typeface="Arial" charset="0"/>
              </a:rPr>
              <a:t>Sqoop Import</a:t>
            </a:r>
          </a:p>
          <a:p>
            <a:pPr eaLnBrk="1" hangingPunct="1"/>
            <a:r>
              <a:rPr lang="en-US">
                <a:latin typeface="Arial" charset="0"/>
              </a:rPr>
              <a:t>Sqoop Export</a:t>
            </a:r>
          </a:p>
          <a:p>
            <a:pPr eaLnBrk="1" hangingPunct="1"/>
            <a:r>
              <a:rPr lang="en-US">
                <a:latin typeface="Arial" charset="0"/>
              </a:rPr>
              <a:t>Sqoop Considerations</a:t>
            </a:r>
          </a:p>
        </p:txBody>
      </p:sp>
    </p:spTree>
    <p:extLst>
      <p:ext uri="{BB962C8B-B14F-4D97-AF65-F5344CB8AC3E}">
        <p14:creationId xmlns:p14="http://schemas.microsoft.com/office/powerpoint/2010/main" val="74846763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le 1"/>
          <p:cNvSpPr>
            <a:spLocks noGrp="1"/>
          </p:cNvSpPr>
          <p:nvPr>
            <p:ph type="title"/>
          </p:nvPr>
        </p:nvSpPr>
        <p:spPr/>
        <p:txBody>
          <a:bodyPr/>
          <a:lstStyle/>
          <a:p>
            <a:pPr eaLnBrk="1" hangingPunct="1"/>
            <a:r>
              <a:rPr lang="en-US">
                <a:latin typeface="Arial" charset="0"/>
              </a:rPr>
              <a:t>Sqoop</a:t>
            </a:r>
          </a:p>
        </p:txBody>
      </p:sp>
      <p:sp>
        <p:nvSpPr>
          <p:cNvPr id="195586" name="Content Placeholder 2"/>
          <p:cNvSpPr>
            <a:spLocks noGrp="1"/>
          </p:cNvSpPr>
          <p:nvPr>
            <p:ph idx="1"/>
          </p:nvPr>
        </p:nvSpPr>
        <p:spPr/>
        <p:txBody>
          <a:bodyPr/>
          <a:lstStyle/>
          <a:p>
            <a:pPr eaLnBrk="1" hangingPunct="1"/>
            <a:r>
              <a:rPr lang="en-US">
                <a:latin typeface="Arial" charset="0"/>
              </a:rPr>
              <a:t>Data load tool (both in and out)</a:t>
            </a:r>
          </a:p>
          <a:p>
            <a:pPr eaLnBrk="1" hangingPunct="1"/>
            <a:r>
              <a:rPr lang="en-US">
                <a:latin typeface="Arial" charset="0"/>
              </a:rPr>
              <a:t>Written in Java and Open Source</a:t>
            </a:r>
          </a:p>
          <a:p>
            <a:pPr eaLnBrk="1" hangingPunct="1"/>
            <a:r>
              <a:rPr lang="en-US">
                <a:latin typeface="Arial" charset="0"/>
              </a:rPr>
              <a:t>Uses JDBC for DB connectivity</a:t>
            </a:r>
          </a:p>
          <a:p>
            <a:pPr eaLnBrk="1" hangingPunct="1"/>
            <a:r>
              <a:rPr lang="en-US">
                <a:latin typeface="Arial" charset="0"/>
              </a:rPr>
              <a:t>Uses Map Reduce framework</a:t>
            </a:r>
          </a:p>
        </p:txBody>
      </p:sp>
    </p:spTree>
    <p:extLst>
      <p:ext uri="{BB962C8B-B14F-4D97-AF65-F5344CB8AC3E}">
        <p14:creationId xmlns:p14="http://schemas.microsoft.com/office/powerpoint/2010/main" val="19396257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a:t>
            </a:r>
            <a:br>
              <a:rPr lang="en-US" dirty="0" smtClean="0"/>
            </a:br>
            <a:r>
              <a:rPr lang="en-US" dirty="0" smtClean="0"/>
              <a:t>(Important topics)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Hadoop</a:t>
            </a:r>
            <a:r>
              <a:rPr lang="en-US" dirty="0" smtClean="0"/>
              <a:t> Architecture</a:t>
            </a:r>
          </a:p>
          <a:p>
            <a:pPr lvl="1"/>
            <a:r>
              <a:rPr lang="en-US" dirty="0" smtClean="0"/>
              <a:t>Parameter files</a:t>
            </a:r>
          </a:p>
          <a:p>
            <a:pPr lvl="1"/>
            <a:r>
              <a:rPr lang="en-US" dirty="0" smtClean="0"/>
              <a:t>Daemon processes</a:t>
            </a:r>
          </a:p>
          <a:p>
            <a:pPr lvl="2"/>
            <a:r>
              <a:rPr lang="en-US" dirty="0" smtClean="0"/>
              <a:t>HDFS</a:t>
            </a:r>
          </a:p>
          <a:p>
            <a:pPr lvl="2"/>
            <a:r>
              <a:rPr lang="en-US" smtClean="0"/>
              <a:t>Map Reduce</a:t>
            </a:r>
            <a:endParaRPr lang="en-US" dirty="0" smtClean="0"/>
          </a:p>
          <a:p>
            <a:r>
              <a:rPr lang="en-US" dirty="0" smtClean="0"/>
              <a:t>Java Map Reduce</a:t>
            </a:r>
          </a:p>
          <a:p>
            <a:pPr lvl="1"/>
            <a:r>
              <a:rPr lang="en-US" dirty="0" smtClean="0"/>
              <a:t>API</a:t>
            </a:r>
          </a:p>
          <a:p>
            <a:pPr lvl="1"/>
            <a:r>
              <a:rPr lang="en-US" dirty="0" smtClean="0"/>
              <a:t>Framework</a:t>
            </a:r>
          </a:p>
          <a:p>
            <a:pPr lvl="1"/>
            <a:r>
              <a:rPr lang="en-US" dirty="0" smtClean="0"/>
              <a:t>Resource Management</a:t>
            </a:r>
          </a:p>
          <a:p>
            <a:pPr lvl="2"/>
            <a:r>
              <a:rPr lang="en-US" dirty="0" smtClean="0"/>
              <a:t>MRv1 or Classic</a:t>
            </a:r>
          </a:p>
          <a:p>
            <a:pPr lvl="2"/>
            <a:r>
              <a:rPr lang="en-US" dirty="0" smtClean="0"/>
              <a:t>MRv2 or YARN</a:t>
            </a:r>
            <a:endParaRPr lang="en-US" dirty="0"/>
          </a:p>
        </p:txBody>
      </p:sp>
    </p:spTree>
    <p:extLst>
      <p:ext uri="{BB962C8B-B14F-4D97-AF65-F5344CB8AC3E}">
        <p14:creationId xmlns:p14="http://schemas.microsoft.com/office/powerpoint/2010/main" val="7060714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pPr eaLnBrk="1" hangingPunct="1"/>
            <a:r>
              <a:rPr lang="en-US">
                <a:latin typeface="Arial" charset="0"/>
              </a:rPr>
              <a:t>Sqoop Architecture</a:t>
            </a:r>
          </a:p>
        </p:txBody>
      </p:sp>
      <p:pic>
        <p:nvPicPr>
          <p:cNvPr id="1966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7150" y="1727200"/>
            <a:ext cx="4002088"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36720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p:cNvSpPr>
            <a:spLocks noGrp="1"/>
          </p:cNvSpPr>
          <p:nvPr>
            <p:ph type="title"/>
          </p:nvPr>
        </p:nvSpPr>
        <p:spPr/>
        <p:txBody>
          <a:bodyPr/>
          <a:lstStyle/>
          <a:p>
            <a:pPr eaLnBrk="1" hangingPunct="1"/>
            <a:r>
              <a:rPr lang="en-US">
                <a:latin typeface="Arial" charset="0"/>
              </a:rPr>
              <a:t>Sqoop Architecture</a:t>
            </a:r>
          </a:p>
        </p:txBody>
      </p:sp>
      <p:sp>
        <p:nvSpPr>
          <p:cNvPr id="197634" name="Content Placeholder 2"/>
          <p:cNvSpPr>
            <a:spLocks noGrp="1"/>
          </p:cNvSpPr>
          <p:nvPr>
            <p:ph idx="1"/>
          </p:nvPr>
        </p:nvSpPr>
        <p:spPr/>
        <p:txBody>
          <a:bodyPr>
            <a:normAutofit fontScale="92500" lnSpcReduction="10000"/>
          </a:bodyPr>
          <a:lstStyle/>
          <a:p>
            <a:pPr eaLnBrk="1" hangingPunct="1"/>
            <a:r>
              <a:rPr lang="en-US">
                <a:latin typeface="Arial" charset="0"/>
              </a:rPr>
              <a:t>Map only</a:t>
            </a:r>
          </a:p>
          <a:p>
            <a:pPr eaLnBrk="1" hangingPunct="1"/>
            <a:r>
              <a:rPr lang="en-US">
                <a:latin typeface="Arial" charset="0"/>
              </a:rPr>
              <a:t>Command line (only)</a:t>
            </a:r>
          </a:p>
          <a:p>
            <a:pPr eaLnBrk="1" hangingPunct="1"/>
            <a:r>
              <a:rPr lang="en-US">
                <a:latin typeface="Arial" charset="0"/>
              </a:rPr>
              <a:t>Not secure</a:t>
            </a:r>
          </a:p>
          <a:p>
            <a:pPr eaLnBrk="1" hangingPunct="1"/>
            <a:r>
              <a:rPr lang="en-US">
                <a:latin typeface="Arial" charset="0"/>
              </a:rPr>
              <a:t>No client-server</a:t>
            </a:r>
          </a:p>
          <a:p>
            <a:pPr lvl="1" eaLnBrk="1" hangingPunct="1"/>
            <a:r>
              <a:rPr lang="en-US">
                <a:latin typeface="Arial" charset="0"/>
              </a:rPr>
              <a:t>If one have access to sqoop command, he will have access to all JDBC jars</a:t>
            </a:r>
          </a:p>
          <a:p>
            <a:pPr eaLnBrk="1" hangingPunct="1"/>
            <a:r>
              <a:rPr lang="en-US">
                <a:latin typeface="Arial" charset="0"/>
              </a:rPr>
              <a:t>Not easily extensible and no separation of duties</a:t>
            </a:r>
          </a:p>
          <a:p>
            <a:pPr lvl="1" eaLnBrk="1" hangingPunct="1"/>
            <a:r>
              <a:rPr lang="en-US">
                <a:latin typeface="Arial" charset="0"/>
              </a:rPr>
              <a:t>Both read from source and write to target is done by mapper</a:t>
            </a:r>
          </a:p>
        </p:txBody>
      </p:sp>
    </p:spTree>
    <p:extLst>
      <p:ext uri="{BB962C8B-B14F-4D97-AF65-F5344CB8AC3E}">
        <p14:creationId xmlns:p14="http://schemas.microsoft.com/office/powerpoint/2010/main" val="226072781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p:txBody>
          <a:bodyPr/>
          <a:lstStyle/>
          <a:p>
            <a:pPr eaLnBrk="1" hangingPunct="1"/>
            <a:r>
              <a:rPr lang="en-US">
                <a:latin typeface="Arial" charset="0"/>
              </a:rPr>
              <a:t>Sqoop2 Architecture</a:t>
            </a:r>
          </a:p>
        </p:txBody>
      </p:sp>
      <p:pic>
        <p:nvPicPr>
          <p:cNvPr id="19865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1449388"/>
            <a:ext cx="64770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136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p:cNvSpPr>
            <a:spLocks noGrp="1"/>
          </p:cNvSpPr>
          <p:nvPr>
            <p:ph type="title"/>
          </p:nvPr>
        </p:nvSpPr>
        <p:spPr/>
        <p:txBody>
          <a:bodyPr/>
          <a:lstStyle/>
          <a:p>
            <a:pPr eaLnBrk="1" hangingPunct="1"/>
            <a:r>
              <a:rPr lang="en-US">
                <a:latin typeface="Arial" charset="0"/>
              </a:rPr>
              <a:t>Sqoop2 Architecture</a:t>
            </a:r>
          </a:p>
        </p:txBody>
      </p:sp>
      <p:sp>
        <p:nvSpPr>
          <p:cNvPr id="199682" name="Content Placeholder 2"/>
          <p:cNvSpPr>
            <a:spLocks noGrp="1"/>
          </p:cNvSpPr>
          <p:nvPr>
            <p:ph idx="1"/>
          </p:nvPr>
        </p:nvSpPr>
        <p:spPr/>
        <p:txBody>
          <a:bodyPr/>
          <a:lstStyle/>
          <a:p>
            <a:pPr eaLnBrk="1" hangingPunct="1"/>
            <a:r>
              <a:rPr lang="en-US">
                <a:latin typeface="Arial" charset="0"/>
              </a:rPr>
              <a:t>Client/Server architecture</a:t>
            </a:r>
          </a:p>
          <a:p>
            <a:pPr eaLnBrk="1" hangingPunct="1"/>
            <a:r>
              <a:rPr lang="en-US">
                <a:latin typeface="Arial" charset="0"/>
              </a:rPr>
              <a:t>Map and Reduce</a:t>
            </a:r>
          </a:p>
          <a:p>
            <a:pPr eaLnBrk="1" hangingPunct="1"/>
            <a:r>
              <a:rPr lang="en-US">
                <a:latin typeface="Arial" charset="0"/>
              </a:rPr>
              <a:t>Available on web, command line</a:t>
            </a:r>
          </a:p>
          <a:p>
            <a:pPr eaLnBrk="1" hangingPunct="1"/>
            <a:r>
              <a:rPr lang="en-US">
                <a:latin typeface="Arial" charset="0"/>
              </a:rPr>
              <a:t>Extensible and separation of duties</a:t>
            </a:r>
          </a:p>
          <a:p>
            <a:pPr eaLnBrk="1" hangingPunct="1"/>
            <a:r>
              <a:rPr lang="en-US">
                <a:latin typeface="Arial" charset="0"/>
              </a:rPr>
              <a:t>Highly Secure</a:t>
            </a:r>
          </a:p>
          <a:p>
            <a:pPr lvl="1" eaLnBrk="1" hangingPunct="1"/>
            <a:r>
              <a:rPr lang="en-US">
                <a:latin typeface="Arial" charset="0"/>
              </a:rPr>
              <a:t>Developers use clients</a:t>
            </a:r>
          </a:p>
          <a:p>
            <a:pPr lvl="1" eaLnBrk="1" hangingPunct="1"/>
            <a:r>
              <a:rPr lang="en-US">
                <a:latin typeface="Arial" charset="0"/>
              </a:rPr>
              <a:t>Admins set up servers</a:t>
            </a:r>
          </a:p>
          <a:p>
            <a:pPr lvl="1" eaLnBrk="1" hangingPunct="1"/>
            <a:r>
              <a:rPr lang="en-US">
                <a:latin typeface="Arial" charset="0"/>
              </a:rPr>
              <a:t>Jar files will reside on server</a:t>
            </a:r>
          </a:p>
        </p:txBody>
      </p:sp>
    </p:spTree>
    <p:extLst>
      <p:ext uri="{BB962C8B-B14F-4D97-AF65-F5344CB8AC3E}">
        <p14:creationId xmlns:p14="http://schemas.microsoft.com/office/powerpoint/2010/main" val="237702178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p:cNvSpPr>
            <a:spLocks noGrp="1"/>
          </p:cNvSpPr>
          <p:nvPr>
            <p:ph type="title"/>
          </p:nvPr>
        </p:nvSpPr>
        <p:spPr/>
        <p:txBody>
          <a:bodyPr/>
          <a:lstStyle/>
          <a:p>
            <a:pPr eaLnBrk="1" hangingPunct="1"/>
            <a:r>
              <a:rPr lang="en-US">
                <a:latin typeface="Arial" charset="0"/>
              </a:rPr>
              <a:t>Sqoop Import</a:t>
            </a:r>
          </a:p>
        </p:txBody>
      </p:sp>
      <p:sp>
        <p:nvSpPr>
          <p:cNvPr id="4" name="Rectangle 3"/>
          <p:cNvSpPr/>
          <p:nvPr/>
        </p:nvSpPr>
        <p:spPr>
          <a:xfrm>
            <a:off x="4084638" y="1658938"/>
            <a:ext cx="3030537" cy="1876425"/>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4300538" y="3781425"/>
            <a:ext cx="3030537" cy="2200275"/>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2466975" y="3997325"/>
            <a:ext cx="938213" cy="1528763"/>
          </a:xfrm>
          <a:prstGeom prst="rect">
            <a:avLst/>
          </a:prstGeom>
          <a:solidFill>
            <a:schemeClr val="bg1">
              <a:lumMod val="95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err="1">
                <a:solidFill>
                  <a:schemeClr val="tx2">
                    <a:lumMod val="90000"/>
                    <a:lumOff val="10000"/>
                  </a:schemeClr>
                </a:solidFill>
              </a:rPr>
              <a:t>Sqoop</a:t>
            </a:r>
            <a:r>
              <a:rPr lang="en-US" sz="1400" dirty="0">
                <a:solidFill>
                  <a:schemeClr val="tx2">
                    <a:lumMod val="90000"/>
                    <a:lumOff val="10000"/>
                  </a:schemeClr>
                </a:solidFill>
              </a:rPr>
              <a:t> import</a:t>
            </a:r>
          </a:p>
        </p:txBody>
      </p:sp>
      <p:sp>
        <p:nvSpPr>
          <p:cNvPr id="8" name="Can 7"/>
          <p:cNvSpPr/>
          <p:nvPr/>
        </p:nvSpPr>
        <p:spPr>
          <a:xfrm>
            <a:off x="4156075" y="1760538"/>
            <a:ext cx="1025525" cy="706437"/>
          </a:xfrm>
          <a:prstGeom prst="can">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F3661"/>
                </a:solidFill>
              </a:rPr>
              <a:t>DSS</a:t>
            </a:r>
          </a:p>
        </p:txBody>
      </p:sp>
      <p:sp>
        <p:nvSpPr>
          <p:cNvPr id="9" name="Can 8"/>
          <p:cNvSpPr/>
          <p:nvPr/>
        </p:nvSpPr>
        <p:spPr>
          <a:xfrm>
            <a:off x="6040438" y="2755900"/>
            <a:ext cx="1023937" cy="708025"/>
          </a:xfrm>
          <a:prstGeom prst="can">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F3661"/>
                </a:solidFill>
              </a:rPr>
              <a:t>Operational</a:t>
            </a:r>
          </a:p>
        </p:txBody>
      </p:sp>
      <p:sp>
        <p:nvSpPr>
          <p:cNvPr id="10" name="Document 9"/>
          <p:cNvSpPr/>
          <p:nvPr/>
        </p:nvSpPr>
        <p:spPr>
          <a:xfrm>
            <a:off x="5432425" y="1752600"/>
            <a:ext cx="823913" cy="823913"/>
          </a:xfrm>
          <a:prstGeom prst="flowChartDocument">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pPr>
              <a:defRPr/>
            </a:pPr>
            <a:r>
              <a:rPr lang="en-US" sz="1200" dirty="0">
                <a:solidFill>
                  <a:srgbClr val="0F3661"/>
                </a:solidFill>
              </a:rPr>
              <a:t>Document based</a:t>
            </a:r>
          </a:p>
        </p:txBody>
      </p:sp>
      <p:sp>
        <p:nvSpPr>
          <p:cNvPr id="12" name="Rectangle 11"/>
          <p:cNvSpPr/>
          <p:nvPr/>
        </p:nvSpPr>
        <p:spPr>
          <a:xfrm>
            <a:off x="4646613" y="4040188"/>
            <a:ext cx="952500" cy="80803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F3661"/>
                </a:solidFill>
              </a:rPr>
              <a:t>Map Task/MR Task</a:t>
            </a:r>
          </a:p>
        </p:txBody>
      </p:sp>
      <p:sp>
        <p:nvSpPr>
          <p:cNvPr id="13" name="Round Same Side Corner Rectangle 12"/>
          <p:cNvSpPr/>
          <p:nvPr/>
        </p:nvSpPr>
        <p:spPr>
          <a:xfrm>
            <a:off x="5786438" y="4848225"/>
            <a:ext cx="1328737" cy="1011238"/>
          </a:xfrm>
          <a:prstGeom prst="round2Same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F3661"/>
                </a:solidFill>
              </a:rPr>
              <a:t>HDFS/</a:t>
            </a:r>
            <a:r>
              <a:rPr lang="en-US" sz="1200" dirty="0" err="1">
                <a:solidFill>
                  <a:srgbClr val="0F3661"/>
                </a:solidFill>
              </a:rPr>
              <a:t>HBase</a:t>
            </a:r>
            <a:r>
              <a:rPr lang="en-US" sz="1200" dirty="0">
                <a:solidFill>
                  <a:srgbClr val="0F3661"/>
                </a:solidFill>
              </a:rPr>
              <a:t>/Hive</a:t>
            </a:r>
          </a:p>
        </p:txBody>
      </p:sp>
      <p:cxnSp>
        <p:nvCxnSpPr>
          <p:cNvPr id="17" name="Elbow Connector 16"/>
          <p:cNvCxnSpPr>
            <a:stCxn id="7" idx="3"/>
            <a:endCxn id="12" idx="1"/>
          </p:cNvCxnSpPr>
          <p:nvPr/>
        </p:nvCxnSpPr>
        <p:spPr>
          <a:xfrm flipV="1">
            <a:off x="3405188" y="4445000"/>
            <a:ext cx="1241425" cy="317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8" idx="3"/>
            <a:endCxn id="12" idx="0"/>
          </p:cNvCxnSpPr>
          <p:nvPr/>
        </p:nvCxnSpPr>
        <p:spPr>
          <a:xfrm>
            <a:off x="4668838" y="2466975"/>
            <a:ext cx="454025" cy="15732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2"/>
            <a:endCxn id="12" idx="0"/>
          </p:cNvCxnSpPr>
          <p:nvPr/>
        </p:nvCxnSpPr>
        <p:spPr>
          <a:xfrm flipH="1">
            <a:off x="5122863" y="2520950"/>
            <a:ext cx="722312" cy="1519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2"/>
          </p:cNvCxnSpPr>
          <p:nvPr/>
        </p:nvCxnSpPr>
        <p:spPr>
          <a:xfrm flipH="1">
            <a:off x="5181600" y="3109913"/>
            <a:ext cx="858838" cy="8874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2"/>
            <a:endCxn id="13" idx="2"/>
          </p:cNvCxnSpPr>
          <p:nvPr/>
        </p:nvCxnSpPr>
        <p:spPr>
          <a:xfrm>
            <a:off x="5122863" y="4848225"/>
            <a:ext cx="663575" cy="5048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6249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p:cNvSpPr>
            <a:spLocks noGrp="1"/>
          </p:cNvSpPr>
          <p:nvPr>
            <p:ph type="title"/>
          </p:nvPr>
        </p:nvSpPr>
        <p:spPr/>
        <p:txBody>
          <a:bodyPr/>
          <a:lstStyle/>
          <a:p>
            <a:pPr eaLnBrk="1" hangingPunct="1"/>
            <a:r>
              <a:rPr lang="en-US">
                <a:latin typeface="Arial" charset="0"/>
              </a:rPr>
              <a:t>Sqoop import</a:t>
            </a:r>
          </a:p>
        </p:txBody>
      </p:sp>
      <p:sp>
        <p:nvSpPr>
          <p:cNvPr id="201730" name="Content Placeholder 2"/>
          <p:cNvSpPr>
            <a:spLocks noGrp="1"/>
          </p:cNvSpPr>
          <p:nvPr>
            <p:ph idx="1"/>
          </p:nvPr>
        </p:nvSpPr>
        <p:spPr/>
        <p:txBody>
          <a:bodyPr/>
          <a:lstStyle/>
          <a:p>
            <a:pPr eaLnBrk="1" hangingPunct="1"/>
            <a:r>
              <a:rPr lang="en-US" sz="1800">
                <a:latin typeface="Arial" charset="0"/>
              </a:rPr>
              <a:t>Sqoop import is to get data from conventional databases and NoSql/Document based databases into Hadoop eco system.</a:t>
            </a:r>
          </a:p>
          <a:p>
            <a:pPr eaLnBrk="1" hangingPunct="1"/>
            <a:r>
              <a:rPr lang="en-US" sz="1800">
                <a:latin typeface="Arial" charset="0"/>
              </a:rPr>
              <a:t>It uses map/reduce framework to load data in parallel. Default is 4.</a:t>
            </a:r>
          </a:p>
          <a:p>
            <a:pPr eaLnBrk="1" hangingPunct="1"/>
            <a:r>
              <a:rPr lang="en-US" sz="1800">
                <a:latin typeface="Arial" charset="0"/>
              </a:rPr>
              <a:t>Execution steps</a:t>
            </a:r>
          </a:p>
          <a:p>
            <a:pPr lvl="1" eaLnBrk="1" hangingPunct="1"/>
            <a:r>
              <a:rPr lang="en-US" sz="1800">
                <a:latin typeface="Arial" charset="0"/>
              </a:rPr>
              <a:t>Generates custom DBWritable class reading metadata of table.</a:t>
            </a:r>
          </a:p>
          <a:p>
            <a:pPr lvl="1" eaLnBrk="1" hangingPunct="1"/>
            <a:r>
              <a:rPr lang="en-US" sz="1800">
                <a:latin typeface="Arial" charset="0"/>
              </a:rPr>
              <a:t>Connect to database – default 4 concurrent connections</a:t>
            </a:r>
          </a:p>
          <a:p>
            <a:pPr lvl="1" eaLnBrk="1" hangingPunct="1"/>
            <a:r>
              <a:rPr lang="en-US" sz="1800">
                <a:latin typeface="Arial" charset="0"/>
              </a:rPr>
              <a:t>Read and split the data using custom DBWritable class</a:t>
            </a:r>
          </a:p>
          <a:p>
            <a:pPr lvl="1" eaLnBrk="1" hangingPunct="1"/>
            <a:r>
              <a:rPr lang="en-US" sz="1800">
                <a:latin typeface="Arial" charset="0"/>
              </a:rPr>
              <a:t>Load data into HDFS</a:t>
            </a:r>
          </a:p>
          <a:p>
            <a:pPr eaLnBrk="1" hangingPunct="1"/>
            <a:endParaRPr lang="en-US">
              <a:latin typeface="Arial" charset="0"/>
            </a:endParaRPr>
          </a:p>
        </p:txBody>
      </p:sp>
    </p:spTree>
    <p:extLst>
      <p:ext uri="{BB962C8B-B14F-4D97-AF65-F5344CB8AC3E}">
        <p14:creationId xmlns:p14="http://schemas.microsoft.com/office/powerpoint/2010/main" val="50202513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p:txBody>
          <a:bodyPr/>
          <a:lstStyle/>
          <a:p>
            <a:pPr eaLnBrk="1" hangingPunct="1"/>
            <a:r>
              <a:rPr lang="en-US">
                <a:latin typeface="Arial" charset="0"/>
              </a:rPr>
              <a:t>Sqoop Import</a:t>
            </a:r>
          </a:p>
        </p:txBody>
      </p:sp>
      <p:sp>
        <p:nvSpPr>
          <p:cNvPr id="202754" name="Content Placeholder 2"/>
          <p:cNvSpPr>
            <a:spLocks noGrp="1"/>
          </p:cNvSpPr>
          <p:nvPr>
            <p:ph idx="1"/>
          </p:nvPr>
        </p:nvSpPr>
        <p:spPr/>
        <p:txBody>
          <a:bodyPr/>
          <a:lstStyle/>
          <a:p>
            <a:pPr eaLnBrk="1" hangingPunct="1"/>
            <a:r>
              <a:rPr lang="en-US" dirty="0">
                <a:latin typeface="Arial" charset="0"/>
              </a:rPr>
              <a:t>Split logic</a:t>
            </a:r>
          </a:p>
          <a:p>
            <a:pPr lvl="1" eaLnBrk="1" hangingPunct="1"/>
            <a:r>
              <a:rPr lang="en-US" dirty="0">
                <a:latin typeface="Arial" charset="0"/>
              </a:rPr>
              <a:t>Uses primary key or unique key</a:t>
            </a:r>
          </a:p>
          <a:p>
            <a:pPr lvl="1" eaLnBrk="1" hangingPunct="1"/>
            <a:r>
              <a:rPr lang="en-US" dirty="0">
                <a:latin typeface="Arial" charset="0"/>
              </a:rPr>
              <a:t>Get minimum and maximum value</a:t>
            </a:r>
          </a:p>
          <a:p>
            <a:pPr lvl="1" eaLnBrk="1" hangingPunct="1"/>
            <a:r>
              <a:rPr lang="en-US" dirty="0">
                <a:latin typeface="Arial" charset="0"/>
              </a:rPr>
              <a:t>Compute ranges based on number of map tasks (default 4)</a:t>
            </a:r>
          </a:p>
          <a:p>
            <a:pPr lvl="1" eaLnBrk="1" hangingPunct="1"/>
            <a:r>
              <a:rPr lang="en-US" dirty="0">
                <a:latin typeface="Arial" charset="0"/>
              </a:rPr>
              <a:t>Process mutually exclusive data in </a:t>
            </a:r>
            <a:r>
              <a:rPr lang="en-US" dirty="0" smtClean="0">
                <a:latin typeface="Arial" charset="0"/>
              </a:rPr>
              <a:t>parallel</a:t>
            </a:r>
          </a:p>
          <a:p>
            <a:pPr lvl="1" eaLnBrk="1" hangingPunct="1"/>
            <a:r>
              <a:rPr lang="en-US" dirty="0" smtClean="0">
                <a:latin typeface="Arial" charset="0"/>
              </a:rPr>
              <a:t>Without primary/unique keys import process only uses one map task</a:t>
            </a:r>
            <a:endParaRPr lang="en-US" dirty="0">
              <a:latin typeface="Arial" charset="0"/>
            </a:endParaRPr>
          </a:p>
        </p:txBody>
      </p:sp>
    </p:spTree>
    <p:extLst>
      <p:ext uri="{BB962C8B-B14F-4D97-AF65-F5344CB8AC3E}">
        <p14:creationId xmlns:p14="http://schemas.microsoft.com/office/powerpoint/2010/main" val="25802233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Sqoop</a:t>
            </a:r>
            <a:r>
              <a:rPr lang="en-US" dirty="0" smtClean="0"/>
              <a:t> incremental load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89208128"/>
              </p:ext>
            </p:extLst>
          </p:nvPr>
        </p:nvGraphicFramePr>
        <p:xfrm>
          <a:off x="1917700" y="1905955"/>
          <a:ext cx="5308600" cy="1338579"/>
        </p:xfrm>
        <a:graphic>
          <a:graphicData uri="http://schemas.openxmlformats.org/drawingml/2006/table">
            <a:tbl>
              <a:tblPr/>
              <a:tblGrid>
                <a:gridCol w="1625600"/>
                <a:gridCol w="3683000"/>
              </a:tblGrid>
              <a:tr h="190500">
                <a:tc>
                  <a:txBody>
                    <a:bodyPr/>
                    <a:lstStyle/>
                    <a:p>
                      <a:pPr algn="l" fontAlgn="ctr"/>
                      <a:r>
                        <a:rPr lang="en-US" sz="1200" b="1" i="0" u="none" strike="noStrike">
                          <a:solidFill>
                            <a:srgbClr val="000000"/>
                          </a:solidFill>
                          <a:effectLst/>
                          <a:latin typeface="Calibri"/>
                        </a:rPr>
                        <a:t>Argument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1" i="0" u="none" strike="noStrike">
                          <a:solidFill>
                            <a:srgbClr val="000000"/>
                          </a:solidFill>
                          <a:effectLst/>
                          <a:latin typeface="Calibri"/>
                        </a:rPr>
                        <a:t>Description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ctr"/>
                      <a:r>
                        <a:rPr lang="en-US" sz="1000" b="0" i="0" u="none" strike="noStrike">
                          <a:solidFill>
                            <a:srgbClr val="000000"/>
                          </a:solidFill>
                          <a:effectLst/>
                          <a:latin typeface="Courier"/>
                        </a:rPr>
                        <a:t>--check-column (col)</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Specifies the column to be examined when determining which rows to import.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ctr"/>
                      <a:r>
                        <a:rPr lang="en-US" sz="1000" b="0" i="0" u="none" strike="noStrike">
                          <a:solidFill>
                            <a:srgbClr val="000000"/>
                          </a:solidFill>
                          <a:effectLst/>
                          <a:latin typeface="Courier"/>
                        </a:rPr>
                        <a:t>--incremental (mode)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Specifies how Sqoop determines which rows are new. Legal values for </a:t>
                      </a:r>
                      <a:r>
                        <a:rPr lang="en-US" sz="1000" b="0" i="0" u="none" strike="noStrike">
                          <a:solidFill>
                            <a:srgbClr val="000000"/>
                          </a:solidFill>
                          <a:effectLst/>
                          <a:latin typeface="Courier"/>
                        </a:rPr>
                        <a:t>mode</a:t>
                      </a:r>
                      <a:r>
                        <a:rPr lang="en-US" sz="1200" b="0" i="0" u="none" strike="noStrike">
                          <a:solidFill>
                            <a:srgbClr val="000000"/>
                          </a:solidFill>
                          <a:effectLst/>
                          <a:latin typeface="Calibri"/>
                        </a:rPr>
                        <a:t> include </a:t>
                      </a:r>
                      <a:r>
                        <a:rPr lang="en-US" sz="1000" b="0" i="0" u="none" strike="noStrike">
                          <a:solidFill>
                            <a:srgbClr val="000000"/>
                          </a:solidFill>
                          <a:effectLst/>
                          <a:latin typeface="Courier"/>
                        </a:rPr>
                        <a:t>append</a:t>
                      </a:r>
                      <a:r>
                        <a:rPr lang="en-US" sz="1200" b="0" i="0" u="none" strike="noStrike">
                          <a:solidFill>
                            <a:srgbClr val="000000"/>
                          </a:solidFill>
                          <a:effectLst/>
                          <a:latin typeface="Calibri"/>
                        </a:rPr>
                        <a:t> and </a:t>
                      </a:r>
                      <a:r>
                        <a:rPr lang="en-US" sz="1000" b="0" i="0" u="none" strike="noStrike">
                          <a:solidFill>
                            <a:srgbClr val="000000"/>
                          </a:solidFill>
                          <a:effectLst/>
                          <a:latin typeface="Courier"/>
                        </a:rPr>
                        <a:t>lastmodified</a:t>
                      </a:r>
                      <a:r>
                        <a:rPr lang="en-US" sz="1200" b="0" i="0" u="none" strike="noStrike">
                          <a:solidFill>
                            <a:srgbClr val="000000"/>
                          </a:solidFill>
                          <a:effectLst/>
                          <a:latin typeface="Calibri"/>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ctr"/>
                      <a:r>
                        <a:rPr lang="en-US" sz="1000" b="0" i="0" u="none" strike="noStrike">
                          <a:solidFill>
                            <a:srgbClr val="000000"/>
                          </a:solidFill>
                          <a:effectLst/>
                          <a:latin typeface="Courier"/>
                        </a:rPr>
                        <a:t>--last-value (value)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Specifies the maximum value of the check column from the previous import.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068204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pPr eaLnBrk="1" hangingPunct="1"/>
            <a:r>
              <a:rPr lang="en-US">
                <a:latin typeface="Arial" charset="0"/>
              </a:rPr>
              <a:t>Sqoop Export</a:t>
            </a:r>
          </a:p>
        </p:txBody>
      </p:sp>
      <p:sp>
        <p:nvSpPr>
          <p:cNvPr id="4" name="Rectangle 3"/>
          <p:cNvSpPr/>
          <p:nvPr/>
        </p:nvSpPr>
        <p:spPr>
          <a:xfrm>
            <a:off x="3594100" y="1703388"/>
            <a:ext cx="3030538" cy="1874837"/>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3810000" y="3824288"/>
            <a:ext cx="3030538" cy="2201862"/>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5"/>
          <p:cNvSpPr/>
          <p:nvPr/>
        </p:nvSpPr>
        <p:spPr>
          <a:xfrm>
            <a:off x="1976438" y="4040188"/>
            <a:ext cx="938212" cy="1530350"/>
          </a:xfrm>
          <a:prstGeom prst="rect">
            <a:avLst/>
          </a:prstGeom>
          <a:solidFill>
            <a:schemeClr val="bg1">
              <a:lumMod val="95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err="1">
                <a:solidFill>
                  <a:schemeClr val="tx2">
                    <a:lumMod val="90000"/>
                    <a:lumOff val="10000"/>
                  </a:schemeClr>
                </a:solidFill>
              </a:rPr>
              <a:t>Sqoop</a:t>
            </a:r>
            <a:r>
              <a:rPr lang="en-US" sz="1400" dirty="0">
                <a:solidFill>
                  <a:schemeClr val="tx2">
                    <a:lumMod val="90000"/>
                    <a:lumOff val="10000"/>
                  </a:schemeClr>
                </a:solidFill>
              </a:rPr>
              <a:t> export</a:t>
            </a:r>
          </a:p>
        </p:txBody>
      </p:sp>
      <p:sp>
        <p:nvSpPr>
          <p:cNvPr id="7" name="Can 6"/>
          <p:cNvSpPr/>
          <p:nvPr/>
        </p:nvSpPr>
        <p:spPr>
          <a:xfrm>
            <a:off x="3665538" y="1803400"/>
            <a:ext cx="1023937" cy="708025"/>
          </a:xfrm>
          <a:prstGeom prst="can">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F3661"/>
                </a:solidFill>
              </a:rPr>
              <a:t>DSS</a:t>
            </a:r>
          </a:p>
        </p:txBody>
      </p:sp>
      <p:sp>
        <p:nvSpPr>
          <p:cNvPr id="8" name="Can 7"/>
          <p:cNvSpPr/>
          <p:nvPr/>
        </p:nvSpPr>
        <p:spPr>
          <a:xfrm>
            <a:off x="5549900" y="2798763"/>
            <a:ext cx="1023938" cy="708025"/>
          </a:xfrm>
          <a:prstGeom prst="can">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F3661"/>
                </a:solidFill>
              </a:rPr>
              <a:t>Operational</a:t>
            </a:r>
          </a:p>
        </p:txBody>
      </p:sp>
      <p:sp>
        <p:nvSpPr>
          <p:cNvPr id="9" name="Document 8"/>
          <p:cNvSpPr/>
          <p:nvPr/>
        </p:nvSpPr>
        <p:spPr>
          <a:xfrm>
            <a:off x="4941888" y="1797050"/>
            <a:ext cx="823912" cy="822325"/>
          </a:xfrm>
          <a:prstGeom prst="flowChartDocument">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pPr>
              <a:defRPr/>
            </a:pPr>
            <a:r>
              <a:rPr lang="en-US" sz="1200" dirty="0">
                <a:solidFill>
                  <a:srgbClr val="0F3661"/>
                </a:solidFill>
              </a:rPr>
              <a:t>Document based</a:t>
            </a:r>
          </a:p>
        </p:txBody>
      </p:sp>
      <p:sp>
        <p:nvSpPr>
          <p:cNvPr id="10" name="Rectangle 9"/>
          <p:cNvSpPr/>
          <p:nvPr/>
        </p:nvSpPr>
        <p:spPr>
          <a:xfrm>
            <a:off x="4156075" y="4083050"/>
            <a:ext cx="952500" cy="80803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F3661"/>
                </a:solidFill>
              </a:rPr>
              <a:t>Map Task/MR Task</a:t>
            </a:r>
          </a:p>
        </p:txBody>
      </p:sp>
      <p:sp>
        <p:nvSpPr>
          <p:cNvPr id="11" name="Round Same Side Corner Rectangle 10"/>
          <p:cNvSpPr/>
          <p:nvPr/>
        </p:nvSpPr>
        <p:spPr>
          <a:xfrm>
            <a:off x="5295900" y="4891088"/>
            <a:ext cx="1328738" cy="1011237"/>
          </a:xfrm>
          <a:prstGeom prst="round2Same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F3661"/>
                </a:solidFill>
              </a:rPr>
              <a:t>HDFS/</a:t>
            </a:r>
            <a:r>
              <a:rPr lang="en-US" sz="1200" dirty="0" err="1">
                <a:solidFill>
                  <a:srgbClr val="0F3661"/>
                </a:solidFill>
              </a:rPr>
              <a:t>HBase</a:t>
            </a:r>
            <a:r>
              <a:rPr lang="en-US" sz="1200" dirty="0">
                <a:solidFill>
                  <a:srgbClr val="0F3661"/>
                </a:solidFill>
              </a:rPr>
              <a:t>/Hive</a:t>
            </a:r>
          </a:p>
        </p:txBody>
      </p:sp>
      <p:cxnSp>
        <p:nvCxnSpPr>
          <p:cNvPr id="12" name="Elbow Connector 16"/>
          <p:cNvCxnSpPr>
            <a:stCxn id="6" idx="3"/>
            <a:endCxn id="10" idx="1"/>
          </p:cNvCxnSpPr>
          <p:nvPr/>
        </p:nvCxnSpPr>
        <p:spPr>
          <a:xfrm flipV="1">
            <a:off x="2914650" y="4487863"/>
            <a:ext cx="1241425" cy="317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2"/>
            <a:endCxn id="10" idx="2"/>
          </p:cNvCxnSpPr>
          <p:nvPr/>
        </p:nvCxnSpPr>
        <p:spPr>
          <a:xfrm flipH="1" flipV="1">
            <a:off x="4632325" y="4891088"/>
            <a:ext cx="663575" cy="5064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0"/>
            <a:endCxn id="7" idx="3"/>
          </p:cNvCxnSpPr>
          <p:nvPr/>
        </p:nvCxnSpPr>
        <p:spPr>
          <a:xfrm flipH="1" flipV="1">
            <a:off x="4178300" y="2511425"/>
            <a:ext cx="454025" cy="1571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 idx="0"/>
            <a:endCxn id="9" idx="2"/>
          </p:cNvCxnSpPr>
          <p:nvPr/>
        </p:nvCxnSpPr>
        <p:spPr>
          <a:xfrm flipV="1">
            <a:off x="4632325" y="2565400"/>
            <a:ext cx="722313" cy="151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0" idx="0"/>
            <a:endCxn id="8" idx="2"/>
          </p:cNvCxnSpPr>
          <p:nvPr/>
        </p:nvCxnSpPr>
        <p:spPr>
          <a:xfrm flipV="1">
            <a:off x="4632325" y="3152775"/>
            <a:ext cx="917575" cy="9302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143703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p:cNvSpPr>
            <a:spLocks noGrp="1"/>
          </p:cNvSpPr>
          <p:nvPr>
            <p:ph type="title"/>
          </p:nvPr>
        </p:nvSpPr>
        <p:spPr/>
        <p:txBody>
          <a:bodyPr/>
          <a:lstStyle/>
          <a:p>
            <a:pPr eaLnBrk="1" hangingPunct="1"/>
            <a:r>
              <a:rPr lang="en-US">
                <a:latin typeface="Arial" charset="0"/>
              </a:rPr>
              <a:t>Sqoop Export</a:t>
            </a:r>
          </a:p>
        </p:txBody>
      </p:sp>
      <p:sp>
        <p:nvSpPr>
          <p:cNvPr id="204802" name="Content Placeholder 2"/>
          <p:cNvSpPr>
            <a:spLocks noGrp="1"/>
          </p:cNvSpPr>
          <p:nvPr>
            <p:ph idx="1"/>
          </p:nvPr>
        </p:nvSpPr>
        <p:spPr/>
        <p:txBody>
          <a:bodyPr/>
          <a:lstStyle/>
          <a:p>
            <a:pPr eaLnBrk="1" hangingPunct="1"/>
            <a:r>
              <a:rPr lang="en-US">
                <a:latin typeface="Arial" charset="0"/>
              </a:rPr>
              <a:t>Sqoop export is to get data out of Hadoop based systems into conventional databases/NoSql data stores.</a:t>
            </a:r>
          </a:p>
          <a:p>
            <a:pPr eaLnBrk="1" hangingPunct="1"/>
            <a:r>
              <a:rPr lang="en-US">
                <a:latin typeface="Arial" charset="0"/>
              </a:rPr>
              <a:t>It also uses Map/Reduce framework.</a:t>
            </a:r>
          </a:p>
          <a:p>
            <a:pPr eaLnBrk="1" hangingPunct="1"/>
            <a:r>
              <a:rPr lang="en-US">
                <a:latin typeface="Arial" charset="0"/>
              </a:rPr>
              <a:t>At this time it only understands HDFS directories not Hive tables (HCatalog)</a:t>
            </a:r>
          </a:p>
          <a:p>
            <a:pPr eaLnBrk="1" hangingPunct="1"/>
            <a:r>
              <a:rPr lang="en-US">
                <a:latin typeface="Arial" charset="0"/>
              </a:rPr>
              <a:t>It also splits data (but uses HDFS splittable logic)</a:t>
            </a:r>
          </a:p>
        </p:txBody>
      </p:sp>
    </p:spTree>
    <p:extLst>
      <p:ext uri="{BB962C8B-B14F-4D97-AF65-F5344CB8AC3E}">
        <p14:creationId xmlns:p14="http://schemas.microsoft.com/office/powerpoint/2010/main" val="5558512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a:t>
            </a:r>
            <a:br>
              <a:rPr lang="en-US" dirty="0" smtClean="0"/>
            </a:br>
            <a:r>
              <a:rPr lang="en-US" dirty="0" smtClean="0"/>
              <a:t>(Traditional RDBMS)</a:t>
            </a:r>
            <a:endParaRPr lang="en-US" dirty="0"/>
          </a:p>
        </p:txBody>
      </p:sp>
      <p:sp>
        <p:nvSpPr>
          <p:cNvPr id="3" name="Content Placeholder 2"/>
          <p:cNvSpPr>
            <a:spLocks noGrp="1"/>
          </p:cNvSpPr>
          <p:nvPr>
            <p:ph idx="1"/>
          </p:nvPr>
        </p:nvSpPr>
        <p:spPr/>
        <p:txBody>
          <a:bodyPr/>
          <a:lstStyle/>
          <a:p>
            <a:r>
              <a:rPr lang="en-US" dirty="0" smtClean="0"/>
              <a:t>Designed on the basis of </a:t>
            </a:r>
            <a:r>
              <a:rPr lang="en-US" dirty="0" err="1" smtClean="0"/>
              <a:t>Codd</a:t>
            </a:r>
            <a:r>
              <a:rPr lang="en-US" dirty="0" smtClean="0"/>
              <a:t> rules</a:t>
            </a:r>
          </a:p>
          <a:p>
            <a:r>
              <a:rPr lang="en-US" dirty="0" smtClean="0"/>
              <a:t>Transactional as well as Operational</a:t>
            </a:r>
          </a:p>
          <a:p>
            <a:r>
              <a:rPr lang="en-US" dirty="0" smtClean="0"/>
              <a:t>Enforces constraints</a:t>
            </a:r>
          </a:p>
          <a:p>
            <a:r>
              <a:rPr lang="en-US" dirty="0" smtClean="0"/>
              <a:t>Indexing</a:t>
            </a:r>
          </a:p>
          <a:p>
            <a:r>
              <a:rPr lang="en-US" dirty="0" smtClean="0"/>
              <a:t>Not linearly scalable (MPP can be alternative)</a:t>
            </a:r>
          </a:p>
          <a:p>
            <a:r>
              <a:rPr lang="en-US" dirty="0" smtClean="0"/>
              <a:t>Data is structured</a:t>
            </a:r>
          </a:p>
          <a:p>
            <a:r>
              <a:rPr lang="en-US" dirty="0" smtClean="0"/>
              <a:t>Redundancy is bad (typically)</a:t>
            </a:r>
            <a:endParaRPr lang="en-US" dirty="0"/>
          </a:p>
        </p:txBody>
      </p:sp>
    </p:spTree>
    <p:extLst>
      <p:ext uri="{BB962C8B-B14F-4D97-AF65-F5344CB8AC3E}">
        <p14:creationId xmlns:p14="http://schemas.microsoft.com/office/powerpoint/2010/main" val="11450648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Title 1"/>
          <p:cNvSpPr>
            <a:spLocks noGrp="1"/>
          </p:cNvSpPr>
          <p:nvPr>
            <p:ph type="title"/>
          </p:nvPr>
        </p:nvSpPr>
        <p:spPr/>
        <p:txBody>
          <a:bodyPr/>
          <a:lstStyle/>
          <a:p>
            <a:pPr eaLnBrk="1" hangingPunct="1"/>
            <a:r>
              <a:rPr lang="en-US">
                <a:latin typeface="Arial" charset="0"/>
              </a:rPr>
              <a:t>Sqoop Considerations</a:t>
            </a:r>
          </a:p>
        </p:txBody>
      </p:sp>
      <p:sp>
        <p:nvSpPr>
          <p:cNvPr id="205826" name="Content Placeholder 2"/>
          <p:cNvSpPr>
            <a:spLocks noGrp="1"/>
          </p:cNvSpPr>
          <p:nvPr>
            <p:ph idx="1"/>
          </p:nvPr>
        </p:nvSpPr>
        <p:spPr/>
        <p:txBody>
          <a:bodyPr>
            <a:normAutofit fontScale="85000" lnSpcReduction="10000"/>
          </a:bodyPr>
          <a:lstStyle/>
          <a:p>
            <a:pPr eaLnBrk="1" hangingPunct="1"/>
            <a:r>
              <a:rPr lang="en-US" dirty="0">
                <a:latin typeface="Arial" charset="0"/>
              </a:rPr>
              <a:t>Generic</a:t>
            </a:r>
          </a:p>
          <a:p>
            <a:pPr lvl="1" eaLnBrk="1" hangingPunct="1"/>
            <a:r>
              <a:rPr lang="en-US" dirty="0">
                <a:latin typeface="Arial" charset="0"/>
              </a:rPr>
              <a:t>Need to customize to leverage strengths of underlying source or target conventional databases.</a:t>
            </a:r>
          </a:p>
          <a:p>
            <a:pPr eaLnBrk="1" hangingPunct="1"/>
            <a:r>
              <a:rPr lang="en-US" dirty="0">
                <a:latin typeface="Arial" charset="0"/>
              </a:rPr>
              <a:t>Determining number of mappers and outliers</a:t>
            </a:r>
          </a:p>
          <a:p>
            <a:pPr eaLnBrk="1" hangingPunct="1"/>
            <a:r>
              <a:rPr lang="en-US" dirty="0">
                <a:latin typeface="Arial" charset="0"/>
              </a:rPr>
              <a:t>Working with binary data (using Sequence Files)</a:t>
            </a:r>
          </a:p>
          <a:p>
            <a:pPr eaLnBrk="1" hangingPunct="1"/>
            <a:r>
              <a:rPr lang="en-US" dirty="0">
                <a:latin typeface="Arial" charset="0"/>
              </a:rPr>
              <a:t>Might not be able to read </a:t>
            </a:r>
            <a:r>
              <a:rPr lang="en-US" dirty="0" err="1">
                <a:latin typeface="Arial" charset="0"/>
              </a:rPr>
              <a:t>HCatalog</a:t>
            </a:r>
            <a:r>
              <a:rPr lang="en-US" dirty="0">
                <a:latin typeface="Arial" charset="0"/>
              </a:rPr>
              <a:t> (Incremental exports cannot use </a:t>
            </a:r>
            <a:r>
              <a:rPr lang="en-US" dirty="0" err="1" smtClean="0">
                <a:latin typeface="Arial" charset="0"/>
              </a:rPr>
              <a:t>HiveQL</a:t>
            </a:r>
            <a:r>
              <a:rPr lang="en-US" dirty="0" smtClean="0">
                <a:latin typeface="Arial" charset="0"/>
              </a:rPr>
              <a:t> embedded in </a:t>
            </a:r>
            <a:r>
              <a:rPr lang="en-US" dirty="0" err="1" smtClean="0">
                <a:latin typeface="Arial" charset="0"/>
              </a:rPr>
              <a:t>Sqoop</a:t>
            </a:r>
            <a:r>
              <a:rPr lang="en-US" dirty="0" smtClean="0">
                <a:latin typeface="Arial" charset="0"/>
              </a:rPr>
              <a:t> commands)</a:t>
            </a:r>
            <a:endParaRPr lang="en-US" dirty="0">
              <a:latin typeface="Arial" charset="0"/>
            </a:endParaRPr>
          </a:p>
          <a:p>
            <a:pPr eaLnBrk="1" hangingPunct="1"/>
            <a:r>
              <a:rPr lang="en-US" dirty="0">
                <a:latin typeface="Arial" charset="0"/>
              </a:rPr>
              <a:t>Compression (needs to be </a:t>
            </a:r>
            <a:r>
              <a:rPr lang="en-US" dirty="0" err="1">
                <a:latin typeface="Arial" charset="0"/>
              </a:rPr>
              <a:t>splittable</a:t>
            </a:r>
            <a:r>
              <a:rPr lang="en-US" dirty="0">
                <a:latin typeface="Arial" charset="0"/>
              </a:rPr>
              <a:t> or file size should not be greater than split size)</a:t>
            </a:r>
          </a:p>
          <a:p>
            <a:pPr eaLnBrk="1" hangingPunct="1"/>
            <a:endParaRPr lang="en-US" dirty="0">
              <a:latin typeface="Arial" charset="0"/>
            </a:endParaRPr>
          </a:p>
        </p:txBody>
      </p:sp>
    </p:spTree>
    <p:extLst>
      <p:ext uri="{BB962C8B-B14F-4D97-AF65-F5344CB8AC3E}">
        <p14:creationId xmlns:p14="http://schemas.microsoft.com/office/powerpoint/2010/main" val="211057869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p:cNvSpPr>
            <a:spLocks noGrp="1"/>
          </p:cNvSpPr>
          <p:nvPr>
            <p:ph type="title"/>
          </p:nvPr>
        </p:nvSpPr>
        <p:spPr/>
        <p:txBody>
          <a:bodyPr/>
          <a:lstStyle/>
          <a:p>
            <a:pPr eaLnBrk="1" hangingPunct="1"/>
            <a:r>
              <a:rPr lang="en-US">
                <a:latin typeface="Arial" charset="0"/>
              </a:rPr>
              <a:t>Sqoop Demo</a:t>
            </a:r>
          </a:p>
        </p:txBody>
      </p:sp>
      <p:sp>
        <p:nvSpPr>
          <p:cNvPr id="206850" name="Content Placeholder 2"/>
          <p:cNvSpPr>
            <a:spLocks noGrp="1"/>
          </p:cNvSpPr>
          <p:nvPr>
            <p:ph idx="1"/>
          </p:nvPr>
        </p:nvSpPr>
        <p:spPr/>
        <p:txBody>
          <a:bodyPr>
            <a:normAutofit fontScale="92500" lnSpcReduction="20000"/>
          </a:bodyPr>
          <a:lstStyle/>
          <a:p>
            <a:pPr eaLnBrk="1" hangingPunct="1"/>
            <a:r>
              <a:rPr lang="en-US" dirty="0">
                <a:latin typeface="Arial" charset="0"/>
              </a:rPr>
              <a:t>Preparation</a:t>
            </a:r>
          </a:p>
          <a:p>
            <a:pPr lvl="1" eaLnBrk="1" hangingPunct="1"/>
            <a:r>
              <a:rPr lang="en-US" dirty="0">
                <a:latin typeface="Arial" charset="0"/>
              </a:rPr>
              <a:t>Make sure </a:t>
            </a:r>
            <a:r>
              <a:rPr lang="en-US" dirty="0" err="1">
                <a:latin typeface="Arial" charset="0"/>
              </a:rPr>
              <a:t>sqoop</a:t>
            </a:r>
            <a:r>
              <a:rPr lang="en-US" dirty="0">
                <a:latin typeface="Arial" charset="0"/>
              </a:rPr>
              <a:t> is installed and paths are set up</a:t>
            </a:r>
          </a:p>
          <a:p>
            <a:pPr lvl="1" eaLnBrk="1" hangingPunct="1"/>
            <a:r>
              <a:rPr lang="en-US" dirty="0">
                <a:latin typeface="Arial" charset="0"/>
              </a:rPr>
              <a:t>Make sure JDBC jars are available to </a:t>
            </a:r>
            <a:r>
              <a:rPr lang="en-US" dirty="0" err="1">
                <a:latin typeface="Arial" charset="0"/>
              </a:rPr>
              <a:t>sqoop</a:t>
            </a:r>
            <a:endParaRPr lang="en-US" dirty="0">
              <a:latin typeface="Arial" charset="0"/>
            </a:endParaRPr>
          </a:p>
          <a:p>
            <a:pPr lvl="1" eaLnBrk="1" hangingPunct="1"/>
            <a:r>
              <a:rPr lang="en-US" dirty="0">
                <a:latin typeface="Arial" charset="0"/>
              </a:rPr>
              <a:t>Make sure JDBC connectivity information is available</a:t>
            </a:r>
          </a:p>
          <a:p>
            <a:pPr eaLnBrk="1" hangingPunct="1"/>
            <a:r>
              <a:rPr lang="en-US" dirty="0">
                <a:latin typeface="Arial" charset="0"/>
              </a:rPr>
              <a:t>Import data</a:t>
            </a:r>
          </a:p>
          <a:p>
            <a:pPr eaLnBrk="1" hangingPunct="1"/>
            <a:r>
              <a:rPr lang="en-US" dirty="0">
                <a:latin typeface="Arial" charset="0"/>
              </a:rPr>
              <a:t>Export data</a:t>
            </a:r>
          </a:p>
          <a:p>
            <a:pPr eaLnBrk="1" hangingPunct="1"/>
            <a:r>
              <a:rPr lang="en-US" dirty="0">
                <a:latin typeface="Arial" charset="0"/>
              </a:rPr>
              <a:t>Using other </a:t>
            </a:r>
            <a:r>
              <a:rPr lang="en-US" dirty="0" smtClean="0">
                <a:latin typeface="Arial" charset="0"/>
              </a:rPr>
              <a:t>features</a:t>
            </a:r>
            <a:endParaRPr lang="en-US" dirty="0">
              <a:latin typeface="Arial" charset="0"/>
            </a:endParaRPr>
          </a:p>
          <a:p>
            <a:pPr lvl="1"/>
            <a:r>
              <a:rPr lang="en-US" dirty="0" err="1" smtClean="0">
                <a:latin typeface="Arial" charset="0"/>
              </a:rPr>
              <a:t>sqoop</a:t>
            </a:r>
            <a:r>
              <a:rPr lang="en-US" dirty="0" smtClean="0">
                <a:latin typeface="Arial" charset="0"/>
              </a:rPr>
              <a:t> </a:t>
            </a:r>
            <a:r>
              <a:rPr lang="en-US" dirty="0" err="1" smtClean="0">
                <a:latin typeface="Arial" charset="0"/>
              </a:rPr>
              <a:t>eval</a:t>
            </a:r>
            <a:endParaRPr lang="en-US" dirty="0" smtClean="0">
              <a:latin typeface="Arial" charset="0"/>
            </a:endParaRPr>
          </a:p>
          <a:p>
            <a:pPr lvl="1"/>
            <a:r>
              <a:rPr lang="en-US" dirty="0" err="1" smtClean="0">
                <a:latin typeface="Arial" charset="0"/>
              </a:rPr>
              <a:t>sqoop</a:t>
            </a:r>
            <a:r>
              <a:rPr lang="en-US" dirty="0" smtClean="0">
                <a:latin typeface="Arial" charset="0"/>
              </a:rPr>
              <a:t> list-*</a:t>
            </a:r>
          </a:p>
          <a:p>
            <a:pPr lvl="1"/>
            <a:r>
              <a:rPr lang="en-US" dirty="0" smtClean="0">
                <a:latin typeface="Arial" charset="0"/>
              </a:rPr>
              <a:t>Many more</a:t>
            </a:r>
          </a:p>
        </p:txBody>
      </p:sp>
    </p:spTree>
    <p:extLst>
      <p:ext uri="{BB962C8B-B14F-4D97-AF65-F5344CB8AC3E}">
        <p14:creationId xmlns:p14="http://schemas.microsoft.com/office/powerpoint/2010/main" val="46839779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normAutofit fontScale="90000"/>
          </a:bodyPr>
          <a:lstStyle/>
          <a:p>
            <a:r>
              <a:rPr lang="en-US" dirty="0" smtClean="0">
                <a:latin typeface="Calibri" charset="0"/>
              </a:rPr>
              <a:t>EDW</a:t>
            </a:r>
            <a:r>
              <a:rPr lang="en-US" dirty="0">
                <a:latin typeface="Calibri" charset="0"/>
              </a:rPr>
              <a:t/>
            </a:r>
            <a:br>
              <a:rPr lang="en-US" dirty="0">
                <a:latin typeface="Calibri" charset="0"/>
              </a:rPr>
            </a:br>
            <a:r>
              <a:rPr lang="en-US" dirty="0">
                <a:latin typeface="Calibri" charset="0"/>
              </a:rPr>
              <a:t>(Big Data eco system)</a:t>
            </a:r>
          </a:p>
        </p:txBody>
      </p:sp>
      <p:sp>
        <p:nvSpPr>
          <p:cNvPr id="4" name="Rectangle 3"/>
          <p:cNvSpPr/>
          <p:nvPr/>
        </p:nvSpPr>
        <p:spPr>
          <a:xfrm>
            <a:off x="432966" y="1933575"/>
            <a:ext cx="1428750" cy="43291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2525291" y="1933575"/>
            <a:ext cx="3925888" cy="3810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5"/>
          <p:cNvSpPr/>
          <p:nvPr/>
        </p:nvSpPr>
        <p:spPr>
          <a:xfrm>
            <a:off x="6927429" y="1933575"/>
            <a:ext cx="1860550" cy="432911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591716" y="2236788"/>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OLTP</a:t>
            </a:r>
          </a:p>
        </p:txBody>
      </p:sp>
      <p:sp>
        <p:nvSpPr>
          <p:cNvPr id="8" name="Rectangle 7"/>
          <p:cNvSpPr/>
          <p:nvPr/>
        </p:nvSpPr>
        <p:spPr>
          <a:xfrm>
            <a:off x="591716" y="3341688"/>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00000"/>
                </a:solidFill>
              </a:rPr>
              <a:t>Closed</a:t>
            </a:r>
          </a:p>
          <a:p>
            <a:pPr algn="ctr">
              <a:defRPr/>
            </a:pPr>
            <a:r>
              <a:rPr lang="en-US" sz="1200" dirty="0">
                <a:solidFill>
                  <a:srgbClr val="000000"/>
                </a:solidFill>
              </a:rPr>
              <a:t>Main Frames</a:t>
            </a:r>
          </a:p>
        </p:txBody>
      </p:sp>
      <p:sp>
        <p:nvSpPr>
          <p:cNvPr id="9" name="Rectangle 8"/>
          <p:cNvSpPr/>
          <p:nvPr/>
        </p:nvSpPr>
        <p:spPr>
          <a:xfrm>
            <a:off x="591716" y="4583113"/>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rgbClr val="000000"/>
                </a:solidFill>
              </a:rPr>
              <a:t>XML</a:t>
            </a:r>
          </a:p>
          <a:p>
            <a:pPr algn="ctr">
              <a:defRPr/>
            </a:pPr>
            <a:r>
              <a:rPr lang="en-US" sz="1200" dirty="0">
                <a:solidFill>
                  <a:srgbClr val="000000"/>
                </a:solidFill>
              </a:rPr>
              <a:t>External apps</a:t>
            </a:r>
          </a:p>
        </p:txBody>
      </p:sp>
      <p:sp>
        <p:nvSpPr>
          <p:cNvPr id="125960" name="TextBox 32"/>
          <p:cNvSpPr txBox="1">
            <a:spLocks noChangeArrowheads="1"/>
          </p:cNvSpPr>
          <p:nvPr/>
        </p:nvSpPr>
        <p:spPr bwMode="auto">
          <a:xfrm>
            <a:off x="591716" y="5743575"/>
            <a:ext cx="127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800"/>
              <a:t>Source(s)</a:t>
            </a:r>
          </a:p>
        </p:txBody>
      </p:sp>
      <p:sp>
        <p:nvSpPr>
          <p:cNvPr id="125961" name="TextBox 34"/>
          <p:cNvSpPr txBox="1">
            <a:spLocks noChangeArrowheads="1"/>
          </p:cNvSpPr>
          <p:nvPr/>
        </p:nvSpPr>
        <p:spPr bwMode="auto">
          <a:xfrm>
            <a:off x="6927429" y="2106613"/>
            <a:ext cx="17319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800"/>
              <a:t>Visualization/</a:t>
            </a:r>
          </a:p>
          <a:p>
            <a:pPr eaLnBrk="1" hangingPunct="1"/>
            <a:r>
              <a:rPr lang="en-US" sz="1800"/>
              <a:t>Reporting</a:t>
            </a:r>
          </a:p>
        </p:txBody>
      </p:sp>
      <p:sp>
        <p:nvSpPr>
          <p:cNvPr id="36" name="Rectangle 35"/>
          <p:cNvSpPr/>
          <p:nvPr/>
        </p:nvSpPr>
        <p:spPr>
          <a:xfrm>
            <a:off x="7252866" y="3168650"/>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Reporting</a:t>
            </a:r>
          </a:p>
        </p:txBody>
      </p:sp>
      <p:sp>
        <p:nvSpPr>
          <p:cNvPr id="37" name="Rectangle 36"/>
          <p:cNvSpPr/>
          <p:nvPr/>
        </p:nvSpPr>
        <p:spPr>
          <a:xfrm>
            <a:off x="7260804" y="4244975"/>
            <a:ext cx="1111250" cy="6921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Decision Support</a:t>
            </a:r>
          </a:p>
        </p:txBody>
      </p:sp>
      <p:grpSp>
        <p:nvGrpSpPr>
          <p:cNvPr id="125964" name="Group 41"/>
          <p:cNvGrpSpPr>
            <a:grpSpLocks/>
          </p:cNvGrpSpPr>
          <p:nvPr/>
        </p:nvGrpSpPr>
        <p:grpSpPr bwMode="auto">
          <a:xfrm>
            <a:off x="2785641" y="2078038"/>
            <a:ext cx="2019300" cy="3492500"/>
            <a:chOff x="3463496" y="2077531"/>
            <a:chExt cx="2020368" cy="3492565"/>
          </a:xfrm>
        </p:grpSpPr>
        <p:grpSp>
          <p:nvGrpSpPr>
            <p:cNvPr id="125971" name="Group 17"/>
            <p:cNvGrpSpPr>
              <a:grpSpLocks/>
            </p:cNvGrpSpPr>
            <p:nvPr/>
          </p:nvGrpSpPr>
          <p:grpSpPr bwMode="auto">
            <a:xfrm>
              <a:off x="3881995" y="2077531"/>
              <a:ext cx="1601869" cy="3492565"/>
              <a:chOff x="3881995" y="2077531"/>
              <a:chExt cx="1601869" cy="3492565"/>
            </a:xfrm>
          </p:grpSpPr>
          <p:grpSp>
            <p:nvGrpSpPr>
              <p:cNvPr id="125974" name="Group 13"/>
              <p:cNvGrpSpPr>
                <a:grpSpLocks/>
              </p:cNvGrpSpPr>
              <p:nvPr/>
            </p:nvGrpSpPr>
            <p:grpSpPr bwMode="auto">
              <a:xfrm>
                <a:off x="3881995" y="2077531"/>
                <a:ext cx="1601869" cy="3492565"/>
                <a:chOff x="3881995" y="2077531"/>
                <a:chExt cx="1601869" cy="3492565"/>
              </a:xfrm>
            </p:grpSpPr>
            <p:sp>
              <p:nvSpPr>
                <p:cNvPr id="3" name="Rectangle 2"/>
                <p:cNvSpPr/>
                <p:nvPr/>
              </p:nvSpPr>
              <p:spPr>
                <a:xfrm>
                  <a:off x="3881230" y="2077531"/>
                  <a:ext cx="1602634" cy="3492565"/>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4090890" y="2274385"/>
                  <a:ext cx="1111838" cy="692163"/>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Node</a:t>
                  </a:r>
                </a:p>
              </p:txBody>
            </p:sp>
            <p:sp>
              <p:nvSpPr>
                <p:cNvPr id="29" name="Rectangle 28"/>
                <p:cNvSpPr/>
                <p:nvPr/>
              </p:nvSpPr>
              <p:spPr>
                <a:xfrm>
                  <a:off x="4090890" y="3139588"/>
                  <a:ext cx="1111838" cy="692163"/>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Node</a:t>
                  </a:r>
                </a:p>
              </p:txBody>
            </p:sp>
            <p:sp>
              <p:nvSpPr>
                <p:cNvPr id="30" name="Rectangle 29"/>
                <p:cNvSpPr/>
                <p:nvPr/>
              </p:nvSpPr>
              <p:spPr>
                <a:xfrm>
                  <a:off x="4090890" y="4662029"/>
                  <a:ext cx="1111838" cy="69375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Node</a:t>
                  </a:r>
                </a:p>
              </p:txBody>
            </p:sp>
            <p:sp>
              <p:nvSpPr>
                <p:cNvPr id="10" name="Oval 9"/>
                <p:cNvSpPr/>
                <p:nvPr/>
              </p:nvSpPr>
              <p:spPr>
                <a:xfrm>
                  <a:off x="4530860" y="4033367"/>
                  <a:ext cx="73064" cy="460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 name="Oval 37"/>
                <p:cNvSpPr/>
                <p:nvPr/>
              </p:nvSpPr>
              <p:spPr>
                <a:xfrm>
                  <a:off x="4538802" y="4287372"/>
                  <a:ext cx="73064" cy="460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125975" name="TextBox 15"/>
              <p:cNvSpPr txBox="1">
                <a:spLocks noChangeArrowheads="1"/>
              </p:cNvSpPr>
              <p:nvPr/>
            </p:nvSpPr>
            <p:spPr bwMode="auto">
              <a:xfrm>
                <a:off x="4185064" y="4079870"/>
                <a:ext cx="129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a:t>Hadoop Cluster</a:t>
                </a:r>
              </a:p>
              <a:p>
                <a:pPr eaLnBrk="1" hangingPunct="1"/>
                <a:r>
                  <a:rPr lang="en-US" sz="1200"/>
                  <a:t>(EDW/ODS)</a:t>
                </a:r>
              </a:p>
            </p:txBody>
          </p:sp>
        </p:grpSp>
        <p:sp>
          <p:nvSpPr>
            <p:cNvPr id="25" name="Curved Right Arrow 24"/>
            <p:cNvSpPr/>
            <p:nvPr/>
          </p:nvSpPr>
          <p:spPr>
            <a:xfrm>
              <a:off x="3550855" y="3341205"/>
              <a:ext cx="446323" cy="903304"/>
            </a:xfrm>
            <a:prstGeom prst="curvedRightArrow">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125973" name="TextBox 30"/>
            <p:cNvSpPr txBox="1">
              <a:spLocks noChangeArrowheads="1"/>
            </p:cNvSpPr>
            <p:nvPr/>
          </p:nvSpPr>
          <p:spPr bwMode="auto">
            <a:xfrm>
              <a:off x="3463496" y="3611780"/>
              <a:ext cx="721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800"/>
                <a:t>ETL</a:t>
              </a:r>
            </a:p>
          </p:txBody>
        </p:sp>
      </p:grpSp>
      <p:sp>
        <p:nvSpPr>
          <p:cNvPr id="39" name="Right Arrow 38"/>
          <p:cNvSpPr/>
          <p:nvPr/>
        </p:nvSpPr>
        <p:spPr>
          <a:xfrm>
            <a:off x="1861716" y="3860800"/>
            <a:ext cx="663575" cy="219075"/>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5966" name="TextBox 39"/>
          <p:cNvSpPr txBox="1">
            <a:spLocks noChangeArrowheads="1"/>
          </p:cNvSpPr>
          <p:nvPr/>
        </p:nvSpPr>
        <p:spPr bwMode="auto">
          <a:xfrm>
            <a:off x="1861716" y="4171950"/>
            <a:ext cx="1241425" cy="461963"/>
          </a:xfrm>
          <a:prstGeom prst="rect">
            <a:avLst/>
          </a:prstGeom>
          <a:solidFill>
            <a:srgbClr val="CCFFCC"/>
          </a:solidFill>
          <a:ln>
            <a:noFill/>
          </a:ln>
          <a:extLst/>
        </p:spPr>
        <p:txBody>
          <a:bodyPr>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t>Real Time/Batch (No ETL)</a:t>
            </a:r>
          </a:p>
        </p:txBody>
      </p:sp>
      <p:sp>
        <p:nvSpPr>
          <p:cNvPr id="44" name="Can 43"/>
          <p:cNvSpPr/>
          <p:nvPr/>
        </p:nvSpPr>
        <p:spPr>
          <a:xfrm>
            <a:off x="4928766" y="2554288"/>
            <a:ext cx="1449388" cy="823912"/>
          </a:xfrm>
          <a:prstGeom prst="can">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Reporting Database</a:t>
            </a:r>
          </a:p>
        </p:txBody>
      </p:sp>
      <p:cxnSp>
        <p:nvCxnSpPr>
          <p:cNvPr id="46" name="Straight Arrow Connector 45"/>
          <p:cNvCxnSpPr/>
          <p:nvPr/>
        </p:nvCxnSpPr>
        <p:spPr>
          <a:xfrm flipV="1">
            <a:off x="4804941" y="3378200"/>
            <a:ext cx="866775" cy="233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4" idx="4"/>
            <a:endCxn id="6" idx="1"/>
          </p:cNvCxnSpPr>
          <p:nvPr/>
        </p:nvCxnSpPr>
        <p:spPr>
          <a:xfrm>
            <a:off x="6378154" y="2967038"/>
            <a:ext cx="549275" cy="11318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3"/>
            <a:endCxn id="6" idx="1"/>
          </p:cNvCxnSpPr>
          <p:nvPr/>
        </p:nvCxnSpPr>
        <p:spPr>
          <a:xfrm>
            <a:off x="6451179" y="3838575"/>
            <a:ext cx="476250" cy="260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44753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a:t>
            </a:r>
            <a:endParaRPr lang="en-US" dirty="0"/>
          </a:p>
        </p:txBody>
      </p:sp>
      <p:sp>
        <p:nvSpPr>
          <p:cNvPr id="3" name="Content Placeholder 2"/>
          <p:cNvSpPr>
            <a:spLocks noGrp="1"/>
          </p:cNvSpPr>
          <p:nvPr>
            <p:ph idx="1"/>
          </p:nvPr>
        </p:nvSpPr>
        <p:spPr/>
        <p:txBody>
          <a:bodyPr/>
          <a:lstStyle/>
          <a:p>
            <a:r>
              <a:rPr lang="en-US" dirty="0" smtClean="0"/>
              <a:t>Pull strategy - </a:t>
            </a:r>
            <a:r>
              <a:rPr lang="en-US" dirty="0" err="1" smtClean="0"/>
              <a:t>Sqoop</a:t>
            </a:r>
            <a:r>
              <a:rPr lang="en-US" dirty="0" smtClean="0"/>
              <a:t> Import (already covered)</a:t>
            </a:r>
          </a:p>
          <a:p>
            <a:pPr lvl="1"/>
            <a:r>
              <a:rPr lang="en-US" dirty="0" err="1" smtClean="0"/>
              <a:t>Sqoop</a:t>
            </a:r>
            <a:r>
              <a:rPr lang="en-US" dirty="0" smtClean="0"/>
              <a:t> will connect to remote database</a:t>
            </a:r>
          </a:p>
          <a:p>
            <a:pPr lvl="1"/>
            <a:r>
              <a:rPr lang="en-US" dirty="0" smtClean="0"/>
              <a:t>Runs as Map Reduce job in </a:t>
            </a:r>
            <a:r>
              <a:rPr lang="en-US" dirty="0" err="1" smtClean="0"/>
              <a:t>Hadoop</a:t>
            </a:r>
            <a:r>
              <a:rPr lang="en-US" dirty="0" smtClean="0"/>
              <a:t> cluster</a:t>
            </a:r>
          </a:p>
          <a:p>
            <a:pPr lvl="1"/>
            <a:r>
              <a:rPr lang="en-US" dirty="0" smtClean="0"/>
              <a:t>Copies data from remote database to </a:t>
            </a:r>
            <a:r>
              <a:rPr lang="en-US" dirty="0" err="1" smtClean="0"/>
              <a:t>Hadoop</a:t>
            </a:r>
            <a:endParaRPr lang="en-US" dirty="0" smtClean="0"/>
          </a:p>
          <a:p>
            <a:r>
              <a:rPr lang="en-US" dirty="0" smtClean="0"/>
              <a:t>Push strategy</a:t>
            </a:r>
          </a:p>
          <a:p>
            <a:pPr lvl="1"/>
            <a:r>
              <a:rPr lang="en-US" dirty="0" smtClean="0"/>
              <a:t>Source system will push data to file servers</a:t>
            </a:r>
          </a:p>
          <a:p>
            <a:pPr lvl="1"/>
            <a:r>
              <a:rPr lang="en-US" dirty="0" smtClean="0"/>
              <a:t>Data needs to be copied into HDFS</a:t>
            </a:r>
          </a:p>
          <a:p>
            <a:pPr lvl="1"/>
            <a:r>
              <a:rPr lang="en-US" dirty="0" smtClean="0"/>
              <a:t>Hive can be used to load the data</a:t>
            </a:r>
            <a:endParaRPr lang="en-US" dirty="0"/>
          </a:p>
        </p:txBody>
      </p:sp>
    </p:spTree>
    <p:extLst>
      <p:ext uri="{BB962C8B-B14F-4D97-AF65-F5344CB8AC3E}">
        <p14:creationId xmlns:p14="http://schemas.microsoft.com/office/powerpoint/2010/main" val="2929164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 (PUSH Strategy)</a:t>
            </a:r>
            <a:endParaRPr lang="en-US" dirty="0"/>
          </a:p>
        </p:txBody>
      </p:sp>
      <p:sp>
        <p:nvSpPr>
          <p:cNvPr id="3" name="Content Placeholder 2"/>
          <p:cNvSpPr>
            <a:spLocks noGrp="1"/>
          </p:cNvSpPr>
          <p:nvPr>
            <p:ph idx="1"/>
          </p:nvPr>
        </p:nvSpPr>
        <p:spPr/>
        <p:txBody>
          <a:bodyPr/>
          <a:lstStyle/>
          <a:p>
            <a:r>
              <a:rPr lang="en-US" dirty="0" smtClean="0"/>
              <a:t>Mission critical OLTP databases to target </a:t>
            </a:r>
            <a:r>
              <a:rPr lang="en-US" dirty="0" err="1" smtClean="0"/>
              <a:t>Hadoop</a:t>
            </a:r>
            <a:r>
              <a:rPr lang="en-US" dirty="0" smtClean="0"/>
              <a:t> based systems</a:t>
            </a:r>
          </a:p>
          <a:p>
            <a:r>
              <a:rPr lang="en-US" dirty="0" smtClean="0"/>
              <a:t>Closed Mainframes systems to target </a:t>
            </a:r>
            <a:r>
              <a:rPr lang="en-US" dirty="0" err="1" smtClean="0"/>
              <a:t>Hadoop</a:t>
            </a:r>
            <a:r>
              <a:rPr lang="en-US" dirty="0" smtClean="0"/>
              <a:t> based systems in the form of delimited text files</a:t>
            </a:r>
          </a:p>
          <a:p>
            <a:r>
              <a:rPr lang="en-US" dirty="0" smtClean="0"/>
              <a:t>Third party applications to target </a:t>
            </a:r>
            <a:r>
              <a:rPr lang="en-US" dirty="0" err="1" smtClean="0"/>
              <a:t>Hadoop</a:t>
            </a:r>
            <a:r>
              <a:rPr lang="en-US" dirty="0" smtClean="0"/>
              <a:t> based systems (JSON, XML, delimited text files </a:t>
            </a:r>
            <a:r>
              <a:rPr lang="en-US" dirty="0" err="1" smtClean="0"/>
              <a:t>etc</a:t>
            </a:r>
            <a:r>
              <a:rPr lang="en-US" dirty="0" smtClean="0"/>
              <a:t>)</a:t>
            </a:r>
            <a:endParaRPr lang="en-US" dirty="0"/>
          </a:p>
        </p:txBody>
      </p:sp>
    </p:spTree>
    <p:extLst>
      <p:ext uri="{BB962C8B-B14F-4D97-AF65-F5344CB8AC3E}">
        <p14:creationId xmlns:p14="http://schemas.microsoft.com/office/powerpoint/2010/main" val="4038452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(LOAD)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Files needs to be copied should be of same type as table’s storage type specified in STORED AS clause</a:t>
            </a:r>
          </a:p>
          <a:p>
            <a:pPr lvl="1"/>
            <a:r>
              <a:rPr lang="en-US" dirty="0" smtClean="0"/>
              <a:t>Text data (STORED AS TEXTFILE)</a:t>
            </a:r>
          </a:p>
          <a:p>
            <a:pPr lvl="1"/>
            <a:r>
              <a:rPr lang="en-US" dirty="0" smtClean="0"/>
              <a:t>Sequence file data (STORED AS SEQUENCEFILE).</a:t>
            </a:r>
          </a:p>
          <a:p>
            <a:pPr lvl="1"/>
            <a:r>
              <a:rPr lang="en-US" dirty="0" smtClean="0"/>
              <a:t>Field and line delimiters also should be consistent</a:t>
            </a:r>
          </a:p>
          <a:p>
            <a:r>
              <a:rPr lang="en-US" dirty="0" smtClean="0"/>
              <a:t>LOAD will use file system APIs to copy files from local file system/HDFS to HDFS.</a:t>
            </a:r>
          </a:p>
          <a:p>
            <a:r>
              <a:rPr lang="en-US" dirty="0" smtClean="0"/>
              <a:t>LOAD does not use Map Reduce to get data into HDFS</a:t>
            </a:r>
          </a:p>
          <a:p>
            <a:r>
              <a:rPr lang="en-US" dirty="0" smtClean="0"/>
              <a:t>LOAD does not do any transformations or data integrity checks (Garbage In, Garbage Out). It is developer's responsibility that structure of data being loaded is consistent with the structure of table (unlike databases like Oracle, where integrity checks are performed while data is being loaded to </a:t>
            </a:r>
            <a:r>
              <a:rPr lang="en-US" smtClean="0"/>
              <a:t>the tables)</a:t>
            </a:r>
            <a:endParaRPr lang="en-US" dirty="0"/>
          </a:p>
        </p:txBody>
      </p:sp>
    </p:spTree>
    <p:extLst>
      <p:ext uri="{BB962C8B-B14F-4D97-AF65-F5344CB8AC3E}">
        <p14:creationId xmlns:p14="http://schemas.microsoft.com/office/powerpoint/2010/main" val="130199463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(LOAD) - Syntax</a:t>
            </a:r>
            <a:endParaRPr lang="en-US" dirty="0"/>
          </a:p>
        </p:txBody>
      </p:sp>
      <p:sp>
        <p:nvSpPr>
          <p:cNvPr id="3" name="Content Placeholder 2"/>
          <p:cNvSpPr>
            <a:spLocks noGrp="1"/>
          </p:cNvSpPr>
          <p:nvPr>
            <p:ph idx="1"/>
          </p:nvPr>
        </p:nvSpPr>
        <p:spPr/>
        <p:txBody>
          <a:bodyPr>
            <a:normAutofit fontScale="92500" lnSpcReduction="10000"/>
          </a:bodyPr>
          <a:lstStyle/>
          <a:p>
            <a:r>
              <a:rPr lang="en-US" dirty="0"/>
              <a:t>LOAD DATA [LOCAL] INPATH '</a:t>
            </a:r>
            <a:r>
              <a:rPr lang="en-US" dirty="0" err="1"/>
              <a:t>filepath</a:t>
            </a:r>
            <a:r>
              <a:rPr lang="en-US" dirty="0"/>
              <a:t>' [OVERWRITE] INTO TABLE </a:t>
            </a:r>
            <a:r>
              <a:rPr lang="en-US" dirty="0" err="1"/>
              <a:t>tablename</a:t>
            </a:r>
            <a:r>
              <a:rPr lang="en-US" dirty="0"/>
              <a:t> [PARTITION (partcol1=val1, partcol2=val2 ...)]</a:t>
            </a:r>
          </a:p>
          <a:p>
            <a:r>
              <a:rPr lang="en-US" dirty="0" smtClean="0"/>
              <a:t>LOCAL – to copy from local file system to HDFS referred by hive table</a:t>
            </a:r>
          </a:p>
          <a:p>
            <a:r>
              <a:rPr lang="en-US" dirty="0" smtClean="0"/>
              <a:t>OVERWRITE – Old data will be lost</a:t>
            </a:r>
          </a:p>
          <a:p>
            <a:r>
              <a:rPr lang="en-US" dirty="0" smtClean="0"/>
              <a:t>PARTITION – copy data to specified partition</a:t>
            </a:r>
          </a:p>
          <a:p>
            <a:r>
              <a:rPr lang="en-US" dirty="0" err="1" smtClean="0"/>
              <a:t>Eg</a:t>
            </a:r>
            <a:r>
              <a:rPr lang="en-US" dirty="0" smtClean="0"/>
              <a:t>: LOAD DATA LOCAL INPATH '/home/</a:t>
            </a:r>
            <a:r>
              <a:rPr lang="en-US" dirty="0" err="1" smtClean="0"/>
              <a:t>cloudera</a:t>
            </a:r>
            <a:r>
              <a:rPr lang="en-US" dirty="0" smtClean="0"/>
              <a:t>/</a:t>
            </a:r>
            <a:r>
              <a:rPr lang="en-US" dirty="0" err="1" smtClean="0"/>
              <a:t>test.txt</a:t>
            </a:r>
            <a:r>
              <a:rPr lang="en-US" dirty="0" smtClean="0"/>
              <a:t>' OVERWRITE INTO TABLE test;</a:t>
            </a:r>
            <a:endParaRPr lang="en-US" dirty="0"/>
          </a:p>
        </p:txBody>
      </p:sp>
    </p:spTree>
    <p:extLst>
      <p:ext uri="{BB962C8B-B14F-4D97-AF65-F5344CB8AC3E}">
        <p14:creationId xmlns:p14="http://schemas.microsoft.com/office/powerpoint/2010/main" val="287687820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(LOAD) - Demo</a:t>
            </a:r>
            <a:endParaRPr lang="en-US" dirty="0"/>
          </a:p>
        </p:txBody>
      </p:sp>
      <p:sp>
        <p:nvSpPr>
          <p:cNvPr id="3" name="Content Placeholder 2"/>
          <p:cNvSpPr>
            <a:spLocks noGrp="1"/>
          </p:cNvSpPr>
          <p:nvPr>
            <p:ph idx="1"/>
          </p:nvPr>
        </p:nvSpPr>
        <p:spPr/>
        <p:txBody>
          <a:bodyPr>
            <a:normAutofit lnSpcReduction="10000"/>
          </a:bodyPr>
          <a:lstStyle/>
          <a:p>
            <a:r>
              <a:rPr lang="en-US" dirty="0" smtClean="0"/>
              <a:t>Hive LOAD command is used to copy data from local files/HDFS into HDFS used by Hive tables</a:t>
            </a:r>
          </a:p>
          <a:p>
            <a:r>
              <a:rPr lang="en-US" dirty="0" smtClean="0"/>
              <a:t>Copying data from local file system to Hive tables</a:t>
            </a:r>
          </a:p>
          <a:p>
            <a:r>
              <a:rPr lang="en-US" dirty="0" smtClean="0"/>
              <a:t>Copying data from HDFS location to Hive tables</a:t>
            </a:r>
          </a:p>
          <a:p>
            <a:r>
              <a:rPr lang="en-US" dirty="0" smtClean="0"/>
              <a:t>Overwrite existing data</a:t>
            </a:r>
          </a:p>
          <a:p>
            <a:r>
              <a:rPr lang="en-US" dirty="0" smtClean="0"/>
              <a:t>Append to </a:t>
            </a:r>
            <a:r>
              <a:rPr lang="en-US" smtClean="0"/>
              <a:t>existing data</a:t>
            </a:r>
          </a:p>
          <a:p>
            <a:endParaRPr lang="en-US" dirty="0" smtClean="0"/>
          </a:p>
          <a:p>
            <a:endParaRPr lang="en-US" dirty="0"/>
          </a:p>
        </p:txBody>
      </p:sp>
    </p:spTree>
    <p:extLst>
      <p:ext uri="{BB962C8B-B14F-4D97-AF65-F5344CB8AC3E}">
        <p14:creationId xmlns:p14="http://schemas.microsoft.com/office/powerpoint/2010/main" val="348570842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(INSERT)</a:t>
            </a:r>
            <a:endParaRPr lang="en-US" dirty="0"/>
          </a:p>
        </p:txBody>
      </p:sp>
      <p:sp>
        <p:nvSpPr>
          <p:cNvPr id="3" name="Content Placeholder 2"/>
          <p:cNvSpPr>
            <a:spLocks noGrp="1"/>
          </p:cNvSpPr>
          <p:nvPr>
            <p:ph idx="1"/>
          </p:nvPr>
        </p:nvSpPr>
        <p:spPr/>
        <p:txBody>
          <a:bodyPr>
            <a:normAutofit lnSpcReduction="10000"/>
          </a:bodyPr>
          <a:lstStyle/>
          <a:p>
            <a:r>
              <a:rPr lang="en-US" dirty="0" smtClean="0"/>
              <a:t>Insert command is used to select data from one table to another table</a:t>
            </a:r>
          </a:p>
          <a:p>
            <a:pPr lvl="1"/>
            <a:r>
              <a:rPr lang="en-US" dirty="0" smtClean="0"/>
              <a:t>To load one table to another table or partition of another table</a:t>
            </a:r>
          </a:p>
          <a:p>
            <a:pPr lvl="2"/>
            <a:r>
              <a:rPr lang="en-US" dirty="0" smtClean="0"/>
              <a:t>Apply transformations</a:t>
            </a:r>
          </a:p>
          <a:p>
            <a:pPr lvl="2"/>
            <a:r>
              <a:rPr lang="en-US" dirty="0" smtClean="0"/>
              <a:t>Data cleansing</a:t>
            </a:r>
          </a:p>
          <a:p>
            <a:pPr lvl="2"/>
            <a:r>
              <a:rPr lang="en-US" dirty="0" smtClean="0"/>
              <a:t>Filtering</a:t>
            </a:r>
          </a:p>
          <a:p>
            <a:pPr lvl="2"/>
            <a:r>
              <a:rPr lang="en-US" dirty="0" err="1" smtClean="0"/>
              <a:t>etc</a:t>
            </a:r>
            <a:endParaRPr lang="en-US" dirty="0" smtClean="0"/>
          </a:p>
          <a:p>
            <a:pPr lvl="1"/>
            <a:r>
              <a:rPr lang="en-US" dirty="0" smtClean="0"/>
              <a:t>To load data from one table with one file format to another table with different table format</a:t>
            </a:r>
            <a:endParaRPr lang="en-US" dirty="0"/>
          </a:p>
        </p:txBody>
      </p:sp>
    </p:spTree>
    <p:extLst>
      <p:ext uri="{BB962C8B-B14F-4D97-AF65-F5344CB8AC3E}">
        <p14:creationId xmlns:p14="http://schemas.microsoft.com/office/powerpoint/2010/main" val="24450142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77" y="0"/>
            <a:ext cx="8229600" cy="1143000"/>
          </a:xfrm>
        </p:spPr>
        <p:txBody>
          <a:bodyPr/>
          <a:lstStyle/>
          <a:p>
            <a:r>
              <a:rPr lang="en-US" dirty="0" smtClean="0"/>
              <a:t>Hive (INSERT)</a:t>
            </a:r>
            <a:endParaRPr lang="en-US" dirty="0"/>
          </a:p>
        </p:txBody>
      </p:sp>
      <p:sp>
        <p:nvSpPr>
          <p:cNvPr id="3" name="Content Placeholder 2"/>
          <p:cNvSpPr>
            <a:spLocks noGrp="1"/>
          </p:cNvSpPr>
          <p:nvPr>
            <p:ph idx="1"/>
          </p:nvPr>
        </p:nvSpPr>
        <p:spPr>
          <a:xfrm>
            <a:off x="766969" y="1600200"/>
            <a:ext cx="8229600" cy="4525963"/>
          </a:xfrm>
        </p:spPr>
        <p:txBody>
          <a:bodyPr>
            <a:normAutofit fontScale="92500" lnSpcReduction="20000"/>
          </a:bodyPr>
          <a:lstStyle/>
          <a:p>
            <a:r>
              <a:rPr lang="en-US" dirty="0" smtClean="0"/>
              <a:t>INSERT OVERWRITE</a:t>
            </a:r>
          </a:p>
          <a:p>
            <a:pPr lvl="1"/>
            <a:r>
              <a:rPr lang="en-US" dirty="0" smtClean="0"/>
              <a:t>Old files will be deleted</a:t>
            </a:r>
          </a:p>
          <a:p>
            <a:r>
              <a:rPr lang="en-US" dirty="0" smtClean="0"/>
              <a:t>INSERT INTO</a:t>
            </a:r>
          </a:p>
          <a:p>
            <a:pPr lvl="1"/>
            <a:r>
              <a:rPr lang="en-US" dirty="0"/>
              <a:t>Old files will not be deleted</a:t>
            </a:r>
          </a:p>
          <a:p>
            <a:pPr lvl="1"/>
            <a:r>
              <a:rPr lang="en-US" dirty="0" smtClean="0"/>
              <a:t>Simulates </a:t>
            </a:r>
            <a:r>
              <a:rPr lang="en-US" dirty="0"/>
              <a:t>append</a:t>
            </a:r>
          </a:p>
          <a:p>
            <a:r>
              <a:rPr lang="en-US" dirty="0" smtClean="0"/>
              <a:t>table insert</a:t>
            </a:r>
          </a:p>
          <a:p>
            <a:r>
              <a:rPr lang="en-US" dirty="0" smtClean="0"/>
              <a:t>Inserting into bucketed tables</a:t>
            </a:r>
          </a:p>
          <a:p>
            <a:r>
              <a:rPr lang="en-US" dirty="0" smtClean="0"/>
              <a:t>Inserting into partitions</a:t>
            </a:r>
          </a:p>
          <a:p>
            <a:pPr lvl="1"/>
            <a:r>
              <a:rPr lang="en-US" dirty="0" smtClean="0"/>
              <a:t>Dynamic</a:t>
            </a:r>
          </a:p>
          <a:p>
            <a:pPr lvl="1"/>
            <a:r>
              <a:rPr lang="en-US" dirty="0" smtClean="0"/>
              <a:t>Static</a:t>
            </a:r>
          </a:p>
        </p:txBody>
      </p:sp>
    </p:spTree>
    <p:extLst>
      <p:ext uri="{BB962C8B-B14F-4D97-AF65-F5344CB8AC3E}">
        <p14:creationId xmlns:p14="http://schemas.microsoft.com/office/powerpoint/2010/main" val="10317809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a:t>
            </a:r>
            <a:br>
              <a:rPr lang="en-US" dirty="0" smtClean="0"/>
            </a:br>
            <a:r>
              <a:rPr lang="en-US" dirty="0" smtClean="0"/>
              <a:t>(</a:t>
            </a:r>
            <a:r>
              <a:rPr lang="en-US" dirty="0" err="1" smtClean="0"/>
              <a:t>Hadoop</a:t>
            </a:r>
            <a:r>
              <a:rPr lang="en-US" dirty="0" smtClean="0"/>
              <a:t> Advantages)</a:t>
            </a:r>
            <a:endParaRPr lang="en-US" dirty="0"/>
          </a:p>
        </p:txBody>
      </p:sp>
      <p:sp>
        <p:nvSpPr>
          <p:cNvPr id="3" name="Content Placeholder 2"/>
          <p:cNvSpPr>
            <a:spLocks noGrp="1"/>
          </p:cNvSpPr>
          <p:nvPr>
            <p:ph idx="1"/>
          </p:nvPr>
        </p:nvSpPr>
        <p:spPr/>
        <p:txBody>
          <a:bodyPr/>
          <a:lstStyle/>
          <a:p>
            <a:r>
              <a:rPr lang="en-US" dirty="0" smtClean="0"/>
              <a:t>Distributed Storage and Computing</a:t>
            </a:r>
          </a:p>
          <a:p>
            <a:r>
              <a:rPr lang="en-US" dirty="0" smtClean="0"/>
              <a:t>Linearly scalable</a:t>
            </a:r>
          </a:p>
          <a:p>
            <a:r>
              <a:rPr lang="en-US" dirty="0" smtClean="0"/>
              <a:t>Can store both structured and unstructured data</a:t>
            </a:r>
          </a:p>
          <a:p>
            <a:r>
              <a:rPr lang="en-US" dirty="0" smtClean="0"/>
              <a:t>Economical and yet reliable (open source on top of commodity hardware)</a:t>
            </a:r>
          </a:p>
        </p:txBody>
      </p:sp>
    </p:spTree>
    <p:extLst>
      <p:ext uri="{BB962C8B-B14F-4D97-AF65-F5344CB8AC3E}">
        <p14:creationId xmlns:p14="http://schemas.microsoft.com/office/powerpoint/2010/main" val="19002299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Partition Insert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04369198"/>
              </p:ext>
            </p:extLst>
          </p:nvPr>
        </p:nvGraphicFramePr>
        <p:xfrm>
          <a:off x="457200" y="1763889"/>
          <a:ext cx="8229600" cy="3824113"/>
        </p:xfrm>
        <a:graphic>
          <a:graphicData uri="http://schemas.openxmlformats.org/drawingml/2006/table">
            <a:tbl>
              <a:tblPr/>
              <a:tblGrid>
                <a:gridCol w="3614058"/>
                <a:gridCol w="638628"/>
                <a:gridCol w="3976914"/>
              </a:tblGrid>
              <a:tr h="261275">
                <a:tc>
                  <a:txBody>
                    <a:bodyPr/>
                    <a:lstStyle/>
                    <a:p>
                      <a:pPr algn="ctr" fontAlgn="ctr"/>
                      <a:r>
                        <a:rPr lang="en-US" sz="1200" b="1" i="0" u="none" strike="noStrike">
                          <a:solidFill>
                            <a:srgbClr val="000000"/>
                          </a:solidFill>
                          <a:effectLst/>
                          <a:latin typeface="Calibri"/>
                        </a:rPr>
                        <a:t>Configuration property</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Default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Note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977">
                <a:tc>
                  <a:txBody>
                    <a:bodyPr/>
                    <a:lstStyle/>
                    <a:p>
                      <a:pPr algn="l" fontAlgn="ctr"/>
                      <a:r>
                        <a:rPr lang="en-US" sz="1000" b="0" i="0" u="none" strike="noStrike" dirty="0" err="1">
                          <a:solidFill>
                            <a:srgbClr val="000000"/>
                          </a:solidFill>
                          <a:effectLst/>
                          <a:latin typeface="Courier"/>
                        </a:rPr>
                        <a:t>hive.exec.dynamic.partition</a:t>
                      </a:r>
                      <a:endParaRPr lang="en-US" sz="1000" b="0" i="0" u="none" strike="noStrike" dirty="0">
                        <a:solidFill>
                          <a:srgbClr val="000000"/>
                        </a:solidFill>
                        <a:effectLst/>
                        <a:latin typeface="Courier"/>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ourier"/>
                        </a:rPr>
                        <a:t>FALSE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Needs to be set to </a:t>
                      </a:r>
                      <a:r>
                        <a:rPr lang="en-US" sz="1000" b="0" i="0" u="none" strike="noStrike">
                          <a:solidFill>
                            <a:srgbClr val="000000"/>
                          </a:solidFill>
                          <a:effectLst/>
                          <a:latin typeface="Courier"/>
                        </a:rPr>
                        <a:t>true</a:t>
                      </a:r>
                      <a:r>
                        <a:rPr lang="en-US" sz="1200" b="0" i="0" u="none" strike="noStrike">
                          <a:solidFill>
                            <a:srgbClr val="000000"/>
                          </a:solidFill>
                          <a:effectLst/>
                          <a:latin typeface="Calibri"/>
                        </a:rPr>
                        <a:t> to enable dynamic partition inserts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17953">
                <a:tc>
                  <a:txBody>
                    <a:bodyPr/>
                    <a:lstStyle/>
                    <a:p>
                      <a:pPr algn="l" fontAlgn="ctr"/>
                      <a:r>
                        <a:rPr lang="en-US" sz="1000" b="0" i="0" u="none" strike="noStrike" dirty="0" err="1" smtClean="0">
                          <a:solidFill>
                            <a:srgbClr val="000000"/>
                          </a:solidFill>
                          <a:effectLst/>
                          <a:latin typeface="Courier"/>
                        </a:rPr>
                        <a:t>hive.exec.dynamic.partition.mode</a:t>
                      </a:r>
                      <a:endParaRPr lang="en-US" sz="1000" b="0" i="0" u="none" strike="noStrike" dirty="0">
                        <a:solidFill>
                          <a:srgbClr val="000000"/>
                        </a:solidFill>
                        <a:effectLst/>
                        <a:latin typeface="Courier"/>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ourier"/>
                        </a:rPr>
                        <a:t>strict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In </a:t>
                      </a:r>
                      <a:r>
                        <a:rPr lang="en-US" sz="1000" b="0" i="0" u="none" strike="noStrike">
                          <a:solidFill>
                            <a:srgbClr val="000000"/>
                          </a:solidFill>
                          <a:effectLst/>
                          <a:latin typeface="Courier"/>
                        </a:rPr>
                        <a:t>strict</a:t>
                      </a:r>
                      <a:r>
                        <a:rPr lang="en-US" sz="1200" b="0" i="0" u="none" strike="noStrike">
                          <a:solidFill>
                            <a:srgbClr val="000000"/>
                          </a:solidFill>
                          <a:effectLst/>
                          <a:latin typeface="Calibri"/>
                        </a:rPr>
                        <a:t> mode, the user must specify at least one static partition in case the user accidentally overwrites all partitions, in </a:t>
                      </a:r>
                      <a:r>
                        <a:rPr lang="en-US" sz="1000" b="0" i="0" u="none" strike="noStrike">
                          <a:solidFill>
                            <a:srgbClr val="000000"/>
                          </a:solidFill>
                          <a:effectLst/>
                          <a:latin typeface="Courier"/>
                        </a:rPr>
                        <a:t>nonstrict</a:t>
                      </a:r>
                      <a:r>
                        <a:rPr lang="en-US" sz="1200" b="0" i="0" u="none" strike="noStrike">
                          <a:solidFill>
                            <a:srgbClr val="000000"/>
                          </a:solidFill>
                          <a:effectLst/>
                          <a:latin typeface="Calibri"/>
                        </a:rPr>
                        <a:t> mode all partitions are allowed to be dynamic</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977">
                <a:tc>
                  <a:txBody>
                    <a:bodyPr/>
                    <a:lstStyle/>
                    <a:p>
                      <a:pPr algn="l" fontAlgn="ctr"/>
                      <a:r>
                        <a:rPr lang="en-US" sz="1000" b="0" i="0" u="none" strike="noStrike">
                          <a:solidFill>
                            <a:srgbClr val="000000"/>
                          </a:solidFill>
                          <a:effectLst/>
                          <a:latin typeface="Courier"/>
                        </a:rPr>
                        <a:t>hive.exec.max.dynamic.partitions.pernode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0" i="0" u="none" strike="noStrike">
                          <a:solidFill>
                            <a:srgbClr val="000000"/>
                          </a:solidFill>
                          <a:effectLst/>
                          <a:latin typeface="Calibri"/>
                        </a:rPr>
                        <a:t>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Maximum number of dynamic partitions allowed to be created in each mapper/reducer node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977">
                <a:tc>
                  <a:txBody>
                    <a:bodyPr/>
                    <a:lstStyle/>
                    <a:p>
                      <a:pPr algn="l" fontAlgn="ctr"/>
                      <a:r>
                        <a:rPr lang="en-US" sz="1000" b="0" i="0" u="none" strike="noStrike">
                          <a:solidFill>
                            <a:srgbClr val="000000"/>
                          </a:solidFill>
                          <a:effectLst/>
                          <a:latin typeface="Courier"/>
                        </a:rPr>
                        <a:t>hive.exec.max.dynamic.partitions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0" i="0" u="none" strike="noStrike">
                          <a:solidFill>
                            <a:srgbClr val="000000"/>
                          </a:solidFill>
                          <a:effectLst/>
                          <a:latin typeface="Calibri"/>
                        </a:rPr>
                        <a: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Maximum number of dynamic partitions allowed to be created in total</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977">
                <a:tc>
                  <a:txBody>
                    <a:bodyPr/>
                    <a:lstStyle/>
                    <a:p>
                      <a:pPr algn="l" fontAlgn="ctr"/>
                      <a:r>
                        <a:rPr lang="en-US" sz="1000" b="0" i="0" u="none" strike="noStrike">
                          <a:solidFill>
                            <a:srgbClr val="000000"/>
                          </a:solidFill>
                          <a:effectLst/>
                          <a:latin typeface="Courier"/>
                        </a:rPr>
                        <a:t>hive.exec.max.created.files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200" b="0" i="0" u="none" strike="noStrike">
                          <a:solidFill>
                            <a:srgbClr val="000000"/>
                          </a:solidFill>
                          <a:effectLst/>
                          <a:latin typeface="Calibri"/>
                        </a:rPr>
                        <a:t>100000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Maximum number of HDFS files created by all mappers/reducers in a MapReduce job</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977">
                <a:tc>
                  <a:txBody>
                    <a:bodyPr/>
                    <a:lstStyle/>
                    <a:p>
                      <a:pPr algn="l" fontAlgn="ctr"/>
                      <a:r>
                        <a:rPr lang="en-US" sz="1000" b="0" i="0" u="none" strike="noStrike">
                          <a:solidFill>
                            <a:srgbClr val="000000"/>
                          </a:solidFill>
                          <a:effectLst/>
                          <a:latin typeface="Courier"/>
                        </a:rPr>
                        <a:t>hive.error.on.empty.partition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ourier"/>
                        </a:rPr>
                        <a:t>FALSE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Whether to throw an exception if dynamic partition insert generates empty results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781012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Hive</a:t>
            </a:r>
            <a:br>
              <a:rPr lang="en-US" dirty="0" smtClean="0"/>
            </a:br>
            <a:r>
              <a:rPr lang="en-US" dirty="0" smtClean="0"/>
              <a:t>(Data Loading)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Load</a:t>
            </a:r>
          </a:p>
          <a:p>
            <a:pPr lvl="1"/>
            <a:r>
              <a:rPr lang="en-US" dirty="0" smtClean="0"/>
              <a:t>Used to copy files from local file system or HDFS to Hive tables (HDFS)</a:t>
            </a:r>
          </a:p>
          <a:p>
            <a:pPr lvl="1"/>
            <a:r>
              <a:rPr lang="en-US" dirty="0" smtClean="0"/>
              <a:t>No map reduce jobs</a:t>
            </a:r>
          </a:p>
          <a:p>
            <a:r>
              <a:rPr lang="en-US" dirty="0" smtClean="0"/>
              <a:t>Insert</a:t>
            </a:r>
          </a:p>
          <a:p>
            <a:pPr lvl="1"/>
            <a:r>
              <a:rPr lang="en-US" dirty="0" smtClean="0"/>
              <a:t>Used to copy data from one hive table to another table</a:t>
            </a:r>
          </a:p>
          <a:p>
            <a:pPr lvl="1"/>
            <a:r>
              <a:rPr lang="en-US" dirty="0" smtClean="0"/>
              <a:t>Runs map reduce jobs</a:t>
            </a:r>
          </a:p>
          <a:p>
            <a:r>
              <a:rPr lang="en-US" dirty="0" smtClean="0"/>
              <a:t>Merge/</a:t>
            </a:r>
            <a:r>
              <a:rPr lang="en-US" dirty="0" err="1" smtClean="0"/>
              <a:t>upsert</a:t>
            </a:r>
            <a:r>
              <a:rPr lang="en-US" dirty="0" smtClean="0"/>
              <a:t> operation</a:t>
            </a:r>
          </a:p>
          <a:p>
            <a:pPr lvl="1"/>
            <a:r>
              <a:rPr lang="en-US" dirty="0" smtClean="0"/>
              <a:t>There is no inbuilt merge or </a:t>
            </a:r>
            <a:r>
              <a:rPr lang="en-US" dirty="0" err="1" smtClean="0"/>
              <a:t>upsert</a:t>
            </a:r>
            <a:r>
              <a:rPr lang="en-US" dirty="0" smtClean="0"/>
              <a:t> operation. </a:t>
            </a:r>
            <a:endParaRPr lang="en-US" dirty="0"/>
          </a:p>
        </p:txBody>
      </p:sp>
    </p:spTree>
    <p:extLst>
      <p:ext uri="{BB962C8B-B14F-4D97-AF65-F5344CB8AC3E}">
        <p14:creationId xmlns:p14="http://schemas.microsoft.com/office/powerpoint/2010/main" val="218657397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Hive</a:t>
            </a:r>
            <a:br>
              <a:rPr lang="en-US" dirty="0" smtClean="0"/>
            </a:br>
            <a:r>
              <a:rPr lang="en-US" dirty="0" smtClean="0"/>
              <a:t>(LOAD/INSERT)</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Arial" charset="0"/>
              </a:rPr>
              <a:t>Major differences with Relational</a:t>
            </a:r>
          </a:p>
          <a:p>
            <a:pPr lvl="1"/>
            <a:r>
              <a:rPr lang="en-US" dirty="0" smtClean="0">
                <a:latin typeface="Arial" charset="0"/>
              </a:rPr>
              <a:t>Cannot specify columns on insert</a:t>
            </a:r>
          </a:p>
          <a:p>
            <a:pPr lvl="1"/>
            <a:r>
              <a:rPr lang="en-US" dirty="0" smtClean="0">
                <a:latin typeface="Arial" charset="0"/>
              </a:rPr>
              <a:t>Does not support update/delete</a:t>
            </a:r>
          </a:p>
          <a:p>
            <a:pPr lvl="1"/>
            <a:r>
              <a:rPr lang="en-US" dirty="0" smtClean="0">
                <a:latin typeface="Arial" charset="0"/>
              </a:rPr>
              <a:t>Schema on Read (No integrity checks on write)</a:t>
            </a:r>
          </a:p>
          <a:p>
            <a:pPr lvl="1"/>
            <a:r>
              <a:rPr lang="en-US" dirty="0" smtClean="0">
                <a:latin typeface="Arial" charset="0"/>
              </a:rPr>
              <a:t>No transactions (so no commit or redo log)</a:t>
            </a:r>
          </a:p>
          <a:p>
            <a:pPr lvl="1"/>
            <a:r>
              <a:rPr lang="en-US" dirty="0" smtClean="0">
                <a:latin typeface="Arial" charset="0"/>
              </a:rPr>
              <a:t>Uses Map Reduce framework</a:t>
            </a:r>
          </a:p>
          <a:p>
            <a:r>
              <a:rPr lang="en-US" dirty="0" smtClean="0">
                <a:latin typeface="Arial" charset="0"/>
              </a:rPr>
              <a:t>Insert/</a:t>
            </a:r>
            <a:r>
              <a:rPr lang="en-US" smtClean="0">
                <a:latin typeface="Arial" charset="0"/>
              </a:rPr>
              <a:t>Load data</a:t>
            </a:r>
            <a:endParaRPr lang="en-US" dirty="0" smtClean="0">
              <a:latin typeface="Arial" charset="0"/>
            </a:endParaRPr>
          </a:p>
          <a:p>
            <a:r>
              <a:rPr lang="en-US" dirty="0" smtClean="0">
                <a:latin typeface="Arial" charset="0"/>
              </a:rPr>
              <a:t>Monitoring jobs</a:t>
            </a:r>
            <a:endParaRPr lang="en-US" dirty="0">
              <a:latin typeface="Arial" charset="0"/>
            </a:endParaRPr>
          </a:p>
        </p:txBody>
      </p:sp>
    </p:spTree>
    <p:extLst>
      <p:ext uri="{BB962C8B-B14F-4D97-AF65-F5344CB8AC3E}">
        <p14:creationId xmlns:p14="http://schemas.microsoft.com/office/powerpoint/2010/main" val="186575321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Map Reduce</a:t>
            </a:r>
            <a:br>
              <a:rPr lang="en-US" dirty="0" smtClean="0"/>
            </a:br>
            <a:r>
              <a:rPr lang="en-US" dirty="0" smtClean="0"/>
              <a:t>(Data quality and performance tuning)</a:t>
            </a:r>
            <a:endParaRPr lang="en-US" dirty="0"/>
          </a:p>
        </p:txBody>
      </p:sp>
      <p:sp>
        <p:nvSpPr>
          <p:cNvPr id="3" name="Content Placeholder 2"/>
          <p:cNvSpPr>
            <a:spLocks noGrp="1"/>
          </p:cNvSpPr>
          <p:nvPr>
            <p:ph idx="1"/>
          </p:nvPr>
        </p:nvSpPr>
        <p:spPr/>
        <p:txBody>
          <a:bodyPr/>
          <a:lstStyle/>
          <a:p>
            <a:r>
              <a:rPr lang="en-US" dirty="0" smtClean="0"/>
              <a:t>Data quality</a:t>
            </a:r>
          </a:p>
          <a:p>
            <a:r>
              <a:rPr lang="en-US" dirty="0" smtClean="0"/>
              <a:t>Performance tuning of complex and slow queries</a:t>
            </a:r>
          </a:p>
        </p:txBody>
      </p:sp>
    </p:spTree>
    <p:extLst>
      <p:ext uri="{BB962C8B-B14F-4D97-AF65-F5344CB8AC3E}">
        <p14:creationId xmlns:p14="http://schemas.microsoft.com/office/powerpoint/2010/main" val="47948657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 and Load data into EDW</a:t>
            </a:r>
            <a:endParaRPr lang="en-US" dirty="0"/>
          </a:p>
        </p:txBody>
      </p:sp>
      <p:sp>
        <p:nvSpPr>
          <p:cNvPr id="3" name="Content Placeholder 2"/>
          <p:cNvSpPr>
            <a:spLocks noGrp="1"/>
          </p:cNvSpPr>
          <p:nvPr>
            <p:ph idx="1"/>
          </p:nvPr>
        </p:nvSpPr>
        <p:spPr/>
        <p:txBody>
          <a:bodyPr/>
          <a:lstStyle/>
          <a:p>
            <a:r>
              <a:rPr lang="en-US" dirty="0" smtClean="0"/>
              <a:t>Data Modeling</a:t>
            </a:r>
          </a:p>
          <a:p>
            <a:r>
              <a:rPr lang="en-US" dirty="0" smtClean="0"/>
              <a:t>Technologies for transformation and load data</a:t>
            </a:r>
          </a:p>
          <a:p>
            <a:pPr lvl="1"/>
            <a:r>
              <a:rPr lang="en-US" dirty="0" smtClean="0"/>
              <a:t>Hive</a:t>
            </a:r>
          </a:p>
          <a:p>
            <a:pPr lvl="1"/>
            <a:r>
              <a:rPr lang="en-US" dirty="0" smtClean="0"/>
              <a:t>Pig</a:t>
            </a:r>
          </a:p>
          <a:p>
            <a:pPr lvl="1"/>
            <a:r>
              <a:rPr lang="en-US" dirty="0" smtClean="0"/>
              <a:t>Java Map Reduce</a:t>
            </a:r>
            <a:endParaRPr lang="en-US" dirty="0"/>
          </a:p>
        </p:txBody>
      </p:sp>
    </p:spTree>
    <p:extLst>
      <p:ext uri="{BB962C8B-B14F-4D97-AF65-F5344CB8AC3E}">
        <p14:creationId xmlns:p14="http://schemas.microsoft.com/office/powerpoint/2010/main" val="369825925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(Transformation and Load)</a:t>
            </a:r>
            <a:endParaRPr lang="en-US" dirty="0"/>
          </a:p>
        </p:txBody>
      </p:sp>
      <p:sp>
        <p:nvSpPr>
          <p:cNvPr id="3" name="Content Placeholder 2"/>
          <p:cNvSpPr>
            <a:spLocks noGrp="1"/>
          </p:cNvSpPr>
          <p:nvPr>
            <p:ph idx="1"/>
          </p:nvPr>
        </p:nvSpPr>
        <p:spPr/>
        <p:txBody>
          <a:bodyPr/>
          <a:lstStyle/>
          <a:p>
            <a:r>
              <a:rPr lang="en-US" dirty="0" smtClean="0"/>
              <a:t>Hive (Transformation and Load)</a:t>
            </a:r>
          </a:p>
          <a:p>
            <a:pPr lvl="1"/>
            <a:r>
              <a:rPr lang="en-US" dirty="0" smtClean="0"/>
              <a:t>Use combination of Hive Query language and data load language</a:t>
            </a:r>
          </a:p>
          <a:p>
            <a:r>
              <a:rPr lang="en-US" dirty="0" smtClean="0"/>
              <a:t>Hive Query Language</a:t>
            </a:r>
          </a:p>
          <a:p>
            <a:r>
              <a:rPr lang="en-US" dirty="0" smtClean="0"/>
              <a:t>Hive Data load language</a:t>
            </a:r>
            <a:endParaRPr lang="en-US" dirty="0"/>
          </a:p>
          <a:p>
            <a:endParaRPr lang="en-US" dirty="0" smtClean="0"/>
          </a:p>
        </p:txBody>
      </p:sp>
    </p:spTree>
    <p:extLst>
      <p:ext uri="{BB962C8B-B14F-4D97-AF65-F5344CB8AC3E}">
        <p14:creationId xmlns:p14="http://schemas.microsoft.com/office/powerpoint/2010/main" val="181493656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Hive Query Language</a:t>
            </a:r>
            <a:br>
              <a:rPr lang="en-US" dirty="0" smtClean="0"/>
            </a:br>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Uses Map Reduce framework</a:t>
            </a:r>
          </a:p>
          <a:p>
            <a:r>
              <a:rPr lang="en-US" dirty="0" smtClean="0"/>
              <a:t>Dynamically generates map reduce code and spawns one or more map reduce jobs</a:t>
            </a:r>
            <a:endParaRPr lang="en-US" dirty="0"/>
          </a:p>
        </p:txBody>
      </p:sp>
    </p:spTree>
    <p:extLst>
      <p:ext uri="{BB962C8B-B14F-4D97-AF65-F5344CB8AC3E}">
        <p14:creationId xmlns:p14="http://schemas.microsoft.com/office/powerpoint/2010/main" val="428558607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Query Language</a:t>
            </a:r>
            <a:endParaRPr lang="en-US" dirty="0"/>
          </a:p>
        </p:txBody>
      </p:sp>
      <p:sp>
        <p:nvSpPr>
          <p:cNvPr id="3" name="Content Placeholder 2"/>
          <p:cNvSpPr>
            <a:spLocks noGrp="1"/>
          </p:cNvSpPr>
          <p:nvPr>
            <p:ph idx="1"/>
          </p:nvPr>
        </p:nvSpPr>
        <p:spPr/>
        <p:txBody>
          <a:bodyPr>
            <a:normAutofit/>
          </a:bodyPr>
          <a:lstStyle/>
          <a:p>
            <a:r>
              <a:rPr lang="en-US" sz="1800" dirty="0" smtClean="0">
                <a:latin typeface="Arial" charset="0"/>
              </a:rPr>
              <a:t>Major differences with Relational</a:t>
            </a:r>
          </a:p>
          <a:p>
            <a:pPr lvl="1"/>
            <a:r>
              <a:rPr lang="en-US" sz="1600" dirty="0" smtClean="0">
                <a:latin typeface="Arial" charset="0"/>
              </a:rPr>
              <a:t>Uses Map Reduce framework</a:t>
            </a:r>
          </a:p>
          <a:p>
            <a:pPr lvl="1"/>
            <a:r>
              <a:rPr lang="en-US" sz="1600" dirty="0" smtClean="0">
                <a:latin typeface="Arial" charset="0"/>
              </a:rPr>
              <a:t>Most of the SQL features are still evolving (analytics)</a:t>
            </a:r>
          </a:p>
          <a:p>
            <a:pPr lvl="1"/>
            <a:r>
              <a:rPr lang="en-US" sz="1600" dirty="0" smtClean="0">
                <a:latin typeface="Arial" charset="0"/>
              </a:rPr>
              <a:t>Uses ANSI standard for joins (</a:t>
            </a:r>
            <a:r>
              <a:rPr lang="en-US" sz="1600" i="1" dirty="0" smtClean="0">
                <a:latin typeface="Arial" charset="0"/>
              </a:rPr>
              <a:t>No (+) like Oracle</a:t>
            </a:r>
            <a:r>
              <a:rPr lang="en-US" sz="1600" dirty="0" smtClean="0">
                <a:latin typeface="Arial" charset="0"/>
              </a:rPr>
              <a:t>)</a:t>
            </a:r>
          </a:p>
          <a:p>
            <a:pPr lvl="1"/>
            <a:r>
              <a:rPr lang="en-US" sz="1600" dirty="0" smtClean="0">
                <a:latin typeface="Arial" charset="0"/>
              </a:rPr>
              <a:t>Schema on Read (returns null if the data is inconsistent with its data type)</a:t>
            </a:r>
          </a:p>
          <a:p>
            <a:pPr lvl="1"/>
            <a:r>
              <a:rPr lang="en-US" sz="1600" dirty="0" smtClean="0">
                <a:latin typeface="Arial" charset="0"/>
              </a:rPr>
              <a:t>Intended for batch processing</a:t>
            </a:r>
          </a:p>
          <a:p>
            <a:r>
              <a:rPr lang="en-US" sz="1800" dirty="0" smtClean="0">
                <a:latin typeface="Arial" charset="0"/>
              </a:rPr>
              <a:t>Simple queries</a:t>
            </a:r>
          </a:p>
          <a:p>
            <a:r>
              <a:rPr lang="en-US" sz="1800" dirty="0" smtClean="0">
                <a:latin typeface="Arial" charset="0"/>
              </a:rPr>
              <a:t>Joins</a:t>
            </a:r>
            <a:endParaRPr lang="en-US" sz="1400" dirty="0" smtClean="0">
              <a:latin typeface="Arial" charset="0"/>
            </a:endParaRPr>
          </a:p>
          <a:p>
            <a:r>
              <a:rPr lang="en-US" sz="1800" dirty="0" smtClean="0">
                <a:latin typeface="Arial" charset="0"/>
              </a:rPr>
              <a:t>User defined functions</a:t>
            </a:r>
          </a:p>
          <a:p>
            <a:r>
              <a:rPr lang="en-US" sz="1800" dirty="0" smtClean="0">
                <a:latin typeface="Arial" charset="0"/>
              </a:rPr>
              <a:t>Hints</a:t>
            </a:r>
          </a:p>
          <a:p>
            <a:r>
              <a:rPr lang="en-US" sz="1800" dirty="0" smtClean="0">
                <a:latin typeface="Arial" charset="0"/>
              </a:rPr>
              <a:t>Monitoring Jobs</a:t>
            </a:r>
          </a:p>
        </p:txBody>
      </p:sp>
    </p:spTree>
    <p:extLst>
      <p:ext uri="{BB962C8B-B14F-4D97-AF65-F5344CB8AC3E}">
        <p14:creationId xmlns:p14="http://schemas.microsoft.com/office/powerpoint/2010/main" val="428066017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Query Language</a:t>
            </a:r>
            <a:endParaRPr lang="en-US" dirty="0"/>
          </a:p>
        </p:txBody>
      </p:sp>
      <p:sp>
        <p:nvSpPr>
          <p:cNvPr id="3" name="Content Placeholder 2"/>
          <p:cNvSpPr>
            <a:spLocks noGrp="1"/>
          </p:cNvSpPr>
          <p:nvPr>
            <p:ph idx="1"/>
          </p:nvPr>
        </p:nvSpPr>
        <p:spPr/>
        <p:txBody>
          <a:bodyPr>
            <a:normAutofit fontScale="92500" lnSpcReduction="10000"/>
          </a:bodyPr>
          <a:lstStyle/>
          <a:p>
            <a:r>
              <a:rPr lang="en-US" sz="1800" dirty="0" smtClean="0">
                <a:latin typeface="Arial" charset="0"/>
              </a:rPr>
              <a:t>Major differences with Relational</a:t>
            </a:r>
          </a:p>
          <a:p>
            <a:r>
              <a:rPr lang="en-US" sz="1800" dirty="0" smtClean="0">
                <a:latin typeface="Arial" charset="0"/>
              </a:rPr>
              <a:t>Simple queries</a:t>
            </a:r>
          </a:p>
          <a:p>
            <a:pPr lvl="1"/>
            <a:r>
              <a:rPr lang="en-US" sz="1600" dirty="0" smtClean="0">
                <a:latin typeface="Arial" charset="0"/>
              </a:rPr>
              <a:t>No support for exists (in the earlier versions)</a:t>
            </a:r>
          </a:p>
          <a:p>
            <a:pPr lvl="1"/>
            <a:r>
              <a:rPr lang="en-US" sz="1600" dirty="0" smtClean="0">
                <a:latin typeface="Arial" charset="0"/>
              </a:rPr>
              <a:t>No support for correlated sub queries (in the earlier versions)</a:t>
            </a:r>
          </a:p>
          <a:p>
            <a:pPr lvl="1"/>
            <a:r>
              <a:rPr lang="en-US" sz="1600" dirty="0" smtClean="0">
                <a:latin typeface="Arial" charset="0"/>
              </a:rPr>
              <a:t>No support for sub queries in IN clause</a:t>
            </a:r>
          </a:p>
          <a:p>
            <a:pPr lvl="1"/>
            <a:r>
              <a:rPr lang="en-US" sz="1600" dirty="0" smtClean="0">
                <a:latin typeface="Arial" charset="0"/>
              </a:rPr>
              <a:t>No support for scalar </a:t>
            </a:r>
            <a:r>
              <a:rPr lang="en-US" sz="1600" dirty="0" err="1" smtClean="0">
                <a:latin typeface="Arial" charset="0"/>
              </a:rPr>
              <a:t>subqueries</a:t>
            </a:r>
            <a:endParaRPr lang="en-US" sz="1600" dirty="0" smtClean="0">
              <a:latin typeface="Arial" charset="0"/>
            </a:endParaRPr>
          </a:p>
          <a:p>
            <a:r>
              <a:rPr lang="en-US" sz="1800" dirty="0" smtClean="0">
                <a:latin typeface="Arial" charset="0"/>
              </a:rPr>
              <a:t>Joins</a:t>
            </a:r>
          </a:p>
          <a:p>
            <a:pPr lvl="1"/>
            <a:r>
              <a:rPr lang="en-US" sz="1600" dirty="0" smtClean="0">
                <a:latin typeface="Arial" charset="0"/>
              </a:rPr>
              <a:t>Only supports ANSI joins (for </a:t>
            </a:r>
            <a:r>
              <a:rPr lang="en-US" sz="1600" smtClean="0">
                <a:latin typeface="Arial" charset="0"/>
              </a:rPr>
              <a:t>outer joins)</a:t>
            </a:r>
          </a:p>
          <a:p>
            <a:pPr lvl="1"/>
            <a:r>
              <a:rPr lang="en-US" sz="1600" dirty="0" smtClean="0">
                <a:latin typeface="Arial" charset="0"/>
              </a:rPr>
              <a:t>Map side joins (uses distributed cache)</a:t>
            </a:r>
            <a:endParaRPr lang="en-US" sz="1000" dirty="0" smtClean="0">
              <a:latin typeface="Arial" charset="0"/>
            </a:endParaRPr>
          </a:p>
          <a:p>
            <a:r>
              <a:rPr lang="en-US" sz="1800" dirty="0" smtClean="0">
                <a:latin typeface="Arial" charset="0"/>
              </a:rPr>
              <a:t>Sorting</a:t>
            </a:r>
          </a:p>
          <a:p>
            <a:pPr lvl="1"/>
            <a:r>
              <a:rPr lang="en-US" sz="1600" dirty="0" smtClean="0">
                <a:latin typeface="Arial" charset="0"/>
              </a:rPr>
              <a:t>Sort by</a:t>
            </a:r>
          </a:p>
          <a:p>
            <a:pPr lvl="1"/>
            <a:r>
              <a:rPr lang="en-US" sz="1600" dirty="0" smtClean="0">
                <a:latin typeface="Arial" charset="0"/>
              </a:rPr>
              <a:t>Order by</a:t>
            </a:r>
          </a:p>
          <a:p>
            <a:r>
              <a:rPr lang="en-US" sz="1800" dirty="0" smtClean="0">
                <a:latin typeface="Arial" charset="0"/>
              </a:rPr>
              <a:t>User defined functions</a:t>
            </a:r>
          </a:p>
          <a:p>
            <a:pPr lvl="1"/>
            <a:r>
              <a:rPr lang="en-US" sz="1600" dirty="0" smtClean="0">
                <a:latin typeface="Arial" charset="0"/>
              </a:rPr>
              <a:t>Need to use Java to define user defined functions</a:t>
            </a:r>
          </a:p>
          <a:p>
            <a:r>
              <a:rPr lang="en-US" sz="1800" dirty="0" smtClean="0">
                <a:latin typeface="Arial" charset="0"/>
              </a:rPr>
              <a:t>Hints</a:t>
            </a:r>
          </a:p>
          <a:p>
            <a:r>
              <a:rPr lang="en-US" sz="1800" dirty="0" smtClean="0">
                <a:latin typeface="Arial" charset="0"/>
              </a:rPr>
              <a:t>Monitoring Jobs</a:t>
            </a:r>
          </a:p>
        </p:txBody>
      </p:sp>
    </p:spTree>
    <p:extLst>
      <p:ext uri="{BB962C8B-B14F-4D97-AF65-F5344CB8AC3E}">
        <p14:creationId xmlns:p14="http://schemas.microsoft.com/office/powerpoint/2010/main" val="298847954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Queries (Syntax)</a:t>
            </a:r>
            <a:endParaRPr lang="en-US" dirty="0"/>
          </a:p>
        </p:txBody>
      </p:sp>
      <p:sp>
        <p:nvSpPr>
          <p:cNvPr id="3" name="Content Placeholder 2"/>
          <p:cNvSpPr>
            <a:spLocks noGrp="1"/>
          </p:cNvSpPr>
          <p:nvPr>
            <p:ph idx="1"/>
          </p:nvPr>
        </p:nvSpPr>
        <p:spPr/>
        <p:txBody>
          <a:bodyPr>
            <a:normAutofit/>
          </a:bodyPr>
          <a:lstStyle/>
          <a:p>
            <a:pPr marL="0" indent="0">
              <a:spcBef>
                <a:spcPct val="0"/>
              </a:spcBef>
              <a:buNone/>
            </a:pPr>
            <a:r>
              <a:rPr lang="en-US" sz="2400" dirty="0">
                <a:latin typeface="Arial" charset="0"/>
              </a:rPr>
              <a:t>SELECT [ALL | DISTINCT] </a:t>
            </a:r>
            <a:r>
              <a:rPr lang="en-US" sz="2400" dirty="0" err="1">
                <a:latin typeface="Arial" charset="0"/>
              </a:rPr>
              <a:t>select_expr</a:t>
            </a:r>
            <a:r>
              <a:rPr lang="en-US" sz="2400" dirty="0">
                <a:latin typeface="Arial" charset="0"/>
              </a:rPr>
              <a:t>, </a:t>
            </a:r>
            <a:r>
              <a:rPr lang="en-US" sz="2400" dirty="0" err="1">
                <a:latin typeface="Arial" charset="0"/>
              </a:rPr>
              <a:t>select_expr</a:t>
            </a:r>
            <a:r>
              <a:rPr lang="en-US" sz="2400" dirty="0">
                <a:latin typeface="Arial" charset="0"/>
              </a:rPr>
              <a:t>, ...</a:t>
            </a:r>
          </a:p>
          <a:p>
            <a:pPr marL="0" indent="0">
              <a:spcBef>
                <a:spcPct val="0"/>
              </a:spcBef>
              <a:buNone/>
            </a:pPr>
            <a:r>
              <a:rPr lang="en-US" sz="2400" dirty="0">
                <a:latin typeface="Arial" charset="0"/>
              </a:rPr>
              <a:t>FROM </a:t>
            </a:r>
            <a:r>
              <a:rPr lang="en-US" sz="2400" dirty="0" err="1">
                <a:latin typeface="Arial" charset="0"/>
              </a:rPr>
              <a:t>table_reference</a:t>
            </a:r>
            <a:endParaRPr lang="en-US" sz="2400" dirty="0">
              <a:latin typeface="Arial" charset="0"/>
            </a:endParaRPr>
          </a:p>
          <a:p>
            <a:pPr marL="0" indent="0">
              <a:spcBef>
                <a:spcPct val="0"/>
              </a:spcBef>
              <a:buNone/>
            </a:pPr>
            <a:r>
              <a:rPr lang="en-US" sz="2400" dirty="0">
                <a:latin typeface="Arial" charset="0"/>
              </a:rPr>
              <a:t>[WHERE </a:t>
            </a:r>
            <a:r>
              <a:rPr lang="en-US" sz="2400" dirty="0" err="1">
                <a:latin typeface="Arial" charset="0"/>
              </a:rPr>
              <a:t>where_condition</a:t>
            </a:r>
            <a:r>
              <a:rPr lang="en-US" sz="2400" dirty="0">
                <a:latin typeface="Arial" charset="0"/>
              </a:rPr>
              <a:t>]</a:t>
            </a:r>
          </a:p>
          <a:p>
            <a:pPr marL="0" indent="0">
              <a:spcBef>
                <a:spcPct val="0"/>
              </a:spcBef>
              <a:buNone/>
            </a:pPr>
            <a:r>
              <a:rPr lang="en-US" sz="2400" dirty="0">
                <a:latin typeface="Arial" charset="0"/>
              </a:rPr>
              <a:t>[GROUP BY </a:t>
            </a:r>
            <a:r>
              <a:rPr lang="en-US" sz="2400" dirty="0" err="1">
                <a:latin typeface="Arial" charset="0"/>
              </a:rPr>
              <a:t>col_list</a:t>
            </a:r>
            <a:r>
              <a:rPr lang="en-US" sz="2400" dirty="0">
                <a:latin typeface="Arial" charset="0"/>
              </a:rPr>
              <a:t>]</a:t>
            </a:r>
          </a:p>
          <a:p>
            <a:pPr marL="0" indent="0">
              <a:spcBef>
                <a:spcPct val="0"/>
              </a:spcBef>
              <a:buNone/>
            </a:pPr>
            <a:r>
              <a:rPr lang="en-US" sz="2400" dirty="0">
                <a:latin typeface="Arial" charset="0"/>
              </a:rPr>
              <a:t>[CLUSTER BY </a:t>
            </a:r>
            <a:r>
              <a:rPr lang="en-US" sz="2400" dirty="0" err="1">
                <a:latin typeface="Arial" charset="0"/>
              </a:rPr>
              <a:t>col_list</a:t>
            </a:r>
            <a:endParaRPr lang="en-US" sz="2400" dirty="0">
              <a:latin typeface="Arial" charset="0"/>
            </a:endParaRPr>
          </a:p>
          <a:p>
            <a:pPr marL="0" indent="0">
              <a:spcBef>
                <a:spcPct val="0"/>
              </a:spcBef>
              <a:buNone/>
            </a:pPr>
            <a:r>
              <a:rPr lang="en-US" sz="2400" dirty="0">
                <a:latin typeface="Arial" charset="0"/>
              </a:rPr>
              <a:t>  | [DISTRIBUTE BY </a:t>
            </a:r>
            <a:r>
              <a:rPr lang="en-US" sz="2400" dirty="0" err="1">
                <a:latin typeface="Arial" charset="0"/>
              </a:rPr>
              <a:t>col_list</a:t>
            </a:r>
            <a:r>
              <a:rPr lang="en-US" sz="2400" dirty="0">
                <a:latin typeface="Arial" charset="0"/>
              </a:rPr>
              <a:t>] [SORT BY </a:t>
            </a:r>
            <a:r>
              <a:rPr lang="en-US" sz="2400" dirty="0" err="1">
                <a:latin typeface="Arial" charset="0"/>
              </a:rPr>
              <a:t>col_list</a:t>
            </a:r>
            <a:r>
              <a:rPr lang="en-US" sz="2400" dirty="0">
                <a:latin typeface="Arial" charset="0"/>
              </a:rPr>
              <a:t>]</a:t>
            </a:r>
          </a:p>
          <a:p>
            <a:pPr marL="0" indent="0">
              <a:spcBef>
                <a:spcPct val="0"/>
              </a:spcBef>
              <a:buNone/>
            </a:pPr>
            <a:r>
              <a:rPr lang="en-US" sz="2400" dirty="0">
                <a:latin typeface="Arial" charset="0"/>
              </a:rPr>
              <a:t>]</a:t>
            </a:r>
          </a:p>
          <a:p>
            <a:pPr marL="0" indent="0">
              <a:spcBef>
                <a:spcPct val="0"/>
              </a:spcBef>
              <a:buNone/>
            </a:pPr>
            <a:r>
              <a:rPr lang="en-US" sz="2400" dirty="0">
                <a:latin typeface="Arial" charset="0"/>
              </a:rPr>
              <a:t>[LIMIT number]</a:t>
            </a:r>
            <a:endParaRPr lang="en-US" sz="2400" dirty="0"/>
          </a:p>
        </p:txBody>
      </p:sp>
    </p:spTree>
    <p:extLst>
      <p:ext uri="{BB962C8B-B14F-4D97-AF65-F5344CB8AC3E}">
        <p14:creationId xmlns:p14="http://schemas.microsoft.com/office/powerpoint/2010/main" val="5962289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a:t>
            </a:r>
            <a:br>
              <a:rPr lang="en-US" dirty="0" smtClean="0"/>
            </a:br>
            <a:r>
              <a:rPr lang="en-US" dirty="0" smtClean="0"/>
              <a:t>(HDFS Challenges/Limitations)</a:t>
            </a:r>
            <a:endParaRPr lang="en-US" dirty="0"/>
          </a:p>
        </p:txBody>
      </p:sp>
      <p:sp>
        <p:nvSpPr>
          <p:cNvPr id="3" name="Content Placeholder 2"/>
          <p:cNvSpPr>
            <a:spLocks noGrp="1"/>
          </p:cNvSpPr>
          <p:nvPr>
            <p:ph idx="1"/>
          </p:nvPr>
        </p:nvSpPr>
        <p:spPr/>
        <p:txBody>
          <a:bodyPr/>
          <a:lstStyle/>
          <a:p>
            <a:r>
              <a:rPr lang="en-US" dirty="0" smtClean="0"/>
              <a:t>No Transactions</a:t>
            </a:r>
          </a:p>
          <a:p>
            <a:r>
              <a:rPr lang="en-US" dirty="0" smtClean="0"/>
              <a:t>No or minimal constraints on write (Schema on read)</a:t>
            </a:r>
          </a:p>
          <a:p>
            <a:r>
              <a:rPr lang="en-US" dirty="0" smtClean="0"/>
              <a:t>Not for small files</a:t>
            </a:r>
          </a:p>
          <a:p>
            <a:r>
              <a:rPr lang="en-US" dirty="0" smtClean="0"/>
              <a:t>Not for mission critical</a:t>
            </a:r>
          </a:p>
          <a:p>
            <a:r>
              <a:rPr lang="en-US" dirty="0" smtClean="0"/>
              <a:t>No updates</a:t>
            </a:r>
          </a:p>
          <a:p>
            <a:r>
              <a:rPr lang="en-US" dirty="0" smtClean="0"/>
              <a:t>Not for random access</a:t>
            </a:r>
          </a:p>
          <a:p>
            <a:endParaRPr lang="en-US" dirty="0"/>
          </a:p>
        </p:txBody>
      </p:sp>
    </p:spTree>
    <p:extLst>
      <p:ext uri="{BB962C8B-B14F-4D97-AF65-F5344CB8AC3E}">
        <p14:creationId xmlns:p14="http://schemas.microsoft.com/office/powerpoint/2010/main" val="225703529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Queries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a:t>
            </a:r>
          </a:p>
          <a:p>
            <a:r>
              <a:rPr lang="en-US" dirty="0" smtClean="0"/>
              <a:t>[WHERE]</a:t>
            </a:r>
          </a:p>
          <a:p>
            <a:pPr lvl="1"/>
            <a:r>
              <a:rPr lang="en-US" dirty="0" smtClean="0"/>
              <a:t>Conditional filters</a:t>
            </a:r>
          </a:p>
          <a:p>
            <a:pPr lvl="1"/>
            <a:r>
              <a:rPr lang="en-US" dirty="0" smtClean="0"/>
              <a:t>Operator filters (IN, EXISTS – not supported)</a:t>
            </a:r>
          </a:p>
          <a:p>
            <a:r>
              <a:rPr lang="en-US" dirty="0" smtClean="0"/>
              <a:t>[GROUP BY]</a:t>
            </a:r>
          </a:p>
          <a:p>
            <a:r>
              <a:rPr lang="en-US" dirty="0" smtClean="0"/>
              <a:t>[HAVING]</a:t>
            </a:r>
          </a:p>
          <a:p>
            <a:r>
              <a:rPr lang="en-US" dirty="0" smtClean="0"/>
              <a:t>SELECT</a:t>
            </a:r>
          </a:p>
          <a:p>
            <a:pPr lvl="1"/>
            <a:r>
              <a:rPr lang="en-US" dirty="0" smtClean="0"/>
              <a:t>Columns and functions</a:t>
            </a:r>
          </a:p>
          <a:p>
            <a:pPr lvl="1"/>
            <a:r>
              <a:rPr lang="en-US" dirty="0" smtClean="0"/>
              <a:t>No scalar sub-queries (sub-query in select clause)</a:t>
            </a:r>
            <a:endParaRPr lang="en-US" dirty="0"/>
          </a:p>
          <a:p>
            <a:r>
              <a:rPr lang="en-US" dirty="0" smtClean="0"/>
              <a:t>[ORDER BY]</a:t>
            </a:r>
          </a:p>
        </p:txBody>
      </p:sp>
    </p:spTree>
    <p:extLst>
      <p:ext uri="{BB962C8B-B14F-4D97-AF65-F5344CB8AC3E}">
        <p14:creationId xmlns:p14="http://schemas.microsoft.com/office/powerpoint/2010/main" val="164819560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p:txBody>
          <a:bodyPr/>
          <a:lstStyle/>
          <a:p>
            <a:r>
              <a:rPr lang="en-US" dirty="0" smtClean="0"/>
              <a:t>Uses ANSII syntax (JOIN, OUTER JOIN </a:t>
            </a:r>
            <a:r>
              <a:rPr lang="en-US" dirty="0" err="1" smtClean="0"/>
              <a:t>etc</a:t>
            </a:r>
            <a:r>
              <a:rPr lang="en-US" dirty="0" smtClean="0"/>
              <a:t>)</a:t>
            </a:r>
          </a:p>
          <a:p>
            <a:r>
              <a:rPr lang="en-US" dirty="0" smtClean="0"/>
              <a:t>Reduce Side joins</a:t>
            </a:r>
          </a:p>
          <a:p>
            <a:pPr lvl="1"/>
            <a:r>
              <a:rPr lang="en-US" dirty="0" smtClean="0"/>
              <a:t>Number of mapper functions = number of tables in join</a:t>
            </a:r>
          </a:p>
          <a:p>
            <a:pPr lvl="1"/>
            <a:r>
              <a:rPr lang="en-US" dirty="0" smtClean="0"/>
              <a:t>Join happens in reducer</a:t>
            </a:r>
          </a:p>
          <a:p>
            <a:r>
              <a:rPr lang="en-US" dirty="0" smtClean="0"/>
              <a:t>Map Side joins (Distributed Cache)</a:t>
            </a:r>
          </a:p>
          <a:p>
            <a:r>
              <a:rPr lang="en-US" dirty="0" smtClean="0"/>
              <a:t>Hybrid</a:t>
            </a:r>
            <a:endParaRPr lang="en-US" dirty="0"/>
          </a:p>
        </p:txBody>
      </p:sp>
    </p:spTree>
    <p:extLst>
      <p:ext uri="{BB962C8B-B14F-4D97-AF65-F5344CB8AC3E}">
        <p14:creationId xmlns:p14="http://schemas.microsoft.com/office/powerpoint/2010/main" val="422360595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Order by (Global sort)</a:t>
            </a:r>
          </a:p>
          <a:p>
            <a:pPr lvl="1"/>
            <a:r>
              <a:rPr lang="en-US" dirty="0" err="1" smtClean="0"/>
              <a:t>eg</a:t>
            </a:r>
            <a:r>
              <a:rPr lang="en-US" dirty="0" smtClean="0"/>
              <a:t>: Global ranking</a:t>
            </a:r>
          </a:p>
          <a:p>
            <a:pPr lvl="1"/>
            <a:r>
              <a:rPr lang="en-US" dirty="0" smtClean="0"/>
              <a:t>Limitations on scalability</a:t>
            </a:r>
          </a:p>
          <a:p>
            <a:pPr lvl="1"/>
            <a:r>
              <a:rPr lang="en-US" dirty="0" smtClean="0"/>
              <a:t>Getting company wide metrics</a:t>
            </a:r>
          </a:p>
          <a:p>
            <a:pPr lvl="1"/>
            <a:r>
              <a:rPr lang="en-US" dirty="0" smtClean="0"/>
              <a:t>Getting country wide metrics</a:t>
            </a:r>
          </a:p>
          <a:p>
            <a:pPr lvl="1"/>
            <a:r>
              <a:rPr lang="en-US" dirty="0" smtClean="0"/>
              <a:t>Getting NYSE wide metrics</a:t>
            </a:r>
          </a:p>
          <a:p>
            <a:r>
              <a:rPr lang="en-US" dirty="0" smtClean="0"/>
              <a:t>Sort by (sorting with in each bucket )</a:t>
            </a:r>
          </a:p>
          <a:p>
            <a:pPr lvl="1"/>
            <a:r>
              <a:rPr lang="en-US" dirty="0" err="1" smtClean="0"/>
              <a:t>eg</a:t>
            </a:r>
            <a:r>
              <a:rPr lang="en-US" dirty="0" smtClean="0"/>
              <a:t>: </a:t>
            </a:r>
            <a:r>
              <a:rPr lang="en-US" smtClean="0"/>
              <a:t>Divisional ranking</a:t>
            </a:r>
            <a:endParaRPr lang="en-US" dirty="0" smtClean="0"/>
          </a:p>
          <a:p>
            <a:pPr lvl="1"/>
            <a:r>
              <a:rPr lang="en-US" dirty="0" smtClean="0"/>
              <a:t>Highly scalable (need not be linear)</a:t>
            </a:r>
          </a:p>
          <a:p>
            <a:pPr lvl="1"/>
            <a:r>
              <a:rPr lang="en-US" dirty="0" smtClean="0"/>
              <a:t>Getting department wise metrics</a:t>
            </a:r>
          </a:p>
          <a:p>
            <a:pPr lvl="1"/>
            <a:r>
              <a:rPr lang="en-US" dirty="0" smtClean="0"/>
              <a:t>Getting state wise metrics</a:t>
            </a:r>
          </a:p>
          <a:p>
            <a:pPr lvl="1"/>
            <a:r>
              <a:rPr lang="en-US" dirty="0" smtClean="0"/>
              <a:t>Getting store wise metrics of an enterprise</a:t>
            </a:r>
          </a:p>
          <a:p>
            <a:pPr lvl="1"/>
            <a:r>
              <a:rPr lang="en-US" dirty="0" smtClean="0"/>
              <a:t>Getting sector wise metrics of stocks traded in NYSE</a:t>
            </a:r>
            <a:endParaRPr lang="en-US" dirty="0"/>
          </a:p>
        </p:txBody>
      </p:sp>
    </p:spTree>
    <p:extLst>
      <p:ext uri="{BB962C8B-B14F-4D97-AF65-F5344CB8AC3E}">
        <p14:creationId xmlns:p14="http://schemas.microsoft.com/office/powerpoint/2010/main" val="7104821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BY and DISTRIBUTE BY</a:t>
            </a:r>
            <a:endParaRPr lang="en-US" dirty="0"/>
          </a:p>
        </p:txBody>
      </p:sp>
      <p:sp>
        <p:nvSpPr>
          <p:cNvPr id="3" name="Content Placeholder 2"/>
          <p:cNvSpPr>
            <a:spLocks noGrp="1"/>
          </p:cNvSpPr>
          <p:nvPr>
            <p:ph idx="1"/>
          </p:nvPr>
        </p:nvSpPr>
        <p:spPr/>
        <p:txBody>
          <a:bodyPr/>
          <a:lstStyle/>
          <a:p>
            <a:r>
              <a:rPr lang="en-US" dirty="0" smtClean="0"/>
              <a:t>DISTRIBUTE BY</a:t>
            </a:r>
          </a:p>
          <a:p>
            <a:pPr lvl="1"/>
            <a:r>
              <a:rPr lang="en-US" dirty="0" smtClean="0"/>
              <a:t>Uses Grouping Comparator on the columns specified in DISTRIBUTE BY clause</a:t>
            </a:r>
          </a:p>
          <a:p>
            <a:r>
              <a:rPr lang="en-US" dirty="0" smtClean="0"/>
              <a:t>DISTRIBUTE BY and SORT BY/CLUSTER BY</a:t>
            </a:r>
          </a:p>
          <a:p>
            <a:pPr lvl="1"/>
            <a:r>
              <a:rPr lang="en-US" dirty="0" smtClean="0"/>
              <a:t>Both are same</a:t>
            </a:r>
          </a:p>
          <a:p>
            <a:pPr lvl="1"/>
            <a:r>
              <a:rPr lang="en-US" dirty="0" smtClean="0"/>
              <a:t>Used to sort depending up on the columns specified by DISTRIBUTE BY</a:t>
            </a:r>
            <a:endParaRPr lang="en-US" dirty="0"/>
          </a:p>
        </p:txBody>
      </p:sp>
    </p:spTree>
    <p:extLst>
      <p:ext uri="{BB962C8B-B14F-4D97-AF65-F5344CB8AC3E}">
        <p14:creationId xmlns:p14="http://schemas.microsoft.com/office/powerpoint/2010/main" val="83747354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a:t>
            </a:r>
            <a:endParaRPr lang="en-US" dirty="0"/>
          </a:p>
        </p:txBody>
      </p:sp>
      <p:sp>
        <p:nvSpPr>
          <p:cNvPr id="3" name="Content Placeholder 2"/>
          <p:cNvSpPr>
            <a:spLocks noGrp="1"/>
          </p:cNvSpPr>
          <p:nvPr>
            <p:ph idx="1"/>
          </p:nvPr>
        </p:nvSpPr>
        <p:spPr/>
        <p:txBody>
          <a:bodyPr/>
          <a:lstStyle/>
          <a:p>
            <a:r>
              <a:rPr lang="en-US" dirty="0" smtClean="0"/>
              <a:t>UDF – User Defined Functions (Simple)</a:t>
            </a:r>
          </a:p>
          <a:p>
            <a:r>
              <a:rPr lang="en-US" dirty="0" smtClean="0"/>
              <a:t>UDAF – User Defined Aggregate Functions</a:t>
            </a:r>
          </a:p>
          <a:p>
            <a:r>
              <a:rPr lang="en-US" dirty="0" smtClean="0"/>
              <a:t>UDTF – User Defined Tabular Functions</a:t>
            </a:r>
            <a:endParaRPr lang="en-US" dirty="0"/>
          </a:p>
        </p:txBody>
      </p:sp>
    </p:spTree>
    <p:extLst>
      <p:ext uri="{BB962C8B-B14F-4D97-AF65-F5344CB8AC3E}">
        <p14:creationId xmlns:p14="http://schemas.microsoft.com/office/powerpoint/2010/main" val="286655774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UDF (Simple)</a:t>
            </a:r>
            <a:endParaRPr lang="en-US" dirty="0"/>
          </a:p>
        </p:txBody>
      </p:sp>
      <p:sp>
        <p:nvSpPr>
          <p:cNvPr id="3" name="Content Placeholder 2"/>
          <p:cNvSpPr>
            <a:spLocks noGrp="1"/>
          </p:cNvSpPr>
          <p:nvPr>
            <p:ph idx="1"/>
          </p:nvPr>
        </p:nvSpPr>
        <p:spPr/>
        <p:txBody>
          <a:bodyPr/>
          <a:lstStyle/>
          <a:p>
            <a:r>
              <a:rPr lang="en-US" dirty="0">
                <a:latin typeface="Arial" charset="0"/>
              </a:rPr>
              <a:t>Create java class</a:t>
            </a:r>
          </a:p>
          <a:p>
            <a:r>
              <a:rPr lang="en-US" dirty="0">
                <a:latin typeface="Arial" charset="0"/>
              </a:rPr>
              <a:t>Build jar</a:t>
            </a:r>
          </a:p>
          <a:p>
            <a:r>
              <a:rPr lang="en-US" dirty="0">
                <a:latin typeface="Arial" charset="0"/>
              </a:rPr>
              <a:t>Register jar in hive</a:t>
            </a:r>
          </a:p>
          <a:p>
            <a:pPr lvl="1"/>
            <a:r>
              <a:rPr lang="en-US" dirty="0">
                <a:latin typeface="Arial" charset="0"/>
              </a:rPr>
              <a:t>add jar </a:t>
            </a:r>
            <a:r>
              <a:rPr lang="en-US" dirty="0" err="1">
                <a:latin typeface="Arial" charset="0"/>
              </a:rPr>
              <a:t>lca_hive.jar</a:t>
            </a:r>
            <a:endParaRPr lang="en-US" dirty="0">
              <a:latin typeface="Arial" charset="0"/>
            </a:endParaRPr>
          </a:p>
          <a:p>
            <a:r>
              <a:rPr lang="en-US" dirty="0">
                <a:latin typeface="Arial" charset="0"/>
              </a:rPr>
              <a:t>Create temporary function</a:t>
            </a:r>
          </a:p>
          <a:p>
            <a:pPr lvl="1"/>
            <a:r>
              <a:rPr lang="en-US" dirty="0">
                <a:latin typeface="Arial" charset="0"/>
              </a:rPr>
              <a:t>create temporary function </a:t>
            </a:r>
            <a:r>
              <a:rPr lang="en-US" dirty="0" err="1">
                <a:latin typeface="Arial" charset="0"/>
              </a:rPr>
              <a:t>lca_to_date</a:t>
            </a:r>
            <a:r>
              <a:rPr lang="en-US" dirty="0">
                <a:latin typeface="Arial" charset="0"/>
              </a:rPr>
              <a:t> as '</a:t>
            </a:r>
            <a:r>
              <a:rPr lang="en-US" dirty="0" err="1">
                <a:latin typeface="Arial" charset="0"/>
              </a:rPr>
              <a:t>lca.lca_to_date</a:t>
            </a:r>
            <a:r>
              <a:rPr lang="en-US" dirty="0">
                <a:latin typeface="Arial" charset="0"/>
              </a:rPr>
              <a:t>'; </a:t>
            </a:r>
          </a:p>
          <a:p>
            <a:endParaRPr lang="en-US" dirty="0"/>
          </a:p>
        </p:txBody>
      </p:sp>
    </p:spTree>
    <p:extLst>
      <p:ext uri="{BB962C8B-B14F-4D97-AF65-F5344CB8AC3E}">
        <p14:creationId xmlns:p14="http://schemas.microsoft.com/office/powerpoint/2010/main" val="314301725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Merge operation</a:t>
            </a:r>
            <a:endParaRPr lang="en-US" dirty="0"/>
          </a:p>
        </p:txBody>
      </p:sp>
      <p:sp>
        <p:nvSpPr>
          <p:cNvPr id="3" name="Content Placeholder 2"/>
          <p:cNvSpPr>
            <a:spLocks noGrp="1"/>
          </p:cNvSpPr>
          <p:nvPr>
            <p:ph idx="1"/>
          </p:nvPr>
        </p:nvSpPr>
        <p:spPr/>
        <p:txBody>
          <a:bodyPr>
            <a:normAutofit fontScale="92500"/>
          </a:bodyPr>
          <a:lstStyle/>
          <a:p>
            <a:r>
              <a:rPr lang="en-US" dirty="0" smtClean="0"/>
              <a:t>Usage: Type 1 dimension</a:t>
            </a:r>
          </a:p>
          <a:p>
            <a:r>
              <a:rPr lang="en-US" dirty="0" smtClean="0"/>
              <a:t>Load delta data from source into </a:t>
            </a:r>
            <a:r>
              <a:rPr lang="en-US" dirty="0" err="1" smtClean="0"/>
              <a:t>source_stage</a:t>
            </a:r>
            <a:r>
              <a:rPr lang="en-US" dirty="0" smtClean="0"/>
              <a:t> table (</a:t>
            </a:r>
            <a:r>
              <a:rPr lang="en-US" dirty="0" err="1" smtClean="0"/>
              <a:t>Sqoop</a:t>
            </a:r>
            <a:r>
              <a:rPr lang="en-US" dirty="0" smtClean="0"/>
              <a:t> import)</a:t>
            </a:r>
          </a:p>
          <a:p>
            <a:r>
              <a:rPr lang="en-US" dirty="0" smtClean="0"/>
              <a:t>Copy data from target table into </a:t>
            </a:r>
            <a:r>
              <a:rPr lang="en-US" dirty="0" err="1" smtClean="0"/>
              <a:t>target_stage</a:t>
            </a:r>
            <a:endParaRPr lang="en-US" dirty="0" smtClean="0"/>
          </a:p>
          <a:p>
            <a:r>
              <a:rPr lang="en-US" dirty="0" smtClean="0"/>
              <a:t>Create new table using outer join between table in </a:t>
            </a:r>
            <a:r>
              <a:rPr lang="en-US" dirty="0" err="1" smtClean="0"/>
              <a:t>target_stage</a:t>
            </a:r>
            <a:r>
              <a:rPr lang="en-US" dirty="0" smtClean="0"/>
              <a:t> with table in </a:t>
            </a:r>
            <a:r>
              <a:rPr lang="en-US" dirty="0" err="1" smtClean="0"/>
              <a:t>source_stage</a:t>
            </a:r>
            <a:endParaRPr lang="en-US" dirty="0" smtClean="0"/>
          </a:p>
          <a:p>
            <a:r>
              <a:rPr lang="en-US" dirty="0" smtClean="0"/>
              <a:t>Delete files from target table</a:t>
            </a:r>
          </a:p>
          <a:p>
            <a:r>
              <a:rPr lang="en-US" dirty="0" smtClean="0"/>
              <a:t>Copy files from new table to target table</a:t>
            </a:r>
            <a:endParaRPr lang="en-US" dirty="0"/>
          </a:p>
        </p:txBody>
      </p:sp>
    </p:spTree>
    <p:extLst>
      <p:ext uri="{BB962C8B-B14F-4D97-AF65-F5344CB8AC3E}">
        <p14:creationId xmlns:p14="http://schemas.microsoft.com/office/powerpoint/2010/main" val="85298484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Hive Query Language</a:t>
            </a:r>
            <a:br>
              <a:rPr lang="en-US" dirty="0" smtClean="0"/>
            </a:br>
            <a:r>
              <a:rPr lang="en-US" dirty="0" smtClean="0"/>
              <a:t>(Performance Tuning)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Too many small files</a:t>
            </a:r>
          </a:p>
          <a:p>
            <a:r>
              <a:rPr lang="en-US" dirty="0" smtClean="0"/>
              <a:t>Split size</a:t>
            </a:r>
          </a:p>
          <a:p>
            <a:r>
              <a:rPr lang="en-US" dirty="0" smtClean="0"/>
              <a:t>Number of reducers </a:t>
            </a:r>
          </a:p>
          <a:p>
            <a:pPr lvl="1"/>
            <a:r>
              <a:rPr lang="en-US" dirty="0" smtClean="0"/>
              <a:t>Typically predetermined by Hive QL engine (need not be accurate, as it considers size of the files being processed)</a:t>
            </a:r>
          </a:p>
          <a:p>
            <a:r>
              <a:rPr lang="en-US" dirty="0" smtClean="0"/>
              <a:t>Compression</a:t>
            </a:r>
          </a:p>
          <a:p>
            <a:pPr lvl="1"/>
            <a:r>
              <a:rPr lang="en-US" dirty="0" smtClean="0"/>
              <a:t>Columnar Compression (RC/ORC File format)</a:t>
            </a:r>
          </a:p>
          <a:p>
            <a:r>
              <a:rPr lang="en-US" dirty="0" smtClean="0"/>
              <a:t>Partitioning</a:t>
            </a:r>
          </a:p>
          <a:p>
            <a:r>
              <a:rPr lang="en-US" dirty="0" smtClean="0"/>
              <a:t>Map side join</a:t>
            </a:r>
          </a:p>
          <a:p>
            <a:r>
              <a:rPr lang="en-US" dirty="0" smtClean="0"/>
              <a:t>Order vs. Sort</a:t>
            </a:r>
          </a:p>
          <a:p>
            <a:r>
              <a:rPr lang="en-US" dirty="0" smtClean="0"/>
              <a:t>Proper queries</a:t>
            </a:r>
            <a:endParaRPr lang="en-US" dirty="0"/>
          </a:p>
        </p:txBody>
      </p:sp>
    </p:spTree>
    <p:extLst>
      <p:ext uri="{BB962C8B-B14F-4D97-AF65-F5344CB8AC3E}">
        <p14:creationId xmlns:p14="http://schemas.microsoft.com/office/powerpoint/2010/main" val="249360124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 many small </a:t>
            </a:r>
            <a:r>
              <a:rPr lang="en-US" dirty="0" smtClean="0"/>
              <a:t>files</a:t>
            </a:r>
            <a:endParaRPr lang="en-US" dirty="0"/>
          </a:p>
        </p:txBody>
      </p:sp>
      <p:sp>
        <p:nvSpPr>
          <p:cNvPr id="3" name="Content Placeholder 2"/>
          <p:cNvSpPr>
            <a:spLocks noGrp="1"/>
          </p:cNvSpPr>
          <p:nvPr>
            <p:ph idx="1"/>
          </p:nvPr>
        </p:nvSpPr>
        <p:spPr/>
        <p:txBody>
          <a:bodyPr/>
          <a:lstStyle/>
          <a:p>
            <a:r>
              <a:rPr lang="en-US" dirty="0" smtClean="0"/>
              <a:t>It can be serious issue for the whole </a:t>
            </a:r>
            <a:r>
              <a:rPr lang="en-US" dirty="0" err="1" smtClean="0"/>
              <a:t>Hadoop</a:t>
            </a:r>
            <a:r>
              <a:rPr lang="en-US" dirty="0" smtClean="0"/>
              <a:t> cluster.</a:t>
            </a:r>
          </a:p>
          <a:p>
            <a:r>
              <a:rPr lang="en-US" dirty="0" err="1" smtClean="0"/>
              <a:t>Sqoop</a:t>
            </a:r>
            <a:r>
              <a:rPr lang="en-US" dirty="0" smtClean="0"/>
              <a:t> import or Hive load or Hive insert will create new files for delta loads. Even though table size is large delta load might be only in few MBs.</a:t>
            </a:r>
          </a:p>
          <a:p>
            <a:r>
              <a:rPr lang="en-US" dirty="0" smtClean="0"/>
              <a:t>This issue will have many side effects.</a:t>
            </a:r>
            <a:endParaRPr lang="en-US" dirty="0"/>
          </a:p>
        </p:txBody>
      </p:sp>
    </p:spTree>
    <p:extLst>
      <p:ext uri="{BB962C8B-B14F-4D97-AF65-F5344CB8AC3E}">
        <p14:creationId xmlns:p14="http://schemas.microsoft.com/office/powerpoint/2010/main" val="2293315482"/>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 many small files</a:t>
            </a:r>
            <a:endParaRPr lang="en-US" dirty="0"/>
          </a:p>
        </p:txBody>
      </p:sp>
      <p:sp>
        <p:nvSpPr>
          <p:cNvPr id="3" name="Content Placeholder 2"/>
          <p:cNvSpPr>
            <a:spLocks noGrp="1"/>
          </p:cNvSpPr>
          <p:nvPr>
            <p:ph idx="1"/>
          </p:nvPr>
        </p:nvSpPr>
        <p:spPr/>
        <p:txBody>
          <a:bodyPr/>
          <a:lstStyle/>
          <a:p>
            <a:r>
              <a:rPr lang="en-US" dirty="0" smtClean="0"/>
              <a:t>Steps</a:t>
            </a:r>
          </a:p>
          <a:p>
            <a:pPr lvl="1"/>
            <a:r>
              <a:rPr lang="en-US" dirty="0" smtClean="0"/>
              <a:t>Copy files to a staging table using load command (deletes files under source table from where files are loaded)</a:t>
            </a:r>
          </a:p>
          <a:p>
            <a:pPr lvl="1"/>
            <a:r>
              <a:rPr lang="en-US" dirty="0" smtClean="0"/>
              <a:t>Insert into target table or partition selecting from the stage table.</a:t>
            </a:r>
          </a:p>
          <a:p>
            <a:pPr lvl="1"/>
            <a:r>
              <a:rPr lang="en-US" dirty="0" smtClean="0"/>
              <a:t>Number of files will be equal to number of reducers used in the process</a:t>
            </a:r>
          </a:p>
        </p:txBody>
      </p:sp>
    </p:spTree>
    <p:extLst>
      <p:ext uri="{BB962C8B-B14F-4D97-AF65-F5344CB8AC3E}">
        <p14:creationId xmlns:p14="http://schemas.microsoft.com/office/powerpoint/2010/main" val="39874738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a:t>
            </a:r>
            <a:br>
              <a:rPr lang="en-US" dirty="0" smtClean="0"/>
            </a:br>
            <a:r>
              <a:rPr lang="en-US" dirty="0" smtClean="0"/>
              <a:t>(Map Reduce Challenges/Limitations)</a:t>
            </a:r>
            <a:endParaRPr lang="en-US" dirty="0"/>
          </a:p>
        </p:txBody>
      </p:sp>
      <p:sp>
        <p:nvSpPr>
          <p:cNvPr id="3" name="Content Placeholder 2"/>
          <p:cNvSpPr>
            <a:spLocks noGrp="1"/>
          </p:cNvSpPr>
          <p:nvPr>
            <p:ph idx="1"/>
          </p:nvPr>
        </p:nvSpPr>
        <p:spPr/>
        <p:txBody>
          <a:bodyPr/>
          <a:lstStyle/>
          <a:p>
            <a:r>
              <a:rPr lang="en-US" dirty="0" smtClean="0"/>
              <a:t>No real time (</a:t>
            </a:r>
            <a:r>
              <a:rPr lang="en-US" b="1" dirty="0" smtClean="0"/>
              <a:t>Batch Batch Batch</a:t>
            </a:r>
            <a:r>
              <a:rPr lang="en-US" dirty="0" smtClean="0"/>
              <a:t>)</a:t>
            </a:r>
          </a:p>
          <a:p>
            <a:r>
              <a:rPr lang="en-US" dirty="0" smtClean="0"/>
              <a:t>Minimal index support</a:t>
            </a:r>
          </a:p>
          <a:p>
            <a:r>
              <a:rPr lang="en-US" dirty="0" smtClean="0"/>
              <a:t>No updates</a:t>
            </a:r>
          </a:p>
          <a:p>
            <a:endParaRPr lang="en-US" dirty="0" smtClean="0"/>
          </a:p>
          <a:p>
            <a:endParaRPr lang="en-US" dirty="0"/>
          </a:p>
        </p:txBody>
      </p:sp>
    </p:spTree>
    <p:extLst>
      <p:ext uri="{BB962C8B-B14F-4D97-AF65-F5344CB8AC3E}">
        <p14:creationId xmlns:p14="http://schemas.microsoft.com/office/powerpoint/2010/main" val="216164682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3" name="Content Placeholder 2"/>
          <p:cNvSpPr>
            <a:spLocks noGrp="1"/>
          </p:cNvSpPr>
          <p:nvPr>
            <p:ph idx="1"/>
          </p:nvPr>
        </p:nvSpPr>
        <p:spPr/>
        <p:txBody>
          <a:bodyPr>
            <a:normAutofit/>
          </a:bodyPr>
          <a:lstStyle/>
          <a:p>
            <a:r>
              <a:rPr lang="en-US" dirty="0" smtClean="0"/>
              <a:t>Using hive-</a:t>
            </a:r>
            <a:r>
              <a:rPr lang="en-US" dirty="0" err="1" smtClean="0"/>
              <a:t>site.xml</a:t>
            </a:r>
            <a:endParaRPr lang="en-US" dirty="0" smtClean="0"/>
          </a:p>
          <a:p>
            <a:r>
              <a:rPr lang="en-US" dirty="0" smtClean="0"/>
              <a:t>Using .</a:t>
            </a:r>
            <a:r>
              <a:rPr lang="en-US" dirty="0" err="1" smtClean="0"/>
              <a:t>hiverc</a:t>
            </a:r>
            <a:endParaRPr lang="en-US" dirty="0" smtClean="0"/>
          </a:p>
          <a:p>
            <a:r>
              <a:rPr lang="en-US" dirty="0" smtClean="0"/>
              <a:t>Using set</a:t>
            </a:r>
          </a:p>
          <a:p>
            <a:pPr lvl="1"/>
            <a:r>
              <a:rPr lang="en-US" dirty="0"/>
              <a:t>set </a:t>
            </a:r>
            <a:r>
              <a:rPr lang="en-US" dirty="0" err="1" smtClean="0"/>
              <a:t>mapreduce.input.fileinputformat.split.maxsize</a:t>
            </a:r>
            <a:r>
              <a:rPr lang="en-US" dirty="0" smtClean="0"/>
              <a:t> =&lt;IN_BYTES&gt;</a:t>
            </a:r>
          </a:p>
          <a:p>
            <a:r>
              <a:rPr lang="en-US" dirty="0" smtClean="0"/>
              <a:t>Using </a:t>
            </a:r>
            <a:r>
              <a:rPr lang="en-US" dirty="0" err="1" smtClean="0"/>
              <a:t>hiveconf</a:t>
            </a:r>
            <a:endParaRPr lang="en-US" dirty="0" smtClean="0"/>
          </a:p>
          <a:p>
            <a:pPr lvl="1"/>
            <a:r>
              <a:rPr lang="en-US" dirty="0"/>
              <a:t>-</a:t>
            </a:r>
            <a:r>
              <a:rPr lang="en-US" sz="2000" dirty="0" err="1" smtClean="0"/>
              <a:t>mapreduce.input.fileinputformat.split.maxsize</a:t>
            </a:r>
            <a:r>
              <a:rPr lang="en-US" sz="2000" dirty="0" smtClean="0"/>
              <a:t>=&lt;IN_BYTES&gt;</a:t>
            </a:r>
            <a:endParaRPr lang="en-US" sz="2000" dirty="0"/>
          </a:p>
        </p:txBody>
      </p:sp>
    </p:spTree>
    <p:extLst>
      <p:ext uri="{BB962C8B-B14F-4D97-AF65-F5344CB8AC3E}">
        <p14:creationId xmlns:p14="http://schemas.microsoft.com/office/powerpoint/2010/main" val="4228514073"/>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sz="2800" dirty="0" smtClean="0"/>
              <a:t>Using </a:t>
            </a:r>
            <a:r>
              <a:rPr lang="en-US" sz="2800" dirty="0"/>
              <a:t>set</a:t>
            </a:r>
          </a:p>
          <a:p>
            <a:pPr lvl="1"/>
            <a:r>
              <a:rPr lang="en-US" sz="2400" dirty="0"/>
              <a:t>s</a:t>
            </a:r>
            <a:r>
              <a:rPr lang="en-US" sz="2400" dirty="0" smtClean="0"/>
              <a:t>et </a:t>
            </a:r>
            <a:r>
              <a:rPr lang="en-US" sz="2400" dirty="0" err="1" smtClean="0"/>
              <a:t>mapreduce.job.reduces</a:t>
            </a:r>
            <a:r>
              <a:rPr lang="en-US" sz="2400" dirty="0" smtClean="0"/>
              <a:t>=&lt;NO_OF_REDUCERS&gt;</a:t>
            </a:r>
            <a:endParaRPr lang="en-US" sz="2400" dirty="0"/>
          </a:p>
          <a:p>
            <a:r>
              <a:rPr lang="en-US" sz="2800" dirty="0"/>
              <a:t>Using </a:t>
            </a:r>
            <a:r>
              <a:rPr lang="en-US" sz="2800" dirty="0" err="1"/>
              <a:t>hiveconf</a:t>
            </a:r>
            <a:endParaRPr lang="en-US" sz="2800" dirty="0"/>
          </a:p>
          <a:p>
            <a:pPr lvl="1"/>
            <a:r>
              <a:rPr lang="en-US" sz="2400" dirty="0"/>
              <a:t>-</a:t>
            </a:r>
            <a:r>
              <a:rPr lang="en-US" sz="2400" dirty="0" err="1"/>
              <a:t>hiveconf</a:t>
            </a:r>
            <a:r>
              <a:rPr lang="en-US" sz="2400" dirty="0"/>
              <a:t> </a:t>
            </a:r>
            <a:r>
              <a:rPr lang="en-US" sz="2400" dirty="0" err="1"/>
              <a:t>mapreduce.job.reduces</a:t>
            </a:r>
            <a:r>
              <a:rPr lang="en-US" sz="2400" dirty="0"/>
              <a:t>=</a:t>
            </a:r>
            <a:r>
              <a:rPr lang="en-US" sz="2400" dirty="0" smtClean="0"/>
              <a:t>&lt;</a:t>
            </a:r>
            <a:r>
              <a:rPr lang="en-US" sz="2400" dirty="0"/>
              <a:t>NO_OF_REDUCERS</a:t>
            </a:r>
            <a:r>
              <a:rPr lang="en-US" sz="2400" dirty="0" smtClean="0"/>
              <a:t>&gt;</a:t>
            </a:r>
            <a:endParaRPr lang="en-US" sz="2400" dirty="0"/>
          </a:p>
          <a:p>
            <a:endParaRPr lang="en-US" dirty="0"/>
          </a:p>
        </p:txBody>
      </p:sp>
    </p:spTree>
    <p:extLst>
      <p:ext uri="{BB962C8B-B14F-4D97-AF65-F5344CB8AC3E}">
        <p14:creationId xmlns:p14="http://schemas.microsoft.com/office/powerpoint/2010/main" val="226189209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r>
              <a:rPr lang="en-US" sz="3200" dirty="0" smtClean="0">
                <a:latin typeface="Calibri" charset="0"/>
              </a:rPr>
              <a:t>Compression</a:t>
            </a:r>
            <a:endParaRPr lang="en-US" sz="3200" dirty="0">
              <a:latin typeface="Calibri" charset="0"/>
            </a:endParaRPr>
          </a:p>
        </p:txBody>
      </p:sp>
      <p:sp>
        <p:nvSpPr>
          <p:cNvPr id="167938" name="Content Placeholder 2"/>
          <p:cNvSpPr>
            <a:spLocks noGrp="1"/>
          </p:cNvSpPr>
          <p:nvPr>
            <p:ph idx="1"/>
          </p:nvPr>
        </p:nvSpPr>
        <p:spPr/>
        <p:txBody>
          <a:bodyPr/>
          <a:lstStyle/>
          <a:p>
            <a:r>
              <a:rPr lang="en-US" dirty="0">
                <a:latin typeface="Calibri" charset="0"/>
              </a:rPr>
              <a:t>Compression Types</a:t>
            </a:r>
          </a:p>
          <a:p>
            <a:pPr lvl="1"/>
            <a:r>
              <a:rPr lang="en-US" dirty="0" err="1">
                <a:latin typeface="Calibri" charset="0"/>
              </a:rPr>
              <a:t>Splittable</a:t>
            </a:r>
            <a:r>
              <a:rPr lang="en-US" dirty="0">
                <a:latin typeface="Calibri" charset="0"/>
              </a:rPr>
              <a:t> vs. non-</a:t>
            </a:r>
            <a:r>
              <a:rPr lang="en-US" dirty="0" err="1">
                <a:latin typeface="Calibri" charset="0"/>
              </a:rPr>
              <a:t>splittable</a:t>
            </a:r>
            <a:endParaRPr lang="en-US" dirty="0">
              <a:latin typeface="Calibri" charset="0"/>
            </a:endParaRPr>
          </a:p>
          <a:p>
            <a:r>
              <a:rPr lang="en-US" dirty="0">
                <a:latin typeface="Calibri" charset="0"/>
              </a:rPr>
              <a:t>Compression Codecs</a:t>
            </a:r>
          </a:p>
          <a:p>
            <a:r>
              <a:rPr lang="en-US" dirty="0">
                <a:latin typeface="Calibri" charset="0"/>
              </a:rPr>
              <a:t>Compression Configuration</a:t>
            </a:r>
          </a:p>
          <a:p>
            <a:pPr lvl="1"/>
            <a:r>
              <a:rPr lang="en-US" dirty="0">
                <a:latin typeface="Calibri" charset="0"/>
              </a:rPr>
              <a:t>Compressing both map output as well as reduce output</a:t>
            </a:r>
          </a:p>
          <a:p>
            <a:pPr lvl="1"/>
            <a:r>
              <a:rPr lang="en-US" dirty="0">
                <a:latin typeface="Calibri" charset="0"/>
              </a:rPr>
              <a:t>Compression map output/intermediate files</a:t>
            </a:r>
          </a:p>
          <a:p>
            <a:pPr lvl="1"/>
            <a:r>
              <a:rPr lang="en-US" dirty="0">
                <a:latin typeface="Calibri" charset="0"/>
              </a:rPr>
              <a:t>Can use configuration or set methods</a:t>
            </a:r>
          </a:p>
          <a:p>
            <a:pPr lvl="1"/>
            <a:endParaRPr lang="en-US" dirty="0">
              <a:latin typeface="Calibri" charset="0"/>
            </a:endParaRPr>
          </a:p>
        </p:txBody>
      </p:sp>
    </p:spTree>
    <p:extLst>
      <p:ext uri="{BB962C8B-B14F-4D97-AF65-F5344CB8AC3E}">
        <p14:creationId xmlns:p14="http://schemas.microsoft.com/office/powerpoint/2010/main" val="114595529"/>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pPr eaLnBrk="1" hangingPunct="1"/>
            <a:r>
              <a:rPr lang="en-US" dirty="0">
                <a:latin typeface="Arial" charset="0"/>
              </a:rPr>
              <a:t>Compression (Types)</a:t>
            </a:r>
          </a:p>
        </p:txBody>
      </p:sp>
      <p:graphicFrame>
        <p:nvGraphicFramePr>
          <p:cNvPr id="7" name="Table 6"/>
          <p:cNvGraphicFramePr>
            <a:graphicFrameLocks noGrp="1"/>
          </p:cNvGraphicFramePr>
          <p:nvPr/>
        </p:nvGraphicFramePr>
        <p:xfrm>
          <a:off x="690563" y="2168525"/>
          <a:ext cx="7900987" cy="2657475"/>
        </p:xfrm>
        <a:graphic>
          <a:graphicData uri="http://schemas.openxmlformats.org/drawingml/2006/table">
            <a:tbl>
              <a:tblPr/>
              <a:tblGrid>
                <a:gridCol w="2143813"/>
                <a:gridCol w="1123773"/>
                <a:gridCol w="1244794"/>
                <a:gridCol w="2074658"/>
                <a:gridCol w="1313949"/>
              </a:tblGrid>
              <a:tr h="195626">
                <a:tc gridSpan="5">
                  <a:txBody>
                    <a:bodyPr/>
                    <a:lstStyle/>
                    <a:p>
                      <a:pPr algn="ctr" fontAlgn="b"/>
                      <a:r>
                        <a:rPr lang="en-US" sz="1200" b="1" i="0" u="none" strike="noStrike" dirty="0">
                          <a:solidFill>
                            <a:srgbClr val="000000"/>
                          </a:solidFill>
                          <a:effectLst/>
                          <a:latin typeface="Calibri"/>
                        </a:rPr>
                        <a:t> A summary of compression formats</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626">
                <a:tc>
                  <a:txBody>
                    <a:bodyPr/>
                    <a:lstStyle/>
                    <a:p>
                      <a:pPr algn="l" fontAlgn="b"/>
                      <a:r>
                        <a:rPr lang="en-US" sz="1200" b="1" i="0" u="none" strike="noStrike" dirty="0">
                          <a:solidFill>
                            <a:srgbClr val="366092"/>
                          </a:solidFill>
                          <a:effectLst/>
                          <a:latin typeface="Calibri"/>
                        </a:rPr>
                        <a:t>Compression format</a:t>
                      </a: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Tool</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Algorithm</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Filename extension</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Splittable?</a:t>
                      </a: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626">
                <a:tc>
                  <a:txBody>
                    <a:bodyPr/>
                    <a:lstStyle/>
                    <a:p>
                      <a:pPr algn="l" fontAlgn="b"/>
                      <a:r>
                        <a:rPr lang="en-US" sz="1200" b="0" i="0" u="none" strike="noStrike">
                          <a:solidFill>
                            <a:srgbClr val="366092"/>
                          </a:solidFill>
                          <a:effectLst/>
                          <a:latin typeface="Calibri"/>
                        </a:rPr>
                        <a:t>DEFLATE[a]</a:t>
                      </a: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626">
                <a:tc>
                  <a:txBody>
                    <a:bodyPr/>
                    <a:lstStyle/>
                    <a:p>
                      <a:pPr algn="l" fontAlgn="b"/>
                      <a:r>
                        <a:rPr lang="en-US" sz="1200" b="0" i="0" u="none" strike="noStrike">
                          <a:solidFill>
                            <a:srgbClr val="366092"/>
                          </a:solidFill>
                          <a:effectLst/>
                          <a:latin typeface="Calibri"/>
                        </a:rPr>
                        <a:t>gzip</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gzip</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a:noFill/>
                    </a:lnT>
                    <a:lnB>
                      <a:noFill/>
                    </a:lnB>
                  </a:tcPr>
                </a:tc>
                <a:tc>
                  <a:txBody>
                    <a:bodyPr/>
                    <a:lstStyle/>
                    <a:p>
                      <a:pPr algn="l" fontAlgn="b"/>
                      <a:r>
                        <a:rPr lang="hu-HU" sz="1200" b="0" i="0" u="none" strike="noStrike">
                          <a:solidFill>
                            <a:srgbClr val="366092"/>
                          </a:solidFill>
                          <a:effectLst/>
                          <a:latin typeface="Calibri"/>
                        </a:rPr>
                        <a:t>.gz</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a:rPr>
                        <a:t>bzip2</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bzip2</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bzip2</a:t>
                      </a:r>
                    </a:p>
                  </a:txBody>
                  <a:tcPr marL="12701" marR="12701" marT="12696" marB="0" anchor="b">
                    <a:lnL>
                      <a:noFill/>
                    </a:lnL>
                    <a:lnR>
                      <a:noFill/>
                    </a:lnR>
                    <a:lnT>
                      <a:noFill/>
                    </a:lnT>
                    <a:lnB>
                      <a:noFill/>
                    </a:lnB>
                    <a:solidFill>
                      <a:srgbClr val="DCE6F1"/>
                    </a:solidFill>
                  </a:tcPr>
                </a:tc>
                <a:tc>
                  <a:txBody>
                    <a:bodyPr/>
                    <a:lstStyle/>
                    <a:p>
                      <a:pPr algn="l" fontAlgn="b"/>
                      <a:r>
                        <a:rPr lang="de-DE" sz="1200" b="0" i="0" u="none" strike="noStrike">
                          <a:solidFill>
                            <a:srgbClr val="366092"/>
                          </a:solidFill>
                          <a:effectLst/>
                          <a:latin typeface="Calibri"/>
                        </a:rPr>
                        <a:t>.bz2</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a:rPr>
                        <a:t>LZO</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lzop</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LZO</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.lzo</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No[b]</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a:rPr>
                        <a:t>LZ4</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LZ4</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.lz4</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a:rPr>
                        <a:t>Snappy</a:t>
                      </a:r>
                    </a:p>
                  </a:txBody>
                  <a:tcPr marL="12701" marR="12701" marT="12696"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Snappy</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.snappy</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r>
              <a:tr h="623636">
                <a:tc gridSpan="5">
                  <a:txBody>
                    <a:bodyPr/>
                    <a:lstStyle/>
                    <a:p>
                      <a:pPr algn="l" fontAlgn="b"/>
                      <a:r>
                        <a:rPr lang="en-US" sz="1200" b="0" i="0" u="none" strike="noStrike" dirty="0">
                          <a:solidFill>
                            <a:srgbClr val="000000"/>
                          </a:solidFill>
                          <a:effectLst/>
                          <a:latin typeface="Calibri"/>
                        </a:rPr>
                        <a:t>[a] DEFLATE is a compression algorithm whose standard implementation is </a:t>
                      </a:r>
                      <a:r>
                        <a:rPr lang="en-US" sz="1200" b="0" i="0" u="none" strike="noStrike" dirty="0" err="1">
                          <a:solidFill>
                            <a:srgbClr val="000000"/>
                          </a:solidFill>
                          <a:effectLst/>
                          <a:latin typeface="Calibri"/>
                        </a:rPr>
                        <a:t>zlib</a:t>
                      </a:r>
                      <a:r>
                        <a:rPr lang="en-US" sz="1200" b="0" i="0" u="none" strike="noStrike" dirty="0">
                          <a:solidFill>
                            <a:srgbClr val="000000"/>
                          </a:solidFill>
                          <a:effectLst/>
                          <a:latin typeface="Calibri"/>
                        </a:rPr>
                        <a:t>. There is no commonly available command-line tool for producing files in DEFLATE format, as </a:t>
                      </a:r>
                      <a:r>
                        <a:rPr lang="en-US" sz="1200" b="0" i="0" u="none" strike="noStrike" dirty="0" err="1">
                          <a:solidFill>
                            <a:srgbClr val="000000"/>
                          </a:solidFill>
                          <a:effectLst/>
                          <a:latin typeface="Calibri"/>
                        </a:rPr>
                        <a:t>gzip</a:t>
                      </a:r>
                      <a:r>
                        <a:rPr lang="en-US" sz="1200" b="0" i="0" u="none" strike="noStrike" dirty="0">
                          <a:solidFill>
                            <a:srgbClr val="000000"/>
                          </a:solidFill>
                          <a:effectLst/>
                          <a:latin typeface="Calibri"/>
                        </a:rPr>
                        <a:t> is normally used. (Note that the </a:t>
                      </a:r>
                      <a:r>
                        <a:rPr lang="en-US" sz="1200" b="0" i="0" u="none" strike="noStrike" dirty="0" err="1">
                          <a:solidFill>
                            <a:srgbClr val="000000"/>
                          </a:solidFill>
                          <a:effectLst/>
                          <a:latin typeface="Calibri"/>
                        </a:rPr>
                        <a:t>gzip</a:t>
                      </a:r>
                      <a:r>
                        <a:rPr lang="en-US" sz="1200" b="0" i="0" u="none" strike="noStrike" dirty="0">
                          <a:solidFill>
                            <a:srgbClr val="000000"/>
                          </a:solidFill>
                          <a:effectLst/>
                          <a:latin typeface="Calibri"/>
                        </a:rPr>
                        <a:t> file format is DEFLATE with extra headers and a footer.) The .deflate filename extension is a </a:t>
                      </a:r>
                      <a:r>
                        <a:rPr lang="en-US" sz="1200" b="0" i="0" u="none" strike="noStrike" dirty="0" err="1">
                          <a:solidFill>
                            <a:srgbClr val="000000"/>
                          </a:solidFill>
                          <a:effectLst/>
                          <a:latin typeface="Calibri"/>
                        </a:rPr>
                        <a:t>Hadoop</a:t>
                      </a:r>
                      <a:r>
                        <a:rPr lang="en-US" sz="1200" b="0" i="0" u="none" strike="noStrike" dirty="0">
                          <a:solidFill>
                            <a:srgbClr val="000000"/>
                          </a:solidFill>
                          <a:effectLst/>
                          <a:latin typeface="Calibri"/>
                        </a:rPr>
                        <a:t> convention.</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205">
                <a:tc gridSpan="5">
                  <a:txBody>
                    <a:bodyPr/>
                    <a:lstStyle/>
                    <a:p>
                      <a:pPr algn="l" fontAlgn="b"/>
                      <a:r>
                        <a:rPr lang="en-US" sz="1200" b="0" i="0" u="none" strike="noStrike">
                          <a:solidFill>
                            <a:srgbClr val="000000"/>
                          </a:solidFill>
                          <a:effectLst/>
                          <a:latin typeface="Calibri"/>
                        </a:rPr>
                        <a:t>[b] However, LZO files are splittable if they have been indexed in a preprocessing step. See page .</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626">
                <a:tc gridSpan="5">
                  <a:txBody>
                    <a:bodyPr/>
                    <a:lstStyle/>
                    <a:p>
                      <a:pPr algn="l" fontAlgn="b"/>
                      <a:r>
                        <a:rPr lang="en-US" sz="1200" b="0" i="0" u="none" strike="noStrike" dirty="0">
                          <a:solidFill>
                            <a:srgbClr val="000000"/>
                          </a:solidFill>
                          <a:effectLst/>
                          <a:latin typeface="Calibri"/>
                        </a:rPr>
                        <a:t>[c] </a:t>
                      </a:r>
                      <a:r>
                        <a:rPr lang="en-US" sz="1200" b="0" i="0" u="none" strike="noStrike" dirty="0" err="1">
                          <a:solidFill>
                            <a:srgbClr val="000000"/>
                          </a:solidFill>
                          <a:effectLst/>
                          <a:latin typeface="Calibri"/>
                        </a:rPr>
                        <a:t>Splittable</a:t>
                      </a:r>
                      <a:r>
                        <a:rPr lang="en-US" sz="1200" b="0" i="0" u="none" strike="noStrike" dirty="0">
                          <a:solidFill>
                            <a:srgbClr val="000000"/>
                          </a:solidFill>
                          <a:effectLst/>
                          <a:latin typeface="Calibri"/>
                        </a:rPr>
                        <a:t> - Block of compressed file cannot be </a:t>
                      </a:r>
                      <a:r>
                        <a:rPr lang="en-US" sz="1200" b="0" i="0" u="none" strike="noStrike" dirty="0" err="1">
                          <a:solidFill>
                            <a:srgbClr val="000000"/>
                          </a:solidFill>
                          <a:effectLst/>
                          <a:latin typeface="Calibri"/>
                        </a:rPr>
                        <a:t>splitted</a:t>
                      </a:r>
                      <a:endParaRPr lang="en-US" sz="1200" b="0" i="0" u="none" strike="noStrike" dirty="0">
                        <a:solidFill>
                          <a:srgbClr val="000000"/>
                        </a:solidFill>
                        <a:effectLst/>
                        <a:latin typeface="Calibri"/>
                      </a:endParaRP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6333805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pPr eaLnBrk="1" hangingPunct="1"/>
            <a:r>
              <a:rPr lang="en-US" dirty="0">
                <a:latin typeface="Arial" charset="0"/>
              </a:rPr>
              <a:t>Compression (Codecs)</a:t>
            </a:r>
          </a:p>
        </p:txBody>
      </p:sp>
      <p:graphicFrame>
        <p:nvGraphicFramePr>
          <p:cNvPr id="4" name="Table 3"/>
          <p:cNvGraphicFramePr>
            <a:graphicFrameLocks noGrp="1"/>
          </p:cNvGraphicFramePr>
          <p:nvPr/>
        </p:nvGraphicFramePr>
        <p:xfrm>
          <a:off x="1285875" y="1916113"/>
          <a:ext cx="6189663" cy="1497013"/>
        </p:xfrm>
        <a:graphic>
          <a:graphicData uri="http://schemas.openxmlformats.org/drawingml/2006/table">
            <a:tbl>
              <a:tblPr/>
              <a:tblGrid>
                <a:gridCol w="2127152"/>
                <a:gridCol w="4062511"/>
              </a:tblGrid>
              <a:tr h="216906">
                <a:tc>
                  <a:txBody>
                    <a:bodyPr/>
                    <a:lstStyle/>
                    <a:p>
                      <a:pPr algn="l" fontAlgn="b"/>
                      <a:r>
                        <a:rPr lang="en-US" sz="1200" b="1" i="0" u="none" strike="noStrike" dirty="0">
                          <a:solidFill>
                            <a:srgbClr val="366092"/>
                          </a:solidFill>
                          <a:effectLst/>
                          <a:latin typeface="Calibri"/>
                        </a:rPr>
                        <a:t>Compression format</a:t>
                      </a: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dirty="0" err="1">
                          <a:solidFill>
                            <a:srgbClr val="366092"/>
                          </a:solidFill>
                          <a:effectLst/>
                          <a:latin typeface="Calibri"/>
                        </a:rPr>
                        <a:t>Hadoop</a:t>
                      </a:r>
                      <a:r>
                        <a:rPr lang="en-US" sz="1200" b="1" i="0" u="none" strike="noStrike" dirty="0">
                          <a:solidFill>
                            <a:srgbClr val="366092"/>
                          </a:solidFill>
                          <a:effectLst/>
                          <a:latin typeface="Calibri"/>
                        </a:rPr>
                        <a:t> </a:t>
                      </a:r>
                      <a:r>
                        <a:rPr lang="en-US" sz="1200" b="1" i="0" u="none" strike="noStrike" dirty="0" err="1">
                          <a:solidFill>
                            <a:srgbClr val="366092"/>
                          </a:solidFill>
                          <a:effectLst/>
                          <a:latin typeface="Calibri"/>
                        </a:rPr>
                        <a:t>CompressionCodec</a:t>
                      </a:r>
                      <a:endParaRPr lang="en-US" sz="1200" b="1"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16906">
                <a:tc>
                  <a:txBody>
                    <a:bodyPr/>
                    <a:lstStyle/>
                    <a:p>
                      <a:pPr algn="l" fontAlgn="b"/>
                      <a:r>
                        <a:rPr lang="en-US" sz="1200" b="0" i="0" u="none" strike="noStrike">
                          <a:solidFill>
                            <a:srgbClr val="366092"/>
                          </a:solidFill>
                          <a:effectLst/>
                          <a:latin typeface="Calibri"/>
                        </a:rPr>
                        <a:t>DEFLATE</a:t>
                      </a: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dirty="0" err="1">
                          <a:solidFill>
                            <a:srgbClr val="366092"/>
                          </a:solidFill>
                          <a:effectLst/>
                          <a:latin typeface="Calibri"/>
                        </a:rPr>
                        <a:t>org.apache.hadoop.io.compress.DefaultCodec</a:t>
                      </a:r>
                      <a:endParaRPr lang="en-US" sz="1200" b="0"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16906">
                <a:tc>
                  <a:txBody>
                    <a:bodyPr/>
                    <a:lstStyle/>
                    <a:p>
                      <a:pPr algn="l" fontAlgn="b"/>
                      <a:r>
                        <a:rPr lang="en-US" sz="1200" b="0" i="0" u="none" strike="noStrike">
                          <a:solidFill>
                            <a:srgbClr val="366092"/>
                          </a:solidFill>
                          <a:effectLst/>
                          <a:latin typeface="Calibri"/>
                        </a:rPr>
                        <a:t>gzip</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org.apache.hadoop.io.compress.GzipCodec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a:rPr>
                        <a:t>bzip2</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dirty="0">
                          <a:solidFill>
                            <a:srgbClr val="366092"/>
                          </a:solidFill>
                          <a:effectLst/>
                          <a:latin typeface="Calibri"/>
                        </a:rPr>
                        <a:t>org.apache.hadoop.io.compress.BZip2Codec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216906">
                <a:tc>
                  <a:txBody>
                    <a:bodyPr/>
                    <a:lstStyle/>
                    <a:p>
                      <a:pPr algn="l" fontAlgn="b"/>
                      <a:r>
                        <a:rPr lang="en-US" sz="1200" b="0" i="0" u="none" strike="noStrike">
                          <a:solidFill>
                            <a:srgbClr val="366092"/>
                          </a:solidFill>
                          <a:effectLst/>
                          <a:latin typeface="Calibri"/>
                        </a:rPr>
                        <a:t>LZO</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dirty="0" err="1">
                          <a:solidFill>
                            <a:srgbClr val="366092"/>
                          </a:solidFill>
                          <a:effectLst/>
                          <a:latin typeface="Calibri"/>
                        </a:rPr>
                        <a:t>com.hadoop.compression.lzo.LzopCodec</a:t>
                      </a:r>
                      <a:endParaRPr lang="en-US" sz="1200" b="0"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a:rPr>
                        <a:t>LZ4</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org.apache.hadoop.io.compress.Lz4Codec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577">
                <a:tc>
                  <a:txBody>
                    <a:bodyPr/>
                    <a:lstStyle/>
                    <a:p>
                      <a:pPr algn="l" fontAlgn="b"/>
                      <a:r>
                        <a:rPr lang="en-US" sz="1200" b="0" i="0" u="none" strike="noStrike">
                          <a:solidFill>
                            <a:srgbClr val="366092"/>
                          </a:solidFill>
                          <a:effectLst/>
                          <a:latin typeface="Calibri"/>
                        </a:rPr>
                        <a:t>Snappy</a:t>
                      </a:r>
                    </a:p>
                  </a:txBody>
                  <a:tcPr marL="12700" marR="12700" marT="1269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err="1">
                          <a:solidFill>
                            <a:srgbClr val="366092"/>
                          </a:solidFill>
                          <a:effectLst/>
                          <a:latin typeface="Calibri"/>
                        </a:rPr>
                        <a:t>org.apache.hadoop.io.compress.SnappyCodec</a:t>
                      </a:r>
                      <a:endParaRPr lang="en-US" sz="1200" b="0"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285875" y="3778250"/>
          <a:ext cx="6189664" cy="1370012"/>
        </p:xfrm>
        <a:graphic>
          <a:graphicData uri="http://schemas.openxmlformats.org/drawingml/2006/table">
            <a:tbl>
              <a:tblPr/>
              <a:tblGrid>
                <a:gridCol w="1895787"/>
                <a:gridCol w="1798567"/>
                <a:gridCol w="2495310"/>
              </a:tblGrid>
              <a:tr h="195716">
                <a:tc>
                  <a:txBody>
                    <a:bodyPr/>
                    <a:lstStyle/>
                    <a:p>
                      <a:pPr algn="l" fontAlgn="b"/>
                      <a:r>
                        <a:rPr lang="en-US" sz="1200" b="1" i="0" u="none" strike="noStrike" dirty="0">
                          <a:solidFill>
                            <a:srgbClr val="366092"/>
                          </a:solidFill>
                          <a:effectLst/>
                          <a:latin typeface="Calibri"/>
                        </a:rPr>
                        <a:t>Compression format</a:t>
                      </a: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Java implementation?</a:t>
                      </a:r>
                    </a:p>
                  </a:txBody>
                  <a:tcPr marL="12700" marR="12700" marT="12709" marB="0" anchor="b">
                    <a:lnL>
                      <a:noFill/>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Native implementation?</a:t>
                      </a: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716">
                <a:tc>
                  <a:txBody>
                    <a:bodyPr/>
                    <a:lstStyle/>
                    <a:p>
                      <a:pPr algn="l" fontAlgn="b"/>
                      <a:r>
                        <a:rPr lang="en-US" sz="1200" b="0" i="0" u="none" strike="noStrike">
                          <a:solidFill>
                            <a:srgbClr val="366092"/>
                          </a:solidFill>
                          <a:effectLst/>
                          <a:latin typeface="Calibri"/>
                        </a:rPr>
                        <a:t>DEFLATE</a:t>
                      </a: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716">
                <a:tc>
                  <a:txBody>
                    <a:bodyPr/>
                    <a:lstStyle/>
                    <a:p>
                      <a:pPr algn="l" fontAlgn="b"/>
                      <a:r>
                        <a:rPr lang="en-US" sz="1200" b="0" i="0" u="none" strike="noStrike">
                          <a:solidFill>
                            <a:srgbClr val="366092"/>
                          </a:solidFill>
                          <a:effectLst/>
                          <a:latin typeface="Calibri"/>
                        </a:rPr>
                        <a:t>gzip</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a:rPr>
                        <a:t>bzip2</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a:rPr>
                        <a:t>LZO</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a:rPr>
                        <a:t>LZ4</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a:rPr>
                        <a:t>Snappy</a:t>
                      </a:r>
                    </a:p>
                  </a:txBody>
                  <a:tcPr marL="12700" marR="12700" marT="1270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4749647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lstStyle/>
          <a:p>
            <a:pPr eaLnBrk="1" hangingPunct="1"/>
            <a:r>
              <a:rPr lang="en-US" dirty="0">
                <a:latin typeface="Arial" charset="0"/>
              </a:rPr>
              <a:t>Compression (Details)</a:t>
            </a:r>
          </a:p>
        </p:txBody>
      </p:sp>
      <p:sp>
        <p:nvSpPr>
          <p:cNvPr id="171010" name="Content Placeholder 2"/>
          <p:cNvSpPr>
            <a:spLocks noGrp="1"/>
          </p:cNvSpPr>
          <p:nvPr>
            <p:ph idx="1"/>
          </p:nvPr>
        </p:nvSpPr>
        <p:spPr/>
        <p:txBody>
          <a:bodyPr/>
          <a:lstStyle/>
          <a:p>
            <a:pPr eaLnBrk="1" hangingPunct="1"/>
            <a:r>
              <a:rPr lang="en-US" sz="1600">
                <a:latin typeface="Arial" charset="0"/>
              </a:rPr>
              <a:t>Compressed file will still be divided into blocks as per block size defined in HDFS</a:t>
            </a:r>
          </a:p>
          <a:p>
            <a:pPr eaLnBrk="1" hangingPunct="1"/>
            <a:r>
              <a:rPr lang="en-US" sz="1600">
                <a:latin typeface="Arial" charset="0"/>
              </a:rPr>
              <a:t>If splittable is no in the above diagram, mappers will not be able to split the blocks, if split size is not equal to block size.</a:t>
            </a:r>
          </a:p>
          <a:p>
            <a:pPr eaLnBrk="1" hangingPunct="1"/>
            <a:r>
              <a:rPr lang="en-US" sz="1600">
                <a:latin typeface="Arial" charset="0"/>
              </a:rPr>
              <a:t>Use a container file format such as Sequence File (page ), RCFile (page ), or Avro datafile (page ), all of which support both compression and splitting. A fast compressor such as LZO, LZ4, or Snappy is generally a good choice.</a:t>
            </a:r>
          </a:p>
          <a:p>
            <a:pPr eaLnBrk="1" hangingPunct="1"/>
            <a:r>
              <a:rPr lang="en-US" sz="1600">
                <a:latin typeface="Arial" charset="0"/>
              </a:rPr>
              <a:t>Use a compression format that supports splitting, such as bzip2 (although bzip2 is fairly slow), or one that can be indexed to support splitting, such as LZO.</a:t>
            </a:r>
          </a:p>
          <a:p>
            <a:pPr eaLnBrk="1" hangingPunct="1"/>
            <a:r>
              <a:rPr lang="en-US" sz="1600">
                <a:latin typeface="Arial" charset="0"/>
              </a:rPr>
              <a:t>Split the file into chunks in the application, and compress each chunk separately using any supported compression format (it doesn’t matter whether it is splittable). In this case, you should choose the chunk size so that the compressed chunks are approximately the size of an HDFS block.</a:t>
            </a:r>
          </a:p>
          <a:p>
            <a:pPr eaLnBrk="1" hangingPunct="1"/>
            <a:r>
              <a:rPr lang="en-US" sz="1600">
                <a:latin typeface="Arial" charset="0"/>
              </a:rPr>
              <a:t>Store the files uncompressed.</a:t>
            </a:r>
          </a:p>
        </p:txBody>
      </p:sp>
    </p:spTree>
    <p:extLst>
      <p:ext uri="{BB962C8B-B14F-4D97-AF65-F5344CB8AC3E}">
        <p14:creationId xmlns:p14="http://schemas.microsoft.com/office/powerpoint/2010/main" val="160525171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normAutofit fontScale="90000"/>
          </a:bodyPr>
          <a:lstStyle/>
          <a:p>
            <a:pPr eaLnBrk="1" hangingPunct="1"/>
            <a:r>
              <a:rPr lang="en-US">
                <a:latin typeface="Arial" charset="0"/>
              </a:rPr>
              <a:t>Compression (Map Reduce configuration)</a:t>
            </a:r>
          </a:p>
        </p:txBody>
      </p:sp>
      <p:graphicFrame>
        <p:nvGraphicFramePr>
          <p:cNvPr id="4" name="Table 3"/>
          <p:cNvGraphicFramePr>
            <a:graphicFrameLocks noGrp="1"/>
          </p:cNvGraphicFramePr>
          <p:nvPr/>
        </p:nvGraphicFramePr>
        <p:xfrm>
          <a:off x="549275" y="1857375"/>
          <a:ext cx="8115299" cy="1514474"/>
        </p:xfrm>
        <a:graphic>
          <a:graphicData uri="http://schemas.openxmlformats.org/drawingml/2006/table">
            <a:tbl>
              <a:tblPr/>
              <a:tblGrid>
                <a:gridCol w="1681632"/>
                <a:gridCol w="584062"/>
                <a:gridCol w="2093637"/>
                <a:gridCol w="3755968"/>
              </a:tblGrid>
              <a:tr h="138497">
                <a:tc gridSpan="4">
                  <a:txBody>
                    <a:bodyPr/>
                    <a:lstStyle/>
                    <a:p>
                      <a:pPr algn="ctr" fontAlgn="b"/>
                      <a:r>
                        <a:rPr lang="en-US" sz="800" b="1" i="0" u="none" strike="noStrike">
                          <a:solidFill>
                            <a:srgbClr val="000000"/>
                          </a:solidFill>
                          <a:effectLst/>
                          <a:latin typeface="Calibri"/>
                        </a:rPr>
                        <a:t>MapReduce Compression Properties</a:t>
                      </a: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38497">
                <a:tc>
                  <a:txBody>
                    <a:bodyPr/>
                    <a:lstStyle/>
                    <a:p>
                      <a:pPr algn="l" fontAlgn="b"/>
                      <a:r>
                        <a:rPr lang="en-US" sz="800" b="1" i="0" u="none" strike="noStrike">
                          <a:solidFill>
                            <a:srgbClr val="366092"/>
                          </a:solidFill>
                          <a:effectLst/>
                          <a:latin typeface="Calibri"/>
                        </a:rPr>
                        <a:t>Property name</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Type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Default value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Description</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a:solidFill>
                            <a:srgbClr val="366092"/>
                          </a:solidFill>
                          <a:effectLst/>
                          <a:latin typeface="Calibri"/>
                        </a:rPr>
                        <a:t>mapred.output.compress</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boolean</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a:rPr>
                        <a:t>FALSE</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Compress outputs</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38497">
                <a:tc>
                  <a:txBody>
                    <a:bodyPr/>
                    <a:lstStyle/>
                    <a:p>
                      <a:pPr algn="l" fontAlgn="b"/>
                      <a:r>
                        <a:rPr lang="en-US" sz="800" b="0" i="0" u="none" strike="noStrike" dirty="0" err="1">
                          <a:solidFill>
                            <a:srgbClr val="366092"/>
                          </a:solidFill>
                          <a:effectLst/>
                          <a:latin typeface="Calibri"/>
                        </a:rPr>
                        <a:t>mapred.output.compression.codec</a:t>
                      </a:r>
                      <a:endParaRPr lang="en-US" sz="800" b="0" i="0" u="none" strike="noStrike" dirty="0">
                        <a:solidFill>
                          <a:srgbClr val="366092"/>
                        </a:solidFill>
                        <a:effectLst/>
                        <a:latin typeface="Calibri"/>
                      </a:endParaRPr>
                    </a:p>
                  </a:txBody>
                  <a:tcPr marL="8986" marR="8986" marT="899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800" b="0" i="0" u="none" strike="noStrike">
                          <a:solidFill>
                            <a:srgbClr val="366092"/>
                          </a:solidFill>
                          <a:effectLst/>
                          <a:latin typeface="Calibri"/>
                        </a:rPr>
                        <a:t>Class name</a:t>
                      </a: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a:rPr>
                        <a:t>org.apache.hadoop.io.compress.DefaultCodec</a:t>
                      </a: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a:rPr>
                        <a:t>The compression codec to use for outputs</a:t>
                      </a:r>
                    </a:p>
                  </a:txBody>
                  <a:tcPr marL="8986" marR="8986" marT="8994" marB="0" anchor="b">
                    <a:lnL>
                      <a:noFill/>
                    </a:lnL>
                    <a:lnR w="6350" cap="flat" cmpd="sng" algn="ctr">
                      <a:solidFill>
                        <a:srgbClr val="000000"/>
                      </a:solidFill>
                      <a:prstDash val="solid"/>
                      <a:round/>
                      <a:headEnd type="none" w="med" len="med"/>
                      <a:tailEnd type="none" w="med" len="med"/>
                    </a:lnR>
                    <a:lnT>
                      <a:noFill/>
                    </a:lnT>
                    <a:lnB>
                      <a:noFill/>
                    </a:lnB>
                  </a:tcPr>
                </a:tc>
              </a:tr>
              <a:tr h="138497">
                <a:tc>
                  <a:txBody>
                    <a:bodyPr/>
                    <a:lstStyle/>
                    <a:p>
                      <a:pPr algn="l" fontAlgn="b"/>
                      <a:r>
                        <a:rPr lang="en-US" sz="800" b="0" i="0" u="none" strike="noStrike">
                          <a:solidFill>
                            <a:srgbClr val="366092"/>
                          </a:solidFill>
                          <a:effectLst/>
                          <a:latin typeface="Calibri"/>
                        </a:rPr>
                        <a:t>mapred.output.compression.type</a:t>
                      </a: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String</a:t>
                      </a: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RECORD</a:t>
                      </a: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The type of compression to use for SequenceFile outputs: NONE, RECORD, or BLOCK</a:t>
                      </a: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solidFill>
                      <a:srgbClr val="DCE6F1"/>
                    </a:solidFill>
                  </a:tcPr>
                </a:tc>
              </a:tr>
              <a:tr h="138497">
                <a:tc>
                  <a:txBody>
                    <a:bodyPr/>
                    <a:lstStyle/>
                    <a:p>
                      <a:pPr algn="l" fontAlgn="b"/>
                      <a:r>
                        <a:rPr lang="en-US" sz="800" b="0" i="0" u="none" strike="noStrike">
                          <a:solidFill>
                            <a:srgbClr val="000000"/>
                          </a:solidFill>
                          <a:effectLst/>
                          <a:latin typeface="Calibri"/>
                        </a:rPr>
                        <a:t> </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r>
              <a:tr h="138497">
                <a:tc gridSpan="4">
                  <a:txBody>
                    <a:bodyPr/>
                    <a:lstStyle/>
                    <a:p>
                      <a:pPr algn="ctr" fontAlgn="b"/>
                      <a:r>
                        <a:rPr lang="en-US" sz="800" b="1" i="0" u="none" strike="noStrike">
                          <a:solidFill>
                            <a:srgbClr val="000000"/>
                          </a:solidFill>
                          <a:effectLst/>
                          <a:latin typeface="Calibri"/>
                        </a:rPr>
                        <a:t>Map Output Compression Properties</a:t>
                      </a: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38497">
                <a:tc>
                  <a:txBody>
                    <a:bodyPr/>
                    <a:lstStyle/>
                    <a:p>
                      <a:pPr algn="l" fontAlgn="b"/>
                      <a:r>
                        <a:rPr lang="en-US" sz="800" b="1" i="0" u="none" strike="noStrike">
                          <a:solidFill>
                            <a:srgbClr val="366092"/>
                          </a:solidFill>
                          <a:effectLst/>
                          <a:latin typeface="Calibri"/>
                        </a:rPr>
                        <a:t>Property name</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Type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Default value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Description</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dirty="0" err="1">
                          <a:solidFill>
                            <a:srgbClr val="366092"/>
                          </a:solidFill>
                          <a:effectLst/>
                          <a:latin typeface="Calibri"/>
                        </a:rPr>
                        <a:t>mapred.compress.map</a:t>
                      </a:r>
                      <a:r>
                        <a:rPr lang="en-US" sz="800" b="0" i="0" u="none" strike="noStrike" dirty="0">
                          <a:solidFill>
                            <a:srgbClr val="366092"/>
                          </a:solidFill>
                          <a:effectLst/>
                          <a:latin typeface="Calibri"/>
                        </a:rPr>
                        <a:t>. output</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boolean</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a:rPr>
                        <a:t>FALSE</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Compress map outputs</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68001">
                <a:tc>
                  <a:txBody>
                    <a:bodyPr/>
                    <a:lstStyle/>
                    <a:p>
                      <a:pPr algn="l" fontAlgn="b"/>
                      <a:r>
                        <a:rPr lang="en-US" sz="800" b="0" i="0" u="none" strike="noStrike" dirty="0" err="1">
                          <a:solidFill>
                            <a:srgbClr val="366092"/>
                          </a:solidFill>
                          <a:effectLst/>
                          <a:latin typeface="Calibri"/>
                        </a:rPr>
                        <a:t>mapred.map.output.compression.codec</a:t>
                      </a:r>
                      <a:endParaRPr lang="en-US" sz="800" b="0" i="0" u="none" strike="noStrike" dirty="0">
                        <a:solidFill>
                          <a:srgbClr val="366092"/>
                        </a:solidFill>
                        <a:effectLst/>
                        <a:latin typeface="Calibri"/>
                      </a:endParaRP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a:rPr>
                        <a:t>Class</a:t>
                      </a: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a:rPr>
                        <a:t>org.apache.hadoop.io.compress.DefaultCodec</a:t>
                      </a: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366092"/>
                          </a:solidFill>
                          <a:effectLst/>
                          <a:latin typeface="Calibri"/>
                        </a:rPr>
                        <a:t>The compression codec to use for map outputs</a:t>
                      </a: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6670746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Content Placeholder 2"/>
          <p:cNvSpPr>
            <a:spLocks noGrp="1"/>
          </p:cNvSpPr>
          <p:nvPr>
            <p:ph idx="1"/>
          </p:nvPr>
        </p:nvSpPr>
        <p:spPr/>
        <p:txBody>
          <a:bodyPr/>
          <a:lstStyle/>
          <a:p>
            <a:r>
              <a:rPr lang="en-US" dirty="0" smtClean="0"/>
              <a:t>Proper partitioning is key</a:t>
            </a:r>
          </a:p>
          <a:p>
            <a:r>
              <a:rPr lang="en-US" dirty="0" smtClean="0"/>
              <a:t>Consider redundancy depending up on the use case and determine partitioning</a:t>
            </a:r>
          </a:p>
          <a:p>
            <a:r>
              <a:rPr lang="en-US" dirty="0" smtClean="0"/>
              <a:t>Make sure all the large tables in join partitioned on same key and filter on partition key is applied on all the tables that are partitioned on same key</a:t>
            </a:r>
          </a:p>
        </p:txBody>
      </p:sp>
    </p:spTree>
    <p:extLst>
      <p:ext uri="{BB962C8B-B14F-4D97-AF65-F5344CB8AC3E}">
        <p14:creationId xmlns:p14="http://schemas.microsoft.com/office/powerpoint/2010/main" val="1001706108"/>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Side Join</a:t>
            </a:r>
            <a:endParaRPr lang="en-US" dirty="0"/>
          </a:p>
        </p:txBody>
      </p:sp>
      <p:sp>
        <p:nvSpPr>
          <p:cNvPr id="3" name="Content Placeholder 2"/>
          <p:cNvSpPr>
            <a:spLocks noGrp="1"/>
          </p:cNvSpPr>
          <p:nvPr>
            <p:ph idx="1"/>
          </p:nvPr>
        </p:nvSpPr>
        <p:spPr/>
        <p:txBody>
          <a:bodyPr/>
          <a:lstStyle/>
          <a:p>
            <a:r>
              <a:rPr lang="en-US" dirty="0"/>
              <a:t>Hint (/*+ MAPJOIN(b) *</a:t>
            </a:r>
            <a:r>
              <a:rPr lang="en-US" dirty="0" smtClean="0"/>
              <a:t>/)</a:t>
            </a:r>
            <a:endParaRPr lang="en-US" dirty="0"/>
          </a:p>
          <a:p>
            <a:r>
              <a:rPr lang="en-US" dirty="0" smtClean="0"/>
              <a:t>Key parameters (set or </a:t>
            </a:r>
            <a:r>
              <a:rPr lang="en-US" dirty="0" err="1" smtClean="0"/>
              <a:t>hiveconf</a:t>
            </a:r>
            <a:r>
              <a:rPr lang="en-US" dirty="0" smtClean="0"/>
              <a:t>)</a:t>
            </a:r>
          </a:p>
          <a:p>
            <a:pPr lvl="1"/>
            <a:r>
              <a:rPr lang="en-US" dirty="0" err="1"/>
              <a:t>hive.auto.convert.join</a:t>
            </a:r>
            <a:r>
              <a:rPr lang="en-US" dirty="0"/>
              <a:t> = </a:t>
            </a:r>
            <a:r>
              <a:rPr lang="en-US" dirty="0" smtClean="0"/>
              <a:t>true</a:t>
            </a:r>
            <a:endParaRPr lang="en-US" dirty="0"/>
          </a:p>
          <a:p>
            <a:pPr lvl="1"/>
            <a:r>
              <a:rPr lang="en-US" dirty="0" err="1" smtClean="0"/>
              <a:t>hive.mapjoin.smalltable.filesize</a:t>
            </a:r>
            <a:r>
              <a:rPr lang="en-US" dirty="0" smtClean="0"/>
              <a:t> </a:t>
            </a:r>
            <a:r>
              <a:rPr lang="en-US" dirty="0"/>
              <a:t>= 400000000</a:t>
            </a:r>
            <a:endParaRPr lang="en-US" dirty="0" smtClean="0"/>
          </a:p>
          <a:p>
            <a:r>
              <a:rPr lang="en-US" dirty="0" smtClean="0"/>
              <a:t>Not guaranteed</a:t>
            </a:r>
          </a:p>
          <a:p>
            <a:pPr lvl="1"/>
            <a:r>
              <a:rPr lang="en-US" dirty="0" smtClean="0"/>
              <a:t>If small table size is bigger than it uses reduce side join</a:t>
            </a:r>
            <a:endParaRPr lang="en-US" dirty="0"/>
          </a:p>
        </p:txBody>
      </p:sp>
    </p:spTree>
    <p:extLst>
      <p:ext uri="{BB962C8B-B14F-4D97-AF65-F5344CB8AC3E}">
        <p14:creationId xmlns:p14="http://schemas.microsoft.com/office/powerpoint/2010/main" val="3777285567"/>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vs. Sort</a:t>
            </a:r>
            <a:endParaRPr lang="en-US" dirty="0"/>
          </a:p>
        </p:txBody>
      </p:sp>
      <p:sp>
        <p:nvSpPr>
          <p:cNvPr id="3" name="Content Placeholder 2"/>
          <p:cNvSpPr>
            <a:spLocks noGrp="1"/>
          </p:cNvSpPr>
          <p:nvPr>
            <p:ph idx="1"/>
          </p:nvPr>
        </p:nvSpPr>
        <p:spPr/>
        <p:txBody>
          <a:bodyPr/>
          <a:lstStyle/>
          <a:p>
            <a:r>
              <a:rPr lang="en-US" dirty="0" smtClean="0"/>
              <a:t>Syntax</a:t>
            </a:r>
          </a:p>
          <a:p>
            <a:pPr lvl="1"/>
            <a:r>
              <a:rPr lang="en-US" dirty="0" smtClean="0"/>
              <a:t>order by</a:t>
            </a:r>
          </a:p>
          <a:p>
            <a:pPr lvl="1"/>
            <a:r>
              <a:rPr lang="en-US" dirty="0" smtClean="0"/>
              <a:t>sort by</a:t>
            </a:r>
          </a:p>
          <a:p>
            <a:r>
              <a:rPr lang="en-US" dirty="0" smtClean="0"/>
              <a:t>Determine order vs. sort</a:t>
            </a:r>
          </a:p>
          <a:p>
            <a:r>
              <a:rPr lang="en-US" dirty="0" smtClean="0"/>
              <a:t>If sort, then determine proper number of reducers to get desired scalability</a:t>
            </a:r>
            <a:endParaRPr lang="en-US" dirty="0"/>
          </a:p>
        </p:txBody>
      </p:sp>
    </p:spTree>
    <p:extLst>
      <p:ext uri="{BB962C8B-B14F-4D97-AF65-F5344CB8AC3E}">
        <p14:creationId xmlns:p14="http://schemas.microsoft.com/office/powerpoint/2010/main" val="10668230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Create Databases (Hive)</a:t>
            </a:r>
          </a:p>
          <a:p>
            <a:r>
              <a:rPr lang="en-US" dirty="0" smtClean="0"/>
              <a:t>Physical Data Modeling (Hive)</a:t>
            </a:r>
          </a:p>
          <a:p>
            <a:r>
              <a:rPr lang="en-US" dirty="0" smtClean="0"/>
              <a:t>Extract and Load data (</a:t>
            </a:r>
            <a:r>
              <a:rPr lang="en-US" dirty="0" err="1" smtClean="0"/>
              <a:t>Sqoop</a:t>
            </a:r>
            <a:r>
              <a:rPr lang="en-US" dirty="0" smtClean="0"/>
              <a:t>/Java Map Reduce/Hive)</a:t>
            </a:r>
          </a:p>
          <a:p>
            <a:r>
              <a:rPr lang="en-US" dirty="0" smtClean="0"/>
              <a:t>Transformation (Hive/Pig/Java Map Reduce)</a:t>
            </a:r>
          </a:p>
          <a:p>
            <a:r>
              <a:rPr lang="en-US" dirty="0" smtClean="0"/>
              <a:t>Defining Workflows (</a:t>
            </a:r>
            <a:r>
              <a:rPr lang="en-US" dirty="0" err="1" smtClean="0"/>
              <a:t>Oozie</a:t>
            </a:r>
            <a:r>
              <a:rPr lang="en-US" dirty="0" smtClean="0"/>
              <a:t>)</a:t>
            </a:r>
          </a:p>
        </p:txBody>
      </p:sp>
    </p:spTree>
    <p:extLst>
      <p:ext uri="{BB962C8B-B14F-4D97-AF65-F5344CB8AC3E}">
        <p14:creationId xmlns:p14="http://schemas.microsoft.com/office/powerpoint/2010/main" val="1018656746"/>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Writing</a:t>
            </a:r>
            <a:endParaRPr lang="en-US" dirty="0"/>
          </a:p>
        </p:txBody>
      </p:sp>
      <p:sp>
        <p:nvSpPr>
          <p:cNvPr id="3" name="Content Placeholder 2"/>
          <p:cNvSpPr>
            <a:spLocks noGrp="1"/>
          </p:cNvSpPr>
          <p:nvPr>
            <p:ph idx="1"/>
          </p:nvPr>
        </p:nvSpPr>
        <p:spPr/>
        <p:txBody>
          <a:bodyPr/>
          <a:lstStyle/>
          <a:p>
            <a:r>
              <a:rPr lang="en-US" dirty="0" smtClean="0"/>
              <a:t>Filter as much as possible as early as possible</a:t>
            </a:r>
          </a:p>
          <a:p>
            <a:r>
              <a:rPr lang="en-US" dirty="0" smtClean="0"/>
              <a:t>Determine order of tables</a:t>
            </a:r>
          </a:p>
          <a:p>
            <a:r>
              <a:rPr lang="en-US" dirty="0" smtClean="0"/>
              <a:t>Use partition keys if applicable to filter data on all large tables</a:t>
            </a:r>
          </a:p>
          <a:p>
            <a:r>
              <a:rPr lang="en-US" dirty="0" smtClean="0"/>
              <a:t>Use compression</a:t>
            </a:r>
          </a:p>
          <a:p>
            <a:r>
              <a:rPr lang="en-US" dirty="0" smtClean="0"/>
              <a:t>Understand parameters</a:t>
            </a:r>
          </a:p>
          <a:p>
            <a:r>
              <a:rPr lang="en-US" dirty="0" smtClean="0"/>
              <a:t>Think out of the box as well as trial and error</a:t>
            </a:r>
            <a:endParaRPr lang="en-US" dirty="0"/>
          </a:p>
        </p:txBody>
      </p:sp>
    </p:spTree>
    <p:extLst>
      <p:ext uri="{BB962C8B-B14F-4D97-AF65-F5344CB8AC3E}">
        <p14:creationId xmlns:p14="http://schemas.microsoft.com/office/powerpoint/2010/main" val="262971166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Introduction</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Apache Pig</a:t>
            </a:r>
            <a:r>
              <a:rPr lang="en-US" dirty="0"/>
              <a:t> is a platform for analyzing large data sets that consists of a high-level language for expressing data analysis programs, coupled with infrastructure for evaluating these programs. The salient property of Pig programs is that their structure is amenable to substantial parallelization, which in turns enables them to handle very large data sets. </a:t>
            </a:r>
          </a:p>
          <a:p>
            <a:r>
              <a:rPr lang="en-US" dirty="0"/>
              <a:t>At the present time, Pig's infrastructure layer consists of a compiler that produces sequences of Map-Reduce programs, for which large-scale parallel implementations already exist (e.g., the </a:t>
            </a:r>
            <a:r>
              <a:rPr lang="en-US" dirty="0" err="1"/>
              <a:t>Hadoop</a:t>
            </a:r>
            <a:r>
              <a:rPr lang="en-US" dirty="0"/>
              <a:t> subproject). Pig's language layer currently consists of a textual language called Pig Latin, which has the following key properties: </a:t>
            </a:r>
          </a:p>
          <a:p>
            <a:pPr lvl="1"/>
            <a:r>
              <a:rPr lang="en-US" b="1" dirty="0"/>
              <a:t>Ease of programming.</a:t>
            </a:r>
            <a:r>
              <a:rPr lang="en-US" dirty="0"/>
              <a:t> It is trivial to achieve parallel execution of simple, "embarrassingly parallel" data analysis tasks. Complex tasks comprised of multiple interrelated data transformations are explicitly encoded as data flow sequences, making them easy to write, understand, and maintain.</a:t>
            </a:r>
          </a:p>
          <a:p>
            <a:pPr lvl="1"/>
            <a:r>
              <a:rPr lang="en-US" b="1" dirty="0"/>
              <a:t>Optimization opportunities.</a:t>
            </a:r>
            <a:r>
              <a:rPr lang="en-US" dirty="0"/>
              <a:t> The way in which tasks are encoded permits the system to optimize their execution automatically, allowing the user to focus on semantics rather than efficiency.</a:t>
            </a:r>
          </a:p>
          <a:p>
            <a:pPr lvl="1"/>
            <a:r>
              <a:rPr lang="en-US" b="1" dirty="0"/>
              <a:t>Extensibility.</a:t>
            </a:r>
            <a:r>
              <a:rPr lang="en-US" dirty="0"/>
              <a:t> Users can create their own functions to do special-purpose processing.</a:t>
            </a:r>
          </a:p>
          <a:p>
            <a:endParaRPr lang="en-US" dirty="0"/>
          </a:p>
        </p:txBody>
      </p:sp>
    </p:spTree>
    <p:extLst>
      <p:ext uri="{BB962C8B-B14F-4D97-AF65-F5344CB8AC3E}">
        <p14:creationId xmlns:p14="http://schemas.microsoft.com/office/powerpoint/2010/main" val="3986754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a:latin typeface="Arial" charset="0"/>
              </a:rPr>
              <a:t>Hive vs. Pig</a:t>
            </a:r>
          </a:p>
        </p:txBody>
      </p:sp>
      <p:graphicFrame>
        <p:nvGraphicFramePr>
          <p:cNvPr id="2" name="Table 1"/>
          <p:cNvGraphicFramePr>
            <a:graphicFrameLocks noGrp="1"/>
          </p:cNvGraphicFramePr>
          <p:nvPr/>
        </p:nvGraphicFramePr>
        <p:xfrm>
          <a:off x="1524000" y="1397000"/>
          <a:ext cx="6096000" cy="4322784"/>
        </p:xfrm>
        <a:graphic>
          <a:graphicData uri="http://schemas.openxmlformats.org/drawingml/2006/table">
            <a:tbl>
              <a:tblPr firstRow="1" bandRow="1">
                <a:tableStyleId>{5C22544A-7EE6-4342-B048-85BDC9FD1C3A}</a:tableStyleId>
              </a:tblPr>
              <a:tblGrid>
                <a:gridCol w="3048000"/>
                <a:gridCol w="3048000"/>
              </a:tblGrid>
              <a:tr h="370788">
                <a:tc>
                  <a:txBody>
                    <a:bodyPr/>
                    <a:lstStyle/>
                    <a:p>
                      <a:r>
                        <a:rPr lang="en-US" sz="1800" dirty="0" smtClean="0"/>
                        <a:t>Hive</a:t>
                      </a:r>
                      <a:endParaRPr lang="en-US" sz="1800" dirty="0"/>
                    </a:p>
                  </a:txBody>
                  <a:tcPr marT="45714" marB="45714"/>
                </a:tc>
                <a:tc>
                  <a:txBody>
                    <a:bodyPr/>
                    <a:lstStyle/>
                    <a:p>
                      <a:r>
                        <a:rPr lang="en-US" sz="1800" dirty="0" smtClean="0"/>
                        <a:t>Pig</a:t>
                      </a:r>
                      <a:endParaRPr lang="en-US" sz="1800" dirty="0"/>
                    </a:p>
                  </a:txBody>
                  <a:tcPr marT="45714" marB="45714"/>
                </a:tc>
              </a:tr>
              <a:tr h="640062">
                <a:tc>
                  <a:txBody>
                    <a:bodyPr/>
                    <a:lstStyle/>
                    <a:p>
                      <a:r>
                        <a:rPr lang="en-US" sz="1800" dirty="0" smtClean="0"/>
                        <a:t>Pre-defined structure over data</a:t>
                      </a:r>
                      <a:endParaRPr lang="en-US" sz="1800" dirty="0"/>
                    </a:p>
                  </a:txBody>
                  <a:tcPr marT="45714" marB="45714"/>
                </a:tc>
                <a:tc>
                  <a:txBody>
                    <a:bodyPr/>
                    <a:lstStyle/>
                    <a:p>
                      <a:r>
                        <a:rPr lang="en-US" sz="1800" dirty="0" smtClean="0"/>
                        <a:t>No pre-defined structure</a:t>
                      </a:r>
                      <a:endParaRPr lang="en-US" sz="1800" dirty="0"/>
                    </a:p>
                  </a:txBody>
                  <a:tcPr marT="45714" marB="45714"/>
                </a:tc>
              </a:tr>
              <a:tr h="640062">
                <a:tc>
                  <a:txBody>
                    <a:bodyPr/>
                    <a:lstStyle/>
                    <a:p>
                      <a:r>
                        <a:rPr lang="en-US" sz="1800" dirty="0" smtClean="0"/>
                        <a:t>Uses relational database for hive </a:t>
                      </a:r>
                      <a:r>
                        <a:rPr lang="en-US" sz="1800" dirty="0" err="1" smtClean="0"/>
                        <a:t>metastore</a:t>
                      </a:r>
                      <a:endParaRPr lang="en-US" sz="1800" dirty="0"/>
                    </a:p>
                  </a:txBody>
                  <a:tcPr marT="45714" marB="45714"/>
                </a:tc>
                <a:tc>
                  <a:txBody>
                    <a:bodyPr/>
                    <a:lstStyle/>
                    <a:p>
                      <a:r>
                        <a:rPr lang="en-US" sz="1800" dirty="0" smtClean="0"/>
                        <a:t>No </a:t>
                      </a:r>
                      <a:r>
                        <a:rPr lang="en-US" sz="1800" dirty="0" err="1" smtClean="0"/>
                        <a:t>metastore</a:t>
                      </a:r>
                      <a:endParaRPr lang="en-US" sz="1800" dirty="0"/>
                    </a:p>
                  </a:txBody>
                  <a:tcPr marT="45714" marB="45714"/>
                </a:tc>
              </a:tr>
              <a:tr h="370788">
                <a:tc>
                  <a:txBody>
                    <a:bodyPr/>
                    <a:lstStyle/>
                    <a:p>
                      <a:r>
                        <a:rPr lang="en-US" sz="1800" dirty="0" smtClean="0"/>
                        <a:t>Uses SQL model</a:t>
                      </a:r>
                      <a:endParaRPr lang="en-US" sz="1800" dirty="0"/>
                    </a:p>
                  </a:txBody>
                  <a:tcPr marT="45714" marB="45714"/>
                </a:tc>
                <a:tc>
                  <a:txBody>
                    <a:bodyPr/>
                    <a:lstStyle/>
                    <a:p>
                      <a:r>
                        <a:rPr lang="en-US" sz="1800" dirty="0" smtClean="0"/>
                        <a:t>Uses scripting model</a:t>
                      </a:r>
                      <a:endParaRPr lang="en-US" sz="1800" dirty="0"/>
                    </a:p>
                  </a:txBody>
                  <a:tcPr marT="45714" marB="45714"/>
                </a:tc>
              </a:tr>
              <a:tr h="1188697">
                <a:tc>
                  <a:txBody>
                    <a:bodyPr/>
                    <a:lstStyle/>
                    <a:p>
                      <a:r>
                        <a:rPr lang="en-US" sz="1800" dirty="0" smtClean="0"/>
                        <a:t>Might not be useful for analytics or ETL on top of unstructured/semi-structured</a:t>
                      </a:r>
                      <a:r>
                        <a:rPr lang="en-US" sz="1800" baseline="0" dirty="0" smtClean="0"/>
                        <a:t> data.</a:t>
                      </a:r>
                      <a:endParaRPr lang="en-US" sz="1800" dirty="0"/>
                    </a:p>
                  </a:txBody>
                  <a:tcPr marT="45714" marB="45714"/>
                </a:tc>
                <a:tc>
                  <a:txBody>
                    <a:bodyPr/>
                    <a:lstStyle/>
                    <a:p>
                      <a:r>
                        <a:rPr lang="en-US" sz="1800" dirty="0" smtClean="0"/>
                        <a:t>Can be used for analytics on unstructured/semi-structured</a:t>
                      </a:r>
                      <a:r>
                        <a:rPr lang="en-US" sz="1800" baseline="0" dirty="0" smtClean="0"/>
                        <a:t> data</a:t>
                      </a:r>
                      <a:endParaRPr lang="en-US" sz="1800" dirty="0"/>
                    </a:p>
                  </a:txBody>
                  <a:tcPr marT="45714" marB="45714"/>
                </a:tc>
              </a:tr>
              <a:tr h="370788">
                <a:tc>
                  <a:txBody>
                    <a:bodyPr/>
                    <a:lstStyle/>
                    <a:p>
                      <a:endParaRPr lang="en-US" sz="1800" dirty="0"/>
                    </a:p>
                  </a:txBody>
                  <a:tcPr marT="45714" marB="45714"/>
                </a:tc>
                <a:tc>
                  <a:txBody>
                    <a:bodyPr/>
                    <a:lstStyle/>
                    <a:p>
                      <a:endParaRPr lang="en-US" sz="1800" dirty="0"/>
                    </a:p>
                  </a:txBody>
                  <a:tcPr marT="45714" marB="45714"/>
                </a:tc>
              </a:tr>
              <a:tr h="370788">
                <a:tc>
                  <a:txBody>
                    <a:bodyPr/>
                    <a:lstStyle/>
                    <a:p>
                      <a:endParaRPr lang="en-US" sz="1800"/>
                    </a:p>
                  </a:txBody>
                  <a:tcPr marT="45714" marB="45714"/>
                </a:tc>
                <a:tc>
                  <a:txBody>
                    <a:bodyPr/>
                    <a:lstStyle/>
                    <a:p>
                      <a:endParaRPr lang="en-US" sz="1800"/>
                    </a:p>
                  </a:txBody>
                  <a:tcPr marT="45714" marB="45714"/>
                </a:tc>
              </a:tr>
              <a:tr h="370788">
                <a:tc>
                  <a:txBody>
                    <a:bodyPr/>
                    <a:lstStyle/>
                    <a:p>
                      <a:endParaRPr lang="en-US" sz="1800"/>
                    </a:p>
                  </a:txBody>
                  <a:tcPr marT="45714" marB="45714"/>
                </a:tc>
                <a:tc>
                  <a:txBody>
                    <a:bodyPr/>
                    <a:lstStyle/>
                    <a:p>
                      <a:endParaRPr lang="en-US" sz="1800" dirty="0"/>
                    </a:p>
                  </a:txBody>
                  <a:tcPr marT="45714" marB="45714"/>
                </a:tc>
              </a:tr>
            </a:tbl>
          </a:graphicData>
        </a:graphic>
      </p:graphicFrame>
    </p:spTree>
    <p:extLst>
      <p:ext uri="{BB962C8B-B14F-4D97-AF65-F5344CB8AC3E}">
        <p14:creationId xmlns:p14="http://schemas.microsoft.com/office/powerpoint/2010/main" val="580464982"/>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a:latin typeface="Arial" charset="0"/>
              </a:rPr>
              <a:t>Grunt</a:t>
            </a:r>
          </a:p>
        </p:txBody>
      </p:sp>
      <p:sp>
        <p:nvSpPr>
          <p:cNvPr id="63490" name="Content Placeholder 2"/>
          <p:cNvSpPr>
            <a:spLocks noGrp="1"/>
          </p:cNvSpPr>
          <p:nvPr>
            <p:ph idx="1"/>
          </p:nvPr>
        </p:nvSpPr>
        <p:spPr/>
        <p:txBody>
          <a:bodyPr/>
          <a:lstStyle/>
          <a:p>
            <a:pPr eaLnBrk="1" hangingPunct="1"/>
            <a:r>
              <a:rPr lang="en-US">
                <a:latin typeface="Arial" charset="0"/>
              </a:rPr>
              <a:t>Grunt is command line interface which can</a:t>
            </a:r>
          </a:p>
          <a:p>
            <a:pPr lvl="1" eaLnBrk="1" hangingPunct="1"/>
            <a:r>
              <a:rPr lang="en-US">
                <a:latin typeface="Arial" charset="0"/>
              </a:rPr>
              <a:t>Run Pig Latin scripts</a:t>
            </a:r>
          </a:p>
          <a:p>
            <a:pPr lvl="1" eaLnBrk="1" hangingPunct="1"/>
            <a:r>
              <a:rPr lang="en-US">
                <a:latin typeface="Arial" charset="0"/>
              </a:rPr>
              <a:t>Run HDFS commands</a:t>
            </a:r>
          </a:p>
          <a:p>
            <a:pPr lvl="2" eaLnBrk="1" hangingPunct="1"/>
            <a:r>
              <a:rPr lang="en-US">
                <a:latin typeface="Arial" charset="0"/>
              </a:rPr>
              <a:t>File system commands</a:t>
            </a:r>
          </a:p>
          <a:p>
            <a:pPr lvl="1" eaLnBrk="1" hangingPunct="1"/>
            <a:r>
              <a:rPr lang="en-US">
                <a:latin typeface="Arial" charset="0"/>
              </a:rPr>
              <a:t>Control Pig</a:t>
            </a:r>
          </a:p>
          <a:p>
            <a:pPr lvl="2" eaLnBrk="1" hangingPunct="1"/>
            <a:r>
              <a:rPr lang="en-US">
                <a:latin typeface="Arial" charset="0"/>
              </a:rPr>
              <a:t>Run pig scripts</a:t>
            </a:r>
          </a:p>
          <a:p>
            <a:pPr lvl="2" eaLnBrk="1" hangingPunct="1"/>
            <a:r>
              <a:rPr lang="en-US">
                <a:latin typeface="Arial" charset="0"/>
              </a:rPr>
              <a:t>Execute pig scripts (Used to test Pig Latin scripts)</a:t>
            </a:r>
          </a:p>
          <a:p>
            <a:pPr lvl="2" eaLnBrk="1" hangingPunct="1"/>
            <a:r>
              <a:rPr lang="en-US">
                <a:latin typeface="Arial" charset="0"/>
              </a:rPr>
              <a:t>Kill MapReduce jobs</a:t>
            </a:r>
          </a:p>
        </p:txBody>
      </p:sp>
    </p:spTree>
    <p:extLst>
      <p:ext uri="{BB962C8B-B14F-4D97-AF65-F5344CB8AC3E}">
        <p14:creationId xmlns:p14="http://schemas.microsoft.com/office/powerpoint/2010/main" val="2537215749"/>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atin typeface="Calibri" charset="0"/>
              </a:rPr>
              <a:t>Pig Latin</a:t>
            </a:r>
          </a:p>
        </p:txBody>
      </p:sp>
      <p:sp>
        <p:nvSpPr>
          <p:cNvPr id="64514" name="Content Placeholder 2"/>
          <p:cNvSpPr>
            <a:spLocks noGrp="1"/>
          </p:cNvSpPr>
          <p:nvPr>
            <p:ph idx="1"/>
          </p:nvPr>
        </p:nvSpPr>
        <p:spPr/>
        <p:txBody>
          <a:bodyPr/>
          <a:lstStyle/>
          <a:p>
            <a:r>
              <a:rPr lang="en-US">
                <a:latin typeface="Calibri" charset="0"/>
              </a:rPr>
              <a:t>Relational operations</a:t>
            </a:r>
          </a:p>
          <a:p>
            <a:r>
              <a:rPr lang="en-US">
                <a:latin typeface="Calibri" charset="0"/>
              </a:rPr>
              <a:t>Parameter substitution</a:t>
            </a:r>
          </a:p>
          <a:p>
            <a:r>
              <a:rPr lang="en-US">
                <a:latin typeface="Calibri" charset="0"/>
              </a:rPr>
              <a:t>Macros</a:t>
            </a:r>
          </a:p>
        </p:txBody>
      </p:sp>
    </p:spTree>
    <p:extLst>
      <p:ext uri="{BB962C8B-B14F-4D97-AF65-F5344CB8AC3E}">
        <p14:creationId xmlns:p14="http://schemas.microsoft.com/office/powerpoint/2010/main" val="220331295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a:latin typeface="Arial" charset="0"/>
              </a:rPr>
              <a:t>Data Model</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a:buChar char="•"/>
              <a:defRPr/>
            </a:pPr>
            <a:r>
              <a:rPr lang="en-US" dirty="0" smtClean="0">
                <a:ea typeface="+mn-ea"/>
                <a:cs typeface="+mn-cs"/>
              </a:rPr>
              <a:t>Types</a:t>
            </a:r>
          </a:p>
          <a:p>
            <a:pPr lvl="1" eaLnBrk="1" fontAlgn="auto" hangingPunct="1">
              <a:spcAft>
                <a:spcPts val="0"/>
              </a:spcAft>
              <a:buFont typeface="Arial"/>
              <a:buChar char="–"/>
              <a:defRPr/>
            </a:pPr>
            <a:r>
              <a:rPr lang="en-US" dirty="0" smtClean="0">
                <a:ea typeface="+mn-ea"/>
              </a:rPr>
              <a:t>Scalar types</a:t>
            </a:r>
          </a:p>
          <a:p>
            <a:pPr lvl="2" eaLnBrk="1" fontAlgn="auto" hangingPunct="1">
              <a:spcAft>
                <a:spcPts val="0"/>
              </a:spcAft>
              <a:buFont typeface="Arial"/>
              <a:buChar char="•"/>
              <a:defRPr/>
            </a:pPr>
            <a:r>
              <a:rPr lang="en-US" dirty="0" err="1" smtClean="0">
                <a:ea typeface="+mn-ea"/>
              </a:rPr>
              <a:t>int</a:t>
            </a:r>
            <a:r>
              <a:rPr lang="en-US" dirty="0" smtClean="0">
                <a:ea typeface="+mn-ea"/>
              </a:rPr>
              <a:t>,</a:t>
            </a:r>
            <a:r>
              <a:rPr lang="en-US" dirty="0">
                <a:ea typeface="+mn-ea"/>
              </a:rPr>
              <a:t> </a:t>
            </a:r>
            <a:r>
              <a:rPr lang="en-US" dirty="0" smtClean="0">
                <a:ea typeface="+mn-ea"/>
              </a:rPr>
              <a:t>long, float, double, </a:t>
            </a:r>
            <a:r>
              <a:rPr lang="en-US" dirty="0" err="1" smtClean="0">
                <a:ea typeface="+mn-ea"/>
              </a:rPr>
              <a:t>chararray</a:t>
            </a:r>
            <a:r>
              <a:rPr lang="en-US" dirty="0" smtClean="0">
                <a:ea typeface="+mn-ea"/>
              </a:rPr>
              <a:t>, </a:t>
            </a:r>
            <a:r>
              <a:rPr lang="en-US" dirty="0" err="1" smtClean="0">
                <a:ea typeface="+mn-ea"/>
              </a:rPr>
              <a:t>bytearray</a:t>
            </a:r>
            <a:endParaRPr lang="en-US" dirty="0" smtClean="0">
              <a:ea typeface="+mn-ea"/>
            </a:endParaRPr>
          </a:p>
          <a:p>
            <a:pPr lvl="1" eaLnBrk="1" fontAlgn="auto" hangingPunct="1">
              <a:spcAft>
                <a:spcPts val="0"/>
              </a:spcAft>
              <a:buFont typeface="Arial"/>
              <a:buChar char="–"/>
              <a:defRPr/>
            </a:pPr>
            <a:r>
              <a:rPr lang="en-US" dirty="0" smtClean="0">
                <a:ea typeface="+mn-ea"/>
              </a:rPr>
              <a:t>Complex types</a:t>
            </a:r>
          </a:p>
          <a:p>
            <a:pPr lvl="2" eaLnBrk="1" fontAlgn="auto" hangingPunct="1">
              <a:spcAft>
                <a:spcPts val="0"/>
              </a:spcAft>
              <a:buFont typeface="Arial"/>
              <a:buChar char="•"/>
              <a:defRPr/>
            </a:pPr>
            <a:r>
              <a:rPr lang="en-US" dirty="0" smtClean="0">
                <a:ea typeface="+mn-ea"/>
              </a:rPr>
              <a:t>Map</a:t>
            </a:r>
          </a:p>
          <a:p>
            <a:pPr lvl="2" eaLnBrk="1" fontAlgn="auto" hangingPunct="1">
              <a:spcAft>
                <a:spcPts val="0"/>
              </a:spcAft>
              <a:buFont typeface="Arial"/>
              <a:buChar char="•"/>
              <a:defRPr/>
            </a:pPr>
            <a:r>
              <a:rPr lang="en-US" dirty="0" smtClean="0">
                <a:ea typeface="+mn-ea"/>
              </a:rPr>
              <a:t>Tuple</a:t>
            </a:r>
          </a:p>
          <a:p>
            <a:pPr lvl="2" eaLnBrk="1" fontAlgn="auto" hangingPunct="1">
              <a:spcAft>
                <a:spcPts val="0"/>
              </a:spcAft>
              <a:buFont typeface="Arial"/>
              <a:buChar char="•"/>
              <a:defRPr/>
            </a:pPr>
            <a:r>
              <a:rPr lang="en-US" dirty="0" smtClean="0">
                <a:ea typeface="+mn-ea"/>
              </a:rPr>
              <a:t>Bag</a:t>
            </a:r>
          </a:p>
          <a:p>
            <a:pPr marL="349250" lvl="1" indent="0" eaLnBrk="1" fontAlgn="auto" hangingPunct="1">
              <a:spcAft>
                <a:spcPts val="0"/>
              </a:spcAft>
              <a:buFont typeface="Wingdings 2" charset="0"/>
              <a:buNone/>
              <a:defRPr/>
            </a:pPr>
            <a:endParaRPr lang="en-US" dirty="0">
              <a:ea typeface="+mn-ea"/>
            </a:endParaRPr>
          </a:p>
        </p:txBody>
      </p:sp>
    </p:spTree>
    <p:extLst>
      <p:ext uri="{BB962C8B-B14F-4D97-AF65-F5344CB8AC3E}">
        <p14:creationId xmlns:p14="http://schemas.microsoft.com/office/powerpoint/2010/main" val="2915508936"/>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a:latin typeface="Calibri" charset="0"/>
              </a:rPr>
              <a:t>Supported Casts</a:t>
            </a:r>
          </a:p>
        </p:txBody>
      </p:sp>
      <p:pic>
        <p:nvPicPr>
          <p:cNvPr id="6656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9800" y="1206500"/>
            <a:ext cx="72644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6734994"/>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atin typeface="Calibri" charset="0"/>
              </a:rPr>
              <a:t>Sorting, Grouping and Distinct</a:t>
            </a:r>
          </a:p>
        </p:txBody>
      </p:sp>
      <p:sp>
        <p:nvSpPr>
          <p:cNvPr id="67586" name="Content Placeholder 2"/>
          <p:cNvSpPr>
            <a:spLocks noGrp="1"/>
          </p:cNvSpPr>
          <p:nvPr>
            <p:ph idx="1"/>
          </p:nvPr>
        </p:nvSpPr>
        <p:spPr/>
        <p:txBody>
          <a:bodyPr/>
          <a:lstStyle/>
          <a:p>
            <a:r>
              <a:rPr lang="en-US" dirty="0" smtClean="0">
                <a:latin typeface="Calibri" charset="0"/>
              </a:rPr>
              <a:t>Fetching</a:t>
            </a:r>
          </a:p>
          <a:p>
            <a:r>
              <a:rPr lang="en-US" dirty="0" smtClean="0">
                <a:latin typeface="Calibri" charset="0"/>
              </a:rPr>
              <a:t>Filtering</a:t>
            </a:r>
          </a:p>
          <a:p>
            <a:r>
              <a:rPr lang="en-US" dirty="0" smtClean="0">
                <a:latin typeface="Calibri" charset="0"/>
              </a:rPr>
              <a:t>Sorting</a:t>
            </a:r>
          </a:p>
          <a:p>
            <a:r>
              <a:rPr lang="en-US" dirty="0" smtClean="0">
                <a:latin typeface="Calibri" charset="0"/>
              </a:rPr>
              <a:t>Grouping</a:t>
            </a:r>
          </a:p>
          <a:p>
            <a:r>
              <a:rPr lang="en-US" dirty="0" smtClean="0">
                <a:latin typeface="Calibri" charset="0"/>
              </a:rPr>
              <a:t>Distinct</a:t>
            </a:r>
            <a:endParaRPr lang="en-US" dirty="0">
              <a:latin typeface="Calibri" charset="0"/>
            </a:endParaRPr>
          </a:p>
        </p:txBody>
      </p:sp>
    </p:spTree>
    <p:extLst>
      <p:ext uri="{BB962C8B-B14F-4D97-AF65-F5344CB8AC3E}">
        <p14:creationId xmlns:p14="http://schemas.microsoft.com/office/powerpoint/2010/main" val="3809216058"/>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atin typeface="Calibri" charset="0"/>
              </a:rPr>
              <a:t>Joins</a:t>
            </a:r>
          </a:p>
        </p:txBody>
      </p:sp>
      <p:sp>
        <p:nvSpPr>
          <p:cNvPr id="68610" name="Content Placeholder 2"/>
          <p:cNvSpPr>
            <a:spLocks noGrp="1"/>
          </p:cNvSpPr>
          <p:nvPr>
            <p:ph idx="1"/>
          </p:nvPr>
        </p:nvSpPr>
        <p:spPr/>
        <p:txBody>
          <a:bodyPr/>
          <a:lstStyle/>
          <a:p>
            <a:r>
              <a:rPr lang="en-US">
                <a:latin typeface="Calibri" charset="0"/>
              </a:rPr>
              <a:t>Reduce Side join</a:t>
            </a:r>
          </a:p>
          <a:p>
            <a:r>
              <a:rPr lang="en-US">
                <a:latin typeface="Calibri" charset="0"/>
              </a:rPr>
              <a:t>Map Side join using distributed cache (replicated)</a:t>
            </a:r>
          </a:p>
          <a:p>
            <a:r>
              <a:rPr lang="en-US">
                <a:latin typeface="Calibri" charset="0"/>
              </a:rPr>
              <a:t>Map Side join (merge)</a:t>
            </a:r>
          </a:p>
          <a:p>
            <a:pPr lvl="1"/>
            <a:r>
              <a:rPr lang="en-US">
                <a:latin typeface="Calibri" charset="0"/>
              </a:rPr>
              <a:t>Data of all data sets needs to be sorted and partitioned in similar manner</a:t>
            </a:r>
          </a:p>
          <a:p>
            <a:r>
              <a:rPr lang="en-US">
                <a:latin typeface="Calibri" charset="0"/>
              </a:rPr>
              <a:t>Skewed join</a:t>
            </a:r>
          </a:p>
        </p:txBody>
      </p:sp>
    </p:spTree>
    <p:extLst>
      <p:ext uri="{BB962C8B-B14F-4D97-AF65-F5344CB8AC3E}">
        <p14:creationId xmlns:p14="http://schemas.microsoft.com/office/powerpoint/2010/main" val="3606719616"/>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atin typeface="Calibri" charset="0"/>
              </a:rPr>
              <a:t>Set operations (relational)</a:t>
            </a:r>
          </a:p>
        </p:txBody>
      </p:sp>
      <p:sp>
        <p:nvSpPr>
          <p:cNvPr id="69634" name="Content Placeholder 2"/>
          <p:cNvSpPr>
            <a:spLocks noGrp="1"/>
          </p:cNvSpPr>
          <p:nvPr>
            <p:ph idx="1"/>
          </p:nvPr>
        </p:nvSpPr>
        <p:spPr/>
        <p:txBody>
          <a:bodyPr/>
          <a:lstStyle/>
          <a:p>
            <a:r>
              <a:rPr lang="en-US">
                <a:latin typeface="Calibri" charset="0"/>
              </a:rPr>
              <a:t>COGROUP (Similar to join)</a:t>
            </a:r>
          </a:p>
          <a:p>
            <a:r>
              <a:rPr lang="en-US">
                <a:latin typeface="Calibri" charset="0"/>
              </a:rPr>
              <a:t>UNION</a:t>
            </a:r>
          </a:p>
          <a:p>
            <a:r>
              <a:rPr lang="en-US">
                <a:latin typeface="Calibri" charset="0"/>
              </a:rPr>
              <a:t>INTERSECT</a:t>
            </a:r>
          </a:p>
          <a:p>
            <a:r>
              <a:rPr lang="en-US">
                <a:latin typeface="Calibri" charset="0"/>
              </a:rPr>
              <a:t>MINUS (There is no built in minus)</a:t>
            </a:r>
          </a:p>
          <a:p>
            <a:r>
              <a:rPr lang="en-US">
                <a:latin typeface="Calibri" charset="0"/>
              </a:rPr>
              <a:t>CROSS</a:t>
            </a:r>
          </a:p>
        </p:txBody>
      </p:sp>
    </p:spTree>
    <p:extLst>
      <p:ext uri="{BB962C8B-B14F-4D97-AF65-F5344CB8AC3E}">
        <p14:creationId xmlns:p14="http://schemas.microsoft.com/office/powerpoint/2010/main" val="25973453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Hive Architecture</a:t>
            </a:r>
          </a:p>
          <a:p>
            <a:r>
              <a:rPr lang="en-US" dirty="0" smtClean="0"/>
              <a:t>Hive DDL</a:t>
            </a:r>
          </a:p>
          <a:p>
            <a:r>
              <a:rPr lang="en-US" dirty="0" err="1" smtClean="0"/>
              <a:t>Sqoop</a:t>
            </a:r>
            <a:endParaRPr lang="en-US" dirty="0" smtClean="0"/>
          </a:p>
          <a:p>
            <a:r>
              <a:rPr lang="en-US" dirty="0" smtClean="0"/>
              <a:t>Java Map Reduce (already covered in detail)</a:t>
            </a:r>
          </a:p>
          <a:p>
            <a:r>
              <a:rPr lang="en-US" dirty="0" smtClean="0"/>
              <a:t>Hive (Data Load Language – similar to DML)</a:t>
            </a:r>
          </a:p>
          <a:p>
            <a:r>
              <a:rPr lang="en-US" dirty="0" err="1" smtClean="0"/>
              <a:t>HiveQL</a:t>
            </a:r>
            <a:endParaRPr lang="en-US" dirty="0"/>
          </a:p>
          <a:p>
            <a:r>
              <a:rPr lang="en-US" dirty="0" smtClean="0"/>
              <a:t>Pig</a:t>
            </a:r>
          </a:p>
          <a:p>
            <a:r>
              <a:rPr lang="en-US" dirty="0" err="1" smtClean="0"/>
              <a:t>Oozie</a:t>
            </a:r>
            <a:endParaRPr lang="en-US" dirty="0" smtClean="0"/>
          </a:p>
        </p:txBody>
      </p:sp>
    </p:spTree>
    <p:extLst>
      <p:ext uri="{BB962C8B-B14F-4D97-AF65-F5344CB8AC3E}">
        <p14:creationId xmlns:p14="http://schemas.microsoft.com/office/powerpoint/2010/main" val="1264783450"/>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atin typeface="Calibri" charset="0"/>
              </a:rPr>
              <a:t>User Defined Functions</a:t>
            </a:r>
          </a:p>
        </p:txBody>
      </p:sp>
      <p:sp>
        <p:nvSpPr>
          <p:cNvPr id="70658" name="Content Placeholder 2"/>
          <p:cNvSpPr>
            <a:spLocks noGrp="1"/>
          </p:cNvSpPr>
          <p:nvPr>
            <p:ph idx="1"/>
          </p:nvPr>
        </p:nvSpPr>
        <p:spPr/>
        <p:txBody>
          <a:bodyPr/>
          <a:lstStyle/>
          <a:p>
            <a:r>
              <a:rPr lang="en-US">
                <a:latin typeface="Calibri" charset="0"/>
              </a:rPr>
              <a:t>Built-in UDFs</a:t>
            </a:r>
          </a:p>
          <a:p>
            <a:r>
              <a:rPr lang="en-US">
                <a:latin typeface="Calibri" charset="0"/>
              </a:rPr>
              <a:t>Piggybank</a:t>
            </a:r>
          </a:p>
          <a:p>
            <a:r>
              <a:rPr lang="en-US">
                <a:latin typeface="Calibri" charset="0"/>
              </a:rPr>
              <a:t>Static Java Functions</a:t>
            </a:r>
          </a:p>
          <a:p>
            <a:r>
              <a:rPr lang="en-US">
                <a:latin typeface="Calibri" charset="0"/>
              </a:rPr>
              <a:t>Custom functions in Java</a:t>
            </a:r>
          </a:p>
          <a:p>
            <a:pPr lvl="1"/>
            <a:r>
              <a:rPr lang="en-US">
                <a:latin typeface="Calibri" charset="0"/>
              </a:rPr>
              <a:t>Evaluation functions</a:t>
            </a:r>
          </a:p>
          <a:p>
            <a:pPr lvl="1"/>
            <a:r>
              <a:rPr lang="en-US">
                <a:latin typeface="Calibri" charset="0"/>
              </a:rPr>
              <a:t>Algebraic interface</a:t>
            </a:r>
          </a:p>
          <a:p>
            <a:pPr lvl="1"/>
            <a:r>
              <a:rPr lang="en-US">
                <a:latin typeface="Calibri" charset="0"/>
              </a:rPr>
              <a:t>Accumulator interface</a:t>
            </a:r>
          </a:p>
          <a:p>
            <a:pPr lvl="1"/>
            <a:r>
              <a:rPr lang="en-US">
                <a:latin typeface="Calibri" charset="0"/>
              </a:rPr>
              <a:t>Filter functions</a:t>
            </a:r>
          </a:p>
        </p:txBody>
      </p:sp>
    </p:spTree>
    <p:extLst>
      <p:ext uri="{BB962C8B-B14F-4D97-AF65-F5344CB8AC3E}">
        <p14:creationId xmlns:p14="http://schemas.microsoft.com/office/powerpoint/2010/main" val="371440193"/>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atin typeface="Calibri" charset="0"/>
              </a:rPr>
              <a:t>Built-in UDFs</a:t>
            </a:r>
          </a:p>
        </p:txBody>
      </p:sp>
      <p:sp>
        <p:nvSpPr>
          <p:cNvPr id="71682" name="Content Placeholder 2"/>
          <p:cNvSpPr>
            <a:spLocks noGrp="1"/>
          </p:cNvSpPr>
          <p:nvPr>
            <p:ph idx="1"/>
          </p:nvPr>
        </p:nvSpPr>
        <p:spPr/>
        <p:txBody>
          <a:bodyPr/>
          <a:lstStyle/>
          <a:p>
            <a:r>
              <a:rPr lang="en-US">
                <a:latin typeface="Calibri" charset="0"/>
              </a:rPr>
              <a:t>Comes with Pig, check online documentation for more details</a:t>
            </a:r>
          </a:p>
        </p:txBody>
      </p:sp>
    </p:spTree>
    <p:extLst>
      <p:ext uri="{BB962C8B-B14F-4D97-AF65-F5344CB8AC3E}">
        <p14:creationId xmlns:p14="http://schemas.microsoft.com/office/powerpoint/2010/main" val="1685146773"/>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atin typeface="Calibri" charset="0"/>
              </a:rPr>
              <a:t>Piggybank</a:t>
            </a:r>
          </a:p>
        </p:txBody>
      </p:sp>
      <p:sp>
        <p:nvSpPr>
          <p:cNvPr id="72706" name="Content Placeholder 2"/>
          <p:cNvSpPr>
            <a:spLocks noGrp="1"/>
          </p:cNvSpPr>
          <p:nvPr>
            <p:ph idx="1"/>
          </p:nvPr>
        </p:nvSpPr>
        <p:spPr/>
        <p:txBody>
          <a:bodyPr/>
          <a:lstStyle/>
          <a:p>
            <a:r>
              <a:rPr lang="en-US">
                <a:latin typeface="Calibri" charset="0"/>
              </a:rPr>
              <a:t>Piggybank functions are distributed as part of the Pig distribution, but they are not built in. You must register the Piggybank JAR to use them, which you can do in your distribution at contrib/piggybank/java/piggybank.jar.</a:t>
            </a:r>
          </a:p>
          <a:p>
            <a:r>
              <a:rPr lang="en-US">
                <a:latin typeface="Calibri" charset="0"/>
              </a:rPr>
              <a:t>Register and use</a:t>
            </a:r>
          </a:p>
        </p:txBody>
      </p:sp>
    </p:spTree>
    <p:extLst>
      <p:ext uri="{BB962C8B-B14F-4D97-AF65-F5344CB8AC3E}">
        <p14:creationId xmlns:p14="http://schemas.microsoft.com/office/powerpoint/2010/main" val="2554540934"/>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latin typeface="Calibri" charset="0"/>
              </a:rPr>
              <a:t>Static Java functions</a:t>
            </a:r>
          </a:p>
        </p:txBody>
      </p:sp>
      <p:sp>
        <p:nvSpPr>
          <p:cNvPr id="73730" name="Content Placeholder 2"/>
          <p:cNvSpPr>
            <a:spLocks noGrp="1"/>
          </p:cNvSpPr>
          <p:nvPr>
            <p:ph idx="1"/>
          </p:nvPr>
        </p:nvSpPr>
        <p:spPr/>
        <p:txBody>
          <a:bodyPr/>
          <a:lstStyle/>
          <a:p>
            <a:r>
              <a:rPr lang="en-US">
                <a:latin typeface="Calibri" charset="0"/>
              </a:rPr>
              <a:t>Any public static Java function that takes no arguments or some combination of int, long, float, double, String, or arrays thereof,  and returns int, long, float, double, or String can be invoked in this way.</a:t>
            </a:r>
          </a:p>
        </p:txBody>
      </p:sp>
    </p:spTree>
    <p:extLst>
      <p:ext uri="{BB962C8B-B14F-4D97-AF65-F5344CB8AC3E}">
        <p14:creationId xmlns:p14="http://schemas.microsoft.com/office/powerpoint/2010/main" val="202936258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Calibri" charset="0"/>
              </a:rPr>
              <a:t>HCatalog</a:t>
            </a:r>
          </a:p>
        </p:txBody>
      </p:sp>
      <p:sp>
        <p:nvSpPr>
          <p:cNvPr id="74754" name="Content Placeholder 2"/>
          <p:cNvSpPr>
            <a:spLocks noGrp="1"/>
          </p:cNvSpPr>
          <p:nvPr>
            <p:ph idx="1"/>
          </p:nvPr>
        </p:nvSpPr>
        <p:spPr/>
        <p:txBody>
          <a:bodyPr/>
          <a:lstStyle/>
          <a:p>
            <a:r>
              <a:rPr lang="en-US">
                <a:latin typeface="Calibri" charset="0"/>
              </a:rPr>
              <a:t>HCatalog can be used in pig to interact with Hive Metastore</a:t>
            </a:r>
          </a:p>
          <a:p>
            <a:r>
              <a:rPr lang="en-US">
                <a:latin typeface="Calibri" charset="0"/>
              </a:rPr>
              <a:t>Filters uses partition pruning </a:t>
            </a:r>
          </a:p>
          <a:p>
            <a:r>
              <a:rPr lang="en-US">
                <a:latin typeface="Calibri" charset="0"/>
              </a:rPr>
              <a:t>HCatLoader can be used to read the data from hive</a:t>
            </a:r>
          </a:p>
          <a:p>
            <a:r>
              <a:rPr lang="en-US">
                <a:latin typeface="Calibri" charset="0"/>
              </a:rPr>
              <a:t>HCatStorer can be used to write data to hive</a:t>
            </a:r>
          </a:p>
        </p:txBody>
      </p:sp>
    </p:spTree>
    <p:extLst>
      <p:ext uri="{BB962C8B-B14F-4D97-AF65-F5344CB8AC3E}">
        <p14:creationId xmlns:p14="http://schemas.microsoft.com/office/powerpoint/2010/main" val="2021750005"/>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Oozie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Workflow</a:t>
            </a:r>
          </a:p>
          <a:p>
            <a:pPr lvl="1"/>
            <a:r>
              <a:rPr lang="en-US" dirty="0" smtClean="0"/>
              <a:t>Defines the flow of dependent jobs leveraging </a:t>
            </a:r>
            <a:r>
              <a:rPr lang="en-US" dirty="0" err="1" smtClean="0"/>
              <a:t>Hadoop</a:t>
            </a:r>
            <a:r>
              <a:rPr lang="en-US" dirty="0" smtClean="0"/>
              <a:t> eco system</a:t>
            </a:r>
          </a:p>
          <a:p>
            <a:pPr lvl="1"/>
            <a:r>
              <a:rPr lang="en-US" dirty="0" smtClean="0"/>
              <a:t>Supports</a:t>
            </a:r>
          </a:p>
          <a:p>
            <a:pPr lvl="2"/>
            <a:r>
              <a:rPr lang="en-US" dirty="0" smtClean="0"/>
              <a:t>Java</a:t>
            </a:r>
          </a:p>
          <a:p>
            <a:pPr lvl="2"/>
            <a:r>
              <a:rPr lang="en-US" dirty="0" smtClean="0"/>
              <a:t>Map Reduce</a:t>
            </a:r>
          </a:p>
          <a:p>
            <a:pPr lvl="2"/>
            <a:r>
              <a:rPr lang="en-US" dirty="0" smtClean="0"/>
              <a:t>Hive</a:t>
            </a:r>
          </a:p>
          <a:p>
            <a:pPr lvl="2"/>
            <a:r>
              <a:rPr lang="en-US" dirty="0" smtClean="0"/>
              <a:t>Pig</a:t>
            </a:r>
          </a:p>
          <a:p>
            <a:pPr lvl="2"/>
            <a:r>
              <a:rPr lang="en-US" dirty="0" err="1" smtClean="0"/>
              <a:t>Sqoop</a:t>
            </a:r>
            <a:endParaRPr lang="en-US" dirty="0" smtClean="0"/>
          </a:p>
          <a:p>
            <a:pPr lvl="2"/>
            <a:r>
              <a:rPr lang="en-US" dirty="0" smtClean="0"/>
              <a:t>Shell</a:t>
            </a:r>
          </a:p>
          <a:p>
            <a:r>
              <a:rPr lang="en-US" dirty="0" smtClean="0"/>
              <a:t>Coordinator</a:t>
            </a:r>
          </a:p>
          <a:p>
            <a:pPr lvl="1"/>
            <a:r>
              <a:rPr lang="en-US" dirty="0" smtClean="0"/>
              <a:t>Schedules the workflows</a:t>
            </a:r>
            <a:endParaRPr lang="en-US" dirty="0"/>
          </a:p>
        </p:txBody>
      </p:sp>
    </p:spTree>
    <p:extLst>
      <p:ext uri="{BB962C8B-B14F-4D97-AF65-F5344CB8AC3E}">
        <p14:creationId xmlns:p14="http://schemas.microsoft.com/office/powerpoint/2010/main" val="2806509951"/>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Oozie</a:t>
            </a:r>
            <a:r>
              <a:rPr lang="en-US" dirty="0" smtClean="0"/>
              <a:t> Workflow steps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Define </a:t>
            </a:r>
            <a:r>
              <a:rPr lang="en-US" dirty="0" err="1" smtClean="0"/>
              <a:t>workflow.xml</a:t>
            </a:r>
            <a:endParaRPr lang="en-US" dirty="0" smtClean="0"/>
          </a:p>
          <a:p>
            <a:r>
              <a:rPr lang="en-US" dirty="0" smtClean="0"/>
              <a:t>Define </a:t>
            </a:r>
            <a:r>
              <a:rPr lang="en-US" dirty="0" err="1" smtClean="0"/>
              <a:t>job.properties</a:t>
            </a:r>
            <a:endParaRPr lang="en-US" dirty="0" smtClean="0"/>
          </a:p>
          <a:p>
            <a:r>
              <a:rPr lang="en-US" dirty="0" smtClean="0"/>
              <a:t>Place additional jar files under lib</a:t>
            </a:r>
          </a:p>
          <a:p>
            <a:r>
              <a:rPr lang="en-US" dirty="0" smtClean="0"/>
              <a:t>Copy </a:t>
            </a:r>
            <a:r>
              <a:rPr lang="en-US" dirty="0" err="1" smtClean="0"/>
              <a:t>job.properties</a:t>
            </a:r>
            <a:r>
              <a:rPr lang="en-US" dirty="0" smtClean="0"/>
              <a:t>, </a:t>
            </a:r>
            <a:r>
              <a:rPr lang="en-US" dirty="0" err="1" smtClean="0"/>
              <a:t>workflow.xml</a:t>
            </a:r>
            <a:r>
              <a:rPr lang="en-US" dirty="0" smtClean="0"/>
              <a:t> and jars (under lib) to HDFS</a:t>
            </a:r>
          </a:p>
          <a:p>
            <a:r>
              <a:rPr lang="en-US" dirty="0" smtClean="0"/>
              <a:t>Run </a:t>
            </a:r>
            <a:r>
              <a:rPr lang="en-US" dirty="0" err="1" smtClean="0"/>
              <a:t>oozie</a:t>
            </a:r>
            <a:r>
              <a:rPr lang="en-US" dirty="0" smtClean="0"/>
              <a:t> command</a:t>
            </a:r>
          </a:p>
          <a:p>
            <a:pPr lvl="1"/>
            <a:r>
              <a:rPr lang="en-US" dirty="0" err="1"/>
              <a:t>oozie</a:t>
            </a:r>
            <a:r>
              <a:rPr lang="en-US" dirty="0"/>
              <a:t> job -</a:t>
            </a:r>
            <a:r>
              <a:rPr lang="en-US" dirty="0" err="1"/>
              <a:t>oozie</a:t>
            </a:r>
            <a:r>
              <a:rPr lang="en-US" dirty="0"/>
              <a:t> http://ip-10-0-0-167:11000/</a:t>
            </a:r>
            <a:r>
              <a:rPr lang="en-US" dirty="0" err="1"/>
              <a:t>oozie</a:t>
            </a:r>
            <a:r>
              <a:rPr lang="en-US" dirty="0"/>
              <a:t> -</a:t>
            </a:r>
            <a:r>
              <a:rPr lang="en-US" dirty="0" err="1"/>
              <a:t>config</a:t>
            </a:r>
            <a:r>
              <a:rPr lang="en-US" dirty="0"/>
              <a:t> </a:t>
            </a:r>
            <a:r>
              <a:rPr lang="en-US" dirty="0" err="1"/>
              <a:t>oozie-sqoop</a:t>
            </a:r>
            <a:r>
              <a:rPr lang="en-US" dirty="0"/>
              <a:t>/</a:t>
            </a:r>
            <a:r>
              <a:rPr lang="en-US" dirty="0" err="1"/>
              <a:t>job.properties</a:t>
            </a:r>
            <a:r>
              <a:rPr lang="en-US" dirty="0"/>
              <a:t> -run</a:t>
            </a:r>
            <a:endParaRPr lang="en-US" dirty="0" smtClean="0"/>
          </a:p>
          <a:p>
            <a:r>
              <a:rPr lang="en-US" dirty="0" smtClean="0"/>
              <a:t>Monitor</a:t>
            </a:r>
          </a:p>
          <a:p>
            <a:pPr lvl="1"/>
            <a:r>
              <a:rPr lang="nl-NL" dirty="0" err="1"/>
              <a:t>oozie</a:t>
            </a:r>
            <a:r>
              <a:rPr lang="nl-NL" dirty="0"/>
              <a:t> job -</a:t>
            </a:r>
            <a:r>
              <a:rPr lang="nl-NL" dirty="0" err="1"/>
              <a:t>oozie</a:t>
            </a:r>
            <a:r>
              <a:rPr lang="nl-NL" dirty="0"/>
              <a:t> http://ip-10-0-0-167:11000/</a:t>
            </a:r>
            <a:r>
              <a:rPr lang="nl-NL" dirty="0" err="1"/>
              <a:t>oozie</a:t>
            </a:r>
            <a:r>
              <a:rPr lang="nl-NL" dirty="0"/>
              <a:t> -info 0000000-140426175505299-oozie-oozi-W</a:t>
            </a:r>
            <a:endParaRPr lang="en-US" dirty="0" smtClean="0"/>
          </a:p>
        </p:txBody>
      </p:sp>
    </p:spTree>
    <p:extLst>
      <p:ext uri="{BB962C8B-B14F-4D97-AF65-F5344CB8AC3E}">
        <p14:creationId xmlns:p14="http://schemas.microsoft.com/office/powerpoint/2010/main" val="28181772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23033</TotalTime>
  <Words>4196</Words>
  <Application>Microsoft Macintosh PowerPoint</Application>
  <PresentationFormat>On-screen Show (4:3)</PresentationFormat>
  <Paragraphs>825</Paragraphs>
  <Slides>96</Slides>
  <Notes>1</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EDW - Hadoop</vt:lpstr>
      <vt:lpstr>Recap</vt:lpstr>
      <vt:lpstr>Recap (Important topics)</vt:lpstr>
      <vt:lpstr>Recap (Traditional RDBMS)</vt:lpstr>
      <vt:lpstr>Recap (Hadoop Advantages)</vt:lpstr>
      <vt:lpstr>Recap (HDFS Challenges/Limitations)</vt:lpstr>
      <vt:lpstr>Recap (Map Reduce Challenges/Limitations)</vt:lpstr>
      <vt:lpstr>Agenda</vt:lpstr>
      <vt:lpstr>Agenda</vt:lpstr>
      <vt:lpstr>EDW (Current Architecture)</vt:lpstr>
      <vt:lpstr>Operational Data Store</vt:lpstr>
      <vt:lpstr>EDW (Use Cases)</vt:lpstr>
      <vt:lpstr>Enterprise Data Warehouse (Important Concepts)</vt:lpstr>
      <vt:lpstr>EDW (Big Data eco system)</vt:lpstr>
      <vt:lpstr>EDW (Use Cases)</vt:lpstr>
      <vt:lpstr>Hive Architecture</vt:lpstr>
      <vt:lpstr>Hive Architecture</vt:lpstr>
      <vt:lpstr>Hive log files</vt:lpstr>
      <vt:lpstr>Data Definition Language (DDL)</vt:lpstr>
      <vt:lpstr>Hive DDL</vt:lpstr>
      <vt:lpstr>Create Databases</vt:lpstr>
      <vt:lpstr>Data Definition Language (DDL)</vt:lpstr>
      <vt:lpstr>Physical Data Modeling</vt:lpstr>
      <vt:lpstr>Physical Data Modeling (EDW)</vt:lpstr>
      <vt:lpstr>Extract and Load</vt:lpstr>
      <vt:lpstr>Extract and Load data into EDW</vt:lpstr>
      <vt:lpstr>Sqoop</vt:lpstr>
      <vt:lpstr>Sqoop</vt:lpstr>
      <vt:lpstr>Sqoop</vt:lpstr>
      <vt:lpstr>Sqoop Architecture</vt:lpstr>
      <vt:lpstr>Sqoop Architecture</vt:lpstr>
      <vt:lpstr>Sqoop2 Architecture</vt:lpstr>
      <vt:lpstr>Sqoop2 Architecture</vt:lpstr>
      <vt:lpstr>Sqoop Import</vt:lpstr>
      <vt:lpstr>Sqoop import</vt:lpstr>
      <vt:lpstr>Sqoop Import</vt:lpstr>
      <vt:lpstr>Sqoop incremental load</vt:lpstr>
      <vt:lpstr>Sqoop Export</vt:lpstr>
      <vt:lpstr>Sqoop Export</vt:lpstr>
      <vt:lpstr>Sqoop Considerations</vt:lpstr>
      <vt:lpstr>Sqoop Demo</vt:lpstr>
      <vt:lpstr>EDW (Big Data eco system)</vt:lpstr>
      <vt:lpstr>Data Loading</vt:lpstr>
      <vt:lpstr>Data Loading (PUSH Strategy)</vt:lpstr>
      <vt:lpstr>Hive (LOAD)</vt:lpstr>
      <vt:lpstr>Hive (LOAD) - Syntax</vt:lpstr>
      <vt:lpstr>Hive (LOAD) - Demo</vt:lpstr>
      <vt:lpstr>Hive (INSERT)</vt:lpstr>
      <vt:lpstr>Hive (INSERT)</vt:lpstr>
      <vt:lpstr>Dynamic Partition Insert</vt:lpstr>
      <vt:lpstr>Hive (Data Loading)</vt:lpstr>
      <vt:lpstr>Hive (LOAD/INSERT)</vt:lpstr>
      <vt:lpstr>Java Map Reduce (Data quality and performance tuning)</vt:lpstr>
      <vt:lpstr>Transformation and Load data into EDW</vt:lpstr>
      <vt:lpstr>Hive (Transformation and Load)</vt:lpstr>
      <vt:lpstr>Hive Query Language (Architecture)</vt:lpstr>
      <vt:lpstr>Hive Query Language</vt:lpstr>
      <vt:lpstr>Hive Query Language</vt:lpstr>
      <vt:lpstr>Simple Queries (Syntax)</vt:lpstr>
      <vt:lpstr>Simple Queries</vt:lpstr>
      <vt:lpstr>Joins</vt:lpstr>
      <vt:lpstr>Sorting</vt:lpstr>
      <vt:lpstr>CLUSTER BY and DISTRIBUTE BY</vt:lpstr>
      <vt:lpstr>User Defined Functions</vt:lpstr>
      <vt:lpstr>UDF (Simple)</vt:lpstr>
      <vt:lpstr>Hive Merge operation</vt:lpstr>
      <vt:lpstr>Hive Query Language (Performance Tuning)</vt:lpstr>
      <vt:lpstr>Too many small files</vt:lpstr>
      <vt:lpstr>Too many small files</vt:lpstr>
      <vt:lpstr>Split size</vt:lpstr>
      <vt:lpstr>Number of reducers</vt:lpstr>
      <vt:lpstr>Compression</vt:lpstr>
      <vt:lpstr>Compression (Types)</vt:lpstr>
      <vt:lpstr>Compression (Codecs)</vt:lpstr>
      <vt:lpstr>Compression (Details)</vt:lpstr>
      <vt:lpstr>Compression (Map Reduce configuration)</vt:lpstr>
      <vt:lpstr>Partitioning</vt:lpstr>
      <vt:lpstr>Map Side Join</vt:lpstr>
      <vt:lpstr>Order vs. Sort</vt:lpstr>
      <vt:lpstr>Query Writing</vt:lpstr>
      <vt:lpstr>Pig Introduction</vt:lpstr>
      <vt:lpstr>Hive vs. Pig</vt:lpstr>
      <vt:lpstr>Grunt</vt:lpstr>
      <vt:lpstr>Pig Latin</vt:lpstr>
      <vt:lpstr>Data Model</vt:lpstr>
      <vt:lpstr>Supported Casts</vt:lpstr>
      <vt:lpstr>Sorting, Grouping and Distinct</vt:lpstr>
      <vt:lpstr>Joins</vt:lpstr>
      <vt:lpstr>Set operations (relational)</vt:lpstr>
      <vt:lpstr>User Defined Functions</vt:lpstr>
      <vt:lpstr>Built-in UDFs</vt:lpstr>
      <vt:lpstr>Piggybank</vt:lpstr>
      <vt:lpstr>Static Java functions</vt:lpstr>
      <vt:lpstr>HCatalog</vt:lpstr>
      <vt:lpstr>Oozie</vt:lpstr>
      <vt:lpstr>Oozie Workflow steps</vt:lpstr>
    </vt:vector>
  </TitlesOfParts>
  <Company>Vayu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Gadiraju</dc:creator>
  <cp:lastModifiedBy>Durga Gadiraju</cp:lastModifiedBy>
  <cp:revision>261</cp:revision>
  <dcterms:created xsi:type="dcterms:W3CDTF">2014-04-15T19:14:21Z</dcterms:created>
  <dcterms:modified xsi:type="dcterms:W3CDTF">2015-12-04T06:54:33Z</dcterms:modified>
</cp:coreProperties>
</file>