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80" r:id="rId2"/>
    <p:sldId id="294" r:id="rId3"/>
    <p:sldId id="295" r:id="rId4"/>
    <p:sldId id="279" r:id="rId5"/>
    <p:sldId id="281" r:id="rId6"/>
    <p:sldId id="291" r:id="rId7"/>
    <p:sldId id="292" r:id="rId8"/>
    <p:sldId id="293" r:id="rId9"/>
    <p:sldId id="283" r:id="rId10"/>
    <p:sldId id="284" r:id="rId11"/>
    <p:sldId id="285" r:id="rId12"/>
    <p:sldId id="286" r:id="rId13"/>
    <p:sldId id="290" r:id="rId14"/>
    <p:sldId id="287" r:id="rId15"/>
    <p:sldId id="289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>
        <p:scale>
          <a:sx n="100" d="100"/>
          <a:sy n="100" d="100"/>
        </p:scale>
        <p:origin x="-114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8/29/15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8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7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0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Hive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All the data physically stored in HDFS</a:t>
            </a:r>
          </a:p>
          <a:p>
            <a:r>
              <a:rPr lang="en-US" dirty="0" smtClean="0"/>
              <a:t>Map Reduce</a:t>
            </a:r>
          </a:p>
          <a:p>
            <a:pPr lvl="1"/>
            <a:r>
              <a:rPr lang="en-US" dirty="0" smtClean="0"/>
              <a:t>Data is processed using map reduce jobs</a:t>
            </a:r>
          </a:p>
          <a:p>
            <a:r>
              <a:rPr lang="en-US" dirty="0" err="1" smtClean="0"/>
              <a:t>Metastore</a:t>
            </a:r>
            <a:endParaRPr lang="en-US" dirty="0" smtClean="0"/>
          </a:p>
          <a:p>
            <a:pPr lvl="1"/>
            <a:r>
              <a:rPr lang="en-US" dirty="0" smtClean="0"/>
              <a:t>Stores structure of tables</a:t>
            </a:r>
            <a:endParaRPr lang="en-US" dirty="0"/>
          </a:p>
          <a:p>
            <a:r>
              <a:rPr lang="en-US" dirty="0"/>
              <a:t>Hive query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Generates Java code at run time</a:t>
            </a:r>
          </a:p>
          <a:p>
            <a:pPr lvl="1"/>
            <a:r>
              <a:rPr lang="en-US" dirty="0" smtClean="0"/>
              <a:t>Compiles and build jar at run time</a:t>
            </a:r>
          </a:p>
          <a:p>
            <a:pPr lvl="1"/>
            <a:r>
              <a:rPr lang="en-US" dirty="0" smtClean="0"/>
              <a:t>Submit as one or more map reduce jobs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2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Hive using 3</a:t>
            </a:r>
            <a:r>
              <a:rPr lang="en-US" baseline="30000" dirty="0" smtClean="0"/>
              <a:t>rd</a:t>
            </a:r>
            <a:r>
              <a:rPr lang="en-US" dirty="0" smtClean="0"/>
              <a:t> party wizards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Hive </a:t>
            </a:r>
            <a:r>
              <a:rPr lang="en-US" dirty="0" err="1" smtClean="0"/>
              <a:t>metastore</a:t>
            </a:r>
            <a:r>
              <a:rPr lang="en-US" dirty="0" smtClean="0"/>
              <a:t>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Setup Database or use existing database (setup </a:t>
            </a:r>
            <a:r>
              <a:rPr lang="en-US" dirty="0" err="1" smtClean="0"/>
              <a:t>mysql</a:t>
            </a:r>
            <a:r>
              <a:rPr lang="en-US" smtClean="0"/>
              <a:t> database)</a:t>
            </a:r>
            <a:endParaRPr lang="en-US" dirty="0" smtClean="0"/>
          </a:p>
          <a:p>
            <a:r>
              <a:rPr lang="en-US" dirty="0" smtClean="0"/>
              <a:t>Configure hiveserver2</a:t>
            </a:r>
          </a:p>
          <a:p>
            <a:r>
              <a:rPr lang="en-US" dirty="0" smtClean="0"/>
              <a:t>Configure Gateway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parameter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hive-</a:t>
            </a:r>
            <a:r>
              <a:rPr lang="en-US" dirty="0" err="1" smtClean="0"/>
              <a:t>site.xml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hiverc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Parameters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86386"/>
              </p:ext>
            </p:extLst>
          </p:nvPr>
        </p:nvGraphicFramePr>
        <p:xfrm>
          <a:off x="152400" y="1852519"/>
          <a:ext cx="8854622" cy="421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0"/>
                <a:gridCol w="2272142"/>
                <a:gridCol w="2187560"/>
                <a:gridCol w="3321500"/>
              </a:tblGrid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javax.jdo.option.ConnectionURL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Connection URL (JDBC</a:t>
                      </a:r>
                      <a:r>
                        <a:rPr lang="en-US" sz="1000" baseline="0" dirty="0" smtClean="0"/>
                        <a:t> URL)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7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javax.jdo.option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ConnectionDriverName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ConnectionUserName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ConnectionPassword</a:t>
                      </a:r>
                      <a:r>
                        <a:rPr lang="en-US" sz="1000" baseline="0" dirty="0" smtClean="0"/>
                        <a:t> etc. Connection information to Hive </a:t>
                      </a:r>
                      <a:r>
                        <a:rPr lang="en-US" sz="1000" baseline="0" dirty="0" err="1" smtClean="0"/>
                        <a:t>Metastore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hive.metastore.warehouse.dir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/user/hive/warehouse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logical database in Hive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39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mapred.reduce.tasks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Let's</a:t>
                      </a:r>
                      <a:r>
                        <a:rPr lang="en-US" sz="1000" baseline="0" dirty="0" smtClean="0"/>
                        <a:t> hive engine to determine number of reducers based up on the size of the data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hive.zookeeper.quorum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Zookeeper quorum information</a:t>
                      </a:r>
                      <a:r>
                        <a:rPr lang="en-US" sz="1000" baseline="0" dirty="0" smtClean="0"/>
                        <a:t> for external java applications to connect to Hive database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926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hive.zookeeper.client.port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2181</a:t>
                      </a:r>
                      <a:endParaRPr 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41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</a:tr>
              <a:tr h="394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hive-site.xml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hive-site.xml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log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/</a:t>
            </a:r>
            <a:r>
              <a:rPr lang="en-US" dirty="0" err="1" smtClean="0"/>
              <a:t>tmp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user defined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jar files</a:t>
            </a:r>
          </a:p>
          <a:p>
            <a:r>
              <a:rPr lang="en-US" dirty="0" smtClean="0"/>
              <a:t>Creating temporary function</a:t>
            </a:r>
          </a:p>
          <a:p>
            <a:r>
              <a:rPr lang="en-US" dirty="0" smtClean="0"/>
              <a:t>Updating .</a:t>
            </a:r>
            <a:r>
              <a:rPr lang="en-US" dirty="0" err="1" smtClean="0"/>
              <a:t>hiverc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Supporting development teams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Hive command line</a:t>
            </a:r>
          </a:p>
          <a:p>
            <a:pPr lvl="1"/>
            <a:r>
              <a:rPr lang="en-US" dirty="0" smtClean="0"/>
              <a:t>hive -e</a:t>
            </a:r>
          </a:p>
          <a:p>
            <a:pPr lvl="1"/>
            <a:r>
              <a:rPr lang="en-US" dirty="0" smtClean="0"/>
              <a:t>hive -f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/>
              <a:t>h</a:t>
            </a:r>
            <a:r>
              <a:rPr lang="en-US" dirty="0" err="1" smtClean="0"/>
              <a:t>iveconf</a:t>
            </a:r>
            <a:endParaRPr lang="en-US" dirty="0" smtClean="0"/>
          </a:p>
          <a:p>
            <a:pPr lvl="1"/>
            <a:r>
              <a:rPr lang="en-US" dirty="0" smtClean="0"/>
              <a:t>set</a:t>
            </a:r>
          </a:p>
          <a:p>
            <a:r>
              <a:rPr lang="en-US" dirty="0" smtClean="0"/>
              <a:t>Creating databases</a:t>
            </a:r>
          </a:p>
          <a:p>
            <a:r>
              <a:rPr lang="en-US" dirty="0" smtClean="0"/>
              <a:t>Creating tables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External</a:t>
            </a:r>
          </a:p>
          <a:p>
            <a:r>
              <a:rPr lang="en-US" dirty="0" smtClean="0"/>
              <a:t>Copying data to HDFS via Hive tables</a:t>
            </a:r>
          </a:p>
          <a:p>
            <a:r>
              <a:rPr lang="en-US" dirty="0" smtClean="0"/>
              <a:t>Running sample queries</a:t>
            </a:r>
          </a:p>
          <a:p>
            <a:r>
              <a:rPr lang="en-US" dirty="0" smtClean="0"/>
              <a:t>Role of .</a:t>
            </a:r>
            <a:r>
              <a:rPr lang="en-US" dirty="0" err="1" smtClean="0"/>
              <a:t>hiverc</a:t>
            </a:r>
            <a:endParaRPr lang="en-US" dirty="0" smtClean="0"/>
          </a:p>
          <a:p>
            <a:r>
              <a:rPr lang="en-US" dirty="0" smtClean="0"/>
              <a:t>Troubleshooting Map Reduce jobs for hive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</a:t>
            </a:r>
          </a:p>
          <a:p>
            <a:r>
              <a:rPr lang="en-US" dirty="0" smtClean="0"/>
              <a:t>Parameter files</a:t>
            </a:r>
          </a:p>
          <a:p>
            <a:r>
              <a:rPr lang="en-US" dirty="0" smtClean="0"/>
              <a:t>Log files</a:t>
            </a:r>
          </a:p>
          <a:p>
            <a:r>
              <a:rPr lang="en-US" smtClean="0"/>
              <a:t>Validation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</a:t>
            </a:r>
            <a:r>
              <a:rPr lang="en-US" dirty="0" smtClean="0"/>
              <a:t>Processes – </a:t>
            </a:r>
            <a:r>
              <a:rPr lang="en-US" dirty="0" err="1" smtClean="0"/>
              <a:t>HiveServer</a:t>
            </a:r>
            <a:r>
              <a:rPr lang="en-US" dirty="0" smtClean="0"/>
              <a:t>, </a:t>
            </a:r>
            <a:r>
              <a:rPr lang="en-US" dirty="0" err="1" smtClean="0"/>
              <a:t>HiveMetastore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Parameter </a:t>
            </a:r>
            <a:r>
              <a:rPr lang="en-US" dirty="0" smtClean="0"/>
              <a:t>files – hive-</a:t>
            </a:r>
            <a:r>
              <a:rPr lang="en-US" dirty="0" err="1" smtClean="0"/>
              <a:t>site.xml</a:t>
            </a:r>
            <a:endParaRPr lang="en-US" dirty="0" smtClean="0"/>
          </a:p>
          <a:p>
            <a:r>
              <a:rPr lang="en-US" dirty="0" smtClean="0"/>
              <a:t>Log files</a:t>
            </a:r>
          </a:p>
          <a:p>
            <a:r>
              <a:rPr lang="en-US" dirty="0" smtClean="0"/>
              <a:t>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9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Hive Architecture</a:t>
            </a:r>
          </a:p>
          <a:p>
            <a:r>
              <a:rPr lang="en-US" dirty="0" smtClean="0"/>
              <a:t>Hive </a:t>
            </a:r>
            <a:r>
              <a:rPr lang="en-US" dirty="0" err="1" smtClean="0"/>
              <a:t>Metastore</a:t>
            </a:r>
            <a:endParaRPr lang="en-US" dirty="0"/>
          </a:p>
          <a:p>
            <a:r>
              <a:rPr lang="en-US" dirty="0" smtClean="0"/>
              <a:t>Setup Hive using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wizards</a:t>
            </a:r>
            <a:endParaRPr lang="en-US" dirty="0" smtClean="0"/>
          </a:p>
          <a:p>
            <a:r>
              <a:rPr lang="en-US" dirty="0" smtClean="0"/>
              <a:t>Hive parameter files</a:t>
            </a:r>
          </a:p>
          <a:p>
            <a:r>
              <a:rPr lang="en-US" dirty="0" smtClean="0"/>
              <a:t>Hive log files</a:t>
            </a:r>
          </a:p>
          <a:p>
            <a:r>
              <a:rPr lang="en-US" dirty="0" smtClean="0"/>
              <a:t>Hive user defined functions</a:t>
            </a:r>
          </a:p>
          <a:p>
            <a:r>
              <a:rPr lang="en-US" dirty="0" smtClean="0"/>
              <a:t>Hive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Writing Map Reduce jobs can be tedious</a:t>
            </a:r>
          </a:p>
          <a:p>
            <a:r>
              <a:rPr lang="en-US" dirty="0" smtClean="0"/>
              <a:t>Vast array of IT Stakeholders have basic proficiency in SQL</a:t>
            </a:r>
          </a:p>
          <a:p>
            <a:r>
              <a:rPr lang="en-US" dirty="0" smtClean="0"/>
              <a:t>Using hive, we can write queries which will generate map reduce code to process the data.</a:t>
            </a:r>
          </a:p>
          <a:p>
            <a:r>
              <a:rPr lang="en-US" dirty="0" smtClean="0"/>
              <a:t>It will accelerate application development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It has 3 components</a:t>
            </a:r>
          </a:p>
          <a:p>
            <a:pPr lvl="1"/>
            <a:r>
              <a:rPr lang="en-US" dirty="0" smtClean="0"/>
              <a:t>DDL or Physical Modeling</a:t>
            </a:r>
          </a:p>
          <a:p>
            <a:pPr lvl="1"/>
            <a:r>
              <a:rPr lang="en-US" smtClean="0"/>
              <a:t>Copying data (LOAD or INSERT)</a:t>
            </a:r>
            <a:endParaRPr lang="en-US" dirty="0" smtClean="0"/>
          </a:p>
          <a:p>
            <a:pPr lvl="1"/>
            <a:r>
              <a:rPr lang="en-US" dirty="0" smtClean="0"/>
              <a:t>Querying data (Hive QL)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Hadoop eco system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138" y="1646238"/>
            <a:ext cx="8094662" cy="4630737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3750" y="4357688"/>
            <a:ext cx="7778750" cy="1673225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8" name="TextBox 7"/>
          <p:cNvSpPr txBox="1">
            <a:spLocks noChangeArrowheads="1"/>
          </p:cNvSpPr>
          <p:nvPr/>
        </p:nvSpPr>
        <p:spPr bwMode="auto">
          <a:xfrm>
            <a:off x="3001963" y="5729288"/>
            <a:ext cx="291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Core Components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9813" y="1862138"/>
            <a:ext cx="4573587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57863" y="1862138"/>
            <a:ext cx="2582862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57863" y="4516438"/>
            <a:ext cx="2582862" cy="606425"/>
          </a:xfrm>
          <a:prstGeom prst="rect">
            <a:avLst/>
          </a:prstGeom>
          <a:solidFill>
            <a:srgbClr val="DCE6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Non Map Reduce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41425" y="2057400"/>
            <a:ext cx="3694113" cy="1925638"/>
            <a:chOff x="1241425" y="2057400"/>
            <a:chExt cx="3694113" cy="192563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59000" y="3535363"/>
              <a:ext cx="619125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Hive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694113" y="2057400"/>
              <a:ext cx="620712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Pig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41425" y="2727325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Flume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36963" y="3535363"/>
              <a:ext cx="620712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Sqoop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59000" y="2057400"/>
              <a:ext cx="619125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Oozie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314825" y="276542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Mahout</a:t>
              </a:r>
            </a:p>
          </p:txBody>
        </p:sp>
      </p:grpSp>
      <p:sp>
        <p:nvSpPr>
          <p:cNvPr id="32790" name="TextBox 19"/>
          <p:cNvSpPr txBox="1">
            <a:spLocks noChangeArrowheads="1"/>
          </p:cNvSpPr>
          <p:nvPr/>
        </p:nvSpPr>
        <p:spPr bwMode="auto">
          <a:xfrm>
            <a:off x="3832225" y="18129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eco system</a:t>
            </a:r>
          </a:p>
        </p:txBody>
      </p:sp>
      <p:sp>
        <p:nvSpPr>
          <p:cNvPr id="32791" name="TextBox 20"/>
          <p:cNvSpPr txBox="1">
            <a:spLocks noChangeArrowheads="1"/>
          </p:cNvSpPr>
          <p:nvPr/>
        </p:nvSpPr>
        <p:spPr bwMode="auto">
          <a:xfrm>
            <a:off x="476250" y="1276350"/>
            <a:ext cx="240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Components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54100" y="5151438"/>
            <a:ext cx="7286625" cy="592137"/>
          </a:xfrm>
          <a:prstGeom prst="rect">
            <a:avLst/>
          </a:prstGeom>
          <a:solidFill>
            <a:srgbClr val="C07B8A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Distributed File System (HDFS)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54100" y="4516438"/>
            <a:ext cx="4587875" cy="606425"/>
          </a:xfrm>
          <a:prstGeom prst="rect">
            <a:avLst/>
          </a:prstGeom>
          <a:solidFill>
            <a:srgbClr val="FAC090"/>
          </a:solidFill>
          <a:ln w="9525">
            <a:solidFill>
              <a:srgbClr val="B3A2C7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Map Reduce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97575" y="2317750"/>
            <a:ext cx="1833563" cy="1665288"/>
            <a:chOff x="5997575" y="2317750"/>
            <a:chExt cx="1833563" cy="16652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083300" y="2317750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Impala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997575" y="3535363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Presto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058025" y="247967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HBase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210425" y="3378200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Spark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37589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778" grpId="0"/>
      <p:bldP spid="9" grpId="0" animBg="1"/>
      <p:bldP spid="10" grpId="0" animBg="1"/>
      <p:bldP spid="14" grpId="0" animBg="1"/>
      <p:bldP spid="32790" grpId="0"/>
      <p:bldP spid="32791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2133600"/>
            <a:ext cx="3962400" cy="2057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4876800"/>
            <a:ext cx="39624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5400" y="5251450"/>
            <a:ext cx="1219200" cy="6159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8000" y="5251450"/>
            <a:ext cx="1219200" cy="6159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2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400" y="2971800"/>
            <a:ext cx="1905000" cy="76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Hive Binaries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5105400" y="2819400"/>
            <a:ext cx="1371600" cy="990600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RDBMS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Hive </a:t>
            </a:r>
            <a:r>
              <a:rPr lang="en-US" sz="1400" dirty="0" err="1" smtClean="0">
                <a:solidFill>
                  <a:srgbClr val="000000"/>
                </a:solidFill>
              </a:rPr>
              <a:t>Metastore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 flipH="1">
            <a:off x="3657600" y="3733800"/>
            <a:ext cx="114300" cy="151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8" idx="0"/>
          </p:cNvCxnSpPr>
          <p:nvPr/>
        </p:nvCxnSpPr>
        <p:spPr>
          <a:xfrm>
            <a:off x="3771900" y="3733800"/>
            <a:ext cx="1943100" cy="151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2"/>
          </p:cNvCxnSpPr>
          <p:nvPr/>
        </p:nvCxnSpPr>
        <p:spPr>
          <a:xfrm flipV="1">
            <a:off x="3771900" y="3314700"/>
            <a:ext cx="13335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4495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Processing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4400" y="4572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Storage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038600" y="3429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Metadata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19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1" animBg="1"/>
      <p:bldP spid="9" grpId="1" animBg="1"/>
      <p:bldP spid="10" grpId="0" animBg="1"/>
      <p:bldP spid="11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6 node cluster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6488" y="2514600"/>
            <a:ext cx="2422525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5"/>
          <p:cNvSpPr>
            <a:spLocks noChangeArrowheads="1"/>
          </p:cNvSpPr>
          <p:nvPr/>
        </p:nvSpPr>
        <p:spPr bwMode="auto">
          <a:xfrm>
            <a:off x="162718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Server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3938" y="2514600"/>
            <a:ext cx="2424112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lowchart: Process 8"/>
          <p:cNvSpPr>
            <a:spLocks noChangeArrowheads="1"/>
          </p:cNvSpPr>
          <p:nvPr/>
        </p:nvSpPr>
        <p:spPr bwMode="auto">
          <a:xfrm>
            <a:off x="535463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0" name="Flowchart: Process 9"/>
          <p:cNvSpPr>
            <a:spLocks noChangeArrowheads="1"/>
          </p:cNvSpPr>
          <p:nvPr/>
        </p:nvSpPr>
        <p:spPr bwMode="auto">
          <a:xfrm>
            <a:off x="1166813" y="31067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repository server/client</a:t>
            </a:r>
          </a:p>
        </p:txBody>
      </p:sp>
      <p:sp>
        <p:nvSpPr>
          <p:cNvPr id="11" name="Flowchart: Process 10"/>
          <p:cNvSpPr>
            <a:spLocks noChangeArrowheads="1"/>
          </p:cNvSpPr>
          <p:nvPr/>
        </p:nvSpPr>
        <p:spPr bwMode="auto">
          <a:xfrm>
            <a:off x="6038850" y="31194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client</a:t>
            </a:r>
          </a:p>
        </p:txBody>
      </p:sp>
      <p:sp>
        <p:nvSpPr>
          <p:cNvPr id="12" name="Flowchart: Magnetic Disk 11"/>
          <p:cNvSpPr>
            <a:spLocks noChangeArrowheads="1"/>
          </p:cNvSpPr>
          <p:nvPr/>
        </p:nvSpPr>
        <p:spPr bwMode="auto">
          <a:xfrm>
            <a:off x="2243138" y="2487613"/>
            <a:ext cx="841375" cy="392112"/>
          </a:xfrm>
          <a:prstGeom prst="flowChartMagneticDisk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Database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023938" y="2139950"/>
            <a:ext cx="1646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100"/>
              <a:t>Three Servers (Masters)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833938" y="2138363"/>
            <a:ext cx="1776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Three Servers (Slaves)</a:t>
            </a:r>
          </a:p>
        </p:txBody>
      </p:sp>
      <p:sp>
        <p:nvSpPr>
          <p:cNvPr id="16" name="Flowchart: Process 15"/>
          <p:cNvSpPr>
            <a:spLocks noChangeArrowheads="1"/>
          </p:cNvSpPr>
          <p:nvPr/>
        </p:nvSpPr>
        <p:spPr bwMode="auto">
          <a:xfrm>
            <a:off x="1779588" y="28321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430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292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574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436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43000" y="3879850"/>
            <a:ext cx="838199" cy="311150"/>
          </a:xfrm>
          <a:prstGeom prst="rect">
            <a:avLst/>
          </a:prstGeom>
          <a:solidFill>
            <a:srgbClr val="DDD9C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Hive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Can 1"/>
          <p:cNvSpPr/>
          <p:nvPr/>
        </p:nvSpPr>
        <p:spPr>
          <a:xfrm>
            <a:off x="1524000" y="4114800"/>
            <a:ext cx="762000" cy="304800"/>
          </a:xfrm>
          <a:prstGeom prst="can">
            <a:avLst/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Metastore</a:t>
            </a:r>
            <a:r>
              <a:rPr lang="en-US" sz="1050" dirty="0" smtClean="0">
                <a:solidFill>
                  <a:srgbClr val="000000"/>
                </a:solidFill>
              </a:rPr>
              <a:t> Database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38401" y="3879850"/>
            <a:ext cx="380999" cy="31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Tez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71801" y="3886200"/>
            <a:ext cx="457200" cy="311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Pig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69468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Hive Architecture</a:t>
            </a:r>
            <a:endParaRPr lang="en-US" dirty="0">
              <a:latin typeface="Arial" charset="0"/>
            </a:endParaRPr>
          </a:p>
        </p:txBody>
      </p:sp>
      <p:pic>
        <p:nvPicPr>
          <p:cNvPr id="21094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504950"/>
            <a:ext cx="4627563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1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9563</TotalTime>
  <Words>508</Words>
  <Application>Microsoft Macintosh PowerPoint</Application>
  <PresentationFormat>On-screen Show (4:3)</PresentationFormat>
  <Paragraphs>159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Learning Pattern</vt:lpstr>
      <vt:lpstr>Learning Pattern</vt:lpstr>
      <vt:lpstr>Agenda</vt:lpstr>
      <vt:lpstr>Overview</vt:lpstr>
      <vt:lpstr>Hadoop eco system</vt:lpstr>
      <vt:lpstr>Hive Architecture</vt:lpstr>
      <vt:lpstr>6 node cluster</vt:lpstr>
      <vt:lpstr>Hive Architecture</vt:lpstr>
      <vt:lpstr>Hive Architecture</vt:lpstr>
      <vt:lpstr>Setup Hive using 3rd party wizards</vt:lpstr>
      <vt:lpstr>Hive parameter files</vt:lpstr>
      <vt:lpstr>Important Parameters</vt:lpstr>
      <vt:lpstr>Hive log files</vt:lpstr>
      <vt:lpstr>Hive user defined functions</vt:lpstr>
      <vt:lpstr>Hive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269</cp:revision>
  <dcterms:created xsi:type="dcterms:W3CDTF">2014-04-29T16:16:03Z</dcterms:created>
  <dcterms:modified xsi:type="dcterms:W3CDTF">2015-08-29T09:39:49Z</dcterms:modified>
</cp:coreProperties>
</file>