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80" r:id="rId2"/>
    <p:sldId id="304" r:id="rId3"/>
    <p:sldId id="305" r:id="rId4"/>
    <p:sldId id="279" r:id="rId5"/>
    <p:sldId id="281" r:id="rId6"/>
    <p:sldId id="306" r:id="rId7"/>
    <p:sldId id="307" r:id="rId8"/>
    <p:sldId id="293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0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Sqoop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4638" y="1658938"/>
            <a:ext cx="3030537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0538" y="3781425"/>
            <a:ext cx="3030537" cy="220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6975" y="3997325"/>
            <a:ext cx="938213" cy="152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import</a:t>
            </a:r>
          </a:p>
        </p:txBody>
      </p:sp>
      <p:sp>
        <p:nvSpPr>
          <p:cNvPr id="8" name="Can 7"/>
          <p:cNvSpPr/>
          <p:nvPr/>
        </p:nvSpPr>
        <p:spPr>
          <a:xfrm>
            <a:off x="4156075" y="1760538"/>
            <a:ext cx="1025525" cy="706437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9" name="Can 8"/>
          <p:cNvSpPr/>
          <p:nvPr/>
        </p:nvSpPr>
        <p:spPr>
          <a:xfrm>
            <a:off x="6040438" y="27559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10" name="Document 9"/>
          <p:cNvSpPr/>
          <p:nvPr/>
        </p:nvSpPr>
        <p:spPr>
          <a:xfrm>
            <a:off x="5432425" y="1752600"/>
            <a:ext cx="823913" cy="823913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6613" y="4040188"/>
            <a:ext cx="952500" cy="8080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</a:t>
            </a:r>
            <a:r>
              <a:rPr lang="en-US" sz="1400" dirty="0" smtClean="0">
                <a:solidFill>
                  <a:srgbClr val="0F3661"/>
                </a:solidFill>
              </a:rPr>
              <a:t>Task</a:t>
            </a:r>
            <a:endParaRPr lang="en-US" sz="1400" dirty="0">
              <a:solidFill>
                <a:srgbClr val="0F366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786438" y="4848225"/>
            <a:ext cx="1328737" cy="1011238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7" name="Elbow Connector 16"/>
          <p:cNvCxnSpPr>
            <a:stCxn id="7" idx="3"/>
            <a:endCxn id="12" idx="1"/>
          </p:cNvCxnSpPr>
          <p:nvPr/>
        </p:nvCxnSpPr>
        <p:spPr>
          <a:xfrm flipV="1">
            <a:off x="3405188" y="4445000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0"/>
          </p:cNvCxnSpPr>
          <p:nvPr/>
        </p:nvCxnSpPr>
        <p:spPr>
          <a:xfrm>
            <a:off x="4668838" y="2466975"/>
            <a:ext cx="454025" cy="15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 flipH="1">
            <a:off x="5122863" y="2520950"/>
            <a:ext cx="722312" cy="151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5181600" y="3109913"/>
            <a:ext cx="858838" cy="88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2"/>
          </p:cNvCxnSpPr>
          <p:nvPr/>
        </p:nvCxnSpPr>
        <p:spPr>
          <a:xfrm>
            <a:off x="5122863" y="4848225"/>
            <a:ext cx="66357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6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Sqoop import is to get data from conventional databases and NoSql/Document based databases into Hadoop eco system.</a:t>
            </a:r>
          </a:p>
          <a:p>
            <a:pPr eaLnBrk="1" hangingPunct="1"/>
            <a:r>
              <a:rPr lang="en-US" sz="1800">
                <a:latin typeface="Arial" charset="0"/>
              </a:rPr>
              <a:t>It uses map/reduce framework to load data in parallel. Default is 4.</a:t>
            </a:r>
          </a:p>
          <a:p>
            <a:pPr eaLnBrk="1" hangingPunct="1"/>
            <a:r>
              <a:rPr lang="en-US" sz="1800">
                <a:latin typeface="Arial" charset="0"/>
              </a:rPr>
              <a:t>Execution steps</a:t>
            </a:r>
          </a:p>
          <a:p>
            <a:pPr lvl="1" eaLnBrk="1" hangingPunct="1"/>
            <a:r>
              <a:rPr lang="en-US" sz="1800">
                <a:latin typeface="Arial" charset="0"/>
              </a:rPr>
              <a:t>Generates custom DBWritable class reading metadata of table.</a:t>
            </a:r>
          </a:p>
          <a:p>
            <a:pPr lvl="1" eaLnBrk="1" hangingPunct="1"/>
            <a:r>
              <a:rPr lang="en-US" sz="1800">
                <a:latin typeface="Arial" charset="0"/>
              </a:rPr>
              <a:t>Connect to database – default 4 concurrent connections</a:t>
            </a:r>
          </a:p>
          <a:p>
            <a:pPr lvl="1" eaLnBrk="1" hangingPunct="1"/>
            <a:r>
              <a:rPr lang="en-US" sz="1800">
                <a:latin typeface="Arial" charset="0"/>
              </a:rPr>
              <a:t>Read and split the data using custom DBWritable class</a:t>
            </a:r>
          </a:p>
          <a:p>
            <a:pPr lvl="1" eaLnBrk="1" hangingPunct="1"/>
            <a:r>
              <a:rPr lang="en-US" sz="1800">
                <a:latin typeface="Arial" charset="0"/>
              </a:rPr>
              <a:t>Load data into HDFS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2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Split logic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Uses primary key or unique key</a:t>
            </a:r>
          </a:p>
          <a:p>
            <a:pPr lvl="1" eaLnBrk="1" hangingPunct="1"/>
            <a:r>
              <a:rPr lang="en-US" dirty="0">
                <a:latin typeface="Arial" charset="0"/>
              </a:rPr>
              <a:t>Get minimum and maximum value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Compute ranges based on number of map tasks (default 4)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Process mutually exclusive data in </a:t>
            </a:r>
            <a:r>
              <a:rPr lang="en-US" dirty="0" smtClean="0">
                <a:latin typeface="Arial" charset="0"/>
              </a:rPr>
              <a:t>parallel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Without primary/unique keys import process only uses one map task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incremental load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80472"/>
              </p:ext>
            </p:extLst>
          </p:nvPr>
        </p:nvGraphicFramePr>
        <p:xfrm>
          <a:off x="1917700" y="1905955"/>
          <a:ext cx="5308600" cy="1338579"/>
        </p:xfrm>
        <a:graphic>
          <a:graphicData uri="http://schemas.openxmlformats.org/drawingml/2006/table">
            <a:tbl>
              <a:tblPr/>
              <a:tblGrid>
                <a:gridCol w="1625600"/>
                <a:gridCol w="36830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Argument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--check-column (col)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column to be examined when determining which rows to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--incremental (mode)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how Sqoop determines which rows are new. Legal values for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mode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include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append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lastmodified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--last-value (value)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maximum value of the check column from the previous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94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4100" y="1703388"/>
            <a:ext cx="3030538" cy="187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824288"/>
            <a:ext cx="3030538" cy="2201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6438" y="4040188"/>
            <a:ext cx="938212" cy="153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export</a:t>
            </a:r>
          </a:p>
        </p:txBody>
      </p:sp>
      <p:sp>
        <p:nvSpPr>
          <p:cNvPr id="7" name="Can 6"/>
          <p:cNvSpPr/>
          <p:nvPr/>
        </p:nvSpPr>
        <p:spPr>
          <a:xfrm>
            <a:off x="3665538" y="18034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8" name="Can 7"/>
          <p:cNvSpPr/>
          <p:nvPr/>
        </p:nvSpPr>
        <p:spPr>
          <a:xfrm>
            <a:off x="5549900" y="2798763"/>
            <a:ext cx="1023938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9" name="Document 8"/>
          <p:cNvSpPr/>
          <p:nvPr/>
        </p:nvSpPr>
        <p:spPr>
          <a:xfrm>
            <a:off x="4941888" y="1797050"/>
            <a:ext cx="823912" cy="822325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6075" y="4083050"/>
            <a:ext cx="952500" cy="8080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</a:t>
            </a:r>
            <a:r>
              <a:rPr lang="en-US" sz="1400" dirty="0" smtClean="0">
                <a:solidFill>
                  <a:srgbClr val="0F3661"/>
                </a:solidFill>
              </a:rPr>
              <a:t>Task</a:t>
            </a:r>
            <a:endParaRPr lang="en-US" sz="1400" dirty="0">
              <a:solidFill>
                <a:srgbClr val="0F366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5295900" y="4891088"/>
            <a:ext cx="1328738" cy="1011237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2" name="Elbow Connector 16"/>
          <p:cNvCxnSpPr>
            <a:stCxn id="6" idx="3"/>
            <a:endCxn id="10" idx="1"/>
          </p:cNvCxnSpPr>
          <p:nvPr/>
        </p:nvCxnSpPr>
        <p:spPr>
          <a:xfrm flipV="1">
            <a:off x="2914650" y="4487863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2"/>
          </p:cNvCxnSpPr>
          <p:nvPr/>
        </p:nvCxnSpPr>
        <p:spPr>
          <a:xfrm flipH="1" flipV="1">
            <a:off x="4632325" y="4891088"/>
            <a:ext cx="663575" cy="506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4178300" y="2511425"/>
            <a:ext cx="454025" cy="157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9" idx="2"/>
          </p:cNvCxnSpPr>
          <p:nvPr/>
        </p:nvCxnSpPr>
        <p:spPr>
          <a:xfrm flipV="1">
            <a:off x="4632325" y="2565400"/>
            <a:ext cx="722313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8" idx="2"/>
          </p:cNvCxnSpPr>
          <p:nvPr/>
        </p:nvCxnSpPr>
        <p:spPr>
          <a:xfrm flipV="1">
            <a:off x="4632325" y="3152775"/>
            <a:ext cx="91757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204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 is to get data out of Hadoop based systems into conventional databases/NoSql data stores.</a:t>
            </a:r>
          </a:p>
          <a:p>
            <a:pPr eaLnBrk="1" hangingPunct="1"/>
            <a:r>
              <a:rPr lang="en-US">
                <a:latin typeface="Arial" charset="0"/>
              </a:rPr>
              <a:t>It also uses Map/Reduce framework.</a:t>
            </a:r>
          </a:p>
          <a:p>
            <a:pPr eaLnBrk="1" hangingPunct="1"/>
            <a:r>
              <a:rPr lang="en-US">
                <a:latin typeface="Arial" charset="0"/>
              </a:rPr>
              <a:t>At this time it only understands HDFS directories not Hive tables (HCatalog)</a:t>
            </a:r>
          </a:p>
          <a:p>
            <a:pPr eaLnBrk="1" hangingPunct="1"/>
            <a:r>
              <a:rPr lang="en-US">
                <a:latin typeface="Arial" charset="0"/>
              </a:rPr>
              <a:t>It also splits data (but uses HDFS splittable logic)</a:t>
            </a:r>
          </a:p>
        </p:txBody>
      </p:sp>
    </p:spTree>
    <p:extLst>
      <p:ext uri="{BB962C8B-B14F-4D97-AF65-F5344CB8AC3E}">
        <p14:creationId xmlns:p14="http://schemas.microsoft.com/office/powerpoint/2010/main" val="107259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Considerations</a:t>
            </a:r>
          </a:p>
        </p:txBody>
      </p:sp>
      <p:sp>
        <p:nvSpPr>
          <p:cNvPr id="205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Generic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Need to customize to leverage strengths of underlying source or target conventional databases.</a:t>
            </a:r>
          </a:p>
          <a:p>
            <a:pPr eaLnBrk="1" hangingPunct="1"/>
            <a:r>
              <a:rPr lang="en-US" dirty="0">
                <a:latin typeface="Arial" charset="0"/>
              </a:rPr>
              <a:t>Determining number of mappers and outliers</a:t>
            </a:r>
          </a:p>
          <a:p>
            <a:pPr eaLnBrk="1" hangingPunct="1"/>
            <a:r>
              <a:rPr lang="en-US" dirty="0">
                <a:latin typeface="Arial" charset="0"/>
              </a:rPr>
              <a:t>Working with binary data (using Sequence Files)</a:t>
            </a:r>
          </a:p>
          <a:p>
            <a:pPr eaLnBrk="1" hangingPunct="1"/>
            <a:r>
              <a:rPr lang="en-US" dirty="0">
                <a:latin typeface="Arial" charset="0"/>
              </a:rPr>
              <a:t>Might not be able to read </a:t>
            </a:r>
            <a:r>
              <a:rPr lang="en-US" dirty="0" err="1">
                <a:latin typeface="Arial" charset="0"/>
              </a:rPr>
              <a:t>HCatalog</a:t>
            </a:r>
            <a:r>
              <a:rPr lang="en-US" dirty="0">
                <a:latin typeface="Arial" charset="0"/>
              </a:rPr>
              <a:t> (Incremental exports cannot use </a:t>
            </a:r>
            <a:r>
              <a:rPr lang="en-US" dirty="0" err="1" smtClean="0">
                <a:latin typeface="Arial" charset="0"/>
              </a:rPr>
              <a:t>HiveQL</a:t>
            </a:r>
            <a:r>
              <a:rPr lang="en-US" dirty="0" smtClean="0">
                <a:latin typeface="Arial" charset="0"/>
              </a:rPr>
              <a:t> embedded in </a:t>
            </a:r>
            <a:r>
              <a:rPr lang="en-US" dirty="0" err="1" smtClean="0">
                <a:latin typeface="Arial" charset="0"/>
              </a:rPr>
              <a:t>Sqoop</a:t>
            </a:r>
            <a:r>
              <a:rPr lang="en-US" dirty="0" smtClean="0">
                <a:latin typeface="Arial" charset="0"/>
              </a:rPr>
              <a:t> commands)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Compression (needs to be </a:t>
            </a:r>
            <a:r>
              <a:rPr lang="en-US" dirty="0" err="1">
                <a:latin typeface="Arial" charset="0"/>
              </a:rPr>
              <a:t>splittable</a:t>
            </a:r>
            <a:r>
              <a:rPr lang="en-US" dirty="0">
                <a:latin typeface="Arial" charset="0"/>
              </a:rPr>
              <a:t> or file size should not be greater than split size)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smtClean="0"/>
              <a:t>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is client </a:t>
            </a:r>
            <a:r>
              <a:rPr lang="en-US" dirty="0" smtClean="0"/>
              <a:t>only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that important.</a:t>
            </a:r>
          </a:p>
          <a:p>
            <a:r>
              <a:rPr lang="en-US" dirty="0" smtClean="0"/>
              <a:t>As it is map reduce based tool, it uses xml files created for </a:t>
            </a:r>
            <a:r>
              <a:rPr lang="en-US" dirty="0" err="1" smtClean="0"/>
              <a:t>hdfs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r>
              <a:rPr lang="en-US" dirty="0" smtClean="0"/>
              <a:t>/</a:t>
            </a:r>
            <a:r>
              <a:rPr lang="en-US" dirty="0" smtClean="0"/>
              <a:t>yarn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does not store log files any where</a:t>
            </a:r>
          </a:p>
          <a:p>
            <a:r>
              <a:rPr lang="en-US" dirty="0" smtClean="0"/>
              <a:t>You need to redirect output of the command using Linux redirect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Copy connector jar to </a:t>
            </a:r>
            <a:r>
              <a:rPr lang="en-US" dirty="0" err="1" smtClean="0"/>
              <a:t>sqoop</a:t>
            </a:r>
            <a:r>
              <a:rPr lang="en-US" dirty="0" smtClean="0"/>
              <a:t> lib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Import and </a:t>
            </a:r>
            <a:r>
              <a:rPr lang="en-US" dirty="0" err="1" smtClean="0"/>
              <a:t>Sqoop</a:t>
            </a:r>
            <a:r>
              <a:rPr lang="en-US" dirty="0" smtClean="0"/>
              <a:t> Export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</a:t>
            </a:r>
            <a:r>
              <a:rPr lang="en-US" dirty="0" smtClean="0"/>
              <a:t>Processes – Client only</a:t>
            </a:r>
            <a:endParaRPr lang="en-US" dirty="0" smtClean="0"/>
          </a:p>
          <a:p>
            <a:r>
              <a:rPr lang="en-US" dirty="0" smtClean="0"/>
              <a:t>Parameter </a:t>
            </a:r>
            <a:r>
              <a:rPr lang="en-US" dirty="0" smtClean="0"/>
              <a:t>files – Not applicable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smtClean="0"/>
              <a:t>files – Not applicable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smtClean="0"/>
              <a:t>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a map reduce based tool that can be used to copy data from relational databases to </a:t>
            </a:r>
            <a:r>
              <a:rPr lang="en-US" dirty="0" err="1" smtClean="0"/>
              <a:t>Hadoop</a:t>
            </a:r>
            <a:r>
              <a:rPr lang="en-US" dirty="0" smtClean="0"/>
              <a:t> and vice versa.</a:t>
            </a:r>
          </a:p>
          <a:p>
            <a:r>
              <a:rPr lang="en-US" dirty="0">
                <a:latin typeface="Arial" charset="0"/>
              </a:rPr>
              <a:t>Written in Java and Open Source</a:t>
            </a:r>
          </a:p>
          <a:p>
            <a:r>
              <a:rPr lang="en-US" dirty="0">
                <a:latin typeface="Arial" charset="0"/>
              </a:rPr>
              <a:t>Uses JDBC for DB connectivity</a:t>
            </a:r>
          </a:p>
          <a:p>
            <a:r>
              <a:rPr lang="en-US" dirty="0">
                <a:latin typeface="Arial" charset="0"/>
              </a:rPr>
              <a:t>Uses Map Reduce framework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870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51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pic>
        <p:nvPicPr>
          <p:cNvPr id="1966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727200"/>
            <a:ext cx="400208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9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sp>
        <p:nvSpPr>
          <p:cNvPr id="197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Map only</a:t>
            </a:r>
          </a:p>
          <a:p>
            <a:pPr eaLnBrk="1" hangingPunct="1"/>
            <a:r>
              <a:rPr lang="en-US">
                <a:latin typeface="Arial" charset="0"/>
              </a:rPr>
              <a:t>Command line (only)</a:t>
            </a:r>
          </a:p>
          <a:p>
            <a:pPr eaLnBrk="1" hangingPunct="1"/>
            <a:r>
              <a:rPr lang="en-US">
                <a:latin typeface="Arial" charset="0"/>
              </a:rPr>
              <a:t>Not secure</a:t>
            </a:r>
          </a:p>
          <a:p>
            <a:pPr eaLnBrk="1" hangingPunct="1"/>
            <a:r>
              <a:rPr lang="en-US">
                <a:latin typeface="Arial" charset="0"/>
              </a:rPr>
              <a:t>No client-server</a:t>
            </a:r>
          </a:p>
          <a:p>
            <a:pPr lvl="1" eaLnBrk="1" hangingPunct="1"/>
            <a:r>
              <a:rPr lang="en-US">
                <a:latin typeface="Arial" charset="0"/>
              </a:rPr>
              <a:t>If one have access to sqoop command, he will have access to all JDBC jars</a:t>
            </a:r>
          </a:p>
          <a:p>
            <a:pPr eaLnBrk="1" hangingPunct="1"/>
            <a:r>
              <a:rPr lang="en-US">
                <a:latin typeface="Arial" charset="0"/>
              </a:rPr>
              <a:t>Not easily extensible and no separation of duties</a:t>
            </a:r>
          </a:p>
          <a:p>
            <a:pPr lvl="1" eaLnBrk="1" hangingPunct="1"/>
            <a:r>
              <a:rPr lang="en-US">
                <a:latin typeface="Arial" charset="0"/>
              </a:rPr>
              <a:t>Both read from source and write to target is done by mapper</a:t>
            </a:r>
          </a:p>
        </p:txBody>
      </p:sp>
    </p:spTree>
    <p:extLst>
      <p:ext uri="{BB962C8B-B14F-4D97-AF65-F5344CB8AC3E}">
        <p14:creationId xmlns:p14="http://schemas.microsoft.com/office/powerpoint/2010/main" val="21133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Words>666</Words>
  <Application>Microsoft Macintosh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Learning Pattern</vt:lpstr>
      <vt:lpstr>Learning Pattern</vt:lpstr>
      <vt:lpstr>Agenda</vt:lpstr>
      <vt:lpstr>Overview</vt:lpstr>
      <vt:lpstr>Hadoop eco system</vt:lpstr>
      <vt:lpstr>6 node cluster</vt:lpstr>
      <vt:lpstr>Sqoop Architecture</vt:lpstr>
      <vt:lpstr>Sqoop Architecture</vt:lpstr>
      <vt:lpstr>Sqoop Import</vt:lpstr>
      <vt:lpstr>Sqoop import</vt:lpstr>
      <vt:lpstr>Sqoop Import</vt:lpstr>
      <vt:lpstr>Sqoop incremental load</vt:lpstr>
      <vt:lpstr>Sqoop Export</vt:lpstr>
      <vt:lpstr>Sqoop Export</vt:lpstr>
      <vt:lpstr>Sqoop Considerations</vt:lpstr>
      <vt:lpstr>Setup Sqoop using 3rd party wizards</vt:lpstr>
      <vt:lpstr>Sqoop parameter files</vt:lpstr>
      <vt:lpstr>Sqoop log files</vt:lpstr>
      <vt:lpstr>Sqoop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240</cp:revision>
  <dcterms:created xsi:type="dcterms:W3CDTF">2014-04-29T16:16:03Z</dcterms:created>
  <dcterms:modified xsi:type="dcterms:W3CDTF">2015-08-30T07:00:27Z</dcterms:modified>
</cp:coreProperties>
</file>