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80" r:id="rId2"/>
    <p:sldId id="279" r:id="rId3"/>
    <p:sldId id="299" r:id="rId4"/>
    <p:sldId id="300" r:id="rId5"/>
    <p:sldId id="281" r:id="rId6"/>
    <p:sldId id="301" r:id="rId7"/>
    <p:sldId id="284" r:id="rId8"/>
    <p:sldId id="289" r:id="rId9"/>
    <p:sldId id="293" r:id="rId10"/>
    <p:sldId id="295" r:id="rId11"/>
    <p:sldId id="285" r:id="rId12"/>
    <p:sldId id="290" r:id="rId13"/>
    <p:sldId id="298" r:id="rId14"/>
    <p:sldId id="286" r:id="rId15"/>
    <p:sldId id="292" r:id="rId16"/>
    <p:sldId id="287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115" d="100"/>
          <a:sy n="115" d="100"/>
        </p:scale>
        <p:origin x="-7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9/2/15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5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0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8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1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7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4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9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Setup </a:t>
            </a:r>
            <a:r>
              <a:rPr lang="en-US" sz="4800" dirty="0" err="1" smtClean="0"/>
              <a:t>Oozie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6 node cluster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6488" y="2514600"/>
            <a:ext cx="2422525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lowchart: Process 5"/>
          <p:cNvSpPr>
            <a:spLocks noChangeArrowheads="1"/>
          </p:cNvSpPr>
          <p:nvPr/>
        </p:nvSpPr>
        <p:spPr bwMode="auto">
          <a:xfrm>
            <a:off x="162718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Server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33938" y="2514600"/>
            <a:ext cx="2424112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lowchart: Process 8"/>
          <p:cNvSpPr>
            <a:spLocks noChangeArrowheads="1"/>
          </p:cNvSpPr>
          <p:nvPr/>
        </p:nvSpPr>
        <p:spPr bwMode="auto">
          <a:xfrm>
            <a:off x="535463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0" name="Flowchart: Process 9"/>
          <p:cNvSpPr>
            <a:spLocks noChangeArrowheads="1"/>
          </p:cNvSpPr>
          <p:nvPr/>
        </p:nvSpPr>
        <p:spPr bwMode="auto">
          <a:xfrm>
            <a:off x="1166813" y="31067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repository server/client</a:t>
            </a:r>
          </a:p>
        </p:txBody>
      </p:sp>
      <p:sp>
        <p:nvSpPr>
          <p:cNvPr id="11" name="Flowchart: Process 10"/>
          <p:cNvSpPr>
            <a:spLocks noChangeArrowheads="1"/>
          </p:cNvSpPr>
          <p:nvPr/>
        </p:nvSpPr>
        <p:spPr bwMode="auto">
          <a:xfrm>
            <a:off x="6038850" y="31194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client</a:t>
            </a:r>
          </a:p>
        </p:txBody>
      </p:sp>
      <p:sp>
        <p:nvSpPr>
          <p:cNvPr id="12" name="Flowchart: Magnetic Disk 11"/>
          <p:cNvSpPr>
            <a:spLocks noChangeArrowheads="1"/>
          </p:cNvSpPr>
          <p:nvPr/>
        </p:nvSpPr>
        <p:spPr bwMode="auto">
          <a:xfrm>
            <a:off x="2243138" y="2487613"/>
            <a:ext cx="841375" cy="392112"/>
          </a:xfrm>
          <a:prstGeom prst="flowChartMagneticDisk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Database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023938" y="2139950"/>
            <a:ext cx="16462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100"/>
              <a:t>Three Servers (Masters)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833938" y="2138363"/>
            <a:ext cx="1776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/>
              <a:t>Three Servers (Slaves)</a:t>
            </a:r>
          </a:p>
        </p:txBody>
      </p:sp>
      <p:sp>
        <p:nvSpPr>
          <p:cNvPr id="16" name="Flowchart: Process 15"/>
          <p:cNvSpPr>
            <a:spLocks noChangeArrowheads="1"/>
          </p:cNvSpPr>
          <p:nvPr/>
        </p:nvSpPr>
        <p:spPr bwMode="auto">
          <a:xfrm>
            <a:off x="1779588" y="28321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430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292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574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436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43000" y="3879850"/>
            <a:ext cx="838199" cy="311150"/>
          </a:xfrm>
          <a:prstGeom prst="rect">
            <a:avLst/>
          </a:prstGeom>
          <a:solidFill>
            <a:srgbClr val="DDD9C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Hive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Can 1"/>
          <p:cNvSpPr/>
          <p:nvPr/>
        </p:nvSpPr>
        <p:spPr>
          <a:xfrm>
            <a:off x="1524000" y="4114800"/>
            <a:ext cx="762000" cy="304800"/>
          </a:xfrm>
          <a:prstGeom prst="can">
            <a:avLst/>
          </a:prstGeom>
          <a:solidFill>
            <a:srgbClr val="DD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0000"/>
                </a:solidFill>
              </a:rPr>
              <a:t>Metastore</a:t>
            </a:r>
            <a:r>
              <a:rPr lang="en-US" sz="1050" dirty="0" smtClean="0">
                <a:solidFill>
                  <a:srgbClr val="000000"/>
                </a:solidFill>
              </a:rPr>
              <a:t> Database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38401" y="3879850"/>
            <a:ext cx="380999" cy="31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Tez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71801" y="3886200"/>
            <a:ext cx="457200" cy="311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Pig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38400" y="4337050"/>
            <a:ext cx="609600" cy="3111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Sqoop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438400" y="4724400"/>
            <a:ext cx="609600" cy="311150"/>
          </a:xfrm>
          <a:prstGeom prst="rect">
            <a:avLst/>
          </a:prstGeom>
          <a:solidFill>
            <a:srgbClr val="E6B9B8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HBase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29200" y="4724400"/>
            <a:ext cx="609600" cy="311150"/>
          </a:xfrm>
          <a:prstGeom prst="rect">
            <a:avLst/>
          </a:prstGeom>
          <a:solidFill>
            <a:srgbClr val="E6B9B8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HBase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24000" y="4724400"/>
            <a:ext cx="609600" cy="311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Oozie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an 26"/>
          <p:cNvSpPr/>
          <p:nvPr/>
        </p:nvSpPr>
        <p:spPr>
          <a:xfrm>
            <a:off x="1676400" y="4876800"/>
            <a:ext cx="762000" cy="304800"/>
          </a:xfrm>
          <a:prstGeom prst="can">
            <a:avLst/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0000"/>
                </a:solidFill>
              </a:rPr>
              <a:t>Oozie</a:t>
            </a:r>
            <a:r>
              <a:rPr lang="en-US" sz="1050" dirty="0" smtClean="0">
                <a:solidFill>
                  <a:srgbClr val="000000"/>
                </a:solidFill>
              </a:rPr>
              <a:t> Repository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3405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6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</a:t>
            </a:r>
            <a:r>
              <a:rPr lang="en-US" dirty="0" err="1"/>
              <a:t>Oozie</a:t>
            </a:r>
            <a:r>
              <a:rPr lang="en-US" dirty="0"/>
              <a:t> using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Create database for </a:t>
            </a:r>
            <a:r>
              <a:rPr lang="en-US" dirty="0" err="1" smtClean="0"/>
              <a:t>oozie</a:t>
            </a:r>
            <a:endParaRPr lang="en-US" dirty="0" smtClean="0"/>
          </a:p>
          <a:p>
            <a:pPr lvl="1"/>
            <a:r>
              <a:rPr lang="en-US" dirty="0" smtClean="0"/>
              <a:t>Create user and grant permissions</a:t>
            </a:r>
            <a:endParaRPr lang="en-US" dirty="0" smtClean="0"/>
          </a:p>
          <a:p>
            <a:r>
              <a:rPr lang="en-US" dirty="0" smtClean="0"/>
              <a:t>Setup </a:t>
            </a:r>
            <a:r>
              <a:rPr lang="en-US" dirty="0" smtClean="0"/>
              <a:t>by configuring </a:t>
            </a:r>
            <a:r>
              <a:rPr lang="en-US" dirty="0" err="1" smtClean="0"/>
              <a:t>Oozie</a:t>
            </a:r>
            <a:r>
              <a:rPr lang="en-US" dirty="0" smtClean="0"/>
              <a:t> Server alone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Setup </a:t>
            </a:r>
            <a:r>
              <a:rPr lang="en-US" dirty="0" err="1"/>
              <a:t>Oozie</a:t>
            </a:r>
            <a:r>
              <a:rPr lang="en-US" dirty="0"/>
              <a:t> using </a:t>
            </a:r>
            <a:r>
              <a:rPr lang="en-US" dirty="0" err="1"/>
              <a:t>Cloudera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Customizing </a:t>
            </a:r>
            <a:r>
              <a:rPr lang="en-US" dirty="0" err="1" smtClean="0"/>
              <a:t>Oozie</a:t>
            </a:r>
            <a:r>
              <a:rPr lang="en-US" dirty="0" smtClean="0"/>
              <a:t> repository with MySQL database</a:t>
            </a:r>
          </a:p>
          <a:p>
            <a:pPr lvl="1"/>
            <a:r>
              <a:rPr lang="en-US" dirty="0" smtClean="0"/>
              <a:t>Go to the host on which </a:t>
            </a:r>
            <a:r>
              <a:rPr lang="en-US" dirty="0" err="1" smtClean="0"/>
              <a:t>oozie</a:t>
            </a:r>
            <a:r>
              <a:rPr lang="en-US" dirty="0" smtClean="0"/>
              <a:t> server is running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mysql</a:t>
            </a:r>
            <a:r>
              <a:rPr lang="en-US" dirty="0" smtClean="0"/>
              <a:t> connector</a:t>
            </a:r>
          </a:p>
          <a:p>
            <a:pPr lvl="1"/>
            <a:r>
              <a:rPr lang="en-US" dirty="0" smtClean="0"/>
              <a:t>Go to </a:t>
            </a:r>
            <a:r>
              <a:rPr lang="en-US" dirty="0" err="1" smtClean="0"/>
              <a:t>mysql</a:t>
            </a:r>
            <a:r>
              <a:rPr lang="en-US" dirty="0" smtClean="0"/>
              <a:t> database and create database with name </a:t>
            </a:r>
            <a:r>
              <a:rPr lang="en-US" dirty="0" err="1" smtClean="0"/>
              <a:t>oozie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cloudera</a:t>
            </a:r>
            <a:r>
              <a:rPr lang="en-US" dirty="0" smtClean="0"/>
              <a:t> manager click on </a:t>
            </a:r>
            <a:r>
              <a:rPr lang="en-US" dirty="0" err="1" smtClean="0"/>
              <a:t>Oozie</a:t>
            </a:r>
            <a:r>
              <a:rPr lang="en-US" dirty="0" smtClean="0"/>
              <a:t> service and click on Configuration (View and Edit)</a:t>
            </a:r>
          </a:p>
          <a:p>
            <a:pPr lvl="1"/>
            <a:r>
              <a:rPr lang="en-US" dirty="0" smtClean="0"/>
              <a:t>Make necessary changes to parameters under Database category</a:t>
            </a:r>
          </a:p>
          <a:p>
            <a:pPr lvl="1"/>
            <a:r>
              <a:rPr lang="en-US" dirty="0" smtClean="0"/>
              <a:t>Also enable create database by adding a parameter using Safety Valve for oozie-site.xml</a:t>
            </a:r>
          </a:p>
          <a:p>
            <a:pPr lvl="1"/>
            <a:r>
              <a:rPr lang="en-US" dirty="0" smtClean="0"/>
              <a:t>Start the service</a:t>
            </a:r>
          </a:p>
          <a:p>
            <a:pPr lvl="1"/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5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</a:t>
            </a:r>
            <a:r>
              <a:rPr lang="en-US" dirty="0" err="1"/>
              <a:t>Oozie</a:t>
            </a:r>
            <a:r>
              <a:rPr lang="en-US" dirty="0"/>
              <a:t> using </a:t>
            </a:r>
            <a:r>
              <a:rPr lang="en-US" dirty="0" err="1" smtClean="0"/>
              <a:t>Ambari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Customizing </a:t>
            </a:r>
            <a:r>
              <a:rPr lang="en-US" dirty="0" err="1" smtClean="0"/>
              <a:t>Oozie</a:t>
            </a:r>
            <a:r>
              <a:rPr lang="en-US" dirty="0" smtClean="0"/>
              <a:t> repository with MySQL database</a:t>
            </a:r>
          </a:p>
          <a:p>
            <a:pPr lvl="1"/>
            <a:r>
              <a:rPr lang="en-US" dirty="0" smtClean="0"/>
              <a:t>Go to the host on which </a:t>
            </a:r>
            <a:r>
              <a:rPr lang="en-US" dirty="0" err="1" smtClean="0"/>
              <a:t>oozie</a:t>
            </a:r>
            <a:r>
              <a:rPr lang="en-US" dirty="0" smtClean="0"/>
              <a:t> server is running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mysql</a:t>
            </a:r>
            <a:r>
              <a:rPr lang="en-US" dirty="0" smtClean="0"/>
              <a:t> connector</a:t>
            </a:r>
          </a:p>
          <a:p>
            <a:pPr lvl="1"/>
            <a:r>
              <a:rPr lang="en-US" dirty="0" smtClean="0"/>
              <a:t>Go to </a:t>
            </a:r>
            <a:r>
              <a:rPr lang="en-US" dirty="0" err="1" smtClean="0"/>
              <a:t>mysql</a:t>
            </a:r>
            <a:r>
              <a:rPr lang="en-US" dirty="0" smtClean="0"/>
              <a:t> database and create database with name </a:t>
            </a:r>
            <a:r>
              <a:rPr lang="en-US" dirty="0" err="1" smtClean="0"/>
              <a:t>oozie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ambari</a:t>
            </a:r>
            <a:r>
              <a:rPr lang="en-US" dirty="0"/>
              <a:t>-server setup --</a:t>
            </a:r>
            <a:r>
              <a:rPr lang="en-US" dirty="0" err="1"/>
              <a:t>jdbc-db</a:t>
            </a:r>
            <a:r>
              <a:rPr lang="en-US" dirty="0"/>
              <a:t>=</a:t>
            </a:r>
            <a:r>
              <a:rPr lang="en-US" dirty="0" err="1"/>
              <a:t>mysql</a:t>
            </a:r>
            <a:r>
              <a:rPr lang="en-US" dirty="0"/>
              <a:t> --</a:t>
            </a:r>
            <a:r>
              <a:rPr lang="en-US" dirty="0" err="1"/>
              <a:t>jdbc</a:t>
            </a:r>
            <a:r>
              <a:rPr lang="en-US" dirty="0"/>
              <a:t>-driver=/</a:t>
            </a:r>
            <a:r>
              <a:rPr lang="en-US" dirty="0" err="1"/>
              <a:t>usr</a:t>
            </a:r>
            <a:r>
              <a:rPr lang="en-US" dirty="0"/>
              <a:t>/share/java/</a:t>
            </a:r>
            <a:r>
              <a:rPr lang="en-US" dirty="0" err="1"/>
              <a:t>mysql</a:t>
            </a:r>
            <a:r>
              <a:rPr lang="en-US" dirty="0"/>
              <a:t>-connector-</a:t>
            </a:r>
            <a:r>
              <a:rPr lang="en-US" dirty="0" err="1" smtClean="0"/>
              <a:t>java.jar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necessary changes to parameters under Database category</a:t>
            </a:r>
          </a:p>
          <a:p>
            <a:pPr lvl="1"/>
            <a:r>
              <a:rPr lang="en-US" dirty="0" smtClean="0"/>
              <a:t>Start </a:t>
            </a:r>
            <a:r>
              <a:rPr lang="en-US" dirty="0" smtClean="0"/>
              <a:t>the service</a:t>
            </a:r>
          </a:p>
          <a:p>
            <a:pPr lvl="1"/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parameter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oozie-site.xml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8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Parameters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54101"/>
              </p:ext>
            </p:extLst>
          </p:nvPr>
        </p:nvGraphicFramePr>
        <p:xfrm>
          <a:off x="152400" y="1852519"/>
          <a:ext cx="8854622" cy="35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0"/>
                <a:gridCol w="2272142"/>
                <a:gridCol w="2187560"/>
                <a:gridCol w="3321500"/>
              </a:tblGrid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</a:t>
                      </a:r>
                      <a:r>
                        <a:rPr lang="en-US" sz="1000" baseline="0" dirty="0" smtClean="0"/>
                        <a:t> value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73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oozie.base.url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http://&lt;hostname&gt;:11000/oozie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173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oozie.db.schema.name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oozie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1579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oozie.service.JPAService.create.db.schema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Change it to true, if you want to create database schema and tables at the time of installation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42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oozie.service.JPAService.jdbc.driver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Provide</a:t>
                      </a:r>
                      <a:r>
                        <a:rPr lang="en-US" sz="1000" baseline="0" dirty="0" smtClean="0"/>
                        <a:t> proper driver class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739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oozie.service.JPAService.jdbc.url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JDBC</a:t>
                      </a:r>
                      <a:r>
                        <a:rPr lang="en-US" sz="1000" baseline="0" dirty="0" smtClean="0"/>
                        <a:t> URL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oozie.service.JPAService.jdbc.username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Username to the repository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database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926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oozie-site.xml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oozie.service.JPAService.jdbc.password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Password to the repository</a:t>
                      </a:r>
                      <a:r>
                        <a:rPr lang="en-US" sz="1000" baseline="0" dirty="0" smtClean="0"/>
                        <a:t> database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14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oozie-site.xml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oozie.service.HadoopAccessorService.jobTracker.whitelist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oozie-site.xml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oozie.service.HadoopAccessorService.nameNode.whitelist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log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logs will be under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oozie</a:t>
            </a:r>
            <a:endParaRPr lang="en-US" dirty="0" smtClean="0"/>
          </a:p>
          <a:p>
            <a:r>
              <a:rPr lang="en-US" dirty="0" smtClean="0"/>
              <a:t>As jobs are submitted as map reduce using YARN/Classic, one needs to go through respective logs while troubleshooting the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5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examples</a:t>
            </a:r>
          </a:p>
          <a:p>
            <a:r>
              <a:rPr lang="en-US" dirty="0" smtClean="0"/>
              <a:t>Understand </a:t>
            </a:r>
            <a:r>
              <a:rPr lang="en-US" dirty="0" err="1" smtClean="0"/>
              <a:t>job.properties</a:t>
            </a:r>
            <a:r>
              <a:rPr lang="en-US" dirty="0" smtClean="0"/>
              <a:t>, workflow.xml and other dependencies</a:t>
            </a:r>
          </a:p>
          <a:p>
            <a:r>
              <a:rPr lang="en-US" dirty="0" smtClean="0"/>
              <a:t>Make necessary changes to </a:t>
            </a:r>
            <a:r>
              <a:rPr lang="en-US" dirty="0" err="1" smtClean="0"/>
              <a:t>job.properties</a:t>
            </a:r>
            <a:r>
              <a:rPr lang="en-US" dirty="0" smtClean="0"/>
              <a:t> and workflow.xml to the templates in examples</a:t>
            </a:r>
          </a:p>
          <a:p>
            <a:r>
              <a:rPr lang="en-US" dirty="0" smtClean="0"/>
              <a:t>Run the job</a:t>
            </a:r>
          </a:p>
          <a:p>
            <a:r>
              <a:rPr lang="en-US" dirty="0" smtClean="0"/>
              <a:t>Monitor and troubleshoot the job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Oozie</a:t>
            </a:r>
            <a:r>
              <a:rPr lang="en-US" dirty="0" smtClean="0"/>
              <a:t> using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  <a:endParaRPr lang="en-US" dirty="0" smtClean="0"/>
          </a:p>
          <a:p>
            <a:r>
              <a:rPr lang="en-US" dirty="0" err="1" smtClean="0"/>
              <a:t>Oozie</a:t>
            </a:r>
            <a:r>
              <a:rPr lang="en-US" dirty="0" smtClean="0"/>
              <a:t> parameter files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log files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</a:t>
            </a:r>
          </a:p>
          <a:p>
            <a:r>
              <a:rPr lang="en-US" dirty="0" smtClean="0"/>
              <a:t>Parameter files</a:t>
            </a:r>
          </a:p>
          <a:p>
            <a:r>
              <a:rPr lang="en-US" dirty="0" smtClean="0"/>
              <a:t>Log files</a:t>
            </a:r>
          </a:p>
          <a:p>
            <a:r>
              <a:rPr lang="en-US" smtClean="0"/>
              <a:t>Validation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5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 </a:t>
            </a:r>
          </a:p>
          <a:p>
            <a:pPr lvl="1"/>
            <a:r>
              <a:rPr lang="en-US" dirty="0" smtClean="0"/>
              <a:t>Masters </a:t>
            </a:r>
            <a:r>
              <a:rPr lang="en-US" dirty="0" smtClean="0"/>
              <a:t>– </a:t>
            </a:r>
            <a:r>
              <a:rPr lang="en-US" dirty="0" err="1" smtClean="0"/>
              <a:t>Oozie</a:t>
            </a:r>
            <a:r>
              <a:rPr lang="en-US" dirty="0" smtClean="0"/>
              <a:t> Server</a:t>
            </a:r>
            <a:endParaRPr lang="en-US" dirty="0" smtClean="0"/>
          </a:p>
          <a:p>
            <a:r>
              <a:rPr lang="en-US" dirty="0" smtClean="0"/>
              <a:t>Parameter files</a:t>
            </a:r>
          </a:p>
          <a:p>
            <a:pPr lvl="1"/>
            <a:r>
              <a:rPr lang="en-US" dirty="0" err="1" smtClean="0"/>
              <a:t>oozie-</a:t>
            </a:r>
            <a:r>
              <a:rPr lang="en-US" dirty="0" err="1" smtClean="0"/>
              <a:t>site.xml</a:t>
            </a:r>
            <a:endParaRPr lang="en-US" dirty="0" smtClean="0"/>
          </a:p>
          <a:p>
            <a:r>
              <a:rPr lang="en-US" dirty="0" smtClean="0"/>
              <a:t>Log files</a:t>
            </a:r>
          </a:p>
          <a:p>
            <a:r>
              <a:rPr lang="en-US" dirty="0" smtClean="0"/>
              <a:t>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Oozie</a:t>
            </a:r>
            <a:r>
              <a:rPr lang="en-US" dirty="0" smtClean="0"/>
              <a:t> is map reduce based work flow tool. </a:t>
            </a:r>
          </a:p>
          <a:p>
            <a:pPr lvl="1"/>
            <a:r>
              <a:rPr lang="en-US" dirty="0" smtClean="0"/>
              <a:t>It facilitates you to define work flows for related jobs.</a:t>
            </a:r>
          </a:p>
          <a:p>
            <a:pPr lvl="2"/>
            <a:r>
              <a:rPr lang="en-US" dirty="0" smtClean="0"/>
              <a:t>A workflow is DAG (Directed Acyclic Graph)</a:t>
            </a:r>
          </a:p>
          <a:p>
            <a:pPr lvl="2"/>
            <a:r>
              <a:rPr lang="en-US" dirty="0" smtClean="0"/>
              <a:t>Workflow is stored as </a:t>
            </a:r>
            <a:r>
              <a:rPr lang="en-US" dirty="0" err="1" smtClean="0"/>
              <a:t>hPDL</a:t>
            </a:r>
            <a:r>
              <a:rPr lang="en-US" dirty="0" smtClean="0"/>
              <a:t> (XML)</a:t>
            </a:r>
          </a:p>
          <a:p>
            <a:pPr lvl="1"/>
            <a:r>
              <a:rPr lang="en-US" dirty="0" smtClean="0"/>
              <a:t>It runs the entire work flow using one or more map reduce jobs. In larger clusters, Gateway nodes can become bottlenecks and </a:t>
            </a:r>
            <a:r>
              <a:rPr lang="en-US" dirty="0" err="1" smtClean="0"/>
              <a:t>Oozie</a:t>
            </a:r>
            <a:r>
              <a:rPr lang="en-US" dirty="0" smtClean="0"/>
              <a:t> can mitigate that issue as jobs are run in the cluster in the form of map reduce programs</a:t>
            </a:r>
          </a:p>
          <a:p>
            <a:pPr lvl="1"/>
            <a:r>
              <a:rPr lang="en-US" dirty="0" smtClean="0"/>
              <a:t>Integrated with most of the </a:t>
            </a:r>
            <a:r>
              <a:rPr lang="en-US" dirty="0" err="1" smtClean="0"/>
              <a:t>hadoop</a:t>
            </a:r>
            <a:r>
              <a:rPr lang="en-US" dirty="0" smtClean="0"/>
              <a:t> eco system tools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5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3886200"/>
            <a:ext cx="1905000" cy="1600200"/>
            <a:chOff x="838200" y="3886200"/>
            <a:chExt cx="1905000" cy="1600200"/>
          </a:xfrm>
        </p:grpSpPr>
        <p:sp>
          <p:nvSpPr>
            <p:cNvPr id="6" name="Rectangle 5"/>
            <p:cNvSpPr/>
            <p:nvPr/>
          </p:nvSpPr>
          <p:spPr>
            <a:xfrm>
              <a:off x="838200" y="3886200"/>
              <a:ext cx="1905000" cy="16002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4267200"/>
              <a:ext cx="1752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Eco System Slaves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4648200"/>
              <a:ext cx="1752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MR TT/NM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5029200"/>
              <a:ext cx="1752600" cy="304800"/>
            </a:xfrm>
            <a:prstGeom prst="rect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HDFS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Datanode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1600" y="38862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Slave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76600" y="3886200"/>
            <a:ext cx="1905000" cy="1600200"/>
            <a:chOff x="838200" y="3886200"/>
            <a:chExt cx="1905000" cy="1600200"/>
          </a:xfrm>
        </p:grpSpPr>
        <p:sp>
          <p:nvSpPr>
            <p:cNvPr id="14" name="Rectangle 13"/>
            <p:cNvSpPr/>
            <p:nvPr/>
          </p:nvSpPr>
          <p:spPr>
            <a:xfrm>
              <a:off x="838200" y="3886200"/>
              <a:ext cx="1905000" cy="16002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4400" y="4267200"/>
              <a:ext cx="1752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Eco System Slaves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4400" y="4648200"/>
              <a:ext cx="1752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MR TT/NM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4400" y="5029200"/>
              <a:ext cx="1752600" cy="304800"/>
            </a:xfrm>
            <a:prstGeom prst="rect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HDFS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Datanode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71600" y="38862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Slave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15000" y="3886200"/>
            <a:ext cx="1905000" cy="1600200"/>
            <a:chOff x="838200" y="3886200"/>
            <a:chExt cx="1905000" cy="1600200"/>
          </a:xfrm>
        </p:grpSpPr>
        <p:sp>
          <p:nvSpPr>
            <p:cNvPr id="22" name="Rectangle 21"/>
            <p:cNvSpPr/>
            <p:nvPr/>
          </p:nvSpPr>
          <p:spPr>
            <a:xfrm>
              <a:off x="838200" y="3886200"/>
              <a:ext cx="1905000" cy="16002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4400" y="4267200"/>
              <a:ext cx="1752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Eco System Slaves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400" y="4648200"/>
              <a:ext cx="1752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MR TT/NM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4400" y="5029200"/>
              <a:ext cx="1752600" cy="304800"/>
            </a:xfrm>
            <a:prstGeom prst="rect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HDFS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Datanode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71600" y="38862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Slave</a:t>
              </a:r>
              <a:endParaRPr lang="en-US" sz="14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943600" y="1752600"/>
            <a:ext cx="17526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MR JT/RM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43600" y="2209800"/>
            <a:ext cx="1752600" cy="304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HDFS </a:t>
            </a:r>
            <a:r>
              <a:rPr lang="en-US" sz="1200" dirty="0" err="1" smtClean="0">
                <a:solidFill>
                  <a:srgbClr val="FFFFFF"/>
                </a:solidFill>
              </a:rPr>
              <a:t>Namenode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43600" y="2667000"/>
            <a:ext cx="1752600" cy="3048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FFFF"/>
                </a:solidFill>
              </a:rPr>
              <a:t>Oozie</a:t>
            </a:r>
            <a:r>
              <a:rPr lang="en-US" sz="1200" dirty="0" smtClean="0">
                <a:solidFill>
                  <a:srgbClr val="FFFFFF"/>
                </a:solidFill>
              </a:rPr>
              <a:t> Server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32" name="Straight Arrow Connector 31"/>
          <p:cNvCxnSpPr>
            <a:stCxn id="31" idx="2"/>
            <a:endCxn id="12" idx="0"/>
          </p:cNvCxnSpPr>
          <p:nvPr/>
        </p:nvCxnSpPr>
        <p:spPr>
          <a:xfrm flipH="1">
            <a:off x="1828800" y="2971800"/>
            <a:ext cx="4991100" cy="9144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  <a:endCxn id="14" idx="0"/>
          </p:cNvCxnSpPr>
          <p:nvPr/>
        </p:nvCxnSpPr>
        <p:spPr>
          <a:xfrm flipH="1">
            <a:off x="4229100" y="2971800"/>
            <a:ext cx="2590800" cy="9144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2"/>
            <a:endCxn id="22" idx="0"/>
          </p:cNvCxnSpPr>
          <p:nvPr/>
        </p:nvCxnSpPr>
        <p:spPr>
          <a:xfrm flipH="1">
            <a:off x="6667500" y="2971800"/>
            <a:ext cx="152400" cy="9144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5800" y="1828800"/>
            <a:ext cx="1752600" cy="3810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CLI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5800" y="2362200"/>
            <a:ext cx="1752600" cy="3048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WI (Hue)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600" y="1430179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Client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5943600" y="1295400"/>
            <a:ext cx="17526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Eco System - Masters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Magnetic Disk 1"/>
          <p:cNvSpPr/>
          <p:nvPr/>
        </p:nvSpPr>
        <p:spPr>
          <a:xfrm>
            <a:off x="3429000" y="1371600"/>
            <a:ext cx="1524000" cy="1066800"/>
          </a:xfrm>
          <a:prstGeom prst="flowChartMagneticDisk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Oozie</a:t>
            </a:r>
            <a:r>
              <a:rPr lang="en-US" dirty="0" smtClean="0"/>
              <a:t>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Database to store workflow definitions </a:t>
            </a:r>
            <a:r>
              <a:rPr lang="en-US" smtClean="0"/>
              <a:t>and details</a:t>
            </a:r>
            <a:endParaRPr lang="en-US" dirty="0"/>
          </a:p>
          <a:p>
            <a:r>
              <a:rPr lang="en-US" dirty="0" err="1" smtClean="0"/>
              <a:t>Oozie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5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Hadoop eco system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138" y="1646238"/>
            <a:ext cx="8094662" cy="4630737"/>
          </a:xfrm>
          <a:prstGeom prst="rect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3750" y="4357688"/>
            <a:ext cx="7778750" cy="1673225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8" name="TextBox 7"/>
          <p:cNvSpPr txBox="1">
            <a:spLocks noChangeArrowheads="1"/>
          </p:cNvSpPr>
          <p:nvPr/>
        </p:nvSpPr>
        <p:spPr bwMode="auto">
          <a:xfrm>
            <a:off x="3001963" y="5729288"/>
            <a:ext cx="2914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Core Components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9813" y="1862138"/>
            <a:ext cx="4573587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57863" y="1862138"/>
            <a:ext cx="2582862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57863" y="4516438"/>
            <a:ext cx="2582862" cy="606425"/>
          </a:xfrm>
          <a:prstGeom prst="rect">
            <a:avLst/>
          </a:prstGeom>
          <a:solidFill>
            <a:srgbClr val="DCE6F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Non Map Reduce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41425" y="2057400"/>
            <a:ext cx="3694113" cy="1925638"/>
            <a:chOff x="1241425" y="2057400"/>
            <a:chExt cx="3694113" cy="192563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59000" y="3535363"/>
              <a:ext cx="619125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Hive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694113" y="2057400"/>
              <a:ext cx="620712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Pig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41425" y="2727325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Flume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36963" y="3535363"/>
              <a:ext cx="620712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Sqoop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59000" y="2057400"/>
              <a:ext cx="619125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Oozie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314825" y="276542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Mahout</a:t>
              </a:r>
            </a:p>
          </p:txBody>
        </p:sp>
      </p:grpSp>
      <p:sp>
        <p:nvSpPr>
          <p:cNvPr id="32790" name="TextBox 19"/>
          <p:cNvSpPr txBox="1">
            <a:spLocks noChangeArrowheads="1"/>
          </p:cNvSpPr>
          <p:nvPr/>
        </p:nvSpPr>
        <p:spPr bwMode="auto">
          <a:xfrm>
            <a:off x="3832225" y="1812925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eco system</a:t>
            </a:r>
          </a:p>
        </p:txBody>
      </p:sp>
      <p:sp>
        <p:nvSpPr>
          <p:cNvPr id="32791" name="TextBox 20"/>
          <p:cNvSpPr txBox="1">
            <a:spLocks noChangeArrowheads="1"/>
          </p:cNvSpPr>
          <p:nvPr/>
        </p:nvSpPr>
        <p:spPr bwMode="auto">
          <a:xfrm>
            <a:off x="476250" y="1276350"/>
            <a:ext cx="240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Components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54100" y="5151438"/>
            <a:ext cx="7286625" cy="592137"/>
          </a:xfrm>
          <a:prstGeom prst="rect">
            <a:avLst/>
          </a:prstGeom>
          <a:solidFill>
            <a:srgbClr val="C07B8A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Distributed File System (HDFS)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54100" y="4516438"/>
            <a:ext cx="4587875" cy="606425"/>
          </a:xfrm>
          <a:prstGeom prst="rect">
            <a:avLst/>
          </a:prstGeom>
          <a:solidFill>
            <a:srgbClr val="FAC090"/>
          </a:solidFill>
          <a:ln w="9525">
            <a:solidFill>
              <a:srgbClr val="B3A2C7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Map Reduce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997575" y="2317750"/>
            <a:ext cx="1833563" cy="1665288"/>
            <a:chOff x="5997575" y="2317750"/>
            <a:chExt cx="1833563" cy="1665288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083300" y="2317750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Impala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997575" y="3535363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Presto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058025" y="247967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HBase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210425" y="3378200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Spark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7405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2778" grpId="0"/>
      <p:bldP spid="9" grpId="0" animBg="1"/>
      <p:bldP spid="10" grpId="0" animBg="1"/>
      <p:bldP spid="14" grpId="0" animBg="1"/>
      <p:bldP spid="32790" grpId="0"/>
      <p:bldP spid="32791" grpId="0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6546</TotalTime>
  <Words>672</Words>
  <Application>Microsoft Macintosh PowerPoint</Application>
  <PresentationFormat>On-screen Show (4:3)</PresentationFormat>
  <Paragraphs>176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Agenda</vt:lpstr>
      <vt:lpstr>Learning Pattern</vt:lpstr>
      <vt:lpstr>Learning Pattern</vt:lpstr>
      <vt:lpstr>Overview</vt:lpstr>
      <vt:lpstr>Oozie Workflow</vt:lpstr>
      <vt:lpstr>Oozie Architecture</vt:lpstr>
      <vt:lpstr>Oozie Architecture</vt:lpstr>
      <vt:lpstr>Hadoop eco system</vt:lpstr>
      <vt:lpstr>6 node cluster</vt:lpstr>
      <vt:lpstr>Setup Oozie using 3rd party tools</vt:lpstr>
      <vt:lpstr>Setup Oozie using Cloudera Manager</vt:lpstr>
      <vt:lpstr>Setup Oozie using Ambari</vt:lpstr>
      <vt:lpstr>Oozie parameter files</vt:lpstr>
      <vt:lpstr>Important Parameters</vt:lpstr>
      <vt:lpstr>Oozie log files</vt:lpstr>
      <vt:lpstr>Oozie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259</cp:revision>
  <dcterms:created xsi:type="dcterms:W3CDTF">2014-04-29T16:16:03Z</dcterms:created>
  <dcterms:modified xsi:type="dcterms:W3CDTF">2015-09-03T03:56:13Z</dcterms:modified>
</cp:coreProperties>
</file>