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0000"/>
    <a:srgbClr val="846C28"/>
    <a:srgbClr val="008E40"/>
    <a:srgbClr val="007A37"/>
    <a:srgbClr val="0092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120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E6B96F-CA7B-401F-A6B4-00A9BBE234C9}" type="datetimeFigureOut">
              <a:rPr lang="en-US" smtClean="0"/>
              <a:pPr/>
              <a:t>3/23/15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66965-106F-4805-9FFA-3EFEC736C70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E6B96F-CA7B-401F-A6B4-00A9BBE234C9}" type="datetimeFigureOut">
              <a:rPr lang="en-US" smtClean="0"/>
              <a:pPr/>
              <a:t>3/23/15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66965-106F-4805-9FFA-3EFEC736C70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E6B96F-CA7B-401F-A6B4-00A9BBE234C9}" type="datetimeFigureOut">
              <a:rPr lang="en-US" smtClean="0"/>
              <a:pPr/>
              <a:t>3/23/15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66965-106F-4805-9FFA-3EFEC736C70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E6B96F-CA7B-401F-A6B4-00A9BBE234C9}" type="datetimeFigureOut">
              <a:rPr lang="en-US" smtClean="0"/>
              <a:pPr/>
              <a:t>3/23/15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66965-106F-4805-9FFA-3EFEC736C70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E6B96F-CA7B-401F-A6B4-00A9BBE234C9}" type="datetimeFigureOut">
              <a:rPr lang="en-US" smtClean="0"/>
              <a:pPr/>
              <a:t>3/23/15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66965-106F-4805-9FFA-3EFEC736C70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E6B96F-CA7B-401F-A6B4-00A9BBE234C9}" type="datetimeFigureOut">
              <a:rPr lang="en-US" smtClean="0"/>
              <a:pPr/>
              <a:t>3/23/15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66965-106F-4805-9FFA-3EFEC736C70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E6B96F-CA7B-401F-A6B4-00A9BBE234C9}" type="datetimeFigureOut">
              <a:rPr lang="en-US" smtClean="0"/>
              <a:pPr/>
              <a:t>3/23/15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666965-106F-4805-9FFA-3EFEC736C70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E6B96F-CA7B-401F-A6B4-00A9BBE234C9}" type="datetimeFigureOut">
              <a:rPr lang="en-US" smtClean="0"/>
              <a:pPr/>
              <a:t>3/23/15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666965-106F-4805-9FFA-3EFEC736C70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E6B96F-CA7B-401F-A6B4-00A9BBE234C9}" type="datetimeFigureOut">
              <a:rPr lang="en-US" smtClean="0"/>
              <a:pPr/>
              <a:t>3/23/15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666965-106F-4805-9FFA-3EFEC736C70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E6B96F-CA7B-401F-A6B4-00A9BBE234C9}" type="datetimeFigureOut">
              <a:rPr lang="en-US" smtClean="0"/>
              <a:pPr/>
              <a:t>3/23/15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66965-106F-4805-9FFA-3EFEC736C70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E6B96F-CA7B-401F-A6B4-00A9BBE234C9}" type="datetimeFigureOut">
              <a:rPr lang="en-US" smtClean="0"/>
              <a:pPr/>
              <a:t>3/23/15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66965-106F-4805-9FFA-3EFEC736C70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E6B96F-CA7B-401F-A6B4-00A9BBE234C9}" type="datetimeFigureOut">
              <a:rPr lang="en-US" smtClean="0"/>
              <a:pPr/>
              <a:t>3/23/15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66965-106F-4805-9FFA-3EFEC736C70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c/TechnologyMento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3" name="TextBox 2"/>
          <p:cNvSpPr txBox="1"/>
          <p:nvPr/>
        </p:nvSpPr>
        <p:spPr>
          <a:xfrm>
            <a:off x="2209800" y="3714690"/>
            <a:ext cx="4953000" cy="400110"/>
          </a:xfrm>
          <a:prstGeom prst="rect">
            <a:avLst/>
          </a:prstGeom>
          <a:noFill/>
        </p:spPr>
        <p:txBody>
          <a:bodyPr wrap="square" rtlCol="0">
            <a:spAutoFit/>
          </a:bodyPr>
          <a:lstStyle/>
          <a:p>
            <a:pPr algn="ctr"/>
            <a:r>
              <a:rPr lang="en-IN" sz="2000" dirty="0" smtClean="0">
                <a:solidFill>
                  <a:srgbClr val="008E40"/>
                </a:solidFill>
                <a:latin typeface="Swis721 BlkCn BT" pitchFamily="34" charset="0"/>
                <a:ea typeface="Adobe Gothic Std B" pitchFamily="34" charset="-128"/>
                <a:cs typeface="Arial" pitchFamily="34" charset="0"/>
              </a:rPr>
              <a:t>3 DAYS ON JANUARY </a:t>
            </a:r>
            <a:r>
              <a:rPr lang="en-IN" sz="2000" dirty="0" smtClean="0">
                <a:solidFill>
                  <a:srgbClr val="E60000"/>
                </a:solidFill>
                <a:latin typeface="Swis721 BlkCn BT" pitchFamily="34" charset="0"/>
                <a:ea typeface="Adobe Gothic Std B" pitchFamily="34" charset="-128"/>
                <a:cs typeface="Arial" pitchFamily="34" charset="0"/>
              </a:rPr>
              <a:t>16</a:t>
            </a:r>
            <a:r>
              <a:rPr lang="en-IN" sz="2000" baseline="30000" dirty="0" smtClean="0">
                <a:solidFill>
                  <a:srgbClr val="E60000"/>
                </a:solidFill>
                <a:latin typeface="Swis721 BlkCn BT" pitchFamily="34" charset="0"/>
                <a:ea typeface="Adobe Gothic Std B" pitchFamily="34" charset="-128"/>
                <a:cs typeface="Arial" pitchFamily="34" charset="0"/>
              </a:rPr>
              <a:t>th</a:t>
            </a:r>
            <a:r>
              <a:rPr lang="en-IN" sz="2000" dirty="0" smtClean="0">
                <a:solidFill>
                  <a:srgbClr val="E60000"/>
                </a:solidFill>
                <a:latin typeface="Swis721 BlkCn BT" pitchFamily="34" charset="0"/>
                <a:ea typeface="Adobe Gothic Std B" pitchFamily="34" charset="-128"/>
                <a:cs typeface="Arial" pitchFamily="34" charset="0"/>
              </a:rPr>
              <a:t>,  17</a:t>
            </a:r>
            <a:r>
              <a:rPr lang="en-IN" sz="2000" baseline="30000" dirty="0" smtClean="0">
                <a:solidFill>
                  <a:srgbClr val="E60000"/>
                </a:solidFill>
                <a:latin typeface="Swis721 BlkCn BT" pitchFamily="34" charset="0"/>
                <a:ea typeface="Adobe Gothic Std B" pitchFamily="34" charset="-128"/>
                <a:cs typeface="Arial" pitchFamily="34" charset="0"/>
              </a:rPr>
              <a:t>th </a:t>
            </a:r>
            <a:r>
              <a:rPr lang="en-IN" sz="2000" dirty="0" smtClean="0">
                <a:solidFill>
                  <a:srgbClr val="E60000"/>
                </a:solidFill>
                <a:latin typeface="Swis721 BlkCn BT" pitchFamily="34" charset="0"/>
                <a:ea typeface="Adobe Gothic Std B" pitchFamily="34" charset="-128"/>
                <a:cs typeface="Arial" pitchFamily="34" charset="0"/>
              </a:rPr>
              <a:t> &amp; 18</a:t>
            </a:r>
            <a:r>
              <a:rPr lang="en-IN" sz="2000" baseline="30000" dirty="0" smtClean="0">
                <a:solidFill>
                  <a:srgbClr val="E60000"/>
                </a:solidFill>
                <a:latin typeface="Swis721 BlkCn BT" pitchFamily="34" charset="0"/>
                <a:ea typeface="Adobe Gothic Std B" pitchFamily="34" charset="-128"/>
                <a:cs typeface="Arial" pitchFamily="34" charset="0"/>
              </a:rPr>
              <a:t>th</a:t>
            </a:r>
            <a:r>
              <a:rPr lang="en-IN" sz="2000" dirty="0" smtClean="0">
                <a:solidFill>
                  <a:srgbClr val="E60000"/>
                </a:solidFill>
                <a:latin typeface="Swis721 BlkCn BT" pitchFamily="34" charset="0"/>
                <a:ea typeface="Adobe Gothic Std B" pitchFamily="34" charset="-128"/>
                <a:cs typeface="Arial" pitchFamily="34" charset="0"/>
              </a:rPr>
              <a:t> </a:t>
            </a:r>
            <a:r>
              <a:rPr lang="en-IN" sz="2000" dirty="0" smtClean="0">
                <a:solidFill>
                  <a:srgbClr val="008E40"/>
                </a:solidFill>
                <a:latin typeface="Swis721 BlkCn BT" pitchFamily="34" charset="0"/>
                <a:ea typeface="Adobe Gothic Std B" pitchFamily="34" charset="-128"/>
                <a:cs typeface="Arial" pitchFamily="34" charset="0"/>
              </a:rPr>
              <a:t>2015 </a:t>
            </a:r>
            <a:endParaRPr lang="en-IN" sz="2000" dirty="0">
              <a:solidFill>
                <a:srgbClr val="008E40"/>
              </a:solidFill>
              <a:latin typeface="Swis721 BlkCn BT" pitchFamily="34" charset="0"/>
              <a:ea typeface="Adobe Gothic Std B" pitchFamily="34" charset="-128"/>
              <a:cs typeface="Arial" pitchFamily="34" charset="0"/>
            </a:endParaRPr>
          </a:p>
        </p:txBody>
      </p:sp>
      <p:sp>
        <p:nvSpPr>
          <p:cNvPr id="4" name="TextBox 3"/>
          <p:cNvSpPr txBox="1"/>
          <p:nvPr/>
        </p:nvSpPr>
        <p:spPr>
          <a:xfrm>
            <a:off x="2209800" y="5334000"/>
            <a:ext cx="5231497" cy="461665"/>
          </a:xfrm>
          <a:prstGeom prst="rect">
            <a:avLst/>
          </a:prstGeom>
          <a:noFill/>
        </p:spPr>
        <p:txBody>
          <a:bodyPr wrap="none" rtlCol="0">
            <a:spAutoFit/>
          </a:bodyPr>
          <a:lstStyle/>
          <a:p>
            <a:pPr algn="ctr"/>
            <a:r>
              <a:rPr lang="en-IN" sz="2400" b="1" dirty="0" smtClean="0">
                <a:solidFill>
                  <a:schemeClr val="bg1"/>
                </a:solidFill>
                <a:latin typeface="Trebuchet MS" pitchFamily="34" charset="0"/>
              </a:rPr>
              <a:t>www.globalbigdataconference.com</a:t>
            </a:r>
            <a:endParaRPr lang="en-IN" sz="2400" b="1" dirty="0">
              <a:solidFill>
                <a:schemeClr val="bg1"/>
              </a:solidFill>
              <a:latin typeface="Trebuchet MS" pitchFamily="34" charset="0"/>
            </a:endParaRPr>
          </a:p>
        </p:txBody>
      </p:sp>
      <p:pic>
        <p:nvPicPr>
          <p:cNvPr id="6" name="Picture 5" descr="SCA_BigDataDeveloperConfere.jpg"/>
          <p:cNvPicPr>
            <a:picLocks noChangeAspect="1"/>
          </p:cNvPicPr>
          <p:nvPr/>
        </p:nvPicPr>
        <p:blipFill>
          <a:blip r:embed="rId3"/>
          <a:stretch>
            <a:fillRect/>
          </a:stretch>
        </p:blipFill>
        <p:spPr>
          <a:xfrm>
            <a:off x="76200" y="2514600"/>
            <a:ext cx="8915400" cy="1921422"/>
          </a:xfrm>
          <a:prstGeom prst="rect">
            <a:avLst/>
          </a:prstGeom>
        </p:spPr>
      </p:pic>
      <p:sp>
        <p:nvSpPr>
          <p:cNvPr id="7" name="TextBox 6"/>
          <p:cNvSpPr txBox="1"/>
          <p:nvPr/>
        </p:nvSpPr>
        <p:spPr>
          <a:xfrm>
            <a:off x="2819400" y="5867400"/>
            <a:ext cx="3446328" cy="461665"/>
          </a:xfrm>
          <a:prstGeom prst="rect">
            <a:avLst/>
          </a:prstGeom>
          <a:noFill/>
        </p:spPr>
        <p:txBody>
          <a:bodyPr wrap="none" rtlCol="0">
            <a:spAutoFit/>
          </a:bodyPr>
          <a:lstStyle/>
          <a:p>
            <a:pPr algn="ctr"/>
            <a:r>
              <a:rPr lang="en-IN" sz="2400" b="1" dirty="0" smtClean="0">
                <a:solidFill>
                  <a:schemeClr val="bg1"/>
                </a:solidFill>
                <a:latin typeface="Trebuchet MS" pitchFamily="34" charset="0"/>
              </a:rPr>
              <a:t>Twitter : @</a:t>
            </a:r>
            <a:r>
              <a:rPr lang="en-IN" sz="2400" b="1" dirty="0" err="1" smtClean="0">
                <a:solidFill>
                  <a:schemeClr val="bg1"/>
                </a:solidFill>
                <a:latin typeface="Trebuchet MS" pitchFamily="34" charset="0"/>
              </a:rPr>
              <a:t>bigdataconf</a:t>
            </a:r>
            <a:endParaRPr lang="en-IN" sz="2400" b="1" dirty="0">
              <a:solidFill>
                <a:schemeClr val="bg1"/>
              </a:solidFill>
              <a:latin typeface="Trebuchet MS"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lstStyle/>
          <a:p>
            <a:r>
              <a:rPr lang="en-US" dirty="0" smtClean="0"/>
              <a:t>Process data using Hive</a:t>
            </a:r>
            <a:endParaRPr lang="en-US" dirty="0"/>
          </a:p>
        </p:txBody>
      </p:sp>
      <p:sp>
        <p:nvSpPr>
          <p:cNvPr id="3" name="Content Placeholder 2"/>
          <p:cNvSpPr>
            <a:spLocks noGrp="1"/>
          </p:cNvSpPr>
          <p:nvPr>
            <p:ph idx="1"/>
          </p:nvPr>
        </p:nvSpPr>
        <p:spPr>
          <a:xfrm>
            <a:off x="457200" y="2179637"/>
            <a:ext cx="8229600" cy="4525963"/>
          </a:xfrm>
        </p:spPr>
        <p:txBody>
          <a:bodyPr/>
          <a:lstStyle/>
          <a:p>
            <a:r>
              <a:rPr lang="en-US" dirty="0" smtClean="0"/>
              <a:t>Create 2 tables one for NYSE </a:t>
            </a:r>
            <a:r>
              <a:rPr lang="en-US" dirty="0" err="1" smtClean="0"/>
              <a:t>eod</a:t>
            </a:r>
            <a:r>
              <a:rPr lang="en-US" dirty="0" smtClean="0"/>
              <a:t> data and company list</a:t>
            </a:r>
          </a:p>
          <a:p>
            <a:r>
              <a:rPr lang="en-US" dirty="0" smtClean="0"/>
              <a:t>Create user defined function to transform date to sortable date format</a:t>
            </a:r>
          </a:p>
          <a:p>
            <a:r>
              <a:rPr lang="en-US" dirty="0" smtClean="0"/>
              <a:t>Develop, execute the query and validate the results</a:t>
            </a:r>
          </a:p>
          <a:p>
            <a:r>
              <a:rPr lang="en-US" dirty="0" smtClean="0"/>
              <a:t>Create stage table</a:t>
            </a:r>
            <a:endParaRPr lang="en-US" dirty="0"/>
          </a:p>
        </p:txBody>
      </p:sp>
    </p:spTree>
    <p:extLst>
      <p:ext uri="{BB962C8B-B14F-4D97-AF65-F5344CB8AC3E}">
        <p14:creationId xmlns:p14="http://schemas.microsoft.com/office/powerpoint/2010/main" val="38250846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Develop reports and dashboard using Tableau Public</a:t>
            </a:r>
            <a:endParaRPr lang="en-US" dirty="0"/>
          </a:p>
        </p:txBody>
      </p:sp>
      <p:sp>
        <p:nvSpPr>
          <p:cNvPr id="3" name="Content Placeholder 2"/>
          <p:cNvSpPr>
            <a:spLocks noGrp="1"/>
          </p:cNvSpPr>
          <p:nvPr>
            <p:ph idx="1"/>
          </p:nvPr>
        </p:nvSpPr>
        <p:spPr>
          <a:xfrm>
            <a:off x="457200" y="2484437"/>
            <a:ext cx="8229600" cy="4525963"/>
          </a:xfrm>
        </p:spPr>
        <p:txBody>
          <a:bodyPr>
            <a:normAutofit/>
          </a:bodyPr>
          <a:lstStyle/>
          <a:p>
            <a:r>
              <a:rPr lang="en-US" sz="2800" dirty="0" smtClean="0"/>
              <a:t>Download data using Hue</a:t>
            </a:r>
          </a:p>
          <a:p>
            <a:r>
              <a:rPr lang="en-US" sz="2800" dirty="0" smtClean="0"/>
              <a:t>Determine granularity for the report, we need to compute monthly volume, per stock ticker in each of the sectors</a:t>
            </a:r>
          </a:p>
          <a:p>
            <a:r>
              <a:rPr lang="en-US" sz="2800" dirty="0" smtClean="0"/>
              <a:t>Develop reports and dashboard using Tableau public</a:t>
            </a:r>
          </a:p>
          <a:p>
            <a:pPr lvl="1"/>
            <a:r>
              <a:rPr lang="en-US" sz="2400" dirty="0" smtClean="0"/>
              <a:t>Filters, Calculated Fields and other features will be covered</a:t>
            </a:r>
            <a:endParaRPr lang="en-US" sz="2400" dirty="0"/>
          </a:p>
        </p:txBody>
      </p:sp>
    </p:spTree>
    <p:extLst>
      <p:ext uri="{BB962C8B-B14F-4D97-AF65-F5344CB8AC3E}">
        <p14:creationId xmlns:p14="http://schemas.microsoft.com/office/powerpoint/2010/main" val="264829801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81200"/>
            <a:ext cx="8229600" cy="3048000"/>
          </a:xfrm>
        </p:spPr>
        <p:txBody>
          <a:bodyPr>
            <a:normAutofit fontScale="90000"/>
          </a:bodyPr>
          <a:lstStyle/>
          <a:p>
            <a:r>
              <a:rPr lang="en-US" dirty="0"/>
              <a:t>Thank </a:t>
            </a:r>
            <a:r>
              <a:rPr lang="en-US" dirty="0" smtClean="0"/>
              <a:t>You</a:t>
            </a:r>
            <a:r>
              <a:rPr lang="en-US" sz="2700" dirty="0"/>
              <a:t/>
            </a:r>
            <a:br>
              <a:rPr lang="en-US" sz="2700" dirty="0"/>
            </a:br>
            <a:r>
              <a:rPr lang="en-US" sz="2700" dirty="0" smtClean="0"/>
              <a:t>http://</a:t>
            </a:r>
            <a:r>
              <a:rPr lang="en-US" sz="2700" smtClean="0"/>
              <a:t>www.itversity.com</a:t>
            </a:r>
            <a:br>
              <a:rPr lang="en-US" sz="2700" smtClean="0"/>
            </a:br>
            <a:r>
              <a:rPr lang="en-US" sz="2700" dirty="0" smtClean="0"/>
              <a:t>https</a:t>
            </a:r>
            <a:r>
              <a:rPr lang="en-US" sz="2700" dirty="0"/>
              <a:t>://</a:t>
            </a:r>
            <a:r>
              <a:rPr lang="en-US" sz="2700" dirty="0" err="1"/>
              <a:t>www.linkedin.com</a:t>
            </a:r>
            <a:r>
              <a:rPr lang="en-US" sz="2700" dirty="0"/>
              <a:t>/in/durga0gadiraju</a:t>
            </a:r>
            <a:br>
              <a:rPr lang="en-US" sz="2700" dirty="0"/>
            </a:br>
            <a:r>
              <a:rPr lang="en-US" sz="2700" dirty="0" smtClean="0"/>
              <a:t>https</a:t>
            </a:r>
            <a:r>
              <a:rPr lang="en-US" sz="2700" dirty="0"/>
              <a:t>://</a:t>
            </a:r>
            <a:r>
              <a:rPr lang="en-US" sz="2700" dirty="0" err="1"/>
              <a:t>github.com</a:t>
            </a:r>
            <a:r>
              <a:rPr lang="en-US" sz="2700" dirty="0"/>
              <a:t>/</a:t>
            </a:r>
            <a:r>
              <a:rPr lang="en-US" sz="2700" dirty="0" err="1"/>
              <a:t>dgadiraju</a:t>
            </a:r>
            <a:r>
              <a:rPr lang="en-US" sz="2700" dirty="0"/>
              <a:t/>
            </a:r>
            <a:br>
              <a:rPr lang="en-US" sz="2700" dirty="0"/>
            </a:br>
            <a:r>
              <a:rPr lang="en-US" sz="2700" dirty="0"/>
              <a:t>https://</a:t>
            </a:r>
            <a:r>
              <a:rPr lang="en-US" sz="2700" dirty="0" err="1"/>
              <a:t>www.youtube.com</a:t>
            </a:r>
            <a:r>
              <a:rPr lang="en-US" sz="2700" dirty="0"/>
              <a:t>/c/</a:t>
            </a:r>
            <a:r>
              <a:rPr lang="en-US" sz="2700" dirty="0" err="1"/>
              <a:t>TechnologyMentor</a:t>
            </a:r>
            <a:r>
              <a:rPr lang="en-US" sz="2700" dirty="0"/>
              <a:t/>
            </a:r>
            <a:br>
              <a:rPr lang="en-US" sz="2700" dirty="0"/>
            </a:br>
            <a:r>
              <a:rPr lang="en-US" sz="2700" dirty="0"/>
              <a:t>https://</a:t>
            </a:r>
            <a:r>
              <a:rPr lang="en-US" sz="2700" dirty="0" err="1"/>
              <a:t>twitter.com</a:t>
            </a:r>
            <a:r>
              <a:rPr lang="en-US" sz="2700" dirty="0" smtClean="0"/>
              <a:t>/</a:t>
            </a:r>
            <a:r>
              <a:rPr lang="en-US" sz="2700" dirty="0" err="1" smtClean="0"/>
              <a:t>itversity</a:t>
            </a:r>
            <a:r>
              <a:rPr lang="en-US" sz="2700" dirty="0" smtClean="0"/>
              <a:t/>
            </a:r>
            <a:br>
              <a:rPr lang="en-US" sz="2700" dirty="0" smtClean="0"/>
            </a:br>
            <a:r>
              <a:rPr lang="en-US" sz="2700" dirty="0"/>
              <a:t>https://</a:t>
            </a:r>
            <a:r>
              <a:rPr lang="en-US" sz="2700" dirty="0" err="1"/>
              <a:t>www.facebook.com</a:t>
            </a:r>
            <a:r>
              <a:rPr lang="en-US" sz="2700" dirty="0" smtClean="0"/>
              <a:t>/</a:t>
            </a:r>
            <a:r>
              <a:rPr lang="en-US" sz="2700" dirty="0" err="1" smtClean="0"/>
              <a:t>itversity</a:t>
            </a:r>
            <a:endParaRPr lang="en-US" sz="2700" dirty="0"/>
          </a:p>
        </p:txBody>
      </p:sp>
    </p:spTree>
    <p:extLst>
      <p:ext uri="{BB962C8B-B14F-4D97-AF65-F5344CB8AC3E}">
        <p14:creationId xmlns:p14="http://schemas.microsoft.com/office/powerpoint/2010/main" val="266672632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to Analytics in 2 hours</a:t>
            </a:r>
            <a:endParaRPr lang="en-US" dirty="0"/>
          </a:p>
        </p:txBody>
      </p:sp>
      <p:sp>
        <p:nvSpPr>
          <p:cNvPr id="3" name="Subtitle 2"/>
          <p:cNvSpPr>
            <a:spLocks noGrp="1"/>
          </p:cNvSpPr>
          <p:nvPr>
            <p:ph type="subTitle" idx="1"/>
          </p:nvPr>
        </p:nvSpPr>
        <p:spPr/>
        <p:txBody>
          <a:bodyPr/>
          <a:lstStyle/>
          <a:p>
            <a:r>
              <a:rPr lang="en-US" dirty="0" smtClean="0"/>
              <a:t>Using Hue, Hive and </a:t>
            </a:r>
            <a:r>
              <a:rPr lang="en-US" smtClean="0"/>
              <a:t>Tableau Public</a:t>
            </a:r>
            <a:endParaRPr lang="en-US" dirty="0"/>
          </a:p>
        </p:txBody>
      </p:sp>
    </p:spTree>
    <p:extLst>
      <p:ext uri="{BB962C8B-B14F-4D97-AF65-F5344CB8AC3E}">
        <p14:creationId xmlns:p14="http://schemas.microsoft.com/office/powerpoint/2010/main" val="105016670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p>
            <a:r>
              <a:rPr lang="en-US" dirty="0" smtClean="0"/>
              <a:t>About me</a:t>
            </a:r>
            <a:endParaRPr lang="en-US" dirty="0"/>
          </a:p>
        </p:txBody>
      </p:sp>
      <p:sp>
        <p:nvSpPr>
          <p:cNvPr id="3" name="Content Placeholder 2"/>
          <p:cNvSpPr>
            <a:spLocks noGrp="1"/>
          </p:cNvSpPr>
          <p:nvPr>
            <p:ph idx="1"/>
          </p:nvPr>
        </p:nvSpPr>
        <p:spPr>
          <a:xfrm>
            <a:off x="457200" y="1828800"/>
            <a:ext cx="8229600" cy="4525963"/>
          </a:xfrm>
        </p:spPr>
        <p:txBody>
          <a:bodyPr/>
          <a:lstStyle/>
          <a:p>
            <a:r>
              <a:rPr lang="en-US" dirty="0" smtClean="0"/>
              <a:t>Technology geek and Data Evangelist with deep dive expertise in Big Data, Decision Support and operational based systems.</a:t>
            </a:r>
          </a:p>
          <a:p>
            <a:r>
              <a:rPr lang="en-US" dirty="0" smtClean="0">
                <a:hlinkClick r:id=""/>
              </a:rPr>
              <a:t>www.itversity.com</a:t>
            </a:r>
          </a:p>
          <a:p>
            <a:r>
              <a:rPr lang="en-US" dirty="0" smtClean="0">
                <a:hlinkClick r:id=""/>
              </a:rPr>
              <a:t>www.linkedin.com/in/durga0gadiraju/</a:t>
            </a:r>
            <a:endParaRPr lang="en-US" dirty="0" smtClean="0"/>
          </a:p>
          <a:p>
            <a:r>
              <a:rPr lang="en-US" dirty="0" smtClean="0">
                <a:hlinkClick r:id="rId2"/>
              </a:rPr>
              <a:t>https://www.youtube.com/c/TechnologyMentor</a:t>
            </a:r>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2808548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lstStyle/>
          <a:p>
            <a:r>
              <a:rPr lang="en-US" dirty="0" smtClean="0"/>
              <a:t>Agenda</a:t>
            </a:r>
            <a:endParaRPr lang="en-US" dirty="0"/>
          </a:p>
        </p:txBody>
      </p:sp>
      <p:sp>
        <p:nvSpPr>
          <p:cNvPr id="3" name="Content Placeholder 2"/>
          <p:cNvSpPr>
            <a:spLocks noGrp="1"/>
          </p:cNvSpPr>
          <p:nvPr>
            <p:ph idx="1"/>
          </p:nvPr>
        </p:nvSpPr>
        <p:spPr>
          <a:xfrm>
            <a:off x="457200" y="2103437"/>
            <a:ext cx="8229600" cy="4525963"/>
          </a:xfrm>
        </p:spPr>
        <p:txBody>
          <a:bodyPr/>
          <a:lstStyle/>
          <a:p>
            <a:r>
              <a:rPr lang="en-US" dirty="0" smtClean="0"/>
              <a:t>Using NYSE data we will be generating reports and dashboard to perform top down volume analysis for year 2013.</a:t>
            </a:r>
          </a:p>
          <a:p>
            <a:r>
              <a:rPr lang="en-US" dirty="0" smtClean="0"/>
              <a:t>Targeted Audience: Architects, developers, analysts and almost every IT professional.</a:t>
            </a:r>
          </a:p>
          <a:p>
            <a:r>
              <a:rPr lang="en-US" dirty="0" smtClean="0"/>
              <a:t>You will understand different open source tools, tips and techniques that are available for quick turn around of POCs.</a:t>
            </a:r>
          </a:p>
        </p:txBody>
      </p:sp>
    </p:spTree>
    <p:extLst>
      <p:ext uri="{BB962C8B-B14F-4D97-AF65-F5344CB8AC3E}">
        <p14:creationId xmlns:p14="http://schemas.microsoft.com/office/powerpoint/2010/main" val="194053369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lstStyle/>
          <a:p>
            <a:r>
              <a:rPr lang="en-US" dirty="0" smtClean="0"/>
              <a:t>Agenda</a:t>
            </a:r>
            <a:endParaRPr lang="en-US" dirty="0"/>
          </a:p>
        </p:txBody>
      </p:sp>
      <p:sp>
        <p:nvSpPr>
          <p:cNvPr id="3" name="Content Placeholder 2"/>
          <p:cNvSpPr>
            <a:spLocks noGrp="1"/>
          </p:cNvSpPr>
          <p:nvPr>
            <p:ph idx="1"/>
          </p:nvPr>
        </p:nvSpPr>
        <p:spPr>
          <a:xfrm>
            <a:off x="457200" y="2255837"/>
            <a:ext cx="8229600" cy="4525963"/>
          </a:xfrm>
        </p:spPr>
        <p:txBody>
          <a:bodyPr>
            <a:normAutofit/>
          </a:bodyPr>
          <a:lstStyle/>
          <a:p>
            <a:r>
              <a:rPr lang="en-US" dirty="0" smtClean="0"/>
              <a:t>Understanding data and tools</a:t>
            </a:r>
          </a:p>
          <a:p>
            <a:r>
              <a:rPr lang="en-US" dirty="0" smtClean="0"/>
              <a:t>Gather data (</a:t>
            </a:r>
            <a:r>
              <a:rPr lang="en-US" dirty="0" err="1" smtClean="0"/>
              <a:t>eoddata.com</a:t>
            </a:r>
            <a:r>
              <a:rPr lang="en-US" dirty="0" smtClean="0"/>
              <a:t>)</a:t>
            </a:r>
          </a:p>
          <a:p>
            <a:r>
              <a:rPr lang="en-US" dirty="0" smtClean="0"/>
              <a:t>Prepare or format data</a:t>
            </a:r>
          </a:p>
          <a:p>
            <a:r>
              <a:rPr lang="en-US" dirty="0" smtClean="0"/>
              <a:t>Upload data to HDFS using Hue</a:t>
            </a:r>
          </a:p>
          <a:p>
            <a:r>
              <a:rPr lang="en-US" dirty="0" smtClean="0"/>
              <a:t>Process data using Hive</a:t>
            </a:r>
          </a:p>
          <a:p>
            <a:r>
              <a:rPr lang="en-US" dirty="0" smtClean="0"/>
              <a:t>Develop reports and dashboard using Tableau Public</a:t>
            </a:r>
          </a:p>
          <a:p>
            <a:endParaRPr lang="en-US" dirty="0"/>
          </a:p>
        </p:txBody>
      </p:sp>
    </p:spTree>
    <p:extLst>
      <p:ext uri="{BB962C8B-B14F-4D97-AF65-F5344CB8AC3E}">
        <p14:creationId xmlns:p14="http://schemas.microsoft.com/office/powerpoint/2010/main" val="295166571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lstStyle/>
          <a:p>
            <a:r>
              <a:rPr lang="en-US" dirty="0" smtClean="0"/>
              <a:t>Understanding data and tools</a:t>
            </a:r>
            <a:endParaRPr lang="en-US" dirty="0"/>
          </a:p>
        </p:txBody>
      </p:sp>
      <p:sp>
        <p:nvSpPr>
          <p:cNvPr id="3" name="Content Placeholder 2"/>
          <p:cNvSpPr>
            <a:spLocks noGrp="1"/>
          </p:cNvSpPr>
          <p:nvPr>
            <p:ph idx="1"/>
          </p:nvPr>
        </p:nvSpPr>
        <p:spPr>
          <a:xfrm>
            <a:off x="457200" y="1951037"/>
            <a:ext cx="8229600" cy="4525963"/>
          </a:xfrm>
        </p:spPr>
        <p:txBody>
          <a:bodyPr>
            <a:normAutofit fontScale="77500" lnSpcReduction="20000"/>
          </a:bodyPr>
          <a:lstStyle/>
          <a:p>
            <a:r>
              <a:rPr lang="en-US" dirty="0" smtClean="0"/>
              <a:t>NYSE </a:t>
            </a:r>
            <a:r>
              <a:rPr lang="en-US" dirty="0" err="1" smtClean="0"/>
              <a:t>eod</a:t>
            </a:r>
            <a:r>
              <a:rPr lang="en-US" dirty="0" smtClean="0"/>
              <a:t> data and company list</a:t>
            </a:r>
          </a:p>
          <a:p>
            <a:r>
              <a:rPr lang="en-US" dirty="0" smtClean="0"/>
              <a:t>Understand tools</a:t>
            </a:r>
          </a:p>
          <a:p>
            <a:pPr lvl="1"/>
            <a:r>
              <a:rPr lang="en-US" dirty="0" smtClean="0"/>
              <a:t>Apache </a:t>
            </a:r>
            <a:r>
              <a:rPr lang="en-US" dirty="0" err="1" smtClean="0"/>
              <a:t>Hadoop</a:t>
            </a:r>
            <a:r>
              <a:rPr lang="en-US" dirty="0" smtClean="0"/>
              <a:t> </a:t>
            </a:r>
          </a:p>
          <a:p>
            <a:pPr lvl="2"/>
            <a:r>
              <a:rPr lang="en-US" dirty="0" smtClean="0"/>
              <a:t>HDFS (Distributed and logical file system)</a:t>
            </a:r>
          </a:p>
          <a:p>
            <a:pPr lvl="2"/>
            <a:r>
              <a:rPr lang="en-US" dirty="0" smtClean="0"/>
              <a:t>Map Reduce (Distributed batch computing framework)</a:t>
            </a:r>
          </a:p>
          <a:p>
            <a:pPr lvl="1"/>
            <a:r>
              <a:rPr lang="en-US" dirty="0" smtClean="0"/>
              <a:t>Apache Hue</a:t>
            </a:r>
          </a:p>
          <a:p>
            <a:pPr lvl="2"/>
            <a:r>
              <a:rPr lang="en-US" dirty="0" smtClean="0"/>
              <a:t>Web Interface which consolidates all </a:t>
            </a:r>
            <a:r>
              <a:rPr lang="en-US" dirty="0" err="1" smtClean="0"/>
              <a:t>Hadoop</a:t>
            </a:r>
            <a:r>
              <a:rPr lang="en-US" dirty="0" smtClean="0"/>
              <a:t> eco system tools</a:t>
            </a:r>
          </a:p>
          <a:p>
            <a:pPr lvl="2"/>
            <a:r>
              <a:rPr lang="en-US" dirty="0" smtClean="0"/>
              <a:t>Useful for developers, testers and analysts</a:t>
            </a:r>
          </a:p>
          <a:p>
            <a:pPr lvl="1"/>
            <a:r>
              <a:rPr lang="en-US" dirty="0" smtClean="0"/>
              <a:t>Apache Hive </a:t>
            </a:r>
          </a:p>
          <a:p>
            <a:pPr lvl="2"/>
            <a:r>
              <a:rPr lang="en-US" dirty="0" smtClean="0"/>
              <a:t>HDFS and Map Reduce based Query Language</a:t>
            </a:r>
          </a:p>
          <a:p>
            <a:pPr lvl="2"/>
            <a:r>
              <a:rPr lang="en-US" dirty="0" smtClean="0"/>
              <a:t>Used as Database that can complement or replace existing Data Warehouse</a:t>
            </a:r>
          </a:p>
          <a:p>
            <a:pPr lvl="1"/>
            <a:r>
              <a:rPr lang="en-US" dirty="0" smtClean="0"/>
              <a:t>Tableau Public</a:t>
            </a:r>
          </a:p>
          <a:p>
            <a:pPr lvl="2"/>
            <a:r>
              <a:rPr lang="en-US" dirty="0" smtClean="0"/>
              <a:t>Reporting tool</a:t>
            </a:r>
          </a:p>
          <a:p>
            <a:pPr lvl="1"/>
            <a:endParaRPr lang="en-US" dirty="0"/>
          </a:p>
        </p:txBody>
      </p:sp>
    </p:spTree>
    <p:extLst>
      <p:ext uri="{BB962C8B-B14F-4D97-AF65-F5344CB8AC3E}">
        <p14:creationId xmlns:p14="http://schemas.microsoft.com/office/powerpoint/2010/main" val="170305353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lstStyle/>
          <a:p>
            <a:r>
              <a:rPr lang="en-US" dirty="0" smtClean="0"/>
              <a:t>Gather data</a:t>
            </a:r>
            <a:endParaRPr lang="en-US" dirty="0"/>
          </a:p>
        </p:txBody>
      </p:sp>
      <p:sp>
        <p:nvSpPr>
          <p:cNvPr id="3" name="Content Placeholder 2"/>
          <p:cNvSpPr>
            <a:spLocks noGrp="1"/>
          </p:cNvSpPr>
          <p:nvPr>
            <p:ph idx="1"/>
          </p:nvPr>
        </p:nvSpPr>
        <p:spPr>
          <a:xfrm>
            <a:off x="457200" y="2332037"/>
            <a:ext cx="8229600" cy="4525963"/>
          </a:xfrm>
        </p:spPr>
        <p:txBody>
          <a:bodyPr/>
          <a:lstStyle/>
          <a:p>
            <a:r>
              <a:rPr lang="en-US" dirty="0" smtClean="0"/>
              <a:t>NYSE data</a:t>
            </a:r>
          </a:p>
          <a:p>
            <a:r>
              <a:rPr lang="en-US" dirty="0" err="1" smtClean="0"/>
              <a:t>Companylist</a:t>
            </a:r>
            <a:r>
              <a:rPr lang="en-US" dirty="0" smtClean="0"/>
              <a:t> data</a:t>
            </a:r>
            <a:endParaRPr lang="en-US" dirty="0"/>
          </a:p>
        </p:txBody>
      </p:sp>
    </p:spTree>
    <p:extLst>
      <p:ext uri="{BB962C8B-B14F-4D97-AF65-F5344CB8AC3E}">
        <p14:creationId xmlns:p14="http://schemas.microsoft.com/office/powerpoint/2010/main" val="180871144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lstStyle/>
          <a:p>
            <a:r>
              <a:rPr lang="en-US" dirty="0" smtClean="0"/>
              <a:t>Prepare or format data</a:t>
            </a:r>
            <a:endParaRPr lang="en-US" dirty="0"/>
          </a:p>
        </p:txBody>
      </p:sp>
      <p:sp>
        <p:nvSpPr>
          <p:cNvPr id="3" name="Content Placeholder 2"/>
          <p:cNvSpPr>
            <a:spLocks noGrp="1"/>
          </p:cNvSpPr>
          <p:nvPr>
            <p:ph idx="1"/>
          </p:nvPr>
        </p:nvSpPr>
        <p:spPr>
          <a:xfrm>
            <a:off x="457200" y="2408237"/>
            <a:ext cx="8229600" cy="4525963"/>
          </a:xfrm>
        </p:spPr>
        <p:txBody>
          <a:bodyPr/>
          <a:lstStyle/>
          <a:p>
            <a:r>
              <a:rPr lang="en-US" dirty="0" smtClean="0"/>
              <a:t>NYSE </a:t>
            </a:r>
            <a:r>
              <a:rPr lang="en-US" dirty="0" err="1" smtClean="0"/>
              <a:t>eod</a:t>
            </a:r>
            <a:r>
              <a:rPr lang="en-US" dirty="0" smtClean="0"/>
              <a:t> data is provided as individual files for each day and hence we will run into too many small files issue. Concatenate the small files into larger ones (best way is to use partition tables)</a:t>
            </a:r>
          </a:p>
          <a:p>
            <a:r>
              <a:rPr lang="en-US" dirty="0" err="1" smtClean="0"/>
              <a:t>Companylist</a:t>
            </a:r>
            <a:r>
              <a:rPr lang="en-US" dirty="0" smtClean="0"/>
              <a:t> is delimited by ",</a:t>
            </a:r>
            <a:r>
              <a:rPr lang="en-US" dirty="0"/>
              <a:t>"</a:t>
            </a:r>
            <a:r>
              <a:rPr lang="en-US" dirty="0" smtClean="0"/>
              <a:t> and causes some issues, hence change delimiter to "|"</a:t>
            </a:r>
          </a:p>
          <a:p>
            <a:endParaRPr lang="en-US" dirty="0"/>
          </a:p>
        </p:txBody>
      </p:sp>
    </p:spTree>
    <p:extLst>
      <p:ext uri="{BB962C8B-B14F-4D97-AF65-F5344CB8AC3E}">
        <p14:creationId xmlns:p14="http://schemas.microsoft.com/office/powerpoint/2010/main" val="352858527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lstStyle/>
          <a:p>
            <a:r>
              <a:rPr lang="en-US" dirty="0" smtClean="0"/>
              <a:t>Upload data to HDFS using Hue</a:t>
            </a:r>
            <a:endParaRPr lang="en-US" dirty="0"/>
          </a:p>
        </p:txBody>
      </p:sp>
      <p:sp>
        <p:nvSpPr>
          <p:cNvPr id="3" name="Content Placeholder 2"/>
          <p:cNvSpPr>
            <a:spLocks noGrp="1"/>
          </p:cNvSpPr>
          <p:nvPr>
            <p:ph idx="1"/>
          </p:nvPr>
        </p:nvSpPr>
        <p:spPr>
          <a:xfrm>
            <a:off x="457200" y="2179637"/>
            <a:ext cx="8229600" cy="4525963"/>
          </a:xfrm>
        </p:spPr>
        <p:txBody>
          <a:bodyPr/>
          <a:lstStyle/>
          <a:p>
            <a:r>
              <a:rPr lang="en-US" dirty="0" smtClean="0"/>
              <a:t>Use File browser</a:t>
            </a:r>
          </a:p>
          <a:p>
            <a:r>
              <a:rPr lang="en-US" dirty="0" smtClean="0"/>
              <a:t>Create 2 directories (</a:t>
            </a:r>
            <a:r>
              <a:rPr lang="en-US" dirty="0" err="1" smtClean="0"/>
              <a:t>nyse</a:t>
            </a:r>
            <a:r>
              <a:rPr lang="en-US" dirty="0" smtClean="0"/>
              <a:t> and </a:t>
            </a:r>
            <a:r>
              <a:rPr lang="en-US" dirty="0" err="1" smtClean="0"/>
              <a:t>companylist</a:t>
            </a:r>
            <a:r>
              <a:rPr lang="en-US" dirty="0" smtClean="0"/>
              <a:t>)</a:t>
            </a:r>
          </a:p>
          <a:p>
            <a:r>
              <a:rPr lang="en-US" dirty="0" smtClean="0"/>
              <a:t>Upload files</a:t>
            </a:r>
            <a:endParaRPr lang="en-US" dirty="0"/>
          </a:p>
        </p:txBody>
      </p:sp>
    </p:spTree>
    <p:extLst>
      <p:ext uri="{BB962C8B-B14F-4D97-AF65-F5344CB8AC3E}">
        <p14:creationId xmlns:p14="http://schemas.microsoft.com/office/powerpoint/2010/main" val="280913557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22960</TotalTime>
  <Words>401</Words>
  <Application>Microsoft Macintosh PowerPoint</Application>
  <PresentationFormat>On-screen Show (4:3)</PresentationFormat>
  <Paragraphs>56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Data to Analytics in 2 hours</vt:lpstr>
      <vt:lpstr>About me</vt:lpstr>
      <vt:lpstr>Agenda</vt:lpstr>
      <vt:lpstr>Agenda</vt:lpstr>
      <vt:lpstr>Understanding data and tools</vt:lpstr>
      <vt:lpstr>Gather data</vt:lpstr>
      <vt:lpstr>Prepare or format data</vt:lpstr>
      <vt:lpstr>Upload data to HDFS using Hue</vt:lpstr>
      <vt:lpstr>Process data using Hive</vt:lpstr>
      <vt:lpstr>Develop reports and dashboard using Tableau Public</vt:lpstr>
      <vt:lpstr>Thank You http://www.itversity.com https://www.linkedin.com/in/durga0gadiraju https://github.com/dgadiraju https://www.youtube.com/c/TechnologyMentor https://twitter.com/itversity https://www.facebook.com/itversity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sekhar</dc:creator>
  <cp:lastModifiedBy>Durga Gadiraju</cp:lastModifiedBy>
  <cp:revision>10</cp:revision>
  <dcterms:created xsi:type="dcterms:W3CDTF">2014-07-16T08:41:13Z</dcterms:created>
  <dcterms:modified xsi:type="dcterms:W3CDTF">2015-03-23T23:04:36Z</dcterms:modified>
</cp:coreProperties>
</file>