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Berry Bold " charset="1" panose="00000500000000000000"/>
      <p:regular r:id="rId17"/>
    </p:embeddedFont>
    <p:embeddedFont>
      <p:font typeface="Bree Serif" charset="1" panose="020005030400000200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3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D62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03441" y="4877406"/>
            <a:ext cx="8641985" cy="6283207"/>
          </a:xfrm>
          <a:custGeom>
            <a:avLst/>
            <a:gdLst/>
            <a:ahLst/>
            <a:cxnLst/>
            <a:rect r="r" b="b" t="t" l="l"/>
            <a:pathLst>
              <a:path h="6283207" w="8641985">
                <a:moveTo>
                  <a:pt x="0" y="0"/>
                </a:moveTo>
                <a:lnTo>
                  <a:pt x="8641984" y="0"/>
                </a:lnTo>
                <a:lnTo>
                  <a:pt x="8641984" y="6283207"/>
                </a:lnTo>
                <a:lnTo>
                  <a:pt x="0" y="6283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12716545" y="-1469231"/>
            <a:ext cx="4364668" cy="7927134"/>
          </a:xfrm>
          <a:custGeom>
            <a:avLst/>
            <a:gdLst/>
            <a:ahLst/>
            <a:cxnLst/>
            <a:rect r="r" b="b" t="t" l="l"/>
            <a:pathLst>
              <a:path h="7927134" w="4364668">
                <a:moveTo>
                  <a:pt x="0" y="7927134"/>
                </a:moveTo>
                <a:lnTo>
                  <a:pt x="4364668" y="7927134"/>
                </a:lnTo>
                <a:lnTo>
                  <a:pt x="4364668" y="0"/>
                </a:lnTo>
                <a:lnTo>
                  <a:pt x="0" y="0"/>
                </a:lnTo>
                <a:lnTo>
                  <a:pt x="0" y="792713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7157785" cy="7092714"/>
          </a:xfrm>
          <a:custGeom>
            <a:avLst/>
            <a:gdLst/>
            <a:ahLst/>
            <a:cxnLst/>
            <a:rect r="r" b="b" t="t" l="l"/>
            <a:pathLst>
              <a:path h="7092714" w="7157785">
                <a:moveTo>
                  <a:pt x="0" y="0"/>
                </a:moveTo>
                <a:lnTo>
                  <a:pt x="7157785" y="0"/>
                </a:lnTo>
                <a:lnTo>
                  <a:pt x="7157785" y="7092714"/>
                </a:lnTo>
                <a:lnTo>
                  <a:pt x="0" y="70927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61914" y="2365498"/>
            <a:ext cx="13164172" cy="5262801"/>
          </a:xfrm>
          <a:custGeom>
            <a:avLst/>
            <a:gdLst/>
            <a:ahLst/>
            <a:cxnLst/>
            <a:rect r="r" b="b" t="t" l="l"/>
            <a:pathLst>
              <a:path h="5262801" w="13164172">
                <a:moveTo>
                  <a:pt x="0" y="0"/>
                </a:moveTo>
                <a:lnTo>
                  <a:pt x="13164172" y="0"/>
                </a:lnTo>
                <a:lnTo>
                  <a:pt x="13164172" y="5262801"/>
                </a:lnTo>
                <a:lnTo>
                  <a:pt x="0" y="52628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114800" y="6477591"/>
            <a:ext cx="10675101" cy="2446576"/>
          </a:xfrm>
          <a:custGeom>
            <a:avLst/>
            <a:gdLst/>
            <a:ahLst/>
            <a:cxnLst/>
            <a:rect r="r" b="b" t="t" l="l"/>
            <a:pathLst>
              <a:path h="2446576" w="10675101">
                <a:moveTo>
                  <a:pt x="0" y="0"/>
                </a:moveTo>
                <a:lnTo>
                  <a:pt x="10675101" y="0"/>
                </a:lnTo>
                <a:lnTo>
                  <a:pt x="10675101" y="2446577"/>
                </a:lnTo>
                <a:lnTo>
                  <a:pt x="0" y="24465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0" y="-171133"/>
            <a:ext cx="4559474" cy="4114800"/>
          </a:xfrm>
          <a:custGeom>
            <a:avLst/>
            <a:gdLst/>
            <a:ahLst/>
            <a:cxnLst/>
            <a:rect r="r" b="b" t="t" l="l"/>
            <a:pathLst>
              <a:path h="4114800" w="4559474">
                <a:moveTo>
                  <a:pt x="0" y="4114800"/>
                </a:moveTo>
                <a:lnTo>
                  <a:pt x="4559474" y="4114800"/>
                </a:lnTo>
                <a:lnTo>
                  <a:pt x="4559474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3728526" y="6172200"/>
            <a:ext cx="4559474" cy="4114800"/>
          </a:xfrm>
          <a:custGeom>
            <a:avLst/>
            <a:gdLst/>
            <a:ahLst/>
            <a:cxnLst/>
            <a:rect r="r" b="b" t="t" l="l"/>
            <a:pathLst>
              <a:path h="4114800" w="4559474">
                <a:moveTo>
                  <a:pt x="4559474" y="0"/>
                </a:moveTo>
                <a:lnTo>
                  <a:pt x="0" y="0"/>
                </a:lnTo>
                <a:lnTo>
                  <a:pt x="0" y="4114800"/>
                </a:lnTo>
                <a:lnTo>
                  <a:pt x="4559474" y="4114800"/>
                </a:lnTo>
                <a:lnTo>
                  <a:pt x="4559474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62779" y="3444961"/>
            <a:ext cx="11562442" cy="2501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03"/>
              </a:lnSpc>
            </a:pPr>
            <a:r>
              <a:rPr lang="en-US" sz="6562">
                <a:solidFill>
                  <a:srgbClr val="544141"/>
                </a:solidFill>
                <a:latin typeface="Berry Bold "/>
                <a:ea typeface="Berry Bold "/>
                <a:cs typeface="Berry Bold "/>
                <a:sym typeface="Berry Bold "/>
              </a:rPr>
              <a:t>SISTEM FUZZY TSUKAMOTO</a:t>
            </a:r>
          </a:p>
          <a:p>
            <a:pPr algn="ctr">
              <a:lnSpc>
                <a:spcPts val="6103"/>
              </a:lnSpc>
            </a:pPr>
            <a:r>
              <a:rPr lang="en-US" sz="6562">
                <a:solidFill>
                  <a:srgbClr val="544141"/>
                </a:solidFill>
                <a:latin typeface="Berry Bold "/>
                <a:ea typeface="Berry Bold "/>
                <a:cs typeface="Berry Bold "/>
                <a:sym typeface="Berry Bold "/>
              </a:rPr>
              <a:t>Prediksi Produksi dengan Python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46965" y="6649144"/>
            <a:ext cx="6394070" cy="1989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1"/>
              </a:lnSpc>
            </a:pPr>
            <a:r>
              <a:rPr lang="en-US" sz="5715">
                <a:solidFill>
                  <a:srgbClr val="E8D3BD"/>
                </a:solidFill>
                <a:latin typeface="Bree Serif"/>
                <a:ea typeface="Bree Serif"/>
                <a:cs typeface="Bree Serif"/>
                <a:sym typeface="Bree Serif"/>
              </a:rPr>
              <a:t>DEWA PRAGUSHA</a:t>
            </a:r>
          </a:p>
          <a:p>
            <a:pPr algn="ctr">
              <a:lnSpc>
                <a:spcPts val="8001"/>
              </a:lnSpc>
            </a:pPr>
            <a:r>
              <a:rPr lang="en-US" sz="5715">
                <a:solidFill>
                  <a:srgbClr val="E8D3BD"/>
                </a:solidFill>
                <a:latin typeface="Bree Serif"/>
                <a:ea typeface="Bree Serif"/>
                <a:cs typeface="Bree Serif"/>
                <a:sym typeface="Bree Serif"/>
              </a:rPr>
              <a:t>221011400469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D62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71404" y="2522731"/>
            <a:ext cx="9745193" cy="7308894"/>
          </a:xfrm>
          <a:custGeom>
            <a:avLst/>
            <a:gdLst/>
            <a:ahLst/>
            <a:cxnLst/>
            <a:rect r="r" b="b" t="t" l="l"/>
            <a:pathLst>
              <a:path h="7308894" w="9745193">
                <a:moveTo>
                  <a:pt x="0" y="0"/>
                </a:moveTo>
                <a:lnTo>
                  <a:pt x="9745192" y="0"/>
                </a:lnTo>
                <a:lnTo>
                  <a:pt x="9745192" y="7308895"/>
                </a:lnTo>
                <a:lnTo>
                  <a:pt x="0" y="7308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83755" y="1130810"/>
            <a:ext cx="7920491" cy="1391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>
                <a:solidFill>
                  <a:srgbClr val="E8D3BD"/>
                </a:solidFill>
                <a:latin typeface="Bree Serif"/>
                <a:ea typeface="Bree Serif"/>
                <a:cs typeface="Bree Serif"/>
                <a:sym typeface="Bree Serif"/>
              </a:rPr>
              <a:t>LINK GITHUB</a:t>
            </a:r>
          </a:p>
        </p:txBody>
      </p:sp>
      <p:sp>
        <p:nvSpPr>
          <p:cNvPr name="Freeform 4" id="4"/>
          <p:cNvSpPr/>
          <p:nvPr/>
        </p:nvSpPr>
        <p:spPr>
          <a:xfrm flipH="true" flipV="true" rot="5400000">
            <a:off x="385081" y="5389247"/>
            <a:ext cx="4512672" cy="5282834"/>
          </a:xfrm>
          <a:custGeom>
            <a:avLst/>
            <a:gdLst/>
            <a:ahLst/>
            <a:cxnLst/>
            <a:rect r="r" b="b" t="t" l="l"/>
            <a:pathLst>
              <a:path h="5282834" w="4512672">
                <a:moveTo>
                  <a:pt x="4512672" y="5282834"/>
                </a:moveTo>
                <a:lnTo>
                  <a:pt x="0" y="5282834"/>
                </a:lnTo>
                <a:lnTo>
                  <a:pt x="0" y="0"/>
                </a:lnTo>
                <a:lnTo>
                  <a:pt x="4512672" y="0"/>
                </a:lnTo>
                <a:lnTo>
                  <a:pt x="4512672" y="528283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400000">
            <a:off x="13065682" y="-380481"/>
            <a:ext cx="4811718" cy="5632918"/>
          </a:xfrm>
          <a:custGeom>
            <a:avLst/>
            <a:gdLst/>
            <a:ahLst/>
            <a:cxnLst/>
            <a:rect r="r" b="b" t="t" l="l"/>
            <a:pathLst>
              <a:path h="5632918" w="4811718">
                <a:moveTo>
                  <a:pt x="4811718" y="5632918"/>
                </a:moveTo>
                <a:lnTo>
                  <a:pt x="0" y="5632918"/>
                </a:lnTo>
                <a:lnTo>
                  <a:pt x="0" y="0"/>
                </a:lnTo>
                <a:lnTo>
                  <a:pt x="4811718" y="0"/>
                </a:lnTo>
                <a:lnTo>
                  <a:pt x="4811718" y="563291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49154" y="5073702"/>
            <a:ext cx="8789691" cy="1353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3"/>
              </a:lnSpc>
            </a:pPr>
            <a:r>
              <a:rPr lang="en-US" sz="2616">
                <a:solidFill>
                  <a:srgbClr val="352A2A"/>
                </a:solidFill>
                <a:latin typeface="Bree Serif"/>
                <a:ea typeface="Bree Serif"/>
                <a:cs typeface="Bree Serif"/>
                <a:sym typeface="Bree Serif"/>
              </a:rPr>
              <a:t>https://github.com/pragusha24/Tugas_kecerdasan-_buatan_221011400470_dewa_pragusha/blob/main/Fuzzy%20Tsukamoto_Dewa%20pragusha_221011400469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D62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46015" y="4021741"/>
            <a:ext cx="8641985" cy="6283207"/>
          </a:xfrm>
          <a:custGeom>
            <a:avLst/>
            <a:gdLst/>
            <a:ahLst/>
            <a:cxnLst/>
            <a:rect r="r" b="b" t="t" l="l"/>
            <a:pathLst>
              <a:path h="6283207" w="8641985">
                <a:moveTo>
                  <a:pt x="0" y="0"/>
                </a:moveTo>
                <a:lnTo>
                  <a:pt x="8641985" y="0"/>
                </a:lnTo>
                <a:lnTo>
                  <a:pt x="8641985" y="6283207"/>
                </a:lnTo>
                <a:lnTo>
                  <a:pt x="0" y="6283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12142099" y="-1781233"/>
            <a:ext cx="4364668" cy="7927134"/>
          </a:xfrm>
          <a:custGeom>
            <a:avLst/>
            <a:gdLst/>
            <a:ahLst/>
            <a:cxnLst/>
            <a:rect r="r" b="b" t="t" l="l"/>
            <a:pathLst>
              <a:path h="7927134" w="4364668">
                <a:moveTo>
                  <a:pt x="0" y="7927134"/>
                </a:moveTo>
                <a:lnTo>
                  <a:pt x="4364668" y="7927134"/>
                </a:lnTo>
                <a:lnTo>
                  <a:pt x="4364668" y="0"/>
                </a:lnTo>
                <a:lnTo>
                  <a:pt x="0" y="0"/>
                </a:lnTo>
                <a:lnTo>
                  <a:pt x="0" y="792713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7157785" cy="7092714"/>
          </a:xfrm>
          <a:custGeom>
            <a:avLst/>
            <a:gdLst/>
            <a:ahLst/>
            <a:cxnLst/>
            <a:rect r="r" b="b" t="t" l="l"/>
            <a:pathLst>
              <a:path h="7092714" w="7157785">
                <a:moveTo>
                  <a:pt x="0" y="0"/>
                </a:moveTo>
                <a:lnTo>
                  <a:pt x="7157785" y="0"/>
                </a:lnTo>
                <a:lnTo>
                  <a:pt x="7157785" y="7092714"/>
                </a:lnTo>
                <a:lnTo>
                  <a:pt x="0" y="70927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0" y="0"/>
            <a:ext cx="4559474" cy="4114800"/>
          </a:xfrm>
          <a:custGeom>
            <a:avLst/>
            <a:gdLst/>
            <a:ahLst/>
            <a:cxnLst/>
            <a:rect r="r" b="b" t="t" l="l"/>
            <a:pathLst>
              <a:path h="4114800" w="4559474">
                <a:moveTo>
                  <a:pt x="0" y="4114800"/>
                </a:moveTo>
                <a:lnTo>
                  <a:pt x="4559474" y="4114800"/>
                </a:lnTo>
                <a:lnTo>
                  <a:pt x="4559474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3728526" y="6172200"/>
            <a:ext cx="4559474" cy="4114800"/>
          </a:xfrm>
          <a:custGeom>
            <a:avLst/>
            <a:gdLst/>
            <a:ahLst/>
            <a:cxnLst/>
            <a:rect r="r" b="b" t="t" l="l"/>
            <a:pathLst>
              <a:path h="4114800" w="4559474">
                <a:moveTo>
                  <a:pt x="4559474" y="0"/>
                </a:moveTo>
                <a:lnTo>
                  <a:pt x="0" y="0"/>
                </a:lnTo>
                <a:lnTo>
                  <a:pt x="0" y="4114800"/>
                </a:lnTo>
                <a:lnTo>
                  <a:pt x="4559474" y="4114800"/>
                </a:lnTo>
                <a:lnTo>
                  <a:pt x="45594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561914" y="2512100"/>
            <a:ext cx="13164172" cy="5262801"/>
          </a:xfrm>
          <a:custGeom>
            <a:avLst/>
            <a:gdLst/>
            <a:ahLst/>
            <a:cxnLst/>
            <a:rect r="r" b="b" t="t" l="l"/>
            <a:pathLst>
              <a:path h="5262801" w="13164172">
                <a:moveTo>
                  <a:pt x="0" y="0"/>
                </a:moveTo>
                <a:lnTo>
                  <a:pt x="13164172" y="0"/>
                </a:lnTo>
                <a:lnTo>
                  <a:pt x="13164172" y="5262800"/>
                </a:lnTo>
                <a:lnTo>
                  <a:pt x="0" y="5262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838195" y="3758882"/>
            <a:ext cx="8611610" cy="2302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39"/>
              </a:lnSpc>
            </a:pPr>
            <a:r>
              <a:rPr lang="en-US" sz="12099">
                <a:solidFill>
                  <a:srgbClr val="544141"/>
                </a:solidFill>
                <a:latin typeface="Berry Bold "/>
                <a:ea typeface="Berry Bold "/>
                <a:cs typeface="Berry Bold "/>
                <a:sym typeface="Berry Bold 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D62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28513" y="1111760"/>
            <a:ext cx="8230973" cy="1417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19"/>
              </a:lnSpc>
            </a:pPr>
            <a:r>
              <a:rPr lang="en-US" sz="8299">
                <a:solidFill>
                  <a:srgbClr val="E8D3BD"/>
                </a:solidFill>
                <a:latin typeface="Bree Serif"/>
                <a:ea typeface="Bree Serif"/>
                <a:cs typeface="Bree Serif"/>
                <a:sym typeface="Bree Serif"/>
              </a:rPr>
              <a:t>PENDAHULUAN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239875" y="62484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49989" y="2829169"/>
            <a:ext cx="12188021" cy="6581531"/>
          </a:xfrm>
          <a:custGeom>
            <a:avLst/>
            <a:gdLst/>
            <a:ahLst/>
            <a:cxnLst/>
            <a:rect r="r" b="b" t="t" l="l"/>
            <a:pathLst>
              <a:path h="6581531" w="12188021">
                <a:moveTo>
                  <a:pt x="0" y="0"/>
                </a:moveTo>
                <a:lnTo>
                  <a:pt x="12188022" y="0"/>
                </a:lnTo>
                <a:lnTo>
                  <a:pt x="12188022" y="6581531"/>
                </a:lnTo>
                <a:lnTo>
                  <a:pt x="0" y="65815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36333" y="3519922"/>
            <a:ext cx="10503542" cy="2596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5"/>
              </a:lnSpc>
            </a:pPr>
            <a:r>
              <a:rPr lang="en-US" sz="2482">
                <a:solidFill>
                  <a:srgbClr val="544141"/>
                </a:solidFill>
                <a:latin typeface="Bree Serif"/>
                <a:ea typeface="Bree Serif"/>
                <a:cs typeface="Bree Serif"/>
                <a:sym typeface="Bree Serif"/>
              </a:rPr>
              <a:t>Apa itu Fuzzy Tsukamoto?</a:t>
            </a:r>
          </a:p>
          <a:p>
            <a:pPr algn="ctr" marL="535926" indent="-267963" lvl="1">
              <a:lnSpc>
                <a:spcPts val="3475"/>
              </a:lnSpc>
              <a:buFont typeface="Arial"/>
              <a:buChar char="•"/>
            </a:pPr>
            <a:r>
              <a:rPr lang="en-US" sz="2482">
                <a:solidFill>
                  <a:srgbClr val="544141"/>
                </a:solidFill>
                <a:latin typeface="Bree Serif"/>
                <a:ea typeface="Bree Serif"/>
                <a:cs typeface="Bree Serif"/>
                <a:sym typeface="Bree Serif"/>
              </a:rPr>
              <a:t>Sebuah sistem logika fuzzy untuk pengambilan keputusan berbasis aturan (rule-based).</a:t>
            </a:r>
          </a:p>
          <a:p>
            <a:pPr algn="ctr" marL="535926" indent="-267963" lvl="1">
              <a:lnSpc>
                <a:spcPts val="3475"/>
              </a:lnSpc>
              <a:buFont typeface="Arial"/>
              <a:buChar char="•"/>
            </a:pPr>
            <a:r>
              <a:rPr lang="en-US" sz="2482">
                <a:solidFill>
                  <a:srgbClr val="544141"/>
                </a:solidFill>
                <a:latin typeface="Bree Serif"/>
                <a:ea typeface="Bree Serif"/>
                <a:cs typeface="Bree Serif"/>
                <a:sym typeface="Bree Serif"/>
              </a:rPr>
              <a:t>Input berupa variabel linguistik seperti Permintaan dan Persediaan.</a:t>
            </a:r>
          </a:p>
          <a:p>
            <a:pPr algn="ctr" marL="535926" indent="-267963" lvl="1">
              <a:lnSpc>
                <a:spcPts val="3475"/>
              </a:lnSpc>
              <a:buFont typeface="Arial"/>
              <a:buChar char="•"/>
            </a:pPr>
            <a:r>
              <a:rPr lang="en-US" sz="2482">
                <a:solidFill>
                  <a:srgbClr val="544141"/>
                </a:solidFill>
                <a:latin typeface="Bree Serif"/>
                <a:ea typeface="Bree Serif"/>
                <a:cs typeface="Bree Serif"/>
                <a:sym typeface="Bree Serif"/>
              </a:rPr>
              <a:t>Output: Prediksi Produksi dalam bentuk nilai defuzzifikasi.</a:t>
            </a:r>
          </a:p>
          <a:p>
            <a:pPr algn="ctr">
              <a:lnSpc>
                <a:spcPts val="3475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true" flipV="true" rot="5400000">
            <a:off x="385081" y="5389247"/>
            <a:ext cx="4512672" cy="5282834"/>
          </a:xfrm>
          <a:custGeom>
            <a:avLst/>
            <a:gdLst/>
            <a:ahLst/>
            <a:cxnLst/>
            <a:rect r="r" b="b" t="t" l="l"/>
            <a:pathLst>
              <a:path h="5282834" w="4512672">
                <a:moveTo>
                  <a:pt x="4512672" y="5282834"/>
                </a:moveTo>
                <a:lnTo>
                  <a:pt x="0" y="5282834"/>
                </a:lnTo>
                <a:lnTo>
                  <a:pt x="0" y="0"/>
                </a:lnTo>
                <a:lnTo>
                  <a:pt x="4512672" y="0"/>
                </a:lnTo>
                <a:lnTo>
                  <a:pt x="4512672" y="528283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5400000">
            <a:off x="13065682" y="-380481"/>
            <a:ext cx="4811718" cy="5632918"/>
          </a:xfrm>
          <a:custGeom>
            <a:avLst/>
            <a:gdLst/>
            <a:ahLst/>
            <a:cxnLst/>
            <a:rect r="r" b="b" t="t" l="l"/>
            <a:pathLst>
              <a:path h="5632918" w="4811718">
                <a:moveTo>
                  <a:pt x="4811718" y="5632918"/>
                </a:moveTo>
                <a:lnTo>
                  <a:pt x="0" y="5632918"/>
                </a:lnTo>
                <a:lnTo>
                  <a:pt x="0" y="0"/>
                </a:lnTo>
                <a:lnTo>
                  <a:pt x="4811718" y="0"/>
                </a:lnTo>
                <a:lnTo>
                  <a:pt x="4811718" y="563291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-318314" y="-18776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D62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39875" y="62484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318314" y="-18776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000107" y="1159385"/>
            <a:ext cx="10287786" cy="1062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18"/>
              </a:lnSpc>
            </a:pPr>
            <a:r>
              <a:rPr lang="en-US" sz="6227">
                <a:solidFill>
                  <a:srgbClr val="E8D3BD"/>
                </a:solidFill>
                <a:latin typeface="Bree Serif"/>
                <a:ea typeface="Bree Serif"/>
                <a:cs typeface="Bree Serif"/>
                <a:sym typeface="Bree Serif"/>
              </a:rPr>
              <a:t>PROSES SISTEM FUZZY</a:t>
            </a:r>
          </a:p>
        </p:txBody>
      </p:sp>
      <p:sp>
        <p:nvSpPr>
          <p:cNvPr name="Freeform 5" id="5"/>
          <p:cNvSpPr/>
          <p:nvPr/>
        </p:nvSpPr>
        <p:spPr>
          <a:xfrm flipH="true" flipV="true" rot="5400000">
            <a:off x="385081" y="5389247"/>
            <a:ext cx="4512672" cy="5282834"/>
          </a:xfrm>
          <a:custGeom>
            <a:avLst/>
            <a:gdLst/>
            <a:ahLst/>
            <a:cxnLst/>
            <a:rect r="r" b="b" t="t" l="l"/>
            <a:pathLst>
              <a:path h="5282834" w="4512672">
                <a:moveTo>
                  <a:pt x="4512672" y="5282834"/>
                </a:moveTo>
                <a:lnTo>
                  <a:pt x="0" y="5282834"/>
                </a:lnTo>
                <a:lnTo>
                  <a:pt x="0" y="0"/>
                </a:lnTo>
                <a:lnTo>
                  <a:pt x="4512672" y="0"/>
                </a:lnTo>
                <a:lnTo>
                  <a:pt x="4512672" y="528283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5400000">
            <a:off x="13065682" y="-380481"/>
            <a:ext cx="4811718" cy="5632918"/>
          </a:xfrm>
          <a:custGeom>
            <a:avLst/>
            <a:gdLst/>
            <a:ahLst/>
            <a:cxnLst/>
            <a:rect r="r" b="b" t="t" l="l"/>
            <a:pathLst>
              <a:path h="5632918" w="4811718">
                <a:moveTo>
                  <a:pt x="4811718" y="5632918"/>
                </a:moveTo>
                <a:lnTo>
                  <a:pt x="0" y="5632918"/>
                </a:lnTo>
                <a:lnTo>
                  <a:pt x="0" y="0"/>
                </a:lnTo>
                <a:lnTo>
                  <a:pt x="4811718" y="0"/>
                </a:lnTo>
                <a:lnTo>
                  <a:pt x="4811718" y="563291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49989" y="2829169"/>
            <a:ext cx="12188021" cy="6581531"/>
          </a:xfrm>
          <a:custGeom>
            <a:avLst/>
            <a:gdLst/>
            <a:ahLst/>
            <a:cxnLst/>
            <a:rect r="r" b="b" t="t" l="l"/>
            <a:pathLst>
              <a:path h="6581531" w="12188021">
                <a:moveTo>
                  <a:pt x="0" y="0"/>
                </a:moveTo>
                <a:lnTo>
                  <a:pt x="12188022" y="0"/>
                </a:lnTo>
                <a:lnTo>
                  <a:pt x="12188022" y="6581531"/>
                </a:lnTo>
                <a:lnTo>
                  <a:pt x="0" y="65815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55759" y="3790735"/>
            <a:ext cx="10976482" cy="4239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5285" indent="-287642" lvl="1">
              <a:lnSpc>
                <a:spcPts val="3730"/>
              </a:lnSpc>
              <a:buAutoNum type="arabicPeriod" startAt="1"/>
            </a:pPr>
            <a:r>
              <a:rPr lang="en-US" sz="2664">
                <a:solidFill>
                  <a:srgbClr val="544141"/>
                </a:solidFill>
                <a:latin typeface="Bree Serif"/>
                <a:ea typeface="Bree Serif"/>
                <a:cs typeface="Bree Serif"/>
                <a:sym typeface="Bree Serif"/>
              </a:rPr>
              <a:t>Fuzzifikasi</a:t>
            </a:r>
          </a:p>
          <a:p>
            <a:pPr algn="l" marL="575285" indent="-287642" lvl="1">
              <a:lnSpc>
                <a:spcPts val="3730"/>
              </a:lnSpc>
              <a:buFont typeface="Arial"/>
              <a:buChar char="•"/>
            </a:pPr>
            <a:r>
              <a:rPr lang="en-US" sz="2664">
                <a:solidFill>
                  <a:srgbClr val="544141"/>
                </a:solidFill>
                <a:latin typeface="Bree Serif"/>
                <a:ea typeface="Bree Serif"/>
                <a:cs typeface="Bree Serif"/>
                <a:sym typeface="Bree Serif"/>
              </a:rPr>
              <a:t>Mengubah nilai input menjadi derajat keanggotaan (degree of membership).</a:t>
            </a:r>
          </a:p>
          <a:p>
            <a:pPr algn="l">
              <a:lnSpc>
                <a:spcPts val="3730"/>
              </a:lnSpc>
            </a:pPr>
            <a:r>
              <a:rPr lang="en-US" sz="2664">
                <a:solidFill>
                  <a:srgbClr val="544141"/>
                </a:solidFill>
                <a:latin typeface="Bree Serif"/>
                <a:ea typeface="Bree Serif"/>
                <a:cs typeface="Bree Serif"/>
                <a:sym typeface="Bree Serif"/>
              </a:rPr>
              <a:t>    2. I</a:t>
            </a:r>
            <a:r>
              <a:rPr lang="en-US" sz="2664">
                <a:solidFill>
                  <a:srgbClr val="544141"/>
                </a:solidFill>
                <a:latin typeface="Bree Serif"/>
                <a:ea typeface="Bree Serif"/>
                <a:cs typeface="Bree Serif"/>
                <a:sym typeface="Bree Serif"/>
              </a:rPr>
              <a:t>nferensi</a:t>
            </a:r>
          </a:p>
          <a:p>
            <a:pPr algn="l" marL="575285" indent="-287642" lvl="1">
              <a:lnSpc>
                <a:spcPts val="3730"/>
              </a:lnSpc>
              <a:buFont typeface="Arial"/>
              <a:buChar char="•"/>
            </a:pPr>
            <a:r>
              <a:rPr lang="en-US" sz="2664">
                <a:solidFill>
                  <a:srgbClr val="544141"/>
                </a:solidFill>
                <a:latin typeface="Bree Serif"/>
                <a:ea typeface="Bree Serif"/>
                <a:cs typeface="Bree Serif"/>
                <a:sym typeface="Bree Serif"/>
              </a:rPr>
              <a:t>Menggunakan aturan IF-THEN untuk mengolah derajat keanggotaan.</a:t>
            </a:r>
          </a:p>
          <a:p>
            <a:pPr algn="l">
              <a:lnSpc>
                <a:spcPts val="3730"/>
              </a:lnSpc>
            </a:pPr>
            <a:r>
              <a:rPr lang="en-US" sz="2664">
                <a:solidFill>
                  <a:srgbClr val="544141"/>
                </a:solidFill>
                <a:latin typeface="Bree Serif"/>
                <a:ea typeface="Bree Serif"/>
                <a:cs typeface="Bree Serif"/>
                <a:sym typeface="Bree Serif"/>
              </a:rPr>
              <a:t>    3. </a:t>
            </a:r>
            <a:r>
              <a:rPr lang="en-US" sz="2664">
                <a:solidFill>
                  <a:srgbClr val="544141"/>
                </a:solidFill>
                <a:latin typeface="Bree Serif"/>
                <a:ea typeface="Bree Serif"/>
                <a:cs typeface="Bree Serif"/>
                <a:sym typeface="Bree Serif"/>
              </a:rPr>
              <a:t>Defuzzifikasi</a:t>
            </a:r>
          </a:p>
          <a:p>
            <a:pPr algn="l" marL="575285" indent="-287642" lvl="1">
              <a:lnSpc>
                <a:spcPts val="3730"/>
              </a:lnSpc>
              <a:buFont typeface="Arial"/>
              <a:buChar char="•"/>
            </a:pPr>
            <a:r>
              <a:rPr lang="en-US" sz="2664">
                <a:solidFill>
                  <a:srgbClr val="544141"/>
                </a:solidFill>
                <a:latin typeface="Bree Serif"/>
                <a:ea typeface="Bree Serif"/>
                <a:cs typeface="Bree Serif"/>
                <a:sym typeface="Bree Serif"/>
              </a:rPr>
              <a:t>Menghitung nilai output akhir dari proses fuzzy.</a:t>
            </a:r>
          </a:p>
          <a:p>
            <a:pPr algn="l">
              <a:lnSpc>
                <a:spcPts val="373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D62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39875" y="62484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318314" y="-18776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82834" y="261302"/>
            <a:ext cx="7673299" cy="1391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79"/>
              </a:lnSpc>
            </a:pPr>
            <a:r>
              <a:rPr lang="en-US" sz="8199">
                <a:solidFill>
                  <a:srgbClr val="E8D3BD"/>
                </a:solidFill>
                <a:latin typeface="Bree Serif"/>
                <a:ea typeface="Bree Serif"/>
                <a:cs typeface="Bree Serif"/>
                <a:sym typeface="Bree Serif"/>
              </a:rPr>
              <a:t>PROJECT GOALS</a:t>
            </a:r>
          </a:p>
        </p:txBody>
      </p:sp>
      <p:sp>
        <p:nvSpPr>
          <p:cNvPr name="Freeform 5" id="5"/>
          <p:cNvSpPr/>
          <p:nvPr/>
        </p:nvSpPr>
        <p:spPr>
          <a:xfrm flipH="true" flipV="true" rot="5400000">
            <a:off x="385081" y="5389247"/>
            <a:ext cx="4512672" cy="5282834"/>
          </a:xfrm>
          <a:custGeom>
            <a:avLst/>
            <a:gdLst/>
            <a:ahLst/>
            <a:cxnLst/>
            <a:rect r="r" b="b" t="t" l="l"/>
            <a:pathLst>
              <a:path h="5282834" w="4512672">
                <a:moveTo>
                  <a:pt x="4512672" y="5282834"/>
                </a:moveTo>
                <a:lnTo>
                  <a:pt x="0" y="5282834"/>
                </a:lnTo>
                <a:lnTo>
                  <a:pt x="0" y="0"/>
                </a:lnTo>
                <a:lnTo>
                  <a:pt x="4512672" y="0"/>
                </a:lnTo>
                <a:lnTo>
                  <a:pt x="4512672" y="528283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5400000">
            <a:off x="13065682" y="-380481"/>
            <a:ext cx="4811718" cy="5632918"/>
          </a:xfrm>
          <a:custGeom>
            <a:avLst/>
            <a:gdLst/>
            <a:ahLst/>
            <a:cxnLst/>
            <a:rect r="r" b="b" t="t" l="l"/>
            <a:pathLst>
              <a:path h="5632918" w="4811718">
                <a:moveTo>
                  <a:pt x="4811718" y="5632918"/>
                </a:moveTo>
                <a:lnTo>
                  <a:pt x="0" y="5632918"/>
                </a:lnTo>
                <a:lnTo>
                  <a:pt x="0" y="0"/>
                </a:lnTo>
                <a:lnTo>
                  <a:pt x="4811718" y="0"/>
                </a:lnTo>
                <a:lnTo>
                  <a:pt x="4811718" y="563291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85300" y="1653223"/>
            <a:ext cx="14365698" cy="7757477"/>
          </a:xfrm>
          <a:custGeom>
            <a:avLst/>
            <a:gdLst/>
            <a:ahLst/>
            <a:cxnLst/>
            <a:rect r="r" b="b" t="t" l="l"/>
            <a:pathLst>
              <a:path h="7757477" w="14365698">
                <a:moveTo>
                  <a:pt x="0" y="0"/>
                </a:moveTo>
                <a:lnTo>
                  <a:pt x="14365699" y="0"/>
                </a:lnTo>
                <a:lnTo>
                  <a:pt x="14365699" y="7757477"/>
                </a:lnTo>
                <a:lnTo>
                  <a:pt x="0" y="77574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78917" y="2452843"/>
            <a:ext cx="12978464" cy="6595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1"/>
              </a:lnSpc>
            </a:pPr>
            <a:r>
              <a:rPr lang="en-US" sz="2215">
                <a:solidFill>
                  <a:srgbClr val="544141"/>
                </a:solidFill>
                <a:latin typeface="Bree Serif"/>
                <a:ea typeface="Bree Serif"/>
                <a:cs typeface="Bree Serif"/>
                <a:sym typeface="Bree Serif"/>
              </a:rPr>
              <a:t>1.  Permintaan (Demand)</a:t>
            </a:r>
          </a:p>
          <a:p>
            <a:pPr algn="l" marL="478302" indent="-239151" lvl="1">
              <a:lnSpc>
                <a:spcPts val="3101"/>
              </a:lnSpc>
              <a:buFont typeface="Arial"/>
              <a:buChar char="•"/>
            </a:pPr>
            <a:r>
              <a:rPr lang="en-US" sz="2215">
                <a:solidFill>
                  <a:srgbClr val="544141"/>
                </a:solidFill>
                <a:latin typeface="Bree Serif"/>
                <a:ea typeface="Bree Serif"/>
                <a:cs typeface="Bree Serif"/>
                <a:sym typeface="Bree Serif"/>
              </a:rPr>
              <a:t>T</a:t>
            </a:r>
            <a:r>
              <a:rPr lang="en-US" sz="2215">
                <a:solidFill>
                  <a:srgbClr val="544141"/>
                </a:solidFill>
                <a:latin typeface="Bree Serif"/>
                <a:ea typeface="Bree Serif"/>
                <a:cs typeface="Bree Serif"/>
                <a:sym typeface="Bree Serif"/>
              </a:rPr>
              <a:t>urun</a:t>
            </a:r>
          </a:p>
          <a:p>
            <a:pPr algn="l" marL="478302" indent="-239151" lvl="1">
              <a:lnSpc>
                <a:spcPts val="3101"/>
              </a:lnSpc>
              <a:buFont typeface="Arial"/>
              <a:buChar char="•"/>
            </a:pPr>
            <a:r>
              <a:rPr lang="en-US" sz="2215">
                <a:solidFill>
                  <a:srgbClr val="544141"/>
                </a:solidFill>
                <a:latin typeface="Bree Serif"/>
                <a:ea typeface="Bree Serif"/>
                <a:cs typeface="Bree Serif"/>
                <a:sym typeface="Bree Serif"/>
              </a:rPr>
              <a:t>Rumus: (3000−x)/2000(3000 - x) / 2000(3000−x)/2000</a:t>
            </a:r>
          </a:p>
          <a:p>
            <a:pPr algn="l" marL="478302" indent="-239151" lvl="1">
              <a:lnSpc>
                <a:spcPts val="3101"/>
              </a:lnSpc>
              <a:buFont typeface="Arial"/>
              <a:buChar char="•"/>
            </a:pPr>
            <a:r>
              <a:rPr lang="en-US" sz="2215">
                <a:solidFill>
                  <a:srgbClr val="544141"/>
                </a:solidFill>
                <a:latin typeface="Bree Serif"/>
                <a:ea typeface="Bree Serif"/>
                <a:cs typeface="Bree Serif"/>
                <a:sym typeface="Bree Serif"/>
              </a:rPr>
              <a:t>Tetap</a:t>
            </a:r>
          </a:p>
          <a:p>
            <a:pPr algn="l" marL="478302" indent="-239151" lvl="1">
              <a:lnSpc>
                <a:spcPts val="3101"/>
              </a:lnSpc>
              <a:buFont typeface="Arial"/>
              <a:buChar char="•"/>
            </a:pPr>
            <a:r>
              <a:rPr lang="en-US" sz="2215">
                <a:solidFill>
                  <a:srgbClr val="544141"/>
                </a:solidFill>
                <a:latin typeface="Bree Serif"/>
                <a:ea typeface="Bree Serif"/>
                <a:cs typeface="Bree Serif"/>
                <a:sym typeface="Bree Serif"/>
              </a:rPr>
              <a:t>Rumus: (x−1000)/2000(x - 1000) / 2000(x−1000)/2000 &amp; (5000−x)/2000(5000 - x) / 2000(5000−x)/2000</a:t>
            </a:r>
          </a:p>
          <a:p>
            <a:pPr algn="l" marL="478302" indent="-239151" lvl="1">
              <a:lnSpc>
                <a:spcPts val="3101"/>
              </a:lnSpc>
              <a:buFont typeface="Arial"/>
              <a:buChar char="•"/>
            </a:pPr>
            <a:r>
              <a:rPr lang="en-US" sz="2215">
                <a:solidFill>
                  <a:srgbClr val="544141"/>
                </a:solidFill>
                <a:latin typeface="Bree Serif"/>
                <a:ea typeface="Bree Serif"/>
                <a:cs typeface="Bree Serif"/>
                <a:sym typeface="Bree Serif"/>
              </a:rPr>
              <a:t>Naik</a:t>
            </a:r>
          </a:p>
          <a:p>
            <a:pPr algn="l" marL="478302" indent="-239151" lvl="1">
              <a:lnSpc>
                <a:spcPts val="3101"/>
              </a:lnSpc>
              <a:buFont typeface="Arial"/>
              <a:buChar char="•"/>
            </a:pPr>
            <a:r>
              <a:rPr lang="en-US" sz="2215">
                <a:solidFill>
                  <a:srgbClr val="544141"/>
                </a:solidFill>
                <a:latin typeface="Bree Serif"/>
                <a:ea typeface="Bree Serif"/>
                <a:cs typeface="Bree Serif"/>
                <a:sym typeface="Bree Serif"/>
              </a:rPr>
              <a:t>Rumus: (x−3000)/2000(x - 3000) / 2000(x−3000)/2000</a:t>
            </a:r>
          </a:p>
          <a:p>
            <a:pPr algn="l">
              <a:lnSpc>
                <a:spcPts val="3101"/>
              </a:lnSpc>
            </a:pPr>
          </a:p>
          <a:p>
            <a:pPr algn="l">
              <a:lnSpc>
                <a:spcPts val="3101"/>
              </a:lnSpc>
            </a:pPr>
            <a:r>
              <a:rPr lang="en-US" sz="2215">
                <a:solidFill>
                  <a:srgbClr val="544141"/>
                </a:solidFill>
                <a:latin typeface="Bree Serif"/>
                <a:ea typeface="Bree Serif"/>
                <a:cs typeface="Bree Serif"/>
                <a:sym typeface="Bree Serif"/>
              </a:rPr>
              <a:t>2. Persediaan (Supply)</a:t>
            </a:r>
          </a:p>
          <a:p>
            <a:pPr algn="l" marL="478302" indent="-239151" lvl="1">
              <a:lnSpc>
                <a:spcPts val="3101"/>
              </a:lnSpc>
              <a:buFont typeface="Arial"/>
              <a:buChar char="•"/>
            </a:pPr>
            <a:r>
              <a:rPr lang="en-US" sz="2215">
                <a:solidFill>
                  <a:srgbClr val="544141"/>
                </a:solidFill>
                <a:latin typeface="Bree Serif"/>
                <a:ea typeface="Bree Serif"/>
                <a:cs typeface="Bree Serif"/>
                <a:sym typeface="Bree Serif"/>
              </a:rPr>
              <a:t>Sedikit</a:t>
            </a:r>
          </a:p>
          <a:p>
            <a:pPr algn="l" marL="478302" indent="-239151" lvl="1">
              <a:lnSpc>
                <a:spcPts val="3101"/>
              </a:lnSpc>
              <a:buFont typeface="Arial"/>
              <a:buChar char="•"/>
            </a:pPr>
            <a:r>
              <a:rPr lang="en-US" sz="2215">
                <a:solidFill>
                  <a:srgbClr val="544141"/>
                </a:solidFill>
                <a:latin typeface="Bree Serif"/>
                <a:ea typeface="Bree Serif"/>
                <a:cs typeface="Bree Serif"/>
                <a:sym typeface="Bree Serif"/>
              </a:rPr>
              <a:t>Rumus: (100−x)/50(100 - x) / 50(100−x)/50</a:t>
            </a:r>
          </a:p>
          <a:p>
            <a:pPr algn="l" marL="478302" indent="-239151" lvl="1">
              <a:lnSpc>
                <a:spcPts val="3101"/>
              </a:lnSpc>
              <a:buFont typeface="Arial"/>
              <a:buChar char="•"/>
            </a:pPr>
            <a:r>
              <a:rPr lang="en-US" sz="2215">
                <a:solidFill>
                  <a:srgbClr val="544141"/>
                </a:solidFill>
                <a:latin typeface="Bree Serif"/>
                <a:ea typeface="Bree Serif"/>
                <a:cs typeface="Bree Serif"/>
                <a:sym typeface="Bree Serif"/>
              </a:rPr>
              <a:t>Sedang</a:t>
            </a:r>
          </a:p>
          <a:p>
            <a:pPr algn="l" marL="478302" indent="-239151" lvl="1">
              <a:lnSpc>
                <a:spcPts val="3101"/>
              </a:lnSpc>
              <a:buFont typeface="Arial"/>
              <a:buChar char="•"/>
            </a:pPr>
            <a:r>
              <a:rPr lang="en-US" sz="2215">
                <a:solidFill>
                  <a:srgbClr val="544141"/>
                </a:solidFill>
                <a:latin typeface="Bree Serif"/>
                <a:ea typeface="Bree Serif"/>
                <a:cs typeface="Bree Serif"/>
                <a:sym typeface="Bree Serif"/>
              </a:rPr>
              <a:t>Rumus: (x−50)/50(x - 50) / 50(x−50)/50 &amp; (150−x)/50(150 - x) / 50(150−x)/50</a:t>
            </a:r>
          </a:p>
          <a:p>
            <a:pPr algn="l" marL="478302" indent="-239151" lvl="1">
              <a:lnSpc>
                <a:spcPts val="3101"/>
              </a:lnSpc>
              <a:buFont typeface="Arial"/>
              <a:buChar char="•"/>
            </a:pPr>
            <a:r>
              <a:rPr lang="en-US" sz="2215">
                <a:solidFill>
                  <a:srgbClr val="544141"/>
                </a:solidFill>
                <a:latin typeface="Bree Serif"/>
                <a:ea typeface="Bree Serif"/>
                <a:cs typeface="Bree Serif"/>
                <a:sym typeface="Bree Serif"/>
              </a:rPr>
              <a:t>Banyak</a:t>
            </a:r>
          </a:p>
          <a:p>
            <a:pPr algn="l" marL="478302" indent="-239151" lvl="1">
              <a:lnSpc>
                <a:spcPts val="3101"/>
              </a:lnSpc>
              <a:buFont typeface="Arial"/>
              <a:buChar char="•"/>
            </a:pPr>
            <a:r>
              <a:rPr lang="en-US" sz="2215">
                <a:solidFill>
                  <a:srgbClr val="544141"/>
                </a:solidFill>
                <a:latin typeface="Bree Serif"/>
                <a:ea typeface="Bree Serif"/>
                <a:cs typeface="Bree Serif"/>
                <a:sym typeface="Bree Serif"/>
              </a:rPr>
              <a:t>Rumus: (x−100)/50(x - 100) / 50(x−100)/50</a:t>
            </a:r>
          </a:p>
          <a:p>
            <a:pPr algn="l">
              <a:lnSpc>
                <a:spcPts val="3101"/>
              </a:lnSpc>
            </a:pPr>
          </a:p>
          <a:p>
            <a:pPr algn="l">
              <a:lnSpc>
                <a:spcPts val="3101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D3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6810">
            <a:off x="-1540198" y="-331099"/>
            <a:ext cx="7008658" cy="6320535"/>
          </a:xfrm>
          <a:custGeom>
            <a:avLst/>
            <a:gdLst/>
            <a:ahLst/>
            <a:cxnLst/>
            <a:rect r="r" b="b" t="t" l="l"/>
            <a:pathLst>
              <a:path h="6320535" w="7008658">
                <a:moveTo>
                  <a:pt x="0" y="0"/>
                </a:moveTo>
                <a:lnTo>
                  <a:pt x="7008658" y="0"/>
                </a:lnTo>
                <a:lnTo>
                  <a:pt x="7008658" y="6320535"/>
                </a:lnTo>
                <a:lnTo>
                  <a:pt x="0" y="63205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482499">
            <a:off x="10604063" y="8359185"/>
            <a:ext cx="7315200" cy="1423139"/>
          </a:xfrm>
          <a:custGeom>
            <a:avLst/>
            <a:gdLst/>
            <a:ahLst/>
            <a:cxnLst/>
            <a:rect r="r" b="b" t="t" l="l"/>
            <a:pathLst>
              <a:path h="1423139" w="7315200">
                <a:moveTo>
                  <a:pt x="7315200" y="0"/>
                </a:moveTo>
                <a:lnTo>
                  <a:pt x="0" y="0"/>
                </a:lnTo>
                <a:lnTo>
                  <a:pt x="0" y="1423139"/>
                </a:lnTo>
                <a:lnTo>
                  <a:pt x="7315200" y="142313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242905">
            <a:off x="12966373" y="-719892"/>
            <a:ext cx="7572455" cy="7434774"/>
          </a:xfrm>
          <a:custGeom>
            <a:avLst/>
            <a:gdLst/>
            <a:ahLst/>
            <a:cxnLst/>
            <a:rect r="r" b="b" t="t" l="l"/>
            <a:pathLst>
              <a:path h="7434774" w="7572455">
                <a:moveTo>
                  <a:pt x="0" y="0"/>
                </a:moveTo>
                <a:lnTo>
                  <a:pt x="7572455" y="0"/>
                </a:lnTo>
                <a:lnTo>
                  <a:pt x="7572455" y="7434773"/>
                </a:lnTo>
                <a:lnTo>
                  <a:pt x="0" y="74347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false" rot="-1256375">
            <a:off x="0" y="7711915"/>
            <a:ext cx="7315200" cy="1423139"/>
          </a:xfrm>
          <a:custGeom>
            <a:avLst/>
            <a:gdLst/>
            <a:ahLst/>
            <a:cxnLst/>
            <a:rect r="r" b="b" t="t" l="l"/>
            <a:pathLst>
              <a:path h="1423139" w="7315200">
                <a:moveTo>
                  <a:pt x="7315200" y="0"/>
                </a:moveTo>
                <a:lnTo>
                  <a:pt x="0" y="0"/>
                </a:lnTo>
                <a:lnTo>
                  <a:pt x="0" y="1423139"/>
                </a:lnTo>
                <a:lnTo>
                  <a:pt x="7315200" y="142313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49989" y="2829169"/>
            <a:ext cx="12188021" cy="6581531"/>
          </a:xfrm>
          <a:custGeom>
            <a:avLst/>
            <a:gdLst/>
            <a:ahLst/>
            <a:cxnLst/>
            <a:rect r="r" b="b" t="t" l="l"/>
            <a:pathLst>
              <a:path h="6581531" w="12188021">
                <a:moveTo>
                  <a:pt x="0" y="0"/>
                </a:moveTo>
                <a:lnTo>
                  <a:pt x="12188022" y="0"/>
                </a:lnTo>
                <a:lnTo>
                  <a:pt x="12188022" y="6581531"/>
                </a:lnTo>
                <a:lnTo>
                  <a:pt x="0" y="65815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80851" y="4273444"/>
            <a:ext cx="10280812" cy="35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2263">
                <a:solidFill>
                  <a:srgbClr val="E8D3BD"/>
                </a:solidFill>
                <a:latin typeface="Bree Serif"/>
                <a:ea typeface="Bree Serif"/>
                <a:cs typeface="Bree Serif"/>
                <a:sym typeface="Bree Serif"/>
              </a:rPr>
              <a:t>Aturan Logika (Rule-Based)</a:t>
            </a:r>
          </a:p>
          <a:p>
            <a:pPr algn="l">
              <a:lnSpc>
                <a:spcPts val="3168"/>
              </a:lnSpc>
            </a:pPr>
            <a:r>
              <a:rPr lang="en-US" sz="2263">
                <a:solidFill>
                  <a:srgbClr val="E8D3BD"/>
                </a:solidFill>
                <a:latin typeface="Bree Serif"/>
                <a:ea typeface="Bree Serif"/>
                <a:cs typeface="Bree Serif"/>
                <a:sym typeface="Bree Serif"/>
              </a:rPr>
              <a:t>Contoh:</a:t>
            </a:r>
          </a:p>
          <a:p>
            <a:pPr algn="l" marL="488618" indent="-244309" lvl="1">
              <a:lnSpc>
                <a:spcPts val="3168"/>
              </a:lnSpc>
              <a:buFont typeface="Arial"/>
              <a:buChar char="•"/>
            </a:pPr>
            <a:r>
              <a:rPr lang="en-US" sz="2263">
                <a:solidFill>
                  <a:srgbClr val="E8D3BD"/>
                </a:solidFill>
                <a:latin typeface="Bree Serif"/>
                <a:ea typeface="Bree Serif"/>
                <a:cs typeface="Bree Serif"/>
                <a:sym typeface="Bree Serif"/>
              </a:rPr>
              <a:t>Jika Permintaan Turun dan Persediaan Sedikit, maka Produksi Bertambah.</a:t>
            </a:r>
          </a:p>
          <a:p>
            <a:pPr algn="l" marL="488618" indent="-244309" lvl="1">
              <a:lnSpc>
                <a:spcPts val="3168"/>
              </a:lnSpc>
              <a:buFont typeface="Arial"/>
              <a:buChar char="•"/>
            </a:pPr>
            <a:r>
              <a:rPr lang="en-US" sz="2263">
                <a:solidFill>
                  <a:srgbClr val="E8D3BD"/>
                </a:solidFill>
                <a:latin typeface="Bree Serif"/>
                <a:ea typeface="Bree Serif"/>
                <a:cs typeface="Bree Serif"/>
                <a:sym typeface="Bree Serif"/>
              </a:rPr>
              <a:t>Jika Permintaan Tetap dan Persediaan Banyak, maka Produksi Berkurang.</a:t>
            </a:r>
          </a:p>
          <a:p>
            <a:pPr algn="l" marL="488618" indent="-244309" lvl="1">
              <a:lnSpc>
                <a:spcPts val="3168"/>
              </a:lnSpc>
              <a:buFont typeface="Arial"/>
              <a:buChar char="•"/>
            </a:pPr>
            <a:r>
              <a:rPr lang="en-US" sz="2263">
                <a:solidFill>
                  <a:srgbClr val="E8D3BD"/>
                </a:solidFill>
                <a:latin typeface="Bree Serif"/>
                <a:ea typeface="Bree Serif"/>
                <a:cs typeface="Bree Serif"/>
                <a:sym typeface="Bree Serif"/>
              </a:rPr>
              <a:t>Jika Permintaan Naik dan Persediaan Sedang, maka Produksi Bertambah.</a:t>
            </a:r>
          </a:p>
          <a:p>
            <a:pPr algn="l">
              <a:lnSpc>
                <a:spcPts val="3168"/>
              </a:lnSpc>
            </a:pPr>
            <a:r>
              <a:rPr lang="en-US" sz="2263">
                <a:solidFill>
                  <a:srgbClr val="E8D3BD"/>
                </a:solidFill>
                <a:latin typeface="Bree Serif"/>
                <a:ea typeface="Bree Serif"/>
                <a:cs typeface="Bree Serif"/>
                <a:sym typeface="Bree Serif"/>
              </a:rPr>
              <a:t>Alur Inferensi</a:t>
            </a:r>
          </a:p>
          <a:p>
            <a:pPr algn="l" marL="488618" indent="-244309" lvl="1">
              <a:lnSpc>
                <a:spcPts val="3168"/>
              </a:lnSpc>
              <a:buAutoNum type="arabicPeriod" startAt="1"/>
            </a:pPr>
            <a:r>
              <a:rPr lang="en-US" sz="2263">
                <a:solidFill>
                  <a:srgbClr val="E8D3BD"/>
                </a:solidFill>
                <a:latin typeface="Bree Serif"/>
                <a:ea typeface="Bree Serif"/>
                <a:cs typeface="Bree Serif"/>
                <a:sym typeface="Bree Serif"/>
              </a:rPr>
              <a:t>Hitung derajat keanggotaan untuk setiap aturan menggunakan min.</a:t>
            </a:r>
          </a:p>
          <a:p>
            <a:pPr algn="l" marL="488618" indent="-244309" lvl="1">
              <a:lnSpc>
                <a:spcPts val="3168"/>
              </a:lnSpc>
              <a:buAutoNum type="arabicPeriod" startAt="1"/>
            </a:pPr>
            <a:r>
              <a:rPr lang="en-US" sz="2263">
                <a:solidFill>
                  <a:srgbClr val="E8D3BD"/>
                </a:solidFill>
                <a:latin typeface="Bree Serif"/>
                <a:ea typeface="Bree Serif"/>
                <a:cs typeface="Bree Serif"/>
                <a:sym typeface="Bree Serif"/>
              </a:rPr>
              <a:t>Kombinasikan hasil aturan dengan logika fuzzy.</a:t>
            </a:r>
          </a:p>
          <a:p>
            <a:pPr algn="l">
              <a:lnSpc>
                <a:spcPts val="3168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202769" y="1130810"/>
            <a:ext cx="7882461" cy="1391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>
                <a:solidFill>
                  <a:srgbClr val="544141"/>
                </a:solidFill>
                <a:latin typeface="Bree Serif"/>
                <a:ea typeface="Bree Serif"/>
                <a:cs typeface="Bree Serif"/>
                <a:sym typeface="Bree Serif"/>
              </a:rPr>
              <a:t>INFERENSI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D62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15474" y="2522731"/>
            <a:ext cx="9857051" cy="7392788"/>
          </a:xfrm>
          <a:custGeom>
            <a:avLst/>
            <a:gdLst/>
            <a:ahLst/>
            <a:cxnLst/>
            <a:rect r="r" b="b" t="t" l="l"/>
            <a:pathLst>
              <a:path h="7392788" w="9857051">
                <a:moveTo>
                  <a:pt x="0" y="0"/>
                </a:moveTo>
                <a:lnTo>
                  <a:pt x="9857052" y="0"/>
                </a:lnTo>
                <a:lnTo>
                  <a:pt x="9857052" y="7392789"/>
                </a:lnTo>
                <a:lnTo>
                  <a:pt x="0" y="7392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83755" y="1130810"/>
            <a:ext cx="7920491" cy="1391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>
                <a:solidFill>
                  <a:srgbClr val="E8D3BD"/>
                </a:solidFill>
                <a:latin typeface="Bree Serif"/>
                <a:ea typeface="Bree Serif"/>
                <a:cs typeface="Bree Serif"/>
                <a:sym typeface="Bree Serif"/>
              </a:rPr>
              <a:t>PROJECT GOALS</a:t>
            </a:r>
          </a:p>
        </p:txBody>
      </p:sp>
      <p:sp>
        <p:nvSpPr>
          <p:cNvPr name="Freeform 4" id="4"/>
          <p:cNvSpPr/>
          <p:nvPr/>
        </p:nvSpPr>
        <p:spPr>
          <a:xfrm flipH="true" flipV="true" rot="5400000">
            <a:off x="385081" y="5389247"/>
            <a:ext cx="4512672" cy="5282834"/>
          </a:xfrm>
          <a:custGeom>
            <a:avLst/>
            <a:gdLst/>
            <a:ahLst/>
            <a:cxnLst/>
            <a:rect r="r" b="b" t="t" l="l"/>
            <a:pathLst>
              <a:path h="5282834" w="4512672">
                <a:moveTo>
                  <a:pt x="4512672" y="5282834"/>
                </a:moveTo>
                <a:lnTo>
                  <a:pt x="0" y="5282834"/>
                </a:lnTo>
                <a:lnTo>
                  <a:pt x="0" y="0"/>
                </a:lnTo>
                <a:lnTo>
                  <a:pt x="4512672" y="0"/>
                </a:lnTo>
                <a:lnTo>
                  <a:pt x="4512672" y="528283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400000">
            <a:off x="13065682" y="-380481"/>
            <a:ext cx="4811718" cy="5632918"/>
          </a:xfrm>
          <a:custGeom>
            <a:avLst/>
            <a:gdLst/>
            <a:ahLst/>
            <a:cxnLst/>
            <a:rect r="r" b="b" t="t" l="l"/>
            <a:pathLst>
              <a:path h="5632918" w="4811718">
                <a:moveTo>
                  <a:pt x="4811718" y="5632918"/>
                </a:moveTo>
                <a:lnTo>
                  <a:pt x="0" y="5632918"/>
                </a:lnTo>
                <a:lnTo>
                  <a:pt x="0" y="0"/>
                </a:lnTo>
                <a:lnTo>
                  <a:pt x="4811718" y="0"/>
                </a:lnTo>
                <a:lnTo>
                  <a:pt x="4811718" y="563291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002889" y="3906496"/>
            <a:ext cx="8789691" cy="318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3"/>
              </a:lnSpc>
            </a:pPr>
            <a:r>
              <a:rPr lang="en-US" sz="2616">
                <a:solidFill>
                  <a:srgbClr val="352A2A"/>
                </a:solidFill>
                <a:latin typeface="Bree Serif"/>
                <a:ea typeface="Bree Serif"/>
                <a:cs typeface="Bree Serif"/>
                <a:sym typeface="Bree Serif"/>
              </a:rPr>
              <a:t>Met</a:t>
            </a:r>
            <a:r>
              <a:rPr lang="en-US" sz="2616">
                <a:solidFill>
                  <a:srgbClr val="352A2A"/>
                </a:solidFill>
                <a:latin typeface="Bree Serif"/>
                <a:ea typeface="Bree Serif"/>
                <a:cs typeface="Bree Serif"/>
                <a:sym typeface="Bree Serif"/>
              </a:rPr>
              <a:t>ode Perhitungan</a:t>
            </a:r>
          </a:p>
          <a:p>
            <a:pPr algn="l" marL="564904" indent="-282452" lvl="1">
              <a:lnSpc>
                <a:spcPts val="3663"/>
              </a:lnSpc>
              <a:buAutoNum type="arabicPeriod" startAt="1"/>
            </a:pPr>
            <a:r>
              <a:rPr lang="en-US" sz="2616">
                <a:solidFill>
                  <a:srgbClr val="352A2A"/>
                </a:solidFill>
                <a:latin typeface="Bree Serif"/>
                <a:ea typeface="Bree Serif"/>
                <a:cs typeface="Bree Serif"/>
                <a:sym typeface="Bree Serif"/>
              </a:rPr>
              <a:t> Output Bertambah :</a:t>
            </a:r>
          </a:p>
          <a:p>
            <a:pPr algn="l">
              <a:lnSpc>
                <a:spcPts val="3663"/>
              </a:lnSpc>
            </a:pPr>
            <a:r>
              <a:rPr lang="en-US" sz="2616">
                <a:solidFill>
                  <a:srgbClr val="352A2A"/>
                </a:solidFill>
                <a:latin typeface="Bree Serif"/>
                <a:ea typeface="Bree Serif"/>
                <a:cs typeface="Bree Serif"/>
                <a:sym typeface="Bree Serif"/>
              </a:rPr>
              <a:t>    3000+2000×max(derajat keanggotaan Bertambah)</a:t>
            </a:r>
          </a:p>
          <a:p>
            <a:pPr algn="l">
              <a:lnSpc>
                <a:spcPts val="3663"/>
              </a:lnSpc>
            </a:pPr>
            <a:r>
              <a:rPr lang="en-US" sz="2616">
                <a:solidFill>
                  <a:srgbClr val="352A2A"/>
                </a:solidFill>
                <a:latin typeface="Bree Serif"/>
                <a:ea typeface="Bree Serif"/>
                <a:cs typeface="Bree Serif"/>
                <a:sym typeface="Bree Serif"/>
              </a:rPr>
              <a:t>     2. Output Berkurang :</a:t>
            </a:r>
          </a:p>
          <a:p>
            <a:pPr algn="l">
              <a:lnSpc>
                <a:spcPts val="3663"/>
              </a:lnSpc>
            </a:pPr>
            <a:r>
              <a:rPr lang="en-US" sz="2616">
                <a:solidFill>
                  <a:srgbClr val="352A2A"/>
                </a:solidFill>
                <a:latin typeface="Bree Serif"/>
                <a:ea typeface="Bree Serif"/>
                <a:cs typeface="Bree Serif"/>
                <a:sym typeface="Bree Serif"/>
              </a:rPr>
              <a:t>     3000−2000×max(derajat keanggotaan Berkurang)</a:t>
            </a:r>
          </a:p>
          <a:p>
            <a:pPr algn="l">
              <a:lnSpc>
                <a:spcPts val="3663"/>
              </a:lnSpc>
            </a:pPr>
            <a:r>
              <a:rPr lang="en-US" sz="2616">
                <a:solidFill>
                  <a:srgbClr val="352A2A"/>
                </a:solidFill>
                <a:latin typeface="Bree Serif"/>
                <a:ea typeface="Bree Serif"/>
                <a:cs typeface="Bree Serif"/>
                <a:sym typeface="Bree Serif"/>
              </a:rPr>
              <a:t>     3. Output Produksi Final:</a:t>
            </a:r>
          </a:p>
          <a:p>
            <a:pPr algn="l">
              <a:lnSpc>
                <a:spcPts val="3663"/>
              </a:lnSpc>
            </a:pPr>
            <a:r>
              <a:rPr lang="en-US" sz="2616">
                <a:solidFill>
                  <a:srgbClr val="352A2A"/>
                </a:solidFill>
                <a:latin typeface="Bree Serif"/>
                <a:ea typeface="Bree Serif"/>
                <a:cs typeface="Bree Serif"/>
                <a:sym typeface="Bree Serif"/>
              </a:rPr>
              <a:t>    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552141" y="6758879"/>
            <a:ext cx="3311913" cy="662383"/>
          </a:xfrm>
          <a:custGeom>
            <a:avLst/>
            <a:gdLst/>
            <a:ahLst/>
            <a:cxnLst/>
            <a:rect r="r" b="b" t="t" l="l"/>
            <a:pathLst>
              <a:path h="662383" w="3311913">
                <a:moveTo>
                  <a:pt x="0" y="0"/>
                </a:moveTo>
                <a:lnTo>
                  <a:pt x="3311914" y="0"/>
                </a:lnTo>
                <a:lnTo>
                  <a:pt x="3311914" y="662383"/>
                </a:lnTo>
                <a:lnTo>
                  <a:pt x="0" y="6623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D3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6810">
            <a:off x="-1540198" y="-331099"/>
            <a:ext cx="7008658" cy="6320535"/>
          </a:xfrm>
          <a:custGeom>
            <a:avLst/>
            <a:gdLst/>
            <a:ahLst/>
            <a:cxnLst/>
            <a:rect r="r" b="b" t="t" l="l"/>
            <a:pathLst>
              <a:path h="6320535" w="7008658">
                <a:moveTo>
                  <a:pt x="0" y="0"/>
                </a:moveTo>
                <a:lnTo>
                  <a:pt x="7008658" y="0"/>
                </a:lnTo>
                <a:lnTo>
                  <a:pt x="7008658" y="6320535"/>
                </a:lnTo>
                <a:lnTo>
                  <a:pt x="0" y="63205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482499">
            <a:off x="10604063" y="8359185"/>
            <a:ext cx="7315200" cy="1423139"/>
          </a:xfrm>
          <a:custGeom>
            <a:avLst/>
            <a:gdLst/>
            <a:ahLst/>
            <a:cxnLst/>
            <a:rect r="r" b="b" t="t" l="l"/>
            <a:pathLst>
              <a:path h="1423139" w="7315200">
                <a:moveTo>
                  <a:pt x="7315200" y="0"/>
                </a:moveTo>
                <a:lnTo>
                  <a:pt x="0" y="0"/>
                </a:lnTo>
                <a:lnTo>
                  <a:pt x="0" y="1423139"/>
                </a:lnTo>
                <a:lnTo>
                  <a:pt x="7315200" y="142313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242905">
            <a:off x="12966373" y="-719892"/>
            <a:ext cx="7572455" cy="7434774"/>
          </a:xfrm>
          <a:custGeom>
            <a:avLst/>
            <a:gdLst/>
            <a:ahLst/>
            <a:cxnLst/>
            <a:rect r="r" b="b" t="t" l="l"/>
            <a:pathLst>
              <a:path h="7434774" w="7572455">
                <a:moveTo>
                  <a:pt x="0" y="0"/>
                </a:moveTo>
                <a:lnTo>
                  <a:pt x="7572455" y="0"/>
                </a:lnTo>
                <a:lnTo>
                  <a:pt x="7572455" y="7434773"/>
                </a:lnTo>
                <a:lnTo>
                  <a:pt x="0" y="74347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false" rot="-1256375">
            <a:off x="0" y="7711915"/>
            <a:ext cx="7315200" cy="1423139"/>
          </a:xfrm>
          <a:custGeom>
            <a:avLst/>
            <a:gdLst/>
            <a:ahLst/>
            <a:cxnLst/>
            <a:rect r="r" b="b" t="t" l="l"/>
            <a:pathLst>
              <a:path h="1423139" w="7315200">
                <a:moveTo>
                  <a:pt x="7315200" y="0"/>
                </a:moveTo>
                <a:lnTo>
                  <a:pt x="0" y="0"/>
                </a:lnTo>
                <a:lnTo>
                  <a:pt x="0" y="1423139"/>
                </a:lnTo>
                <a:lnTo>
                  <a:pt x="7315200" y="142313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183594" y="2277746"/>
            <a:ext cx="12188021" cy="6581531"/>
          </a:xfrm>
          <a:custGeom>
            <a:avLst/>
            <a:gdLst/>
            <a:ahLst/>
            <a:cxnLst/>
            <a:rect r="r" b="b" t="t" l="l"/>
            <a:pathLst>
              <a:path h="6581531" w="12188021">
                <a:moveTo>
                  <a:pt x="0" y="0"/>
                </a:moveTo>
                <a:lnTo>
                  <a:pt x="12188021" y="0"/>
                </a:lnTo>
                <a:lnTo>
                  <a:pt x="12188021" y="6581531"/>
                </a:lnTo>
                <a:lnTo>
                  <a:pt x="0" y="65815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224407" y="3211250"/>
            <a:ext cx="8106394" cy="3864501"/>
          </a:xfrm>
          <a:custGeom>
            <a:avLst/>
            <a:gdLst/>
            <a:ahLst/>
            <a:cxnLst/>
            <a:rect r="r" b="b" t="t" l="l"/>
            <a:pathLst>
              <a:path h="3864501" w="8106394">
                <a:moveTo>
                  <a:pt x="0" y="0"/>
                </a:moveTo>
                <a:lnTo>
                  <a:pt x="8106394" y="0"/>
                </a:lnTo>
                <a:lnTo>
                  <a:pt x="8106394" y="3864500"/>
                </a:lnTo>
                <a:lnTo>
                  <a:pt x="0" y="3864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090803" y="7268857"/>
            <a:ext cx="10280812" cy="1580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8"/>
              </a:lnSpc>
            </a:pPr>
            <a:r>
              <a:rPr lang="en-US" sz="2263">
                <a:solidFill>
                  <a:srgbClr val="E8D3BD"/>
                </a:solidFill>
                <a:latin typeface="Bree Serif"/>
                <a:ea typeface="Bree Serif"/>
                <a:cs typeface="Bree Serif"/>
                <a:sym typeface="Bree Serif"/>
              </a:rPr>
              <a:t>Hasil:</a:t>
            </a:r>
          </a:p>
          <a:p>
            <a:pPr algn="l" marL="488618" indent="-244309" lvl="1">
              <a:lnSpc>
                <a:spcPts val="3168"/>
              </a:lnSpc>
              <a:buFont typeface="Arial"/>
              <a:buChar char="•"/>
            </a:pPr>
            <a:r>
              <a:rPr lang="en-US" sz="2263">
                <a:solidFill>
                  <a:srgbClr val="E8D3BD"/>
                </a:solidFill>
                <a:latin typeface="Bree Serif"/>
                <a:ea typeface="Bree Serif"/>
                <a:cs typeface="Bree Serif"/>
                <a:sym typeface="Bree Serif"/>
              </a:rPr>
              <a:t>I</a:t>
            </a:r>
            <a:r>
              <a:rPr lang="en-US" sz="2263">
                <a:solidFill>
                  <a:srgbClr val="E8D3BD"/>
                </a:solidFill>
                <a:latin typeface="Bree Serif"/>
                <a:ea typeface="Bree Serif"/>
                <a:cs typeface="Bree Serif"/>
                <a:sym typeface="Bree Serif"/>
              </a:rPr>
              <a:t>nput: Permintaan = 2500, Persediaan = 75</a:t>
            </a:r>
          </a:p>
          <a:p>
            <a:pPr algn="l" marL="488618" indent="-244309" lvl="1">
              <a:lnSpc>
                <a:spcPts val="3168"/>
              </a:lnSpc>
              <a:buFont typeface="Arial"/>
              <a:buChar char="•"/>
            </a:pPr>
            <a:r>
              <a:rPr lang="en-US" sz="2263">
                <a:solidFill>
                  <a:srgbClr val="E8D3BD"/>
                </a:solidFill>
                <a:latin typeface="Bree Serif"/>
                <a:ea typeface="Bree Serif"/>
                <a:cs typeface="Bree Serif"/>
                <a:sym typeface="Bree Serif"/>
              </a:rPr>
              <a:t>Output: Produksi = 3250.00</a:t>
            </a:r>
          </a:p>
          <a:p>
            <a:pPr algn="l">
              <a:lnSpc>
                <a:spcPts val="3168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795330" y="885825"/>
            <a:ext cx="13957271" cy="1391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>
                <a:solidFill>
                  <a:srgbClr val="544141"/>
                </a:solidFill>
                <a:latin typeface="Bree Serif"/>
                <a:ea typeface="Bree Serif"/>
                <a:cs typeface="Bree Serif"/>
                <a:sym typeface="Bree Serif"/>
              </a:rPr>
              <a:t>IMPLEMENTASI PYTHON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D62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15474" y="2522731"/>
            <a:ext cx="9857051" cy="7392788"/>
          </a:xfrm>
          <a:custGeom>
            <a:avLst/>
            <a:gdLst/>
            <a:ahLst/>
            <a:cxnLst/>
            <a:rect r="r" b="b" t="t" l="l"/>
            <a:pathLst>
              <a:path h="7392788" w="9857051">
                <a:moveTo>
                  <a:pt x="0" y="0"/>
                </a:moveTo>
                <a:lnTo>
                  <a:pt x="9857052" y="0"/>
                </a:lnTo>
                <a:lnTo>
                  <a:pt x="9857052" y="7392789"/>
                </a:lnTo>
                <a:lnTo>
                  <a:pt x="0" y="7392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47698" y="1130810"/>
            <a:ext cx="11223843" cy="1391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>
                <a:solidFill>
                  <a:srgbClr val="E8D3BD"/>
                </a:solidFill>
                <a:latin typeface="Bree Serif"/>
                <a:ea typeface="Bree Serif"/>
                <a:cs typeface="Bree Serif"/>
                <a:sym typeface="Bree Serif"/>
              </a:rPr>
              <a:t>DIAGRAM ALUR PROSES</a:t>
            </a:r>
          </a:p>
        </p:txBody>
      </p:sp>
      <p:sp>
        <p:nvSpPr>
          <p:cNvPr name="Freeform 4" id="4"/>
          <p:cNvSpPr/>
          <p:nvPr/>
        </p:nvSpPr>
        <p:spPr>
          <a:xfrm flipH="true" flipV="true" rot="5400000">
            <a:off x="385081" y="5389247"/>
            <a:ext cx="4512672" cy="5282834"/>
          </a:xfrm>
          <a:custGeom>
            <a:avLst/>
            <a:gdLst/>
            <a:ahLst/>
            <a:cxnLst/>
            <a:rect r="r" b="b" t="t" l="l"/>
            <a:pathLst>
              <a:path h="5282834" w="4512672">
                <a:moveTo>
                  <a:pt x="4512672" y="5282834"/>
                </a:moveTo>
                <a:lnTo>
                  <a:pt x="0" y="5282834"/>
                </a:lnTo>
                <a:lnTo>
                  <a:pt x="0" y="0"/>
                </a:lnTo>
                <a:lnTo>
                  <a:pt x="4512672" y="0"/>
                </a:lnTo>
                <a:lnTo>
                  <a:pt x="4512672" y="528283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400000">
            <a:off x="13065682" y="-380481"/>
            <a:ext cx="4811718" cy="5632918"/>
          </a:xfrm>
          <a:custGeom>
            <a:avLst/>
            <a:gdLst/>
            <a:ahLst/>
            <a:cxnLst/>
            <a:rect r="r" b="b" t="t" l="l"/>
            <a:pathLst>
              <a:path h="5632918" w="4811718">
                <a:moveTo>
                  <a:pt x="4811718" y="5632918"/>
                </a:moveTo>
                <a:lnTo>
                  <a:pt x="0" y="5632918"/>
                </a:lnTo>
                <a:lnTo>
                  <a:pt x="0" y="0"/>
                </a:lnTo>
                <a:lnTo>
                  <a:pt x="4811718" y="0"/>
                </a:lnTo>
                <a:lnTo>
                  <a:pt x="4811718" y="563291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14867" y="3122649"/>
            <a:ext cx="8789691" cy="438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3"/>
              </a:lnSpc>
            </a:pPr>
            <a:r>
              <a:rPr lang="en-US" sz="2616">
                <a:solidFill>
                  <a:srgbClr val="352A2A"/>
                </a:solidFill>
                <a:latin typeface="Bree Serif"/>
                <a:ea typeface="Bree Serif"/>
                <a:cs typeface="Bree Serif"/>
                <a:sym typeface="Bree Serif"/>
              </a:rPr>
              <a:t>Visualisasi Proses Fuzzy Tsukamoto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171581" y="3855977"/>
            <a:ext cx="1944839" cy="5735367"/>
          </a:xfrm>
          <a:custGeom>
            <a:avLst/>
            <a:gdLst/>
            <a:ahLst/>
            <a:cxnLst/>
            <a:rect r="r" b="b" t="t" l="l"/>
            <a:pathLst>
              <a:path h="5735367" w="1944839">
                <a:moveTo>
                  <a:pt x="0" y="0"/>
                </a:moveTo>
                <a:lnTo>
                  <a:pt x="1944838" y="0"/>
                </a:lnTo>
                <a:lnTo>
                  <a:pt x="1944838" y="5735367"/>
                </a:lnTo>
                <a:lnTo>
                  <a:pt x="0" y="57353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D62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314719">
            <a:off x="16292160" y="8604041"/>
            <a:ext cx="1597599" cy="1139048"/>
          </a:xfrm>
          <a:custGeom>
            <a:avLst/>
            <a:gdLst/>
            <a:ahLst/>
            <a:cxnLst/>
            <a:rect r="r" b="b" t="t" l="l"/>
            <a:pathLst>
              <a:path h="1139048" w="1597599">
                <a:moveTo>
                  <a:pt x="0" y="0"/>
                </a:moveTo>
                <a:lnTo>
                  <a:pt x="1597599" y="0"/>
                </a:lnTo>
                <a:lnTo>
                  <a:pt x="1597599" y="1139048"/>
                </a:lnTo>
                <a:lnTo>
                  <a:pt x="0" y="1139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8003" y="1621983"/>
            <a:ext cx="17729997" cy="7871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4"/>
              </a:lnSpc>
            </a:pPr>
          </a:p>
          <a:p>
            <a:pPr algn="l">
              <a:lnSpc>
                <a:spcPts val="3474"/>
              </a:lnSpc>
            </a:pPr>
            <a:r>
              <a:rPr lang="en-US" sz="2481">
                <a:solidFill>
                  <a:srgbClr val="FFEBEB"/>
                </a:solidFill>
                <a:latin typeface="Bree Serif"/>
                <a:ea typeface="Bree Serif"/>
                <a:cs typeface="Bree Serif"/>
                <a:sym typeface="Bree Serif"/>
              </a:rPr>
              <a:t>Fuzzy Tsukamoto adalah metode logika fuzzy yang menghasilkan keluaran numerik berdasarkan aturan berbasis fuzzy (rule-based system). Proses utamanya meliputi:</a:t>
            </a:r>
          </a:p>
          <a:p>
            <a:pPr algn="l" marL="535755" indent="-267877" lvl="1">
              <a:lnSpc>
                <a:spcPts val="3474"/>
              </a:lnSpc>
              <a:buAutoNum type="arabicPeriod" startAt="1"/>
            </a:pPr>
            <a:r>
              <a:rPr lang="en-US" sz="2481">
                <a:solidFill>
                  <a:srgbClr val="FFEBEB"/>
                </a:solidFill>
                <a:latin typeface="Bree Serif"/>
                <a:ea typeface="Bree Serif"/>
                <a:cs typeface="Bree Serif"/>
                <a:sym typeface="Bree Serif"/>
              </a:rPr>
              <a:t>Input dan Fuzzifikasi:</a:t>
            </a:r>
          </a:p>
          <a:p>
            <a:pPr algn="l" marL="535755" indent="-267877" lvl="1">
              <a:lnSpc>
                <a:spcPts val="3474"/>
              </a:lnSpc>
              <a:buAutoNum type="arabicPeriod" startAt="1"/>
            </a:pPr>
            <a:r>
              <a:rPr lang="en-US" sz="2481">
                <a:solidFill>
                  <a:srgbClr val="FFEBEB"/>
                </a:solidFill>
                <a:latin typeface="Bree Serif"/>
                <a:ea typeface="Bree Serif"/>
                <a:cs typeface="Bree Serif"/>
                <a:sym typeface="Bree Serif"/>
              </a:rPr>
              <a:t> Data permintaan dan persediaan diubah menjadi derajat keanggotaan fuzzy sesuai fungsi keanggotaan.</a:t>
            </a:r>
          </a:p>
          <a:p>
            <a:pPr algn="l" marL="535755" indent="-267877" lvl="1">
              <a:lnSpc>
                <a:spcPts val="3474"/>
              </a:lnSpc>
              <a:buAutoNum type="arabicPeriod" startAt="1"/>
            </a:pPr>
            <a:r>
              <a:rPr lang="en-US" sz="2481">
                <a:solidFill>
                  <a:srgbClr val="FFEBEB"/>
                </a:solidFill>
                <a:latin typeface="Bree Serif"/>
                <a:ea typeface="Bree Serif"/>
                <a:cs typeface="Bree Serif"/>
                <a:sym typeface="Bree Serif"/>
              </a:rPr>
              <a:t>Inferensi (Rule-Based):</a:t>
            </a:r>
          </a:p>
          <a:p>
            <a:pPr algn="l" marL="535755" indent="-267877" lvl="1">
              <a:lnSpc>
                <a:spcPts val="3474"/>
              </a:lnSpc>
              <a:buAutoNum type="arabicPeriod" startAt="1"/>
            </a:pPr>
            <a:r>
              <a:rPr lang="en-US" sz="2481">
                <a:solidFill>
                  <a:srgbClr val="FFEBEB"/>
                </a:solidFill>
                <a:latin typeface="Bree Serif"/>
                <a:ea typeface="Bree Serif"/>
                <a:cs typeface="Bree Serif"/>
                <a:sym typeface="Bree Serif"/>
              </a:rPr>
              <a:t> Sistem menggabungkan nilai fuzzy berdasarkan aturan logika, seperti Jika Permintaan Turun dan Persediaan Banyak, maka Produksi Berkurang.</a:t>
            </a:r>
          </a:p>
          <a:p>
            <a:pPr algn="l" marL="535755" indent="-267877" lvl="1">
              <a:lnSpc>
                <a:spcPts val="3474"/>
              </a:lnSpc>
              <a:buAutoNum type="arabicPeriod" startAt="1"/>
            </a:pPr>
            <a:r>
              <a:rPr lang="en-US" sz="2481">
                <a:solidFill>
                  <a:srgbClr val="FFEBEB"/>
                </a:solidFill>
                <a:latin typeface="Bree Serif"/>
                <a:ea typeface="Bree Serif"/>
                <a:cs typeface="Bree Serif"/>
                <a:sym typeface="Bree Serif"/>
              </a:rPr>
              <a:t>Defuzzifikasi:</a:t>
            </a:r>
          </a:p>
          <a:p>
            <a:pPr algn="l" marL="535755" indent="-267877" lvl="1">
              <a:lnSpc>
                <a:spcPts val="3474"/>
              </a:lnSpc>
              <a:buAutoNum type="arabicPeriod" startAt="1"/>
            </a:pPr>
            <a:r>
              <a:rPr lang="en-US" sz="2481">
                <a:solidFill>
                  <a:srgbClr val="FFEBEB"/>
                </a:solidFill>
                <a:latin typeface="Bree Serif"/>
                <a:ea typeface="Bree Serif"/>
                <a:cs typeface="Bree Serif"/>
                <a:sym typeface="Bree Serif"/>
              </a:rPr>
              <a:t> Nilai fuzzy diubah menjadi keluaran numerik tunggal yang mencerminkan jumlah produksi optimal.</a:t>
            </a:r>
          </a:p>
          <a:p>
            <a:pPr algn="l" marL="535755" indent="-267877" lvl="1">
              <a:lnSpc>
                <a:spcPts val="3474"/>
              </a:lnSpc>
              <a:buAutoNum type="arabicPeriod" startAt="1"/>
            </a:pPr>
            <a:r>
              <a:rPr lang="en-US" sz="2481">
                <a:solidFill>
                  <a:srgbClr val="FFEBEB"/>
                </a:solidFill>
                <a:latin typeface="Bree Serif"/>
                <a:ea typeface="Bree Serif"/>
                <a:cs typeface="Bree Serif"/>
                <a:sym typeface="Bree Serif"/>
              </a:rPr>
              <a:t>Output Produksi:</a:t>
            </a:r>
          </a:p>
          <a:p>
            <a:pPr algn="l" marL="535755" indent="-267877" lvl="1">
              <a:lnSpc>
                <a:spcPts val="3474"/>
              </a:lnSpc>
              <a:buAutoNum type="arabicPeriod" startAt="1"/>
            </a:pPr>
            <a:r>
              <a:rPr lang="en-US" sz="2481">
                <a:solidFill>
                  <a:srgbClr val="FFEBEB"/>
                </a:solidFill>
                <a:latin typeface="Bree Serif"/>
                <a:ea typeface="Bree Serif"/>
                <a:cs typeface="Bree Serif"/>
                <a:sym typeface="Bree Serif"/>
              </a:rPr>
              <a:t> Sistem menghasilkan angka akhir yang dapat digunakan untuk pengambilan keputusan operasional.</a:t>
            </a:r>
          </a:p>
          <a:p>
            <a:pPr algn="l">
              <a:lnSpc>
                <a:spcPts val="3474"/>
              </a:lnSpc>
            </a:pPr>
            <a:r>
              <a:rPr lang="en-US" sz="2481">
                <a:solidFill>
                  <a:srgbClr val="FFEBEB"/>
                </a:solidFill>
                <a:latin typeface="Bree Serif"/>
                <a:ea typeface="Bree Serif"/>
                <a:cs typeface="Bree Serif"/>
                <a:sym typeface="Bree Serif"/>
              </a:rPr>
              <a:t>Keunggulan:</a:t>
            </a:r>
          </a:p>
          <a:p>
            <a:pPr algn="l" marL="535755" indent="-267877" lvl="1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FFEBEB"/>
                </a:solidFill>
                <a:latin typeface="Bree Serif"/>
                <a:ea typeface="Bree Serif"/>
                <a:cs typeface="Bree Serif"/>
                <a:sym typeface="Bree Serif"/>
              </a:rPr>
              <a:t>Mampu menangani ketidakpastian data.</a:t>
            </a:r>
          </a:p>
          <a:p>
            <a:pPr algn="l" marL="535755" indent="-267877" lvl="1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FFEBEB"/>
                </a:solidFill>
                <a:latin typeface="Bree Serif"/>
                <a:ea typeface="Bree Serif"/>
                <a:cs typeface="Bree Serif"/>
                <a:sym typeface="Bree Serif"/>
              </a:rPr>
              <a:t>Fleksibel dan dapat disesuaikan dengan kebutuhan spesifik.</a:t>
            </a:r>
          </a:p>
          <a:p>
            <a:pPr algn="l" marL="535755" indent="-267877" lvl="1">
              <a:lnSpc>
                <a:spcPts val="3474"/>
              </a:lnSpc>
              <a:buFont typeface="Arial"/>
              <a:buChar char="•"/>
            </a:pPr>
            <a:r>
              <a:rPr lang="en-US" sz="2481">
                <a:solidFill>
                  <a:srgbClr val="FFEBEB"/>
                </a:solidFill>
                <a:latin typeface="Bree Serif"/>
                <a:ea typeface="Bree Serif"/>
                <a:cs typeface="Bree Serif"/>
                <a:sym typeface="Bree Serif"/>
              </a:rPr>
              <a:t>Cocok digunakan di berbagai bidang seperti manufaktur, pertanian, dan kesehatan.</a:t>
            </a:r>
          </a:p>
          <a:p>
            <a:pPr algn="l">
              <a:lnSpc>
                <a:spcPts val="3474"/>
              </a:lnSpc>
            </a:pPr>
            <a:r>
              <a:rPr lang="en-US" sz="2481">
                <a:solidFill>
                  <a:srgbClr val="FFEBEB"/>
                </a:solidFill>
                <a:latin typeface="Bree Serif"/>
                <a:ea typeface="Bree Serif"/>
                <a:cs typeface="Bree Serif"/>
                <a:sym typeface="Bree Serif"/>
              </a:rPr>
              <a:t>Metode ini efektif untuk menghasilkan keputusan yang logis, presisi, dan relevan dengan kondisi nyata.</a:t>
            </a:r>
          </a:p>
          <a:p>
            <a:pPr algn="l">
              <a:lnSpc>
                <a:spcPts val="3474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852531" y="277687"/>
            <a:ext cx="8582939" cy="1391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>
                <a:solidFill>
                  <a:srgbClr val="E8D3BD"/>
                </a:solidFill>
                <a:latin typeface="Bree Serif"/>
                <a:ea typeface="Bree Serif"/>
                <a:cs typeface="Bree Serif"/>
                <a:sym typeface="Bree Serif"/>
              </a:rPr>
              <a:t>KESIMPULAN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DAGZWdZ1Fe8</dc:identifier>
  <dcterms:modified xsi:type="dcterms:W3CDTF">2011-08-01T06:04:30Z</dcterms:modified>
  <cp:revision>1</cp:revision>
  <dc:title>Brown Beige Organic Abstract Project Presentation</dc:title>
</cp:coreProperties>
</file>