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erospace bold" charset="1" panose="00000500000000000000"/>
      <p:regular r:id="rId18"/>
    </p:embeddedFont>
    <p:embeddedFont>
      <p:font typeface="Malik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91677" y="-370742"/>
            <a:ext cx="22871353" cy="11028485"/>
            <a:chOff x="0" y="0"/>
            <a:chExt cx="30495138" cy="147046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61028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460307" y="0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55907" y="930320"/>
            <a:ext cx="16976185" cy="8426361"/>
          </a:xfrm>
          <a:custGeom>
            <a:avLst/>
            <a:gdLst/>
            <a:ahLst/>
            <a:cxnLst/>
            <a:rect r="r" b="b" t="t" l="l"/>
            <a:pathLst>
              <a:path h="8426361" w="16976185">
                <a:moveTo>
                  <a:pt x="0" y="0"/>
                </a:moveTo>
                <a:lnTo>
                  <a:pt x="16976186" y="0"/>
                </a:lnTo>
                <a:lnTo>
                  <a:pt x="16976186" y="8426360"/>
                </a:lnTo>
                <a:lnTo>
                  <a:pt x="0" y="8426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6342" y="2811778"/>
            <a:ext cx="15675317" cy="4672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Aerospace bold"/>
                <a:ea typeface="Aerospace bold"/>
                <a:cs typeface="Aerospace bold"/>
                <a:sym typeface="Aerospace bold"/>
              </a:rPr>
              <a:t>SISTEM LOGIKA FUZZY UNTUK PREDIKSI KEBAHAGIAAN PELANGGAN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684808" y="1397504"/>
            <a:ext cx="1574492" cy="1574492"/>
          </a:xfrm>
          <a:custGeom>
            <a:avLst/>
            <a:gdLst/>
            <a:ahLst/>
            <a:cxnLst/>
            <a:rect r="r" b="b" t="t" l="l"/>
            <a:pathLst>
              <a:path h="1574492" w="1574492">
                <a:moveTo>
                  <a:pt x="0" y="0"/>
                </a:moveTo>
                <a:lnTo>
                  <a:pt x="1574492" y="0"/>
                </a:lnTo>
                <a:lnTo>
                  <a:pt x="1574492" y="1574492"/>
                </a:lnTo>
                <a:lnTo>
                  <a:pt x="0" y="15744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06342" y="6610166"/>
            <a:ext cx="1613877" cy="2543359"/>
          </a:xfrm>
          <a:custGeom>
            <a:avLst/>
            <a:gdLst/>
            <a:ahLst/>
            <a:cxnLst/>
            <a:rect r="r" b="b" t="t" l="l"/>
            <a:pathLst>
              <a:path h="2543359" w="1613877">
                <a:moveTo>
                  <a:pt x="0" y="0"/>
                </a:moveTo>
                <a:lnTo>
                  <a:pt x="1613876" y="0"/>
                </a:lnTo>
                <a:lnTo>
                  <a:pt x="1613876" y="2543359"/>
                </a:lnTo>
                <a:lnTo>
                  <a:pt x="0" y="25433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97206" y="8373502"/>
            <a:ext cx="2093635" cy="346401"/>
          </a:xfrm>
          <a:custGeom>
            <a:avLst/>
            <a:gdLst/>
            <a:ahLst/>
            <a:cxnLst/>
            <a:rect r="r" b="b" t="t" l="l"/>
            <a:pathLst>
              <a:path h="346401" w="2093635">
                <a:moveTo>
                  <a:pt x="0" y="0"/>
                </a:moveTo>
                <a:lnTo>
                  <a:pt x="2093635" y="0"/>
                </a:lnTo>
                <a:lnTo>
                  <a:pt x="2093635" y="346401"/>
                </a:lnTo>
                <a:lnTo>
                  <a:pt x="0" y="3464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6342" y="1613902"/>
            <a:ext cx="2093635" cy="346401"/>
          </a:xfrm>
          <a:custGeom>
            <a:avLst/>
            <a:gdLst/>
            <a:ahLst/>
            <a:cxnLst/>
            <a:rect r="r" b="b" t="t" l="l"/>
            <a:pathLst>
              <a:path h="346401" w="2093635">
                <a:moveTo>
                  <a:pt x="0" y="0"/>
                </a:moveTo>
                <a:lnTo>
                  <a:pt x="2093634" y="0"/>
                </a:lnTo>
                <a:lnTo>
                  <a:pt x="2093634" y="346401"/>
                </a:lnTo>
                <a:lnTo>
                  <a:pt x="0" y="3464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517694" y="7829298"/>
            <a:ext cx="15675317" cy="1088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0"/>
              </a:lnSpc>
            </a:pPr>
            <a:r>
              <a:rPr lang="en-US" sz="4000">
                <a:solidFill>
                  <a:srgbClr val="000000"/>
                </a:solidFill>
                <a:latin typeface="Aerospace bold"/>
                <a:ea typeface="Aerospace bold"/>
                <a:cs typeface="Aerospace bold"/>
                <a:sym typeface="Aerospace bold"/>
              </a:rPr>
              <a:t>DEWA PRAGUSHA</a:t>
            </a:r>
          </a:p>
          <a:p>
            <a:pPr algn="ctr">
              <a:lnSpc>
                <a:spcPts val="3880"/>
              </a:lnSpc>
            </a:pPr>
            <a:r>
              <a:rPr lang="en-US" sz="4000">
                <a:solidFill>
                  <a:srgbClr val="000000"/>
                </a:solidFill>
                <a:latin typeface="Aerospace bold"/>
                <a:ea typeface="Aerospace bold"/>
                <a:cs typeface="Aerospace bold"/>
                <a:sym typeface="Aerospace bold"/>
              </a:rPr>
              <a:t>221011400469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91677" y="-370742"/>
            <a:ext cx="22871353" cy="11028485"/>
            <a:chOff x="0" y="0"/>
            <a:chExt cx="30495138" cy="147046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61028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460307" y="0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43388" y="824833"/>
            <a:ext cx="17401224" cy="8637335"/>
          </a:xfrm>
          <a:custGeom>
            <a:avLst/>
            <a:gdLst/>
            <a:ahLst/>
            <a:cxnLst/>
            <a:rect r="r" b="b" t="t" l="l"/>
            <a:pathLst>
              <a:path h="8637335" w="17401224">
                <a:moveTo>
                  <a:pt x="0" y="0"/>
                </a:moveTo>
                <a:lnTo>
                  <a:pt x="17401224" y="0"/>
                </a:lnTo>
                <a:lnTo>
                  <a:pt x="17401224" y="8637334"/>
                </a:lnTo>
                <a:lnTo>
                  <a:pt x="0" y="8637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380953"/>
            <a:ext cx="16230600" cy="60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9"/>
              </a:lnSpc>
            </a:pPr>
            <a:r>
              <a:rPr lang="en-US" sz="3989">
                <a:solidFill>
                  <a:srgbClr val="000000"/>
                </a:solidFill>
                <a:latin typeface="Aerospace bold"/>
                <a:ea typeface="Aerospace bold"/>
                <a:cs typeface="Aerospace bold"/>
                <a:sym typeface="Aerospace bold"/>
              </a:rPr>
              <a:t>VISUALISASI HASIL OUTPUT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2165" y="2617060"/>
            <a:ext cx="15383670" cy="513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Output Grafis:</a:t>
            </a:r>
          </a:p>
          <a:p>
            <a:pPr algn="just" marL="1252218" indent="-417406" lvl="2">
              <a:lnSpc>
                <a:spcPts val="4059"/>
              </a:lnSpc>
              <a:buFont typeface="Arial"/>
              <a:buChar char="⚬"/>
            </a:pPr>
            <a:r>
              <a:rPr lang="en-US" sz="28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Hasil perhitungan tingkat kebahagiaan pelanggan divisualisasikan dalam bentuk grafik menggunakan pustaka matplotlib. Grafik ini menunjukkan bagaimana perubahan pada variabel input mempengaruhi tingkat kebahagiaan pelanggan.</a:t>
            </a:r>
          </a:p>
          <a:p>
            <a:pPr algn="just" marL="1252218" indent="-417406" lvl="2">
              <a:lnSpc>
                <a:spcPts val="4059"/>
              </a:lnSpc>
              <a:buFont typeface="Arial"/>
              <a:buChar char="⚬"/>
            </a:pPr>
            <a:r>
              <a:rPr lang="en-US" sz="28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Grafik tersebut menunjukkan derajat keanggotaan dari setiap kategori kebahagiaan (tidak bahagia, netral, bahagia).</a:t>
            </a:r>
          </a:p>
          <a:p>
            <a:pPr algn="just" marL="626109" indent="-313054" lvl="1">
              <a:lnSpc>
                <a:spcPts val="4059"/>
              </a:lnSpc>
              <a:buFont typeface="Arial"/>
              <a:buChar char="•"/>
            </a:pPr>
            <a:r>
              <a:rPr lang="en-US" sz="28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Simpan Grafik:</a:t>
            </a:r>
          </a:p>
          <a:p>
            <a:pPr algn="just" marL="1252218" indent="-417406" lvl="2">
              <a:lnSpc>
                <a:spcPts val="4059"/>
              </a:lnSpc>
              <a:buFont typeface="Arial"/>
              <a:buChar char="⚬"/>
            </a:pPr>
            <a:r>
              <a:rPr lang="en-US" sz="28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Grafik yang dihasilkan disimpan dalam file dengan nama 'customer_happiness_graph.png', yang dapat digunakan untuk referensi lebih lanjut.</a:t>
            </a:r>
          </a:p>
          <a:p>
            <a:pPr algn="just">
              <a:lnSpc>
                <a:spcPts val="405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097206" y="8373502"/>
            <a:ext cx="2093635" cy="346401"/>
          </a:xfrm>
          <a:custGeom>
            <a:avLst/>
            <a:gdLst/>
            <a:ahLst/>
            <a:cxnLst/>
            <a:rect r="r" b="b" t="t" l="l"/>
            <a:pathLst>
              <a:path h="346401" w="2093635">
                <a:moveTo>
                  <a:pt x="0" y="0"/>
                </a:moveTo>
                <a:lnTo>
                  <a:pt x="2093635" y="0"/>
                </a:lnTo>
                <a:lnTo>
                  <a:pt x="2093635" y="346401"/>
                </a:lnTo>
                <a:lnTo>
                  <a:pt x="0" y="3464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rd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91677" y="-370742"/>
            <a:ext cx="22871353" cy="11028485"/>
            <a:chOff x="0" y="0"/>
            <a:chExt cx="30495138" cy="147046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61028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460307" y="0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43388" y="834358"/>
            <a:ext cx="17401224" cy="8637335"/>
          </a:xfrm>
          <a:custGeom>
            <a:avLst/>
            <a:gdLst/>
            <a:ahLst/>
            <a:cxnLst/>
            <a:rect r="r" b="b" t="t" l="l"/>
            <a:pathLst>
              <a:path h="8637335" w="17401224">
                <a:moveTo>
                  <a:pt x="0" y="0"/>
                </a:moveTo>
                <a:lnTo>
                  <a:pt x="17401224" y="0"/>
                </a:lnTo>
                <a:lnTo>
                  <a:pt x="17401224" y="8637334"/>
                </a:lnTo>
                <a:lnTo>
                  <a:pt x="0" y="8637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06685" y="1339132"/>
            <a:ext cx="14278105" cy="1054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6"/>
              </a:lnSpc>
            </a:pPr>
            <a:r>
              <a:rPr lang="en-US" sz="7088">
                <a:solidFill>
                  <a:srgbClr val="000000"/>
                </a:solidFill>
                <a:latin typeface="Aerospace bold"/>
                <a:ea typeface="Aerospace bold"/>
                <a:cs typeface="Aerospace bold"/>
                <a:sym typeface="Aerospace bold"/>
              </a:rPr>
              <a:t>KESIMPULAN DAN MANFAAT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097206" y="8373502"/>
            <a:ext cx="2093635" cy="346401"/>
          </a:xfrm>
          <a:custGeom>
            <a:avLst/>
            <a:gdLst/>
            <a:ahLst/>
            <a:cxnLst/>
            <a:rect r="r" b="b" t="t" l="l"/>
            <a:pathLst>
              <a:path h="346401" w="2093635">
                <a:moveTo>
                  <a:pt x="0" y="0"/>
                </a:moveTo>
                <a:lnTo>
                  <a:pt x="2093635" y="0"/>
                </a:lnTo>
                <a:lnTo>
                  <a:pt x="2093635" y="346401"/>
                </a:lnTo>
                <a:lnTo>
                  <a:pt x="0" y="3464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554688"/>
            <a:ext cx="16011440" cy="616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58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Kesimpulan:</a:t>
            </a:r>
          </a:p>
          <a:p>
            <a:pPr algn="just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58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Dengan menggunakan sistem logika fuzzy, kita dapat membuat prediksi yang lebih akurat tentang kebahagiaan pelanggan, meskipun data yang digunakan tidak selalu pasti atau lengkap.</a:t>
            </a:r>
          </a:p>
          <a:p>
            <a:pPr algn="just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58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Sistem ini memungkinkan pengambilan keputusan yang lebih baik dalam meningkatkan layanan dan kualitas restoran.</a:t>
            </a:r>
          </a:p>
          <a:p>
            <a:pPr algn="just" marL="626111" indent="-313055" lvl="1">
              <a:lnSpc>
                <a:spcPts val="4060"/>
              </a:lnSpc>
              <a:buFont typeface="Arial"/>
              <a:buChar char="•"/>
            </a:pPr>
            <a:r>
              <a:rPr lang="en-US" sz="2900" spc="58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Manfaat Sistem Fuzzy:</a:t>
            </a:r>
          </a:p>
          <a:p>
            <a:pPr algn="just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58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Meningkatkan pengalaman pelanggan dengan memberikan wawasan yang lebih baik tentang faktor-faktor yang mempengaruhi kebahagiaan mereka.</a:t>
            </a:r>
          </a:p>
          <a:p>
            <a:pPr algn="just" marL="1252221" indent="-417407" lvl="2">
              <a:lnSpc>
                <a:spcPts val="4060"/>
              </a:lnSpc>
              <a:buFont typeface="Arial"/>
              <a:buChar char="⚬"/>
            </a:pPr>
            <a:r>
              <a:rPr lang="en-US" sz="2900" spc="58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Membantu restoran dalam menentukan area yang perlu diperbaiki agar pelanggan merasa lebih puas.</a:t>
            </a:r>
          </a:p>
          <a:p>
            <a:pPr algn="just">
              <a:lnSpc>
                <a:spcPts val="4060"/>
              </a:lnSpc>
            </a:pPr>
          </a:p>
        </p:txBody>
      </p:sp>
    </p:spTree>
  </p:cSld>
  <p:clrMapOvr>
    <a:masterClrMapping/>
  </p:clrMapOvr>
  <p:transition spd="fast">
    <p:cover dir="rd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91677" y="-370742"/>
            <a:ext cx="22871353" cy="11028485"/>
            <a:chOff x="0" y="0"/>
            <a:chExt cx="30495138" cy="147046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61028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460307" y="0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655907" y="930320"/>
            <a:ext cx="16976185" cy="8426361"/>
          </a:xfrm>
          <a:custGeom>
            <a:avLst/>
            <a:gdLst/>
            <a:ahLst/>
            <a:cxnLst/>
            <a:rect r="r" b="b" t="t" l="l"/>
            <a:pathLst>
              <a:path h="8426361" w="16976185">
                <a:moveTo>
                  <a:pt x="0" y="0"/>
                </a:moveTo>
                <a:lnTo>
                  <a:pt x="16976186" y="0"/>
                </a:lnTo>
                <a:lnTo>
                  <a:pt x="16976186" y="8426360"/>
                </a:lnTo>
                <a:lnTo>
                  <a:pt x="0" y="8426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3278" y="2598463"/>
            <a:ext cx="15141443" cy="5137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346"/>
              </a:lnSpc>
            </a:pPr>
            <a:r>
              <a:rPr lang="en-US" sz="17883">
                <a:solidFill>
                  <a:srgbClr val="000000"/>
                </a:solidFill>
                <a:latin typeface="Aerospace bold"/>
                <a:ea typeface="Aerospace bold"/>
                <a:cs typeface="Aerospace bold"/>
                <a:sym typeface="Aerospace bold"/>
              </a:rPr>
              <a:t>THANK</a:t>
            </a:r>
          </a:p>
          <a:p>
            <a:pPr algn="ctr">
              <a:lnSpc>
                <a:spcPts val="21638"/>
              </a:lnSpc>
            </a:pPr>
            <a:r>
              <a:rPr lang="en-US" sz="17883">
                <a:solidFill>
                  <a:srgbClr val="000000"/>
                </a:solidFill>
                <a:latin typeface="Aerospace bold"/>
                <a:ea typeface="Aerospace bold"/>
                <a:cs typeface="Aerospace bold"/>
                <a:sym typeface="Aerospace bold"/>
              </a:rPr>
              <a:t>YOU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684808" y="1397504"/>
            <a:ext cx="1574492" cy="1574492"/>
          </a:xfrm>
          <a:custGeom>
            <a:avLst/>
            <a:gdLst/>
            <a:ahLst/>
            <a:cxnLst/>
            <a:rect r="r" b="b" t="t" l="l"/>
            <a:pathLst>
              <a:path h="1574492" w="1574492">
                <a:moveTo>
                  <a:pt x="0" y="0"/>
                </a:moveTo>
                <a:lnTo>
                  <a:pt x="1574492" y="0"/>
                </a:lnTo>
                <a:lnTo>
                  <a:pt x="1574492" y="1574492"/>
                </a:lnTo>
                <a:lnTo>
                  <a:pt x="0" y="15744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06342" y="6610166"/>
            <a:ext cx="1613877" cy="2543359"/>
          </a:xfrm>
          <a:custGeom>
            <a:avLst/>
            <a:gdLst/>
            <a:ahLst/>
            <a:cxnLst/>
            <a:rect r="r" b="b" t="t" l="l"/>
            <a:pathLst>
              <a:path h="2543359" w="1613877">
                <a:moveTo>
                  <a:pt x="0" y="0"/>
                </a:moveTo>
                <a:lnTo>
                  <a:pt x="1613876" y="0"/>
                </a:lnTo>
                <a:lnTo>
                  <a:pt x="1613876" y="2543359"/>
                </a:lnTo>
                <a:lnTo>
                  <a:pt x="0" y="25433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097206" y="8373502"/>
            <a:ext cx="2093635" cy="346401"/>
          </a:xfrm>
          <a:custGeom>
            <a:avLst/>
            <a:gdLst/>
            <a:ahLst/>
            <a:cxnLst/>
            <a:rect r="r" b="b" t="t" l="l"/>
            <a:pathLst>
              <a:path h="346401" w="2093635">
                <a:moveTo>
                  <a:pt x="0" y="0"/>
                </a:moveTo>
                <a:lnTo>
                  <a:pt x="2093635" y="0"/>
                </a:lnTo>
                <a:lnTo>
                  <a:pt x="2093635" y="346401"/>
                </a:lnTo>
                <a:lnTo>
                  <a:pt x="0" y="3464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06342" y="1613902"/>
            <a:ext cx="2093635" cy="346401"/>
          </a:xfrm>
          <a:custGeom>
            <a:avLst/>
            <a:gdLst/>
            <a:ahLst/>
            <a:cxnLst/>
            <a:rect r="r" b="b" t="t" l="l"/>
            <a:pathLst>
              <a:path h="346401" w="2093635">
                <a:moveTo>
                  <a:pt x="0" y="0"/>
                </a:moveTo>
                <a:lnTo>
                  <a:pt x="2093634" y="0"/>
                </a:lnTo>
                <a:lnTo>
                  <a:pt x="2093634" y="346401"/>
                </a:lnTo>
                <a:lnTo>
                  <a:pt x="0" y="3464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rd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91677" y="-370742"/>
            <a:ext cx="22871353" cy="11028485"/>
            <a:chOff x="0" y="0"/>
            <a:chExt cx="30495138" cy="147046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61028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460307" y="0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43388" y="824833"/>
            <a:ext cx="17401224" cy="8637335"/>
          </a:xfrm>
          <a:custGeom>
            <a:avLst/>
            <a:gdLst/>
            <a:ahLst/>
            <a:cxnLst/>
            <a:rect r="r" b="b" t="t" l="l"/>
            <a:pathLst>
              <a:path h="8637335" w="17401224">
                <a:moveTo>
                  <a:pt x="0" y="0"/>
                </a:moveTo>
                <a:lnTo>
                  <a:pt x="17401224" y="0"/>
                </a:lnTo>
                <a:lnTo>
                  <a:pt x="17401224" y="8637334"/>
                </a:lnTo>
                <a:lnTo>
                  <a:pt x="0" y="8637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4808" y="1397504"/>
            <a:ext cx="1574492" cy="1574492"/>
          </a:xfrm>
          <a:custGeom>
            <a:avLst/>
            <a:gdLst/>
            <a:ahLst/>
            <a:cxnLst/>
            <a:rect r="r" b="b" t="t" l="l"/>
            <a:pathLst>
              <a:path h="1574492" w="1574492">
                <a:moveTo>
                  <a:pt x="0" y="0"/>
                </a:moveTo>
                <a:lnTo>
                  <a:pt x="1574492" y="0"/>
                </a:lnTo>
                <a:lnTo>
                  <a:pt x="1574492" y="1574492"/>
                </a:lnTo>
                <a:lnTo>
                  <a:pt x="0" y="15744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09895" y="1549725"/>
            <a:ext cx="10268210" cy="1289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31"/>
              </a:lnSpc>
            </a:pPr>
            <a:r>
              <a:rPr lang="en-US" sz="8588">
                <a:solidFill>
                  <a:srgbClr val="000000"/>
                </a:solidFill>
                <a:latin typeface="Aerospace bold"/>
                <a:ea typeface="Aerospace bold"/>
                <a:cs typeface="Aerospace bold"/>
                <a:sym typeface="Aerospace bold"/>
              </a:rPr>
              <a:t>PENDAHULUAN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17721" y="3291873"/>
            <a:ext cx="14652559" cy="6170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 spc="54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Gambaran Umum:</a:t>
            </a:r>
          </a:p>
          <a:p>
            <a:pPr algn="just" marL="1165863" indent="-388621" lvl="2">
              <a:lnSpc>
                <a:spcPts val="3780"/>
              </a:lnSpc>
              <a:buFont typeface="Arial"/>
              <a:buChar char="⚬"/>
            </a:pPr>
            <a:r>
              <a:rPr lang="en-US" sz="2700" spc="54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Dalam presentasi ini, akan memaparkan bagaimana sistem logika fuzzy digunakan untuk memprediksi tingkat kebahagiaan pelanggan di restoran berdasarkan beberapa faktor utama, yakni kecepatan layanan, kualitas makanan, dan suasana restoran.</a:t>
            </a:r>
          </a:p>
          <a:p>
            <a:pPr algn="just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 spc="54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Tujuan:</a:t>
            </a:r>
          </a:p>
          <a:p>
            <a:pPr algn="just" marL="1165863" indent="-388621" lvl="2">
              <a:lnSpc>
                <a:spcPts val="3780"/>
              </a:lnSpc>
              <a:buFont typeface="Arial"/>
              <a:buChar char="⚬"/>
            </a:pPr>
            <a:r>
              <a:rPr lang="en-US" sz="2700" spc="54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Tujuan utama dari sistem ini adalah untuk memberikan wawasan yang lebih baik mengenai pengalaman pelanggan, sehingga restoran dapat meningkatkan kualitas layanan dan memastikan pelanggan merasa puas.</a:t>
            </a:r>
          </a:p>
          <a:p>
            <a:pPr algn="just" marL="582932" indent="-291466" lvl="1">
              <a:lnSpc>
                <a:spcPts val="3780"/>
              </a:lnSpc>
              <a:buFont typeface="Arial"/>
              <a:buChar char="•"/>
            </a:pPr>
            <a:r>
              <a:rPr lang="en-US" sz="2700" spc="54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Komponen Utama yang Digunakan:</a:t>
            </a:r>
          </a:p>
          <a:p>
            <a:pPr algn="just" marL="1165863" indent="-388621" lvl="2">
              <a:lnSpc>
                <a:spcPts val="3780"/>
              </a:lnSpc>
              <a:buFont typeface="Arial"/>
              <a:buChar char="⚬"/>
            </a:pPr>
            <a:r>
              <a:rPr lang="en-US" sz="2700" spc="54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Kecepatan Layanan</a:t>
            </a:r>
          </a:p>
          <a:p>
            <a:pPr algn="just" marL="1165863" indent="-388621" lvl="2">
              <a:lnSpc>
                <a:spcPts val="3780"/>
              </a:lnSpc>
              <a:buFont typeface="Arial"/>
              <a:buChar char="⚬"/>
            </a:pPr>
            <a:r>
              <a:rPr lang="en-US" sz="2700" spc="54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Kualitas Makanan</a:t>
            </a:r>
          </a:p>
          <a:p>
            <a:pPr algn="just" marL="1165863" indent="-388621" lvl="2">
              <a:lnSpc>
                <a:spcPts val="3780"/>
              </a:lnSpc>
              <a:buFont typeface="Arial"/>
              <a:buChar char="⚬"/>
            </a:pPr>
            <a:r>
              <a:rPr lang="en-US" sz="2700" spc="54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Suasana Restoran</a:t>
            </a:r>
          </a:p>
          <a:p>
            <a:pPr algn="just">
              <a:lnSpc>
                <a:spcPts val="3780"/>
              </a:lnSpc>
            </a:pPr>
          </a:p>
        </p:txBody>
      </p:sp>
    </p:spTree>
  </p:cSld>
  <p:clrMapOvr>
    <a:masterClrMapping/>
  </p:clrMapOvr>
  <p:transition spd="fast">
    <p:cover dir="r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91677" y="-370742"/>
            <a:ext cx="22871353" cy="11028485"/>
            <a:chOff x="0" y="0"/>
            <a:chExt cx="30495138" cy="147046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61028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460307" y="0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43388" y="824833"/>
            <a:ext cx="17401224" cy="8637335"/>
          </a:xfrm>
          <a:custGeom>
            <a:avLst/>
            <a:gdLst/>
            <a:ahLst/>
            <a:cxnLst/>
            <a:rect r="r" b="b" t="t" l="l"/>
            <a:pathLst>
              <a:path h="8637335" w="17401224">
                <a:moveTo>
                  <a:pt x="0" y="0"/>
                </a:moveTo>
                <a:lnTo>
                  <a:pt x="17401224" y="0"/>
                </a:lnTo>
                <a:lnTo>
                  <a:pt x="17401224" y="8637334"/>
                </a:lnTo>
                <a:lnTo>
                  <a:pt x="0" y="8637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966803"/>
            <a:ext cx="16230600" cy="5753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Logika Fuzzy: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Logika fuzzy adalah suatu metode yang digunakan untuk mengatasi ketidakpastian dengan memungkinkan suatu pernyataan memiliki nilai kebenaran yang tidak hanya 0 (salah) atau 1 (benar), tetapi bisa berada di antara keduanya. Sistem ini memungkinkan pengolahan informasi yang lebih fleksibel, terutama ketika data yang digunakan bersifat tidak pasti atau kabur.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Fungsi Keanggotaan: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Fungsi keanggotaan dalam logika fuzzy digunakan untuk mendefinisikan himpunan fuzzy pada berbagai variabel. Fungsi ini mengubah nilai input menjadi nilai keanggotaan dalam suatu himpunan tertentu, misalnya, pada rentang nilai 0 hingga 10 untuk kecepatan layanan, dengan pembagian kategori seperti "lambat", "rata-rata", dan "cepat".</a:t>
            </a:r>
          </a:p>
          <a:p>
            <a:pPr algn="just">
              <a:lnSpc>
                <a:spcPts val="4199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097206" y="8373502"/>
            <a:ext cx="2093635" cy="346401"/>
          </a:xfrm>
          <a:custGeom>
            <a:avLst/>
            <a:gdLst/>
            <a:ahLst/>
            <a:cxnLst/>
            <a:rect r="r" b="b" t="t" l="l"/>
            <a:pathLst>
              <a:path h="346401" w="2093635">
                <a:moveTo>
                  <a:pt x="0" y="0"/>
                </a:moveTo>
                <a:lnTo>
                  <a:pt x="2093635" y="0"/>
                </a:lnTo>
                <a:lnTo>
                  <a:pt x="2093635" y="346401"/>
                </a:lnTo>
                <a:lnTo>
                  <a:pt x="0" y="3464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620699" y="1362980"/>
            <a:ext cx="15046602" cy="1101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67"/>
              </a:lnSpc>
            </a:pPr>
            <a:r>
              <a:rPr lang="en-US" sz="7388">
                <a:solidFill>
                  <a:srgbClr val="000000"/>
                </a:solidFill>
                <a:latin typeface="Aerospace bold"/>
                <a:ea typeface="Aerospace bold"/>
                <a:cs typeface="Aerospace bold"/>
                <a:sym typeface="Aerospace bold"/>
              </a:rPr>
              <a:t>DASAR-DASAR LOGIKA FUZZY</a:t>
            </a:r>
          </a:p>
        </p:txBody>
      </p:sp>
    </p:spTree>
  </p:cSld>
  <p:clrMapOvr>
    <a:masterClrMapping/>
  </p:clrMapOvr>
  <p:transition spd="fast">
    <p:cover dir="r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91677" y="-370742"/>
            <a:ext cx="22871353" cy="11028485"/>
            <a:chOff x="0" y="0"/>
            <a:chExt cx="30495138" cy="147046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61028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460307" y="0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43388" y="824833"/>
            <a:ext cx="17401224" cy="8637335"/>
          </a:xfrm>
          <a:custGeom>
            <a:avLst/>
            <a:gdLst/>
            <a:ahLst/>
            <a:cxnLst/>
            <a:rect r="r" b="b" t="t" l="l"/>
            <a:pathLst>
              <a:path h="8637335" w="17401224">
                <a:moveTo>
                  <a:pt x="0" y="0"/>
                </a:moveTo>
                <a:lnTo>
                  <a:pt x="17401224" y="0"/>
                </a:lnTo>
                <a:lnTo>
                  <a:pt x="17401224" y="8637334"/>
                </a:lnTo>
                <a:lnTo>
                  <a:pt x="0" y="8637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15994" y="1263941"/>
            <a:ext cx="1574492" cy="1574492"/>
          </a:xfrm>
          <a:custGeom>
            <a:avLst/>
            <a:gdLst/>
            <a:ahLst/>
            <a:cxnLst/>
            <a:rect r="r" b="b" t="t" l="l"/>
            <a:pathLst>
              <a:path h="1574492" w="1574492">
                <a:moveTo>
                  <a:pt x="0" y="0"/>
                </a:moveTo>
                <a:lnTo>
                  <a:pt x="1574492" y="0"/>
                </a:lnTo>
                <a:lnTo>
                  <a:pt x="1574492" y="1574492"/>
                </a:lnTo>
                <a:lnTo>
                  <a:pt x="0" y="15744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9770" y="1273466"/>
            <a:ext cx="16142284" cy="911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06"/>
              </a:lnSpc>
            </a:pPr>
            <a:r>
              <a:rPr lang="en-US" sz="6088">
                <a:solidFill>
                  <a:srgbClr val="000000"/>
                </a:solidFill>
                <a:latin typeface="Aerospace bold"/>
                <a:ea typeface="Aerospace bold"/>
                <a:cs typeface="Aerospace bold"/>
                <a:sym typeface="Aerospace bold"/>
              </a:rPr>
              <a:t>VARIABEL FUZZY YANG DIGUNAKAN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56023"/>
            <a:ext cx="16561786" cy="701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Kecepatan </a:t>
            </a: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Layanan: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Variabel ini mengukur seberapa cepat layanan diberikan kepada pelanggan. Dalam sistem ini, kecepatan layanan dikelompokkan menjadi tiga kategori, yaitu "lambat", "rata-rata", dan "cepat".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Kualitas Makanan: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Kualitas makanan yang disajikan di restoran menjadi salah satu faktor penting dalam menentukan kebahagiaan pelanggan. Kualitas makanan dikategorikan menjadi tiga kelompok: "buruk", "rata-rata", dan "excellent" (sangat baik).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Suasana Restoran: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Suasana restoran, yang mencakup aspek-aspek seperti kebersihan, pencahayaan, dan kenyamanan, juga mempengaruhi tingkat kebahagiaan pelanggan. Suasana restoran ini dibagi menjadi tiga kategori: "buruk", "normal", dan "baik".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Kebahagiaan Pelanggan: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Variabel ini menggambarkan tingkat kepuasan atau kebahagiaan yang dirasakan oleh pelanggan berdasarkan pengalaman mereka di restoran. Kebahagiaan pelanggan dikategorikan menjadi tiga tingkatan: "tidak bahagia", "netral", dan "bahagia".</a:t>
            </a:r>
          </a:p>
          <a:p>
            <a:pPr algn="just">
              <a:lnSpc>
                <a:spcPts val="3500"/>
              </a:lnSpc>
            </a:pPr>
          </a:p>
        </p:txBody>
      </p:sp>
    </p:spTree>
  </p:cSld>
  <p:clrMapOvr>
    <a:masterClrMapping/>
  </p:clrMapOvr>
  <p:transition spd="fast">
    <p:cover dir="r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91677" y="-370742"/>
            <a:ext cx="22871353" cy="11028485"/>
            <a:chOff x="0" y="0"/>
            <a:chExt cx="30495138" cy="147046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61028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460307" y="0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825972" y="177778"/>
            <a:ext cx="20008403" cy="9931444"/>
          </a:xfrm>
          <a:custGeom>
            <a:avLst/>
            <a:gdLst/>
            <a:ahLst/>
            <a:cxnLst/>
            <a:rect r="r" b="b" t="t" l="l"/>
            <a:pathLst>
              <a:path h="9931444" w="20008403">
                <a:moveTo>
                  <a:pt x="0" y="0"/>
                </a:moveTo>
                <a:lnTo>
                  <a:pt x="20008403" y="0"/>
                </a:lnTo>
                <a:lnTo>
                  <a:pt x="20008403" y="9931444"/>
                </a:lnTo>
                <a:lnTo>
                  <a:pt x="0" y="9931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62930" y="1038225"/>
            <a:ext cx="16162141" cy="68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1"/>
              </a:lnSpc>
            </a:pPr>
            <a:r>
              <a:rPr lang="en-US" sz="4589">
                <a:solidFill>
                  <a:srgbClr val="000000"/>
                </a:solidFill>
                <a:latin typeface="Aerospace bold"/>
                <a:ea typeface="Aerospace bold"/>
                <a:cs typeface="Aerospace bold"/>
                <a:sym typeface="Aerospace bold"/>
              </a:rPr>
              <a:t>FUNGSI KEANGGOTAAN UNTUK SETIAP VARIABEL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7247" y="2027867"/>
            <a:ext cx="16661966" cy="788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Kecepatan </a:t>
            </a: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Layanan: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Lambat: Didefinisikan dengan fungsi keanggotaan trapmf(0, 0, 3, 5), yang berarti nilai kecepatan layanan dari 0 hingga 5 dianggap lambat.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Rata-rata: Fungsi keanggotaan trimf(3, 5, 7) mendefinisikan kategori ini untuk nilai kecepatan layanan antara 3 hingga 7.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Cepat: Fungsi keanggotaan trapmf(5, 7, 10, 10) mendefinisikan kecepatan layanan yang dianggap cepat, dengan nilai antara 5 hingga 10.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Kualitas Makanan: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Buruk: Fungsi keanggotaan trapmf(0, 0, 3, 5) menggambarkan kualitas makanan yang buruk.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Rata-rata: Fungsi keanggotaan trimf(3, 5, 7) menggambarkan kualitas makanan yang berada dalam kategori rata-rata.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Excellent: Fungsi keanggotaan trapmf(5, 7, 10, 10) menggambarkan kualitas makanan yang sangat baik atau excellent.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Suasana Restoran: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Buruk: Fungsi keanggotaan trapmf(0, 0, 3, 5) menunjukkan suasana restoran yang buruk.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Normal: Fungsi keanggotaan trimf(3, 5, 7) menggambarkan suasana restoran yang biasa atau normal.</a:t>
            </a:r>
          </a:p>
          <a:p>
            <a:pPr algn="just" marL="1079502" indent="-359834" lvl="2">
              <a:lnSpc>
                <a:spcPts val="3500"/>
              </a:lnSpc>
              <a:buFont typeface="Arial"/>
              <a:buChar char="⚬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Baik: Fungsi keanggotaan trapmf(5, 7, 10, 10) menggambarkan suasana restoran yang nyaman dan menyenangkan.</a:t>
            </a:r>
          </a:p>
          <a:p>
            <a:pPr algn="just">
              <a:lnSpc>
                <a:spcPts val="3500"/>
              </a:lnSpc>
            </a:pPr>
          </a:p>
        </p:txBody>
      </p:sp>
    </p:spTree>
  </p:cSld>
  <p:clrMapOvr>
    <a:masterClrMapping/>
  </p:clrMapOvr>
  <p:transition spd="fast">
    <p:cover dir="r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91677" y="-370742"/>
            <a:ext cx="22871353" cy="11028485"/>
            <a:chOff x="0" y="0"/>
            <a:chExt cx="30495138" cy="147046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61028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460307" y="0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43388" y="824833"/>
            <a:ext cx="17401224" cy="8637335"/>
          </a:xfrm>
          <a:custGeom>
            <a:avLst/>
            <a:gdLst/>
            <a:ahLst/>
            <a:cxnLst/>
            <a:rect r="r" b="b" t="t" l="l"/>
            <a:pathLst>
              <a:path h="8637335" w="17401224">
                <a:moveTo>
                  <a:pt x="0" y="0"/>
                </a:moveTo>
                <a:lnTo>
                  <a:pt x="17401224" y="0"/>
                </a:lnTo>
                <a:lnTo>
                  <a:pt x="17401224" y="8637334"/>
                </a:lnTo>
                <a:lnTo>
                  <a:pt x="0" y="8637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380953"/>
            <a:ext cx="16230600" cy="60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9"/>
              </a:lnSpc>
            </a:pPr>
            <a:r>
              <a:rPr lang="en-US" sz="3989">
                <a:solidFill>
                  <a:srgbClr val="000000"/>
                </a:solidFill>
                <a:latin typeface="Aerospace bold"/>
                <a:ea typeface="Aerospace bold"/>
                <a:cs typeface="Aerospace bold"/>
                <a:sym typeface="Aerospace bold"/>
              </a:rPr>
              <a:t>FUNGSI KEANGGOTAAN UNTUK KEBAHAGIAAN PELANGGAN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2165" y="2617060"/>
            <a:ext cx="15383670" cy="438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Tidak</a:t>
            </a: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 Bahagia: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Fungsi keanggotaan trapmf(0, 0, 25, 50) menggambarkan tingkat kebahagiaan yang rendah, yang mengindikasikan ketidakpuasan pelanggan.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Netral: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Fungsi keanggotaan trimf(25, 50, 75) menunjukkan tingkat kebahagiaan yang netral, di mana pelanggan tidak merasa sangat puas namun juga tidak merasa sangat kecewa.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Bahagia: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Fungsi keanggotaan trapmf(50, 75, 100, 100) menggambarkan tingkat kebahagiaan yang tinggi, yang mengindikasikan bahwa pelanggan merasa puas dan senang dengan pengalaman mereka di restoran.</a:t>
            </a:r>
          </a:p>
          <a:p>
            <a:pPr algn="just">
              <a:lnSpc>
                <a:spcPts val="350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097206" y="8373502"/>
            <a:ext cx="2093635" cy="346401"/>
          </a:xfrm>
          <a:custGeom>
            <a:avLst/>
            <a:gdLst/>
            <a:ahLst/>
            <a:cxnLst/>
            <a:rect r="r" b="b" t="t" l="l"/>
            <a:pathLst>
              <a:path h="346401" w="2093635">
                <a:moveTo>
                  <a:pt x="0" y="0"/>
                </a:moveTo>
                <a:lnTo>
                  <a:pt x="2093635" y="0"/>
                </a:lnTo>
                <a:lnTo>
                  <a:pt x="2093635" y="346401"/>
                </a:lnTo>
                <a:lnTo>
                  <a:pt x="0" y="3464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r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91677" y="-370742"/>
            <a:ext cx="22871353" cy="11028485"/>
            <a:chOff x="0" y="0"/>
            <a:chExt cx="30495138" cy="147046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61028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460307" y="0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43388" y="824833"/>
            <a:ext cx="17401224" cy="8637335"/>
          </a:xfrm>
          <a:custGeom>
            <a:avLst/>
            <a:gdLst/>
            <a:ahLst/>
            <a:cxnLst/>
            <a:rect r="r" b="b" t="t" l="l"/>
            <a:pathLst>
              <a:path h="8637335" w="17401224">
                <a:moveTo>
                  <a:pt x="0" y="0"/>
                </a:moveTo>
                <a:lnTo>
                  <a:pt x="17401224" y="0"/>
                </a:lnTo>
                <a:lnTo>
                  <a:pt x="17401224" y="8637334"/>
                </a:lnTo>
                <a:lnTo>
                  <a:pt x="0" y="8637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380953"/>
            <a:ext cx="16230600" cy="60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9"/>
              </a:lnSpc>
            </a:pPr>
            <a:r>
              <a:rPr lang="en-US" sz="3989">
                <a:solidFill>
                  <a:srgbClr val="000000"/>
                </a:solidFill>
                <a:latin typeface="Aerospace bold"/>
                <a:ea typeface="Aerospace bold"/>
                <a:cs typeface="Aerospace bold"/>
                <a:sym typeface="Aerospace bold"/>
              </a:rPr>
              <a:t>ATURAN FUZZY YANG DIGUNAKAN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2165" y="2617060"/>
            <a:ext cx="15383670" cy="438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Aturan 1: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Jika kecepatan layanan cepat, kualitas makanan excellent, dan suasana restoran baik, maka kebahagiaan pelanggan akan tinggi (bahagia).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Aturan 2: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Jika kecepatan layanan rata-rata, kualitas makanan rata-rata, dan suasana restoran normal, maka kebahagiaan pelanggan akan berada pada tingkat netral.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Aturan 3:</a:t>
            </a:r>
          </a:p>
          <a:p>
            <a:pPr algn="just" marL="539751" indent="-269876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Jika kecepatan layanan lambat, kualitas makanan buruk, atau suasana restoran buruk, maka kebahagiaan pelanggan akan rendah (tidak bahagia).</a:t>
            </a:r>
          </a:p>
          <a:p>
            <a:pPr algn="just">
              <a:lnSpc>
                <a:spcPts val="350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097206" y="8373502"/>
            <a:ext cx="2093635" cy="346401"/>
          </a:xfrm>
          <a:custGeom>
            <a:avLst/>
            <a:gdLst/>
            <a:ahLst/>
            <a:cxnLst/>
            <a:rect r="r" b="b" t="t" l="l"/>
            <a:pathLst>
              <a:path h="346401" w="2093635">
                <a:moveTo>
                  <a:pt x="0" y="0"/>
                </a:moveTo>
                <a:lnTo>
                  <a:pt x="2093635" y="0"/>
                </a:lnTo>
                <a:lnTo>
                  <a:pt x="2093635" y="346401"/>
                </a:lnTo>
                <a:lnTo>
                  <a:pt x="0" y="3464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rd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91677" y="-370742"/>
            <a:ext cx="22871353" cy="11028485"/>
            <a:chOff x="0" y="0"/>
            <a:chExt cx="30495138" cy="147046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61028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460307" y="0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825972" y="177778"/>
            <a:ext cx="20008403" cy="9931444"/>
          </a:xfrm>
          <a:custGeom>
            <a:avLst/>
            <a:gdLst/>
            <a:ahLst/>
            <a:cxnLst/>
            <a:rect r="r" b="b" t="t" l="l"/>
            <a:pathLst>
              <a:path h="9931444" w="20008403">
                <a:moveTo>
                  <a:pt x="0" y="0"/>
                </a:moveTo>
                <a:lnTo>
                  <a:pt x="20008403" y="0"/>
                </a:lnTo>
                <a:lnTo>
                  <a:pt x="20008403" y="9931444"/>
                </a:lnTo>
                <a:lnTo>
                  <a:pt x="0" y="99314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62930" y="1038225"/>
            <a:ext cx="16162141" cy="68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51"/>
              </a:lnSpc>
            </a:pPr>
            <a:r>
              <a:rPr lang="en-US" sz="4589">
                <a:solidFill>
                  <a:srgbClr val="000000"/>
                </a:solidFill>
                <a:latin typeface="Aerospace bold"/>
                <a:ea typeface="Aerospace bold"/>
                <a:cs typeface="Aerospace bold"/>
                <a:sym typeface="Aerospace bold"/>
              </a:rPr>
              <a:t>SISTEM KONTROL FUZZY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7247" y="2018342"/>
            <a:ext cx="16661966" cy="599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Definisi Sistem Kontrol:</a:t>
            </a:r>
          </a:p>
          <a:p>
            <a:pPr algn="just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Sistem kontrol fuzzy dibuat dengan menggabungkan berbagai aturan fuzzy yang sudah didefinisikan sebelumnya. Sistem ini menggabungkan input dari variabel-variabel seperti kecepatan layanan, kualitas makanan, dan suasana restoran untuk menghasilkan output yang menggambarkan tingkat kebahagiaan pelanggan.</a:t>
            </a:r>
          </a:p>
          <a:p>
            <a:pPr algn="just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Inferensi Fuzzy:</a:t>
            </a:r>
          </a:p>
          <a:p>
            <a:pPr algn="just" marL="734056" indent="-367028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Dalam sistem ini, setiap input akan diproses menggunakan aturan fuzzy untuk menghasilkan keputusan yang lebih tepat, meskipun data yang digunakan mungkin tidak pasti atau kabur.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  <p:transition spd="fast">
    <p:cover dir="rd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91677" y="-370742"/>
            <a:ext cx="22871353" cy="11028485"/>
            <a:chOff x="0" y="0"/>
            <a:chExt cx="30495138" cy="147046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61028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5460307" y="0"/>
              <a:ext cx="15034831" cy="14643618"/>
            </a:xfrm>
            <a:custGeom>
              <a:avLst/>
              <a:gdLst/>
              <a:ahLst/>
              <a:cxnLst/>
              <a:rect r="r" b="b" t="t" l="l"/>
              <a:pathLst>
                <a:path h="14643618" w="15034831">
                  <a:moveTo>
                    <a:pt x="0" y="0"/>
                  </a:moveTo>
                  <a:lnTo>
                    <a:pt x="15034831" y="0"/>
                  </a:lnTo>
                  <a:lnTo>
                    <a:pt x="15034831" y="14643618"/>
                  </a:lnTo>
                  <a:lnTo>
                    <a:pt x="0" y="146436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443388" y="824833"/>
            <a:ext cx="17401224" cy="8637335"/>
          </a:xfrm>
          <a:custGeom>
            <a:avLst/>
            <a:gdLst/>
            <a:ahLst/>
            <a:cxnLst/>
            <a:rect r="r" b="b" t="t" l="l"/>
            <a:pathLst>
              <a:path h="8637335" w="17401224">
                <a:moveTo>
                  <a:pt x="0" y="0"/>
                </a:moveTo>
                <a:lnTo>
                  <a:pt x="17401224" y="0"/>
                </a:lnTo>
                <a:lnTo>
                  <a:pt x="17401224" y="8637334"/>
                </a:lnTo>
                <a:lnTo>
                  <a:pt x="0" y="8637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380953"/>
            <a:ext cx="16230600" cy="60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69"/>
              </a:lnSpc>
            </a:pPr>
            <a:r>
              <a:rPr lang="en-US" sz="3989">
                <a:solidFill>
                  <a:srgbClr val="000000"/>
                </a:solidFill>
                <a:latin typeface="Aerospace bold"/>
                <a:ea typeface="Aerospace bold"/>
                <a:cs typeface="Aerospace bold"/>
                <a:sym typeface="Aerospace bold"/>
              </a:rPr>
              <a:t>INPUT DAN OUTPUT SISTEM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52165" y="2617060"/>
            <a:ext cx="15383670" cy="470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Nilai Input yang Digunakan:</a:t>
            </a:r>
          </a:p>
          <a:p>
            <a:pPr algn="just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Kecepatan Layanan = 8</a:t>
            </a:r>
          </a:p>
          <a:p>
            <a:pPr algn="just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Kualitas Makanan = 7</a:t>
            </a:r>
          </a:p>
          <a:p>
            <a:pPr algn="just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Suasana Restoran = 9</a:t>
            </a:r>
          </a:p>
          <a:p>
            <a:pPr algn="just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Hasil Output dari Sistem:</a:t>
            </a:r>
          </a:p>
          <a:p>
            <a:pPr algn="just" marL="1295397" indent="-431799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Malik"/>
                <a:ea typeface="Malik"/>
                <a:cs typeface="Malik"/>
                <a:sym typeface="Malik"/>
              </a:rPr>
              <a:t>Berdasarkan nilai input yang diberikan, sistem menghitung bahwa tingkat kebahagiaan pelanggan adalah sekitar 80.62, yang menunjukkan bahwa pelanggan merasa cukup bahagia dengan pengalaman mereka di restoran tersebut.</a:t>
            </a:r>
          </a:p>
          <a:p>
            <a:pPr algn="just">
              <a:lnSpc>
                <a:spcPts val="419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097206" y="8373502"/>
            <a:ext cx="2093635" cy="346401"/>
          </a:xfrm>
          <a:custGeom>
            <a:avLst/>
            <a:gdLst/>
            <a:ahLst/>
            <a:cxnLst/>
            <a:rect r="r" b="b" t="t" l="l"/>
            <a:pathLst>
              <a:path h="346401" w="2093635">
                <a:moveTo>
                  <a:pt x="0" y="0"/>
                </a:moveTo>
                <a:lnTo>
                  <a:pt x="2093635" y="0"/>
                </a:lnTo>
                <a:lnTo>
                  <a:pt x="2093635" y="346401"/>
                </a:lnTo>
                <a:lnTo>
                  <a:pt x="0" y="3464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cover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DAGbWRkDFJc</dc:identifier>
  <dcterms:modified xsi:type="dcterms:W3CDTF">2011-08-01T06:04:30Z</dcterms:modified>
  <cp:revision>1</cp:revision>
  <dc:title>White Black Minimalist Geometric Pattern Presentation</dc:title>
</cp:coreProperties>
</file>