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69" r:id="rId4"/>
    <p:sldId id="258" r:id="rId5"/>
    <p:sldId id="259" r:id="rId6"/>
    <p:sldId id="266" r:id="rId7"/>
    <p:sldId id="270" r:id="rId8"/>
    <p:sldId id="267" r:id="rId9"/>
    <p:sldId id="271" r:id="rId10"/>
    <p:sldId id="260" r:id="rId11"/>
    <p:sldId id="268" r:id="rId12"/>
    <p:sldId id="272" r:id="rId13"/>
    <p:sldId id="261" r:id="rId14"/>
    <p:sldId id="273" r:id="rId15"/>
    <p:sldId id="26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AAE96-A54C-9B2C-28E3-436BA9927886}" v="295" dt="2024-10-11T10:39:12.911"/>
    <p1510:client id="{361E6B3A-7867-44F9-8223-5086F01F0F79}" v="276" dt="2024-10-10T17:51:32.680"/>
    <p1510:client id="{77EFFF57-FE8C-9F06-ED50-045A14FF3F13}" v="608" dt="2024-10-11T08:19:30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9867A-279D-4AB2-8BC1-CAE213CB0D8E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F212308-3094-4C51-AF52-1A30DDB69553}">
      <dgm:prSet/>
      <dgm:spPr/>
      <dgm:t>
        <a:bodyPr/>
        <a:lstStyle/>
        <a:p>
          <a:r>
            <a:rPr lang="en-US" dirty="0"/>
            <a:t>Stock price prediction is crucial for investment decisions and risk management.</a:t>
          </a:r>
        </a:p>
      </dgm:t>
    </dgm:pt>
    <dgm:pt modelId="{6B4214E3-B83A-468A-9024-D7417E80562F}" type="parTrans" cxnId="{5CB031BC-AC23-40E9-A833-5DD53898871F}">
      <dgm:prSet/>
      <dgm:spPr/>
      <dgm:t>
        <a:bodyPr/>
        <a:lstStyle/>
        <a:p>
          <a:endParaRPr lang="en-US"/>
        </a:p>
      </dgm:t>
    </dgm:pt>
    <dgm:pt modelId="{D311A6BD-812D-4A8A-8BC4-B2BED1D4DC38}" type="sibTrans" cxnId="{5CB031BC-AC23-40E9-A833-5DD53898871F}">
      <dgm:prSet/>
      <dgm:spPr/>
      <dgm:t>
        <a:bodyPr/>
        <a:lstStyle/>
        <a:p>
          <a:endParaRPr lang="en-US"/>
        </a:p>
      </dgm:t>
    </dgm:pt>
    <dgm:pt modelId="{CA32335F-E851-4A35-B2DB-4544BBAACB01}">
      <dgm:prSet phldr="0"/>
      <dgm:spPr/>
      <dgm:t>
        <a:bodyPr/>
        <a:lstStyle/>
        <a:p>
          <a:r>
            <a:rPr lang="en-US" dirty="0"/>
            <a:t>Influenced by global events, investor sentiment, and regulatory changes, </a:t>
          </a:r>
          <a:r>
            <a:rPr lang="en-US" dirty="0">
              <a:latin typeface="Century Gothic" panose="020B0502020202020204"/>
            </a:rPr>
            <a:t>make</a:t>
          </a:r>
          <a:r>
            <a:rPr lang="en-US" dirty="0"/>
            <a:t> predictions complex and uncertain.</a:t>
          </a:r>
        </a:p>
      </dgm:t>
    </dgm:pt>
    <dgm:pt modelId="{62B64D2C-FFF9-47B9-9183-0CEE05D63F42}" type="parTrans" cxnId="{BBD2404D-D9E7-4764-9762-D2C9252D69D4}">
      <dgm:prSet/>
      <dgm:spPr/>
    </dgm:pt>
    <dgm:pt modelId="{E1E1A0C6-9F3F-4754-8FFF-5CD267DE6C3C}" type="sibTrans" cxnId="{BBD2404D-D9E7-4764-9762-D2C9252D69D4}">
      <dgm:prSet/>
      <dgm:spPr/>
      <dgm:t>
        <a:bodyPr/>
        <a:lstStyle/>
        <a:p>
          <a:endParaRPr lang="en-US"/>
        </a:p>
      </dgm:t>
    </dgm:pt>
    <dgm:pt modelId="{E3D4F623-6152-4AF6-ADC7-72CD0D187A82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It requires</a:t>
          </a:r>
          <a:r>
            <a:rPr lang="en-US" dirty="0"/>
            <a:t> analyzing vast amounts of data, including historical trends, financial ratios, macroeconomic indicators, and social media sentiment.</a:t>
          </a:r>
        </a:p>
      </dgm:t>
    </dgm:pt>
    <dgm:pt modelId="{8BB77E28-3842-4633-B37F-1BFC19DC93EC}" type="parTrans" cxnId="{D6CE16E1-C793-4086-8305-AC359D26E1E5}">
      <dgm:prSet/>
      <dgm:spPr/>
    </dgm:pt>
    <dgm:pt modelId="{5D5C5146-904A-4618-B750-4A3E33C9A754}" type="sibTrans" cxnId="{D6CE16E1-C793-4086-8305-AC359D26E1E5}">
      <dgm:prSet/>
      <dgm:spPr/>
      <dgm:t>
        <a:bodyPr/>
        <a:lstStyle/>
        <a:p>
          <a:endParaRPr lang="en-US"/>
        </a:p>
      </dgm:t>
    </dgm:pt>
    <dgm:pt modelId="{FC45368C-71A3-44FE-B3F7-612718B4373D}">
      <dgm:prSet phldr="0"/>
      <dgm:spPr/>
      <dgm:t>
        <a:bodyPr/>
        <a:lstStyle/>
        <a:p>
          <a:r>
            <a:rPr lang="en-US" dirty="0"/>
            <a:t>As a tech and telecommunications giant, NTT operates in a dynamic industry, making stock price forecasting both challenging and insightful.</a:t>
          </a:r>
        </a:p>
      </dgm:t>
    </dgm:pt>
    <dgm:pt modelId="{68C387EF-4A60-4210-964C-F73782FADAE5}" type="parTrans" cxnId="{FD159B11-6ACB-46AA-A820-B02691CB75CC}">
      <dgm:prSet/>
      <dgm:spPr/>
    </dgm:pt>
    <dgm:pt modelId="{DEA1A496-39B1-4E8B-8CC7-1A093A207715}" type="sibTrans" cxnId="{FD159B11-6ACB-46AA-A820-B02691CB75CC}">
      <dgm:prSet/>
      <dgm:spPr/>
      <dgm:t>
        <a:bodyPr/>
        <a:lstStyle/>
        <a:p>
          <a:endParaRPr lang="en-US"/>
        </a:p>
      </dgm:t>
    </dgm:pt>
    <dgm:pt modelId="{56E342F3-4512-41AA-8521-8300D4AF56DC}">
      <dgm:prSet phldr="0"/>
      <dgm:spPr/>
      <dgm:t>
        <a:bodyPr/>
        <a:lstStyle/>
        <a:p>
          <a:endParaRPr lang="en-US">
            <a:latin typeface="Century Gothic" panose="020B0502020202020204"/>
          </a:endParaRPr>
        </a:p>
      </dgm:t>
    </dgm:pt>
    <dgm:pt modelId="{3EDE1249-649A-4579-8FF7-7EB0DA7367DC}" type="parTrans" cxnId="{7B495770-9C80-471B-9ED0-DAC24FA13660}">
      <dgm:prSet/>
      <dgm:spPr/>
    </dgm:pt>
    <dgm:pt modelId="{BD1C81A6-FBC4-44C9-87AC-866EC347A247}" type="sibTrans" cxnId="{7B495770-9C80-471B-9ED0-DAC24FA13660}">
      <dgm:prSet/>
      <dgm:spPr/>
    </dgm:pt>
    <dgm:pt modelId="{BD674ABA-66E0-46FD-AAD2-279AACED1950}">
      <dgm:prSet phldr="0"/>
      <dgm:spPr/>
      <dgm:t>
        <a:bodyPr/>
        <a:lstStyle/>
        <a:p>
          <a:pPr rtl="0"/>
          <a:r>
            <a:rPr lang="en-US" b="0" dirty="0">
              <a:latin typeface="Century Gothic" panose="020B0502020202020204"/>
            </a:rPr>
            <a:t>Accurate forecasting helps investors, traders, and financial institutions.</a:t>
          </a:r>
        </a:p>
      </dgm:t>
    </dgm:pt>
    <dgm:pt modelId="{DAA9EBA9-763E-45A8-A009-330D80EEB44F}" type="parTrans" cxnId="{ADD3EC70-CECD-4D82-BDFA-163B9F031B00}">
      <dgm:prSet/>
      <dgm:spPr/>
    </dgm:pt>
    <dgm:pt modelId="{BE7D02A3-3681-4113-9D78-F9E6F4D8B7AF}" type="sibTrans" cxnId="{ADD3EC70-CECD-4D82-BDFA-163B9F031B00}">
      <dgm:prSet/>
      <dgm:spPr/>
      <dgm:t>
        <a:bodyPr/>
        <a:lstStyle/>
        <a:p>
          <a:endParaRPr lang="en-US"/>
        </a:p>
      </dgm:t>
    </dgm:pt>
    <dgm:pt modelId="{89BBE92F-AA30-4407-A08F-148B15020535}" type="pres">
      <dgm:prSet presAssocID="{AAF9867A-279D-4AB2-8BC1-CAE213CB0D8E}" presName="vert0" presStyleCnt="0">
        <dgm:presLayoutVars>
          <dgm:dir/>
          <dgm:animOne val="branch"/>
          <dgm:animLvl val="lvl"/>
        </dgm:presLayoutVars>
      </dgm:prSet>
      <dgm:spPr/>
    </dgm:pt>
    <dgm:pt modelId="{A615A26C-2A8D-49EF-9020-2A63E650DC67}" type="pres">
      <dgm:prSet presAssocID="{9F212308-3094-4C51-AF52-1A30DDB69553}" presName="thickLine" presStyleLbl="alignNode1" presStyleIdx="0" presStyleCnt="6"/>
      <dgm:spPr/>
    </dgm:pt>
    <dgm:pt modelId="{61911F45-E79B-4A57-9E97-A5C65768913C}" type="pres">
      <dgm:prSet presAssocID="{9F212308-3094-4C51-AF52-1A30DDB69553}" presName="horz1" presStyleCnt="0"/>
      <dgm:spPr/>
    </dgm:pt>
    <dgm:pt modelId="{D559CC34-1F6E-4AC2-BE9F-AB541C9B6784}" type="pres">
      <dgm:prSet presAssocID="{9F212308-3094-4C51-AF52-1A30DDB69553}" presName="tx1" presStyleLbl="revTx" presStyleIdx="0" presStyleCnt="6"/>
      <dgm:spPr/>
    </dgm:pt>
    <dgm:pt modelId="{94414CB1-1A57-4C2F-BF01-4E4890696394}" type="pres">
      <dgm:prSet presAssocID="{9F212308-3094-4C51-AF52-1A30DDB69553}" presName="vert1" presStyleCnt="0"/>
      <dgm:spPr/>
    </dgm:pt>
    <dgm:pt modelId="{9B49C4E3-EA1C-407B-96DD-C32405021226}" type="pres">
      <dgm:prSet presAssocID="{BD674ABA-66E0-46FD-AAD2-279AACED1950}" presName="thickLine" presStyleLbl="alignNode1" presStyleIdx="1" presStyleCnt="6"/>
      <dgm:spPr/>
    </dgm:pt>
    <dgm:pt modelId="{26C8A31F-EB71-408C-A77B-FBAC4D23F4E2}" type="pres">
      <dgm:prSet presAssocID="{BD674ABA-66E0-46FD-AAD2-279AACED1950}" presName="horz1" presStyleCnt="0"/>
      <dgm:spPr/>
    </dgm:pt>
    <dgm:pt modelId="{475D4456-A650-4666-8BE0-83E0C510F8C4}" type="pres">
      <dgm:prSet presAssocID="{BD674ABA-66E0-46FD-AAD2-279AACED1950}" presName="tx1" presStyleLbl="revTx" presStyleIdx="1" presStyleCnt="6"/>
      <dgm:spPr/>
    </dgm:pt>
    <dgm:pt modelId="{C8424848-0BDE-46EE-99B1-7A8A2F59722B}" type="pres">
      <dgm:prSet presAssocID="{BD674ABA-66E0-46FD-AAD2-279AACED1950}" presName="vert1" presStyleCnt="0"/>
      <dgm:spPr/>
    </dgm:pt>
    <dgm:pt modelId="{ABB90473-0647-4FE8-AE27-57ABBA936D64}" type="pres">
      <dgm:prSet presAssocID="{CA32335F-E851-4A35-B2DB-4544BBAACB01}" presName="thickLine" presStyleLbl="alignNode1" presStyleIdx="2" presStyleCnt="6"/>
      <dgm:spPr/>
    </dgm:pt>
    <dgm:pt modelId="{72779D31-88AF-4F7B-A396-FAC086C5C60A}" type="pres">
      <dgm:prSet presAssocID="{CA32335F-E851-4A35-B2DB-4544BBAACB01}" presName="horz1" presStyleCnt="0"/>
      <dgm:spPr/>
    </dgm:pt>
    <dgm:pt modelId="{1FD526D4-726A-4541-9018-557C13706442}" type="pres">
      <dgm:prSet presAssocID="{CA32335F-E851-4A35-B2DB-4544BBAACB01}" presName="tx1" presStyleLbl="revTx" presStyleIdx="2" presStyleCnt="6"/>
      <dgm:spPr/>
    </dgm:pt>
    <dgm:pt modelId="{66AC03DF-A516-4139-8FA7-03909EF99B56}" type="pres">
      <dgm:prSet presAssocID="{CA32335F-E851-4A35-B2DB-4544BBAACB01}" presName="vert1" presStyleCnt="0"/>
      <dgm:spPr/>
    </dgm:pt>
    <dgm:pt modelId="{7F6BC6F7-33F9-4625-8050-EAA68C97F91B}" type="pres">
      <dgm:prSet presAssocID="{E3D4F623-6152-4AF6-ADC7-72CD0D187A82}" presName="thickLine" presStyleLbl="alignNode1" presStyleIdx="3" presStyleCnt="6"/>
      <dgm:spPr/>
    </dgm:pt>
    <dgm:pt modelId="{9A668C9B-EC2C-4BD0-9143-7127214E4AAC}" type="pres">
      <dgm:prSet presAssocID="{E3D4F623-6152-4AF6-ADC7-72CD0D187A82}" presName="horz1" presStyleCnt="0"/>
      <dgm:spPr/>
    </dgm:pt>
    <dgm:pt modelId="{CDE74F78-DD66-408A-8926-A2C41D24AA94}" type="pres">
      <dgm:prSet presAssocID="{E3D4F623-6152-4AF6-ADC7-72CD0D187A82}" presName="tx1" presStyleLbl="revTx" presStyleIdx="3" presStyleCnt="6"/>
      <dgm:spPr/>
    </dgm:pt>
    <dgm:pt modelId="{B5F93961-E21B-42F7-A50C-F97F696477C7}" type="pres">
      <dgm:prSet presAssocID="{E3D4F623-6152-4AF6-ADC7-72CD0D187A82}" presName="vert1" presStyleCnt="0"/>
      <dgm:spPr/>
    </dgm:pt>
    <dgm:pt modelId="{DF9333AD-D91B-40A5-8C1E-E00BA89C0C15}" type="pres">
      <dgm:prSet presAssocID="{FC45368C-71A3-44FE-B3F7-612718B4373D}" presName="thickLine" presStyleLbl="alignNode1" presStyleIdx="4" presStyleCnt="6"/>
      <dgm:spPr/>
    </dgm:pt>
    <dgm:pt modelId="{748BDF09-2435-4A17-919B-8E5C900F0A59}" type="pres">
      <dgm:prSet presAssocID="{FC45368C-71A3-44FE-B3F7-612718B4373D}" presName="horz1" presStyleCnt="0"/>
      <dgm:spPr/>
    </dgm:pt>
    <dgm:pt modelId="{10D90B2B-394D-44C1-A0C9-159C2B21E5FE}" type="pres">
      <dgm:prSet presAssocID="{FC45368C-71A3-44FE-B3F7-612718B4373D}" presName="tx1" presStyleLbl="revTx" presStyleIdx="4" presStyleCnt="6"/>
      <dgm:spPr/>
    </dgm:pt>
    <dgm:pt modelId="{A6024C9B-B8A4-4A36-A18D-968CFF322E58}" type="pres">
      <dgm:prSet presAssocID="{FC45368C-71A3-44FE-B3F7-612718B4373D}" presName="vert1" presStyleCnt="0"/>
      <dgm:spPr/>
    </dgm:pt>
    <dgm:pt modelId="{A4E9655D-C029-4566-8BE4-1CD035272ACF}" type="pres">
      <dgm:prSet presAssocID="{56E342F3-4512-41AA-8521-8300D4AF56DC}" presName="thickLine" presStyleLbl="alignNode1" presStyleIdx="5" presStyleCnt="6"/>
      <dgm:spPr/>
    </dgm:pt>
    <dgm:pt modelId="{5EB9FADC-7C5D-4746-ADB0-FD13949AB608}" type="pres">
      <dgm:prSet presAssocID="{56E342F3-4512-41AA-8521-8300D4AF56DC}" presName="horz1" presStyleCnt="0"/>
      <dgm:spPr/>
    </dgm:pt>
    <dgm:pt modelId="{A3EAEE37-A404-4FF0-B712-381CE922E5D9}" type="pres">
      <dgm:prSet presAssocID="{56E342F3-4512-41AA-8521-8300D4AF56DC}" presName="tx1" presStyleLbl="revTx" presStyleIdx="5" presStyleCnt="6"/>
      <dgm:spPr/>
    </dgm:pt>
    <dgm:pt modelId="{14B45230-3DAC-4A98-A81F-1F4351CBD716}" type="pres">
      <dgm:prSet presAssocID="{56E342F3-4512-41AA-8521-8300D4AF56DC}" presName="vert1" presStyleCnt="0"/>
      <dgm:spPr/>
    </dgm:pt>
  </dgm:ptLst>
  <dgm:cxnLst>
    <dgm:cxn modelId="{FD159B11-6ACB-46AA-A820-B02691CB75CC}" srcId="{AAF9867A-279D-4AB2-8BC1-CAE213CB0D8E}" destId="{FC45368C-71A3-44FE-B3F7-612718B4373D}" srcOrd="4" destOrd="0" parTransId="{68C387EF-4A60-4210-964C-F73782FADAE5}" sibTransId="{DEA1A496-39B1-4E8B-8CC7-1A093A207715}"/>
    <dgm:cxn modelId="{DA6F1414-8495-4784-89F2-195659960C64}" type="presOf" srcId="{CA32335F-E851-4A35-B2DB-4544BBAACB01}" destId="{1FD526D4-726A-4541-9018-557C13706442}" srcOrd="0" destOrd="0" presId="urn:microsoft.com/office/officeart/2008/layout/LinedList"/>
    <dgm:cxn modelId="{B591B336-ED76-413C-A2A4-64489B8684CE}" type="presOf" srcId="{56E342F3-4512-41AA-8521-8300D4AF56DC}" destId="{A3EAEE37-A404-4FF0-B712-381CE922E5D9}" srcOrd="0" destOrd="0" presId="urn:microsoft.com/office/officeart/2008/layout/LinedList"/>
    <dgm:cxn modelId="{AC8AB65D-6EC1-48E5-8E4B-F9AD14B1E5F1}" type="presOf" srcId="{AAF9867A-279D-4AB2-8BC1-CAE213CB0D8E}" destId="{89BBE92F-AA30-4407-A08F-148B15020535}" srcOrd="0" destOrd="0" presId="urn:microsoft.com/office/officeart/2008/layout/LinedList"/>
    <dgm:cxn modelId="{A4E2D861-C3C2-4BC9-84BA-3337D988757A}" type="presOf" srcId="{9F212308-3094-4C51-AF52-1A30DDB69553}" destId="{D559CC34-1F6E-4AC2-BE9F-AB541C9B6784}" srcOrd="0" destOrd="0" presId="urn:microsoft.com/office/officeart/2008/layout/LinedList"/>
    <dgm:cxn modelId="{7F4E5066-4ED4-43D5-A65C-022EDA82DB33}" type="presOf" srcId="{BD674ABA-66E0-46FD-AAD2-279AACED1950}" destId="{475D4456-A650-4666-8BE0-83E0C510F8C4}" srcOrd="0" destOrd="0" presId="urn:microsoft.com/office/officeart/2008/layout/LinedList"/>
    <dgm:cxn modelId="{BBD2404D-D9E7-4764-9762-D2C9252D69D4}" srcId="{AAF9867A-279D-4AB2-8BC1-CAE213CB0D8E}" destId="{CA32335F-E851-4A35-B2DB-4544BBAACB01}" srcOrd="2" destOrd="0" parTransId="{62B64D2C-FFF9-47B9-9183-0CEE05D63F42}" sibTransId="{E1E1A0C6-9F3F-4754-8FFF-5CD267DE6C3C}"/>
    <dgm:cxn modelId="{78972F70-55B1-4295-B584-E3E3C7C01E3E}" type="presOf" srcId="{E3D4F623-6152-4AF6-ADC7-72CD0D187A82}" destId="{CDE74F78-DD66-408A-8926-A2C41D24AA94}" srcOrd="0" destOrd="0" presId="urn:microsoft.com/office/officeart/2008/layout/LinedList"/>
    <dgm:cxn modelId="{7B495770-9C80-471B-9ED0-DAC24FA13660}" srcId="{AAF9867A-279D-4AB2-8BC1-CAE213CB0D8E}" destId="{56E342F3-4512-41AA-8521-8300D4AF56DC}" srcOrd="5" destOrd="0" parTransId="{3EDE1249-649A-4579-8FF7-7EB0DA7367DC}" sibTransId="{BD1C81A6-FBC4-44C9-87AC-866EC347A247}"/>
    <dgm:cxn modelId="{ADD3EC70-CECD-4D82-BDFA-163B9F031B00}" srcId="{AAF9867A-279D-4AB2-8BC1-CAE213CB0D8E}" destId="{BD674ABA-66E0-46FD-AAD2-279AACED1950}" srcOrd="1" destOrd="0" parTransId="{DAA9EBA9-763E-45A8-A009-330D80EEB44F}" sibTransId="{BE7D02A3-3681-4113-9D78-F9E6F4D8B7AF}"/>
    <dgm:cxn modelId="{5CB031BC-AC23-40E9-A833-5DD53898871F}" srcId="{AAF9867A-279D-4AB2-8BC1-CAE213CB0D8E}" destId="{9F212308-3094-4C51-AF52-1A30DDB69553}" srcOrd="0" destOrd="0" parTransId="{6B4214E3-B83A-468A-9024-D7417E80562F}" sibTransId="{D311A6BD-812D-4A8A-8BC4-B2BED1D4DC38}"/>
    <dgm:cxn modelId="{0F9715DE-A979-404A-BAFF-B3A06F250ADD}" type="presOf" srcId="{FC45368C-71A3-44FE-B3F7-612718B4373D}" destId="{10D90B2B-394D-44C1-A0C9-159C2B21E5FE}" srcOrd="0" destOrd="0" presId="urn:microsoft.com/office/officeart/2008/layout/LinedList"/>
    <dgm:cxn modelId="{D6CE16E1-C793-4086-8305-AC359D26E1E5}" srcId="{AAF9867A-279D-4AB2-8BC1-CAE213CB0D8E}" destId="{E3D4F623-6152-4AF6-ADC7-72CD0D187A82}" srcOrd="3" destOrd="0" parTransId="{8BB77E28-3842-4633-B37F-1BFC19DC93EC}" sibTransId="{5D5C5146-904A-4618-B750-4A3E33C9A754}"/>
    <dgm:cxn modelId="{E3C54DAC-BCEE-4D93-A9BD-4143DF42317F}" type="presParOf" srcId="{89BBE92F-AA30-4407-A08F-148B15020535}" destId="{A615A26C-2A8D-49EF-9020-2A63E650DC67}" srcOrd="0" destOrd="0" presId="urn:microsoft.com/office/officeart/2008/layout/LinedList"/>
    <dgm:cxn modelId="{36BCB004-16BC-4D5A-86EF-AA7F0E583956}" type="presParOf" srcId="{89BBE92F-AA30-4407-A08F-148B15020535}" destId="{61911F45-E79B-4A57-9E97-A5C65768913C}" srcOrd="1" destOrd="0" presId="urn:microsoft.com/office/officeart/2008/layout/LinedList"/>
    <dgm:cxn modelId="{E19F5A20-D90A-463D-ABE2-41C2864457C2}" type="presParOf" srcId="{61911F45-E79B-4A57-9E97-A5C65768913C}" destId="{D559CC34-1F6E-4AC2-BE9F-AB541C9B6784}" srcOrd="0" destOrd="0" presId="urn:microsoft.com/office/officeart/2008/layout/LinedList"/>
    <dgm:cxn modelId="{3802A45C-88F7-4292-9B94-07BB56C63E09}" type="presParOf" srcId="{61911F45-E79B-4A57-9E97-A5C65768913C}" destId="{94414CB1-1A57-4C2F-BF01-4E4890696394}" srcOrd="1" destOrd="0" presId="urn:microsoft.com/office/officeart/2008/layout/LinedList"/>
    <dgm:cxn modelId="{80E92CA1-5DB3-4776-8E0D-20DB806AD609}" type="presParOf" srcId="{89BBE92F-AA30-4407-A08F-148B15020535}" destId="{9B49C4E3-EA1C-407B-96DD-C32405021226}" srcOrd="2" destOrd="0" presId="urn:microsoft.com/office/officeart/2008/layout/LinedList"/>
    <dgm:cxn modelId="{BC771DD9-D8B9-4725-AF96-A3084F0809C1}" type="presParOf" srcId="{89BBE92F-AA30-4407-A08F-148B15020535}" destId="{26C8A31F-EB71-408C-A77B-FBAC4D23F4E2}" srcOrd="3" destOrd="0" presId="urn:microsoft.com/office/officeart/2008/layout/LinedList"/>
    <dgm:cxn modelId="{A6094549-32F8-4EB5-8230-FB3E1671C991}" type="presParOf" srcId="{26C8A31F-EB71-408C-A77B-FBAC4D23F4E2}" destId="{475D4456-A650-4666-8BE0-83E0C510F8C4}" srcOrd="0" destOrd="0" presId="urn:microsoft.com/office/officeart/2008/layout/LinedList"/>
    <dgm:cxn modelId="{5C1AC0AC-F785-4834-99FC-7E009DEDE365}" type="presParOf" srcId="{26C8A31F-EB71-408C-A77B-FBAC4D23F4E2}" destId="{C8424848-0BDE-46EE-99B1-7A8A2F59722B}" srcOrd="1" destOrd="0" presId="urn:microsoft.com/office/officeart/2008/layout/LinedList"/>
    <dgm:cxn modelId="{E7AEBA7A-7E8B-4B0A-B215-F2FD62345623}" type="presParOf" srcId="{89BBE92F-AA30-4407-A08F-148B15020535}" destId="{ABB90473-0647-4FE8-AE27-57ABBA936D64}" srcOrd="4" destOrd="0" presId="urn:microsoft.com/office/officeart/2008/layout/LinedList"/>
    <dgm:cxn modelId="{24BB7F9F-01A9-4F05-B8F2-C774A30250A0}" type="presParOf" srcId="{89BBE92F-AA30-4407-A08F-148B15020535}" destId="{72779D31-88AF-4F7B-A396-FAC086C5C60A}" srcOrd="5" destOrd="0" presId="urn:microsoft.com/office/officeart/2008/layout/LinedList"/>
    <dgm:cxn modelId="{8831B5D0-39BF-4C8B-87DE-8AE382494397}" type="presParOf" srcId="{72779D31-88AF-4F7B-A396-FAC086C5C60A}" destId="{1FD526D4-726A-4541-9018-557C13706442}" srcOrd="0" destOrd="0" presId="urn:microsoft.com/office/officeart/2008/layout/LinedList"/>
    <dgm:cxn modelId="{ED8DAC63-42D1-416D-B40D-61C7F3818158}" type="presParOf" srcId="{72779D31-88AF-4F7B-A396-FAC086C5C60A}" destId="{66AC03DF-A516-4139-8FA7-03909EF99B56}" srcOrd="1" destOrd="0" presId="urn:microsoft.com/office/officeart/2008/layout/LinedList"/>
    <dgm:cxn modelId="{42F53C07-CD20-4E6E-8587-C375F88D6A8A}" type="presParOf" srcId="{89BBE92F-AA30-4407-A08F-148B15020535}" destId="{7F6BC6F7-33F9-4625-8050-EAA68C97F91B}" srcOrd="6" destOrd="0" presId="urn:microsoft.com/office/officeart/2008/layout/LinedList"/>
    <dgm:cxn modelId="{CEA6536B-B705-4E05-A593-4565AF566C72}" type="presParOf" srcId="{89BBE92F-AA30-4407-A08F-148B15020535}" destId="{9A668C9B-EC2C-4BD0-9143-7127214E4AAC}" srcOrd="7" destOrd="0" presId="urn:microsoft.com/office/officeart/2008/layout/LinedList"/>
    <dgm:cxn modelId="{9BC38EA2-9423-4FD7-A2FB-D1F8365B1A82}" type="presParOf" srcId="{9A668C9B-EC2C-4BD0-9143-7127214E4AAC}" destId="{CDE74F78-DD66-408A-8926-A2C41D24AA94}" srcOrd="0" destOrd="0" presId="urn:microsoft.com/office/officeart/2008/layout/LinedList"/>
    <dgm:cxn modelId="{BF4A106E-13EF-471A-A97A-6DE0139021E7}" type="presParOf" srcId="{9A668C9B-EC2C-4BD0-9143-7127214E4AAC}" destId="{B5F93961-E21B-42F7-A50C-F97F696477C7}" srcOrd="1" destOrd="0" presId="urn:microsoft.com/office/officeart/2008/layout/LinedList"/>
    <dgm:cxn modelId="{E1CED1C3-9EBA-4866-93E5-1951BE5E3D67}" type="presParOf" srcId="{89BBE92F-AA30-4407-A08F-148B15020535}" destId="{DF9333AD-D91B-40A5-8C1E-E00BA89C0C15}" srcOrd="8" destOrd="0" presId="urn:microsoft.com/office/officeart/2008/layout/LinedList"/>
    <dgm:cxn modelId="{92CDA183-655D-4973-9F2B-C6A11670352D}" type="presParOf" srcId="{89BBE92F-AA30-4407-A08F-148B15020535}" destId="{748BDF09-2435-4A17-919B-8E5C900F0A59}" srcOrd="9" destOrd="0" presId="urn:microsoft.com/office/officeart/2008/layout/LinedList"/>
    <dgm:cxn modelId="{84CA2889-8D4C-46EC-A227-79A53F2E0050}" type="presParOf" srcId="{748BDF09-2435-4A17-919B-8E5C900F0A59}" destId="{10D90B2B-394D-44C1-A0C9-159C2B21E5FE}" srcOrd="0" destOrd="0" presId="urn:microsoft.com/office/officeart/2008/layout/LinedList"/>
    <dgm:cxn modelId="{5E69105F-3B1A-4806-B607-87F2AC0DEA26}" type="presParOf" srcId="{748BDF09-2435-4A17-919B-8E5C900F0A59}" destId="{A6024C9B-B8A4-4A36-A18D-968CFF322E58}" srcOrd="1" destOrd="0" presId="urn:microsoft.com/office/officeart/2008/layout/LinedList"/>
    <dgm:cxn modelId="{1341C20E-BC70-42AC-9DDD-CAF50DFCD1DA}" type="presParOf" srcId="{89BBE92F-AA30-4407-A08F-148B15020535}" destId="{A4E9655D-C029-4566-8BE4-1CD035272ACF}" srcOrd="10" destOrd="0" presId="urn:microsoft.com/office/officeart/2008/layout/LinedList"/>
    <dgm:cxn modelId="{D61607AA-FFB6-45DD-9E30-9B55130B2692}" type="presParOf" srcId="{89BBE92F-AA30-4407-A08F-148B15020535}" destId="{5EB9FADC-7C5D-4746-ADB0-FD13949AB608}" srcOrd="11" destOrd="0" presId="urn:microsoft.com/office/officeart/2008/layout/LinedList"/>
    <dgm:cxn modelId="{2B1F3E21-A11B-4F06-9BE9-DA33C50C5985}" type="presParOf" srcId="{5EB9FADC-7C5D-4746-ADB0-FD13949AB608}" destId="{A3EAEE37-A404-4FF0-B712-381CE922E5D9}" srcOrd="0" destOrd="0" presId="urn:microsoft.com/office/officeart/2008/layout/LinedList"/>
    <dgm:cxn modelId="{789E9115-7E33-49A4-B67D-49808C11F7F9}" type="presParOf" srcId="{5EB9FADC-7C5D-4746-ADB0-FD13949AB608}" destId="{14B45230-3DAC-4A98-A81F-1F4351CBD7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DD5543-9C5D-4802-AC2D-CD436B15D57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7AFEF-434B-4C56-8D42-78C4E12E92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Privatization drove up stock prices as expectations for greater profitability and market efficiency grew.</a:t>
          </a:r>
        </a:p>
      </dgm:t>
    </dgm:pt>
    <dgm:pt modelId="{8268185C-FCE4-495B-95EF-7A5FBA35BE53}" type="parTrans" cxnId="{8810D393-BEBE-4613-AC05-2AC836199870}">
      <dgm:prSet/>
      <dgm:spPr/>
      <dgm:t>
        <a:bodyPr/>
        <a:lstStyle/>
        <a:p>
          <a:endParaRPr lang="en-US"/>
        </a:p>
      </dgm:t>
    </dgm:pt>
    <dgm:pt modelId="{485DBB07-63B6-4BEB-B85F-08F16E46D7F5}" type="sibTrans" cxnId="{8810D393-BEBE-4613-AC05-2AC8361998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634B0A-06B0-49AA-86B9-42E5C5F07D7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inflated valuations of tech companies during the dot-com bubble </a:t>
          </a:r>
          <a:r>
            <a:rPr lang="en-US" dirty="0">
              <a:latin typeface="Century Gothic" panose="020B0502020202020204"/>
            </a:rPr>
            <a:t>in 1992-</a:t>
          </a:r>
          <a:r>
            <a:rPr lang="en-US" dirty="0"/>
            <a:t>.</a:t>
          </a:r>
        </a:p>
      </dgm:t>
    </dgm:pt>
    <dgm:pt modelId="{E64016A7-BC11-4858-9CFC-1EE5D63EC754}" type="parTrans" cxnId="{08D3B179-1A3C-439B-8A5F-9476DEC48A1F}">
      <dgm:prSet/>
      <dgm:spPr/>
      <dgm:t>
        <a:bodyPr/>
        <a:lstStyle/>
        <a:p>
          <a:endParaRPr lang="en-US"/>
        </a:p>
      </dgm:t>
    </dgm:pt>
    <dgm:pt modelId="{DE579131-5AAE-4B53-98E7-FA0A92C21855}" type="sibTrans" cxnId="{08D3B179-1A3C-439B-8A5F-9476DEC48A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88E29-0694-4CB5-9489-9A36564038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crash of the dot-com bubble (2000 to 2002) and economic challenges led to a sharp decline.</a:t>
          </a:r>
        </a:p>
      </dgm:t>
    </dgm:pt>
    <dgm:pt modelId="{42FE73D5-13F5-4307-B918-777D66B06A92}" type="parTrans" cxnId="{AE39F8C5-9CD7-421A-8BC6-E52AD9F014F0}">
      <dgm:prSet/>
      <dgm:spPr/>
      <dgm:t>
        <a:bodyPr/>
        <a:lstStyle/>
        <a:p>
          <a:endParaRPr lang="en-US"/>
        </a:p>
      </dgm:t>
    </dgm:pt>
    <dgm:pt modelId="{2BF0F153-CAD3-47AF-B3BD-4AE6B168C920}" type="sibTrans" cxnId="{AE39F8C5-9CD7-421A-8BC6-E52AD9F014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60179C-23B4-489A-A6BF-9907B84C8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Stable but modest growth during the telecom industry’s maturation phase during the period from 2002 to 2015</a:t>
          </a:r>
        </a:p>
      </dgm:t>
    </dgm:pt>
    <dgm:pt modelId="{5FD35EC9-E042-47F4-8F14-20FFE9DFB049}" type="parTrans" cxnId="{5B2BD563-3ED8-46C5-BC0C-267B4A9C3FC9}">
      <dgm:prSet/>
      <dgm:spPr/>
      <dgm:t>
        <a:bodyPr/>
        <a:lstStyle/>
        <a:p>
          <a:endParaRPr lang="en-US"/>
        </a:p>
      </dgm:t>
    </dgm:pt>
    <dgm:pt modelId="{810EBAB4-C684-4244-A64B-E4CBF29C97A8}" type="sibTrans" cxnId="{5B2BD563-3ED8-46C5-BC0C-267B4A9C3F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BE4131-AD80-4553-9982-3622B038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Increased investments in new technologies and economic improvements in Japan contributed to NTT’s stock price increase during the period from 2015 to 2020.</a:t>
          </a:r>
        </a:p>
      </dgm:t>
    </dgm:pt>
    <dgm:pt modelId="{A11E8D61-3FC2-42EB-A1EE-AE598D1CA4E2}" type="parTrans" cxnId="{04FA564D-9E01-447E-BED0-BC6EFA922EA1}">
      <dgm:prSet/>
      <dgm:spPr/>
      <dgm:t>
        <a:bodyPr/>
        <a:lstStyle/>
        <a:p>
          <a:endParaRPr lang="en-US"/>
        </a:p>
      </dgm:t>
    </dgm:pt>
    <dgm:pt modelId="{3DF5ED6B-2FAD-418E-9409-F4135F6961FD}" type="sibTrans" cxnId="{04FA564D-9E01-447E-BED0-BC6EFA922E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C2EB26-D791-4548-868C-60F60C663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effects of the pandemic, coupled with large investments in 5G technology stabilized NTT’s stock price at a higher level than before.</a:t>
          </a:r>
        </a:p>
      </dgm:t>
    </dgm:pt>
    <dgm:pt modelId="{402A0C97-7225-4D90-938F-F0C609E0D621}" type="parTrans" cxnId="{0EF80561-50A0-4A79-AE9F-5F4E17482674}">
      <dgm:prSet/>
      <dgm:spPr/>
      <dgm:t>
        <a:bodyPr/>
        <a:lstStyle/>
        <a:p>
          <a:endParaRPr lang="en-US"/>
        </a:p>
      </dgm:t>
    </dgm:pt>
    <dgm:pt modelId="{D026EBC7-E028-46E6-935A-135E872DBC97}" type="sibTrans" cxnId="{0EF80561-50A0-4A79-AE9F-5F4E17482674}">
      <dgm:prSet/>
      <dgm:spPr/>
      <dgm:t>
        <a:bodyPr/>
        <a:lstStyle/>
        <a:p>
          <a:endParaRPr lang="en-US"/>
        </a:p>
      </dgm:t>
    </dgm:pt>
    <dgm:pt modelId="{CDB5B38F-8416-49C8-9AC6-D7DF585975AA}" type="pres">
      <dgm:prSet presAssocID="{92DD5543-9C5D-4802-AC2D-CD436B15D578}" presName="root" presStyleCnt="0">
        <dgm:presLayoutVars>
          <dgm:dir/>
          <dgm:resizeHandles val="exact"/>
        </dgm:presLayoutVars>
      </dgm:prSet>
      <dgm:spPr/>
    </dgm:pt>
    <dgm:pt modelId="{B5DCCA32-EA98-4D81-9CEA-1D7A9F1D83F8}" type="pres">
      <dgm:prSet presAssocID="{92DD5543-9C5D-4802-AC2D-CD436B15D578}" presName="container" presStyleCnt="0">
        <dgm:presLayoutVars>
          <dgm:dir/>
          <dgm:resizeHandles val="exact"/>
        </dgm:presLayoutVars>
      </dgm:prSet>
      <dgm:spPr/>
    </dgm:pt>
    <dgm:pt modelId="{F45884B9-2682-4456-92C4-006FD5C88FF9}" type="pres">
      <dgm:prSet presAssocID="{6197AFEF-434B-4C56-8D42-78C4E12E92A5}" presName="compNode" presStyleCnt="0"/>
      <dgm:spPr/>
    </dgm:pt>
    <dgm:pt modelId="{686AF9C7-2BA2-439A-9F1D-FAF4B5D46913}" type="pres">
      <dgm:prSet presAssocID="{6197AFEF-434B-4C56-8D42-78C4E12E92A5}" presName="iconBgRect" presStyleLbl="bgShp" presStyleIdx="0" presStyleCnt="6"/>
      <dgm:spPr/>
    </dgm:pt>
    <dgm:pt modelId="{488067AD-900F-426D-9165-3825EE212169}" type="pres">
      <dgm:prSet presAssocID="{6197AFEF-434B-4C56-8D42-78C4E12E92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E82E500-E507-47AC-B18D-E8615D044495}" type="pres">
      <dgm:prSet presAssocID="{6197AFEF-434B-4C56-8D42-78C4E12E92A5}" presName="spaceRect" presStyleCnt="0"/>
      <dgm:spPr/>
    </dgm:pt>
    <dgm:pt modelId="{0D53DD81-2141-4C0B-BA55-1AB8D1309841}" type="pres">
      <dgm:prSet presAssocID="{6197AFEF-434B-4C56-8D42-78C4E12E92A5}" presName="textRect" presStyleLbl="revTx" presStyleIdx="0" presStyleCnt="6">
        <dgm:presLayoutVars>
          <dgm:chMax val="1"/>
          <dgm:chPref val="1"/>
        </dgm:presLayoutVars>
      </dgm:prSet>
      <dgm:spPr/>
    </dgm:pt>
    <dgm:pt modelId="{1FD9C8E8-D54B-461E-A8C0-C275A18EC4CE}" type="pres">
      <dgm:prSet presAssocID="{485DBB07-63B6-4BEB-B85F-08F16E46D7F5}" presName="sibTrans" presStyleLbl="sibTrans2D1" presStyleIdx="0" presStyleCnt="0"/>
      <dgm:spPr/>
    </dgm:pt>
    <dgm:pt modelId="{C557EDB8-89A1-44C4-9F60-37EB3BE22487}" type="pres">
      <dgm:prSet presAssocID="{AF634B0A-06B0-49AA-86B9-42E5C5F07D7A}" presName="compNode" presStyleCnt="0"/>
      <dgm:spPr/>
    </dgm:pt>
    <dgm:pt modelId="{83F645F2-8BF8-4567-AC2F-63D6B5C33565}" type="pres">
      <dgm:prSet presAssocID="{AF634B0A-06B0-49AA-86B9-42E5C5F07D7A}" presName="iconBgRect" presStyleLbl="bgShp" presStyleIdx="1" presStyleCnt="6"/>
      <dgm:spPr/>
    </dgm:pt>
    <dgm:pt modelId="{AE608FAC-2480-40AC-A3D7-33F69418029B}" type="pres">
      <dgm:prSet presAssocID="{AF634B0A-06B0-49AA-86B9-42E5C5F07D7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47CDC5-C70D-466F-8401-31CAB3904118}" type="pres">
      <dgm:prSet presAssocID="{AF634B0A-06B0-49AA-86B9-42E5C5F07D7A}" presName="spaceRect" presStyleCnt="0"/>
      <dgm:spPr/>
    </dgm:pt>
    <dgm:pt modelId="{9B55A517-CB9F-4C62-AC94-6A9058AB943E}" type="pres">
      <dgm:prSet presAssocID="{AF634B0A-06B0-49AA-86B9-42E5C5F07D7A}" presName="textRect" presStyleLbl="revTx" presStyleIdx="1" presStyleCnt="6">
        <dgm:presLayoutVars>
          <dgm:chMax val="1"/>
          <dgm:chPref val="1"/>
        </dgm:presLayoutVars>
      </dgm:prSet>
      <dgm:spPr/>
    </dgm:pt>
    <dgm:pt modelId="{E67C6F35-161F-4794-9540-11B3C037FA75}" type="pres">
      <dgm:prSet presAssocID="{DE579131-5AAE-4B53-98E7-FA0A92C21855}" presName="sibTrans" presStyleLbl="sibTrans2D1" presStyleIdx="0" presStyleCnt="0"/>
      <dgm:spPr/>
    </dgm:pt>
    <dgm:pt modelId="{B6C46312-3B6F-49A9-9503-72FCBB1B5518}" type="pres">
      <dgm:prSet presAssocID="{75988E29-0694-4CB5-9489-9A36564038A2}" presName="compNode" presStyleCnt="0"/>
      <dgm:spPr/>
    </dgm:pt>
    <dgm:pt modelId="{529EA5F2-902F-4073-B325-0E334ED5183A}" type="pres">
      <dgm:prSet presAssocID="{75988E29-0694-4CB5-9489-9A36564038A2}" presName="iconBgRect" presStyleLbl="bgShp" presStyleIdx="2" presStyleCnt="6"/>
      <dgm:spPr/>
    </dgm:pt>
    <dgm:pt modelId="{6EAEB242-0152-47B8-B343-3BCFCB238979}" type="pres">
      <dgm:prSet presAssocID="{75988E29-0694-4CB5-9489-9A36564038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30B32E1-8C98-4988-9D7A-E8A4E3EE670B}" type="pres">
      <dgm:prSet presAssocID="{75988E29-0694-4CB5-9489-9A36564038A2}" presName="spaceRect" presStyleCnt="0"/>
      <dgm:spPr/>
    </dgm:pt>
    <dgm:pt modelId="{E217A2E2-5499-404F-8428-A6F561EADA9F}" type="pres">
      <dgm:prSet presAssocID="{75988E29-0694-4CB5-9489-9A36564038A2}" presName="textRect" presStyleLbl="revTx" presStyleIdx="2" presStyleCnt="6">
        <dgm:presLayoutVars>
          <dgm:chMax val="1"/>
          <dgm:chPref val="1"/>
        </dgm:presLayoutVars>
      </dgm:prSet>
      <dgm:spPr/>
    </dgm:pt>
    <dgm:pt modelId="{5B8B6D48-298C-4AF8-B47B-0A95C0830EB6}" type="pres">
      <dgm:prSet presAssocID="{2BF0F153-CAD3-47AF-B3BD-4AE6B168C920}" presName="sibTrans" presStyleLbl="sibTrans2D1" presStyleIdx="0" presStyleCnt="0"/>
      <dgm:spPr/>
    </dgm:pt>
    <dgm:pt modelId="{736378F1-B962-44C7-934A-654EB1E02D47}" type="pres">
      <dgm:prSet presAssocID="{7660179C-23B4-489A-A6BF-9907B84C8E47}" presName="compNode" presStyleCnt="0"/>
      <dgm:spPr/>
    </dgm:pt>
    <dgm:pt modelId="{38ECF7A6-5FBA-4B69-B894-DB60B74660A7}" type="pres">
      <dgm:prSet presAssocID="{7660179C-23B4-489A-A6BF-9907B84C8E47}" presName="iconBgRect" presStyleLbl="bgShp" presStyleIdx="3" presStyleCnt="6"/>
      <dgm:spPr/>
    </dgm:pt>
    <dgm:pt modelId="{EDC7891B-9217-4C8F-850B-781EED17C9CD}" type="pres">
      <dgm:prSet presAssocID="{7660179C-23B4-489A-A6BF-9907B84C8E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28BDFBD-5CE7-4D5A-BA2C-C3743E61E790}" type="pres">
      <dgm:prSet presAssocID="{7660179C-23B4-489A-A6BF-9907B84C8E47}" presName="spaceRect" presStyleCnt="0"/>
      <dgm:spPr/>
    </dgm:pt>
    <dgm:pt modelId="{219577CB-8994-43B6-9F82-7933093FFCC7}" type="pres">
      <dgm:prSet presAssocID="{7660179C-23B4-489A-A6BF-9907B84C8E47}" presName="textRect" presStyleLbl="revTx" presStyleIdx="3" presStyleCnt="6">
        <dgm:presLayoutVars>
          <dgm:chMax val="1"/>
          <dgm:chPref val="1"/>
        </dgm:presLayoutVars>
      </dgm:prSet>
      <dgm:spPr/>
    </dgm:pt>
    <dgm:pt modelId="{4A89AB97-FAF8-4B68-99AC-E352054DAC7E}" type="pres">
      <dgm:prSet presAssocID="{810EBAB4-C684-4244-A64B-E4CBF29C97A8}" presName="sibTrans" presStyleLbl="sibTrans2D1" presStyleIdx="0" presStyleCnt="0"/>
      <dgm:spPr/>
    </dgm:pt>
    <dgm:pt modelId="{D301EE52-1D2E-4390-BA12-0F3930A1047E}" type="pres">
      <dgm:prSet presAssocID="{88BE4131-AD80-4553-9982-3622B038F13E}" presName="compNode" presStyleCnt="0"/>
      <dgm:spPr/>
    </dgm:pt>
    <dgm:pt modelId="{6FDCE97B-1A7C-456B-B7C0-EFD99F80F864}" type="pres">
      <dgm:prSet presAssocID="{88BE4131-AD80-4553-9982-3622B038F13E}" presName="iconBgRect" presStyleLbl="bgShp" presStyleIdx="4" presStyleCnt="6"/>
      <dgm:spPr/>
    </dgm:pt>
    <dgm:pt modelId="{6E52DBD2-2BF4-4640-925F-63A569CEEDEA}" type="pres">
      <dgm:prSet presAssocID="{88BE4131-AD80-4553-9982-3622B038F1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5240DF5-19FA-4AF9-8E93-C9A79097E8CD}" type="pres">
      <dgm:prSet presAssocID="{88BE4131-AD80-4553-9982-3622B038F13E}" presName="spaceRect" presStyleCnt="0"/>
      <dgm:spPr/>
    </dgm:pt>
    <dgm:pt modelId="{2CF3CF64-2DBA-493D-991F-65FD3BBA0634}" type="pres">
      <dgm:prSet presAssocID="{88BE4131-AD80-4553-9982-3622B038F13E}" presName="textRect" presStyleLbl="revTx" presStyleIdx="4" presStyleCnt="6">
        <dgm:presLayoutVars>
          <dgm:chMax val="1"/>
          <dgm:chPref val="1"/>
        </dgm:presLayoutVars>
      </dgm:prSet>
      <dgm:spPr/>
    </dgm:pt>
    <dgm:pt modelId="{A6FE76FC-7FB1-48DA-A9E3-218492F714F1}" type="pres">
      <dgm:prSet presAssocID="{3DF5ED6B-2FAD-418E-9409-F4135F6961FD}" presName="sibTrans" presStyleLbl="sibTrans2D1" presStyleIdx="0" presStyleCnt="0"/>
      <dgm:spPr/>
    </dgm:pt>
    <dgm:pt modelId="{20F9906C-F9E8-41B4-BD30-1200B7A4C1ED}" type="pres">
      <dgm:prSet presAssocID="{3FC2EB26-D791-4548-868C-60F60C66317B}" presName="compNode" presStyleCnt="0"/>
      <dgm:spPr/>
    </dgm:pt>
    <dgm:pt modelId="{54B0C9EC-0F7E-4A59-90A9-5F04594F3A2A}" type="pres">
      <dgm:prSet presAssocID="{3FC2EB26-D791-4548-868C-60F60C66317B}" presName="iconBgRect" presStyleLbl="bgShp" presStyleIdx="5" presStyleCnt="6"/>
      <dgm:spPr/>
    </dgm:pt>
    <dgm:pt modelId="{A367C3A9-89A3-4F52-8629-AB62D44DFFAB}" type="pres">
      <dgm:prSet presAssocID="{3FC2EB26-D791-4548-868C-60F60C66317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032A640A-A750-4A0B-8756-31644AE590DD}" type="pres">
      <dgm:prSet presAssocID="{3FC2EB26-D791-4548-868C-60F60C66317B}" presName="spaceRect" presStyleCnt="0"/>
      <dgm:spPr/>
    </dgm:pt>
    <dgm:pt modelId="{AAE708F7-2BD4-4214-B72F-62B025A94E19}" type="pres">
      <dgm:prSet presAssocID="{3FC2EB26-D791-4548-868C-60F60C66317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4142209-F835-477D-A043-1DD734878285}" type="presOf" srcId="{6197AFEF-434B-4C56-8D42-78C4E12E92A5}" destId="{0D53DD81-2141-4C0B-BA55-1AB8D1309841}" srcOrd="0" destOrd="0" presId="urn:microsoft.com/office/officeart/2018/2/layout/IconCircleList"/>
    <dgm:cxn modelId="{5FDD9618-E34E-4117-B41C-3DF010F9965E}" type="presOf" srcId="{3DF5ED6B-2FAD-418E-9409-F4135F6961FD}" destId="{A6FE76FC-7FB1-48DA-A9E3-218492F714F1}" srcOrd="0" destOrd="0" presId="urn:microsoft.com/office/officeart/2018/2/layout/IconCircleList"/>
    <dgm:cxn modelId="{F443D61E-4354-4B69-818F-1D0373881209}" type="presOf" srcId="{485DBB07-63B6-4BEB-B85F-08F16E46D7F5}" destId="{1FD9C8E8-D54B-461E-A8C0-C275A18EC4CE}" srcOrd="0" destOrd="0" presId="urn:microsoft.com/office/officeart/2018/2/layout/IconCircleList"/>
    <dgm:cxn modelId="{0EF80561-50A0-4A79-AE9F-5F4E17482674}" srcId="{92DD5543-9C5D-4802-AC2D-CD436B15D578}" destId="{3FC2EB26-D791-4548-868C-60F60C66317B}" srcOrd="5" destOrd="0" parTransId="{402A0C97-7225-4D90-938F-F0C609E0D621}" sibTransId="{D026EBC7-E028-46E6-935A-135E872DBC97}"/>
    <dgm:cxn modelId="{5B2BD563-3ED8-46C5-BC0C-267B4A9C3FC9}" srcId="{92DD5543-9C5D-4802-AC2D-CD436B15D578}" destId="{7660179C-23B4-489A-A6BF-9907B84C8E47}" srcOrd="3" destOrd="0" parTransId="{5FD35EC9-E042-47F4-8F14-20FFE9DFB049}" sibTransId="{810EBAB4-C684-4244-A64B-E4CBF29C97A8}"/>
    <dgm:cxn modelId="{C62F3247-162D-4D7B-9D7C-A5F809CA15C0}" type="presOf" srcId="{AF634B0A-06B0-49AA-86B9-42E5C5F07D7A}" destId="{9B55A517-CB9F-4C62-AC94-6A9058AB943E}" srcOrd="0" destOrd="0" presId="urn:microsoft.com/office/officeart/2018/2/layout/IconCircleList"/>
    <dgm:cxn modelId="{2B974F4B-94AA-4EE3-B20F-315ED4BE12B7}" type="presOf" srcId="{75988E29-0694-4CB5-9489-9A36564038A2}" destId="{E217A2E2-5499-404F-8428-A6F561EADA9F}" srcOrd="0" destOrd="0" presId="urn:microsoft.com/office/officeart/2018/2/layout/IconCircleList"/>
    <dgm:cxn modelId="{04FA564D-9E01-447E-BED0-BC6EFA922EA1}" srcId="{92DD5543-9C5D-4802-AC2D-CD436B15D578}" destId="{88BE4131-AD80-4553-9982-3622B038F13E}" srcOrd="4" destOrd="0" parTransId="{A11E8D61-3FC2-42EB-A1EE-AE598D1CA4E2}" sibTransId="{3DF5ED6B-2FAD-418E-9409-F4135F6961FD}"/>
    <dgm:cxn modelId="{08D3B179-1A3C-439B-8A5F-9476DEC48A1F}" srcId="{92DD5543-9C5D-4802-AC2D-CD436B15D578}" destId="{AF634B0A-06B0-49AA-86B9-42E5C5F07D7A}" srcOrd="1" destOrd="0" parTransId="{E64016A7-BC11-4858-9CFC-1EE5D63EC754}" sibTransId="{DE579131-5AAE-4B53-98E7-FA0A92C21855}"/>
    <dgm:cxn modelId="{E1425883-BB8D-450F-9A8A-963A8BCED291}" type="presOf" srcId="{810EBAB4-C684-4244-A64B-E4CBF29C97A8}" destId="{4A89AB97-FAF8-4B68-99AC-E352054DAC7E}" srcOrd="0" destOrd="0" presId="urn:microsoft.com/office/officeart/2018/2/layout/IconCircleList"/>
    <dgm:cxn modelId="{48C71A89-05F6-4486-A908-4ECBD3706C80}" type="presOf" srcId="{DE579131-5AAE-4B53-98E7-FA0A92C21855}" destId="{E67C6F35-161F-4794-9540-11B3C037FA75}" srcOrd="0" destOrd="0" presId="urn:microsoft.com/office/officeart/2018/2/layout/IconCircleList"/>
    <dgm:cxn modelId="{50FD1D92-717A-42D9-A0E6-A1FFE3C4C249}" type="presOf" srcId="{88BE4131-AD80-4553-9982-3622B038F13E}" destId="{2CF3CF64-2DBA-493D-991F-65FD3BBA0634}" srcOrd="0" destOrd="0" presId="urn:microsoft.com/office/officeart/2018/2/layout/IconCircleList"/>
    <dgm:cxn modelId="{8810D393-BEBE-4613-AC05-2AC836199870}" srcId="{92DD5543-9C5D-4802-AC2D-CD436B15D578}" destId="{6197AFEF-434B-4C56-8D42-78C4E12E92A5}" srcOrd="0" destOrd="0" parTransId="{8268185C-FCE4-495B-95EF-7A5FBA35BE53}" sibTransId="{485DBB07-63B6-4BEB-B85F-08F16E46D7F5}"/>
    <dgm:cxn modelId="{AE39F8C5-9CD7-421A-8BC6-E52AD9F014F0}" srcId="{92DD5543-9C5D-4802-AC2D-CD436B15D578}" destId="{75988E29-0694-4CB5-9489-9A36564038A2}" srcOrd="2" destOrd="0" parTransId="{42FE73D5-13F5-4307-B918-777D66B06A92}" sibTransId="{2BF0F153-CAD3-47AF-B3BD-4AE6B168C920}"/>
    <dgm:cxn modelId="{6D95EFEE-5340-4298-BBFD-B2866FFDE97A}" type="presOf" srcId="{3FC2EB26-D791-4548-868C-60F60C66317B}" destId="{AAE708F7-2BD4-4214-B72F-62B025A94E19}" srcOrd="0" destOrd="0" presId="urn:microsoft.com/office/officeart/2018/2/layout/IconCircleList"/>
    <dgm:cxn modelId="{10398EF3-30C6-4730-B3EC-AD1E3F42FE0A}" type="presOf" srcId="{7660179C-23B4-489A-A6BF-9907B84C8E47}" destId="{219577CB-8994-43B6-9F82-7933093FFCC7}" srcOrd="0" destOrd="0" presId="urn:microsoft.com/office/officeart/2018/2/layout/IconCircleList"/>
    <dgm:cxn modelId="{ADE444F4-23B6-4532-BBF4-F1CB66243068}" type="presOf" srcId="{2BF0F153-CAD3-47AF-B3BD-4AE6B168C920}" destId="{5B8B6D48-298C-4AF8-B47B-0A95C0830EB6}" srcOrd="0" destOrd="0" presId="urn:microsoft.com/office/officeart/2018/2/layout/IconCircleList"/>
    <dgm:cxn modelId="{C86441FA-E02B-4A80-8B63-468056BEC704}" type="presOf" srcId="{92DD5543-9C5D-4802-AC2D-CD436B15D578}" destId="{CDB5B38F-8416-49C8-9AC6-D7DF585975AA}" srcOrd="0" destOrd="0" presId="urn:microsoft.com/office/officeart/2018/2/layout/IconCircleList"/>
    <dgm:cxn modelId="{67E68EC7-3AA5-4568-B830-18AE6AE3D3C2}" type="presParOf" srcId="{CDB5B38F-8416-49C8-9AC6-D7DF585975AA}" destId="{B5DCCA32-EA98-4D81-9CEA-1D7A9F1D83F8}" srcOrd="0" destOrd="0" presId="urn:microsoft.com/office/officeart/2018/2/layout/IconCircleList"/>
    <dgm:cxn modelId="{3976ACBD-85CA-47D4-9E10-4F2F3A5DB9A6}" type="presParOf" srcId="{B5DCCA32-EA98-4D81-9CEA-1D7A9F1D83F8}" destId="{F45884B9-2682-4456-92C4-006FD5C88FF9}" srcOrd="0" destOrd="0" presId="urn:microsoft.com/office/officeart/2018/2/layout/IconCircleList"/>
    <dgm:cxn modelId="{0DC1AFA5-25AC-46C3-A815-9B1E4359D7DD}" type="presParOf" srcId="{F45884B9-2682-4456-92C4-006FD5C88FF9}" destId="{686AF9C7-2BA2-439A-9F1D-FAF4B5D46913}" srcOrd="0" destOrd="0" presId="urn:microsoft.com/office/officeart/2018/2/layout/IconCircleList"/>
    <dgm:cxn modelId="{BF1E51E1-A5E6-4501-9231-EA8B59121E5C}" type="presParOf" srcId="{F45884B9-2682-4456-92C4-006FD5C88FF9}" destId="{488067AD-900F-426D-9165-3825EE212169}" srcOrd="1" destOrd="0" presId="urn:microsoft.com/office/officeart/2018/2/layout/IconCircleList"/>
    <dgm:cxn modelId="{F31A89C6-DABC-4098-9F80-F7906742EF14}" type="presParOf" srcId="{F45884B9-2682-4456-92C4-006FD5C88FF9}" destId="{DE82E500-E507-47AC-B18D-E8615D044495}" srcOrd="2" destOrd="0" presId="urn:microsoft.com/office/officeart/2018/2/layout/IconCircleList"/>
    <dgm:cxn modelId="{B6C1C629-C148-4A31-8BBF-FC700ADCAB0A}" type="presParOf" srcId="{F45884B9-2682-4456-92C4-006FD5C88FF9}" destId="{0D53DD81-2141-4C0B-BA55-1AB8D1309841}" srcOrd="3" destOrd="0" presId="urn:microsoft.com/office/officeart/2018/2/layout/IconCircleList"/>
    <dgm:cxn modelId="{28A4BD92-D708-4ED8-8069-84CD8F327EEF}" type="presParOf" srcId="{B5DCCA32-EA98-4D81-9CEA-1D7A9F1D83F8}" destId="{1FD9C8E8-D54B-461E-A8C0-C275A18EC4CE}" srcOrd="1" destOrd="0" presId="urn:microsoft.com/office/officeart/2018/2/layout/IconCircleList"/>
    <dgm:cxn modelId="{5CA1B383-51A2-4E95-8B19-E624CC258FEB}" type="presParOf" srcId="{B5DCCA32-EA98-4D81-9CEA-1D7A9F1D83F8}" destId="{C557EDB8-89A1-44C4-9F60-37EB3BE22487}" srcOrd="2" destOrd="0" presId="urn:microsoft.com/office/officeart/2018/2/layout/IconCircleList"/>
    <dgm:cxn modelId="{6E05F175-1568-4AD0-8CCD-8D128CE32311}" type="presParOf" srcId="{C557EDB8-89A1-44C4-9F60-37EB3BE22487}" destId="{83F645F2-8BF8-4567-AC2F-63D6B5C33565}" srcOrd="0" destOrd="0" presId="urn:microsoft.com/office/officeart/2018/2/layout/IconCircleList"/>
    <dgm:cxn modelId="{58B05805-6E93-4DFD-9CFB-CC6A5C339436}" type="presParOf" srcId="{C557EDB8-89A1-44C4-9F60-37EB3BE22487}" destId="{AE608FAC-2480-40AC-A3D7-33F69418029B}" srcOrd="1" destOrd="0" presId="urn:microsoft.com/office/officeart/2018/2/layout/IconCircleList"/>
    <dgm:cxn modelId="{034037F5-4656-405E-AED8-41ABA4E535FB}" type="presParOf" srcId="{C557EDB8-89A1-44C4-9F60-37EB3BE22487}" destId="{A247CDC5-C70D-466F-8401-31CAB3904118}" srcOrd="2" destOrd="0" presId="urn:microsoft.com/office/officeart/2018/2/layout/IconCircleList"/>
    <dgm:cxn modelId="{667E2CC0-17C3-40F7-B841-F8E34F1011BB}" type="presParOf" srcId="{C557EDB8-89A1-44C4-9F60-37EB3BE22487}" destId="{9B55A517-CB9F-4C62-AC94-6A9058AB943E}" srcOrd="3" destOrd="0" presId="urn:microsoft.com/office/officeart/2018/2/layout/IconCircleList"/>
    <dgm:cxn modelId="{BD3495A0-FE72-412C-B499-C3DF8E360555}" type="presParOf" srcId="{B5DCCA32-EA98-4D81-9CEA-1D7A9F1D83F8}" destId="{E67C6F35-161F-4794-9540-11B3C037FA75}" srcOrd="3" destOrd="0" presId="urn:microsoft.com/office/officeart/2018/2/layout/IconCircleList"/>
    <dgm:cxn modelId="{537CBCD9-B55E-4536-9237-E78076DAAD52}" type="presParOf" srcId="{B5DCCA32-EA98-4D81-9CEA-1D7A9F1D83F8}" destId="{B6C46312-3B6F-49A9-9503-72FCBB1B5518}" srcOrd="4" destOrd="0" presId="urn:microsoft.com/office/officeart/2018/2/layout/IconCircleList"/>
    <dgm:cxn modelId="{D3FBD77C-7DAB-4648-9470-5E24B789BD35}" type="presParOf" srcId="{B6C46312-3B6F-49A9-9503-72FCBB1B5518}" destId="{529EA5F2-902F-4073-B325-0E334ED5183A}" srcOrd="0" destOrd="0" presId="urn:microsoft.com/office/officeart/2018/2/layout/IconCircleList"/>
    <dgm:cxn modelId="{074E888E-25E5-4368-882B-A4E4A0F75B75}" type="presParOf" srcId="{B6C46312-3B6F-49A9-9503-72FCBB1B5518}" destId="{6EAEB242-0152-47B8-B343-3BCFCB238979}" srcOrd="1" destOrd="0" presId="urn:microsoft.com/office/officeart/2018/2/layout/IconCircleList"/>
    <dgm:cxn modelId="{B43C1780-8892-422F-9972-4BBC8AC88B4A}" type="presParOf" srcId="{B6C46312-3B6F-49A9-9503-72FCBB1B5518}" destId="{930B32E1-8C98-4988-9D7A-E8A4E3EE670B}" srcOrd="2" destOrd="0" presId="urn:microsoft.com/office/officeart/2018/2/layout/IconCircleList"/>
    <dgm:cxn modelId="{4750F7C9-CF2C-43D3-BF16-88524DC1EB47}" type="presParOf" srcId="{B6C46312-3B6F-49A9-9503-72FCBB1B5518}" destId="{E217A2E2-5499-404F-8428-A6F561EADA9F}" srcOrd="3" destOrd="0" presId="urn:microsoft.com/office/officeart/2018/2/layout/IconCircleList"/>
    <dgm:cxn modelId="{99C22DE4-6F44-4E7B-AFBD-FAB8C339615B}" type="presParOf" srcId="{B5DCCA32-EA98-4D81-9CEA-1D7A9F1D83F8}" destId="{5B8B6D48-298C-4AF8-B47B-0A95C0830EB6}" srcOrd="5" destOrd="0" presId="urn:microsoft.com/office/officeart/2018/2/layout/IconCircleList"/>
    <dgm:cxn modelId="{9905CFE3-0824-4242-AA2B-23E0B29FCB46}" type="presParOf" srcId="{B5DCCA32-EA98-4D81-9CEA-1D7A9F1D83F8}" destId="{736378F1-B962-44C7-934A-654EB1E02D47}" srcOrd="6" destOrd="0" presId="urn:microsoft.com/office/officeart/2018/2/layout/IconCircleList"/>
    <dgm:cxn modelId="{C3730353-3FD1-46BF-898C-A02E209920C7}" type="presParOf" srcId="{736378F1-B962-44C7-934A-654EB1E02D47}" destId="{38ECF7A6-5FBA-4B69-B894-DB60B74660A7}" srcOrd="0" destOrd="0" presId="urn:microsoft.com/office/officeart/2018/2/layout/IconCircleList"/>
    <dgm:cxn modelId="{4E5264BE-0DDD-4AA0-B67C-74E9273178E9}" type="presParOf" srcId="{736378F1-B962-44C7-934A-654EB1E02D47}" destId="{EDC7891B-9217-4C8F-850B-781EED17C9CD}" srcOrd="1" destOrd="0" presId="urn:microsoft.com/office/officeart/2018/2/layout/IconCircleList"/>
    <dgm:cxn modelId="{6C30AAD8-D183-4099-9F46-CF211984A67C}" type="presParOf" srcId="{736378F1-B962-44C7-934A-654EB1E02D47}" destId="{228BDFBD-5CE7-4D5A-BA2C-C3743E61E790}" srcOrd="2" destOrd="0" presId="urn:microsoft.com/office/officeart/2018/2/layout/IconCircleList"/>
    <dgm:cxn modelId="{7A2F437F-4780-4E17-918E-B0885E84B186}" type="presParOf" srcId="{736378F1-B962-44C7-934A-654EB1E02D47}" destId="{219577CB-8994-43B6-9F82-7933093FFCC7}" srcOrd="3" destOrd="0" presId="urn:microsoft.com/office/officeart/2018/2/layout/IconCircleList"/>
    <dgm:cxn modelId="{048231AD-8931-41CD-823E-6DE934E889EA}" type="presParOf" srcId="{B5DCCA32-EA98-4D81-9CEA-1D7A9F1D83F8}" destId="{4A89AB97-FAF8-4B68-99AC-E352054DAC7E}" srcOrd="7" destOrd="0" presId="urn:microsoft.com/office/officeart/2018/2/layout/IconCircleList"/>
    <dgm:cxn modelId="{1BFD19CC-969F-4B98-A404-B2970606FC27}" type="presParOf" srcId="{B5DCCA32-EA98-4D81-9CEA-1D7A9F1D83F8}" destId="{D301EE52-1D2E-4390-BA12-0F3930A1047E}" srcOrd="8" destOrd="0" presId="urn:microsoft.com/office/officeart/2018/2/layout/IconCircleList"/>
    <dgm:cxn modelId="{2BAF763A-279D-4A58-8B55-D9153CDBBC73}" type="presParOf" srcId="{D301EE52-1D2E-4390-BA12-0F3930A1047E}" destId="{6FDCE97B-1A7C-456B-B7C0-EFD99F80F864}" srcOrd="0" destOrd="0" presId="urn:microsoft.com/office/officeart/2018/2/layout/IconCircleList"/>
    <dgm:cxn modelId="{9FD7710B-3128-4E3C-BC11-3E367FD8B99E}" type="presParOf" srcId="{D301EE52-1D2E-4390-BA12-0F3930A1047E}" destId="{6E52DBD2-2BF4-4640-925F-63A569CEEDEA}" srcOrd="1" destOrd="0" presId="urn:microsoft.com/office/officeart/2018/2/layout/IconCircleList"/>
    <dgm:cxn modelId="{9622B54D-6877-4993-B14C-5A4F5E560884}" type="presParOf" srcId="{D301EE52-1D2E-4390-BA12-0F3930A1047E}" destId="{25240DF5-19FA-4AF9-8E93-C9A79097E8CD}" srcOrd="2" destOrd="0" presId="urn:microsoft.com/office/officeart/2018/2/layout/IconCircleList"/>
    <dgm:cxn modelId="{746696F9-7AF3-4A7C-B13B-E380E5CA555A}" type="presParOf" srcId="{D301EE52-1D2E-4390-BA12-0F3930A1047E}" destId="{2CF3CF64-2DBA-493D-991F-65FD3BBA0634}" srcOrd="3" destOrd="0" presId="urn:microsoft.com/office/officeart/2018/2/layout/IconCircleList"/>
    <dgm:cxn modelId="{0D6DAEE3-D901-41EF-8554-D928DAE30C1D}" type="presParOf" srcId="{B5DCCA32-EA98-4D81-9CEA-1D7A9F1D83F8}" destId="{A6FE76FC-7FB1-48DA-A9E3-218492F714F1}" srcOrd="9" destOrd="0" presId="urn:microsoft.com/office/officeart/2018/2/layout/IconCircleList"/>
    <dgm:cxn modelId="{1027E4E0-5E0D-4233-B78D-DB84E6EB71AD}" type="presParOf" srcId="{B5DCCA32-EA98-4D81-9CEA-1D7A9F1D83F8}" destId="{20F9906C-F9E8-41B4-BD30-1200B7A4C1ED}" srcOrd="10" destOrd="0" presId="urn:microsoft.com/office/officeart/2018/2/layout/IconCircleList"/>
    <dgm:cxn modelId="{4C360CAD-64C2-43D4-9A73-36FA44F7A251}" type="presParOf" srcId="{20F9906C-F9E8-41B4-BD30-1200B7A4C1ED}" destId="{54B0C9EC-0F7E-4A59-90A9-5F04594F3A2A}" srcOrd="0" destOrd="0" presId="urn:microsoft.com/office/officeart/2018/2/layout/IconCircleList"/>
    <dgm:cxn modelId="{078F06A1-0421-4819-ADFB-3FE507A9DCA5}" type="presParOf" srcId="{20F9906C-F9E8-41B4-BD30-1200B7A4C1ED}" destId="{A367C3A9-89A3-4F52-8629-AB62D44DFFAB}" srcOrd="1" destOrd="0" presId="urn:microsoft.com/office/officeart/2018/2/layout/IconCircleList"/>
    <dgm:cxn modelId="{FF26DEB3-57FD-4943-B4BE-6B90618CE649}" type="presParOf" srcId="{20F9906C-F9E8-41B4-BD30-1200B7A4C1ED}" destId="{032A640A-A750-4A0B-8756-31644AE590DD}" srcOrd="2" destOrd="0" presId="urn:microsoft.com/office/officeart/2018/2/layout/IconCircleList"/>
    <dgm:cxn modelId="{30286BA2-402A-49CF-8E32-0C7994E9DFBA}" type="presParOf" srcId="{20F9906C-F9E8-41B4-BD30-1200B7A4C1ED}" destId="{AAE708F7-2BD4-4214-B72F-62B025A94E1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6D3E9-B4FB-4559-8A16-59618A0FB8B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F599A22-58A2-4CD8-8FA6-F2E1FD58B7F1}">
      <dgm:prSet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A. Lagged</a:t>
          </a:r>
          <a:r>
            <a:rPr lang="en-US" b="1" dirty="0"/>
            <a:t> Features (Lag Variables): </a:t>
          </a:r>
          <a:r>
            <a:rPr lang="en-US" dirty="0"/>
            <a:t>Since stock prices show autocorrelation, lag-1 and lag-2 are included for their direct impact on future prices. Lag-7 and lag-30 are added for experimentation.</a:t>
          </a:r>
        </a:p>
      </dgm:t>
    </dgm:pt>
    <dgm:pt modelId="{F3C8FFA4-8E86-42C8-A2F5-1693B64BB668}" type="parTrans" cxnId="{1FA7E304-6C62-46AA-837F-A17EEA1A74C7}">
      <dgm:prSet/>
      <dgm:spPr/>
      <dgm:t>
        <a:bodyPr/>
        <a:lstStyle/>
        <a:p>
          <a:endParaRPr lang="en-US"/>
        </a:p>
      </dgm:t>
    </dgm:pt>
    <dgm:pt modelId="{D739DAC7-98FC-4985-A0F3-DFC871793BE7}" type="sibTrans" cxnId="{1FA7E304-6C62-46AA-837F-A17EEA1A74C7}">
      <dgm:prSet/>
      <dgm:spPr/>
      <dgm:t>
        <a:bodyPr/>
        <a:lstStyle/>
        <a:p>
          <a:endParaRPr lang="en-US"/>
        </a:p>
      </dgm:t>
    </dgm:pt>
    <dgm:pt modelId="{369606E7-B111-4DCF-B4B1-675DB6EEEF97}">
      <dgm:prSet/>
      <dgm:spPr/>
      <dgm:t>
        <a:bodyPr/>
        <a:lstStyle/>
        <a:p>
          <a:r>
            <a:rPr lang="en-US" b="1" dirty="0"/>
            <a:t>B. Moving Averages &amp; Exponential Moving Averages (EMA): </a:t>
          </a:r>
          <a:r>
            <a:rPr lang="en-US" dirty="0"/>
            <a:t>Moving averages smooth data and capture trends. EMA reacts faster to changes, making it crucial for short-term forecasting. We </a:t>
          </a:r>
          <a:r>
            <a:rPr lang="en-US" dirty="0">
              <a:latin typeface="Century Gothic" panose="020B0502020202020204"/>
            </a:rPr>
            <a:t>included</a:t>
          </a:r>
          <a:r>
            <a:rPr lang="en-US" dirty="0"/>
            <a:t> 7- and 30-day windows.</a:t>
          </a:r>
        </a:p>
      </dgm:t>
    </dgm:pt>
    <dgm:pt modelId="{FAA72C55-2126-4496-9B20-FA7B8B59A1FE}" type="parTrans" cxnId="{F13C5053-D5F4-486B-905C-B1478BE11EA5}">
      <dgm:prSet/>
      <dgm:spPr/>
      <dgm:t>
        <a:bodyPr/>
        <a:lstStyle/>
        <a:p>
          <a:endParaRPr lang="en-US"/>
        </a:p>
      </dgm:t>
    </dgm:pt>
    <dgm:pt modelId="{11B10D97-8873-4AA0-AA17-868C923C400E}" type="sibTrans" cxnId="{F13C5053-D5F4-486B-905C-B1478BE11EA5}">
      <dgm:prSet/>
      <dgm:spPr/>
      <dgm:t>
        <a:bodyPr/>
        <a:lstStyle/>
        <a:p>
          <a:endParaRPr lang="en-US"/>
        </a:p>
      </dgm:t>
    </dgm:pt>
    <dgm:pt modelId="{ED948D63-29BC-47BD-9192-2919749ACB57}">
      <dgm:prSet/>
      <dgm:spPr/>
      <dgm:t>
        <a:bodyPr/>
        <a:lstStyle/>
        <a:p>
          <a:r>
            <a:rPr lang="en-US" b="1" dirty="0"/>
            <a:t>C. Relative Strength Index (RSI): </a:t>
          </a:r>
          <a:r>
            <a:rPr lang="en-US" dirty="0"/>
            <a:t>RSI measures momentum to identify overbought or oversold conditions. It can signal potential price reversals, aiding short-term prediction.</a:t>
          </a:r>
        </a:p>
      </dgm:t>
    </dgm:pt>
    <dgm:pt modelId="{A1B6AF81-E604-4006-AFB2-8E1DB0918023}" type="parTrans" cxnId="{1FDC56C1-76FA-42FF-A04E-518B92179D37}">
      <dgm:prSet/>
      <dgm:spPr/>
      <dgm:t>
        <a:bodyPr/>
        <a:lstStyle/>
        <a:p>
          <a:endParaRPr lang="en-US"/>
        </a:p>
      </dgm:t>
    </dgm:pt>
    <dgm:pt modelId="{43F8AE2A-1AB1-401E-8E53-F5466A9C6726}" type="sibTrans" cxnId="{1FDC56C1-76FA-42FF-A04E-518B92179D37}">
      <dgm:prSet/>
      <dgm:spPr/>
      <dgm:t>
        <a:bodyPr/>
        <a:lstStyle/>
        <a:p>
          <a:endParaRPr lang="en-US"/>
        </a:p>
      </dgm:t>
    </dgm:pt>
    <dgm:pt modelId="{53234DA0-6DA1-4096-B29C-09BFFE7AD1C7}">
      <dgm:prSet/>
      <dgm:spPr/>
      <dgm:t>
        <a:bodyPr/>
        <a:lstStyle/>
        <a:p>
          <a:r>
            <a:rPr lang="en-US" b="1" dirty="0"/>
            <a:t>D. Normalized Volume: </a:t>
          </a:r>
          <a:r>
            <a:rPr lang="en-US" dirty="0"/>
            <a:t>Volume, which showed a negative correlation (-0.317), is included as a scaled feature. It can act as a leading indicator of price movements, especially on high-volume days.</a:t>
          </a:r>
        </a:p>
      </dgm:t>
    </dgm:pt>
    <dgm:pt modelId="{ACA858C4-AB50-4F32-8A50-D22F364609FF}" type="parTrans" cxnId="{C39E6637-7CD3-4B53-B462-DAC74EC4E69E}">
      <dgm:prSet/>
      <dgm:spPr/>
      <dgm:t>
        <a:bodyPr/>
        <a:lstStyle/>
        <a:p>
          <a:endParaRPr lang="en-US"/>
        </a:p>
      </dgm:t>
    </dgm:pt>
    <dgm:pt modelId="{D2E66D6B-AD11-4F55-BD62-743065C2EABE}" type="sibTrans" cxnId="{C39E6637-7CD3-4B53-B462-DAC74EC4E69E}">
      <dgm:prSet/>
      <dgm:spPr/>
      <dgm:t>
        <a:bodyPr/>
        <a:lstStyle/>
        <a:p>
          <a:endParaRPr lang="en-US"/>
        </a:p>
      </dgm:t>
    </dgm:pt>
    <dgm:pt modelId="{DCB4A0F5-33D6-4A6E-AA8B-F66912707914}">
      <dgm:prSet/>
      <dgm:spPr/>
      <dgm:t>
        <a:bodyPr/>
        <a:lstStyle/>
        <a:p>
          <a:r>
            <a:rPr lang="en-US" b="1" dirty="0"/>
            <a:t>E. Percentage Change: </a:t>
          </a:r>
          <a:r>
            <a:rPr lang="en-US" dirty="0"/>
            <a:t>This captures daily stock price momentum, helping the model detect periods of rapid shifts.</a:t>
          </a:r>
        </a:p>
      </dgm:t>
    </dgm:pt>
    <dgm:pt modelId="{5D4C83A2-9F96-47EF-985F-0E4DA7BFB7C9}" type="parTrans" cxnId="{54787127-5C54-4386-B6D7-9F30EF221D96}">
      <dgm:prSet/>
      <dgm:spPr/>
      <dgm:t>
        <a:bodyPr/>
        <a:lstStyle/>
        <a:p>
          <a:endParaRPr lang="en-US"/>
        </a:p>
      </dgm:t>
    </dgm:pt>
    <dgm:pt modelId="{7AF7A4D0-079C-4FF6-87AD-E20C2F0177A5}" type="sibTrans" cxnId="{54787127-5C54-4386-B6D7-9F30EF221D96}">
      <dgm:prSet/>
      <dgm:spPr/>
      <dgm:t>
        <a:bodyPr/>
        <a:lstStyle/>
        <a:p>
          <a:endParaRPr lang="en-US"/>
        </a:p>
      </dgm:t>
    </dgm:pt>
    <dgm:pt modelId="{5A1901EC-533C-49F2-A7C3-38EF4B9B7DCB}">
      <dgm:prSet/>
      <dgm:spPr/>
      <dgm:t>
        <a:bodyPr/>
        <a:lstStyle/>
        <a:p>
          <a:r>
            <a:rPr lang="en-US" b="1" dirty="0"/>
            <a:t>F. Price Spread &amp; Price Range: </a:t>
          </a:r>
          <a:r>
            <a:rPr lang="en-US" dirty="0"/>
            <a:t>Useful for identifying volatility, these features track fluctuations within the trading day.</a:t>
          </a:r>
        </a:p>
      </dgm:t>
    </dgm:pt>
    <dgm:pt modelId="{C6E43F88-DEBC-496F-9C14-49634BF5A1A0}" type="parTrans" cxnId="{C16C55E6-0EB2-4186-98AF-6FF391B58778}">
      <dgm:prSet/>
      <dgm:spPr/>
      <dgm:t>
        <a:bodyPr/>
        <a:lstStyle/>
        <a:p>
          <a:endParaRPr lang="en-US"/>
        </a:p>
      </dgm:t>
    </dgm:pt>
    <dgm:pt modelId="{75736062-BF61-46D2-8F12-A75A1C1D0189}" type="sibTrans" cxnId="{C16C55E6-0EB2-4186-98AF-6FF391B58778}">
      <dgm:prSet/>
      <dgm:spPr/>
      <dgm:t>
        <a:bodyPr/>
        <a:lstStyle/>
        <a:p>
          <a:endParaRPr lang="en-US"/>
        </a:p>
      </dgm:t>
    </dgm:pt>
    <dgm:pt modelId="{DE0F6A29-4DBC-446D-A9C6-0A8838AF78E3}" type="pres">
      <dgm:prSet presAssocID="{C656D3E9-B4FB-4559-8A16-59618A0FB8BB}" presName="vert0" presStyleCnt="0">
        <dgm:presLayoutVars>
          <dgm:dir/>
          <dgm:animOne val="branch"/>
          <dgm:animLvl val="lvl"/>
        </dgm:presLayoutVars>
      </dgm:prSet>
      <dgm:spPr/>
    </dgm:pt>
    <dgm:pt modelId="{31D6A7D1-ACF4-4475-AE5A-94C9CA41EE85}" type="pres">
      <dgm:prSet presAssocID="{AF599A22-58A2-4CD8-8FA6-F2E1FD58B7F1}" presName="thickLine" presStyleLbl="alignNode1" presStyleIdx="0" presStyleCnt="6"/>
      <dgm:spPr/>
    </dgm:pt>
    <dgm:pt modelId="{4E833A0A-96F0-46B3-808B-F5049F05E9C6}" type="pres">
      <dgm:prSet presAssocID="{AF599A22-58A2-4CD8-8FA6-F2E1FD58B7F1}" presName="horz1" presStyleCnt="0"/>
      <dgm:spPr/>
    </dgm:pt>
    <dgm:pt modelId="{FEA27D37-2F96-4112-9411-8CA7BA47AD01}" type="pres">
      <dgm:prSet presAssocID="{AF599A22-58A2-4CD8-8FA6-F2E1FD58B7F1}" presName="tx1" presStyleLbl="revTx" presStyleIdx="0" presStyleCnt="6"/>
      <dgm:spPr/>
    </dgm:pt>
    <dgm:pt modelId="{1A02A508-1294-4637-BF88-775A02481F68}" type="pres">
      <dgm:prSet presAssocID="{AF599A22-58A2-4CD8-8FA6-F2E1FD58B7F1}" presName="vert1" presStyleCnt="0"/>
      <dgm:spPr/>
    </dgm:pt>
    <dgm:pt modelId="{232B200B-54D0-400C-AF7B-C5B4EEDC525D}" type="pres">
      <dgm:prSet presAssocID="{369606E7-B111-4DCF-B4B1-675DB6EEEF97}" presName="thickLine" presStyleLbl="alignNode1" presStyleIdx="1" presStyleCnt="6"/>
      <dgm:spPr/>
    </dgm:pt>
    <dgm:pt modelId="{5E2CE453-79D4-4DA8-96BE-87DF336AAEF4}" type="pres">
      <dgm:prSet presAssocID="{369606E7-B111-4DCF-B4B1-675DB6EEEF97}" presName="horz1" presStyleCnt="0"/>
      <dgm:spPr/>
    </dgm:pt>
    <dgm:pt modelId="{96DFE99E-E48E-4DBA-845E-E58BD6AFF704}" type="pres">
      <dgm:prSet presAssocID="{369606E7-B111-4DCF-B4B1-675DB6EEEF97}" presName="tx1" presStyleLbl="revTx" presStyleIdx="1" presStyleCnt="6"/>
      <dgm:spPr/>
    </dgm:pt>
    <dgm:pt modelId="{B56BE538-390F-400F-9C69-B9F5DE29393C}" type="pres">
      <dgm:prSet presAssocID="{369606E7-B111-4DCF-B4B1-675DB6EEEF97}" presName="vert1" presStyleCnt="0"/>
      <dgm:spPr/>
    </dgm:pt>
    <dgm:pt modelId="{993E427E-95DC-45E0-B1CF-EB55AC352933}" type="pres">
      <dgm:prSet presAssocID="{ED948D63-29BC-47BD-9192-2919749ACB57}" presName="thickLine" presStyleLbl="alignNode1" presStyleIdx="2" presStyleCnt="6"/>
      <dgm:spPr/>
    </dgm:pt>
    <dgm:pt modelId="{55B418B4-86F2-46BB-89A2-41C95DD3A1B4}" type="pres">
      <dgm:prSet presAssocID="{ED948D63-29BC-47BD-9192-2919749ACB57}" presName="horz1" presStyleCnt="0"/>
      <dgm:spPr/>
    </dgm:pt>
    <dgm:pt modelId="{A89EBC9B-6957-4514-AF53-F6311ABE446B}" type="pres">
      <dgm:prSet presAssocID="{ED948D63-29BC-47BD-9192-2919749ACB57}" presName="tx1" presStyleLbl="revTx" presStyleIdx="2" presStyleCnt="6"/>
      <dgm:spPr/>
    </dgm:pt>
    <dgm:pt modelId="{2F10E0EA-4D61-4474-A290-680E0CFB84E4}" type="pres">
      <dgm:prSet presAssocID="{ED948D63-29BC-47BD-9192-2919749ACB57}" presName="vert1" presStyleCnt="0"/>
      <dgm:spPr/>
    </dgm:pt>
    <dgm:pt modelId="{10EE18F5-051D-4C22-A833-30F7480C2579}" type="pres">
      <dgm:prSet presAssocID="{53234DA0-6DA1-4096-B29C-09BFFE7AD1C7}" presName="thickLine" presStyleLbl="alignNode1" presStyleIdx="3" presStyleCnt="6"/>
      <dgm:spPr/>
    </dgm:pt>
    <dgm:pt modelId="{6506948E-8D00-496B-83C2-007A4EB6668F}" type="pres">
      <dgm:prSet presAssocID="{53234DA0-6DA1-4096-B29C-09BFFE7AD1C7}" presName="horz1" presStyleCnt="0"/>
      <dgm:spPr/>
    </dgm:pt>
    <dgm:pt modelId="{9A3E2869-886A-4AB5-87CA-C14DA37579BB}" type="pres">
      <dgm:prSet presAssocID="{53234DA0-6DA1-4096-B29C-09BFFE7AD1C7}" presName="tx1" presStyleLbl="revTx" presStyleIdx="3" presStyleCnt="6"/>
      <dgm:spPr/>
    </dgm:pt>
    <dgm:pt modelId="{38EC3E93-66E0-4F98-BBD3-E3818A282C48}" type="pres">
      <dgm:prSet presAssocID="{53234DA0-6DA1-4096-B29C-09BFFE7AD1C7}" presName="vert1" presStyleCnt="0"/>
      <dgm:spPr/>
    </dgm:pt>
    <dgm:pt modelId="{43752B24-2FD9-4FEF-994C-F6CE57F69980}" type="pres">
      <dgm:prSet presAssocID="{DCB4A0F5-33D6-4A6E-AA8B-F66912707914}" presName="thickLine" presStyleLbl="alignNode1" presStyleIdx="4" presStyleCnt="6"/>
      <dgm:spPr/>
    </dgm:pt>
    <dgm:pt modelId="{A103AF5D-71BD-4203-8F87-87F61FE7B89D}" type="pres">
      <dgm:prSet presAssocID="{DCB4A0F5-33D6-4A6E-AA8B-F66912707914}" presName="horz1" presStyleCnt="0"/>
      <dgm:spPr/>
    </dgm:pt>
    <dgm:pt modelId="{CE5E1670-639C-49B8-B24C-8EC7673A5685}" type="pres">
      <dgm:prSet presAssocID="{DCB4A0F5-33D6-4A6E-AA8B-F66912707914}" presName="tx1" presStyleLbl="revTx" presStyleIdx="4" presStyleCnt="6"/>
      <dgm:spPr/>
    </dgm:pt>
    <dgm:pt modelId="{1F156260-6F62-4928-8B58-5EFC7DCC5A60}" type="pres">
      <dgm:prSet presAssocID="{DCB4A0F5-33D6-4A6E-AA8B-F66912707914}" presName="vert1" presStyleCnt="0"/>
      <dgm:spPr/>
    </dgm:pt>
    <dgm:pt modelId="{1EF2AE60-4455-4393-A21C-8932689FA62B}" type="pres">
      <dgm:prSet presAssocID="{5A1901EC-533C-49F2-A7C3-38EF4B9B7DCB}" presName="thickLine" presStyleLbl="alignNode1" presStyleIdx="5" presStyleCnt="6"/>
      <dgm:spPr/>
    </dgm:pt>
    <dgm:pt modelId="{480CD150-2863-4C63-BFE3-AE7F0ADEE3E3}" type="pres">
      <dgm:prSet presAssocID="{5A1901EC-533C-49F2-A7C3-38EF4B9B7DCB}" presName="horz1" presStyleCnt="0"/>
      <dgm:spPr/>
    </dgm:pt>
    <dgm:pt modelId="{9B609A63-5629-4D98-ABEC-C3512F8CC3CB}" type="pres">
      <dgm:prSet presAssocID="{5A1901EC-533C-49F2-A7C3-38EF4B9B7DCB}" presName="tx1" presStyleLbl="revTx" presStyleIdx="5" presStyleCnt="6"/>
      <dgm:spPr/>
    </dgm:pt>
    <dgm:pt modelId="{56B394B1-DC88-43AE-855A-FD891E8CC6FB}" type="pres">
      <dgm:prSet presAssocID="{5A1901EC-533C-49F2-A7C3-38EF4B9B7DCB}" presName="vert1" presStyleCnt="0"/>
      <dgm:spPr/>
    </dgm:pt>
  </dgm:ptLst>
  <dgm:cxnLst>
    <dgm:cxn modelId="{1FA7E304-6C62-46AA-837F-A17EEA1A74C7}" srcId="{C656D3E9-B4FB-4559-8A16-59618A0FB8BB}" destId="{AF599A22-58A2-4CD8-8FA6-F2E1FD58B7F1}" srcOrd="0" destOrd="0" parTransId="{F3C8FFA4-8E86-42C8-A2F5-1693B64BB668}" sibTransId="{D739DAC7-98FC-4985-A0F3-DFC871793BE7}"/>
    <dgm:cxn modelId="{2CACCF1E-F817-4952-A2E6-16ACA33D5C84}" type="presOf" srcId="{53234DA0-6DA1-4096-B29C-09BFFE7AD1C7}" destId="{9A3E2869-886A-4AB5-87CA-C14DA37579BB}" srcOrd="0" destOrd="0" presId="urn:microsoft.com/office/officeart/2008/layout/LinedList"/>
    <dgm:cxn modelId="{54787127-5C54-4386-B6D7-9F30EF221D96}" srcId="{C656D3E9-B4FB-4559-8A16-59618A0FB8BB}" destId="{DCB4A0F5-33D6-4A6E-AA8B-F66912707914}" srcOrd="4" destOrd="0" parTransId="{5D4C83A2-9F96-47EF-985F-0E4DA7BFB7C9}" sibTransId="{7AF7A4D0-079C-4FF6-87AD-E20C2F0177A5}"/>
    <dgm:cxn modelId="{C39E6637-7CD3-4B53-B462-DAC74EC4E69E}" srcId="{C656D3E9-B4FB-4559-8A16-59618A0FB8BB}" destId="{53234DA0-6DA1-4096-B29C-09BFFE7AD1C7}" srcOrd="3" destOrd="0" parTransId="{ACA858C4-AB50-4F32-8A50-D22F364609FF}" sibTransId="{D2E66D6B-AD11-4F55-BD62-743065C2EABE}"/>
    <dgm:cxn modelId="{D9455939-2351-4967-9501-8F07D2AD50CD}" type="presOf" srcId="{ED948D63-29BC-47BD-9192-2919749ACB57}" destId="{A89EBC9B-6957-4514-AF53-F6311ABE446B}" srcOrd="0" destOrd="0" presId="urn:microsoft.com/office/officeart/2008/layout/LinedList"/>
    <dgm:cxn modelId="{F13C5053-D5F4-486B-905C-B1478BE11EA5}" srcId="{C656D3E9-B4FB-4559-8A16-59618A0FB8BB}" destId="{369606E7-B111-4DCF-B4B1-675DB6EEEF97}" srcOrd="1" destOrd="0" parTransId="{FAA72C55-2126-4496-9B20-FA7B8B59A1FE}" sibTransId="{11B10D97-8873-4AA0-AA17-868C923C400E}"/>
    <dgm:cxn modelId="{723BD47D-6634-4A6A-B253-1E55337F795D}" type="presOf" srcId="{AF599A22-58A2-4CD8-8FA6-F2E1FD58B7F1}" destId="{FEA27D37-2F96-4112-9411-8CA7BA47AD01}" srcOrd="0" destOrd="0" presId="urn:microsoft.com/office/officeart/2008/layout/LinedList"/>
    <dgm:cxn modelId="{64037283-E10C-4D2E-9008-DE1A56829253}" type="presOf" srcId="{5A1901EC-533C-49F2-A7C3-38EF4B9B7DCB}" destId="{9B609A63-5629-4D98-ABEC-C3512F8CC3CB}" srcOrd="0" destOrd="0" presId="urn:microsoft.com/office/officeart/2008/layout/LinedList"/>
    <dgm:cxn modelId="{1FDC56C1-76FA-42FF-A04E-518B92179D37}" srcId="{C656D3E9-B4FB-4559-8A16-59618A0FB8BB}" destId="{ED948D63-29BC-47BD-9192-2919749ACB57}" srcOrd="2" destOrd="0" parTransId="{A1B6AF81-E604-4006-AFB2-8E1DB0918023}" sibTransId="{43F8AE2A-1AB1-401E-8E53-F5466A9C6726}"/>
    <dgm:cxn modelId="{372A0CE5-EBFE-45EA-BE69-A9F8EABED69B}" type="presOf" srcId="{DCB4A0F5-33D6-4A6E-AA8B-F66912707914}" destId="{CE5E1670-639C-49B8-B24C-8EC7673A5685}" srcOrd="0" destOrd="0" presId="urn:microsoft.com/office/officeart/2008/layout/LinedList"/>
    <dgm:cxn modelId="{C16C55E6-0EB2-4186-98AF-6FF391B58778}" srcId="{C656D3E9-B4FB-4559-8A16-59618A0FB8BB}" destId="{5A1901EC-533C-49F2-A7C3-38EF4B9B7DCB}" srcOrd="5" destOrd="0" parTransId="{C6E43F88-DEBC-496F-9C14-49634BF5A1A0}" sibTransId="{75736062-BF61-46D2-8F12-A75A1C1D0189}"/>
    <dgm:cxn modelId="{D5EC93E7-75B2-462A-9E1E-4F85C9CEFDF9}" type="presOf" srcId="{369606E7-B111-4DCF-B4B1-675DB6EEEF97}" destId="{96DFE99E-E48E-4DBA-845E-E58BD6AFF704}" srcOrd="0" destOrd="0" presId="urn:microsoft.com/office/officeart/2008/layout/LinedList"/>
    <dgm:cxn modelId="{D75993FE-55FF-4136-8E7F-E34F52389817}" type="presOf" srcId="{C656D3E9-B4FB-4559-8A16-59618A0FB8BB}" destId="{DE0F6A29-4DBC-446D-A9C6-0A8838AF78E3}" srcOrd="0" destOrd="0" presId="urn:microsoft.com/office/officeart/2008/layout/LinedList"/>
    <dgm:cxn modelId="{D8D51663-37F2-4B83-B770-B2F7F553D496}" type="presParOf" srcId="{DE0F6A29-4DBC-446D-A9C6-0A8838AF78E3}" destId="{31D6A7D1-ACF4-4475-AE5A-94C9CA41EE85}" srcOrd="0" destOrd="0" presId="urn:microsoft.com/office/officeart/2008/layout/LinedList"/>
    <dgm:cxn modelId="{709CFA31-0288-4B69-B229-4A61A0E7F392}" type="presParOf" srcId="{DE0F6A29-4DBC-446D-A9C6-0A8838AF78E3}" destId="{4E833A0A-96F0-46B3-808B-F5049F05E9C6}" srcOrd="1" destOrd="0" presId="urn:microsoft.com/office/officeart/2008/layout/LinedList"/>
    <dgm:cxn modelId="{B95426DC-3BC4-4BB6-898D-4A300447675A}" type="presParOf" srcId="{4E833A0A-96F0-46B3-808B-F5049F05E9C6}" destId="{FEA27D37-2F96-4112-9411-8CA7BA47AD01}" srcOrd="0" destOrd="0" presId="urn:microsoft.com/office/officeart/2008/layout/LinedList"/>
    <dgm:cxn modelId="{B631CE28-B0C6-4B7A-B16D-0736F82D88F5}" type="presParOf" srcId="{4E833A0A-96F0-46B3-808B-F5049F05E9C6}" destId="{1A02A508-1294-4637-BF88-775A02481F68}" srcOrd="1" destOrd="0" presId="urn:microsoft.com/office/officeart/2008/layout/LinedList"/>
    <dgm:cxn modelId="{B3302BCF-81AE-4464-BB15-3D9215486DC9}" type="presParOf" srcId="{DE0F6A29-4DBC-446D-A9C6-0A8838AF78E3}" destId="{232B200B-54D0-400C-AF7B-C5B4EEDC525D}" srcOrd="2" destOrd="0" presId="urn:microsoft.com/office/officeart/2008/layout/LinedList"/>
    <dgm:cxn modelId="{E7F76035-8B13-4B99-A669-AF3E2E866591}" type="presParOf" srcId="{DE0F6A29-4DBC-446D-A9C6-0A8838AF78E3}" destId="{5E2CE453-79D4-4DA8-96BE-87DF336AAEF4}" srcOrd="3" destOrd="0" presId="urn:microsoft.com/office/officeart/2008/layout/LinedList"/>
    <dgm:cxn modelId="{0A45D82A-8091-471F-A445-DC9BD2D355E3}" type="presParOf" srcId="{5E2CE453-79D4-4DA8-96BE-87DF336AAEF4}" destId="{96DFE99E-E48E-4DBA-845E-E58BD6AFF704}" srcOrd="0" destOrd="0" presId="urn:microsoft.com/office/officeart/2008/layout/LinedList"/>
    <dgm:cxn modelId="{B2D101CC-6CD3-47C4-89F3-73BD7309A394}" type="presParOf" srcId="{5E2CE453-79D4-4DA8-96BE-87DF336AAEF4}" destId="{B56BE538-390F-400F-9C69-B9F5DE29393C}" srcOrd="1" destOrd="0" presId="urn:microsoft.com/office/officeart/2008/layout/LinedList"/>
    <dgm:cxn modelId="{C3932A06-988D-470B-9581-06AFF8C5A708}" type="presParOf" srcId="{DE0F6A29-4DBC-446D-A9C6-0A8838AF78E3}" destId="{993E427E-95DC-45E0-B1CF-EB55AC352933}" srcOrd="4" destOrd="0" presId="urn:microsoft.com/office/officeart/2008/layout/LinedList"/>
    <dgm:cxn modelId="{B6BC2E73-01BC-4266-B378-5227D1E3E152}" type="presParOf" srcId="{DE0F6A29-4DBC-446D-A9C6-0A8838AF78E3}" destId="{55B418B4-86F2-46BB-89A2-41C95DD3A1B4}" srcOrd="5" destOrd="0" presId="urn:microsoft.com/office/officeart/2008/layout/LinedList"/>
    <dgm:cxn modelId="{0CAEA186-36CA-4609-A1AD-E18DE45771D8}" type="presParOf" srcId="{55B418B4-86F2-46BB-89A2-41C95DD3A1B4}" destId="{A89EBC9B-6957-4514-AF53-F6311ABE446B}" srcOrd="0" destOrd="0" presId="urn:microsoft.com/office/officeart/2008/layout/LinedList"/>
    <dgm:cxn modelId="{2567D4B1-110B-4803-B646-E3CF088ED211}" type="presParOf" srcId="{55B418B4-86F2-46BB-89A2-41C95DD3A1B4}" destId="{2F10E0EA-4D61-4474-A290-680E0CFB84E4}" srcOrd="1" destOrd="0" presId="urn:microsoft.com/office/officeart/2008/layout/LinedList"/>
    <dgm:cxn modelId="{3E7D2A1F-B807-49B3-8B4A-B7209562AB42}" type="presParOf" srcId="{DE0F6A29-4DBC-446D-A9C6-0A8838AF78E3}" destId="{10EE18F5-051D-4C22-A833-30F7480C2579}" srcOrd="6" destOrd="0" presId="urn:microsoft.com/office/officeart/2008/layout/LinedList"/>
    <dgm:cxn modelId="{0D73A4B3-80B3-49B5-95FB-00B5C610543E}" type="presParOf" srcId="{DE0F6A29-4DBC-446D-A9C6-0A8838AF78E3}" destId="{6506948E-8D00-496B-83C2-007A4EB6668F}" srcOrd="7" destOrd="0" presId="urn:microsoft.com/office/officeart/2008/layout/LinedList"/>
    <dgm:cxn modelId="{5E634255-C1AD-4681-A1E1-D6958D8F0849}" type="presParOf" srcId="{6506948E-8D00-496B-83C2-007A4EB6668F}" destId="{9A3E2869-886A-4AB5-87CA-C14DA37579BB}" srcOrd="0" destOrd="0" presId="urn:microsoft.com/office/officeart/2008/layout/LinedList"/>
    <dgm:cxn modelId="{17299FE6-5BC7-429D-B5FE-130F7C3EEF7F}" type="presParOf" srcId="{6506948E-8D00-496B-83C2-007A4EB6668F}" destId="{38EC3E93-66E0-4F98-BBD3-E3818A282C48}" srcOrd="1" destOrd="0" presId="urn:microsoft.com/office/officeart/2008/layout/LinedList"/>
    <dgm:cxn modelId="{D66F47CC-640F-436A-BA9A-2E5459159E22}" type="presParOf" srcId="{DE0F6A29-4DBC-446D-A9C6-0A8838AF78E3}" destId="{43752B24-2FD9-4FEF-994C-F6CE57F69980}" srcOrd="8" destOrd="0" presId="urn:microsoft.com/office/officeart/2008/layout/LinedList"/>
    <dgm:cxn modelId="{4EFE2511-10C8-41F6-A004-A143FDEFFCCA}" type="presParOf" srcId="{DE0F6A29-4DBC-446D-A9C6-0A8838AF78E3}" destId="{A103AF5D-71BD-4203-8F87-87F61FE7B89D}" srcOrd="9" destOrd="0" presId="urn:microsoft.com/office/officeart/2008/layout/LinedList"/>
    <dgm:cxn modelId="{FE53A7CF-3495-4333-8203-69ABD50C72F8}" type="presParOf" srcId="{A103AF5D-71BD-4203-8F87-87F61FE7B89D}" destId="{CE5E1670-639C-49B8-B24C-8EC7673A5685}" srcOrd="0" destOrd="0" presId="urn:microsoft.com/office/officeart/2008/layout/LinedList"/>
    <dgm:cxn modelId="{B716D529-06B8-44FF-B961-527D8D0A0660}" type="presParOf" srcId="{A103AF5D-71BD-4203-8F87-87F61FE7B89D}" destId="{1F156260-6F62-4928-8B58-5EFC7DCC5A60}" srcOrd="1" destOrd="0" presId="urn:microsoft.com/office/officeart/2008/layout/LinedList"/>
    <dgm:cxn modelId="{07835878-C308-4A6F-A4CF-F6D3A2883B24}" type="presParOf" srcId="{DE0F6A29-4DBC-446D-A9C6-0A8838AF78E3}" destId="{1EF2AE60-4455-4393-A21C-8932689FA62B}" srcOrd="10" destOrd="0" presId="urn:microsoft.com/office/officeart/2008/layout/LinedList"/>
    <dgm:cxn modelId="{8C6897F1-4173-4576-A109-3D9B0DFFBC6F}" type="presParOf" srcId="{DE0F6A29-4DBC-446D-A9C6-0A8838AF78E3}" destId="{480CD150-2863-4C63-BFE3-AE7F0ADEE3E3}" srcOrd="11" destOrd="0" presId="urn:microsoft.com/office/officeart/2008/layout/LinedList"/>
    <dgm:cxn modelId="{4073F0AE-1097-4807-87F7-AE9EF60B3E33}" type="presParOf" srcId="{480CD150-2863-4C63-BFE3-AE7F0ADEE3E3}" destId="{9B609A63-5629-4D98-ABEC-C3512F8CC3CB}" srcOrd="0" destOrd="0" presId="urn:microsoft.com/office/officeart/2008/layout/LinedList"/>
    <dgm:cxn modelId="{1C0F65EB-39FF-46F2-9C8F-AA480CD1D04A}" type="presParOf" srcId="{480CD150-2863-4C63-BFE3-AE7F0ADEE3E3}" destId="{56B394B1-DC88-43AE-855A-FD891E8CC6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A9270B-36E9-4BFB-8037-26D2B44F4CF1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52BEF9-40A4-42E4-BB3A-42A1319EC072}">
      <dgm:prSet/>
      <dgm:spPr/>
      <dgm:t>
        <a:bodyPr/>
        <a:lstStyle/>
        <a:p>
          <a:r>
            <a:rPr lang="en-US" b="1"/>
            <a:t>SARIMA as Baseline: </a:t>
          </a:r>
          <a:r>
            <a:rPr lang="en-US"/>
            <a:t>I started with SARIMA due to its ability to handle time-series data with trends and seasonality. However, it struggles with non-linear patterns and long-term dependencies common in stock prices.</a:t>
          </a:r>
        </a:p>
      </dgm:t>
    </dgm:pt>
    <dgm:pt modelId="{BD42C207-A570-460A-B5C4-2EB74D46FD85}" type="parTrans" cxnId="{DD900865-5AAE-4D37-A7D3-7FE83599A147}">
      <dgm:prSet/>
      <dgm:spPr/>
      <dgm:t>
        <a:bodyPr/>
        <a:lstStyle/>
        <a:p>
          <a:endParaRPr lang="en-US"/>
        </a:p>
      </dgm:t>
    </dgm:pt>
    <dgm:pt modelId="{E97C2887-EC25-4163-B70D-9F17BD404B29}" type="sibTrans" cxnId="{DD900865-5AAE-4D37-A7D3-7FE83599A147}">
      <dgm:prSet/>
      <dgm:spPr/>
      <dgm:t>
        <a:bodyPr/>
        <a:lstStyle/>
        <a:p>
          <a:endParaRPr lang="en-US"/>
        </a:p>
      </dgm:t>
    </dgm:pt>
    <dgm:pt modelId="{B8C80EFB-C5D0-4BEA-A19F-9BA43AF0CB01}">
      <dgm:prSet/>
      <dgm:spPr/>
      <dgm:t>
        <a:bodyPr/>
        <a:lstStyle/>
        <a:p>
          <a:r>
            <a:rPr lang="en-US" b="1"/>
            <a:t>Switch to LSTM: </a:t>
          </a:r>
          <a:r>
            <a:rPr lang="en-US"/>
            <a:t>I shifted to LSTM because it handles non-stationary data, captures complex, non-linear relationships, and models long-term dependencies. This makes LSTM better suited for forecasting stock prices in dynamic, volatile environments.</a:t>
          </a:r>
        </a:p>
      </dgm:t>
    </dgm:pt>
    <dgm:pt modelId="{67B4BFBC-D086-4A72-8249-A6D65DDAB838}" type="parTrans" cxnId="{8CEC93A3-0805-4C8D-A943-E7D9D8C38767}">
      <dgm:prSet/>
      <dgm:spPr/>
      <dgm:t>
        <a:bodyPr/>
        <a:lstStyle/>
        <a:p>
          <a:endParaRPr lang="en-US"/>
        </a:p>
      </dgm:t>
    </dgm:pt>
    <dgm:pt modelId="{FBE6EF41-1919-4C2C-AF77-399E7E26C718}" type="sibTrans" cxnId="{8CEC93A3-0805-4C8D-A943-E7D9D8C38767}">
      <dgm:prSet/>
      <dgm:spPr/>
      <dgm:t>
        <a:bodyPr/>
        <a:lstStyle/>
        <a:p>
          <a:endParaRPr lang="en-US"/>
        </a:p>
      </dgm:t>
    </dgm:pt>
    <dgm:pt modelId="{21E74EFF-6924-4EF6-ADA3-12D8DC3B821F}" type="pres">
      <dgm:prSet presAssocID="{ACA9270B-36E9-4BFB-8037-26D2B44F4C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6E2764-D959-48FC-8661-AF0FA5883DC4}" type="pres">
      <dgm:prSet presAssocID="{AC52BEF9-40A4-42E4-BB3A-42A1319EC072}" presName="hierRoot1" presStyleCnt="0"/>
      <dgm:spPr/>
    </dgm:pt>
    <dgm:pt modelId="{36F30CBE-D4E5-48B8-86D8-96389A19ABD1}" type="pres">
      <dgm:prSet presAssocID="{AC52BEF9-40A4-42E4-BB3A-42A1319EC072}" presName="composite" presStyleCnt="0"/>
      <dgm:spPr/>
    </dgm:pt>
    <dgm:pt modelId="{46C80CEF-A063-4D18-817A-ADB4A98EF4C8}" type="pres">
      <dgm:prSet presAssocID="{AC52BEF9-40A4-42E4-BB3A-42A1319EC072}" presName="background" presStyleLbl="node0" presStyleIdx="0" presStyleCnt="2"/>
      <dgm:spPr/>
    </dgm:pt>
    <dgm:pt modelId="{164FA689-40D9-4B04-9624-D8AFB57D86F9}" type="pres">
      <dgm:prSet presAssocID="{AC52BEF9-40A4-42E4-BB3A-42A1319EC072}" presName="text" presStyleLbl="fgAcc0" presStyleIdx="0" presStyleCnt="2">
        <dgm:presLayoutVars>
          <dgm:chPref val="3"/>
        </dgm:presLayoutVars>
      </dgm:prSet>
      <dgm:spPr/>
    </dgm:pt>
    <dgm:pt modelId="{3F0F06B3-78E8-46A2-B0E6-568685ACDC10}" type="pres">
      <dgm:prSet presAssocID="{AC52BEF9-40A4-42E4-BB3A-42A1319EC072}" presName="hierChild2" presStyleCnt="0"/>
      <dgm:spPr/>
    </dgm:pt>
    <dgm:pt modelId="{64B843D0-11C8-41A3-A6BF-300C9E7D3B7B}" type="pres">
      <dgm:prSet presAssocID="{B8C80EFB-C5D0-4BEA-A19F-9BA43AF0CB01}" presName="hierRoot1" presStyleCnt="0"/>
      <dgm:spPr/>
    </dgm:pt>
    <dgm:pt modelId="{814F8539-8F40-4FA2-80B4-BD1759E67414}" type="pres">
      <dgm:prSet presAssocID="{B8C80EFB-C5D0-4BEA-A19F-9BA43AF0CB01}" presName="composite" presStyleCnt="0"/>
      <dgm:spPr/>
    </dgm:pt>
    <dgm:pt modelId="{D35D9E3D-8B7A-47DC-9EAB-DDFCCFEE3E1B}" type="pres">
      <dgm:prSet presAssocID="{B8C80EFB-C5D0-4BEA-A19F-9BA43AF0CB01}" presName="background" presStyleLbl="node0" presStyleIdx="1" presStyleCnt="2"/>
      <dgm:spPr/>
    </dgm:pt>
    <dgm:pt modelId="{05F43DBC-D1F5-404B-8E69-80ADC42DCE51}" type="pres">
      <dgm:prSet presAssocID="{B8C80EFB-C5D0-4BEA-A19F-9BA43AF0CB01}" presName="text" presStyleLbl="fgAcc0" presStyleIdx="1" presStyleCnt="2">
        <dgm:presLayoutVars>
          <dgm:chPref val="3"/>
        </dgm:presLayoutVars>
      </dgm:prSet>
      <dgm:spPr/>
    </dgm:pt>
    <dgm:pt modelId="{EFA56110-6241-4487-8D63-DDF0EDFB91DC}" type="pres">
      <dgm:prSet presAssocID="{B8C80EFB-C5D0-4BEA-A19F-9BA43AF0CB01}" presName="hierChild2" presStyleCnt="0"/>
      <dgm:spPr/>
    </dgm:pt>
  </dgm:ptLst>
  <dgm:cxnLst>
    <dgm:cxn modelId="{DD900865-5AAE-4D37-A7D3-7FE83599A147}" srcId="{ACA9270B-36E9-4BFB-8037-26D2B44F4CF1}" destId="{AC52BEF9-40A4-42E4-BB3A-42A1319EC072}" srcOrd="0" destOrd="0" parTransId="{BD42C207-A570-460A-B5C4-2EB74D46FD85}" sibTransId="{E97C2887-EC25-4163-B70D-9F17BD404B29}"/>
    <dgm:cxn modelId="{325DCE51-8337-4792-97CA-848BDA1C0933}" type="presOf" srcId="{AC52BEF9-40A4-42E4-BB3A-42A1319EC072}" destId="{164FA689-40D9-4B04-9624-D8AFB57D86F9}" srcOrd="0" destOrd="0" presId="urn:microsoft.com/office/officeart/2005/8/layout/hierarchy1"/>
    <dgm:cxn modelId="{3448B775-1526-46FA-A7B7-FAB66E1615BE}" type="presOf" srcId="{ACA9270B-36E9-4BFB-8037-26D2B44F4CF1}" destId="{21E74EFF-6924-4EF6-ADA3-12D8DC3B821F}" srcOrd="0" destOrd="0" presId="urn:microsoft.com/office/officeart/2005/8/layout/hierarchy1"/>
    <dgm:cxn modelId="{8AB1368D-F24D-4998-BC6F-6E2CA6AB4F96}" type="presOf" srcId="{B8C80EFB-C5D0-4BEA-A19F-9BA43AF0CB01}" destId="{05F43DBC-D1F5-404B-8E69-80ADC42DCE51}" srcOrd="0" destOrd="0" presId="urn:microsoft.com/office/officeart/2005/8/layout/hierarchy1"/>
    <dgm:cxn modelId="{8CEC93A3-0805-4C8D-A943-E7D9D8C38767}" srcId="{ACA9270B-36E9-4BFB-8037-26D2B44F4CF1}" destId="{B8C80EFB-C5D0-4BEA-A19F-9BA43AF0CB01}" srcOrd="1" destOrd="0" parTransId="{67B4BFBC-D086-4A72-8249-A6D65DDAB838}" sibTransId="{FBE6EF41-1919-4C2C-AF77-399E7E26C718}"/>
    <dgm:cxn modelId="{3BF0D009-8D5A-40E5-A54A-216D3EFBA4FC}" type="presParOf" srcId="{21E74EFF-6924-4EF6-ADA3-12D8DC3B821F}" destId="{476E2764-D959-48FC-8661-AF0FA5883DC4}" srcOrd="0" destOrd="0" presId="urn:microsoft.com/office/officeart/2005/8/layout/hierarchy1"/>
    <dgm:cxn modelId="{1E2D3F41-C1E8-4E40-AD6E-07E4ACC15174}" type="presParOf" srcId="{476E2764-D959-48FC-8661-AF0FA5883DC4}" destId="{36F30CBE-D4E5-48B8-86D8-96389A19ABD1}" srcOrd="0" destOrd="0" presId="urn:microsoft.com/office/officeart/2005/8/layout/hierarchy1"/>
    <dgm:cxn modelId="{1A48AAAB-CF65-4767-ACA9-1E7E8F62D529}" type="presParOf" srcId="{36F30CBE-D4E5-48B8-86D8-96389A19ABD1}" destId="{46C80CEF-A063-4D18-817A-ADB4A98EF4C8}" srcOrd="0" destOrd="0" presId="urn:microsoft.com/office/officeart/2005/8/layout/hierarchy1"/>
    <dgm:cxn modelId="{BA2B3D43-D204-4E5B-964F-6ACF9EAE8D60}" type="presParOf" srcId="{36F30CBE-D4E5-48B8-86D8-96389A19ABD1}" destId="{164FA689-40D9-4B04-9624-D8AFB57D86F9}" srcOrd="1" destOrd="0" presId="urn:microsoft.com/office/officeart/2005/8/layout/hierarchy1"/>
    <dgm:cxn modelId="{76048274-3EB1-4FB3-A7E7-35C9FF42B140}" type="presParOf" srcId="{476E2764-D959-48FC-8661-AF0FA5883DC4}" destId="{3F0F06B3-78E8-46A2-B0E6-568685ACDC10}" srcOrd="1" destOrd="0" presId="urn:microsoft.com/office/officeart/2005/8/layout/hierarchy1"/>
    <dgm:cxn modelId="{1FF0F94B-6C73-44AB-A83F-B06CFCE3B427}" type="presParOf" srcId="{21E74EFF-6924-4EF6-ADA3-12D8DC3B821F}" destId="{64B843D0-11C8-41A3-A6BF-300C9E7D3B7B}" srcOrd="1" destOrd="0" presId="urn:microsoft.com/office/officeart/2005/8/layout/hierarchy1"/>
    <dgm:cxn modelId="{2C42276D-0FF7-410C-891E-D69A6C7D2CC7}" type="presParOf" srcId="{64B843D0-11C8-41A3-A6BF-300C9E7D3B7B}" destId="{814F8539-8F40-4FA2-80B4-BD1759E67414}" srcOrd="0" destOrd="0" presId="urn:microsoft.com/office/officeart/2005/8/layout/hierarchy1"/>
    <dgm:cxn modelId="{41BE5C15-66EA-48DF-8F7D-CA328E71EB9E}" type="presParOf" srcId="{814F8539-8F40-4FA2-80B4-BD1759E67414}" destId="{D35D9E3D-8B7A-47DC-9EAB-DDFCCFEE3E1B}" srcOrd="0" destOrd="0" presId="urn:microsoft.com/office/officeart/2005/8/layout/hierarchy1"/>
    <dgm:cxn modelId="{EE6DE1B2-7DB6-4CA7-91E9-2354F873819E}" type="presParOf" srcId="{814F8539-8F40-4FA2-80B4-BD1759E67414}" destId="{05F43DBC-D1F5-404B-8E69-80ADC42DCE51}" srcOrd="1" destOrd="0" presId="urn:microsoft.com/office/officeart/2005/8/layout/hierarchy1"/>
    <dgm:cxn modelId="{00A1786D-C27C-4139-BF94-EB256C868BE1}" type="presParOf" srcId="{64B843D0-11C8-41A3-A6BF-300C9E7D3B7B}" destId="{EFA56110-6241-4487-8D63-DDF0EDFB91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5A26C-2A8D-49EF-9020-2A63E650DC67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59CC34-1F6E-4AC2-BE9F-AB541C9B6784}">
      <dsp:nvSpPr>
        <dsp:cNvPr id="0" name=""/>
        <dsp:cNvSpPr/>
      </dsp:nvSpPr>
      <dsp:spPr>
        <a:xfrm>
          <a:off x="0" y="2570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Stock price prediction is crucial for investment decisions and risk management.</a:t>
          </a:r>
        </a:p>
      </dsp:txBody>
      <dsp:txXfrm>
        <a:off x="0" y="2570"/>
        <a:ext cx="6832212" cy="876606"/>
      </dsp:txXfrm>
    </dsp:sp>
    <dsp:sp modelId="{9B49C4E3-EA1C-407B-96DD-C32405021226}">
      <dsp:nvSpPr>
        <dsp:cNvPr id="0" name=""/>
        <dsp:cNvSpPr/>
      </dsp:nvSpPr>
      <dsp:spPr>
        <a:xfrm>
          <a:off x="0" y="879176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D4456-A650-4666-8BE0-83E0C510F8C4}">
      <dsp:nvSpPr>
        <dsp:cNvPr id="0" name=""/>
        <dsp:cNvSpPr/>
      </dsp:nvSpPr>
      <dsp:spPr>
        <a:xfrm>
          <a:off x="0" y="879176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entury Gothic" panose="020B0502020202020204"/>
            </a:rPr>
            <a:t>Accurate forecasting helps investors, traders, and financial institutions.</a:t>
          </a:r>
        </a:p>
      </dsp:txBody>
      <dsp:txXfrm>
        <a:off x="0" y="879176"/>
        <a:ext cx="6832212" cy="876606"/>
      </dsp:txXfrm>
    </dsp:sp>
    <dsp:sp modelId="{ABB90473-0647-4FE8-AE27-57ABBA936D64}">
      <dsp:nvSpPr>
        <dsp:cNvPr id="0" name=""/>
        <dsp:cNvSpPr/>
      </dsp:nvSpPr>
      <dsp:spPr>
        <a:xfrm>
          <a:off x="0" y="1755783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D526D4-726A-4541-9018-557C13706442}">
      <dsp:nvSpPr>
        <dsp:cNvPr id="0" name=""/>
        <dsp:cNvSpPr/>
      </dsp:nvSpPr>
      <dsp:spPr>
        <a:xfrm>
          <a:off x="0" y="1755783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Influenced by global events, investor sentiment, and regulatory changes, </a:t>
          </a:r>
          <a:r>
            <a:rPr lang="en-US" sz="1800" kern="1200" dirty="0">
              <a:latin typeface="Century Gothic" panose="020B0502020202020204"/>
            </a:rPr>
            <a:t>make</a:t>
          </a:r>
          <a:r>
            <a:rPr lang="en-US" sz="1800" kern="1200" dirty="0"/>
            <a:t> predictions complex and uncertain.</a:t>
          </a:r>
        </a:p>
      </dsp:txBody>
      <dsp:txXfrm>
        <a:off x="0" y="1755783"/>
        <a:ext cx="6832212" cy="876606"/>
      </dsp:txXfrm>
    </dsp:sp>
    <dsp:sp modelId="{7F6BC6F7-33F9-4625-8050-EAA68C97F91B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E74F78-DD66-408A-8926-A2C41D24AA94}">
      <dsp:nvSpPr>
        <dsp:cNvPr id="0" name=""/>
        <dsp:cNvSpPr/>
      </dsp:nvSpPr>
      <dsp:spPr>
        <a:xfrm>
          <a:off x="0" y="2632389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It requires</a:t>
          </a:r>
          <a:r>
            <a:rPr lang="en-US" sz="1800" kern="1200" dirty="0"/>
            <a:t> analyzing vast amounts of data, including historical trends, financial ratios, macroeconomic indicators, and social media sentiment.</a:t>
          </a:r>
        </a:p>
      </dsp:txBody>
      <dsp:txXfrm>
        <a:off x="0" y="2632389"/>
        <a:ext cx="6832212" cy="876606"/>
      </dsp:txXfrm>
    </dsp:sp>
    <dsp:sp modelId="{DF9333AD-D91B-40A5-8C1E-E00BA89C0C15}">
      <dsp:nvSpPr>
        <dsp:cNvPr id="0" name=""/>
        <dsp:cNvSpPr/>
      </dsp:nvSpPr>
      <dsp:spPr>
        <a:xfrm>
          <a:off x="0" y="3508995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90B2B-394D-44C1-A0C9-159C2B21E5FE}">
      <dsp:nvSpPr>
        <dsp:cNvPr id="0" name=""/>
        <dsp:cNvSpPr/>
      </dsp:nvSpPr>
      <dsp:spPr>
        <a:xfrm>
          <a:off x="0" y="3508995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 tech and telecommunications giant, NTT operates in a dynamic industry, making stock price forecasting both challenging and insightful.</a:t>
          </a:r>
        </a:p>
      </dsp:txBody>
      <dsp:txXfrm>
        <a:off x="0" y="3508995"/>
        <a:ext cx="6832212" cy="876606"/>
      </dsp:txXfrm>
    </dsp:sp>
    <dsp:sp modelId="{A4E9655D-C029-4566-8BE4-1CD035272ACF}">
      <dsp:nvSpPr>
        <dsp:cNvPr id="0" name=""/>
        <dsp:cNvSpPr/>
      </dsp:nvSpPr>
      <dsp:spPr>
        <a:xfrm>
          <a:off x="0" y="4385602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EAEE37-A404-4FF0-B712-381CE922E5D9}">
      <dsp:nvSpPr>
        <dsp:cNvPr id="0" name=""/>
        <dsp:cNvSpPr/>
      </dsp:nvSpPr>
      <dsp:spPr>
        <a:xfrm>
          <a:off x="0" y="4385602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entury Gothic" panose="020B0502020202020204"/>
          </a:endParaRPr>
        </a:p>
      </dsp:txBody>
      <dsp:txXfrm>
        <a:off x="0" y="4385602"/>
        <a:ext cx="6832212" cy="876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AF9C7-2BA2-439A-9F1D-FAF4B5D46913}">
      <dsp:nvSpPr>
        <dsp:cNvPr id="0" name=""/>
        <dsp:cNvSpPr/>
      </dsp:nvSpPr>
      <dsp:spPr>
        <a:xfrm>
          <a:off x="29334" y="53663"/>
          <a:ext cx="886012" cy="886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067AD-900F-426D-9165-3825EE212169}">
      <dsp:nvSpPr>
        <dsp:cNvPr id="0" name=""/>
        <dsp:cNvSpPr/>
      </dsp:nvSpPr>
      <dsp:spPr>
        <a:xfrm>
          <a:off x="215397" y="239726"/>
          <a:ext cx="513887" cy="513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3DD81-2141-4C0B-BA55-1AB8D1309841}">
      <dsp:nvSpPr>
        <dsp:cNvPr id="0" name=""/>
        <dsp:cNvSpPr/>
      </dsp:nvSpPr>
      <dsp:spPr>
        <a:xfrm>
          <a:off x="1105207" y="53663"/>
          <a:ext cx="2088458" cy="88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Privatization drove up stock prices as expectations for greater profitability and market efficiency grew.</a:t>
          </a:r>
        </a:p>
      </dsp:txBody>
      <dsp:txXfrm>
        <a:off x="1105207" y="53663"/>
        <a:ext cx="2088458" cy="886012"/>
      </dsp:txXfrm>
    </dsp:sp>
    <dsp:sp modelId="{83F645F2-8BF8-4567-AC2F-63D6B5C33565}">
      <dsp:nvSpPr>
        <dsp:cNvPr id="0" name=""/>
        <dsp:cNvSpPr/>
      </dsp:nvSpPr>
      <dsp:spPr>
        <a:xfrm>
          <a:off x="3557564" y="53663"/>
          <a:ext cx="886012" cy="886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08FAC-2480-40AC-A3D7-33F69418029B}">
      <dsp:nvSpPr>
        <dsp:cNvPr id="0" name=""/>
        <dsp:cNvSpPr/>
      </dsp:nvSpPr>
      <dsp:spPr>
        <a:xfrm>
          <a:off x="3743626" y="239726"/>
          <a:ext cx="513887" cy="513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5A517-CB9F-4C62-AC94-6A9058AB943E}">
      <dsp:nvSpPr>
        <dsp:cNvPr id="0" name=""/>
        <dsp:cNvSpPr/>
      </dsp:nvSpPr>
      <dsp:spPr>
        <a:xfrm>
          <a:off x="4633436" y="53663"/>
          <a:ext cx="2088458" cy="88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inflated valuations of tech companies during the dot-com bubble </a:t>
          </a:r>
          <a:r>
            <a:rPr lang="en-US" sz="1100" kern="1200" dirty="0">
              <a:latin typeface="Century Gothic" panose="020B0502020202020204"/>
            </a:rPr>
            <a:t>in 1992-</a:t>
          </a:r>
          <a:r>
            <a:rPr lang="en-US" sz="1100" kern="1200" dirty="0"/>
            <a:t>.</a:t>
          </a:r>
        </a:p>
      </dsp:txBody>
      <dsp:txXfrm>
        <a:off x="4633436" y="53663"/>
        <a:ext cx="2088458" cy="886012"/>
      </dsp:txXfrm>
    </dsp:sp>
    <dsp:sp modelId="{529EA5F2-902F-4073-B325-0E334ED5183A}">
      <dsp:nvSpPr>
        <dsp:cNvPr id="0" name=""/>
        <dsp:cNvSpPr/>
      </dsp:nvSpPr>
      <dsp:spPr>
        <a:xfrm>
          <a:off x="29334" y="1651967"/>
          <a:ext cx="886012" cy="886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EB242-0152-47B8-B343-3BCFCB238979}">
      <dsp:nvSpPr>
        <dsp:cNvPr id="0" name=""/>
        <dsp:cNvSpPr/>
      </dsp:nvSpPr>
      <dsp:spPr>
        <a:xfrm>
          <a:off x="215397" y="1838030"/>
          <a:ext cx="513887" cy="513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7A2E2-5499-404F-8428-A6F561EADA9F}">
      <dsp:nvSpPr>
        <dsp:cNvPr id="0" name=""/>
        <dsp:cNvSpPr/>
      </dsp:nvSpPr>
      <dsp:spPr>
        <a:xfrm>
          <a:off x="1105207" y="1651967"/>
          <a:ext cx="2088458" cy="88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crash of the dot-com bubble (2000 to 2002) and economic challenges led to a sharp decline.</a:t>
          </a:r>
        </a:p>
      </dsp:txBody>
      <dsp:txXfrm>
        <a:off x="1105207" y="1651967"/>
        <a:ext cx="2088458" cy="886012"/>
      </dsp:txXfrm>
    </dsp:sp>
    <dsp:sp modelId="{38ECF7A6-5FBA-4B69-B894-DB60B74660A7}">
      <dsp:nvSpPr>
        <dsp:cNvPr id="0" name=""/>
        <dsp:cNvSpPr/>
      </dsp:nvSpPr>
      <dsp:spPr>
        <a:xfrm>
          <a:off x="3557564" y="1651967"/>
          <a:ext cx="886012" cy="886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7891B-9217-4C8F-850B-781EED17C9CD}">
      <dsp:nvSpPr>
        <dsp:cNvPr id="0" name=""/>
        <dsp:cNvSpPr/>
      </dsp:nvSpPr>
      <dsp:spPr>
        <a:xfrm>
          <a:off x="3743626" y="1838030"/>
          <a:ext cx="513887" cy="513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577CB-8994-43B6-9F82-7933093FFCC7}">
      <dsp:nvSpPr>
        <dsp:cNvPr id="0" name=""/>
        <dsp:cNvSpPr/>
      </dsp:nvSpPr>
      <dsp:spPr>
        <a:xfrm>
          <a:off x="4633436" y="1651967"/>
          <a:ext cx="2088458" cy="88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Stable but modest growth during the telecom industry’s maturation phase during the period from 2002 to 2015</a:t>
          </a:r>
        </a:p>
      </dsp:txBody>
      <dsp:txXfrm>
        <a:off x="4633436" y="1651967"/>
        <a:ext cx="2088458" cy="886012"/>
      </dsp:txXfrm>
    </dsp:sp>
    <dsp:sp modelId="{6FDCE97B-1A7C-456B-B7C0-EFD99F80F864}">
      <dsp:nvSpPr>
        <dsp:cNvPr id="0" name=""/>
        <dsp:cNvSpPr/>
      </dsp:nvSpPr>
      <dsp:spPr>
        <a:xfrm>
          <a:off x="29334" y="3250271"/>
          <a:ext cx="886012" cy="886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2DBD2-2BF4-4640-925F-63A569CEEDEA}">
      <dsp:nvSpPr>
        <dsp:cNvPr id="0" name=""/>
        <dsp:cNvSpPr/>
      </dsp:nvSpPr>
      <dsp:spPr>
        <a:xfrm>
          <a:off x="215397" y="3436334"/>
          <a:ext cx="513887" cy="513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3CF64-2DBA-493D-991F-65FD3BBA0634}">
      <dsp:nvSpPr>
        <dsp:cNvPr id="0" name=""/>
        <dsp:cNvSpPr/>
      </dsp:nvSpPr>
      <dsp:spPr>
        <a:xfrm>
          <a:off x="1105207" y="3250271"/>
          <a:ext cx="2088458" cy="88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Increased investments in new technologies and economic improvements in Japan contributed to NTT’s stock price increase during the period from 2015 to 2020.</a:t>
          </a:r>
        </a:p>
      </dsp:txBody>
      <dsp:txXfrm>
        <a:off x="1105207" y="3250271"/>
        <a:ext cx="2088458" cy="886012"/>
      </dsp:txXfrm>
    </dsp:sp>
    <dsp:sp modelId="{54B0C9EC-0F7E-4A59-90A9-5F04594F3A2A}">
      <dsp:nvSpPr>
        <dsp:cNvPr id="0" name=""/>
        <dsp:cNvSpPr/>
      </dsp:nvSpPr>
      <dsp:spPr>
        <a:xfrm>
          <a:off x="3557564" y="3250271"/>
          <a:ext cx="886012" cy="886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7C3A9-89A3-4F52-8629-AB62D44DFFAB}">
      <dsp:nvSpPr>
        <dsp:cNvPr id="0" name=""/>
        <dsp:cNvSpPr/>
      </dsp:nvSpPr>
      <dsp:spPr>
        <a:xfrm>
          <a:off x="3743626" y="3436334"/>
          <a:ext cx="513887" cy="513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708F7-2BD4-4214-B72F-62B025A94E19}">
      <dsp:nvSpPr>
        <dsp:cNvPr id="0" name=""/>
        <dsp:cNvSpPr/>
      </dsp:nvSpPr>
      <dsp:spPr>
        <a:xfrm>
          <a:off x="4633436" y="3250271"/>
          <a:ext cx="2088458" cy="88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effects of the pandemic, coupled with large investments in 5G technology stabilized NTT’s stock price at a higher level than before.</a:t>
          </a:r>
        </a:p>
      </dsp:txBody>
      <dsp:txXfrm>
        <a:off x="4633436" y="3250271"/>
        <a:ext cx="2088458" cy="88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6A7D1-ACF4-4475-AE5A-94C9CA41EE85}">
      <dsp:nvSpPr>
        <dsp:cNvPr id="0" name=""/>
        <dsp:cNvSpPr/>
      </dsp:nvSpPr>
      <dsp:spPr>
        <a:xfrm>
          <a:off x="0" y="1835"/>
          <a:ext cx="36502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27D37-2F96-4112-9411-8CA7BA47AD01}">
      <dsp:nvSpPr>
        <dsp:cNvPr id="0" name=""/>
        <dsp:cNvSpPr/>
      </dsp:nvSpPr>
      <dsp:spPr>
        <a:xfrm>
          <a:off x="0" y="1835"/>
          <a:ext cx="3650278" cy="6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entury Gothic" panose="020B0502020202020204"/>
            </a:rPr>
            <a:t>A. Lagged</a:t>
          </a:r>
          <a:r>
            <a:rPr lang="en-US" sz="900" b="1" kern="1200" dirty="0"/>
            <a:t> Features (Lag Variables): </a:t>
          </a:r>
          <a:r>
            <a:rPr lang="en-US" sz="900" kern="1200" dirty="0"/>
            <a:t>Since stock prices show autocorrelation, lag-1 and lag-2 are included for their direct impact on future prices. Lag-7 and lag-30 are added for experimentation.</a:t>
          </a:r>
        </a:p>
      </dsp:txBody>
      <dsp:txXfrm>
        <a:off x="0" y="1835"/>
        <a:ext cx="3650278" cy="625930"/>
      </dsp:txXfrm>
    </dsp:sp>
    <dsp:sp modelId="{232B200B-54D0-400C-AF7B-C5B4EEDC525D}">
      <dsp:nvSpPr>
        <dsp:cNvPr id="0" name=""/>
        <dsp:cNvSpPr/>
      </dsp:nvSpPr>
      <dsp:spPr>
        <a:xfrm>
          <a:off x="0" y="627765"/>
          <a:ext cx="36502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FE99E-E48E-4DBA-845E-E58BD6AFF704}">
      <dsp:nvSpPr>
        <dsp:cNvPr id="0" name=""/>
        <dsp:cNvSpPr/>
      </dsp:nvSpPr>
      <dsp:spPr>
        <a:xfrm>
          <a:off x="0" y="627765"/>
          <a:ext cx="3650278" cy="6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B. Moving Averages &amp; Exponential Moving Averages (EMA): </a:t>
          </a:r>
          <a:r>
            <a:rPr lang="en-US" sz="900" kern="1200" dirty="0"/>
            <a:t>Moving averages smooth data and capture trends. EMA reacts faster to changes, making it crucial for short-term forecasting. We </a:t>
          </a:r>
          <a:r>
            <a:rPr lang="en-US" sz="900" kern="1200" dirty="0">
              <a:latin typeface="Century Gothic" panose="020B0502020202020204"/>
            </a:rPr>
            <a:t>included</a:t>
          </a:r>
          <a:r>
            <a:rPr lang="en-US" sz="900" kern="1200" dirty="0"/>
            <a:t> 7- and 30-day windows.</a:t>
          </a:r>
        </a:p>
      </dsp:txBody>
      <dsp:txXfrm>
        <a:off x="0" y="627765"/>
        <a:ext cx="3650278" cy="625930"/>
      </dsp:txXfrm>
    </dsp:sp>
    <dsp:sp modelId="{993E427E-95DC-45E0-B1CF-EB55AC352933}">
      <dsp:nvSpPr>
        <dsp:cNvPr id="0" name=""/>
        <dsp:cNvSpPr/>
      </dsp:nvSpPr>
      <dsp:spPr>
        <a:xfrm>
          <a:off x="0" y="1253696"/>
          <a:ext cx="36502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EBC9B-6957-4514-AF53-F6311ABE446B}">
      <dsp:nvSpPr>
        <dsp:cNvPr id="0" name=""/>
        <dsp:cNvSpPr/>
      </dsp:nvSpPr>
      <dsp:spPr>
        <a:xfrm>
          <a:off x="0" y="1253696"/>
          <a:ext cx="3650278" cy="6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C. Relative Strength Index (RSI): </a:t>
          </a:r>
          <a:r>
            <a:rPr lang="en-US" sz="900" kern="1200" dirty="0"/>
            <a:t>RSI measures momentum to identify overbought or oversold conditions. It can signal potential price reversals, aiding short-term prediction.</a:t>
          </a:r>
        </a:p>
      </dsp:txBody>
      <dsp:txXfrm>
        <a:off x="0" y="1253696"/>
        <a:ext cx="3650278" cy="625930"/>
      </dsp:txXfrm>
    </dsp:sp>
    <dsp:sp modelId="{10EE18F5-051D-4C22-A833-30F7480C2579}">
      <dsp:nvSpPr>
        <dsp:cNvPr id="0" name=""/>
        <dsp:cNvSpPr/>
      </dsp:nvSpPr>
      <dsp:spPr>
        <a:xfrm>
          <a:off x="0" y="1879626"/>
          <a:ext cx="36502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E2869-886A-4AB5-87CA-C14DA37579BB}">
      <dsp:nvSpPr>
        <dsp:cNvPr id="0" name=""/>
        <dsp:cNvSpPr/>
      </dsp:nvSpPr>
      <dsp:spPr>
        <a:xfrm>
          <a:off x="0" y="1879626"/>
          <a:ext cx="3650278" cy="6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D. Normalized Volume: </a:t>
          </a:r>
          <a:r>
            <a:rPr lang="en-US" sz="900" kern="1200" dirty="0"/>
            <a:t>Volume, which showed a negative correlation (-0.317), is included as a scaled feature. It can act as a leading indicator of price movements, especially on high-volume days.</a:t>
          </a:r>
        </a:p>
      </dsp:txBody>
      <dsp:txXfrm>
        <a:off x="0" y="1879626"/>
        <a:ext cx="3650278" cy="625930"/>
      </dsp:txXfrm>
    </dsp:sp>
    <dsp:sp modelId="{43752B24-2FD9-4FEF-994C-F6CE57F69980}">
      <dsp:nvSpPr>
        <dsp:cNvPr id="0" name=""/>
        <dsp:cNvSpPr/>
      </dsp:nvSpPr>
      <dsp:spPr>
        <a:xfrm>
          <a:off x="0" y="2505556"/>
          <a:ext cx="36502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E1670-639C-49B8-B24C-8EC7673A5685}">
      <dsp:nvSpPr>
        <dsp:cNvPr id="0" name=""/>
        <dsp:cNvSpPr/>
      </dsp:nvSpPr>
      <dsp:spPr>
        <a:xfrm>
          <a:off x="0" y="2505556"/>
          <a:ext cx="3650278" cy="6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E. Percentage Change: </a:t>
          </a:r>
          <a:r>
            <a:rPr lang="en-US" sz="900" kern="1200" dirty="0"/>
            <a:t>This captures daily stock price momentum, helping the model detect periods of rapid shifts.</a:t>
          </a:r>
        </a:p>
      </dsp:txBody>
      <dsp:txXfrm>
        <a:off x="0" y="2505556"/>
        <a:ext cx="3650278" cy="625930"/>
      </dsp:txXfrm>
    </dsp:sp>
    <dsp:sp modelId="{1EF2AE60-4455-4393-A21C-8932689FA62B}">
      <dsp:nvSpPr>
        <dsp:cNvPr id="0" name=""/>
        <dsp:cNvSpPr/>
      </dsp:nvSpPr>
      <dsp:spPr>
        <a:xfrm>
          <a:off x="0" y="3131487"/>
          <a:ext cx="36502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09A63-5629-4D98-ABEC-C3512F8CC3CB}">
      <dsp:nvSpPr>
        <dsp:cNvPr id="0" name=""/>
        <dsp:cNvSpPr/>
      </dsp:nvSpPr>
      <dsp:spPr>
        <a:xfrm>
          <a:off x="0" y="3131487"/>
          <a:ext cx="3650278" cy="6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F. Price Spread &amp; Price Range: </a:t>
          </a:r>
          <a:r>
            <a:rPr lang="en-US" sz="900" kern="1200" dirty="0"/>
            <a:t>Useful for identifying volatility, these features track fluctuations within the trading day.</a:t>
          </a:r>
        </a:p>
      </dsp:txBody>
      <dsp:txXfrm>
        <a:off x="0" y="3131487"/>
        <a:ext cx="3650278" cy="6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80CEF-A063-4D18-817A-ADB4A98EF4C8}">
      <dsp:nvSpPr>
        <dsp:cNvPr id="0" name=""/>
        <dsp:cNvSpPr/>
      </dsp:nvSpPr>
      <dsp:spPr>
        <a:xfrm>
          <a:off x="469679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FA689-40D9-4B04-9624-D8AFB57D86F9}">
      <dsp:nvSpPr>
        <dsp:cNvPr id="0" name=""/>
        <dsp:cNvSpPr/>
      </dsp:nvSpPr>
      <dsp:spPr>
        <a:xfrm>
          <a:off x="913795" y="422892"/>
          <a:ext cx="3997039" cy="2538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SARIMA as Baseline: </a:t>
          </a:r>
          <a:r>
            <a:rPr lang="en-US" sz="1800" kern="1200"/>
            <a:t>I started with SARIMA due to its ability to handle time-series data with trends and seasonality. However, it struggles with non-linear patterns and long-term dependencies common in stock prices.</a:t>
          </a:r>
        </a:p>
      </dsp:txBody>
      <dsp:txXfrm>
        <a:off x="988134" y="497231"/>
        <a:ext cx="3848361" cy="2389442"/>
      </dsp:txXfrm>
    </dsp:sp>
    <dsp:sp modelId="{D35D9E3D-8B7A-47DC-9EAB-DDFCCFEE3E1B}">
      <dsp:nvSpPr>
        <dsp:cNvPr id="0" name=""/>
        <dsp:cNvSpPr/>
      </dsp:nvSpPr>
      <dsp:spPr>
        <a:xfrm>
          <a:off x="5354950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43DBC-D1F5-404B-8E69-80ADC42DCE51}">
      <dsp:nvSpPr>
        <dsp:cNvPr id="0" name=""/>
        <dsp:cNvSpPr/>
      </dsp:nvSpPr>
      <dsp:spPr>
        <a:xfrm>
          <a:off x="5799066" y="422892"/>
          <a:ext cx="3997039" cy="2538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Switch to LSTM: </a:t>
          </a:r>
          <a:r>
            <a:rPr lang="en-US" sz="1800" kern="1200"/>
            <a:t>I shifted to LSTM because it handles non-stationary data, captures complex, non-linear relationships, and models long-term dependencies. This makes LSTM better suited for forecasting stock prices in dynamic, volatile environments.</a:t>
          </a:r>
        </a:p>
      </dsp:txBody>
      <dsp:txXfrm>
        <a:off x="5873405" y="497231"/>
        <a:ext cx="3848361" cy="2389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2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7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61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4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86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6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8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2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2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3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1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D1F24C-BA9D-41EE-B46F-6C4F5B35D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7BD1659-EE8F-99F5-2723-F40974B8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676" b="63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13B8118-80AF-4C0C-BC64-74291987F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28C34FD-C8AB-4444-9244-37247B99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F9BFF7D6-B77B-44E9-A782-9D298C990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514D6296-625A-4CC9-BEB9-D738BF2A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F7A54B1-9C64-4395-9A06-3DCAFBD40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A06A8912-6544-446B-8B15-C7E68BF5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046646-4195-4B9A-8E43-22B520F8F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B0BBADBF-6D90-44AD-9068-FF03855DA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27888-5A01-404B-AE4D-D79B05A86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7ACB41F-3710-4051-AB65-5FC82C5FB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F28F1156-1F03-4A29-9016-C29EA17BC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7C0D23E-7680-4D6E-B35D-244D3E77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1F7FFBA-E04A-40A4-8F92-AAD6EF8A4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862" y="2411627"/>
            <a:ext cx="8915399" cy="226278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NTT Stock Price Prediction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6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( Time Series Forecasting Model )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Submitted By 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6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Pragya Gupta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2F7C86-D374-4969-AB87-CA4108C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D99BC819-B2EA-4CCC-8B23-CF42F48D6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EA0AE3F-610C-4727-B82A-D91B4282E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AED653B-8E26-4407-B55E-5EF63484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21EB9336-97C9-4E84-94CF-D3F74080F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9BF6CA2-569A-4C82-A2AE-CDCF36CCB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421FFC08-FE31-4A95-B2F5-68A06B97A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22EB91-1B28-4E12-A747-0ACA5D9E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077349A-7224-44B1-9F3A-E1BDCB43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05A2443-1E41-4A29-927D-4C9D7FA8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49DD9E0-80A6-4A4C-91DD-CF69D1C3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4A5B2BC-E2EA-4553-8199-C4F3B86D8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9AA136B-030C-4644-821E-3247A1841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2401801" y="5000332"/>
            <a:ext cx="69420" cy="156170"/>
          </a:xfrm>
        </p:spPr>
        <p:txBody>
          <a:bodyPr>
            <a:normAutofit fontScale="25000" lnSpcReduction="20000"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9BCB4-6E66-8C07-5717-1F7A9E81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Evaluation Metrics</a:t>
            </a:r>
            <a:r>
              <a:rPr lang="en-US" dirty="0">
                <a:ea typeface="+mj-lt"/>
                <a:cs typeface="+mj-lt"/>
              </a:rPr>
              <a:t>: RMSE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8F02-94AB-8AA4-1297-F9DDC31E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RMSE measures the average magnitude of errors between predicted and actual stock prices, giving more weight to larger errors.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It penalizes large prediction errors, which is important in stock forecasting where big deviations can be costly.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It provides results in the same units as the target variable (price), making it easier to interpret.</a:t>
            </a:r>
            <a:endParaRPr lang="en-US" dirty="0"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8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E53-D1AA-681B-F3BD-4677034C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Prediction Results using basic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D858-022B-EF61-0BC7-8472F032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95" y="1901687"/>
            <a:ext cx="4140772" cy="377762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Features chosen: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Closing Price, Opening Price, High Price, Low Price, Normalized Volume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Model Hyperparameters: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LSTM units=50,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cs typeface="Times New Roman"/>
              </a:rPr>
              <a:t>Time_steps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=30,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cs typeface="Times New Roman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= 64, epochs=10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Training RMSE: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3.2232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Test RMSE: 2.731</a:t>
            </a:r>
            <a:endParaRPr lang="en-US" sz="1600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endParaRPr lang="en-US" sz="1600">
              <a:solidFill>
                <a:srgbClr val="000000"/>
              </a:solidFill>
            </a:endParaRPr>
          </a:p>
          <a:p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" name="Picture 3" descr="A graph of a price&#10;&#10;Description automatically generated">
            <a:extLst>
              <a:ext uri="{FF2B5EF4-FFF2-40B4-BE49-F238E27FC236}">
                <a16:creationId xmlns:a16="http://schemas.microsoft.com/office/drawing/2014/main" id="{61232C6B-92F5-82F2-3071-5BA16EF8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17" y="1892685"/>
            <a:ext cx="7041886" cy="33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1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E53-D1AA-681B-F3BD-4677034C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Prediction Results using Derived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D858-022B-EF61-0BC7-8472F032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08" y="1901687"/>
            <a:ext cx="4140772" cy="377762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Features chosen: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Closing Price, Daily Range, SMA_30, EMA_7, Volatility, Lag_1, Normalized Volume</a:t>
            </a:r>
            <a:endParaRPr lang="en-US" sz="16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Model Hyperparameters: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LSTM units=50,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cs typeface="Times New Roman"/>
              </a:rPr>
              <a:t>Time_steps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=30,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cs typeface="Times New Roman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= 64, epochs=10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Training RMSE: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 3.9424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Test RMSE: 3.5256</a:t>
            </a:r>
            <a:endParaRPr lang="en-US" sz="1600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endParaRPr lang="en-US" sz="1600">
              <a:solidFill>
                <a:srgbClr val="000000"/>
              </a:solidFill>
            </a:endParaRPr>
          </a:p>
          <a:p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FBDD7-71B9-80C7-E6F9-01CD4954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26" y="1903729"/>
            <a:ext cx="6467626" cy="31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0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5AB5C-F99F-1BA2-80B7-C651BC2E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  <a:ea typeface="+mj-lt"/>
                <a:cs typeface="+mj-lt"/>
              </a:rPr>
              <a:t>Validation Strategy: 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Optimizing Hyperparameters</a:t>
            </a:r>
            <a:r>
              <a:rPr lang="en-US" sz="2000" b="1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1CC4-C416-925C-8A09-989DC90D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/>
              <a:buChar char=""/>
            </a:pPr>
            <a:r>
              <a:rPr lang="en-US" dirty="0">
                <a:latin typeface="Roboto"/>
                <a:ea typeface="Roboto"/>
                <a:cs typeface="Roboto"/>
              </a:rPr>
              <a:t>LSTM Units: The model with 100 LSTM units generally performed better than models with higher LSTM units like 50 and 128.</a:t>
            </a:r>
            <a:endParaRPr lang="en-US" dirty="0"/>
          </a:p>
          <a:p>
            <a:pPr>
              <a:buFont typeface="Wingdings 3"/>
              <a:buChar char=""/>
            </a:pPr>
            <a:r>
              <a:rPr lang="en-US" dirty="0">
                <a:latin typeface="Roboto"/>
                <a:ea typeface="Roboto"/>
                <a:cs typeface="Roboto"/>
              </a:rPr>
              <a:t>Batch Size: A batch size of 12 appears to be the sweet spot for performance. Larger batch sizes like 32 and  64 performed worse.</a:t>
            </a:r>
            <a:endParaRPr lang="en-US" dirty="0"/>
          </a:p>
          <a:p>
            <a:pPr>
              <a:buFont typeface="Wingdings 3"/>
              <a:buChar char=""/>
            </a:pPr>
            <a:r>
              <a:rPr lang="en-US" dirty="0">
                <a:latin typeface="Roboto"/>
                <a:ea typeface="Roboto"/>
                <a:cs typeface="Roboto"/>
              </a:rPr>
              <a:t>Epochs: Higher epochs (20) seem to provide better results than 10 epochs, which indicates that training longer might help and could prevent from overfitting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E53-D1AA-681B-F3BD-4677034C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D858-022B-EF61-0BC7-8472F032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56" y="1791252"/>
            <a:ext cx="4140772" cy="377762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Courier New"/>
                <a:cs typeface="Courier New"/>
              </a:rPr>
              <a:t>Best Model Hyperparameters: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Courier New"/>
                <a:cs typeface="Courier New"/>
              </a:rPr>
              <a:t>LSTM Units 100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Courier New"/>
                <a:cs typeface="Courier New"/>
              </a:rPr>
              <a:t>Batch Size 12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Courier New"/>
                <a:cs typeface="Courier New"/>
              </a:rPr>
              <a:t>Time Steps 30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Courier New"/>
                <a:cs typeface="Courier New"/>
              </a:rPr>
              <a:t>Epochs 20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Courier New"/>
                <a:cs typeface="Courier New"/>
              </a:rPr>
              <a:t>Training RMSE 3.689220 </a:t>
            </a:r>
            <a:endParaRPr lang="en-US" sz="1600" dirty="0">
              <a:solidFill>
                <a:srgbClr val="000000"/>
              </a:solidFill>
              <a:latin typeface="Times New Roman"/>
              <a:ea typeface="Courier New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Courier New"/>
                <a:cs typeface="Courier New"/>
              </a:rPr>
              <a:t>Validation RMSE 2.772545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A5700F5-C53A-655B-8D9A-A0CB0214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73" y="1483571"/>
            <a:ext cx="6224670" cy="40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E352-FE85-602F-26C8-07A0E08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Model is exported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Github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repository for future predictions.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3A66-C333-B051-661B-99CFA7D6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168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C4C58-D793-0092-1B33-58C7BAC5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B6E0-1792-9BE5-DC81-0CB2D99CE1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-1623354" y="433449"/>
            <a:ext cx="864080" cy="3918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6C400-BA3E-1C32-45BA-5269D174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Background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F7D058-8FE8-3ACF-5E02-63629956B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194492"/>
              </p:ext>
            </p:extLst>
          </p:nvPr>
        </p:nvGraphicFramePr>
        <p:xfrm>
          <a:off x="4646883" y="1315203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22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 descr="Financial graphs on a dark display">
            <a:extLst>
              <a:ext uri="{FF2B5EF4-FFF2-40B4-BE49-F238E27FC236}">
                <a16:creationId xmlns:a16="http://schemas.microsoft.com/office/drawing/2014/main" id="{AF1B45E9-F54D-FE1E-B4AD-63B0A0C7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79" r="18192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6E115-9449-7935-664D-5211B2C4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9F51-C4B0-EF1B-39A7-2B9C6E22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7B6CB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was checked for null values and duplicate values. </a:t>
            </a:r>
          </a:p>
          <a:p>
            <a:pPr>
              <a:buClr>
                <a:srgbClr val="17B6CB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Volume and Percentage change data type was converted in compatible format.</a:t>
            </a:r>
          </a:p>
          <a:p>
            <a:pPr>
              <a:buClr>
                <a:srgbClr val="17B6CB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Volume was normalized for further processing.</a:t>
            </a:r>
          </a:p>
          <a:p>
            <a:pPr>
              <a:buClr>
                <a:srgbClr val="17B6CB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Basic Data statistics and EDA was carried out.</a:t>
            </a:r>
          </a:p>
        </p:txBody>
      </p:sp>
    </p:spTree>
    <p:extLst>
      <p:ext uri="{BB962C8B-B14F-4D97-AF65-F5344CB8AC3E}">
        <p14:creationId xmlns:p14="http://schemas.microsoft.com/office/powerpoint/2010/main" val="1490956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591EC-CE27-742F-532A-ED505160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/>
              <a:t>Data Overview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20A1311-30A2-CF44-7979-54C5A44CE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15021"/>
              </p:ext>
            </p:extLst>
          </p:nvPr>
        </p:nvGraphicFramePr>
        <p:xfrm>
          <a:off x="472529" y="1702905"/>
          <a:ext cx="6751230" cy="418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A graph showing a price&#10;&#10;Description automatically generated">
            <a:extLst>
              <a:ext uri="{FF2B5EF4-FFF2-40B4-BE49-F238E27FC236}">
                <a16:creationId xmlns:a16="http://schemas.microsoft.com/office/drawing/2014/main" id="{DA04D53D-3321-07A1-0195-5F0DA70E628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" t="-141" r="-163"/>
          <a:stretch/>
        </p:blipFill>
        <p:spPr>
          <a:xfrm>
            <a:off x="7227944" y="2271861"/>
            <a:ext cx="4757811" cy="3046204"/>
          </a:xfrm>
          <a:prstGeom prst="rect">
            <a:avLst/>
          </a:prstGeom>
        </p:spPr>
      </p:pic>
      <p:sp>
        <p:nvSpPr>
          <p:cNvPr id="5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31">
            <a:extLst>
              <a:ext uri="{FF2B5EF4-FFF2-40B4-BE49-F238E27FC236}">
                <a16:creationId xmlns:a16="http://schemas.microsoft.com/office/drawing/2014/main" id="{0B91CBD1-0212-32D4-D5F1-47D7519FA448}"/>
              </a:ext>
            </a:extLst>
          </p:cNvPr>
          <p:cNvSpPr txBox="1"/>
          <p:nvPr/>
        </p:nvSpPr>
        <p:spPr>
          <a:xfrm>
            <a:off x="4347384" y="820601"/>
            <a:ext cx="40098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Time Period: 1987-02-12 to 2024-08-01</a:t>
            </a:r>
          </a:p>
        </p:txBody>
      </p:sp>
    </p:spTree>
    <p:extLst>
      <p:ext uri="{BB962C8B-B14F-4D97-AF65-F5344CB8AC3E}">
        <p14:creationId xmlns:p14="http://schemas.microsoft.com/office/powerpoint/2010/main" val="302553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DF69-7D26-F2DA-7FA3-4070580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Technical Data Overview</a:t>
            </a:r>
            <a:r>
              <a:rPr lang="en-US">
                <a:ea typeface="+mj-lt"/>
                <a:cs typeface="+mj-lt"/>
              </a:rPr>
              <a:t>: 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B06F-C89F-6B0D-1044-8FDFA461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Clr>
                <a:srgbClr val="3292D2"/>
              </a:buClr>
              <a:buNone/>
            </a:pPr>
            <a:r>
              <a:rPr lang="en-US" sz="1500" dirty="0">
                <a:latin typeface="Times New Roman"/>
                <a:ea typeface="+mn-lt"/>
                <a:cs typeface="+mn-lt"/>
              </a:rPr>
              <a:t>Based on Correlation analysis,</a:t>
            </a:r>
          </a:p>
          <a:p>
            <a:pPr>
              <a:lnSpc>
                <a:spcPct val="90000"/>
              </a:lnSpc>
              <a:buClr>
                <a:srgbClr val="3292D2"/>
              </a:buClr>
            </a:pPr>
            <a:r>
              <a:rPr lang="en-US" sz="1500" dirty="0">
                <a:latin typeface="Times New Roman"/>
                <a:ea typeface="+mn-lt"/>
                <a:cs typeface="+mn-lt"/>
              </a:rPr>
              <a:t>Strong correlation among Closing price (CP), high price (HP), Low price (LP) and opening price (OP). Thus some features are redundant.</a:t>
            </a: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Clr>
                <a:srgbClr val="3292D2"/>
              </a:buClr>
            </a:pPr>
            <a:r>
              <a:rPr lang="en-US" sz="1500" dirty="0">
                <a:latin typeface="Times New Roman"/>
                <a:ea typeface="+mn-lt"/>
                <a:cs typeface="+mn-lt"/>
              </a:rPr>
              <a:t>Volume has negative correlation which is interesting as it suggests volume of trades increases, the stock price tends to fall.</a:t>
            </a: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Clr>
                <a:srgbClr val="3292D2"/>
              </a:buClr>
            </a:pPr>
            <a:r>
              <a:rPr lang="en-US" sz="1500" dirty="0">
                <a:latin typeface="Times New Roman"/>
                <a:ea typeface="+mn-lt"/>
                <a:cs typeface="+mn-lt"/>
              </a:rPr>
              <a:t>Percentage Change has a negligible correlation with Closing Price (0.0172). This variable might not add much predictive value.</a:t>
            </a: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Clr>
                <a:srgbClr val="3292D2"/>
              </a:buClr>
            </a:pPr>
            <a:r>
              <a:rPr lang="en-US" sz="1500" dirty="0">
                <a:latin typeface="Times New Roman"/>
                <a:cs typeface="Times New Roman"/>
              </a:rPr>
              <a:t>Based on ACF test, the time series is non-stationary, meaning it has trends or seasonality. This will affect our model selection, as many time-series models (like ARIMA) require stationary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40677-F667-2B49-946C-57B2A09E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38249"/>
            <a:ext cx="5451627" cy="4061461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3" name="Rectangle 362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69C36-6954-24B1-CA9F-C09367E9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5413"/>
                </a:solidFill>
              </a:rPr>
              <a:t>Feature Engineering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754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8" name="Picture 357">
            <a:extLst>
              <a:ext uri="{FF2B5EF4-FFF2-40B4-BE49-F238E27FC236}">
                <a16:creationId xmlns:a16="http://schemas.microsoft.com/office/drawing/2014/main" id="{04FFFC2E-1D00-19FE-B7D9-CA2157FE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01" t="76" b="207"/>
          <a:stretch/>
        </p:blipFill>
        <p:spPr>
          <a:xfrm>
            <a:off x="4173229" y="883587"/>
            <a:ext cx="7798768" cy="5085435"/>
          </a:xfrm>
          <a:prstGeom prst="rect">
            <a:avLst/>
          </a:prstGeom>
        </p:spPr>
      </p:pic>
      <p:sp>
        <p:nvSpPr>
          <p:cNvPr id="367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9B50BA0-B347-DA5B-5B29-487AAAB3B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258753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4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289C-4C73-33BB-8A24-B254BD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98207-CC8C-07A9-253A-8A1AE4A2D21F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Relevant features for our model: Daily Range, SMA_30, EMA_7, EMA_30, Lag_1, Lag_2, Lag_7, Volatility, Normalized Volume.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61514687-CD20-D0AB-A5E2-4272E99D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6" t="-4055" r="186" b="-346"/>
          <a:stretch/>
        </p:blipFill>
        <p:spPr>
          <a:xfrm>
            <a:off x="5819773" y="628309"/>
            <a:ext cx="5825415" cy="54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FF40A-2127-81D2-DCC4-23DD206D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 Selection: LSTM</a:t>
            </a:r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A9D9AFCF-D561-092A-1231-D9DA2BFCB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84508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69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2C1E8EB0-70AD-5234-6EE0-271568C51B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8699" b="8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4FF40A-2127-81D2-DCC4-23DD206D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Model Architecture: LSTM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E233-C6FA-EA7F-0EA0-1580BA80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2 LSTM layers.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Dropout layers for regularization with Dropout rate 0.2.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Dense layer for final prediction.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Training Settings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Optimizer: Adam.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Loss Function: Mean Squared Error (MSE).</a:t>
            </a:r>
            <a:endParaRPr lang="en-US">
              <a:latin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89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NTT Stock Price Prediction ( Time Series Forecasting Model )  Submitted By  Pragya Gupta</vt:lpstr>
      <vt:lpstr>Background</vt:lpstr>
      <vt:lpstr>Data Preprocessing</vt:lpstr>
      <vt:lpstr>Data Overview</vt:lpstr>
      <vt:lpstr>Technical Data Overview: </vt:lpstr>
      <vt:lpstr>Feature Engineering</vt:lpstr>
      <vt:lpstr>Correlation Matrix</vt:lpstr>
      <vt:lpstr>Model Selection: LSTM</vt:lpstr>
      <vt:lpstr>Model Architecture: LSTM</vt:lpstr>
      <vt:lpstr>Evaluation Metrics: RMSE</vt:lpstr>
      <vt:lpstr>Prediction Results using basic features</vt:lpstr>
      <vt:lpstr>Prediction Results using Derived features</vt:lpstr>
      <vt:lpstr>Validation Strategy: Optimizing Hyperparameters </vt:lpstr>
      <vt:lpstr>Validation Results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658</cp:revision>
  <dcterms:created xsi:type="dcterms:W3CDTF">2024-10-08T12:33:05Z</dcterms:created>
  <dcterms:modified xsi:type="dcterms:W3CDTF">2024-10-11T10:49:22Z</dcterms:modified>
</cp:coreProperties>
</file>