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7" r:id="rId7"/>
    <p:sldId id="270" r:id="rId8"/>
    <p:sldId id="276" r:id="rId9"/>
    <p:sldId id="269" r:id="rId10"/>
    <p:sldId id="272" r:id="rId11"/>
    <p:sldId id="273" r:id="rId12"/>
    <p:sldId id="274" r:id="rId13"/>
    <p:sldId id="275" r:id="rId14"/>
    <p:sldId id="268" r:id="rId15"/>
    <p:sldId id="278" r:id="rId16"/>
    <p:sldId id="279" r:id="rId17"/>
    <p:sldId id="260" r:id="rId18"/>
    <p:sldId id="261" r:id="rId19"/>
    <p:sldId id="280" r:id="rId20"/>
    <p:sldId id="263"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6F9EC-65A4-586E-BABB-F40E998BA50E}" v="259" dt="2024-11-14T11:51:14.984"/>
    <p1510:client id="{A3C4E050-B762-7191-2ECB-C031D7FE0BED}" v="446" dt="2024-11-14T10:50:32.243"/>
    <p1510:client id="{F7A39EBD-A478-3B47-E6F3-2F04A88F4FFB}" v="4" dt="2024-11-14T11:56:44.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CC04D-C0B5-4284-BF41-2F3336B2BFA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0F2C05B-BCD2-421D-A136-DBF2333DACDD}">
      <dgm:prSet/>
      <dgm:spPr/>
      <dgm:t>
        <a:bodyPr/>
        <a:lstStyle/>
        <a:p>
          <a:r>
            <a:rPr lang="en-US" dirty="0"/>
            <a:t>Develop a robust gesture recognition pipeline by leveraging self-supervised learning(minimum labeled data) for feature extraction.</a:t>
          </a:r>
        </a:p>
      </dgm:t>
    </dgm:pt>
    <dgm:pt modelId="{59E54459-62A9-4BD5-A98B-3528DF023BF8}" type="parTrans" cxnId="{031D2CCE-731D-4539-9AA5-FE2B6DA0FA84}">
      <dgm:prSet/>
      <dgm:spPr/>
      <dgm:t>
        <a:bodyPr/>
        <a:lstStyle/>
        <a:p>
          <a:endParaRPr lang="en-US"/>
        </a:p>
      </dgm:t>
    </dgm:pt>
    <dgm:pt modelId="{A3207F91-3269-46BC-AB1F-F48DBFF8104C}" type="sibTrans" cxnId="{031D2CCE-731D-4539-9AA5-FE2B6DA0FA84}">
      <dgm:prSet/>
      <dgm:spPr/>
      <dgm:t>
        <a:bodyPr/>
        <a:lstStyle/>
        <a:p>
          <a:endParaRPr lang="en-US"/>
        </a:p>
      </dgm:t>
    </dgm:pt>
    <dgm:pt modelId="{B01F2B88-B686-4167-8DA2-5D6FBC0C4B92}">
      <dgm:prSet/>
      <dgm:spPr/>
      <dgm:t>
        <a:bodyPr/>
        <a:lstStyle/>
        <a:p>
          <a:r>
            <a:rPr lang="en-US" b="1" dirty="0"/>
            <a:t>Specific Objectives</a:t>
          </a:r>
          <a:endParaRPr lang="en-US" dirty="0"/>
        </a:p>
      </dgm:t>
    </dgm:pt>
    <dgm:pt modelId="{A1EFD3B7-E5BB-4D2B-B5EF-30921CA1214D}" type="parTrans" cxnId="{C9E0B569-7DBB-443C-9C87-3F8705B2FCD1}">
      <dgm:prSet/>
      <dgm:spPr/>
      <dgm:t>
        <a:bodyPr/>
        <a:lstStyle/>
        <a:p>
          <a:endParaRPr lang="en-US"/>
        </a:p>
      </dgm:t>
    </dgm:pt>
    <dgm:pt modelId="{0BE79064-719E-4CE9-BDDF-DA43FE60F9CC}" type="sibTrans" cxnId="{C9E0B569-7DBB-443C-9C87-3F8705B2FCD1}">
      <dgm:prSet/>
      <dgm:spPr/>
      <dgm:t>
        <a:bodyPr/>
        <a:lstStyle/>
        <a:p>
          <a:endParaRPr lang="en-US"/>
        </a:p>
      </dgm:t>
    </dgm:pt>
    <dgm:pt modelId="{25B5A785-C16E-44CB-84CC-62CAFED9723C}">
      <dgm:prSet/>
      <dgm:spPr/>
      <dgm:t>
        <a:bodyPr/>
        <a:lstStyle/>
        <a:p>
          <a:r>
            <a:rPr lang="en-US" dirty="0"/>
            <a:t>Train an autoencoder to learn latent representations.</a:t>
          </a:r>
        </a:p>
      </dgm:t>
    </dgm:pt>
    <dgm:pt modelId="{24A22FA9-0A8D-4E1C-9717-602130D6ED34}" type="parTrans" cxnId="{7E8CD2AF-67D4-4A8C-9FE2-B3979214466E}">
      <dgm:prSet/>
      <dgm:spPr/>
      <dgm:t>
        <a:bodyPr/>
        <a:lstStyle/>
        <a:p>
          <a:endParaRPr lang="en-US"/>
        </a:p>
      </dgm:t>
    </dgm:pt>
    <dgm:pt modelId="{E19119FD-4429-4F7A-B383-464A9C281CF3}" type="sibTrans" cxnId="{7E8CD2AF-67D4-4A8C-9FE2-B3979214466E}">
      <dgm:prSet/>
      <dgm:spPr/>
      <dgm:t>
        <a:bodyPr/>
        <a:lstStyle/>
        <a:p>
          <a:endParaRPr lang="en-US"/>
        </a:p>
      </dgm:t>
    </dgm:pt>
    <dgm:pt modelId="{D707311D-54CE-4032-985D-ACDEE506F3E8}">
      <dgm:prSet/>
      <dgm:spPr/>
      <dgm:t>
        <a:bodyPr/>
        <a:lstStyle/>
        <a:p>
          <a:r>
            <a:rPr lang="en-US" dirty="0"/>
            <a:t>Evaluate the effectiveness of these features using various classifiers (Logistic Regression, SVM, Random Forest).</a:t>
          </a:r>
        </a:p>
      </dgm:t>
    </dgm:pt>
    <dgm:pt modelId="{235C044C-DE47-40CB-9DF7-2E28D5549BC6}" type="parTrans" cxnId="{01C9B32B-C2AF-4807-92E8-967B96B2733E}">
      <dgm:prSet/>
      <dgm:spPr/>
      <dgm:t>
        <a:bodyPr/>
        <a:lstStyle/>
        <a:p>
          <a:endParaRPr lang="en-US"/>
        </a:p>
      </dgm:t>
    </dgm:pt>
    <dgm:pt modelId="{38C56735-99C5-4405-80AB-2BE0ED327F66}" type="sibTrans" cxnId="{01C9B32B-C2AF-4807-92E8-967B96B2733E}">
      <dgm:prSet/>
      <dgm:spPr/>
      <dgm:t>
        <a:bodyPr/>
        <a:lstStyle/>
        <a:p>
          <a:endParaRPr lang="en-US"/>
        </a:p>
      </dgm:t>
    </dgm:pt>
    <dgm:pt modelId="{B6D0325A-4D4F-4D00-9F70-955A3AAF9C92}">
      <dgm:prSet/>
      <dgm:spPr/>
      <dgm:t>
        <a:bodyPr/>
        <a:lstStyle/>
        <a:p>
          <a:r>
            <a:rPr lang="en-US" dirty="0"/>
            <a:t>Validate performance on a gesture test set and assess transfer learning capabilities.</a:t>
          </a:r>
        </a:p>
      </dgm:t>
    </dgm:pt>
    <dgm:pt modelId="{18AF2648-8823-4C33-A7F4-D74DBDFD37B4}" type="parTrans" cxnId="{F888B475-6EEF-4040-B6D4-8ADDFFCA9F8A}">
      <dgm:prSet/>
      <dgm:spPr/>
      <dgm:t>
        <a:bodyPr/>
        <a:lstStyle/>
        <a:p>
          <a:endParaRPr lang="en-US"/>
        </a:p>
      </dgm:t>
    </dgm:pt>
    <dgm:pt modelId="{6B2C9B49-F6FA-4A45-B913-3C2844423038}" type="sibTrans" cxnId="{F888B475-6EEF-4040-B6D4-8ADDFFCA9F8A}">
      <dgm:prSet/>
      <dgm:spPr/>
      <dgm:t>
        <a:bodyPr/>
        <a:lstStyle/>
        <a:p>
          <a:endParaRPr lang="en-US"/>
        </a:p>
      </dgm:t>
    </dgm:pt>
    <dgm:pt modelId="{E5EFCB32-0188-4790-8672-E6566C837588}" type="pres">
      <dgm:prSet presAssocID="{DADCC04D-C0B5-4284-BF41-2F3336B2BFAA}" presName="hierChild1" presStyleCnt="0">
        <dgm:presLayoutVars>
          <dgm:chPref val="1"/>
          <dgm:dir/>
          <dgm:animOne val="branch"/>
          <dgm:animLvl val="lvl"/>
          <dgm:resizeHandles/>
        </dgm:presLayoutVars>
      </dgm:prSet>
      <dgm:spPr/>
    </dgm:pt>
    <dgm:pt modelId="{4A069D6C-2D72-414B-98C8-F4549ABA4CEF}" type="pres">
      <dgm:prSet presAssocID="{D0F2C05B-BCD2-421D-A136-DBF2333DACDD}" presName="hierRoot1" presStyleCnt="0"/>
      <dgm:spPr/>
    </dgm:pt>
    <dgm:pt modelId="{AE9CFA92-0862-4FC4-BBFF-00C7AB5EC4B3}" type="pres">
      <dgm:prSet presAssocID="{D0F2C05B-BCD2-421D-A136-DBF2333DACDD}" presName="composite" presStyleCnt="0"/>
      <dgm:spPr/>
    </dgm:pt>
    <dgm:pt modelId="{5F9B3B0A-6EC7-4529-B123-E318A35B0607}" type="pres">
      <dgm:prSet presAssocID="{D0F2C05B-BCD2-421D-A136-DBF2333DACDD}" presName="background" presStyleLbl="node0" presStyleIdx="0" presStyleCnt="2"/>
      <dgm:spPr/>
    </dgm:pt>
    <dgm:pt modelId="{6F0135D1-DC0C-4E2E-8C54-60EA9368AD07}" type="pres">
      <dgm:prSet presAssocID="{D0F2C05B-BCD2-421D-A136-DBF2333DACDD}" presName="text" presStyleLbl="fgAcc0" presStyleIdx="0" presStyleCnt="2">
        <dgm:presLayoutVars>
          <dgm:chPref val="3"/>
        </dgm:presLayoutVars>
      </dgm:prSet>
      <dgm:spPr/>
    </dgm:pt>
    <dgm:pt modelId="{4B2D2717-D9FB-4A2C-AB40-6E2F4CD3519B}" type="pres">
      <dgm:prSet presAssocID="{D0F2C05B-BCD2-421D-A136-DBF2333DACDD}" presName="hierChild2" presStyleCnt="0"/>
      <dgm:spPr/>
    </dgm:pt>
    <dgm:pt modelId="{FAA94A5E-2BC3-4D4F-9DE5-4218576DE685}" type="pres">
      <dgm:prSet presAssocID="{B01F2B88-B686-4167-8DA2-5D6FBC0C4B92}" presName="hierRoot1" presStyleCnt="0"/>
      <dgm:spPr/>
    </dgm:pt>
    <dgm:pt modelId="{BF060021-B6AD-4068-B66C-12A75C00E84C}" type="pres">
      <dgm:prSet presAssocID="{B01F2B88-B686-4167-8DA2-5D6FBC0C4B92}" presName="composite" presStyleCnt="0"/>
      <dgm:spPr/>
    </dgm:pt>
    <dgm:pt modelId="{C48D5835-5B81-48A3-9465-5FF44ADC66DF}" type="pres">
      <dgm:prSet presAssocID="{B01F2B88-B686-4167-8DA2-5D6FBC0C4B92}" presName="background" presStyleLbl="node0" presStyleIdx="1" presStyleCnt="2"/>
      <dgm:spPr/>
    </dgm:pt>
    <dgm:pt modelId="{4EB2D9F5-A062-44F5-8C36-248984ADB0BC}" type="pres">
      <dgm:prSet presAssocID="{B01F2B88-B686-4167-8DA2-5D6FBC0C4B92}" presName="text" presStyleLbl="fgAcc0" presStyleIdx="1" presStyleCnt="2">
        <dgm:presLayoutVars>
          <dgm:chPref val="3"/>
        </dgm:presLayoutVars>
      </dgm:prSet>
      <dgm:spPr/>
    </dgm:pt>
    <dgm:pt modelId="{7CEAEDAF-DD8C-4190-B701-AF3FF6A73B95}" type="pres">
      <dgm:prSet presAssocID="{B01F2B88-B686-4167-8DA2-5D6FBC0C4B92}" presName="hierChild2" presStyleCnt="0"/>
      <dgm:spPr/>
    </dgm:pt>
    <dgm:pt modelId="{9CED5502-A381-4A54-A911-26E59163F30B}" type="pres">
      <dgm:prSet presAssocID="{24A22FA9-0A8D-4E1C-9717-602130D6ED34}" presName="Name10" presStyleLbl="parChTrans1D2" presStyleIdx="0" presStyleCnt="3"/>
      <dgm:spPr/>
    </dgm:pt>
    <dgm:pt modelId="{CD647745-C35D-411A-A879-8604562227F5}" type="pres">
      <dgm:prSet presAssocID="{25B5A785-C16E-44CB-84CC-62CAFED9723C}" presName="hierRoot2" presStyleCnt="0"/>
      <dgm:spPr/>
    </dgm:pt>
    <dgm:pt modelId="{0F682AAE-1DFF-48D4-A561-6C64986778ED}" type="pres">
      <dgm:prSet presAssocID="{25B5A785-C16E-44CB-84CC-62CAFED9723C}" presName="composite2" presStyleCnt="0"/>
      <dgm:spPr/>
    </dgm:pt>
    <dgm:pt modelId="{F99D01D0-549D-4997-8A46-A796348B2A5A}" type="pres">
      <dgm:prSet presAssocID="{25B5A785-C16E-44CB-84CC-62CAFED9723C}" presName="background2" presStyleLbl="node2" presStyleIdx="0" presStyleCnt="3"/>
      <dgm:spPr/>
    </dgm:pt>
    <dgm:pt modelId="{3709D68D-FFDF-48DB-A0C0-2CEF760D1509}" type="pres">
      <dgm:prSet presAssocID="{25B5A785-C16E-44CB-84CC-62CAFED9723C}" presName="text2" presStyleLbl="fgAcc2" presStyleIdx="0" presStyleCnt="3">
        <dgm:presLayoutVars>
          <dgm:chPref val="3"/>
        </dgm:presLayoutVars>
      </dgm:prSet>
      <dgm:spPr/>
    </dgm:pt>
    <dgm:pt modelId="{7E07F16B-5D86-4C1E-A1AC-542CEDFDCD6D}" type="pres">
      <dgm:prSet presAssocID="{25B5A785-C16E-44CB-84CC-62CAFED9723C}" presName="hierChild3" presStyleCnt="0"/>
      <dgm:spPr/>
    </dgm:pt>
    <dgm:pt modelId="{04FEF6FA-5EBE-4BD8-9E59-23C8741B4A48}" type="pres">
      <dgm:prSet presAssocID="{235C044C-DE47-40CB-9DF7-2E28D5549BC6}" presName="Name10" presStyleLbl="parChTrans1D2" presStyleIdx="1" presStyleCnt="3"/>
      <dgm:spPr/>
    </dgm:pt>
    <dgm:pt modelId="{33AD6AC0-75CC-45F1-A098-B3C57A55DC85}" type="pres">
      <dgm:prSet presAssocID="{D707311D-54CE-4032-985D-ACDEE506F3E8}" presName="hierRoot2" presStyleCnt="0"/>
      <dgm:spPr/>
    </dgm:pt>
    <dgm:pt modelId="{1EEC4E3C-9C62-47BC-8659-0616E77F33B6}" type="pres">
      <dgm:prSet presAssocID="{D707311D-54CE-4032-985D-ACDEE506F3E8}" presName="composite2" presStyleCnt="0"/>
      <dgm:spPr/>
    </dgm:pt>
    <dgm:pt modelId="{BF84E660-5051-4456-998A-DDC7AA6A81F8}" type="pres">
      <dgm:prSet presAssocID="{D707311D-54CE-4032-985D-ACDEE506F3E8}" presName="background2" presStyleLbl="node2" presStyleIdx="1" presStyleCnt="3"/>
      <dgm:spPr/>
    </dgm:pt>
    <dgm:pt modelId="{23FE071F-8FAC-46DC-B8E0-9E67DD8B69A0}" type="pres">
      <dgm:prSet presAssocID="{D707311D-54CE-4032-985D-ACDEE506F3E8}" presName="text2" presStyleLbl="fgAcc2" presStyleIdx="1" presStyleCnt="3">
        <dgm:presLayoutVars>
          <dgm:chPref val="3"/>
        </dgm:presLayoutVars>
      </dgm:prSet>
      <dgm:spPr/>
    </dgm:pt>
    <dgm:pt modelId="{61521D2C-FA98-4DF3-B3EB-261C7A725C6D}" type="pres">
      <dgm:prSet presAssocID="{D707311D-54CE-4032-985D-ACDEE506F3E8}" presName="hierChild3" presStyleCnt="0"/>
      <dgm:spPr/>
    </dgm:pt>
    <dgm:pt modelId="{95333A01-3413-4BA1-8042-0959A9F2AB01}" type="pres">
      <dgm:prSet presAssocID="{18AF2648-8823-4C33-A7F4-D74DBDFD37B4}" presName="Name10" presStyleLbl="parChTrans1D2" presStyleIdx="2" presStyleCnt="3"/>
      <dgm:spPr/>
    </dgm:pt>
    <dgm:pt modelId="{C52F8612-A6A3-4528-9346-C4BF4E1A2D93}" type="pres">
      <dgm:prSet presAssocID="{B6D0325A-4D4F-4D00-9F70-955A3AAF9C92}" presName="hierRoot2" presStyleCnt="0"/>
      <dgm:spPr/>
    </dgm:pt>
    <dgm:pt modelId="{406D9725-46D5-4AC8-A771-53650CAC1A61}" type="pres">
      <dgm:prSet presAssocID="{B6D0325A-4D4F-4D00-9F70-955A3AAF9C92}" presName="composite2" presStyleCnt="0"/>
      <dgm:spPr/>
    </dgm:pt>
    <dgm:pt modelId="{C3D0DC25-581E-4FB5-BF80-C9C5A560E21C}" type="pres">
      <dgm:prSet presAssocID="{B6D0325A-4D4F-4D00-9F70-955A3AAF9C92}" presName="background2" presStyleLbl="node2" presStyleIdx="2" presStyleCnt="3"/>
      <dgm:spPr/>
    </dgm:pt>
    <dgm:pt modelId="{83EE146A-D162-415D-9EAB-3AEA415840E0}" type="pres">
      <dgm:prSet presAssocID="{B6D0325A-4D4F-4D00-9F70-955A3AAF9C92}" presName="text2" presStyleLbl="fgAcc2" presStyleIdx="2" presStyleCnt="3">
        <dgm:presLayoutVars>
          <dgm:chPref val="3"/>
        </dgm:presLayoutVars>
      </dgm:prSet>
      <dgm:spPr/>
    </dgm:pt>
    <dgm:pt modelId="{20376C91-C853-4BCF-9CD2-6F488E4F9641}" type="pres">
      <dgm:prSet presAssocID="{B6D0325A-4D4F-4D00-9F70-955A3AAF9C92}" presName="hierChild3" presStyleCnt="0"/>
      <dgm:spPr/>
    </dgm:pt>
  </dgm:ptLst>
  <dgm:cxnLst>
    <dgm:cxn modelId="{18EE0604-E347-4E90-BE7F-C3FB04FE617C}" type="presOf" srcId="{B6D0325A-4D4F-4D00-9F70-955A3AAF9C92}" destId="{83EE146A-D162-415D-9EAB-3AEA415840E0}" srcOrd="0" destOrd="0" presId="urn:microsoft.com/office/officeart/2005/8/layout/hierarchy1"/>
    <dgm:cxn modelId="{B8BA8B0C-14FF-4F20-8200-BB22A219DE79}" type="presOf" srcId="{235C044C-DE47-40CB-9DF7-2E28D5549BC6}" destId="{04FEF6FA-5EBE-4BD8-9E59-23C8741B4A48}" srcOrd="0" destOrd="0" presId="urn:microsoft.com/office/officeart/2005/8/layout/hierarchy1"/>
    <dgm:cxn modelId="{01C9B32B-C2AF-4807-92E8-967B96B2733E}" srcId="{B01F2B88-B686-4167-8DA2-5D6FBC0C4B92}" destId="{D707311D-54CE-4032-985D-ACDEE506F3E8}" srcOrd="1" destOrd="0" parTransId="{235C044C-DE47-40CB-9DF7-2E28D5549BC6}" sibTransId="{38C56735-99C5-4405-80AB-2BE0ED327F66}"/>
    <dgm:cxn modelId="{162FEF5D-F36F-4A5D-A2DE-234572AF4E3B}" type="presOf" srcId="{DADCC04D-C0B5-4284-BF41-2F3336B2BFAA}" destId="{E5EFCB32-0188-4790-8672-E6566C837588}" srcOrd="0" destOrd="0" presId="urn:microsoft.com/office/officeart/2005/8/layout/hierarchy1"/>
    <dgm:cxn modelId="{C9E0B569-7DBB-443C-9C87-3F8705B2FCD1}" srcId="{DADCC04D-C0B5-4284-BF41-2F3336B2BFAA}" destId="{B01F2B88-B686-4167-8DA2-5D6FBC0C4B92}" srcOrd="1" destOrd="0" parTransId="{A1EFD3B7-E5BB-4D2B-B5EF-30921CA1214D}" sibTransId="{0BE79064-719E-4CE9-BDDF-DA43FE60F9CC}"/>
    <dgm:cxn modelId="{F888B475-6EEF-4040-B6D4-8ADDFFCA9F8A}" srcId="{B01F2B88-B686-4167-8DA2-5D6FBC0C4B92}" destId="{B6D0325A-4D4F-4D00-9F70-955A3AAF9C92}" srcOrd="2" destOrd="0" parTransId="{18AF2648-8823-4C33-A7F4-D74DBDFD37B4}" sibTransId="{6B2C9B49-F6FA-4A45-B913-3C2844423038}"/>
    <dgm:cxn modelId="{E67F7282-A0E5-4B6B-8E04-B8E098808161}" type="presOf" srcId="{D707311D-54CE-4032-985D-ACDEE506F3E8}" destId="{23FE071F-8FAC-46DC-B8E0-9E67DD8B69A0}" srcOrd="0" destOrd="0" presId="urn:microsoft.com/office/officeart/2005/8/layout/hierarchy1"/>
    <dgm:cxn modelId="{5FAB0486-B657-4006-A15A-548CD99267D7}" type="presOf" srcId="{25B5A785-C16E-44CB-84CC-62CAFED9723C}" destId="{3709D68D-FFDF-48DB-A0C0-2CEF760D1509}" srcOrd="0" destOrd="0" presId="urn:microsoft.com/office/officeart/2005/8/layout/hierarchy1"/>
    <dgm:cxn modelId="{775EDC8C-9389-4130-9B4D-30BAB65A652C}" type="presOf" srcId="{B01F2B88-B686-4167-8DA2-5D6FBC0C4B92}" destId="{4EB2D9F5-A062-44F5-8C36-248984ADB0BC}" srcOrd="0" destOrd="0" presId="urn:microsoft.com/office/officeart/2005/8/layout/hierarchy1"/>
    <dgm:cxn modelId="{45B23693-1829-44AA-BE70-D61C42B96853}" type="presOf" srcId="{24A22FA9-0A8D-4E1C-9717-602130D6ED34}" destId="{9CED5502-A381-4A54-A911-26E59163F30B}" srcOrd="0" destOrd="0" presId="urn:microsoft.com/office/officeart/2005/8/layout/hierarchy1"/>
    <dgm:cxn modelId="{A640A995-7BC1-4E87-B660-11ED47F1DE8A}" type="presOf" srcId="{18AF2648-8823-4C33-A7F4-D74DBDFD37B4}" destId="{95333A01-3413-4BA1-8042-0959A9F2AB01}" srcOrd="0" destOrd="0" presId="urn:microsoft.com/office/officeart/2005/8/layout/hierarchy1"/>
    <dgm:cxn modelId="{7E8CD2AF-67D4-4A8C-9FE2-B3979214466E}" srcId="{B01F2B88-B686-4167-8DA2-5D6FBC0C4B92}" destId="{25B5A785-C16E-44CB-84CC-62CAFED9723C}" srcOrd="0" destOrd="0" parTransId="{24A22FA9-0A8D-4E1C-9717-602130D6ED34}" sibTransId="{E19119FD-4429-4F7A-B383-464A9C281CF3}"/>
    <dgm:cxn modelId="{031D2CCE-731D-4539-9AA5-FE2B6DA0FA84}" srcId="{DADCC04D-C0B5-4284-BF41-2F3336B2BFAA}" destId="{D0F2C05B-BCD2-421D-A136-DBF2333DACDD}" srcOrd="0" destOrd="0" parTransId="{59E54459-62A9-4BD5-A98B-3528DF023BF8}" sibTransId="{A3207F91-3269-46BC-AB1F-F48DBFF8104C}"/>
    <dgm:cxn modelId="{7022B8E7-9D12-42CA-BA72-C14A0493BF76}" type="presOf" srcId="{D0F2C05B-BCD2-421D-A136-DBF2333DACDD}" destId="{6F0135D1-DC0C-4E2E-8C54-60EA9368AD07}" srcOrd="0" destOrd="0" presId="urn:microsoft.com/office/officeart/2005/8/layout/hierarchy1"/>
    <dgm:cxn modelId="{2ED902EB-441A-4AC2-824E-0057DF038C4A}" type="presParOf" srcId="{E5EFCB32-0188-4790-8672-E6566C837588}" destId="{4A069D6C-2D72-414B-98C8-F4549ABA4CEF}" srcOrd="0" destOrd="0" presId="urn:microsoft.com/office/officeart/2005/8/layout/hierarchy1"/>
    <dgm:cxn modelId="{04CEF4DD-6A16-4E98-9398-E1C6471AAFB6}" type="presParOf" srcId="{4A069D6C-2D72-414B-98C8-F4549ABA4CEF}" destId="{AE9CFA92-0862-4FC4-BBFF-00C7AB5EC4B3}" srcOrd="0" destOrd="0" presId="urn:microsoft.com/office/officeart/2005/8/layout/hierarchy1"/>
    <dgm:cxn modelId="{6D9E9ACE-F682-46C6-B0BF-512ACA5CFB0F}" type="presParOf" srcId="{AE9CFA92-0862-4FC4-BBFF-00C7AB5EC4B3}" destId="{5F9B3B0A-6EC7-4529-B123-E318A35B0607}" srcOrd="0" destOrd="0" presId="urn:microsoft.com/office/officeart/2005/8/layout/hierarchy1"/>
    <dgm:cxn modelId="{66F8DB0C-E593-459E-92CC-4F3EDD9BAE1C}" type="presParOf" srcId="{AE9CFA92-0862-4FC4-BBFF-00C7AB5EC4B3}" destId="{6F0135D1-DC0C-4E2E-8C54-60EA9368AD07}" srcOrd="1" destOrd="0" presId="urn:microsoft.com/office/officeart/2005/8/layout/hierarchy1"/>
    <dgm:cxn modelId="{20E03C42-97F9-4E00-ACD0-4F40FE0D26B2}" type="presParOf" srcId="{4A069D6C-2D72-414B-98C8-F4549ABA4CEF}" destId="{4B2D2717-D9FB-4A2C-AB40-6E2F4CD3519B}" srcOrd="1" destOrd="0" presId="urn:microsoft.com/office/officeart/2005/8/layout/hierarchy1"/>
    <dgm:cxn modelId="{29F2519B-80B6-4046-ADA5-23B640ED4E72}" type="presParOf" srcId="{E5EFCB32-0188-4790-8672-E6566C837588}" destId="{FAA94A5E-2BC3-4D4F-9DE5-4218576DE685}" srcOrd="1" destOrd="0" presId="urn:microsoft.com/office/officeart/2005/8/layout/hierarchy1"/>
    <dgm:cxn modelId="{A52A1196-3F8A-4C02-AB5E-1885D8F2FC10}" type="presParOf" srcId="{FAA94A5E-2BC3-4D4F-9DE5-4218576DE685}" destId="{BF060021-B6AD-4068-B66C-12A75C00E84C}" srcOrd="0" destOrd="0" presId="urn:microsoft.com/office/officeart/2005/8/layout/hierarchy1"/>
    <dgm:cxn modelId="{F309ECCC-89CA-4FB3-BC13-464C15FCB99B}" type="presParOf" srcId="{BF060021-B6AD-4068-B66C-12A75C00E84C}" destId="{C48D5835-5B81-48A3-9465-5FF44ADC66DF}" srcOrd="0" destOrd="0" presId="urn:microsoft.com/office/officeart/2005/8/layout/hierarchy1"/>
    <dgm:cxn modelId="{E28FC814-D997-4152-B8BC-EB279E5E90B4}" type="presParOf" srcId="{BF060021-B6AD-4068-B66C-12A75C00E84C}" destId="{4EB2D9F5-A062-44F5-8C36-248984ADB0BC}" srcOrd="1" destOrd="0" presId="urn:microsoft.com/office/officeart/2005/8/layout/hierarchy1"/>
    <dgm:cxn modelId="{4E55FA11-6489-4C1D-8546-A46A57AF289C}" type="presParOf" srcId="{FAA94A5E-2BC3-4D4F-9DE5-4218576DE685}" destId="{7CEAEDAF-DD8C-4190-B701-AF3FF6A73B95}" srcOrd="1" destOrd="0" presId="urn:microsoft.com/office/officeart/2005/8/layout/hierarchy1"/>
    <dgm:cxn modelId="{E747DE7A-4A1F-481E-8871-56DED2AF908C}" type="presParOf" srcId="{7CEAEDAF-DD8C-4190-B701-AF3FF6A73B95}" destId="{9CED5502-A381-4A54-A911-26E59163F30B}" srcOrd="0" destOrd="0" presId="urn:microsoft.com/office/officeart/2005/8/layout/hierarchy1"/>
    <dgm:cxn modelId="{42866AE5-8ADE-4A59-A044-40194EE49E6E}" type="presParOf" srcId="{7CEAEDAF-DD8C-4190-B701-AF3FF6A73B95}" destId="{CD647745-C35D-411A-A879-8604562227F5}" srcOrd="1" destOrd="0" presId="urn:microsoft.com/office/officeart/2005/8/layout/hierarchy1"/>
    <dgm:cxn modelId="{0861F7FF-7E73-40F8-8B67-6D08FA84E9DA}" type="presParOf" srcId="{CD647745-C35D-411A-A879-8604562227F5}" destId="{0F682AAE-1DFF-48D4-A561-6C64986778ED}" srcOrd="0" destOrd="0" presId="urn:microsoft.com/office/officeart/2005/8/layout/hierarchy1"/>
    <dgm:cxn modelId="{A34002A8-55EE-40B4-A84E-EC35AF9566F4}" type="presParOf" srcId="{0F682AAE-1DFF-48D4-A561-6C64986778ED}" destId="{F99D01D0-549D-4997-8A46-A796348B2A5A}" srcOrd="0" destOrd="0" presId="urn:microsoft.com/office/officeart/2005/8/layout/hierarchy1"/>
    <dgm:cxn modelId="{03E36A86-4C47-4361-9E41-73F6CEEDA50A}" type="presParOf" srcId="{0F682AAE-1DFF-48D4-A561-6C64986778ED}" destId="{3709D68D-FFDF-48DB-A0C0-2CEF760D1509}" srcOrd="1" destOrd="0" presId="urn:microsoft.com/office/officeart/2005/8/layout/hierarchy1"/>
    <dgm:cxn modelId="{A4DC3545-3216-4B1B-8096-EE1D9C6E6FD0}" type="presParOf" srcId="{CD647745-C35D-411A-A879-8604562227F5}" destId="{7E07F16B-5D86-4C1E-A1AC-542CEDFDCD6D}" srcOrd="1" destOrd="0" presId="urn:microsoft.com/office/officeart/2005/8/layout/hierarchy1"/>
    <dgm:cxn modelId="{F49C20CA-DB2A-4166-A86C-097D15559615}" type="presParOf" srcId="{7CEAEDAF-DD8C-4190-B701-AF3FF6A73B95}" destId="{04FEF6FA-5EBE-4BD8-9E59-23C8741B4A48}" srcOrd="2" destOrd="0" presId="urn:microsoft.com/office/officeart/2005/8/layout/hierarchy1"/>
    <dgm:cxn modelId="{8E4BF47E-6272-4EC0-9F95-AB77DAE691D4}" type="presParOf" srcId="{7CEAEDAF-DD8C-4190-B701-AF3FF6A73B95}" destId="{33AD6AC0-75CC-45F1-A098-B3C57A55DC85}" srcOrd="3" destOrd="0" presId="urn:microsoft.com/office/officeart/2005/8/layout/hierarchy1"/>
    <dgm:cxn modelId="{9AD4C310-55CD-49CB-857B-708D65822506}" type="presParOf" srcId="{33AD6AC0-75CC-45F1-A098-B3C57A55DC85}" destId="{1EEC4E3C-9C62-47BC-8659-0616E77F33B6}" srcOrd="0" destOrd="0" presId="urn:microsoft.com/office/officeart/2005/8/layout/hierarchy1"/>
    <dgm:cxn modelId="{271791DC-2DB8-4826-A3B1-3A037029A7CF}" type="presParOf" srcId="{1EEC4E3C-9C62-47BC-8659-0616E77F33B6}" destId="{BF84E660-5051-4456-998A-DDC7AA6A81F8}" srcOrd="0" destOrd="0" presId="urn:microsoft.com/office/officeart/2005/8/layout/hierarchy1"/>
    <dgm:cxn modelId="{775CD632-7D88-4452-A7A8-1599D39CDFD7}" type="presParOf" srcId="{1EEC4E3C-9C62-47BC-8659-0616E77F33B6}" destId="{23FE071F-8FAC-46DC-B8E0-9E67DD8B69A0}" srcOrd="1" destOrd="0" presId="urn:microsoft.com/office/officeart/2005/8/layout/hierarchy1"/>
    <dgm:cxn modelId="{F6D5367D-4A8D-4330-A186-4D8B197E129C}" type="presParOf" srcId="{33AD6AC0-75CC-45F1-A098-B3C57A55DC85}" destId="{61521D2C-FA98-4DF3-B3EB-261C7A725C6D}" srcOrd="1" destOrd="0" presId="urn:microsoft.com/office/officeart/2005/8/layout/hierarchy1"/>
    <dgm:cxn modelId="{47E08E53-69AB-4A80-BBD0-26169FA238AD}" type="presParOf" srcId="{7CEAEDAF-DD8C-4190-B701-AF3FF6A73B95}" destId="{95333A01-3413-4BA1-8042-0959A9F2AB01}" srcOrd="4" destOrd="0" presId="urn:microsoft.com/office/officeart/2005/8/layout/hierarchy1"/>
    <dgm:cxn modelId="{ACEDC035-CE96-4D9A-B8D9-AA6523934F93}" type="presParOf" srcId="{7CEAEDAF-DD8C-4190-B701-AF3FF6A73B95}" destId="{C52F8612-A6A3-4528-9346-C4BF4E1A2D93}" srcOrd="5" destOrd="0" presId="urn:microsoft.com/office/officeart/2005/8/layout/hierarchy1"/>
    <dgm:cxn modelId="{903CBD3A-9708-4B7C-8245-0AA9C06F3319}" type="presParOf" srcId="{C52F8612-A6A3-4528-9346-C4BF4E1A2D93}" destId="{406D9725-46D5-4AC8-A771-53650CAC1A61}" srcOrd="0" destOrd="0" presId="urn:microsoft.com/office/officeart/2005/8/layout/hierarchy1"/>
    <dgm:cxn modelId="{474A42BE-6744-44BA-98AE-4CFB8FC3F1BD}" type="presParOf" srcId="{406D9725-46D5-4AC8-A771-53650CAC1A61}" destId="{C3D0DC25-581E-4FB5-BF80-C9C5A560E21C}" srcOrd="0" destOrd="0" presId="urn:microsoft.com/office/officeart/2005/8/layout/hierarchy1"/>
    <dgm:cxn modelId="{2F9D77C1-8B66-4FC3-B9BF-1E10B3C8D78F}" type="presParOf" srcId="{406D9725-46D5-4AC8-A771-53650CAC1A61}" destId="{83EE146A-D162-415D-9EAB-3AEA415840E0}" srcOrd="1" destOrd="0" presId="urn:microsoft.com/office/officeart/2005/8/layout/hierarchy1"/>
    <dgm:cxn modelId="{A0309BBC-11CD-46DB-BBDA-F53EFF40B484}" type="presParOf" srcId="{C52F8612-A6A3-4528-9346-C4BF4E1A2D93}" destId="{20376C91-C853-4BCF-9CD2-6F488E4F96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BA0FE9-E968-4C42-9BF1-DF90BEAD011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00B8096-3007-450E-9642-6B0D093D15D1}">
      <dgm:prSet/>
      <dgm:spPr/>
      <dgm:t>
        <a:bodyPr/>
        <a:lstStyle/>
        <a:p>
          <a:pPr>
            <a:lnSpc>
              <a:spcPct val="100000"/>
            </a:lnSpc>
          </a:pPr>
          <a:r>
            <a:rPr lang="en-US" b="1"/>
            <a:t>Step 1:</a:t>
          </a:r>
          <a:r>
            <a:rPr lang="en-US"/>
            <a:t> Preprocess time-series gesture  and HAR data.</a:t>
          </a:r>
        </a:p>
      </dgm:t>
    </dgm:pt>
    <dgm:pt modelId="{BAB957E9-3508-47E1-A7D3-D933EF5F7EB3}" type="parTrans" cxnId="{DA301CF3-17A3-4BE1-90BB-8C90A39A2B60}">
      <dgm:prSet/>
      <dgm:spPr/>
      <dgm:t>
        <a:bodyPr/>
        <a:lstStyle/>
        <a:p>
          <a:endParaRPr lang="en-US"/>
        </a:p>
      </dgm:t>
    </dgm:pt>
    <dgm:pt modelId="{5479CA66-0353-4ECE-8B4E-6A80E1639091}" type="sibTrans" cxnId="{DA301CF3-17A3-4BE1-90BB-8C90A39A2B60}">
      <dgm:prSet/>
      <dgm:spPr/>
      <dgm:t>
        <a:bodyPr/>
        <a:lstStyle/>
        <a:p>
          <a:pPr>
            <a:lnSpc>
              <a:spcPct val="100000"/>
            </a:lnSpc>
          </a:pPr>
          <a:endParaRPr lang="en-US"/>
        </a:p>
      </dgm:t>
    </dgm:pt>
    <dgm:pt modelId="{7570A0AD-FDD3-46E1-AC62-325D5EED91B6}">
      <dgm:prSet/>
      <dgm:spPr/>
      <dgm:t>
        <a:bodyPr/>
        <a:lstStyle/>
        <a:p>
          <a:pPr>
            <a:lnSpc>
              <a:spcPct val="100000"/>
            </a:lnSpc>
          </a:pPr>
          <a:r>
            <a:rPr lang="en-US" b="1"/>
            <a:t>Step 2:</a:t>
          </a:r>
          <a:r>
            <a:rPr lang="en-US"/>
            <a:t> Train an </a:t>
          </a:r>
          <a:r>
            <a:rPr lang="en-US" b="1"/>
            <a:t>Autoencoder</a:t>
          </a:r>
          <a:r>
            <a:rPr lang="en-US"/>
            <a:t> to extract key patterns using HAR data.</a:t>
          </a:r>
        </a:p>
      </dgm:t>
    </dgm:pt>
    <dgm:pt modelId="{CAA93CBD-D630-437F-985C-DDC401D73D15}" type="parTrans" cxnId="{B9BCDAE0-39EF-4499-9DB7-763EAE3AC2CA}">
      <dgm:prSet/>
      <dgm:spPr/>
      <dgm:t>
        <a:bodyPr/>
        <a:lstStyle/>
        <a:p>
          <a:endParaRPr lang="en-US"/>
        </a:p>
      </dgm:t>
    </dgm:pt>
    <dgm:pt modelId="{C7B77A39-93FA-451D-9CE9-583315EF4F35}" type="sibTrans" cxnId="{B9BCDAE0-39EF-4499-9DB7-763EAE3AC2CA}">
      <dgm:prSet/>
      <dgm:spPr/>
      <dgm:t>
        <a:bodyPr/>
        <a:lstStyle/>
        <a:p>
          <a:pPr>
            <a:lnSpc>
              <a:spcPct val="100000"/>
            </a:lnSpc>
          </a:pPr>
          <a:endParaRPr lang="en-US"/>
        </a:p>
      </dgm:t>
    </dgm:pt>
    <dgm:pt modelId="{3BEC9F02-391C-4353-B321-E0E5E7F5BE21}">
      <dgm:prSet/>
      <dgm:spPr/>
      <dgm:t>
        <a:bodyPr/>
        <a:lstStyle/>
        <a:p>
          <a:pPr>
            <a:lnSpc>
              <a:spcPct val="100000"/>
            </a:lnSpc>
          </a:pPr>
          <a:r>
            <a:rPr lang="en-US" b="1"/>
            <a:t>Step 3:</a:t>
          </a:r>
          <a:r>
            <a:rPr lang="en-US"/>
            <a:t> Use these patterns (latent features) for classification.</a:t>
          </a:r>
        </a:p>
      </dgm:t>
    </dgm:pt>
    <dgm:pt modelId="{70820172-9DE4-4540-A2BB-5796A6787457}" type="parTrans" cxnId="{B10F9851-63B8-48FB-8815-5A9B6A97C67E}">
      <dgm:prSet/>
      <dgm:spPr/>
      <dgm:t>
        <a:bodyPr/>
        <a:lstStyle/>
        <a:p>
          <a:endParaRPr lang="en-US"/>
        </a:p>
      </dgm:t>
    </dgm:pt>
    <dgm:pt modelId="{57D1AB4E-6AD6-4080-9ED0-CF15E788DD6B}" type="sibTrans" cxnId="{B10F9851-63B8-48FB-8815-5A9B6A97C67E}">
      <dgm:prSet/>
      <dgm:spPr/>
      <dgm:t>
        <a:bodyPr/>
        <a:lstStyle/>
        <a:p>
          <a:pPr>
            <a:lnSpc>
              <a:spcPct val="100000"/>
            </a:lnSpc>
          </a:pPr>
          <a:endParaRPr lang="en-US"/>
        </a:p>
      </dgm:t>
    </dgm:pt>
    <dgm:pt modelId="{6A8416F6-1A75-4361-9CAF-3BE3FE7F7F62}">
      <dgm:prSet/>
      <dgm:spPr/>
      <dgm:t>
        <a:bodyPr/>
        <a:lstStyle/>
        <a:p>
          <a:pPr>
            <a:lnSpc>
              <a:spcPct val="100000"/>
            </a:lnSpc>
          </a:pPr>
          <a:r>
            <a:rPr lang="en-US" b="1"/>
            <a:t>Step 4:</a:t>
          </a:r>
          <a:r>
            <a:rPr lang="en-US"/>
            <a:t> Validate on gesture data and refine the model.</a:t>
          </a:r>
        </a:p>
      </dgm:t>
    </dgm:pt>
    <dgm:pt modelId="{A0C1ED90-AE28-427A-8CCE-CFEAC3633CD1}" type="parTrans" cxnId="{6F60A665-65C6-4CED-8725-B6076831641D}">
      <dgm:prSet/>
      <dgm:spPr/>
      <dgm:t>
        <a:bodyPr/>
        <a:lstStyle/>
        <a:p>
          <a:endParaRPr lang="en-US"/>
        </a:p>
      </dgm:t>
    </dgm:pt>
    <dgm:pt modelId="{97FD78E2-AE20-4916-9CEC-13C61B04C65C}" type="sibTrans" cxnId="{6F60A665-65C6-4CED-8725-B6076831641D}">
      <dgm:prSet/>
      <dgm:spPr/>
      <dgm:t>
        <a:bodyPr/>
        <a:lstStyle/>
        <a:p>
          <a:endParaRPr lang="en-US"/>
        </a:p>
      </dgm:t>
    </dgm:pt>
    <dgm:pt modelId="{871D5363-B02D-42EB-90B4-8472F81D2683}" type="pres">
      <dgm:prSet presAssocID="{B5BA0FE9-E968-4C42-9BF1-DF90BEAD0115}" presName="root" presStyleCnt="0">
        <dgm:presLayoutVars>
          <dgm:dir/>
          <dgm:resizeHandles val="exact"/>
        </dgm:presLayoutVars>
      </dgm:prSet>
      <dgm:spPr/>
    </dgm:pt>
    <dgm:pt modelId="{D682AB6A-025C-40E4-AC9B-B1FF6443926A}" type="pres">
      <dgm:prSet presAssocID="{B5BA0FE9-E968-4C42-9BF1-DF90BEAD0115}" presName="container" presStyleCnt="0">
        <dgm:presLayoutVars>
          <dgm:dir/>
          <dgm:resizeHandles val="exact"/>
        </dgm:presLayoutVars>
      </dgm:prSet>
      <dgm:spPr/>
    </dgm:pt>
    <dgm:pt modelId="{8EE1916F-971F-4D00-9069-ECCDFCFDB2D8}" type="pres">
      <dgm:prSet presAssocID="{000B8096-3007-450E-9642-6B0D093D15D1}" presName="compNode" presStyleCnt="0"/>
      <dgm:spPr/>
    </dgm:pt>
    <dgm:pt modelId="{FF4600E7-B210-443A-9677-E30A5EAFAA62}" type="pres">
      <dgm:prSet presAssocID="{000B8096-3007-450E-9642-6B0D093D15D1}" presName="iconBgRect" presStyleLbl="bgShp" presStyleIdx="0" presStyleCnt="4"/>
      <dgm:spPr/>
    </dgm:pt>
    <dgm:pt modelId="{1E2CFD7C-F676-4151-B53C-06ED1F84341C}" type="pres">
      <dgm:prSet presAssocID="{000B8096-3007-450E-9642-6B0D093D15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ream"/>
        </a:ext>
      </dgm:extLst>
    </dgm:pt>
    <dgm:pt modelId="{06D501F5-482C-4699-B9E8-E32E48BD047C}" type="pres">
      <dgm:prSet presAssocID="{000B8096-3007-450E-9642-6B0D093D15D1}" presName="spaceRect" presStyleCnt="0"/>
      <dgm:spPr/>
    </dgm:pt>
    <dgm:pt modelId="{C9FD7938-6FC5-4CF0-A5E9-90A6F5700BCA}" type="pres">
      <dgm:prSet presAssocID="{000B8096-3007-450E-9642-6B0D093D15D1}" presName="textRect" presStyleLbl="revTx" presStyleIdx="0" presStyleCnt="4">
        <dgm:presLayoutVars>
          <dgm:chMax val="1"/>
          <dgm:chPref val="1"/>
        </dgm:presLayoutVars>
      </dgm:prSet>
      <dgm:spPr/>
    </dgm:pt>
    <dgm:pt modelId="{9ACC4A71-81CC-44F9-8582-15F11253BA74}" type="pres">
      <dgm:prSet presAssocID="{5479CA66-0353-4ECE-8B4E-6A80E1639091}" presName="sibTrans" presStyleLbl="sibTrans2D1" presStyleIdx="0" presStyleCnt="0"/>
      <dgm:spPr/>
    </dgm:pt>
    <dgm:pt modelId="{729CAF0A-C1E7-4DC4-8F24-DABA914582CD}" type="pres">
      <dgm:prSet presAssocID="{7570A0AD-FDD3-46E1-AC62-325D5EED91B6}" presName="compNode" presStyleCnt="0"/>
      <dgm:spPr/>
    </dgm:pt>
    <dgm:pt modelId="{8068E011-3F6D-4E72-B151-1ACD76A19D43}" type="pres">
      <dgm:prSet presAssocID="{7570A0AD-FDD3-46E1-AC62-325D5EED91B6}" presName="iconBgRect" presStyleLbl="bgShp" presStyleIdx="1" presStyleCnt="4"/>
      <dgm:spPr/>
    </dgm:pt>
    <dgm:pt modelId="{D745C768-3A7F-4933-A7BD-01148A11F917}" type="pres">
      <dgm:prSet presAssocID="{7570A0AD-FDD3-46E1-AC62-325D5EED91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44414A9-7029-4741-9431-E9C5307BF2DC}" type="pres">
      <dgm:prSet presAssocID="{7570A0AD-FDD3-46E1-AC62-325D5EED91B6}" presName="spaceRect" presStyleCnt="0"/>
      <dgm:spPr/>
    </dgm:pt>
    <dgm:pt modelId="{AF760349-DC71-4434-A06D-C8CA79CCED15}" type="pres">
      <dgm:prSet presAssocID="{7570A0AD-FDD3-46E1-AC62-325D5EED91B6}" presName="textRect" presStyleLbl="revTx" presStyleIdx="1" presStyleCnt="4">
        <dgm:presLayoutVars>
          <dgm:chMax val="1"/>
          <dgm:chPref val="1"/>
        </dgm:presLayoutVars>
      </dgm:prSet>
      <dgm:spPr/>
    </dgm:pt>
    <dgm:pt modelId="{78C6CC9C-8288-4A3E-8A13-634E9628EA7D}" type="pres">
      <dgm:prSet presAssocID="{C7B77A39-93FA-451D-9CE9-583315EF4F35}" presName="sibTrans" presStyleLbl="sibTrans2D1" presStyleIdx="0" presStyleCnt="0"/>
      <dgm:spPr/>
    </dgm:pt>
    <dgm:pt modelId="{A99A3984-557D-4833-8291-8A521D3406BF}" type="pres">
      <dgm:prSet presAssocID="{3BEC9F02-391C-4353-B321-E0E5E7F5BE21}" presName="compNode" presStyleCnt="0"/>
      <dgm:spPr/>
    </dgm:pt>
    <dgm:pt modelId="{F284F0E0-0983-4D80-8362-694231439434}" type="pres">
      <dgm:prSet presAssocID="{3BEC9F02-391C-4353-B321-E0E5E7F5BE21}" presName="iconBgRect" presStyleLbl="bgShp" presStyleIdx="2" presStyleCnt="4"/>
      <dgm:spPr/>
    </dgm:pt>
    <dgm:pt modelId="{CF449962-0788-410E-B46E-65696C1A92BA}" type="pres">
      <dgm:prSet presAssocID="{3BEC9F02-391C-4353-B321-E0E5E7F5BE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59BD4B15-5697-49A5-B366-146036F61744}" type="pres">
      <dgm:prSet presAssocID="{3BEC9F02-391C-4353-B321-E0E5E7F5BE21}" presName="spaceRect" presStyleCnt="0"/>
      <dgm:spPr/>
    </dgm:pt>
    <dgm:pt modelId="{2A8A59DB-C68E-4D2E-AACD-AE4A495C9757}" type="pres">
      <dgm:prSet presAssocID="{3BEC9F02-391C-4353-B321-E0E5E7F5BE21}" presName="textRect" presStyleLbl="revTx" presStyleIdx="2" presStyleCnt="4">
        <dgm:presLayoutVars>
          <dgm:chMax val="1"/>
          <dgm:chPref val="1"/>
        </dgm:presLayoutVars>
      </dgm:prSet>
      <dgm:spPr/>
    </dgm:pt>
    <dgm:pt modelId="{C52E178F-EEE1-4EBA-8F49-EE9A08F19AB8}" type="pres">
      <dgm:prSet presAssocID="{57D1AB4E-6AD6-4080-9ED0-CF15E788DD6B}" presName="sibTrans" presStyleLbl="sibTrans2D1" presStyleIdx="0" presStyleCnt="0"/>
      <dgm:spPr/>
    </dgm:pt>
    <dgm:pt modelId="{F99C11C4-48C9-4778-83C8-90BC7C982D58}" type="pres">
      <dgm:prSet presAssocID="{6A8416F6-1A75-4361-9CAF-3BE3FE7F7F62}" presName="compNode" presStyleCnt="0"/>
      <dgm:spPr/>
    </dgm:pt>
    <dgm:pt modelId="{CCC94CCC-F7C3-410B-A9F9-82D45EAAB8A0}" type="pres">
      <dgm:prSet presAssocID="{6A8416F6-1A75-4361-9CAF-3BE3FE7F7F62}" presName="iconBgRect" presStyleLbl="bgShp" presStyleIdx="3" presStyleCnt="4"/>
      <dgm:spPr/>
    </dgm:pt>
    <dgm:pt modelId="{5CF3DA56-25D8-4CA8-8CB7-DB86C85FAC76}" type="pres">
      <dgm:prSet presAssocID="{6A8416F6-1A75-4361-9CAF-3BE3FE7F7F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35852009-C087-4644-AA3B-2C41E2A5E86C}" type="pres">
      <dgm:prSet presAssocID="{6A8416F6-1A75-4361-9CAF-3BE3FE7F7F62}" presName="spaceRect" presStyleCnt="0"/>
      <dgm:spPr/>
    </dgm:pt>
    <dgm:pt modelId="{11EE17DF-DD72-45C0-B753-C99A66940D75}" type="pres">
      <dgm:prSet presAssocID="{6A8416F6-1A75-4361-9CAF-3BE3FE7F7F62}" presName="textRect" presStyleLbl="revTx" presStyleIdx="3" presStyleCnt="4">
        <dgm:presLayoutVars>
          <dgm:chMax val="1"/>
          <dgm:chPref val="1"/>
        </dgm:presLayoutVars>
      </dgm:prSet>
      <dgm:spPr/>
    </dgm:pt>
  </dgm:ptLst>
  <dgm:cxnLst>
    <dgm:cxn modelId="{0B50FD03-BA7A-4C67-B4CC-700A6E3D73A4}" type="presOf" srcId="{000B8096-3007-450E-9642-6B0D093D15D1}" destId="{C9FD7938-6FC5-4CF0-A5E9-90A6F5700BCA}" srcOrd="0" destOrd="0" presId="urn:microsoft.com/office/officeart/2018/2/layout/IconCircleList"/>
    <dgm:cxn modelId="{E6E64B31-A115-4A8C-9FFA-5E104FF36D8D}" type="presOf" srcId="{5479CA66-0353-4ECE-8B4E-6A80E1639091}" destId="{9ACC4A71-81CC-44F9-8582-15F11253BA74}" srcOrd="0" destOrd="0" presId="urn:microsoft.com/office/officeart/2018/2/layout/IconCircleList"/>
    <dgm:cxn modelId="{B5ACDD5D-D1B1-4F1A-82F2-23FD034F3C9A}" type="presOf" srcId="{7570A0AD-FDD3-46E1-AC62-325D5EED91B6}" destId="{AF760349-DC71-4434-A06D-C8CA79CCED15}" srcOrd="0" destOrd="0" presId="urn:microsoft.com/office/officeart/2018/2/layout/IconCircleList"/>
    <dgm:cxn modelId="{5D172242-4774-4B3D-BF3E-FD2AFF347C47}" type="presOf" srcId="{3BEC9F02-391C-4353-B321-E0E5E7F5BE21}" destId="{2A8A59DB-C68E-4D2E-AACD-AE4A495C9757}" srcOrd="0" destOrd="0" presId="urn:microsoft.com/office/officeart/2018/2/layout/IconCircleList"/>
    <dgm:cxn modelId="{BBD58D44-A119-4E80-8969-77B974BB6A25}" type="presOf" srcId="{57D1AB4E-6AD6-4080-9ED0-CF15E788DD6B}" destId="{C52E178F-EEE1-4EBA-8F49-EE9A08F19AB8}" srcOrd="0" destOrd="0" presId="urn:microsoft.com/office/officeart/2018/2/layout/IconCircleList"/>
    <dgm:cxn modelId="{6F60A665-65C6-4CED-8725-B6076831641D}" srcId="{B5BA0FE9-E968-4C42-9BF1-DF90BEAD0115}" destId="{6A8416F6-1A75-4361-9CAF-3BE3FE7F7F62}" srcOrd="3" destOrd="0" parTransId="{A0C1ED90-AE28-427A-8CCE-CFEAC3633CD1}" sibTransId="{97FD78E2-AE20-4916-9CEC-13C61B04C65C}"/>
    <dgm:cxn modelId="{B10F9851-63B8-48FB-8815-5A9B6A97C67E}" srcId="{B5BA0FE9-E968-4C42-9BF1-DF90BEAD0115}" destId="{3BEC9F02-391C-4353-B321-E0E5E7F5BE21}" srcOrd="2" destOrd="0" parTransId="{70820172-9DE4-4540-A2BB-5796A6787457}" sibTransId="{57D1AB4E-6AD6-4080-9ED0-CF15E788DD6B}"/>
    <dgm:cxn modelId="{0E7B64AE-F426-404B-ADCA-C03390956984}" type="presOf" srcId="{6A8416F6-1A75-4361-9CAF-3BE3FE7F7F62}" destId="{11EE17DF-DD72-45C0-B753-C99A66940D75}" srcOrd="0" destOrd="0" presId="urn:microsoft.com/office/officeart/2018/2/layout/IconCircleList"/>
    <dgm:cxn modelId="{F62F22C8-56F1-4CD9-BF0B-FF3A7CA3440F}" type="presOf" srcId="{C7B77A39-93FA-451D-9CE9-583315EF4F35}" destId="{78C6CC9C-8288-4A3E-8A13-634E9628EA7D}" srcOrd="0" destOrd="0" presId="urn:microsoft.com/office/officeart/2018/2/layout/IconCircleList"/>
    <dgm:cxn modelId="{D7241EDD-ABCB-43E0-9A7B-78926FCC8FC5}" type="presOf" srcId="{B5BA0FE9-E968-4C42-9BF1-DF90BEAD0115}" destId="{871D5363-B02D-42EB-90B4-8472F81D2683}" srcOrd="0" destOrd="0" presId="urn:microsoft.com/office/officeart/2018/2/layout/IconCircleList"/>
    <dgm:cxn modelId="{B9BCDAE0-39EF-4499-9DB7-763EAE3AC2CA}" srcId="{B5BA0FE9-E968-4C42-9BF1-DF90BEAD0115}" destId="{7570A0AD-FDD3-46E1-AC62-325D5EED91B6}" srcOrd="1" destOrd="0" parTransId="{CAA93CBD-D630-437F-985C-DDC401D73D15}" sibTransId="{C7B77A39-93FA-451D-9CE9-583315EF4F35}"/>
    <dgm:cxn modelId="{DA301CF3-17A3-4BE1-90BB-8C90A39A2B60}" srcId="{B5BA0FE9-E968-4C42-9BF1-DF90BEAD0115}" destId="{000B8096-3007-450E-9642-6B0D093D15D1}" srcOrd="0" destOrd="0" parTransId="{BAB957E9-3508-47E1-A7D3-D933EF5F7EB3}" sibTransId="{5479CA66-0353-4ECE-8B4E-6A80E1639091}"/>
    <dgm:cxn modelId="{B812CF6A-6236-4AED-B43A-2965B044224E}" type="presParOf" srcId="{871D5363-B02D-42EB-90B4-8472F81D2683}" destId="{D682AB6A-025C-40E4-AC9B-B1FF6443926A}" srcOrd="0" destOrd="0" presId="urn:microsoft.com/office/officeart/2018/2/layout/IconCircleList"/>
    <dgm:cxn modelId="{332C2F7D-0100-49FE-AB00-2D43F987F8DC}" type="presParOf" srcId="{D682AB6A-025C-40E4-AC9B-B1FF6443926A}" destId="{8EE1916F-971F-4D00-9069-ECCDFCFDB2D8}" srcOrd="0" destOrd="0" presId="urn:microsoft.com/office/officeart/2018/2/layout/IconCircleList"/>
    <dgm:cxn modelId="{018EE197-605C-4065-BF88-3D89BC8E9C8D}" type="presParOf" srcId="{8EE1916F-971F-4D00-9069-ECCDFCFDB2D8}" destId="{FF4600E7-B210-443A-9677-E30A5EAFAA62}" srcOrd="0" destOrd="0" presId="urn:microsoft.com/office/officeart/2018/2/layout/IconCircleList"/>
    <dgm:cxn modelId="{FD68912E-6118-4C16-BEE3-1046E81F3214}" type="presParOf" srcId="{8EE1916F-971F-4D00-9069-ECCDFCFDB2D8}" destId="{1E2CFD7C-F676-4151-B53C-06ED1F84341C}" srcOrd="1" destOrd="0" presId="urn:microsoft.com/office/officeart/2018/2/layout/IconCircleList"/>
    <dgm:cxn modelId="{78AFD727-8853-4F4E-9631-77679560E00D}" type="presParOf" srcId="{8EE1916F-971F-4D00-9069-ECCDFCFDB2D8}" destId="{06D501F5-482C-4699-B9E8-E32E48BD047C}" srcOrd="2" destOrd="0" presId="urn:microsoft.com/office/officeart/2018/2/layout/IconCircleList"/>
    <dgm:cxn modelId="{E422FAA7-4E89-46D1-B3E6-2F01CB511194}" type="presParOf" srcId="{8EE1916F-971F-4D00-9069-ECCDFCFDB2D8}" destId="{C9FD7938-6FC5-4CF0-A5E9-90A6F5700BCA}" srcOrd="3" destOrd="0" presId="urn:microsoft.com/office/officeart/2018/2/layout/IconCircleList"/>
    <dgm:cxn modelId="{3545A387-6EDF-44F0-AB5C-0BF96ADF077D}" type="presParOf" srcId="{D682AB6A-025C-40E4-AC9B-B1FF6443926A}" destId="{9ACC4A71-81CC-44F9-8582-15F11253BA74}" srcOrd="1" destOrd="0" presId="urn:microsoft.com/office/officeart/2018/2/layout/IconCircleList"/>
    <dgm:cxn modelId="{BB24801C-2C6D-4A76-A015-4F63D0069847}" type="presParOf" srcId="{D682AB6A-025C-40E4-AC9B-B1FF6443926A}" destId="{729CAF0A-C1E7-4DC4-8F24-DABA914582CD}" srcOrd="2" destOrd="0" presId="urn:microsoft.com/office/officeart/2018/2/layout/IconCircleList"/>
    <dgm:cxn modelId="{CF811F21-B9AF-4CE6-84F3-E77FBB28F633}" type="presParOf" srcId="{729CAF0A-C1E7-4DC4-8F24-DABA914582CD}" destId="{8068E011-3F6D-4E72-B151-1ACD76A19D43}" srcOrd="0" destOrd="0" presId="urn:microsoft.com/office/officeart/2018/2/layout/IconCircleList"/>
    <dgm:cxn modelId="{F9995EAC-863B-420E-A26A-C85FDBB034AE}" type="presParOf" srcId="{729CAF0A-C1E7-4DC4-8F24-DABA914582CD}" destId="{D745C768-3A7F-4933-A7BD-01148A11F917}" srcOrd="1" destOrd="0" presId="urn:microsoft.com/office/officeart/2018/2/layout/IconCircleList"/>
    <dgm:cxn modelId="{F9535702-51EC-4DBD-B786-23E38E2E65F7}" type="presParOf" srcId="{729CAF0A-C1E7-4DC4-8F24-DABA914582CD}" destId="{944414A9-7029-4741-9431-E9C5307BF2DC}" srcOrd="2" destOrd="0" presId="urn:microsoft.com/office/officeart/2018/2/layout/IconCircleList"/>
    <dgm:cxn modelId="{4595B9C9-580D-412E-BD8D-2095FC18922A}" type="presParOf" srcId="{729CAF0A-C1E7-4DC4-8F24-DABA914582CD}" destId="{AF760349-DC71-4434-A06D-C8CA79CCED15}" srcOrd="3" destOrd="0" presId="urn:microsoft.com/office/officeart/2018/2/layout/IconCircleList"/>
    <dgm:cxn modelId="{8D8223AF-B378-4F99-8DC9-182CBD7E258B}" type="presParOf" srcId="{D682AB6A-025C-40E4-AC9B-B1FF6443926A}" destId="{78C6CC9C-8288-4A3E-8A13-634E9628EA7D}" srcOrd="3" destOrd="0" presId="urn:microsoft.com/office/officeart/2018/2/layout/IconCircleList"/>
    <dgm:cxn modelId="{51535820-A5B9-4AC5-AAEC-910D504E7152}" type="presParOf" srcId="{D682AB6A-025C-40E4-AC9B-B1FF6443926A}" destId="{A99A3984-557D-4833-8291-8A521D3406BF}" srcOrd="4" destOrd="0" presId="urn:microsoft.com/office/officeart/2018/2/layout/IconCircleList"/>
    <dgm:cxn modelId="{159CC3C3-7CCD-477C-87A4-F6FA717C0D6E}" type="presParOf" srcId="{A99A3984-557D-4833-8291-8A521D3406BF}" destId="{F284F0E0-0983-4D80-8362-694231439434}" srcOrd="0" destOrd="0" presId="urn:microsoft.com/office/officeart/2018/2/layout/IconCircleList"/>
    <dgm:cxn modelId="{D827227E-AB28-4631-8221-9C0DF788F7C1}" type="presParOf" srcId="{A99A3984-557D-4833-8291-8A521D3406BF}" destId="{CF449962-0788-410E-B46E-65696C1A92BA}" srcOrd="1" destOrd="0" presId="urn:microsoft.com/office/officeart/2018/2/layout/IconCircleList"/>
    <dgm:cxn modelId="{1C169199-AD38-4033-AA0B-02EEC0B42BFA}" type="presParOf" srcId="{A99A3984-557D-4833-8291-8A521D3406BF}" destId="{59BD4B15-5697-49A5-B366-146036F61744}" srcOrd="2" destOrd="0" presId="urn:microsoft.com/office/officeart/2018/2/layout/IconCircleList"/>
    <dgm:cxn modelId="{D78001C1-4BEE-41A2-8EC1-3A5A186695E0}" type="presParOf" srcId="{A99A3984-557D-4833-8291-8A521D3406BF}" destId="{2A8A59DB-C68E-4D2E-AACD-AE4A495C9757}" srcOrd="3" destOrd="0" presId="urn:microsoft.com/office/officeart/2018/2/layout/IconCircleList"/>
    <dgm:cxn modelId="{2858201B-BB0E-4BA1-BA20-3E1E48A45C6E}" type="presParOf" srcId="{D682AB6A-025C-40E4-AC9B-B1FF6443926A}" destId="{C52E178F-EEE1-4EBA-8F49-EE9A08F19AB8}" srcOrd="5" destOrd="0" presId="urn:microsoft.com/office/officeart/2018/2/layout/IconCircleList"/>
    <dgm:cxn modelId="{2AD9FEC1-E70E-482D-B82B-AF0C8C7AAE76}" type="presParOf" srcId="{D682AB6A-025C-40E4-AC9B-B1FF6443926A}" destId="{F99C11C4-48C9-4778-83C8-90BC7C982D58}" srcOrd="6" destOrd="0" presId="urn:microsoft.com/office/officeart/2018/2/layout/IconCircleList"/>
    <dgm:cxn modelId="{4AB51485-F0C0-4234-A195-C585F4A493DB}" type="presParOf" srcId="{F99C11C4-48C9-4778-83C8-90BC7C982D58}" destId="{CCC94CCC-F7C3-410B-A9F9-82D45EAAB8A0}" srcOrd="0" destOrd="0" presId="urn:microsoft.com/office/officeart/2018/2/layout/IconCircleList"/>
    <dgm:cxn modelId="{B1F079EB-8F63-4A15-B92F-526BBB16CE9A}" type="presParOf" srcId="{F99C11C4-48C9-4778-83C8-90BC7C982D58}" destId="{5CF3DA56-25D8-4CA8-8CB7-DB86C85FAC76}" srcOrd="1" destOrd="0" presId="urn:microsoft.com/office/officeart/2018/2/layout/IconCircleList"/>
    <dgm:cxn modelId="{2A11701D-149D-4107-A764-6F8689DEC909}" type="presParOf" srcId="{F99C11C4-48C9-4778-83C8-90BC7C982D58}" destId="{35852009-C087-4644-AA3B-2C41E2A5E86C}" srcOrd="2" destOrd="0" presId="urn:microsoft.com/office/officeart/2018/2/layout/IconCircleList"/>
    <dgm:cxn modelId="{8E0F6206-82A9-4672-8821-16EAC26E0857}" type="presParOf" srcId="{F99C11C4-48C9-4778-83C8-90BC7C982D58}" destId="{11EE17DF-DD72-45C0-B753-C99A66940D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444A8-72E0-4309-B9B6-EBC2009701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278E8B3-5A53-44EB-B145-4EB92259E96E}">
      <dgm:prSet phldr="0"/>
      <dgm:spPr/>
      <dgm:t>
        <a:bodyPr/>
        <a:lstStyle/>
        <a:p>
          <a:pPr rtl="0">
            <a:defRPr b="1"/>
          </a:pPr>
          <a:r>
            <a:rPr lang="en-US" dirty="0">
              <a:latin typeface="Aptos Display" panose="020F0302020204030204"/>
            </a:rPr>
            <a:t>Brief Overview</a:t>
          </a:r>
          <a:endParaRPr lang="en-US" dirty="0"/>
        </a:p>
      </dgm:t>
    </dgm:pt>
    <dgm:pt modelId="{19BE8E7C-8D9F-4134-ACE1-051D62E9BF62}" type="parTrans" cxnId="{6E5AD46A-6676-46DA-91CF-82D87903A1CE}">
      <dgm:prSet/>
      <dgm:spPr/>
      <dgm:t>
        <a:bodyPr/>
        <a:lstStyle/>
        <a:p>
          <a:endParaRPr lang="en-US"/>
        </a:p>
      </dgm:t>
    </dgm:pt>
    <dgm:pt modelId="{8BE0D90D-A174-46E6-9A6E-CEC7E316B090}" type="sibTrans" cxnId="{6E5AD46A-6676-46DA-91CF-82D87903A1CE}">
      <dgm:prSet/>
      <dgm:spPr/>
      <dgm:t>
        <a:bodyPr/>
        <a:lstStyle/>
        <a:p>
          <a:endParaRPr lang="en-US"/>
        </a:p>
      </dgm:t>
    </dgm:pt>
    <dgm:pt modelId="{0DA2BDC0-9CEE-4AFB-BF50-6734ED00E39E}">
      <dgm:prSet/>
      <dgm:spPr/>
      <dgm:t>
        <a:bodyPr/>
        <a:lstStyle/>
        <a:p>
          <a:r>
            <a:rPr lang="en-US" b="1" dirty="0"/>
            <a:t>Autoencoder Architecture</a:t>
          </a:r>
          <a:r>
            <a:rPr lang="en-US" dirty="0"/>
            <a:t>: Encoder learns to compress data into meaningful patterns (latent space). Decoder reconstructs the original data from latent features.</a:t>
          </a:r>
        </a:p>
      </dgm:t>
    </dgm:pt>
    <dgm:pt modelId="{93A72966-BE5D-4E61-97A5-6ECF33B31BE7}" type="parTrans" cxnId="{BEFF46A3-1365-4261-9B13-4A91E9F35950}">
      <dgm:prSet/>
      <dgm:spPr/>
      <dgm:t>
        <a:bodyPr/>
        <a:lstStyle/>
        <a:p>
          <a:endParaRPr lang="en-US"/>
        </a:p>
      </dgm:t>
    </dgm:pt>
    <dgm:pt modelId="{5442AB2F-E725-4708-A6F5-71DAE6E157FF}" type="sibTrans" cxnId="{BEFF46A3-1365-4261-9B13-4A91E9F35950}">
      <dgm:prSet/>
      <dgm:spPr/>
      <dgm:t>
        <a:bodyPr/>
        <a:lstStyle/>
        <a:p>
          <a:endParaRPr lang="en-US"/>
        </a:p>
      </dgm:t>
    </dgm:pt>
    <dgm:pt modelId="{CA835877-0797-46A4-AB61-0A6B1D64A2D8}">
      <dgm:prSet/>
      <dgm:spPr/>
      <dgm:t>
        <a:bodyPr/>
        <a:lstStyle/>
        <a:p>
          <a:r>
            <a:rPr lang="en-US" b="1" dirty="0"/>
            <a:t>Classifier Integration</a:t>
          </a:r>
          <a:r>
            <a:rPr lang="en-US" dirty="0"/>
            <a:t>: Latent features are used as input for traditional classifiers like SVM and Random Forest.</a:t>
          </a:r>
        </a:p>
      </dgm:t>
    </dgm:pt>
    <dgm:pt modelId="{5F5B7492-442C-4DD0-802A-63EB87A50390}" type="parTrans" cxnId="{1B7E5423-F54F-42E6-96E0-E4891C50C918}">
      <dgm:prSet/>
      <dgm:spPr/>
      <dgm:t>
        <a:bodyPr/>
        <a:lstStyle/>
        <a:p>
          <a:endParaRPr lang="en-US"/>
        </a:p>
      </dgm:t>
    </dgm:pt>
    <dgm:pt modelId="{28E51503-1ED1-4486-9DEF-4E2DE2954BD0}" type="sibTrans" cxnId="{1B7E5423-F54F-42E6-96E0-E4891C50C918}">
      <dgm:prSet/>
      <dgm:spPr/>
      <dgm:t>
        <a:bodyPr/>
        <a:lstStyle/>
        <a:p>
          <a:endParaRPr lang="en-US"/>
        </a:p>
      </dgm:t>
    </dgm:pt>
    <dgm:pt modelId="{CF5C94A2-B93A-4CB1-9D12-3714293CB455}">
      <dgm:prSet/>
      <dgm:spPr/>
      <dgm:t>
        <a:bodyPr/>
        <a:lstStyle/>
        <a:p>
          <a:pPr>
            <a:defRPr b="1"/>
          </a:pPr>
          <a:r>
            <a:rPr lang="en-US" b="1" dirty="0"/>
            <a:t>Why Autoencoders?</a:t>
          </a:r>
          <a:endParaRPr lang="en-US" dirty="0"/>
        </a:p>
      </dgm:t>
    </dgm:pt>
    <dgm:pt modelId="{03F271B2-B2F6-4628-963C-17D7E501050F}" type="parTrans" cxnId="{5BF01B25-07AA-44E1-A060-F0AF349D2CC0}">
      <dgm:prSet/>
      <dgm:spPr/>
      <dgm:t>
        <a:bodyPr/>
        <a:lstStyle/>
        <a:p>
          <a:endParaRPr lang="en-US"/>
        </a:p>
      </dgm:t>
    </dgm:pt>
    <dgm:pt modelId="{DA8D5E2B-77FC-4B3F-9812-F5A6594B3BA1}" type="sibTrans" cxnId="{5BF01B25-07AA-44E1-A060-F0AF349D2CC0}">
      <dgm:prSet/>
      <dgm:spPr/>
      <dgm:t>
        <a:bodyPr/>
        <a:lstStyle/>
        <a:p>
          <a:endParaRPr lang="en-US"/>
        </a:p>
      </dgm:t>
    </dgm:pt>
    <dgm:pt modelId="{0DB87D86-4AAD-4E6A-B0B6-FDD5D70FFC79}">
      <dgm:prSet/>
      <dgm:spPr/>
      <dgm:t>
        <a:bodyPr/>
        <a:lstStyle/>
        <a:p>
          <a:r>
            <a:rPr lang="en-US" dirty="0"/>
            <a:t>They provide a compressed representation of high-dimensional data.</a:t>
          </a:r>
        </a:p>
      </dgm:t>
    </dgm:pt>
    <dgm:pt modelId="{67B0D60C-B268-40CC-8A40-7AC6A098F842}" type="parTrans" cxnId="{B9E7761A-27BB-45DB-949E-B3F32E0AA4D6}">
      <dgm:prSet/>
      <dgm:spPr/>
      <dgm:t>
        <a:bodyPr/>
        <a:lstStyle/>
        <a:p>
          <a:endParaRPr lang="en-US"/>
        </a:p>
      </dgm:t>
    </dgm:pt>
    <dgm:pt modelId="{354FF341-39D1-4244-861C-0C0FDCC1B6C8}" type="sibTrans" cxnId="{B9E7761A-27BB-45DB-949E-B3F32E0AA4D6}">
      <dgm:prSet/>
      <dgm:spPr/>
      <dgm:t>
        <a:bodyPr/>
        <a:lstStyle/>
        <a:p>
          <a:endParaRPr lang="en-US"/>
        </a:p>
      </dgm:t>
    </dgm:pt>
    <dgm:pt modelId="{8305D257-F702-4F45-9297-69DA698FD058}">
      <dgm:prSet/>
      <dgm:spPr/>
      <dgm:t>
        <a:bodyPr/>
        <a:lstStyle/>
        <a:p>
          <a:r>
            <a:rPr lang="en-US" dirty="0"/>
            <a:t>Enable downstream tasks like classification and anomaly detection.</a:t>
          </a:r>
        </a:p>
      </dgm:t>
    </dgm:pt>
    <dgm:pt modelId="{558F74AE-8A54-46E0-81B8-242BF2091FDD}" type="parTrans" cxnId="{07AD84C0-32FF-439B-9BB9-273CD13F97C3}">
      <dgm:prSet/>
      <dgm:spPr/>
      <dgm:t>
        <a:bodyPr/>
        <a:lstStyle/>
        <a:p>
          <a:endParaRPr lang="en-US"/>
        </a:p>
      </dgm:t>
    </dgm:pt>
    <dgm:pt modelId="{C28D0EB5-791D-4D4B-864F-967DAD697C15}" type="sibTrans" cxnId="{07AD84C0-32FF-439B-9BB9-273CD13F97C3}">
      <dgm:prSet/>
      <dgm:spPr/>
      <dgm:t>
        <a:bodyPr/>
        <a:lstStyle/>
        <a:p>
          <a:endParaRPr lang="en-US"/>
        </a:p>
      </dgm:t>
    </dgm:pt>
    <dgm:pt modelId="{C3697D7E-9035-4403-8F85-3F61FB8D09F6}">
      <dgm:prSet/>
      <dgm:spPr/>
      <dgm:t>
        <a:bodyPr/>
        <a:lstStyle/>
        <a:p>
          <a:r>
            <a:rPr lang="en-US" dirty="0"/>
            <a:t>Helps discover hidden patterns without labeled data.</a:t>
          </a:r>
        </a:p>
      </dgm:t>
    </dgm:pt>
    <dgm:pt modelId="{3D41B8D0-5281-4E2A-91D5-C651A5FF1425}" type="parTrans" cxnId="{E099E2C2-D273-4454-B1B5-E4750A8B2E74}">
      <dgm:prSet/>
      <dgm:spPr/>
      <dgm:t>
        <a:bodyPr/>
        <a:lstStyle/>
        <a:p>
          <a:endParaRPr lang="en-US"/>
        </a:p>
      </dgm:t>
    </dgm:pt>
    <dgm:pt modelId="{41DDEF5A-980B-4FEF-A0C5-E40B346E7162}" type="sibTrans" cxnId="{E099E2C2-D273-4454-B1B5-E4750A8B2E74}">
      <dgm:prSet/>
      <dgm:spPr/>
      <dgm:t>
        <a:bodyPr/>
        <a:lstStyle/>
        <a:p>
          <a:endParaRPr lang="en-US"/>
        </a:p>
      </dgm:t>
    </dgm:pt>
    <dgm:pt modelId="{0ED988F9-AA59-40C4-8809-4E42075C11D3}" type="pres">
      <dgm:prSet presAssocID="{035444A8-72E0-4309-B9B6-EBC2009701FD}" presName="linear" presStyleCnt="0">
        <dgm:presLayoutVars>
          <dgm:dir/>
          <dgm:animLvl val="lvl"/>
          <dgm:resizeHandles val="exact"/>
        </dgm:presLayoutVars>
      </dgm:prSet>
      <dgm:spPr/>
    </dgm:pt>
    <dgm:pt modelId="{A718932B-6491-47CF-A3A8-232325EEBFC2}" type="pres">
      <dgm:prSet presAssocID="{7278E8B3-5A53-44EB-B145-4EB92259E96E}" presName="parentLin" presStyleCnt="0"/>
      <dgm:spPr/>
    </dgm:pt>
    <dgm:pt modelId="{4B8F0AAC-0437-470C-946C-AADA48C70EA9}" type="pres">
      <dgm:prSet presAssocID="{7278E8B3-5A53-44EB-B145-4EB92259E96E}" presName="parentLeftMargin" presStyleLbl="node1" presStyleIdx="0" presStyleCnt="2"/>
      <dgm:spPr/>
    </dgm:pt>
    <dgm:pt modelId="{B2F83D26-4384-4F4F-9FEC-938DA870A500}" type="pres">
      <dgm:prSet presAssocID="{7278E8B3-5A53-44EB-B145-4EB92259E96E}" presName="parentText" presStyleLbl="node1" presStyleIdx="0" presStyleCnt="2">
        <dgm:presLayoutVars>
          <dgm:chMax val="0"/>
          <dgm:bulletEnabled val="1"/>
        </dgm:presLayoutVars>
      </dgm:prSet>
      <dgm:spPr/>
    </dgm:pt>
    <dgm:pt modelId="{B24C31C9-105B-4A2C-A0E7-58BBC0B1FABD}" type="pres">
      <dgm:prSet presAssocID="{7278E8B3-5A53-44EB-B145-4EB92259E96E}" presName="negativeSpace" presStyleCnt="0"/>
      <dgm:spPr/>
    </dgm:pt>
    <dgm:pt modelId="{0C57E166-668D-4D60-BE23-EBA680779951}" type="pres">
      <dgm:prSet presAssocID="{7278E8B3-5A53-44EB-B145-4EB92259E96E}" presName="childText" presStyleLbl="conFgAcc1" presStyleIdx="0" presStyleCnt="2">
        <dgm:presLayoutVars>
          <dgm:bulletEnabled val="1"/>
        </dgm:presLayoutVars>
      </dgm:prSet>
      <dgm:spPr/>
    </dgm:pt>
    <dgm:pt modelId="{27302BDC-3E0D-490D-A263-724E6581D54C}" type="pres">
      <dgm:prSet presAssocID="{8BE0D90D-A174-46E6-9A6E-CEC7E316B090}" presName="spaceBetweenRectangles" presStyleCnt="0"/>
      <dgm:spPr/>
    </dgm:pt>
    <dgm:pt modelId="{FF9D1C13-C69F-4436-953F-7DC74EE937CB}" type="pres">
      <dgm:prSet presAssocID="{CF5C94A2-B93A-4CB1-9D12-3714293CB455}" presName="parentLin" presStyleCnt="0"/>
      <dgm:spPr/>
    </dgm:pt>
    <dgm:pt modelId="{798CC245-4366-4066-BC55-6EFD3BB83678}" type="pres">
      <dgm:prSet presAssocID="{CF5C94A2-B93A-4CB1-9D12-3714293CB455}" presName="parentLeftMargin" presStyleLbl="node1" presStyleIdx="0" presStyleCnt="2"/>
      <dgm:spPr/>
    </dgm:pt>
    <dgm:pt modelId="{BD5C1909-D543-4E7D-846B-B5FD41D4AACA}" type="pres">
      <dgm:prSet presAssocID="{CF5C94A2-B93A-4CB1-9D12-3714293CB455}" presName="parentText" presStyleLbl="node1" presStyleIdx="1" presStyleCnt="2">
        <dgm:presLayoutVars>
          <dgm:chMax val="0"/>
          <dgm:bulletEnabled val="1"/>
        </dgm:presLayoutVars>
      </dgm:prSet>
      <dgm:spPr/>
    </dgm:pt>
    <dgm:pt modelId="{B218E251-3796-4D80-8AE6-39082A5B4586}" type="pres">
      <dgm:prSet presAssocID="{CF5C94A2-B93A-4CB1-9D12-3714293CB455}" presName="negativeSpace" presStyleCnt="0"/>
      <dgm:spPr/>
    </dgm:pt>
    <dgm:pt modelId="{4DD9F11C-498D-41D9-8E87-AA3B7D1DA1A9}" type="pres">
      <dgm:prSet presAssocID="{CF5C94A2-B93A-4CB1-9D12-3714293CB455}" presName="childText" presStyleLbl="conFgAcc1" presStyleIdx="1" presStyleCnt="2">
        <dgm:presLayoutVars>
          <dgm:bulletEnabled val="1"/>
        </dgm:presLayoutVars>
      </dgm:prSet>
      <dgm:spPr/>
    </dgm:pt>
  </dgm:ptLst>
  <dgm:cxnLst>
    <dgm:cxn modelId="{B9E7761A-27BB-45DB-949E-B3F32E0AA4D6}" srcId="{CF5C94A2-B93A-4CB1-9D12-3714293CB455}" destId="{0DB87D86-4AAD-4E6A-B0B6-FDD5D70FFC79}" srcOrd="0" destOrd="0" parTransId="{67B0D60C-B268-40CC-8A40-7AC6A098F842}" sibTransId="{354FF341-39D1-4244-861C-0C0FDCC1B6C8}"/>
    <dgm:cxn modelId="{1B7E5423-F54F-42E6-96E0-E4891C50C918}" srcId="{7278E8B3-5A53-44EB-B145-4EB92259E96E}" destId="{CA835877-0797-46A4-AB61-0A6B1D64A2D8}" srcOrd="1" destOrd="0" parTransId="{5F5B7492-442C-4DD0-802A-63EB87A50390}" sibTransId="{28E51503-1ED1-4486-9DEF-4E2DE2954BD0}"/>
    <dgm:cxn modelId="{5BF01B25-07AA-44E1-A060-F0AF349D2CC0}" srcId="{035444A8-72E0-4309-B9B6-EBC2009701FD}" destId="{CF5C94A2-B93A-4CB1-9D12-3714293CB455}" srcOrd="1" destOrd="0" parTransId="{03F271B2-B2F6-4628-963C-17D7E501050F}" sibTransId="{DA8D5E2B-77FC-4B3F-9812-F5A6594B3BA1}"/>
    <dgm:cxn modelId="{D5B27C27-C270-457B-8B88-2D6F4B7BE231}" type="presOf" srcId="{CA835877-0797-46A4-AB61-0A6B1D64A2D8}" destId="{0C57E166-668D-4D60-BE23-EBA680779951}" srcOrd="0" destOrd="1" presId="urn:microsoft.com/office/officeart/2005/8/layout/list1"/>
    <dgm:cxn modelId="{79B9212E-5323-4DE6-9017-9D254141E764}" type="presOf" srcId="{035444A8-72E0-4309-B9B6-EBC2009701FD}" destId="{0ED988F9-AA59-40C4-8809-4E42075C11D3}" srcOrd="0" destOrd="0" presId="urn:microsoft.com/office/officeart/2005/8/layout/list1"/>
    <dgm:cxn modelId="{F449365E-74B8-48CB-8465-8AB5501693E6}" type="presOf" srcId="{7278E8B3-5A53-44EB-B145-4EB92259E96E}" destId="{4B8F0AAC-0437-470C-946C-AADA48C70EA9}" srcOrd="0" destOrd="0" presId="urn:microsoft.com/office/officeart/2005/8/layout/list1"/>
    <dgm:cxn modelId="{63A3D769-CD65-4FA5-8DAD-19201D8A6F5C}" type="presOf" srcId="{CF5C94A2-B93A-4CB1-9D12-3714293CB455}" destId="{BD5C1909-D543-4E7D-846B-B5FD41D4AACA}" srcOrd="1" destOrd="0" presId="urn:microsoft.com/office/officeart/2005/8/layout/list1"/>
    <dgm:cxn modelId="{6E5AD46A-6676-46DA-91CF-82D87903A1CE}" srcId="{035444A8-72E0-4309-B9B6-EBC2009701FD}" destId="{7278E8B3-5A53-44EB-B145-4EB92259E96E}" srcOrd="0" destOrd="0" parTransId="{19BE8E7C-8D9F-4134-ACE1-051D62E9BF62}" sibTransId="{8BE0D90D-A174-46E6-9A6E-CEC7E316B090}"/>
    <dgm:cxn modelId="{515FA397-7800-41BA-8CA8-36768676ED07}" type="presOf" srcId="{0DB87D86-4AAD-4E6A-B0B6-FDD5D70FFC79}" destId="{4DD9F11C-498D-41D9-8E87-AA3B7D1DA1A9}" srcOrd="0" destOrd="0" presId="urn:microsoft.com/office/officeart/2005/8/layout/list1"/>
    <dgm:cxn modelId="{BEFF46A3-1365-4261-9B13-4A91E9F35950}" srcId="{7278E8B3-5A53-44EB-B145-4EB92259E96E}" destId="{0DA2BDC0-9CEE-4AFB-BF50-6734ED00E39E}" srcOrd="0" destOrd="0" parTransId="{93A72966-BE5D-4E61-97A5-6ECF33B31BE7}" sibTransId="{5442AB2F-E725-4708-A6F5-71DAE6E157FF}"/>
    <dgm:cxn modelId="{BC6C18AB-C876-451E-A11E-BF40AC862797}" type="presOf" srcId="{0DA2BDC0-9CEE-4AFB-BF50-6734ED00E39E}" destId="{0C57E166-668D-4D60-BE23-EBA680779951}" srcOrd="0" destOrd="0" presId="urn:microsoft.com/office/officeart/2005/8/layout/list1"/>
    <dgm:cxn modelId="{07AD84C0-32FF-439B-9BB9-273CD13F97C3}" srcId="{CF5C94A2-B93A-4CB1-9D12-3714293CB455}" destId="{8305D257-F702-4F45-9297-69DA698FD058}" srcOrd="1" destOrd="0" parTransId="{558F74AE-8A54-46E0-81B8-242BF2091FDD}" sibTransId="{C28D0EB5-791D-4D4B-864F-967DAD697C15}"/>
    <dgm:cxn modelId="{E099E2C2-D273-4454-B1B5-E4750A8B2E74}" srcId="{CF5C94A2-B93A-4CB1-9D12-3714293CB455}" destId="{C3697D7E-9035-4403-8F85-3F61FB8D09F6}" srcOrd="2" destOrd="0" parTransId="{3D41B8D0-5281-4E2A-91D5-C651A5FF1425}" sibTransId="{41DDEF5A-980B-4FEF-A0C5-E40B346E7162}"/>
    <dgm:cxn modelId="{166F01C4-173B-4D10-BBF1-BE8CD3A40623}" type="presOf" srcId="{C3697D7E-9035-4403-8F85-3F61FB8D09F6}" destId="{4DD9F11C-498D-41D9-8E87-AA3B7D1DA1A9}" srcOrd="0" destOrd="2" presId="urn:microsoft.com/office/officeart/2005/8/layout/list1"/>
    <dgm:cxn modelId="{013171D3-DBB0-4395-8795-946175391AC6}" type="presOf" srcId="{CF5C94A2-B93A-4CB1-9D12-3714293CB455}" destId="{798CC245-4366-4066-BC55-6EFD3BB83678}" srcOrd="0" destOrd="0" presId="urn:microsoft.com/office/officeart/2005/8/layout/list1"/>
    <dgm:cxn modelId="{DE969BDB-350F-4355-AB12-E44CA93B9326}" type="presOf" srcId="{8305D257-F702-4F45-9297-69DA698FD058}" destId="{4DD9F11C-498D-41D9-8E87-AA3B7D1DA1A9}" srcOrd="0" destOrd="1" presId="urn:microsoft.com/office/officeart/2005/8/layout/list1"/>
    <dgm:cxn modelId="{B06024FB-2021-4A2A-8A9F-82B20815C943}" type="presOf" srcId="{7278E8B3-5A53-44EB-B145-4EB92259E96E}" destId="{B2F83D26-4384-4F4F-9FEC-938DA870A500}" srcOrd="1" destOrd="0" presId="urn:microsoft.com/office/officeart/2005/8/layout/list1"/>
    <dgm:cxn modelId="{F9ADFC8A-1475-4C9B-9914-1D77FA3672F7}" type="presParOf" srcId="{0ED988F9-AA59-40C4-8809-4E42075C11D3}" destId="{A718932B-6491-47CF-A3A8-232325EEBFC2}" srcOrd="0" destOrd="0" presId="urn:microsoft.com/office/officeart/2005/8/layout/list1"/>
    <dgm:cxn modelId="{514B9D8E-AC02-48EF-AFFA-4F013A79366E}" type="presParOf" srcId="{A718932B-6491-47CF-A3A8-232325EEBFC2}" destId="{4B8F0AAC-0437-470C-946C-AADA48C70EA9}" srcOrd="0" destOrd="0" presId="urn:microsoft.com/office/officeart/2005/8/layout/list1"/>
    <dgm:cxn modelId="{E5BB039F-143A-42BB-9C45-528555D077EE}" type="presParOf" srcId="{A718932B-6491-47CF-A3A8-232325EEBFC2}" destId="{B2F83D26-4384-4F4F-9FEC-938DA870A500}" srcOrd="1" destOrd="0" presId="urn:microsoft.com/office/officeart/2005/8/layout/list1"/>
    <dgm:cxn modelId="{BF455C67-7738-4714-8EC3-D75E40104D5C}" type="presParOf" srcId="{0ED988F9-AA59-40C4-8809-4E42075C11D3}" destId="{B24C31C9-105B-4A2C-A0E7-58BBC0B1FABD}" srcOrd="1" destOrd="0" presId="urn:microsoft.com/office/officeart/2005/8/layout/list1"/>
    <dgm:cxn modelId="{DEACB7E5-25F1-43B3-8A60-E226461B5644}" type="presParOf" srcId="{0ED988F9-AA59-40C4-8809-4E42075C11D3}" destId="{0C57E166-668D-4D60-BE23-EBA680779951}" srcOrd="2" destOrd="0" presId="urn:microsoft.com/office/officeart/2005/8/layout/list1"/>
    <dgm:cxn modelId="{3A026F37-55DC-4164-88D7-B569FBBEC87D}" type="presParOf" srcId="{0ED988F9-AA59-40C4-8809-4E42075C11D3}" destId="{27302BDC-3E0D-490D-A263-724E6581D54C}" srcOrd="3" destOrd="0" presId="urn:microsoft.com/office/officeart/2005/8/layout/list1"/>
    <dgm:cxn modelId="{EF49D33D-4DD3-48AA-95C1-FCC819F0AA2C}" type="presParOf" srcId="{0ED988F9-AA59-40C4-8809-4E42075C11D3}" destId="{FF9D1C13-C69F-4436-953F-7DC74EE937CB}" srcOrd="4" destOrd="0" presId="urn:microsoft.com/office/officeart/2005/8/layout/list1"/>
    <dgm:cxn modelId="{9B2FA491-A62E-4425-9939-0718EBAE98A5}" type="presParOf" srcId="{FF9D1C13-C69F-4436-953F-7DC74EE937CB}" destId="{798CC245-4366-4066-BC55-6EFD3BB83678}" srcOrd="0" destOrd="0" presId="urn:microsoft.com/office/officeart/2005/8/layout/list1"/>
    <dgm:cxn modelId="{6702A018-D0F4-41B3-903A-009C62E91292}" type="presParOf" srcId="{FF9D1C13-C69F-4436-953F-7DC74EE937CB}" destId="{BD5C1909-D543-4E7D-846B-B5FD41D4AACA}" srcOrd="1" destOrd="0" presId="urn:microsoft.com/office/officeart/2005/8/layout/list1"/>
    <dgm:cxn modelId="{0B0F6B93-61A7-4AE3-ADEE-1B858EDCEFEA}" type="presParOf" srcId="{0ED988F9-AA59-40C4-8809-4E42075C11D3}" destId="{B218E251-3796-4D80-8AE6-39082A5B4586}" srcOrd="5" destOrd="0" presId="urn:microsoft.com/office/officeart/2005/8/layout/list1"/>
    <dgm:cxn modelId="{D4DC75E1-BBD5-48F2-8580-00E033FEC8EC}" type="presParOf" srcId="{0ED988F9-AA59-40C4-8809-4E42075C11D3}" destId="{4DD9F11C-498D-41D9-8E87-AA3B7D1DA1A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F62134-421F-43FF-B998-6C104DDE8F5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5CA0B6C-75D0-4F41-9987-5886E8DEF406}">
      <dgm:prSet/>
      <dgm:spPr/>
      <dgm:t>
        <a:bodyPr/>
        <a:lstStyle/>
        <a:p>
          <a:pPr>
            <a:lnSpc>
              <a:spcPct val="100000"/>
            </a:lnSpc>
          </a:pPr>
          <a:r>
            <a:rPr lang="en-US"/>
            <a:t>We aim to utilize Self-Supervised Learning (SSL) to improve the performance of classification models on time series data.</a:t>
          </a:r>
        </a:p>
      </dgm:t>
    </dgm:pt>
    <dgm:pt modelId="{8B395FFF-BFEC-43C0-9868-2A9BD5468571}" type="parTrans" cxnId="{395F180A-1566-4191-A6C9-4B785874D2E4}">
      <dgm:prSet/>
      <dgm:spPr/>
      <dgm:t>
        <a:bodyPr/>
        <a:lstStyle/>
        <a:p>
          <a:endParaRPr lang="en-US"/>
        </a:p>
      </dgm:t>
    </dgm:pt>
    <dgm:pt modelId="{BED880C6-C18C-4FBF-B481-60B7ADDD1A3D}" type="sibTrans" cxnId="{395F180A-1566-4191-A6C9-4B785874D2E4}">
      <dgm:prSet/>
      <dgm:spPr/>
      <dgm:t>
        <a:bodyPr/>
        <a:lstStyle/>
        <a:p>
          <a:endParaRPr lang="en-US"/>
        </a:p>
      </dgm:t>
    </dgm:pt>
    <dgm:pt modelId="{0F245BA4-D55C-4C07-82DB-CBB1991BDA08}">
      <dgm:prSet/>
      <dgm:spPr/>
      <dgm:t>
        <a:bodyPr/>
        <a:lstStyle/>
        <a:p>
          <a:pPr>
            <a:lnSpc>
              <a:spcPct val="100000"/>
            </a:lnSpc>
          </a:pPr>
          <a:r>
            <a:rPr lang="en-US"/>
            <a:t>Contrastive Learning is a powerful self-supervised technique that learns useful feature representations without needing labeled data. The method works by bringing similar data points closer together in feature space and pushing dissimilar points apart. This is particularly beneficial for time series data, as it can capture subtle patterns, leading to robust features for downstream tasks like classification.</a:t>
          </a:r>
        </a:p>
      </dgm:t>
    </dgm:pt>
    <dgm:pt modelId="{D70F07B3-F64A-4318-B413-7A84B8451946}" type="parTrans" cxnId="{83295CBF-23E6-4CBF-94BC-BC193E6DDCCE}">
      <dgm:prSet/>
      <dgm:spPr/>
      <dgm:t>
        <a:bodyPr/>
        <a:lstStyle/>
        <a:p>
          <a:endParaRPr lang="en-US"/>
        </a:p>
      </dgm:t>
    </dgm:pt>
    <dgm:pt modelId="{D587036D-AE9C-419F-A106-1994D08F05F4}" type="sibTrans" cxnId="{83295CBF-23E6-4CBF-94BC-BC193E6DDCCE}">
      <dgm:prSet/>
      <dgm:spPr/>
      <dgm:t>
        <a:bodyPr/>
        <a:lstStyle/>
        <a:p>
          <a:endParaRPr lang="en-US"/>
        </a:p>
      </dgm:t>
    </dgm:pt>
    <dgm:pt modelId="{77FD5CA8-F0FD-475C-A4FD-62FA9BEF0F41}">
      <dgm:prSet/>
      <dgm:spPr/>
      <dgm:t>
        <a:bodyPr/>
        <a:lstStyle/>
        <a:p>
          <a:pPr>
            <a:lnSpc>
              <a:spcPct val="100000"/>
            </a:lnSpc>
          </a:pPr>
          <a:r>
            <a:rPr lang="en-US"/>
            <a:t>But it was  computationally intensive. So we switched to Autoencoders and decided to come back to contrastive learning later.</a:t>
          </a:r>
        </a:p>
      </dgm:t>
    </dgm:pt>
    <dgm:pt modelId="{202BB9D3-B4E7-4617-B5F1-764C9A226593}" type="parTrans" cxnId="{2888C763-C22E-455B-9324-F27B5CBB738D}">
      <dgm:prSet/>
      <dgm:spPr/>
      <dgm:t>
        <a:bodyPr/>
        <a:lstStyle/>
        <a:p>
          <a:endParaRPr lang="en-US"/>
        </a:p>
      </dgm:t>
    </dgm:pt>
    <dgm:pt modelId="{37C8E78D-72F7-4EC4-9F8C-B8113994375B}" type="sibTrans" cxnId="{2888C763-C22E-455B-9324-F27B5CBB738D}">
      <dgm:prSet/>
      <dgm:spPr/>
      <dgm:t>
        <a:bodyPr/>
        <a:lstStyle/>
        <a:p>
          <a:endParaRPr lang="en-US"/>
        </a:p>
      </dgm:t>
    </dgm:pt>
    <dgm:pt modelId="{8C32F93C-83DC-4326-AD43-948C48D9370E}" type="pres">
      <dgm:prSet presAssocID="{B2F62134-421F-43FF-B998-6C104DDE8F5E}" presName="root" presStyleCnt="0">
        <dgm:presLayoutVars>
          <dgm:dir/>
          <dgm:resizeHandles val="exact"/>
        </dgm:presLayoutVars>
      </dgm:prSet>
      <dgm:spPr/>
    </dgm:pt>
    <dgm:pt modelId="{678E5D63-0992-4555-947F-93422BA75A38}" type="pres">
      <dgm:prSet presAssocID="{85CA0B6C-75D0-4F41-9987-5886E8DEF406}" presName="compNode" presStyleCnt="0"/>
      <dgm:spPr/>
    </dgm:pt>
    <dgm:pt modelId="{B944EE77-BF5A-4131-B314-A1A41B0B5E07}" type="pres">
      <dgm:prSet presAssocID="{85CA0B6C-75D0-4F41-9987-5886E8DEF406}" presName="bgRect" presStyleLbl="bgShp" presStyleIdx="0" presStyleCnt="3"/>
      <dgm:spPr/>
    </dgm:pt>
    <dgm:pt modelId="{ADAA59D9-70AD-431B-B875-E0CDC49DC496}" type="pres">
      <dgm:prSet presAssocID="{85CA0B6C-75D0-4F41-9987-5886E8DEF4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2F5BCE8-F526-465F-A747-62FBDFE417FB}" type="pres">
      <dgm:prSet presAssocID="{85CA0B6C-75D0-4F41-9987-5886E8DEF406}" presName="spaceRect" presStyleCnt="0"/>
      <dgm:spPr/>
    </dgm:pt>
    <dgm:pt modelId="{0D64C516-1B6D-43E6-8E15-6DC8957F7975}" type="pres">
      <dgm:prSet presAssocID="{85CA0B6C-75D0-4F41-9987-5886E8DEF406}" presName="parTx" presStyleLbl="revTx" presStyleIdx="0" presStyleCnt="3">
        <dgm:presLayoutVars>
          <dgm:chMax val="0"/>
          <dgm:chPref val="0"/>
        </dgm:presLayoutVars>
      </dgm:prSet>
      <dgm:spPr/>
    </dgm:pt>
    <dgm:pt modelId="{7BC2111E-6698-4911-ADE3-5D7CAC6F34F2}" type="pres">
      <dgm:prSet presAssocID="{BED880C6-C18C-4FBF-B481-60B7ADDD1A3D}" presName="sibTrans" presStyleCnt="0"/>
      <dgm:spPr/>
    </dgm:pt>
    <dgm:pt modelId="{5CC7D3D8-FB67-44FA-9817-006D709BDDA3}" type="pres">
      <dgm:prSet presAssocID="{0F245BA4-D55C-4C07-82DB-CBB1991BDA08}" presName="compNode" presStyleCnt="0"/>
      <dgm:spPr/>
    </dgm:pt>
    <dgm:pt modelId="{CD216EF1-7439-4483-B79A-6F5B2C0BABD5}" type="pres">
      <dgm:prSet presAssocID="{0F245BA4-D55C-4C07-82DB-CBB1991BDA08}" presName="bgRect" presStyleLbl="bgShp" presStyleIdx="1" presStyleCnt="3"/>
      <dgm:spPr/>
    </dgm:pt>
    <dgm:pt modelId="{489F9751-AA4B-462B-BA49-822634D450CA}" type="pres">
      <dgm:prSet presAssocID="{0F245BA4-D55C-4C07-82DB-CBB1991BDA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1620A00-843F-4D1A-AFF2-3E8A2E78ABEB}" type="pres">
      <dgm:prSet presAssocID="{0F245BA4-D55C-4C07-82DB-CBB1991BDA08}" presName="spaceRect" presStyleCnt="0"/>
      <dgm:spPr/>
    </dgm:pt>
    <dgm:pt modelId="{1F119E5D-FC61-49D5-8CB4-F762DC523CAD}" type="pres">
      <dgm:prSet presAssocID="{0F245BA4-D55C-4C07-82DB-CBB1991BDA08}" presName="parTx" presStyleLbl="revTx" presStyleIdx="1" presStyleCnt="3">
        <dgm:presLayoutVars>
          <dgm:chMax val="0"/>
          <dgm:chPref val="0"/>
        </dgm:presLayoutVars>
      </dgm:prSet>
      <dgm:spPr/>
    </dgm:pt>
    <dgm:pt modelId="{52D99E3F-4D80-405A-AD02-AF5E4EDFC175}" type="pres">
      <dgm:prSet presAssocID="{D587036D-AE9C-419F-A106-1994D08F05F4}" presName="sibTrans" presStyleCnt="0"/>
      <dgm:spPr/>
    </dgm:pt>
    <dgm:pt modelId="{F0383840-FFC9-46C1-B99E-146DC5EAE88B}" type="pres">
      <dgm:prSet presAssocID="{77FD5CA8-F0FD-475C-A4FD-62FA9BEF0F41}" presName="compNode" presStyleCnt="0"/>
      <dgm:spPr/>
    </dgm:pt>
    <dgm:pt modelId="{4AE987D1-4A72-4BFA-B5A4-DD46552C1B63}" type="pres">
      <dgm:prSet presAssocID="{77FD5CA8-F0FD-475C-A4FD-62FA9BEF0F41}" presName="bgRect" presStyleLbl="bgShp" presStyleIdx="2" presStyleCnt="3"/>
      <dgm:spPr/>
    </dgm:pt>
    <dgm:pt modelId="{B72645CD-B48D-4278-9AE1-EF0EDF302610}" type="pres">
      <dgm:prSet presAssocID="{77FD5CA8-F0FD-475C-A4FD-62FA9BEF0F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0E8D3E2-95BE-47C6-A684-380E58B9087B}" type="pres">
      <dgm:prSet presAssocID="{77FD5CA8-F0FD-475C-A4FD-62FA9BEF0F41}" presName="spaceRect" presStyleCnt="0"/>
      <dgm:spPr/>
    </dgm:pt>
    <dgm:pt modelId="{01A87CA4-80C4-4C29-A5C9-63CCB4FAC017}" type="pres">
      <dgm:prSet presAssocID="{77FD5CA8-F0FD-475C-A4FD-62FA9BEF0F41}" presName="parTx" presStyleLbl="revTx" presStyleIdx="2" presStyleCnt="3">
        <dgm:presLayoutVars>
          <dgm:chMax val="0"/>
          <dgm:chPref val="0"/>
        </dgm:presLayoutVars>
      </dgm:prSet>
      <dgm:spPr/>
    </dgm:pt>
  </dgm:ptLst>
  <dgm:cxnLst>
    <dgm:cxn modelId="{03DC7700-368C-46C2-9E33-9F83F70E6E14}" type="presOf" srcId="{0F245BA4-D55C-4C07-82DB-CBB1991BDA08}" destId="{1F119E5D-FC61-49D5-8CB4-F762DC523CAD}" srcOrd="0" destOrd="0" presId="urn:microsoft.com/office/officeart/2018/2/layout/IconVerticalSolidList"/>
    <dgm:cxn modelId="{395F180A-1566-4191-A6C9-4B785874D2E4}" srcId="{B2F62134-421F-43FF-B998-6C104DDE8F5E}" destId="{85CA0B6C-75D0-4F41-9987-5886E8DEF406}" srcOrd="0" destOrd="0" parTransId="{8B395FFF-BFEC-43C0-9868-2A9BD5468571}" sibTransId="{BED880C6-C18C-4FBF-B481-60B7ADDD1A3D}"/>
    <dgm:cxn modelId="{2888C763-C22E-455B-9324-F27B5CBB738D}" srcId="{B2F62134-421F-43FF-B998-6C104DDE8F5E}" destId="{77FD5CA8-F0FD-475C-A4FD-62FA9BEF0F41}" srcOrd="2" destOrd="0" parTransId="{202BB9D3-B4E7-4617-B5F1-764C9A226593}" sibTransId="{37C8E78D-72F7-4EC4-9F8C-B8113994375B}"/>
    <dgm:cxn modelId="{84E9DA43-0B6B-496D-A256-25CD1F0EFACC}" type="presOf" srcId="{77FD5CA8-F0FD-475C-A4FD-62FA9BEF0F41}" destId="{01A87CA4-80C4-4C29-A5C9-63CCB4FAC017}" srcOrd="0" destOrd="0" presId="urn:microsoft.com/office/officeart/2018/2/layout/IconVerticalSolidList"/>
    <dgm:cxn modelId="{D09EBF6E-97FE-42A8-A572-0C5B8A50E68A}" type="presOf" srcId="{B2F62134-421F-43FF-B998-6C104DDE8F5E}" destId="{8C32F93C-83DC-4326-AD43-948C48D9370E}" srcOrd="0" destOrd="0" presId="urn:microsoft.com/office/officeart/2018/2/layout/IconVerticalSolidList"/>
    <dgm:cxn modelId="{64EA78AB-B0E1-4781-9E78-FF0CA196AA35}" type="presOf" srcId="{85CA0B6C-75D0-4F41-9987-5886E8DEF406}" destId="{0D64C516-1B6D-43E6-8E15-6DC8957F7975}" srcOrd="0" destOrd="0" presId="urn:microsoft.com/office/officeart/2018/2/layout/IconVerticalSolidList"/>
    <dgm:cxn modelId="{83295CBF-23E6-4CBF-94BC-BC193E6DDCCE}" srcId="{B2F62134-421F-43FF-B998-6C104DDE8F5E}" destId="{0F245BA4-D55C-4C07-82DB-CBB1991BDA08}" srcOrd="1" destOrd="0" parTransId="{D70F07B3-F64A-4318-B413-7A84B8451946}" sibTransId="{D587036D-AE9C-419F-A106-1994D08F05F4}"/>
    <dgm:cxn modelId="{AFA6457C-5FF3-41F5-9450-D8749F87EDF7}" type="presParOf" srcId="{8C32F93C-83DC-4326-AD43-948C48D9370E}" destId="{678E5D63-0992-4555-947F-93422BA75A38}" srcOrd="0" destOrd="0" presId="urn:microsoft.com/office/officeart/2018/2/layout/IconVerticalSolidList"/>
    <dgm:cxn modelId="{8EB33D7A-AC8D-4528-9F1B-09356F7D5848}" type="presParOf" srcId="{678E5D63-0992-4555-947F-93422BA75A38}" destId="{B944EE77-BF5A-4131-B314-A1A41B0B5E07}" srcOrd="0" destOrd="0" presId="urn:microsoft.com/office/officeart/2018/2/layout/IconVerticalSolidList"/>
    <dgm:cxn modelId="{A4CCE361-1D42-4833-B0EE-FC96EBED943E}" type="presParOf" srcId="{678E5D63-0992-4555-947F-93422BA75A38}" destId="{ADAA59D9-70AD-431B-B875-E0CDC49DC496}" srcOrd="1" destOrd="0" presId="urn:microsoft.com/office/officeart/2018/2/layout/IconVerticalSolidList"/>
    <dgm:cxn modelId="{C72A4035-E0CF-4C55-9349-777E590C5CB5}" type="presParOf" srcId="{678E5D63-0992-4555-947F-93422BA75A38}" destId="{D2F5BCE8-F526-465F-A747-62FBDFE417FB}" srcOrd="2" destOrd="0" presId="urn:microsoft.com/office/officeart/2018/2/layout/IconVerticalSolidList"/>
    <dgm:cxn modelId="{70695C59-9FDC-45E3-955F-B61CC43A6CAA}" type="presParOf" srcId="{678E5D63-0992-4555-947F-93422BA75A38}" destId="{0D64C516-1B6D-43E6-8E15-6DC8957F7975}" srcOrd="3" destOrd="0" presId="urn:microsoft.com/office/officeart/2018/2/layout/IconVerticalSolidList"/>
    <dgm:cxn modelId="{F85D7DAB-F425-4725-903F-AA272A92314E}" type="presParOf" srcId="{8C32F93C-83DC-4326-AD43-948C48D9370E}" destId="{7BC2111E-6698-4911-ADE3-5D7CAC6F34F2}" srcOrd="1" destOrd="0" presId="urn:microsoft.com/office/officeart/2018/2/layout/IconVerticalSolidList"/>
    <dgm:cxn modelId="{057E0D17-798A-4478-9E3B-75290FDDF7F9}" type="presParOf" srcId="{8C32F93C-83DC-4326-AD43-948C48D9370E}" destId="{5CC7D3D8-FB67-44FA-9817-006D709BDDA3}" srcOrd="2" destOrd="0" presId="urn:microsoft.com/office/officeart/2018/2/layout/IconVerticalSolidList"/>
    <dgm:cxn modelId="{5743BD62-0B0F-443F-B409-C19F09E9F77A}" type="presParOf" srcId="{5CC7D3D8-FB67-44FA-9817-006D709BDDA3}" destId="{CD216EF1-7439-4483-B79A-6F5B2C0BABD5}" srcOrd="0" destOrd="0" presId="urn:microsoft.com/office/officeart/2018/2/layout/IconVerticalSolidList"/>
    <dgm:cxn modelId="{2478102A-9043-4121-9A58-29768FB17E52}" type="presParOf" srcId="{5CC7D3D8-FB67-44FA-9817-006D709BDDA3}" destId="{489F9751-AA4B-462B-BA49-822634D450CA}" srcOrd="1" destOrd="0" presId="urn:microsoft.com/office/officeart/2018/2/layout/IconVerticalSolidList"/>
    <dgm:cxn modelId="{191F32EC-C24A-4E42-8828-9176906A083C}" type="presParOf" srcId="{5CC7D3D8-FB67-44FA-9817-006D709BDDA3}" destId="{C1620A00-843F-4D1A-AFF2-3E8A2E78ABEB}" srcOrd="2" destOrd="0" presId="urn:microsoft.com/office/officeart/2018/2/layout/IconVerticalSolidList"/>
    <dgm:cxn modelId="{E8CAF50D-2803-4A77-AC3D-DF6A22E141AC}" type="presParOf" srcId="{5CC7D3D8-FB67-44FA-9817-006D709BDDA3}" destId="{1F119E5D-FC61-49D5-8CB4-F762DC523CAD}" srcOrd="3" destOrd="0" presId="urn:microsoft.com/office/officeart/2018/2/layout/IconVerticalSolidList"/>
    <dgm:cxn modelId="{7D6664E9-D904-4BD9-BB1D-00E5891EAAD9}" type="presParOf" srcId="{8C32F93C-83DC-4326-AD43-948C48D9370E}" destId="{52D99E3F-4D80-405A-AD02-AF5E4EDFC175}" srcOrd="3" destOrd="0" presId="urn:microsoft.com/office/officeart/2018/2/layout/IconVerticalSolidList"/>
    <dgm:cxn modelId="{5F2BA979-9FF1-4BD5-AACD-B43F72E3B0B9}" type="presParOf" srcId="{8C32F93C-83DC-4326-AD43-948C48D9370E}" destId="{F0383840-FFC9-46C1-B99E-146DC5EAE88B}" srcOrd="4" destOrd="0" presId="urn:microsoft.com/office/officeart/2018/2/layout/IconVerticalSolidList"/>
    <dgm:cxn modelId="{B2FD7EAA-3254-488C-92DC-EF699A487B35}" type="presParOf" srcId="{F0383840-FFC9-46C1-B99E-146DC5EAE88B}" destId="{4AE987D1-4A72-4BFA-B5A4-DD46552C1B63}" srcOrd="0" destOrd="0" presId="urn:microsoft.com/office/officeart/2018/2/layout/IconVerticalSolidList"/>
    <dgm:cxn modelId="{7B5024AD-4465-4D41-B5B1-5036B36CA36B}" type="presParOf" srcId="{F0383840-FFC9-46C1-B99E-146DC5EAE88B}" destId="{B72645CD-B48D-4278-9AE1-EF0EDF302610}" srcOrd="1" destOrd="0" presId="urn:microsoft.com/office/officeart/2018/2/layout/IconVerticalSolidList"/>
    <dgm:cxn modelId="{0F8CA3AD-B53F-4759-991C-C907F218F0F8}" type="presParOf" srcId="{F0383840-FFC9-46C1-B99E-146DC5EAE88B}" destId="{90E8D3E2-95BE-47C6-A684-380E58B9087B}" srcOrd="2" destOrd="0" presId="urn:microsoft.com/office/officeart/2018/2/layout/IconVerticalSolidList"/>
    <dgm:cxn modelId="{17DDBF55-C94C-4EAA-B8E4-9DE953E94F71}" type="presParOf" srcId="{F0383840-FFC9-46C1-B99E-146DC5EAE88B}" destId="{01A87CA4-80C4-4C29-A5C9-63CCB4FAC0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3C8F54-297D-4767-9705-EBE3F807B24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A83D166-E320-4572-8C43-BF31952C8A6C}">
      <dgm:prSet/>
      <dgm:spPr/>
      <dgm:t>
        <a:bodyPr/>
        <a:lstStyle/>
        <a:p>
          <a:pPr>
            <a:lnSpc>
              <a:spcPct val="100000"/>
            </a:lnSpc>
            <a:defRPr cap="all"/>
          </a:pPr>
          <a:r>
            <a:rPr lang="en-US"/>
            <a:t>Autoencoders can effectively learn representations with minimal labels.</a:t>
          </a:r>
        </a:p>
      </dgm:t>
    </dgm:pt>
    <dgm:pt modelId="{0D8751CE-F05B-4A18-A168-81311C92B48E}" type="parTrans" cxnId="{A105D786-1A7A-4758-882A-82C110C5FB91}">
      <dgm:prSet/>
      <dgm:spPr/>
      <dgm:t>
        <a:bodyPr/>
        <a:lstStyle/>
        <a:p>
          <a:endParaRPr lang="en-US"/>
        </a:p>
      </dgm:t>
    </dgm:pt>
    <dgm:pt modelId="{454F3CD6-5B2B-425B-B5A9-113CD9D7D5EB}" type="sibTrans" cxnId="{A105D786-1A7A-4758-882A-82C110C5FB91}">
      <dgm:prSet/>
      <dgm:spPr/>
      <dgm:t>
        <a:bodyPr/>
        <a:lstStyle/>
        <a:p>
          <a:endParaRPr lang="en-US"/>
        </a:p>
      </dgm:t>
    </dgm:pt>
    <dgm:pt modelId="{FFB1D56C-4671-4352-9CBB-DCAA8E84C44B}">
      <dgm:prSet/>
      <dgm:spPr/>
      <dgm:t>
        <a:bodyPr/>
        <a:lstStyle/>
        <a:p>
          <a:pPr>
            <a:lnSpc>
              <a:spcPct val="100000"/>
            </a:lnSpc>
            <a:defRPr cap="all"/>
          </a:pPr>
          <a:r>
            <a:rPr lang="en-US"/>
            <a:t>Classifiers' performance is heavily dependent on the quality of learned features.</a:t>
          </a:r>
        </a:p>
      </dgm:t>
    </dgm:pt>
    <dgm:pt modelId="{4F3BA95C-84AC-4882-966E-61AD441BAAA3}" type="parTrans" cxnId="{DF3478AD-86A7-4F88-B0DB-E8699DD6CE71}">
      <dgm:prSet/>
      <dgm:spPr/>
      <dgm:t>
        <a:bodyPr/>
        <a:lstStyle/>
        <a:p>
          <a:endParaRPr lang="en-US"/>
        </a:p>
      </dgm:t>
    </dgm:pt>
    <dgm:pt modelId="{BD20EBA7-92C3-4567-A853-5769A432EF80}" type="sibTrans" cxnId="{DF3478AD-86A7-4F88-B0DB-E8699DD6CE71}">
      <dgm:prSet/>
      <dgm:spPr/>
      <dgm:t>
        <a:bodyPr/>
        <a:lstStyle/>
        <a:p>
          <a:endParaRPr lang="en-US"/>
        </a:p>
      </dgm:t>
    </dgm:pt>
    <dgm:pt modelId="{82223323-38EF-42EA-B233-61A3BEFB215B}">
      <dgm:prSet/>
      <dgm:spPr/>
      <dgm:t>
        <a:bodyPr/>
        <a:lstStyle/>
        <a:p>
          <a:pPr>
            <a:lnSpc>
              <a:spcPct val="100000"/>
            </a:lnSpc>
            <a:defRPr cap="all"/>
          </a:pPr>
          <a:r>
            <a:rPr lang="en-US"/>
            <a:t>SVM and Random Forest showed promise but require optimized hyperparameters.</a:t>
          </a:r>
        </a:p>
      </dgm:t>
    </dgm:pt>
    <dgm:pt modelId="{5C8400EB-6551-488F-8546-39AC799D8DA0}" type="parTrans" cxnId="{5925DDDE-EAA9-442E-8F1B-0FBCB5FE4EE2}">
      <dgm:prSet/>
      <dgm:spPr/>
      <dgm:t>
        <a:bodyPr/>
        <a:lstStyle/>
        <a:p>
          <a:endParaRPr lang="en-US"/>
        </a:p>
      </dgm:t>
    </dgm:pt>
    <dgm:pt modelId="{52C38890-E71F-44C8-BAB1-AA7EDCE2EE16}" type="sibTrans" cxnId="{5925DDDE-EAA9-442E-8F1B-0FBCB5FE4EE2}">
      <dgm:prSet/>
      <dgm:spPr/>
      <dgm:t>
        <a:bodyPr/>
        <a:lstStyle/>
        <a:p>
          <a:endParaRPr lang="en-US"/>
        </a:p>
      </dgm:t>
    </dgm:pt>
    <dgm:pt modelId="{B5B14130-D92D-4102-AA70-8C1C4A95EE5A}" type="pres">
      <dgm:prSet presAssocID="{5C3C8F54-297D-4767-9705-EBE3F807B24C}" presName="root" presStyleCnt="0">
        <dgm:presLayoutVars>
          <dgm:dir/>
          <dgm:resizeHandles val="exact"/>
        </dgm:presLayoutVars>
      </dgm:prSet>
      <dgm:spPr/>
    </dgm:pt>
    <dgm:pt modelId="{A8D66180-C221-4569-8BA8-A1CAE0833832}" type="pres">
      <dgm:prSet presAssocID="{3A83D166-E320-4572-8C43-BF31952C8A6C}" presName="compNode" presStyleCnt="0"/>
      <dgm:spPr/>
    </dgm:pt>
    <dgm:pt modelId="{FD5C53B3-A48C-4762-A0E0-8A32AC6AC810}" type="pres">
      <dgm:prSet presAssocID="{3A83D166-E320-4572-8C43-BF31952C8A6C}" presName="iconBgRect" presStyleLbl="bgShp" presStyleIdx="0" presStyleCnt="3"/>
      <dgm:spPr/>
    </dgm:pt>
    <dgm:pt modelId="{C5B2B9E8-B2D7-4DE8-9FB1-3021F371C32F}" type="pres">
      <dgm:prSet presAssocID="{3A83D166-E320-4572-8C43-BF31952C8A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bel"/>
        </a:ext>
      </dgm:extLst>
    </dgm:pt>
    <dgm:pt modelId="{4C758ECB-C634-459F-8BEB-9FEDC6961639}" type="pres">
      <dgm:prSet presAssocID="{3A83D166-E320-4572-8C43-BF31952C8A6C}" presName="spaceRect" presStyleCnt="0"/>
      <dgm:spPr/>
    </dgm:pt>
    <dgm:pt modelId="{235B469F-C2D7-4008-9785-E719771D8C7B}" type="pres">
      <dgm:prSet presAssocID="{3A83D166-E320-4572-8C43-BF31952C8A6C}" presName="textRect" presStyleLbl="revTx" presStyleIdx="0" presStyleCnt="3">
        <dgm:presLayoutVars>
          <dgm:chMax val="1"/>
          <dgm:chPref val="1"/>
        </dgm:presLayoutVars>
      </dgm:prSet>
      <dgm:spPr/>
    </dgm:pt>
    <dgm:pt modelId="{C114089D-615F-488B-9127-DAEE9701F6E5}" type="pres">
      <dgm:prSet presAssocID="{454F3CD6-5B2B-425B-B5A9-113CD9D7D5EB}" presName="sibTrans" presStyleCnt="0"/>
      <dgm:spPr/>
    </dgm:pt>
    <dgm:pt modelId="{826CE324-1177-4B5E-800F-19949904770C}" type="pres">
      <dgm:prSet presAssocID="{FFB1D56C-4671-4352-9CBB-DCAA8E84C44B}" presName="compNode" presStyleCnt="0"/>
      <dgm:spPr/>
    </dgm:pt>
    <dgm:pt modelId="{AF1FF3FC-68A6-4E16-B930-A9C1CAD968C3}" type="pres">
      <dgm:prSet presAssocID="{FFB1D56C-4671-4352-9CBB-DCAA8E84C44B}" presName="iconBgRect" presStyleLbl="bgShp" presStyleIdx="1" presStyleCnt="3"/>
      <dgm:spPr/>
    </dgm:pt>
    <dgm:pt modelId="{7235E9CB-5FB0-43C4-A643-754A545A6C36}" type="pres">
      <dgm:prSet presAssocID="{FFB1D56C-4671-4352-9CBB-DCAA8E84C4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782066CD-5E04-4984-BABF-68E95FFA0CEE}" type="pres">
      <dgm:prSet presAssocID="{FFB1D56C-4671-4352-9CBB-DCAA8E84C44B}" presName="spaceRect" presStyleCnt="0"/>
      <dgm:spPr/>
    </dgm:pt>
    <dgm:pt modelId="{72851796-5FB5-4892-AB3F-22AEF4C12582}" type="pres">
      <dgm:prSet presAssocID="{FFB1D56C-4671-4352-9CBB-DCAA8E84C44B}" presName="textRect" presStyleLbl="revTx" presStyleIdx="1" presStyleCnt="3">
        <dgm:presLayoutVars>
          <dgm:chMax val="1"/>
          <dgm:chPref val="1"/>
        </dgm:presLayoutVars>
      </dgm:prSet>
      <dgm:spPr/>
    </dgm:pt>
    <dgm:pt modelId="{8FC7DF3B-755E-4A11-9948-51EE30CF70B5}" type="pres">
      <dgm:prSet presAssocID="{BD20EBA7-92C3-4567-A853-5769A432EF80}" presName="sibTrans" presStyleCnt="0"/>
      <dgm:spPr/>
    </dgm:pt>
    <dgm:pt modelId="{31DDA660-128F-4176-8DD0-C1F6D69C73C7}" type="pres">
      <dgm:prSet presAssocID="{82223323-38EF-42EA-B233-61A3BEFB215B}" presName="compNode" presStyleCnt="0"/>
      <dgm:spPr/>
    </dgm:pt>
    <dgm:pt modelId="{96E7FA4A-9A4C-40B0-83D2-09C0D36EBD1E}" type="pres">
      <dgm:prSet presAssocID="{82223323-38EF-42EA-B233-61A3BEFB215B}" presName="iconBgRect" presStyleLbl="bgShp" presStyleIdx="2" presStyleCnt="3"/>
      <dgm:spPr/>
    </dgm:pt>
    <dgm:pt modelId="{BFD15C31-2388-4C4A-A26F-9D3F11525D9A}" type="pres">
      <dgm:prSet presAssocID="{82223323-38EF-42EA-B233-61A3BEFB21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224A3777-5FFD-447E-B747-778F27A9C434}" type="pres">
      <dgm:prSet presAssocID="{82223323-38EF-42EA-B233-61A3BEFB215B}" presName="spaceRect" presStyleCnt="0"/>
      <dgm:spPr/>
    </dgm:pt>
    <dgm:pt modelId="{FD37FC0A-80F8-4E95-A004-515BB9762941}" type="pres">
      <dgm:prSet presAssocID="{82223323-38EF-42EA-B233-61A3BEFB215B}" presName="textRect" presStyleLbl="revTx" presStyleIdx="2" presStyleCnt="3">
        <dgm:presLayoutVars>
          <dgm:chMax val="1"/>
          <dgm:chPref val="1"/>
        </dgm:presLayoutVars>
      </dgm:prSet>
      <dgm:spPr/>
    </dgm:pt>
  </dgm:ptLst>
  <dgm:cxnLst>
    <dgm:cxn modelId="{B7A7400F-1A7F-4B08-BADB-590736763BA4}" type="presOf" srcId="{82223323-38EF-42EA-B233-61A3BEFB215B}" destId="{FD37FC0A-80F8-4E95-A004-515BB9762941}" srcOrd="0" destOrd="0" presId="urn:microsoft.com/office/officeart/2018/5/layout/IconCircleLabelList"/>
    <dgm:cxn modelId="{959A971F-B126-4346-8473-ECD570AD5A37}" type="presOf" srcId="{FFB1D56C-4671-4352-9CBB-DCAA8E84C44B}" destId="{72851796-5FB5-4892-AB3F-22AEF4C12582}" srcOrd="0" destOrd="0" presId="urn:microsoft.com/office/officeart/2018/5/layout/IconCircleLabelList"/>
    <dgm:cxn modelId="{A105D786-1A7A-4758-882A-82C110C5FB91}" srcId="{5C3C8F54-297D-4767-9705-EBE3F807B24C}" destId="{3A83D166-E320-4572-8C43-BF31952C8A6C}" srcOrd="0" destOrd="0" parTransId="{0D8751CE-F05B-4A18-A168-81311C92B48E}" sibTransId="{454F3CD6-5B2B-425B-B5A9-113CD9D7D5EB}"/>
    <dgm:cxn modelId="{DF3478AD-86A7-4F88-B0DB-E8699DD6CE71}" srcId="{5C3C8F54-297D-4767-9705-EBE3F807B24C}" destId="{FFB1D56C-4671-4352-9CBB-DCAA8E84C44B}" srcOrd="1" destOrd="0" parTransId="{4F3BA95C-84AC-4882-966E-61AD441BAAA3}" sibTransId="{BD20EBA7-92C3-4567-A853-5769A432EF80}"/>
    <dgm:cxn modelId="{EA9557AE-50A3-4C31-A0F9-21B507589270}" type="presOf" srcId="{5C3C8F54-297D-4767-9705-EBE3F807B24C}" destId="{B5B14130-D92D-4102-AA70-8C1C4A95EE5A}" srcOrd="0" destOrd="0" presId="urn:microsoft.com/office/officeart/2018/5/layout/IconCircleLabelList"/>
    <dgm:cxn modelId="{ED5A59D2-1A3A-44BB-838F-B6B34652DBF4}" type="presOf" srcId="{3A83D166-E320-4572-8C43-BF31952C8A6C}" destId="{235B469F-C2D7-4008-9785-E719771D8C7B}" srcOrd="0" destOrd="0" presId="urn:microsoft.com/office/officeart/2018/5/layout/IconCircleLabelList"/>
    <dgm:cxn modelId="{5925DDDE-EAA9-442E-8F1B-0FBCB5FE4EE2}" srcId="{5C3C8F54-297D-4767-9705-EBE3F807B24C}" destId="{82223323-38EF-42EA-B233-61A3BEFB215B}" srcOrd="2" destOrd="0" parTransId="{5C8400EB-6551-488F-8546-39AC799D8DA0}" sibTransId="{52C38890-E71F-44C8-BAB1-AA7EDCE2EE16}"/>
    <dgm:cxn modelId="{D7B80AAE-C038-4092-8434-878F3B93E105}" type="presParOf" srcId="{B5B14130-D92D-4102-AA70-8C1C4A95EE5A}" destId="{A8D66180-C221-4569-8BA8-A1CAE0833832}" srcOrd="0" destOrd="0" presId="urn:microsoft.com/office/officeart/2018/5/layout/IconCircleLabelList"/>
    <dgm:cxn modelId="{8A2DE0FD-3E6D-4D5E-843C-52D1CC868206}" type="presParOf" srcId="{A8D66180-C221-4569-8BA8-A1CAE0833832}" destId="{FD5C53B3-A48C-4762-A0E0-8A32AC6AC810}" srcOrd="0" destOrd="0" presId="urn:microsoft.com/office/officeart/2018/5/layout/IconCircleLabelList"/>
    <dgm:cxn modelId="{3A9B3BBB-41F4-4510-BFA6-24EEB61D0CC5}" type="presParOf" srcId="{A8D66180-C221-4569-8BA8-A1CAE0833832}" destId="{C5B2B9E8-B2D7-4DE8-9FB1-3021F371C32F}" srcOrd="1" destOrd="0" presId="urn:microsoft.com/office/officeart/2018/5/layout/IconCircleLabelList"/>
    <dgm:cxn modelId="{4E4EF93A-CCCB-425F-B667-95204D7C5570}" type="presParOf" srcId="{A8D66180-C221-4569-8BA8-A1CAE0833832}" destId="{4C758ECB-C634-459F-8BEB-9FEDC6961639}" srcOrd="2" destOrd="0" presId="urn:microsoft.com/office/officeart/2018/5/layout/IconCircleLabelList"/>
    <dgm:cxn modelId="{EF297784-7BBF-4444-B5A2-92D9736BBC71}" type="presParOf" srcId="{A8D66180-C221-4569-8BA8-A1CAE0833832}" destId="{235B469F-C2D7-4008-9785-E719771D8C7B}" srcOrd="3" destOrd="0" presId="urn:microsoft.com/office/officeart/2018/5/layout/IconCircleLabelList"/>
    <dgm:cxn modelId="{B7D8B149-0754-4304-BEB3-F44C495C68FC}" type="presParOf" srcId="{B5B14130-D92D-4102-AA70-8C1C4A95EE5A}" destId="{C114089D-615F-488B-9127-DAEE9701F6E5}" srcOrd="1" destOrd="0" presId="urn:microsoft.com/office/officeart/2018/5/layout/IconCircleLabelList"/>
    <dgm:cxn modelId="{15855308-6C0E-41F9-9ED0-6ADEC77DE0E6}" type="presParOf" srcId="{B5B14130-D92D-4102-AA70-8C1C4A95EE5A}" destId="{826CE324-1177-4B5E-800F-19949904770C}" srcOrd="2" destOrd="0" presId="urn:microsoft.com/office/officeart/2018/5/layout/IconCircleLabelList"/>
    <dgm:cxn modelId="{A5C78A3E-1ADB-4181-AC79-141184047ECE}" type="presParOf" srcId="{826CE324-1177-4B5E-800F-19949904770C}" destId="{AF1FF3FC-68A6-4E16-B930-A9C1CAD968C3}" srcOrd="0" destOrd="0" presId="urn:microsoft.com/office/officeart/2018/5/layout/IconCircleLabelList"/>
    <dgm:cxn modelId="{100801E1-61B0-4DEF-8161-F94EF8015C2E}" type="presParOf" srcId="{826CE324-1177-4B5E-800F-19949904770C}" destId="{7235E9CB-5FB0-43C4-A643-754A545A6C36}" srcOrd="1" destOrd="0" presId="urn:microsoft.com/office/officeart/2018/5/layout/IconCircleLabelList"/>
    <dgm:cxn modelId="{ED312F83-3FFD-43B4-B8F3-4BDFF3052058}" type="presParOf" srcId="{826CE324-1177-4B5E-800F-19949904770C}" destId="{782066CD-5E04-4984-BABF-68E95FFA0CEE}" srcOrd="2" destOrd="0" presId="urn:microsoft.com/office/officeart/2018/5/layout/IconCircleLabelList"/>
    <dgm:cxn modelId="{D14DE9AE-7B5A-420A-812B-A4F6FDC6122E}" type="presParOf" srcId="{826CE324-1177-4B5E-800F-19949904770C}" destId="{72851796-5FB5-4892-AB3F-22AEF4C12582}" srcOrd="3" destOrd="0" presId="urn:microsoft.com/office/officeart/2018/5/layout/IconCircleLabelList"/>
    <dgm:cxn modelId="{33133DF0-6D43-4144-A910-0FFEF3B7BAB8}" type="presParOf" srcId="{B5B14130-D92D-4102-AA70-8C1C4A95EE5A}" destId="{8FC7DF3B-755E-4A11-9948-51EE30CF70B5}" srcOrd="3" destOrd="0" presId="urn:microsoft.com/office/officeart/2018/5/layout/IconCircleLabelList"/>
    <dgm:cxn modelId="{19F6DC64-8797-4023-B905-B9CEB8C82955}" type="presParOf" srcId="{B5B14130-D92D-4102-AA70-8C1C4A95EE5A}" destId="{31DDA660-128F-4176-8DD0-C1F6D69C73C7}" srcOrd="4" destOrd="0" presId="urn:microsoft.com/office/officeart/2018/5/layout/IconCircleLabelList"/>
    <dgm:cxn modelId="{A1AF4474-6FAB-4103-8B21-CC51AAFDA71F}" type="presParOf" srcId="{31DDA660-128F-4176-8DD0-C1F6D69C73C7}" destId="{96E7FA4A-9A4C-40B0-83D2-09C0D36EBD1E}" srcOrd="0" destOrd="0" presId="urn:microsoft.com/office/officeart/2018/5/layout/IconCircleLabelList"/>
    <dgm:cxn modelId="{4153902C-10A3-4179-BF86-8B448CDED795}" type="presParOf" srcId="{31DDA660-128F-4176-8DD0-C1F6D69C73C7}" destId="{BFD15C31-2388-4C4A-A26F-9D3F11525D9A}" srcOrd="1" destOrd="0" presId="urn:microsoft.com/office/officeart/2018/5/layout/IconCircleLabelList"/>
    <dgm:cxn modelId="{64AA8901-2937-4657-BD63-EE3F3EECDB5E}" type="presParOf" srcId="{31DDA660-128F-4176-8DD0-C1F6D69C73C7}" destId="{224A3777-5FFD-447E-B747-778F27A9C434}" srcOrd="2" destOrd="0" presId="urn:microsoft.com/office/officeart/2018/5/layout/IconCircleLabelList"/>
    <dgm:cxn modelId="{7764A297-E981-48F1-B7CF-0BE638FD336D}" type="presParOf" srcId="{31DDA660-128F-4176-8DD0-C1F6D69C73C7}" destId="{FD37FC0A-80F8-4E95-A004-515BB97629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33A01-3413-4BA1-8042-0959A9F2AB01}">
      <dsp:nvSpPr>
        <dsp:cNvPr id="0" name=""/>
        <dsp:cNvSpPr/>
      </dsp:nvSpPr>
      <dsp:spPr>
        <a:xfrm>
          <a:off x="5324381" y="1598620"/>
          <a:ext cx="3069716" cy="730453"/>
        </a:xfrm>
        <a:custGeom>
          <a:avLst/>
          <a:gdLst/>
          <a:ahLst/>
          <a:cxnLst/>
          <a:rect l="0" t="0" r="0" b="0"/>
          <a:pathLst>
            <a:path>
              <a:moveTo>
                <a:pt x="0" y="0"/>
              </a:moveTo>
              <a:lnTo>
                <a:pt x="0" y="497782"/>
              </a:lnTo>
              <a:lnTo>
                <a:pt x="3069716" y="497782"/>
              </a:lnTo>
              <a:lnTo>
                <a:pt x="3069716" y="730453"/>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FEF6FA-5EBE-4BD8-9E59-23C8741B4A48}">
      <dsp:nvSpPr>
        <dsp:cNvPr id="0" name=""/>
        <dsp:cNvSpPr/>
      </dsp:nvSpPr>
      <dsp:spPr>
        <a:xfrm>
          <a:off x="5278661" y="1598620"/>
          <a:ext cx="91440" cy="730453"/>
        </a:xfrm>
        <a:custGeom>
          <a:avLst/>
          <a:gdLst/>
          <a:ahLst/>
          <a:cxnLst/>
          <a:rect l="0" t="0" r="0" b="0"/>
          <a:pathLst>
            <a:path>
              <a:moveTo>
                <a:pt x="45720" y="0"/>
              </a:moveTo>
              <a:lnTo>
                <a:pt x="45720" y="730453"/>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ED5502-A381-4A54-A911-26E59163F30B}">
      <dsp:nvSpPr>
        <dsp:cNvPr id="0" name=""/>
        <dsp:cNvSpPr/>
      </dsp:nvSpPr>
      <dsp:spPr>
        <a:xfrm>
          <a:off x="2254665" y="1598620"/>
          <a:ext cx="3069716" cy="730453"/>
        </a:xfrm>
        <a:custGeom>
          <a:avLst/>
          <a:gdLst/>
          <a:ahLst/>
          <a:cxnLst/>
          <a:rect l="0" t="0" r="0" b="0"/>
          <a:pathLst>
            <a:path>
              <a:moveTo>
                <a:pt x="3069716" y="0"/>
              </a:moveTo>
              <a:lnTo>
                <a:pt x="3069716" y="497782"/>
              </a:lnTo>
              <a:lnTo>
                <a:pt x="0" y="497782"/>
              </a:lnTo>
              <a:lnTo>
                <a:pt x="0" y="730453"/>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3B0A-6EC7-4529-B123-E318A35B0607}">
      <dsp:nvSpPr>
        <dsp:cNvPr id="0" name=""/>
        <dsp:cNvSpPr/>
      </dsp:nvSpPr>
      <dsp:spPr>
        <a:xfrm>
          <a:off x="998871" y="3762"/>
          <a:ext cx="2511586" cy="15948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135D1-DC0C-4E2E-8C54-60EA9368AD07}">
      <dsp:nvSpPr>
        <dsp:cNvPr id="0" name=""/>
        <dsp:cNvSpPr/>
      </dsp:nvSpPr>
      <dsp:spPr>
        <a:xfrm>
          <a:off x="1277937" y="268874"/>
          <a:ext cx="2511586" cy="159485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Develop a robust gesture recognition pipeline by leveraging self-supervised learning(minimum labeled data) for feature extraction.</a:t>
          </a:r>
        </a:p>
      </dsp:txBody>
      <dsp:txXfrm>
        <a:off x="1324649" y="315586"/>
        <a:ext cx="2418162" cy="1501433"/>
      </dsp:txXfrm>
    </dsp:sp>
    <dsp:sp modelId="{C48D5835-5B81-48A3-9465-5FF44ADC66DF}">
      <dsp:nvSpPr>
        <dsp:cNvPr id="0" name=""/>
        <dsp:cNvSpPr/>
      </dsp:nvSpPr>
      <dsp:spPr>
        <a:xfrm>
          <a:off x="4068588" y="3762"/>
          <a:ext cx="2511586" cy="15948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2D9F5-A062-44F5-8C36-248984ADB0BC}">
      <dsp:nvSpPr>
        <dsp:cNvPr id="0" name=""/>
        <dsp:cNvSpPr/>
      </dsp:nvSpPr>
      <dsp:spPr>
        <a:xfrm>
          <a:off x="4347653" y="268874"/>
          <a:ext cx="2511586" cy="159485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Specific Objectives</a:t>
          </a:r>
          <a:endParaRPr lang="en-US" sz="1600" kern="1200" dirty="0"/>
        </a:p>
      </dsp:txBody>
      <dsp:txXfrm>
        <a:off x="4394365" y="315586"/>
        <a:ext cx="2418162" cy="1501433"/>
      </dsp:txXfrm>
    </dsp:sp>
    <dsp:sp modelId="{F99D01D0-549D-4997-8A46-A796348B2A5A}">
      <dsp:nvSpPr>
        <dsp:cNvPr id="0" name=""/>
        <dsp:cNvSpPr/>
      </dsp:nvSpPr>
      <dsp:spPr>
        <a:xfrm>
          <a:off x="998871" y="2329073"/>
          <a:ext cx="2511586" cy="159485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9D68D-FFDF-48DB-A0C0-2CEF760D1509}">
      <dsp:nvSpPr>
        <dsp:cNvPr id="0" name=""/>
        <dsp:cNvSpPr/>
      </dsp:nvSpPr>
      <dsp:spPr>
        <a:xfrm>
          <a:off x="1277937" y="2594184"/>
          <a:ext cx="2511586" cy="159485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an autoencoder to learn latent representations.</a:t>
          </a:r>
        </a:p>
      </dsp:txBody>
      <dsp:txXfrm>
        <a:off x="1324649" y="2640896"/>
        <a:ext cx="2418162" cy="1501433"/>
      </dsp:txXfrm>
    </dsp:sp>
    <dsp:sp modelId="{BF84E660-5051-4456-998A-DDC7AA6A81F8}">
      <dsp:nvSpPr>
        <dsp:cNvPr id="0" name=""/>
        <dsp:cNvSpPr/>
      </dsp:nvSpPr>
      <dsp:spPr>
        <a:xfrm>
          <a:off x="4068588" y="2329073"/>
          <a:ext cx="2511586" cy="159485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E071F-8FAC-46DC-B8E0-9E67DD8B69A0}">
      <dsp:nvSpPr>
        <dsp:cNvPr id="0" name=""/>
        <dsp:cNvSpPr/>
      </dsp:nvSpPr>
      <dsp:spPr>
        <a:xfrm>
          <a:off x="4347653" y="2594184"/>
          <a:ext cx="2511586" cy="159485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Evaluate the effectiveness of these features using various classifiers (Logistic Regression, SVM, Random Forest).</a:t>
          </a:r>
        </a:p>
      </dsp:txBody>
      <dsp:txXfrm>
        <a:off x="4394365" y="2640896"/>
        <a:ext cx="2418162" cy="1501433"/>
      </dsp:txXfrm>
    </dsp:sp>
    <dsp:sp modelId="{C3D0DC25-581E-4FB5-BF80-C9C5A560E21C}">
      <dsp:nvSpPr>
        <dsp:cNvPr id="0" name=""/>
        <dsp:cNvSpPr/>
      </dsp:nvSpPr>
      <dsp:spPr>
        <a:xfrm>
          <a:off x="7138305" y="2329073"/>
          <a:ext cx="2511586" cy="159485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E146A-D162-415D-9EAB-3AEA415840E0}">
      <dsp:nvSpPr>
        <dsp:cNvPr id="0" name=""/>
        <dsp:cNvSpPr/>
      </dsp:nvSpPr>
      <dsp:spPr>
        <a:xfrm>
          <a:off x="7417370" y="2594184"/>
          <a:ext cx="2511586" cy="159485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Validate performance on a gesture test set and assess transfer learning capabilities.</a:t>
          </a:r>
        </a:p>
      </dsp:txBody>
      <dsp:txXfrm>
        <a:off x="7464082" y="2640896"/>
        <a:ext cx="2418162" cy="150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600E7-B210-443A-9677-E30A5EAFAA62}">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CFD7C-F676-4151-B53C-06ED1F84341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FD7938-6FC5-4CF0-A5E9-90A6F5700BCA}">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Step 1:</a:t>
          </a:r>
          <a:r>
            <a:rPr lang="en-US" sz="2100" kern="1200"/>
            <a:t> Preprocess time-series gesture  and HAR data.</a:t>
          </a:r>
        </a:p>
      </dsp:txBody>
      <dsp:txXfrm>
        <a:off x="1834517" y="469890"/>
        <a:ext cx="3148942" cy="1335915"/>
      </dsp:txXfrm>
    </dsp:sp>
    <dsp:sp modelId="{8068E011-3F6D-4E72-B151-1ACD76A19D43}">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5C768-3A7F-4933-A7BD-01148A11F917}">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60349-DC71-4434-A06D-C8CA79CCED15}">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Step 2:</a:t>
          </a:r>
          <a:r>
            <a:rPr lang="en-US" sz="2100" kern="1200"/>
            <a:t> Train an </a:t>
          </a:r>
          <a:r>
            <a:rPr lang="en-US" sz="2100" b="1" kern="1200"/>
            <a:t>Autoencoder</a:t>
          </a:r>
          <a:r>
            <a:rPr lang="en-US" sz="2100" kern="1200"/>
            <a:t> to extract key patterns using HAR data.</a:t>
          </a:r>
        </a:p>
      </dsp:txBody>
      <dsp:txXfrm>
        <a:off x="7154322" y="469890"/>
        <a:ext cx="3148942" cy="1335915"/>
      </dsp:txXfrm>
    </dsp:sp>
    <dsp:sp modelId="{F284F0E0-0983-4D80-8362-694231439434}">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49962-0788-410E-B46E-65696C1A92BA}">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8A59DB-C68E-4D2E-AACD-AE4A495C975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Step 3:</a:t>
          </a:r>
          <a:r>
            <a:rPr lang="en-US" sz="2100" kern="1200"/>
            <a:t> Use these patterns (latent features) for classification.</a:t>
          </a:r>
        </a:p>
      </dsp:txBody>
      <dsp:txXfrm>
        <a:off x="1834517" y="2545532"/>
        <a:ext cx="3148942" cy="1335915"/>
      </dsp:txXfrm>
    </dsp:sp>
    <dsp:sp modelId="{CCC94CCC-F7C3-410B-A9F9-82D45EAAB8A0}">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3DA56-25D8-4CA8-8CB7-DB86C85FAC76}">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E17DF-DD72-45C0-B753-C99A66940D7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Step 4:</a:t>
          </a:r>
          <a:r>
            <a:rPr lang="en-US" sz="2100" kern="1200"/>
            <a:t> Validate on gesture data and refine the model.</a:t>
          </a:r>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7E166-668D-4D60-BE23-EBA680779951}">
      <dsp:nvSpPr>
        <dsp:cNvPr id="0" name=""/>
        <dsp:cNvSpPr/>
      </dsp:nvSpPr>
      <dsp:spPr>
        <a:xfrm>
          <a:off x="0" y="503965"/>
          <a:ext cx="10927829" cy="1645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95732" rIns="848121"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Autoencoder Architecture</a:t>
          </a:r>
          <a:r>
            <a:rPr lang="en-US" sz="1900" kern="1200" dirty="0"/>
            <a:t>: Encoder learns to compress data into meaningful patterns (latent space). Decoder reconstructs the original data from latent features.</a:t>
          </a:r>
        </a:p>
        <a:p>
          <a:pPr marL="171450" lvl="1" indent="-171450" algn="l" defTabSz="844550">
            <a:lnSpc>
              <a:spcPct val="90000"/>
            </a:lnSpc>
            <a:spcBef>
              <a:spcPct val="0"/>
            </a:spcBef>
            <a:spcAft>
              <a:spcPct val="15000"/>
            </a:spcAft>
            <a:buChar char="•"/>
          </a:pPr>
          <a:r>
            <a:rPr lang="en-US" sz="1900" b="1" kern="1200" dirty="0"/>
            <a:t>Classifier Integration</a:t>
          </a:r>
          <a:r>
            <a:rPr lang="en-US" sz="1900" kern="1200" dirty="0"/>
            <a:t>: Latent features are used as input for traditional classifiers like SVM and Random Forest.</a:t>
          </a:r>
        </a:p>
      </dsp:txBody>
      <dsp:txXfrm>
        <a:off x="0" y="503965"/>
        <a:ext cx="10927829" cy="1645875"/>
      </dsp:txXfrm>
    </dsp:sp>
    <dsp:sp modelId="{B2F83D26-4384-4F4F-9FEC-938DA870A500}">
      <dsp:nvSpPr>
        <dsp:cNvPr id="0" name=""/>
        <dsp:cNvSpPr/>
      </dsp:nvSpPr>
      <dsp:spPr>
        <a:xfrm>
          <a:off x="546391" y="223525"/>
          <a:ext cx="764948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44550" rtl="0">
            <a:lnSpc>
              <a:spcPct val="90000"/>
            </a:lnSpc>
            <a:spcBef>
              <a:spcPct val="0"/>
            </a:spcBef>
            <a:spcAft>
              <a:spcPct val="35000"/>
            </a:spcAft>
            <a:buNone/>
            <a:defRPr b="1"/>
          </a:pPr>
          <a:r>
            <a:rPr lang="en-US" sz="1900" kern="1200" dirty="0">
              <a:latin typeface="Aptos Display" panose="020F0302020204030204"/>
            </a:rPr>
            <a:t>Brief Overview</a:t>
          </a:r>
          <a:endParaRPr lang="en-US" sz="1900" kern="1200" dirty="0"/>
        </a:p>
      </dsp:txBody>
      <dsp:txXfrm>
        <a:off x="573771" y="250905"/>
        <a:ext cx="7594720" cy="506120"/>
      </dsp:txXfrm>
    </dsp:sp>
    <dsp:sp modelId="{4DD9F11C-498D-41D9-8E87-AA3B7D1DA1A9}">
      <dsp:nvSpPr>
        <dsp:cNvPr id="0" name=""/>
        <dsp:cNvSpPr/>
      </dsp:nvSpPr>
      <dsp:spPr>
        <a:xfrm>
          <a:off x="0" y="2532879"/>
          <a:ext cx="10927829" cy="143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95732" rIns="84812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They provide a compressed representation of high-dimensional data.</a:t>
          </a:r>
        </a:p>
        <a:p>
          <a:pPr marL="171450" lvl="1" indent="-171450" algn="l" defTabSz="844550">
            <a:lnSpc>
              <a:spcPct val="90000"/>
            </a:lnSpc>
            <a:spcBef>
              <a:spcPct val="0"/>
            </a:spcBef>
            <a:spcAft>
              <a:spcPct val="15000"/>
            </a:spcAft>
            <a:buChar char="•"/>
          </a:pPr>
          <a:r>
            <a:rPr lang="en-US" sz="1900" kern="1200" dirty="0"/>
            <a:t>Enable downstream tasks like classification and anomaly detection.</a:t>
          </a:r>
        </a:p>
        <a:p>
          <a:pPr marL="171450" lvl="1" indent="-171450" algn="l" defTabSz="844550">
            <a:lnSpc>
              <a:spcPct val="90000"/>
            </a:lnSpc>
            <a:spcBef>
              <a:spcPct val="0"/>
            </a:spcBef>
            <a:spcAft>
              <a:spcPct val="15000"/>
            </a:spcAft>
            <a:buChar char="•"/>
          </a:pPr>
          <a:r>
            <a:rPr lang="en-US" sz="1900" kern="1200" dirty="0"/>
            <a:t>Helps discover hidden patterns without labeled data.</a:t>
          </a:r>
        </a:p>
      </dsp:txBody>
      <dsp:txXfrm>
        <a:off x="0" y="2532879"/>
        <a:ext cx="10927829" cy="1436400"/>
      </dsp:txXfrm>
    </dsp:sp>
    <dsp:sp modelId="{BD5C1909-D543-4E7D-846B-B5FD41D4AACA}">
      <dsp:nvSpPr>
        <dsp:cNvPr id="0" name=""/>
        <dsp:cNvSpPr/>
      </dsp:nvSpPr>
      <dsp:spPr>
        <a:xfrm>
          <a:off x="546391" y="2252440"/>
          <a:ext cx="764948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44550">
            <a:lnSpc>
              <a:spcPct val="90000"/>
            </a:lnSpc>
            <a:spcBef>
              <a:spcPct val="0"/>
            </a:spcBef>
            <a:spcAft>
              <a:spcPct val="35000"/>
            </a:spcAft>
            <a:buNone/>
            <a:defRPr b="1"/>
          </a:pPr>
          <a:r>
            <a:rPr lang="en-US" sz="1900" b="1" kern="1200" dirty="0"/>
            <a:t>Why Autoencoders?</a:t>
          </a:r>
          <a:endParaRPr lang="en-US" sz="1900" kern="1200" dirty="0"/>
        </a:p>
      </dsp:txBody>
      <dsp:txXfrm>
        <a:off x="573771" y="2279820"/>
        <a:ext cx="759472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4EE77-BF5A-4131-B314-A1A41B0B5E07}">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A59D9-70AD-431B-B875-E0CDC49DC49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4C516-1B6D-43E6-8E15-6DC8957F797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We aim to utilize Self-Supervised Learning (SSL) to improve the performance of classification models on time series data.</a:t>
          </a:r>
        </a:p>
      </dsp:txBody>
      <dsp:txXfrm>
        <a:off x="1435590" y="531"/>
        <a:ext cx="9080009" cy="1242935"/>
      </dsp:txXfrm>
    </dsp:sp>
    <dsp:sp modelId="{CD216EF1-7439-4483-B79A-6F5B2C0BABD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F9751-AA4B-462B-BA49-822634D450C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19E5D-FC61-49D5-8CB4-F762DC523CA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Contrastive Learning is a powerful self-supervised technique that learns useful feature representations without needing labeled data. The method works by bringing similar data points closer together in feature space and pushing dissimilar points apart. This is particularly beneficial for time series data, as it can capture subtle patterns, leading to robust features for downstream tasks like classification.</a:t>
          </a:r>
        </a:p>
      </dsp:txBody>
      <dsp:txXfrm>
        <a:off x="1435590" y="1554201"/>
        <a:ext cx="9080009" cy="1242935"/>
      </dsp:txXfrm>
    </dsp:sp>
    <dsp:sp modelId="{4AE987D1-4A72-4BFA-B5A4-DD46552C1B6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645CD-B48D-4278-9AE1-EF0EDF30261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87CA4-80C4-4C29-A5C9-63CCB4FAC01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But it was  computationally intensive. So we switched to Autoencoders and decided to come back to contrastive learning later.</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C53B3-A48C-4762-A0E0-8A32AC6AC810}">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2B9E8-B2D7-4DE8-9FB1-3021F371C32F}">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B469F-C2D7-4008-9785-E719771D8C7B}">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Autoencoders can effectively learn representations with minimal labels.</a:t>
          </a:r>
        </a:p>
      </dsp:txBody>
      <dsp:txXfrm>
        <a:off x="75768" y="3053169"/>
        <a:ext cx="3093750" cy="720000"/>
      </dsp:txXfrm>
    </dsp:sp>
    <dsp:sp modelId="{AF1FF3FC-68A6-4E16-B930-A9C1CAD968C3}">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35E9CB-5FB0-43C4-A643-754A545A6C36}">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51796-5FB5-4892-AB3F-22AEF4C12582}">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Classifiers' performance is heavily dependent on the quality of learned features.</a:t>
          </a:r>
        </a:p>
      </dsp:txBody>
      <dsp:txXfrm>
        <a:off x="3710925" y="3053169"/>
        <a:ext cx="3093750" cy="720000"/>
      </dsp:txXfrm>
    </dsp:sp>
    <dsp:sp modelId="{96E7FA4A-9A4C-40B0-83D2-09C0D36EBD1E}">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15C31-2388-4C4A-A26F-9D3F11525D9A}">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7FC0A-80F8-4E95-A004-515BB976294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SVM and Random Forest showed promise but require optimized hyperparameters.</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ea typeface="+mj-lt"/>
                <a:cs typeface="+mj-lt"/>
              </a:rPr>
              <a:t>Enhancing Time-series Classification Through Self-Supervised Learning</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dirty="0">
                <a:ea typeface="+mn-lt"/>
                <a:cs typeface="+mn-lt"/>
              </a:rPr>
              <a:t>A simplified approach to understanding complex data</a:t>
            </a:r>
            <a:endParaRPr lang="en-US">
              <a:ea typeface="+mn-lt"/>
              <a:cs typeface="+mn-lt"/>
            </a:endParaRPr>
          </a:p>
          <a:p>
            <a:pPr algn="l"/>
            <a:r>
              <a:rPr lang="en-US" dirty="0"/>
              <a:t>Submitted By</a:t>
            </a:r>
            <a:endParaRPr lang="en-US"/>
          </a:p>
          <a:p>
            <a:pPr algn="l"/>
            <a:r>
              <a:rPr lang="en-US" dirty="0"/>
              <a:t>Pragya Gupta</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0617B-2DD9-1FC0-D2B8-94EE050E390D}"/>
              </a:ext>
            </a:extLst>
          </p:cNvPr>
          <p:cNvSpPr>
            <a:spLocks noGrp="1"/>
          </p:cNvSpPr>
          <p:nvPr>
            <p:ph type="title"/>
          </p:nvPr>
        </p:nvSpPr>
        <p:spPr>
          <a:xfrm>
            <a:off x="702347" y="502020"/>
            <a:ext cx="5757765" cy="1604388"/>
          </a:xfrm>
        </p:spPr>
        <p:txBody>
          <a:bodyPr anchor="b">
            <a:normAutofit/>
          </a:bodyPr>
          <a:lstStyle/>
          <a:p>
            <a:r>
              <a:rPr lang="en-US" sz="4000"/>
              <a:t>Preprocessing Steps</a:t>
            </a:r>
          </a:p>
        </p:txBody>
      </p:sp>
      <p:sp>
        <p:nvSpPr>
          <p:cNvPr id="3" name="Content Placeholder 2">
            <a:extLst>
              <a:ext uri="{FF2B5EF4-FFF2-40B4-BE49-F238E27FC236}">
                <a16:creationId xmlns:a16="http://schemas.microsoft.com/office/drawing/2014/main" id="{3399265B-0CD7-BFED-AE77-0E241996DEE8}"/>
              </a:ext>
            </a:extLst>
          </p:cNvPr>
          <p:cNvSpPr>
            <a:spLocks noGrp="1"/>
          </p:cNvSpPr>
          <p:nvPr>
            <p:ph idx="1"/>
          </p:nvPr>
        </p:nvSpPr>
        <p:spPr>
          <a:xfrm>
            <a:off x="691582" y="2405894"/>
            <a:ext cx="5401998" cy="3535083"/>
          </a:xfrm>
        </p:spPr>
        <p:txBody>
          <a:bodyPr vert="horz" lIns="91440" tIns="45720" rIns="91440" bIns="45720" rtlCol="0" anchor="t">
            <a:normAutofit/>
          </a:bodyPr>
          <a:lstStyle/>
          <a:p>
            <a:r>
              <a:rPr lang="en-US" sz="2000" dirty="0">
                <a:latin typeface="Calibri"/>
                <a:cs typeface="Calibri"/>
              </a:rPr>
              <a:t>Peak-Based Segmentation (HAR only).</a:t>
            </a:r>
          </a:p>
          <a:p>
            <a:r>
              <a:rPr lang="en-US" sz="2000" dirty="0">
                <a:latin typeface="Calibri"/>
                <a:cs typeface="Calibri"/>
              </a:rPr>
              <a:t>Min-Max Scaling (HAR and Gesture).</a:t>
            </a:r>
          </a:p>
          <a:p>
            <a:r>
              <a:rPr lang="en-US" sz="2000" dirty="0">
                <a:latin typeface="Calibri"/>
                <a:cs typeface="Calibri"/>
              </a:rPr>
              <a:t>IQR-Based Outlier Handling.</a:t>
            </a:r>
          </a:p>
          <a:p>
            <a:pPr marL="0" indent="0">
              <a:buNone/>
            </a:pPr>
            <a:endParaRPr lang="en-US" sz="2000" dirty="0">
              <a:latin typeface="Calibri"/>
              <a:cs typeface="Calibri"/>
            </a:endParaRPr>
          </a:p>
          <a:p>
            <a:pPr marL="0" indent="0">
              <a:buNone/>
            </a:pPr>
            <a:r>
              <a:rPr lang="en-US" sz="2000" dirty="0">
                <a:latin typeface="Calibri"/>
                <a:cs typeface="Calibri"/>
              </a:rPr>
              <a:t>Applied preprocessing to both training and validation </a:t>
            </a:r>
            <a:r>
              <a:rPr lang="en-US" sz="2000">
                <a:latin typeface="Calibri"/>
                <a:cs typeface="Calibri"/>
              </a:rPr>
              <a:t>data.</a:t>
            </a:r>
          </a:p>
          <a:p>
            <a:endParaRPr lang="en-US" sz="20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oup of graphs showing different types of hair loss&#10;&#10;Description automatically generated">
            <a:extLst>
              <a:ext uri="{FF2B5EF4-FFF2-40B4-BE49-F238E27FC236}">
                <a16:creationId xmlns:a16="http://schemas.microsoft.com/office/drawing/2014/main" id="{0FF60EA7-1B1D-6C3C-4ECA-02BFC1A667C7}"/>
              </a:ext>
            </a:extLst>
          </p:cNvPr>
          <p:cNvPicPr>
            <a:picLocks noChangeAspect="1"/>
          </p:cNvPicPr>
          <p:nvPr/>
        </p:nvPicPr>
        <p:blipFill>
          <a:blip r:embed="rId2"/>
          <a:stretch>
            <a:fillRect/>
          </a:stretch>
        </p:blipFill>
        <p:spPr>
          <a:xfrm>
            <a:off x="5513385" y="1568663"/>
            <a:ext cx="5723466" cy="3713983"/>
          </a:xfrm>
          <a:prstGeom prst="rect">
            <a:avLst/>
          </a:prstGeom>
        </p:spPr>
      </p:pic>
    </p:spTree>
    <p:extLst>
      <p:ext uri="{BB962C8B-B14F-4D97-AF65-F5344CB8AC3E}">
        <p14:creationId xmlns:p14="http://schemas.microsoft.com/office/powerpoint/2010/main" val="198568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5AE435-5C18-536A-25FB-C9022B6CD3F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Preprocessing Results</a:t>
            </a:r>
          </a:p>
        </p:txBody>
      </p:sp>
      <p:pic>
        <p:nvPicPr>
          <p:cNvPr id="6" name="Content Placeholder 5" descr="A graph of different colored lines&#10;&#10;Description automatically generated">
            <a:extLst>
              <a:ext uri="{FF2B5EF4-FFF2-40B4-BE49-F238E27FC236}">
                <a16:creationId xmlns:a16="http://schemas.microsoft.com/office/drawing/2014/main" id="{0042C8BA-0F54-9987-54FA-CFA950048BED}"/>
              </a:ext>
            </a:extLst>
          </p:cNvPr>
          <p:cNvPicPr>
            <a:picLocks noGrp="1" noChangeAspect="1"/>
          </p:cNvPicPr>
          <p:nvPr>
            <p:ph idx="1"/>
          </p:nvPr>
        </p:nvPicPr>
        <p:blipFill>
          <a:blip r:embed="rId2"/>
          <a:stretch>
            <a:fillRect/>
          </a:stretch>
        </p:blipFill>
        <p:spPr>
          <a:xfrm>
            <a:off x="4502428" y="1116761"/>
            <a:ext cx="7225748" cy="4624477"/>
          </a:xfrm>
          <a:prstGeom prst="rect">
            <a:avLst/>
          </a:prstGeom>
        </p:spPr>
      </p:pic>
    </p:spTree>
    <p:extLst>
      <p:ext uri="{BB962C8B-B14F-4D97-AF65-F5344CB8AC3E}">
        <p14:creationId xmlns:p14="http://schemas.microsoft.com/office/powerpoint/2010/main" val="266055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C026CF-D117-370E-8703-5CEADB99F20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Preprocessing Result</a:t>
            </a:r>
          </a:p>
        </p:txBody>
      </p:sp>
      <p:pic>
        <p:nvPicPr>
          <p:cNvPr id="6" name="Content Placeholder 5">
            <a:extLst>
              <a:ext uri="{FF2B5EF4-FFF2-40B4-BE49-F238E27FC236}">
                <a16:creationId xmlns:a16="http://schemas.microsoft.com/office/drawing/2014/main" id="{5C613733-EF4B-BA90-344F-79B9AA451EB4}"/>
              </a:ext>
            </a:extLst>
          </p:cNvPr>
          <p:cNvPicPr>
            <a:picLocks noGrp="1" noChangeAspect="1"/>
          </p:cNvPicPr>
          <p:nvPr>
            <p:ph idx="1"/>
          </p:nvPr>
        </p:nvPicPr>
        <p:blipFill>
          <a:blip r:embed="rId2"/>
          <a:stretch>
            <a:fillRect/>
          </a:stretch>
        </p:blipFill>
        <p:spPr>
          <a:xfrm>
            <a:off x="4502428" y="1080632"/>
            <a:ext cx="7225748" cy="4696736"/>
          </a:xfrm>
          <a:prstGeom prst="rect">
            <a:avLst/>
          </a:prstGeom>
        </p:spPr>
      </p:pic>
    </p:spTree>
    <p:extLst>
      <p:ext uri="{BB962C8B-B14F-4D97-AF65-F5344CB8AC3E}">
        <p14:creationId xmlns:p14="http://schemas.microsoft.com/office/powerpoint/2010/main" val="238096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CACAE-746D-009E-2EE8-96042D5D827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 Selection</a:t>
            </a:r>
          </a:p>
        </p:txBody>
      </p:sp>
      <p:sp>
        <p:nvSpPr>
          <p:cNvPr id="24" name="Content Placeholder 5">
            <a:extLst>
              <a:ext uri="{FF2B5EF4-FFF2-40B4-BE49-F238E27FC236}">
                <a16:creationId xmlns:a16="http://schemas.microsoft.com/office/drawing/2014/main" id="{50EA3634-80F0-6313-F539-B55AE423AF75}"/>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endParaRPr lang="en-US" sz="2000" dirty="0">
              <a:latin typeface="Calibri"/>
              <a:cs typeface="Calibri"/>
            </a:endParaRPr>
          </a:p>
        </p:txBody>
      </p:sp>
      <p:graphicFrame>
        <p:nvGraphicFramePr>
          <p:cNvPr id="48" name="Content Placeholder 5">
            <a:extLst>
              <a:ext uri="{FF2B5EF4-FFF2-40B4-BE49-F238E27FC236}">
                <a16:creationId xmlns:a16="http://schemas.microsoft.com/office/drawing/2014/main" id="{05953193-EC71-0B85-6A95-4855D3337B83}"/>
              </a:ext>
            </a:extLst>
          </p:cNvPr>
          <p:cNvGraphicFramePr>
            <a:graphicFrameLocks noGrp="1"/>
          </p:cNvGraphicFramePr>
          <p:nvPr>
            <p:extLst>
              <p:ext uri="{D42A27DB-BD31-4B8C-83A1-F6EECF244321}">
                <p14:modId xmlns:p14="http://schemas.microsoft.com/office/powerpoint/2010/main" val="1222399073"/>
              </p:ext>
            </p:extLst>
          </p:nvPr>
        </p:nvGraphicFramePr>
        <p:xfrm>
          <a:off x="1060049" y="19896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65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FF4E8-36DC-2B01-562B-057E894A4EB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Model Architecture</a:t>
            </a:r>
          </a:p>
        </p:txBody>
      </p:sp>
      <p:sp>
        <p:nvSpPr>
          <p:cNvPr id="34" name="Content Placeholder 2">
            <a:extLst>
              <a:ext uri="{FF2B5EF4-FFF2-40B4-BE49-F238E27FC236}">
                <a16:creationId xmlns:a16="http://schemas.microsoft.com/office/drawing/2014/main" id="{6631BF0B-3B73-B2AD-E0D6-8692F2E92858}"/>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Input → Dense Layers (Encoder) → Latent Space → Dense Layers (Decoder) → Output.</a:t>
            </a:r>
          </a:p>
          <a:p>
            <a:r>
              <a:rPr lang="en-US" sz="2000" b="1">
                <a:ea typeface="+mn-lt"/>
                <a:cs typeface="+mn-lt"/>
              </a:rPr>
              <a:t>Latent Dimension:</a:t>
            </a:r>
            <a:r>
              <a:rPr lang="en-US" sz="2000">
                <a:ea typeface="+mn-lt"/>
                <a:cs typeface="+mn-lt"/>
              </a:rPr>
              <a:t> 64 features capturing gesture patterns.</a:t>
            </a:r>
          </a:p>
          <a:p>
            <a:endParaRPr lang="en-US" sz="2000"/>
          </a:p>
        </p:txBody>
      </p:sp>
    </p:spTree>
    <p:extLst>
      <p:ext uri="{BB962C8B-B14F-4D97-AF65-F5344CB8AC3E}">
        <p14:creationId xmlns:p14="http://schemas.microsoft.com/office/powerpoint/2010/main" val="124486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62FB2-AD60-1BF4-B88C-A489BF90E82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Training Results</a:t>
            </a:r>
          </a:p>
        </p:txBody>
      </p:sp>
      <p:sp>
        <p:nvSpPr>
          <p:cNvPr id="3" name="Content Placeholder 2">
            <a:extLst>
              <a:ext uri="{FF2B5EF4-FFF2-40B4-BE49-F238E27FC236}">
                <a16:creationId xmlns:a16="http://schemas.microsoft.com/office/drawing/2014/main" id="{DCE8FA33-A7D1-C0F8-3E84-93E6B887DA76}"/>
              </a:ext>
            </a:extLst>
          </p:cNvPr>
          <p:cNvSpPr>
            <a:spLocks noGrp="1"/>
          </p:cNvSpPr>
          <p:nvPr>
            <p:ph idx="1"/>
          </p:nvPr>
        </p:nvSpPr>
        <p:spPr>
          <a:xfrm>
            <a:off x="4581727" y="649480"/>
            <a:ext cx="3025303" cy="5546047"/>
          </a:xfrm>
        </p:spPr>
        <p:txBody>
          <a:bodyPr vert="horz" lIns="91440" tIns="45720" rIns="91440" bIns="45720" rtlCol="0" anchor="ctr">
            <a:normAutofit/>
          </a:bodyPr>
          <a:lstStyle/>
          <a:p>
            <a:pPr marL="0" indent="0">
              <a:buNone/>
            </a:pPr>
            <a:endParaRPr lang="en-US" sz="2000"/>
          </a:p>
          <a:p>
            <a:endParaRPr lang="en-US" sz="2000"/>
          </a:p>
        </p:txBody>
      </p:sp>
      <p:pic>
        <p:nvPicPr>
          <p:cNvPr id="4" name="Picture 3" descr="A screenshot of a computer code&#10;&#10;Description automatically generated">
            <a:extLst>
              <a:ext uri="{FF2B5EF4-FFF2-40B4-BE49-F238E27FC236}">
                <a16:creationId xmlns:a16="http://schemas.microsoft.com/office/drawing/2014/main" id="{8E301E02-ACD7-8EBF-217B-75D2B7C5ACF6}"/>
              </a:ext>
            </a:extLst>
          </p:cNvPr>
          <p:cNvPicPr>
            <a:picLocks noChangeAspect="1"/>
          </p:cNvPicPr>
          <p:nvPr/>
        </p:nvPicPr>
        <p:blipFill>
          <a:blip r:embed="rId2"/>
          <a:stretch>
            <a:fillRect/>
          </a:stretch>
        </p:blipFill>
        <p:spPr>
          <a:xfrm>
            <a:off x="4299502" y="1779746"/>
            <a:ext cx="7491090" cy="3299501"/>
          </a:xfrm>
          <a:prstGeom prst="rect">
            <a:avLst/>
          </a:prstGeom>
        </p:spPr>
      </p:pic>
    </p:spTree>
    <p:extLst>
      <p:ext uri="{BB962C8B-B14F-4D97-AF65-F5344CB8AC3E}">
        <p14:creationId xmlns:p14="http://schemas.microsoft.com/office/powerpoint/2010/main" val="140263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4E8BC-486C-318F-6E62-30DB33386AFB}"/>
              </a:ext>
            </a:extLst>
          </p:cNvPr>
          <p:cNvSpPr>
            <a:spLocks noGrp="1"/>
          </p:cNvSpPr>
          <p:nvPr>
            <p:ph type="title"/>
          </p:nvPr>
        </p:nvSpPr>
        <p:spPr>
          <a:xfrm>
            <a:off x="1136397" y="502020"/>
            <a:ext cx="5323715" cy="1642970"/>
          </a:xfrm>
        </p:spPr>
        <p:txBody>
          <a:bodyPr anchor="b">
            <a:normAutofit/>
          </a:bodyPr>
          <a:lstStyle/>
          <a:p>
            <a:r>
              <a:rPr lang="en-US" sz="3700"/>
              <a:t>Training Results and Latent features Visualization</a:t>
            </a:r>
          </a:p>
        </p:txBody>
      </p:sp>
      <p:sp>
        <p:nvSpPr>
          <p:cNvPr id="22" name="Content Placeholder 2">
            <a:extLst>
              <a:ext uri="{FF2B5EF4-FFF2-40B4-BE49-F238E27FC236}">
                <a16:creationId xmlns:a16="http://schemas.microsoft.com/office/drawing/2014/main" id="{C02EC4EB-8392-6724-B2AA-6FCED5BBBBC8}"/>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0" indent="0">
              <a:buNone/>
            </a:pPr>
            <a:r>
              <a:rPr lang="en-US" sz="1700" dirty="0">
                <a:latin typeface="Calibri"/>
                <a:cs typeface="Calibri"/>
              </a:rPr>
              <a:t>Summary of our Observations:</a:t>
            </a:r>
          </a:p>
          <a:p>
            <a:r>
              <a:rPr lang="en-US" sz="1700" b="1" dirty="0">
                <a:latin typeface="Calibri"/>
                <a:cs typeface="Calibri"/>
              </a:rPr>
              <a:t>Distinct Clusters:</a:t>
            </a:r>
            <a:r>
              <a:rPr lang="en-US" sz="1700" dirty="0">
                <a:latin typeface="Calibri"/>
                <a:cs typeface="Calibri"/>
              </a:rPr>
              <a:t> This is a good indication that the latent space is capturing meaningful patterns.</a:t>
            </a:r>
          </a:p>
          <a:p>
            <a:r>
              <a:rPr lang="en-US" sz="1700" b="1" dirty="0">
                <a:latin typeface="Calibri"/>
                <a:cs typeface="Calibri"/>
              </a:rPr>
              <a:t>Cluster Separation: </a:t>
            </a:r>
            <a:r>
              <a:rPr lang="en-US" sz="1700" dirty="0">
                <a:latin typeface="Calibri"/>
                <a:cs typeface="Calibri"/>
              </a:rPr>
              <a:t>Indicates that the model is able to map similar data points close to each other in the latent space, which is an important property for tasks like classification.</a:t>
            </a:r>
          </a:p>
          <a:p>
            <a:r>
              <a:rPr lang="en-US" sz="1700" b="1" dirty="0">
                <a:latin typeface="Calibri"/>
                <a:cs typeface="Calibri"/>
              </a:rPr>
              <a:t>Color Coding:</a:t>
            </a:r>
            <a:r>
              <a:rPr lang="en-US" sz="1700" dirty="0">
                <a:latin typeface="Calibri"/>
                <a:cs typeface="Calibri"/>
              </a:rPr>
              <a:t> Similar colored points cluster together, it suggests that the autoencoder is preserving class information within the latent space. This could make it easier for downstream models to classify the data based on these representations.</a:t>
            </a:r>
            <a:endParaRPr lang="en-US" sz="1700" dirty="0"/>
          </a:p>
          <a:p>
            <a:endParaRPr lang="en-US" sz="1700"/>
          </a:p>
        </p:txBody>
      </p:sp>
      <p:sp>
        <p:nvSpPr>
          <p:cNvPr id="42" name="Rectangle 4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3FEB329-2C66-4319-9AD5-35AADCA4DF11}"/>
              </a:ext>
            </a:extLst>
          </p:cNvPr>
          <p:cNvPicPr>
            <a:picLocks noChangeAspect="1"/>
          </p:cNvPicPr>
          <p:nvPr/>
        </p:nvPicPr>
        <p:blipFill>
          <a:blip r:embed="rId2"/>
          <a:stretch>
            <a:fillRect/>
          </a:stretch>
        </p:blipFill>
        <p:spPr>
          <a:xfrm>
            <a:off x="6455482" y="1714176"/>
            <a:ext cx="4791015" cy="3973168"/>
          </a:xfrm>
          <a:prstGeom prst="rect">
            <a:avLst/>
          </a:prstGeom>
        </p:spPr>
      </p:pic>
    </p:spTree>
    <p:extLst>
      <p:ext uri="{BB962C8B-B14F-4D97-AF65-F5344CB8AC3E}">
        <p14:creationId xmlns:p14="http://schemas.microsoft.com/office/powerpoint/2010/main" val="106165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7A9FC-A8A1-6526-E818-D05D075855B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Evaluation metrics</a:t>
            </a:r>
          </a:p>
        </p:txBody>
      </p:sp>
      <p:sp>
        <p:nvSpPr>
          <p:cNvPr id="3" name="Content Placeholder 2">
            <a:extLst>
              <a:ext uri="{FF2B5EF4-FFF2-40B4-BE49-F238E27FC236}">
                <a16:creationId xmlns:a16="http://schemas.microsoft.com/office/drawing/2014/main" id="{91B593ED-4BBB-7960-9E28-6BAD18F322D4}"/>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endParaRPr lang="en-US" sz="2000"/>
          </a:p>
          <a:p>
            <a:r>
              <a:rPr lang="en-US" sz="2000" b="1" dirty="0">
                <a:ea typeface="+mn-lt"/>
                <a:cs typeface="+mn-lt"/>
              </a:rPr>
              <a:t>Accuracy</a:t>
            </a:r>
            <a:r>
              <a:rPr lang="en-US" sz="2000" dirty="0">
                <a:ea typeface="+mn-lt"/>
                <a:cs typeface="+mn-lt"/>
              </a:rPr>
              <a:t>: Overall correctness of predictions.</a:t>
            </a:r>
            <a:endParaRPr lang="en-US" sz="2000" dirty="0"/>
          </a:p>
          <a:p>
            <a:r>
              <a:rPr lang="en-US" sz="2000" b="1" dirty="0">
                <a:ea typeface="+mn-lt"/>
                <a:cs typeface="+mn-lt"/>
              </a:rPr>
              <a:t>Precision</a:t>
            </a:r>
            <a:r>
              <a:rPr lang="en-US" sz="2000" dirty="0">
                <a:ea typeface="+mn-lt"/>
                <a:cs typeface="+mn-lt"/>
              </a:rPr>
              <a:t>: Measure of relevant instances retrieved.</a:t>
            </a:r>
            <a:endParaRPr lang="en-US" sz="2000" dirty="0"/>
          </a:p>
          <a:p>
            <a:r>
              <a:rPr lang="en-US" sz="2000" b="1" dirty="0">
                <a:ea typeface="+mn-lt"/>
                <a:cs typeface="+mn-lt"/>
              </a:rPr>
              <a:t>Recall</a:t>
            </a:r>
            <a:r>
              <a:rPr lang="en-US" sz="2000" dirty="0">
                <a:ea typeface="+mn-lt"/>
                <a:cs typeface="+mn-lt"/>
              </a:rPr>
              <a:t>: Measure of true positive rate.</a:t>
            </a:r>
            <a:endParaRPr lang="en-US" sz="2000" dirty="0"/>
          </a:p>
          <a:p>
            <a:r>
              <a:rPr lang="en-US" sz="2000" b="1" dirty="0">
                <a:ea typeface="+mn-lt"/>
                <a:cs typeface="+mn-lt"/>
              </a:rPr>
              <a:t>F1-Score</a:t>
            </a:r>
            <a:r>
              <a:rPr lang="en-US" sz="2000" dirty="0">
                <a:ea typeface="+mn-lt"/>
                <a:cs typeface="+mn-lt"/>
              </a:rPr>
              <a:t>: Harmonic mean of precision and recall.</a:t>
            </a:r>
            <a:endParaRPr lang="en-US" sz="2000" dirty="0"/>
          </a:p>
          <a:p>
            <a:r>
              <a:rPr lang="en-US" sz="2000" b="1" dirty="0">
                <a:ea typeface="+mn-lt"/>
                <a:cs typeface="+mn-lt"/>
              </a:rPr>
              <a:t>Confusion Matrix</a:t>
            </a:r>
            <a:r>
              <a:rPr lang="en-US" sz="2000" dirty="0">
                <a:ea typeface="+mn-lt"/>
                <a:cs typeface="+mn-lt"/>
              </a:rPr>
              <a:t>: Provides a detailed view of classification performance per class.</a:t>
            </a:r>
          </a:p>
          <a:p>
            <a:pPr marL="0" indent="0">
              <a:buNone/>
            </a:pPr>
            <a:r>
              <a:rPr lang="en-US" sz="2000" b="1" dirty="0">
                <a:ea typeface="+mn-lt"/>
                <a:cs typeface="+mn-lt"/>
              </a:rPr>
              <a:t>Rationale</a:t>
            </a:r>
            <a:r>
              <a:rPr lang="en-US" sz="2000" dirty="0">
                <a:ea typeface="+mn-lt"/>
                <a:cs typeface="+mn-lt"/>
              </a:rPr>
              <a:t>: These metrics ensure a holistic evaluation, particularly in imbalanced datasets.</a:t>
            </a:r>
            <a:endParaRPr lang="en-US" sz="2000" dirty="0"/>
          </a:p>
        </p:txBody>
      </p:sp>
    </p:spTree>
    <p:extLst>
      <p:ext uri="{BB962C8B-B14F-4D97-AF65-F5344CB8AC3E}">
        <p14:creationId xmlns:p14="http://schemas.microsoft.com/office/powerpoint/2010/main" val="351932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D2C2-CC9D-E879-22AE-4F555091DCA2}"/>
              </a:ext>
            </a:extLst>
          </p:cNvPr>
          <p:cNvSpPr>
            <a:spLocks noGrp="1"/>
          </p:cNvSpPr>
          <p:nvPr>
            <p:ph type="title"/>
          </p:nvPr>
        </p:nvSpPr>
        <p:spPr>
          <a:xfrm>
            <a:off x="1136397" y="502020"/>
            <a:ext cx="5323715" cy="1642970"/>
          </a:xfrm>
        </p:spPr>
        <p:txBody>
          <a:bodyPr anchor="b">
            <a:normAutofit/>
          </a:bodyPr>
          <a:lstStyle/>
          <a:p>
            <a:r>
              <a:rPr lang="en-US" sz="4000"/>
              <a:t>Validation and Results</a:t>
            </a:r>
          </a:p>
        </p:txBody>
      </p:sp>
      <p:sp>
        <p:nvSpPr>
          <p:cNvPr id="3" name="Content Placeholder 2">
            <a:extLst>
              <a:ext uri="{FF2B5EF4-FFF2-40B4-BE49-F238E27FC236}">
                <a16:creationId xmlns:a16="http://schemas.microsoft.com/office/drawing/2014/main" id="{714BE89D-A5E3-8B40-66A1-366CE17EC188}"/>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0" indent="0">
              <a:buNone/>
            </a:pPr>
            <a:endParaRPr lang="en-US" sz="2000"/>
          </a:p>
          <a:p>
            <a:r>
              <a:rPr lang="en-US" sz="2000">
                <a:ea typeface="+mn-lt"/>
                <a:cs typeface="+mn-lt"/>
              </a:rPr>
              <a:t>Overall accuracy: </a:t>
            </a:r>
            <a:r>
              <a:rPr lang="en-US" sz="2000" b="1">
                <a:ea typeface="+mn-lt"/>
                <a:cs typeface="+mn-lt"/>
              </a:rPr>
              <a:t>58%</a:t>
            </a:r>
            <a:r>
              <a:rPr lang="en-US" sz="2000">
                <a:ea typeface="+mn-lt"/>
                <a:cs typeface="+mn-lt"/>
              </a:rPr>
              <a:t>.</a:t>
            </a:r>
            <a:endParaRPr lang="en-US" sz="2000"/>
          </a:p>
          <a:p>
            <a:r>
              <a:rPr lang="en-US" sz="2000">
                <a:ea typeface="+mn-lt"/>
                <a:cs typeface="+mn-lt"/>
              </a:rPr>
              <a:t>Classes </a:t>
            </a:r>
            <a:r>
              <a:rPr lang="en-US" sz="2000" b="1">
                <a:ea typeface="+mn-lt"/>
                <a:cs typeface="+mn-lt"/>
              </a:rPr>
              <a:t>1, 2, 3, and 7</a:t>
            </a:r>
            <a:r>
              <a:rPr lang="en-US" sz="2000">
                <a:ea typeface="+mn-lt"/>
                <a:cs typeface="+mn-lt"/>
              </a:rPr>
              <a:t> had good performance (f1-scores &gt; 0.60).</a:t>
            </a:r>
            <a:endParaRPr lang="en-US" sz="2000"/>
          </a:p>
          <a:p>
            <a:r>
              <a:rPr lang="en-US" sz="2000">
                <a:ea typeface="+mn-lt"/>
                <a:cs typeface="+mn-lt"/>
              </a:rPr>
              <a:t>Significant misclassifications in </a:t>
            </a:r>
            <a:r>
              <a:rPr lang="en-US" sz="2000" b="1">
                <a:ea typeface="+mn-lt"/>
                <a:cs typeface="+mn-lt"/>
              </a:rPr>
              <a:t>Class 4 and 5</a:t>
            </a:r>
            <a:r>
              <a:rPr lang="en-US" sz="2000">
                <a:ea typeface="+mn-lt"/>
                <a:cs typeface="+mn-lt"/>
              </a:rPr>
              <a:t>, suggesting a need for better feature separation.</a:t>
            </a:r>
            <a:endParaRPr lang="en-US" sz="2000"/>
          </a:p>
          <a:p>
            <a:endParaRPr lang="en-US" sz="20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omputer&#10;&#10;Description automatically generated">
            <a:extLst>
              <a:ext uri="{FF2B5EF4-FFF2-40B4-BE49-F238E27FC236}">
                <a16:creationId xmlns:a16="http://schemas.microsoft.com/office/drawing/2014/main" id="{CA48A15B-0108-E60A-B8F2-79FAE1997313}"/>
              </a:ext>
            </a:extLst>
          </p:cNvPr>
          <p:cNvPicPr>
            <a:picLocks noChangeAspect="1"/>
          </p:cNvPicPr>
          <p:nvPr/>
        </p:nvPicPr>
        <p:blipFill>
          <a:blip r:embed="rId2"/>
          <a:stretch>
            <a:fillRect/>
          </a:stretch>
        </p:blipFill>
        <p:spPr>
          <a:xfrm>
            <a:off x="7075967" y="1587867"/>
            <a:ext cx="4170530" cy="3714158"/>
          </a:xfrm>
          <a:prstGeom prst="rect">
            <a:avLst/>
          </a:prstGeom>
        </p:spPr>
      </p:pic>
    </p:spTree>
    <p:extLst>
      <p:ext uri="{BB962C8B-B14F-4D97-AF65-F5344CB8AC3E}">
        <p14:creationId xmlns:p14="http://schemas.microsoft.com/office/powerpoint/2010/main" val="228371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9C16C-8C85-08A3-7F3D-2E4BCE064F36}"/>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Insights from Classification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13E176-3494-8518-D0C6-ADCB63C6C67A}"/>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000" b="1">
                <a:latin typeface="Calibri"/>
                <a:cs typeface="Calibri"/>
              </a:rPr>
              <a:t>Overall Accuracy:</a:t>
            </a:r>
            <a:r>
              <a:rPr lang="en-US" sz="2000">
                <a:latin typeface="Calibri"/>
                <a:cs typeface="Calibri"/>
              </a:rPr>
              <a:t> 58% on the gesture test set. While decent, there is room for improvement in handling specific classes.</a:t>
            </a:r>
            <a:endParaRPr lang="en-US" sz="2000"/>
          </a:p>
          <a:p>
            <a:r>
              <a:rPr lang="en-US" sz="2000" b="1">
                <a:latin typeface="Calibri"/>
                <a:cs typeface="Calibri"/>
              </a:rPr>
              <a:t>Strong Class Performance:</a:t>
            </a:r>
            <a:r>
              <a:rPr lang="en-US" sz="2000">
                <a:latin typeface="Calibri"/>
                <a:cs typeface="Calibri"/>
              </a:rPr>
              <a:t> Class 0, 1, 2, 3, and 7 , (f1-scores ranging from 0.61 to 0.73) i.e. the model captures these patterns effectively.</a:t>
            </a:r>
          </a:p>
          <a:p>
            <a:r>
              <a:rPr lang="en-US" sz="2000" b="1">
                <a:latin typeface="Calibri"/>
                <a:cs typeface="Calibri"/>
              </a:rPr>
              <a:t>Weak Class Performance:</a:t>
            </a:r>
            <a:r>
              <a:rPr lang="en-US" sz="2000">
                <a:latin typeface="Calibri"/>
                <a:cs typeface="Calibri"/>
              </a:rPr>
              <a:t> Class 4 and 5, (f1-scores near 0) . This indicates that the model struggles to distinguish these classes, likely due to insufficient latent space representation or overlap with other classes. </a:t>
            </a:r>
          </a:p>
          <a:p>
            <a:r>
              <a:rPr lang="en-US" sz="2000" b="1">
                <a:latin typeface="Calibri"/>
                <a:cs typeface="Calibri"/>
              </a:rPr>
              <a:t>Confusion Observations:</a:t>
            </a:r>
            <a:r>
              <a:rPr lang="en-US" sz="2000">
                <a:latin typeface="Calibri"/>
                <a:cs typeface="Calibri"/>
              </a:rPr>
              <a:t> Class 4 was frequently misclassified as Class 3 or 7, showing a lack of clear boundary in the latent space. Class 5 showed significant misclassification across multiple classes, which highlights instability in recognizing this class. </a:t>
            </a:r>
            <a:endParaRPr lang="en-US" sz="2000">
              <a:latin typeface="Aptos" panose="020B0004020202020204"/>
              <a:cs typeface="Calibri"/>
            </a:endParaRPr>
          </a:p>
          <a:p>
            <a:r>
              <a:rPr lang="en-US" sz="2000" b="1">
                <a:latin typeface="Calibri"/>
                <a:cs typeface="Calibri"/>
              </a:rPr>
              <a:t>Cluster Interpretation:</a:t>
            </a:r>
            <a:r>
              <a:rPr lang="en-US" sz="2000">
                <a:latin typeface="Calibri"/>
                <a:cs typeface="Calibri"/>
              </a:rPr>
              <a:t> The confusion matrix suggests that some classes (e.g., 4, 5) may need further refinement in the latent space to better separate their patterns.</a:t>
            </a:r>
            <a:endParaRPr lang="en-US" sz="2000">
              <a:latin typeface="Aptos" panose="020B0004020202020204"/>
              <a:cs typeface="Calibri"/>
            </a:endParaRPr>
          </a:p>
        </p:txBody>
      </p:sp>
    </p:spTree>
    <p:extLst>
      <p:ext uri="{BB962C8B-B14F-4D97-AF65-F5344CB8AC3E}">
        <p14:creationId xmlns:p14="http://schemas.microsoft.com/office/powerpoint/2010/main" val="46482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BFB7A-BF92-FE97-46BC-B88064817ED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Background</a:t>
            </a:r>
          </a:p>
        </p:txBody>
      </p:sp>
      <p:sp>
        <p:nvSpPr>
          <p:cNvPr id="3" name="Content Placeholder 2">
            <a:extLst>
              <a:ext uri="{FF2B5EF4-FFF2-40B4-BE49-F238E27FC236}">
                <a16:creationId xmlns:a16="http://schemas.microsoft.com/office/drawing/2014/main" id="{5ECA2C0A-6899-241F-C450-718EBAA4A40A}"/>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1700" b="1">
                <a:ea typeface="+mn-lt"/>
                <a:cs typeface="+mn-lt"/>
              </a:rPr>
              <a:t>Problem Statement</a:t>
            </a:r>
            <a:r>
              <a:rPr lang="en-US" sz="1700">
                <a:ea typeface="+mn-lt"/>
                <a:cs typeface="+mn-lt"/>
              </a:rPr>
              <a:t>:</a:t>
            </a:r>
            <a:endParaRPr lang="en-US" sz="1700"/>
          </a:p>
          <a:p>
            <a:r>
              <a:rPr lang="en-US" sz="1700">
                <a:ea typeface="+mn-lt"/>
                <a:cs typeface="+mn-lt"/>
              </a:rPr>
              <a:t>Traditional supervised learning models require large amounts of labeled data. However, labeling is often expensive and time-consuming.</a:t>
            </a:r>
            <a:endParaRPr lang="en-US" sz="1700"/>
          </a:p>
          <a:p>
            <a:pPr marL="0" indent="0">
              <a:buNone/>
            </a:pPr>
            <a:r>
              <a:rPr lang="en-US" sz="1700" b="1">
                <a:ea typeface="+mn-lt"/>
                <a:cs typeface="+mn-lt"/>
              </a:rPr>
              <a:t>Challenges</a:t>
            </a:r>
            <a:r>
              <a:rPr lang="en-US" sz="1700">
                <a:ea typeface="+mn-lt"/>
                <a:cs typeface="+mn-lt"/>
              </a:rPr>
              <a:t>:</a:t>
            </a:r>
            <a:endParaRPr lang="en-US" sz="1700"/>
          </a:p>
          <a:p>
            <a:r>
              <a:rPr lang="en-US" sz="1700">
                <a:ea typeface="+mn-lt"/>
                <a:cs typeface="+mn-lt"/>
              </a:rPr>
              <a:t>Scarcity of labeled data for gesture recognition.</a:t>
            </a:r>
            <a:endParaRPr lang="en-US" sz="1700"/>
          </a:p>
          <a:p>
            <a:r>
              <a:rPr lang="en-US" sz="1700">
                <a:ea typeface="+mn-lt"/>
                <a:cs typeface="+mn-lt"/>
              </a:rPr>
              <a:t>High intra-class variability and inter-class similarity.</a:t>
            </a:r>
            <a:endParaRPr lang="en-US" sz="1700"/>
          </a:p>
          <a:p>
            <a:r>
              <a:rPr lang="en-US" sz="1700">
                <a:ea typeface="+mn-lt"/>
                <a:cs typeface="+mn-lt"/>
              </a:rPr>
              <a:t>Can we learn meaningful patterns without relying on labeled data?</a:t>
            </a:r>
            <a:endParaRPr lang="en-US" sz="1700"/>
          </a:p>
          <a:p>
            <a:endParaRPr lang="en-US" sz="1700">
              <a:ea typeface="+mn-lt"/>
              <a:cs typeface="+mn-lt"/>
            </a:endParaRPr>
          </a:p>
          <a:p>
            <a:pPr marL="0" indent="0">
              <a:buNone/>
            </a:pPr>
            <a:r>
              <a:rPr lang="en-US" sz="1700" b="1">
                <a:ea typeface="+mn-lt"/>
                <a:cs typeface="+mn-lt"/>
              </a:rPr>
              <a:t>Why Self-Supervised Learning?</a:t>
            </a:r>
            <a:endParaRPr lang="en-US" sz="1700"/>
          </a:p>
          <a:p>
            <a:r>
              <a:rPr lang="en-US" sz="1700">
                <a:ea typeface="+mn-lt"/>
                <a:cs typeface="+mn-lt"/>
              </a:rPr>
              <a:t>Self-supervised approaches like autoencoders can leverage unlabeled data to learn meaningful representations.</a:t>
            </a:r>
            <a:endParaRPr lang="en-US" sz="1700"/>
          </a:p>
          <a:p>
            <a:endParaRPr lang="en-US" sz="1700"/>
          </a:p>
        </p:txBody>
      </p:sp>
    </p:spTree>
    <p:extLst>
      <p:ext uri="{BB962C8B-B14F-4D97-AF65-F5344CB8AC3E}">
        <p14:creationId xmlns:p14="http://schemas.microsoft.com/office/powerpoint/2010/main" val="295585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DE356-53F1-5658-7802-52C323AADA2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C319E3-9160-E419-E54A-EF0539260244}"/>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200" b="1">
                <a:ea typeface="+mn-lt"/>
                <a:cs typeface="+mn-lt"/>
              </a:rPr>
              <a:t>Summary</a:t>
            </a:r>
            <a:r>
              <a:rPr lang="en-US" sz="2200">
                <a:ea typeface="+mn-lt"/>
                <a:cs typeface="+mn-lt"/>
              </a:rPr>
              <a:t>:</a:t>
            </a:r>
          </a:p>
          <a:p>
            <a:r>
              <a:rPr lang="en-US" sz="2200">
                <a:ea typeface="+mn-lt"/>
                <a:cs typeface="+mn-lt"/>
              </a:rPr>
              <a:t>Self-supervised autoencoder successfully learned latent representations.</a:t>
            </a:r>
          </a:p>
          <a:p>
            <a:r>
              <a:rPr lang="en-US" sz="2200">
                <a:ea typeface="+mn-lt"/>
                <a:cs typeface="+mn-lt"/>
              </a:rPr>
              <a:t>Moderate performance on test sets highlights strengths and weaknesses.</a:t>
            </a:r>
          </a:p>
          <a:p>
            <a:r>
              <a:rPr lang="en-US" sz="2200">
                <a:ea typeface="+mn-lt"/>
                <a:cs typeface="+mn-lt"/>
              </a:rPr>
              <a:t>Transfer learning to gesture data showed potential but requires further tuning.</a:t>
            </a:r>
          </a:p>
          <a:p>
            <a:r>
              <a:rPr lang="en-US" sz="2200" b="1">
                <a:ea typeface="+mn-lt"/>
                <a:cs typeface="+mn-lt"/>
              </a:rPr>
              <a:t>Proposed Future Directions</a:t>
            </a:r>
            <a:r>
              <a:rPr lang="en-US" sz="2200">
                <a:ea typeface="+mn-lt"/>
                <a:cs typeface="+mn-lt"/>
              </a:rPr>
              <a:t>:</a:t>
            </a:r>
          </a:p>
          <a:p>
            <a:r>
              <a:rPr lang="en-US" sz="2200">
                <a:ea typeface="+mn-lt"/>
                <a:cs typeface="+mn-lt"/>
              </a:rPr>
              <a:t>Experiment with </a:t>
            </a:r>
            <a:r>
              <a:rPr lang="en-US" sz="2200" b="1">
                <a:ea typeface="+mn-lt"/>
                <a:cs typeface="+mn-lt"/>
              </a:rPr>
              <a:t>contrastive learning</a:t>
            </a:r>
            <a:r>
              <a:rPr lang="en-US" sz="2200">
                <a:ea typeface="+mn-lt"/>
                <a:cs typeface="+mn-lt"/>
              </a:rPr>
              <a:t> to improve latent space separation.</a:t>
            </a:r>
          </a:p>
          <a:p>
            <a:r>
              <a:rPr lang="en-US" sz="2200">
                <a:ea typeface="+mn-lt"/>
                <a:cs typeface="+mn-lt"/>
              </a:rPr>
              <a:t>Fine-tune hyperparameters of the autoencoder.</a:t>
            </a:r>
          </a:p>
          <a:p>
            <a:r>
              <a:rPr lang="en-US" sz="2200">
                <a:ea typeface="+mn-lt"/>
                <a:cs typeface="+mn-lt"/>
              </a:rPr>
              <a:t>Investigate ensemble methods for improving classification accuracy.</a:t>
            </a:r>
          </a:p>
          <a:p>
            <a:endParaRPr lang="en-US" sz="2200"/>
          </a:p>
        </p:txBody>
      </p:sp>
    </p:spTree>
    <p:extLst>
      <p:ext uri="{BB962C8B-B14F-4D97-AF65-F5344CB8AC3E}">
        <p14:creationId xmlns:p14="http://schemas.microsoft.com/office/powerpoint/2010/main" val="287488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F8E29-A034-0CBE-D787-ED2153235CA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Technical Learnings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7401B2AA-3785-1321-D421-CECBF830FA98}"/>
              </a:ext>
            </a:extLst>
          </p:cNvPr>
          <p:cNvSpPr>
            <a:spLocks noGrp="1"/>
          </p:cNvSpPr>
          <p:nvPr>
            <p:ph idx="1"/>
          </p:nvPr>
        </p:nvSpPr>
        <p:spPr/>
        <p:txBody>
          <a:bodyPr vert="horz" lIns="91440" tIns="45720" rIns="91440" bIns="45720" rtlCol="0" anchor="t">
            <a:normAutofit/>
          </a:bodyPr>
          <a:lstStyle/>
          <a:p>
            <a:pPr marL="0" indent="0">
              <a:buNone/>
            </a:pPr>
            <a:endParaRPr lang="en-US"/>
          </a:p>
        </p:txBody>
      </p:sp>
      <p:graphicFrame>
        <p:nvGraphicFramePr>
          <p:cNvPr id="17" name="Content Placeholder 2">
            <a:extLst>
              <a:ext uri="{FF2B5EF4-FFF2-40B4-BE49-F238E27FC236}">
                <a16:creationId xmlns:a16="http://schemas.microsoft.com/office/drawing/2014/main" id="{D3F8F507-AC6B-7D78-1FA2-C1E55FB21F31}"/>
              </a:ext>
            </a:extLst>
          </p:cNvPr>
          <p:cNvGraphicFramePr>
            <a:graphicFrameLocks noGrp="1"/>
          </p:cNvGraphicFramePr>
          <p:nvPr>
            <p:extLst>
              <p:ext uri="{D42A27DB-BD31-4B8C-83A1-F6EECF244321}">
                <p14:modId xmlns:p14="http://schemas.microsoft.com/office/powerpoint/2010/main" val="3236735725"/>
              </p:ext>
            </p:extLst>
          </p:nvPr>
        </p:nvGraphicFramePr>
        <p:xfrm>
          <a:off x="838200" y="209335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36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20112C4-1991-8AD7-7B2B-C2CBABA1F574}"/>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377138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29AF75-392F-A37E-AE11-57765F3CA97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a:t>
            </a:r>
          </a:p>
        </p:txBody>
      </p:sp>
      <p:graphicFrame>
        <p:nvGraphicFramePr>
          <p:cNvPr id="18" name="Content Placeholder 2">
            <a:extLst>
              <a:ext uri="{FF2B5EF4-FFF2-40B4-BE49-F238E27FC236}">
                <a16:creationId xmlns:a16="http://schemas.microsoft.com/office/drawing/2014/main" id="{8283B352-D820-39EE-4F3D-67F135C66011}"/>
              </a:ext>
            </a:extLst>
          </p:cNvPr>
          <p:cNvGraphicFramePr>
            <a:graphicFrameLocks noGrp="1"/>
          </p:cNvGraphicFramePr>
          <p:nvPr>
            <p:ph idx="1"/>
            <p:extLst>
              <p:ext uri="{D42A27DB-BD31-4B8C-83A1-F6EECF244321}">
                <p14:modId xmlns:p14="http://schemas.microsoft.com/office/powerpoint/2010/main" val="5619348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51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649DA-6FD4-3F8B-0E6A-5AFE7780867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Methodology</a:t>
            </a:r>
          </a:p>
        </p:txBody>
      </p:sp>
      <p:sp>
        <p:nvSpPr>
          <p:cNvPr id="19" name="Content Placeholder 2">
            <a:extLst>
              <a:ext uri="{FF2B5EF4-FFF2-40B4-BE49-F238E27FC236}">
                <a16:creationId xmlns:a16="http://schemas.microsoft.com/office/drawing/2014/main" id="{A2E761DC-415A-9BA1-4F63-641ABE025537}"/>
              </a:ext>
            </a:extLst>
          </p:cNvPr>
          <p:cNvSpPr>
            <a:spLocks noGrp="1"/>
          </p:cNvSpPr>
          <p:nvPr>
            <p:ph idx="1"/>
          </p:nvPr>
        </p:nvSpPr>
        <p:spPr>
          <a:xfrm>
            <a:off x="1371599" y="2318197"/>
            <a:ext cx="9724031" cy="3683358"/>
          </a:xfrm>
        </p:spPr>
        <p:txBody>
          <a:bodyPr vert="horz" lIns="91440" tIns="45720" rIns="91440" bIns="45720" rtlCol="0" anchor="ctr">
            <a:normAutofit/>
          </a:bodyPr>
          <a:lstStyle/>
          <a:p>
            <a:endParaRPr lang="en-US" sz="2000" dirty="0"/>
          </a:p>
          <a:p>
            <a:endParaRPr lang="en-US" sz="2000"/>
          </a:p>
        </p:txBody>
      </p:sp>
      <p:graphicFrame>
        <p:nvGraphicFramePr>
          <p:cNvPr id="35" name="Content Placeholder 2">
            <a:extLst>
              <a:ext uri="{FF2B5EF4-FFF2-40B4-BE49-F238E27FC236}">
                <a16:creationId xmlns:a16="http://schemas.microsoft.com/office/drawing/2014/main" id="{1D8CBC4C-4321-284B-3E13-2604099D475D}"/>
              </a:ext>
            </a:extLst>
          </p:cNvPr>
          <p:cNvGraphicFramePr>
            <a:graphicFrameLocks noGrp="1"/>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75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BBCDCA-822F-B3C5-E766-C2C9824DE04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Technical Overview: Decoding the Autoencoder</a:t>
            </a:r>
          </a:p>
        </p:txBody>
      </p:sp>
      <p:graphicFrame>
        <p:nvGraphicFramePr>
          <p:cNvPr id="5" name="Content Placeholder 2">
            <a:extLst>
              <a:ext uri="{FF2B5EF4-FFF2-40B4-BE49-F238E27FC236}">
                <a16:creationId xmlns:a16="http://schemas.microsoft.com/office/drawing/2014/main" id="{3A0A44D1-0D4F-6614-B899-A0C744916DF9}"/>
              </a:ext>
            </a:extLst>
          </p:cNvPr>
          <p:cNvGraphicFramePr>
            <a:graphicFrameLocks noGrp="1"/>
          </p:cNvGraphicFramePr>
          <p:nvPr>
            <p:ph idx="1"/>
            <p:extLst>
              <p:ext uri="{D42A27DB-BD31-4B8C-83A1-F6EECF244321}">
                <p14:modId xmlns:p14="http://schemas.microsoft.com/office/powerpoint/2010/main" val="229980277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40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05F60C-CBF7-8775-9F0D-16407DF182D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Data Insights: Knowing Data is Important!!</a:t>
            </a:r>
          </a:p>
        </p:txBody>
      </p:sp>
      <p:sp>
        <p:nvSpPr>
          <p:cNvPr id="3" name="Content Placeholder 2">
            <a:extLst>
              <a:ext uri="{FF2B5EF4-FFF2-40B4-BE49-F238E27FC236}">
                <a16:creationId xmlns:a16="http://schemas.microsoft.com/office/drawing/2014/main" id="{8DFD8D60-D734-5DD8-CAA8-6F1249DAC1A2}"/>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endParaRPr lang="en-US" sz="2000" b="1">
              <a:latin typeface="Calibri"/>
              <a:cs typeface="Calibri"/>
            </a:endParaRPr>
          </a:p>
          <a:p>
            <a:pPr marL="0" indent="0">
              <a:buNone/>
            </a:pPr>
            <a:r>
              <a:rPr lang="en-US" sz="2000" b="1" dirty="0">
                <a:latin typeface="Calibri"/>
                <a:ea typeface="+mn-lt"/>
                <a:cs typeface="+mn-lt"/>
              </a:rPr>
              <a:t>HAR Dataset:</a:t>
            </a:r>
            <a:r>
              <a:rPr lang="en-US" sz="2000" dirty="0">
                <a:latin typeface="Calibri"/>
                <a:ea typeface="+mn-lt"/>
                <a:cs typeface="+mn-lt"/>
              </a:rPr>
              <a:t> Used for self-supervised pre-training.</a:t>
            </a:r>
            <a:endParaRPr lang="en-US" sz="2000" dirty="0">
              <a:latin typeface="Calibri"/>
              <a:cs typeface="Calibri"/>
            </a:endParaRPr>
          </a:p>
          <a:p>
            <a:pPr marL="0" indent="0">
              <a:buNone/>
            </a:pPr>
            <a:r>
              <a:rPr lang="en-US" sz="2000" b="1" dirty="0">
                <a:latin typeface="Calibri"/>
                <a:ea typeface="+mn-lt"/>
                <a:cs typeface="+mn-lt"/>
              </a:rPr>
              <a:t>Gesture Dataset:</a:t>
            </a:r>
            <a:r>
              <a:rPr lang="en-US" sz="2000" dirty="0">
                <a:latin typeface="Calibri"/>
                <a:ea typeface="+mn-lt"/>
                <a:cs typeface="+mn-lt"/>
              </a:rPr>
              <a:t> Used for classification.</a:t>
            </a:r>
            <a:endParaRPr lang="en-US" sz="2000" dirty="0">
              <a:latin typeface="Calibri"/>
              <a:cs typeface="Calibri"/>
            </a:endParaRPr>
          </a:p>
          <a:p>
            <a:pPr marL="0" indent="0">
              <a:buNone/>
            </a:pPr>
            <a:r>
              <a:rPr lang="en-US" sz="2000" b="1" dirty="0">
                <a:latin typeface="Calibri"/>
                <a:cs typeface="Calibri"/>
              </a:rPr>
              <a:t>Key Insights</a:t>
            </a:r>
          </a:p>
          <a:p>
            <a:r>
              <a:rPr lang="en-US" sz="2000" dirty="0">
                <a:latin typeface="Calibri"/>
                <a:cs typeface="Calibri"/>
              </a:rPr>
              <a:t>HAR's Channel 1 has a mean close to 0.5, while Gesture is centered near 0.</a:t>
            </a:r>
          </a:p>
          <a:p>
            <a:r>
              <a:rPr lang="en-US" sz="2000" dirty="0">
                <a:latin typeface="Calibri"/>
                <a:cs typeface="Calibri"/>
              </a:rPr>
              <a:t>Gesture has a wider range compared to HAR.</a:t>
            </a:r>
          </a:p>
          <a:p>
            <a:pPr marL="0" indent="0">
              <a:buNone/>
            </a:pPr>
            <a:r>
              <a:rPr lang="en-US" sz="2000" b="1" dirty="0">
                <a:latin typeface="Calibri"/>
                <a:cs typeface="Calibri"/>
              </a:rPr>
              <a:t>Preprocessing Need:</a:t>
            </a:r>
            <a:endParaRPr lang="en-US" sz="2000" b="1" dirty="0"/>
          </a:p>
          <a:p>
            <a:r>
              <a:rPr lang="en-US" sz="2000" dirty="0">
                <a:latin typeface="Calibri"/>
                <a:cs typeface="Calibri"/>
              </a:rPr>
              <a:t>Normalization/Standardization: Necessary to bring both datasets to a similar scale, especially since gesture data spans a larger range.</a:t>
            </a:r>
          </a:p>
          <a:p>
            <a:r>
              <a:rPr lang="en-US" sz="2000" dirty="0">
                <a:latin typeface="Calibri"/>
                <a:cs typeface="Calibri"/>
              </a:rPr>
              <a:t>Consistent scaling across datasets will help the model generalize better.</a:t>
            </a:r>
          </a:p>
          <a:p>
            <a:endParaRPr lang="en-US" sz="2000">
              <a:latin typeface="Calibri"/>
              <a:cs typeface="Calibri"/>
            </a:endParaRPr>
          </a:p>
        </p:txBody>
      </p:sp>
    </p:spTree>
    <p:extLst>
      <p:ext uri="{BB962C8B-B14F-4D97-AF65-F5344CB8AC3E}">
        <p14:creationId xmlns:p14="http://schemas.microsoft.com/office/powerpoint/2010/main" val="44903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F0DEF-660E-693E-EF9B-C8BD03552D1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Exploratory Data Analysis (EDA)</a:t>
            </a:r>
          </a:p>
        </p:txBody>
      </p:sp>
      <p:pic>
        <p:nvPicPr>
          <p:cNvPr id="4" name="Content Placeholder 3" descr="A graph of a number of numbers&#10;&#10;Description automatically generated">
            <a:extLst>
              <a:ext uri="{FF2B5EF4-FFF2-40B4-BE49-F238E27FC236}">
                <a16:creationId xmlns:a16="http://schemas.microsoft.com/office/drawing/2014/main" id="{8B6DF34A-12E0-5110-A74B-33D392470E31}"/>
              </a:ext>
            </a:extLst>
          </p:cNvPr>
          <p:cNvPicPr>
            <a:picLocks noGrp="1" noChangeAspect="1"/>
          </p:cNvPicPr>
          <p:nvPr>
            <p:ph idx="1"/>
          </p:nvPr>
        </p:nvPicPr>
        <p:blipFill>
          <a:blip r:embed="rId2"/>
          <a:stretch>
            <a:fillRect/>
          </a:stretch>
        </p:blipFill>
        <p:spPr>
          <a:xfrm>
            <a:off x="432225" y="2323328"/>
            <a:ext cx="11327549" cy="3738090"/>
          </a:xfrm>
          <a:prstGeom prst="rect">
            <a:avLst/>
          </a:prstGeom>
        </p:spPr>
      </p:pic>
    </p:spTree>
    <p:extLst>
      <p:ext uri="{BB962C8B-B14F-4D97-AF65-F5344CB8AC3E}">
        <p14:creationId xmlns:p14="http://schemas.microsoft.com/office/powerpoint/2010/main" val="149217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AD07-44A0-FB0D-60E2-DC89EFD7D43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EDA</a:t>
            </a:r>
          </a:p>
        </p:txBody>
      </p:sp>
      <p:pic>
        <p:nvPicPr>
          <p:cNvPr id="4" name="Content Placeholder 3">
            <a:extLst>
              <a:ext uri="{FF2B5EF4-FFF2-40B4-BE49-F238E27FC236}">
                <a16:creationId xmlns:a16="http://schemas.microsoft.com/office/drawing/2014/main" id="{7D3B2047-250C-7AAF-24C9-000E46ADAB75}"/>
              </a:ext>
            </a:extLst>
          </p:cNvPr>
          <p:cNvPicPr>
            <a:picLocks noGrp="1" noChangeAspect="1"/>
          </p:cNvPicPr>
          <p:nvPr>
            <p:ph idx="1"/>
          </p:nvPr>
        </p:nvPicPr>
        <p:blipFill>
          <a:blip r:embed="rId2"/>
          <a:stretch>
            <a:fillRect/>
          </a:stretch>
        </p:blipFill>
        <p:spPr>
          <a:xfrm>
            <a:off x="432225" y="2323328"/>
            <a:ext cx="11327549" cy="3738090"/>
          </a:xfrm>
          <a:prstGeom prst="rect">
            <a:avLst/>
          </a:prstGeom>
        </p:spPr>
      </p:pic>
    </p:spTree>
    <p:extLst>
      <p:ext uri="{BB962C8B-B14F-4D97-AF65-F5344CB8AC3E}">
        <p14:creationId xmlns:p14="http://schemas.microsoft.com/office/powerpoint/2010/main" val="1185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245478-A693-4170-7312-10072A161E0F}"/>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Digging deeper into the Data</a:t>
            </a:r>
          </a:p>
        </p:txBody>
      </p:sp>
      <p:pic>
        <p:nvPicPr>
          <p:cNvPr id="5" name="Content Placeholder 3" descr="A graph of a number of numbers&#10;&#10;Description automatically generated">
            <a:extLst>
              <a:ext uri="{FF2B5EF4-FFF2-40B4-BE49-F238E27FC236}">
                <a16:creationId xmlns:a16="http://schemas.microsoft.com/office/drawing/2014/main" id="{007A8EEB-391F-C14F-8435-29BDC6902672}"/>
              </a:ext>
            </a:extLst>
          </p:cNvPr>
          <p:cNvPicPr>
            <a:picLocks noChangeAspect="1"/>
          </p:cNvPicPr>
          <p:nvPr/>
        </p:nvPicPr>
        <p:blipFill>
          <a:blip r:embed="rId2"/>
          <a:stretch>
            <a:fillRect/>
          </a:stretch>
        </p:blipFill>
        <p:spPr>
          <a:xfrm>
            <a:off x="6345818" y="1906019"/>
            <a:ext cx="5481580" cy="1834480"/>
          </a:xfrm>
          <a:prstGeom prst="rect">
            <a:avLst/>
          </a:prstGeom>
        </p:spPr>
      </p:pic>
      <p:pic>
        <p:nvPicPr>
          <p:cNvPr id="7" name="Content Placeholder 3">
            <a:extLst>
              <a:ext uri="{FF2B5EF4-FFF2-40B4-BE49-F238E27FC236}">
                <a16:creationId xmlns:a16="http://schemas.microsoft.com/office/drawing/2014/main" id="{50018C62-145F-5C42-F25B-E27DCC44ED3F}"/>
              </a:ext>
            </a:extLst>
          </p:cNvPr>
          <p:cNvPicPr>
            <a:picLocks noChangeAspect="1"/>
          </p:cNvPicPr>
          <p:nvPr/>
        </p:nvPicPr>
        <p:blipFill>
          <a:blip r:embed="rId3"/>
          <a:stretch>
            <a:fillRect/>
          </a:stretch>
        </p:blipFill>
        <p:spPr>
          <a:xfrm>
            <a:off x="6529342" y="4308146"/>
            <a:ext cx="5304481" cy="1749610"/>
          </a:xfrm>
          <a:prstGeom prst="rect">
            <a:avLst/>
          </a:prstGeom>
        </p:spPr>
      </p:pic>
      <p:sp>
        <p:nvSpPr>
          <p:cNvPr id="3" name="Content Placeholder 2">
            <a:extLst>
              <a:ext uri="{FF2B5EF4-FFF2-40B4-BE49-F238E27FC236}">
                <a16:creationId xmlns:a16="http://schemas.microsoft.com/office/drawing/2014/main" id="{A48B1B94-90EC-5DDE-2729-BA5B3889F200}"/>
              </a:ext>
            </a:extLst>
          </p:cNvPr>
          <p:cNvSpPr>
            <a:spLocks noGrp="1"/>
          </p:cNvSpPr>
          <p:nvPr>
            <p:ph idx="1"/>
          </p:nvPr>
        </p:nvSpPr>
        <p:spPr>
          <a:xfrm>
            <a:off x="232318" y="1801738"/>
            <a:ext cx="6296028" cy="4259094"/>
          </a:xfrm>
        </p:spPr>
        <p:txBody>
          <a:bodyPr vert="horz" lIns="91440" tIns="45720" rIns="91440" bIns="45720" rtlCol="0" anchor="t">
            <a:noAutofit/>
          </a:bodyPr>
          <a:lstStyle/>
          <a:p>
            <a:pPr marL="0" indent="0">
              <a:buNone/>
            </a:pPr>
            <a:r>
              <a:rPr lang="en-US" sz="1600" b="1" dirty="0">
                <a:latin typeface="Calibri"/>
                <a:cs typeface="Calibri"/>
              </a:rPr>
              <a:t>HAR Dataset:</a:t>
            </a:r>
          </a:p>
          <a:p>
            <a:pPr marL="0" indent="0">
              <a:buNone/>
            </a:pPr>
            <a:r>
              <a:rPr lang="en-US" sz="1600" dirty="0">
                <a:latin typeface="Calibri"/>
                <a:cs typeface="Calibri"/>
              </a:rPr>
              <a:t>Channel 0:</a:t>
            </a:r>
          </a:p>
          <a:p>
            <a:r>
              <a:rPr lang="en-US" sz="1600" dirty="0">
                <a:latin typeface="Calibri"/>
                <a:cs typeface="Calibri"/>
              </a:rPr>
              <a:t>Multimodal distribution with three distinct peaks, suggesting multiple underlying patterns or activities. Right-skewed, indicating a longer tail towards higher values. Potential outliers at the extreme ends.</a:t>
            </a:r>
          </a:p>
          <a:p>
            <a:pPr marL="0" indent="0">
              <a:buNone/>
            </a:pPr>
            <a:r>
              <a:rPr lang="en-US" sz="1600" dirty="0">
                <a:latin typeface="Calibri"/>
                <a:cs typeface="Calibri"/>
              </a:rPr>
              <a:t>Channel 1:</a:t>
            </a:r>
          </a:p>
          <a:p>
            <a:r>
              <a:rPr lang="en-US" sz="1600" dirty="0">
                <a:latin typeface="Calibri"/>
                <a:cs typeface="Calibri"/>
              </a:rPr>
              <a:t>Multimodal distribution with three distinct peaks, suggesting multiple underlying patterns or activities. Right-skewed, indicating a longer tail towards higher values. Potential outliers at the extreme ends.</a:t>
            </a:r>
          </a:p>
          <a:p>
            <a:pPr marL="0" indent="0">
              <a:buNone/>
            </a:pPr>
            <a:r>
              <a:rPr lang="en-US" sz="1600" dirty="0">
                <a:latin typeface="Calibri"/>
                <a:cs typeface="Calibri"/>
              </a:rPr>
              <a:t>Channel 2:</a:t>
            </a:r>
          </a:p>
          <a:p>
            <a:r>
              <a:rPr lang="en-US" sz="1600" dirty="0">
                <a:latin typeface="Calibri"/>
                <a:cs typeface="Calibri"/>
              </a:rPr>
              <a:t>Unimodal distribution with a single peak, indicating a relatively homogeneous distribution. Right-skewed, indicating a longer tail towards higher values. Potential outliers at the extreme ends.</a:t>
            </a:r>
          </a:p>
          <a:p>
            <a:pPr marL="0" indent="0">
              <a:buNone/>
            </a:pPr>
            <a:r>
              <a:rPr lang="en-US" sz="1600" dirty="0">
                <a:latin typeface="Calibri"/>
                <a:cs typeface="Calibri"/>
              </a:rPr>
              <a:t>Gesture Dataset:</a:t>
            </a:r>
          </a:p>
          <a:p>
            <a:pPr marL="0" indent="0">
              <a:buNone/>
            </a:pPr>
            <a:r>
              <a:rPr lang="en-US" sz="1600" dirty="0">
                <a:latin typeface="Calibri"/>
                <a:cs typeface="Calibri"/>
              </a:rPr>
              <a:t>Channel 0, 1, and 2: Approximately normally distributed, indicating a bell-shaped curve with data centered around a specific value. Slight right-skewness, indicating a slightly longer tail towards higher values. Potential outliers at the extreme ends.</a:t>
            </a:r>
          </a:p>
          <a:p>
            <a:endParaRPr lang="en-US" sz="500">
              <a:latin typeface="Calibri"/>
              <a:cs typeface="Calibri"/>
            </a:endParaRPr>
          </a:p>
        </p:txBody>
      </p:sp>
    </p:spTree>
    <p:extLst>
      <p:ext uri="{BB962C8B-B14F-4D97-AF65-F5344CB8AC3E}">
        <p14:creationId xmlns:p14="http://schemas.microsoft.com/office/powerpoint/2010/main" val="48410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Enhancing Time-series Classification Through Self-Supervised Learning</vt:lpstr>
      <vt:lpstr>Background</vt:lpstr>
      <vt:lpstr>Objective</vt:lpstr>
      <vt:lpstr>Methodology</vt:lpstr>
      <vt:lpstr>Technical Overview: Decoding the Autoencoder</vt:lpstr>
      <vt:lpstr>Data Insights: Knowing Data is Important!!</vt:lpstr>
      <vt:lpstr>Exploratory Data Analysis (EDA)</vt:lpstr>
      <vt:lpstr>EDA</vt:lpstr>
      <vt:lpstr>Digging deeper into the Data</vt:lpstr>
      <vt:lpstr>Preprocessing Steps</vt:lpstr>
      <vt:lpstr>Preprocessing Results</vt:lpstr>
      <vt:lpstr>Preprocessing Result</vt:lpstr>
      <vt:lpstr>Model Selection</vt:lpstr>
      <vt:lpstr>Model Architecture</vt:lpstr>
      <vt:lpstr>Training Results</vt:lpstr>
      <vt:lpstr>Training Results and Latent features Visualization</vt:lpstr>
      <vt:lpstr>Evaluation metrics</vt:lpstr>
      <vt:lpstr>Validation and Results</vt:lpstr>
      <vt:lpstr>Insights from Classification</vt:lpstr>
      <vt:lpstr>Conclusion</vt:lpstr>
      <vt:lpstr>Technical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359</cp:revision>
  <dcterms:created xsi:type="dcterms:W3CDTF">2024-11-14T03:13:09Z</dcterms:created>
  <dcterms:modified xsi:type="dcterms:W3CDTF">2024-11-14T11:58:12Z</dcterms:modified>
</cp:coreProperties>
</file>