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67" r:id="rId2"/>
    <p:sldId id="260" r:id="rId3"/>
    <p:sldId id="258" r:id="rId4"/>
    <p:sldId id="261" r:id="rId5"/>
    <p:sldId id="263" r:id="rId6"/>
    <p:sldId id="265" r:id="rId7"/>
    <p:sldId id="268" r:id="rId8"/>
    <p:sldId id="257" r:id="rId9"/>
    <p:sldId id="269" r:id="rId10"/>
    <p:sldId id="270" r:id="rId11"/>
    <p:sldId id="271" r:id="rId12"/>
    <p:sldId id="272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3BB6-92E4-4BF5-BE4B-12FCD6E6D1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B2C456-EFB9-4E62-9257-1012FC4657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- To see how much liquid is displaced</a:t>
          </a:r>
        </a:p>
      </dgm:t>
    </dgm:pt>
    <dgm:pt modelId="{D0F28C37-69AA-4EEC-90DE-B738ACF31C3A}" type="parTrans" cxnId="{0F4D5E8E-6020-41B5-9F01-3D4EE2C5FF49}">
      <dgm:prSet/>
      <dgm:spPr/>
      <dgm:t>
        <a:bodyPr/>
        <a:lstStyle/>
        <a:p>
          <a:endParaRPr lang="en-US"/>
        </a:p>
      </dgm:t>
    </dgm:pt>
    <dgm:pt modelId="{435C1A92-B50C-433C-A69A-92CA5DE88FE3}" type="sibTrans" cxnId="{0F4D5E8E-6020-41B5-9F01-3D4EE2C5FF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9A284B-C5A8-4ACD-B795-16EE9C06B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factors, 2 levels</a:t>
          </a:r>
          <a:r>
            <a:rPr lang="en-US">
              <a:latin typeface="Calibri Light" panose="020F0302020204030204"/>
            </a:rPr>
            <a:t>, 2 replications</a:t>
          </a:r>
          <a:endParaRPr lang="en-US"/>
        </a:p>
      </dgm:t>
    </dgm:pt>
    <dgm:pt modelId="{8834A9F3-FAB7-4C49-90FD-199BA0D12C3E}" type="parTrans" cxnId="{BF8563E0-EC69-45E3-952B-88FBB3594FC1}">
      <dgm:prSet/>
      <dgm:spPr/>
      <dgm:t>
        <a:bodyPr/>
        <a:lstStyle/>
        <a:p>
          <a:endParaRPr lang="en-US"/>
        </a:p>
      </dgm:t>
    </dgm:pt>
    <dgm:pt modelId="{5B146FFA-559E-4882-8E47-01072B1BAE06}" type="sibTrans" cxnId="{BF8563E0-EC69-45E3-952B-88FBB3594F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09B39E-DBB7-4001-814F-D94BA6D92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 runs, 80 minutes</a:t>
          </a:r>
        </a:p>
      </dgm:t>
    </dgm:pt>
    <dgm:pt modelId="{96CE7FA6-D939-4AAD-801A-AFE759499FD6}" type="parTrans" cxnId="{02A770E7-5E9D-4D74-9421-A53F1D9F15FD}">
      <dgm:prSet/>
      <dgm:spPr/>
      <dgm:t>
        <a:bodyPr/>
        <a:lstStyle/>
        <a:p>
          <a:endParaRPr lang="en-US"/>
        </a:p>
      </dgm:t>
    </dgm:pt>
    <dgm:pt modelId="{A6E3307B-7EF3-4303-91DD-13D8F9B41148}" type="sibTrans" cxnId="{02A770E7-5E9D-4D74-9421-A53F1D9F15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1F3DD1-7225-48E7-9657-D001CC23D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on how the experiment will run</a:t>
          </a:r>
        </a:p>
      </dgm:t>
    </dgm:pt>
    <dgm:pt modelId="{8B4FB846-3C7A-4AA3-87BB-8F6F508D3401}" type="parTrans" cxnId="{8196E2E0-415D-433F-A683-66E66B38DCEC}">
      <dgm:prSet/>
      <dgm:spPr/>
      <dgm:t>
        <a:bodyPr/>
        <a:lstStyle/>
        <a:p>
          <a:endParaRPr lang="en-US"/>
        </a:p>
      </dgm:t>
    </dgm:pt>
    <dgm:pt modelId="{21A824B6-FF82-4FF8-9973-6C81F807CF47}" type="sibTrans" cxnId="{8196E2E0-415D-433F-A683-66E66B38DC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AE6C19-2192-4A78-A4DC-303B4A30F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 of weights of liquid displaced</a:t>
          </a:r>
        </a:p>
      </dgm:t>
    </dgm:pt>
    <dgm:pt modelId="{2F5C0A57-2570-487D-9449-38F78504E90A}" type="parTrans" cxnId="{6E5001AA-AFA5-4712-9B2B-1EB79098D546}">
      <dgm:prSet/>
      <dgm:spPr/>
      <dgm:t>
        <a:bodyPr/>
        <a:lstStyle/>
        <a:p>
          <a:endParaRPr lang="en-US"/>
        </a:p>
      </dgm:t>
    </dgm:pt>
    <dgm:pt modelId="{049C3994-F069-4618-B731-F61C442B9A02}" type="sibTrans" cxnId="{6E5001AA-AFA5-4712-9B2B-1EB79098D5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597CE7-293B-454D-AB61-5AA0B9746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Randomization of experiment and calculation of power</a:t>
          </a:r>
        </a:p>
      </dgm:t>
    </dgm:pt>
    <dgm:pt modelId="{46F567B6-1441-412B-8F62-E4B30E45E22F}" type="parTrans" cxnId="{25DC6A4B-CB98-41AF-8EC0-EC59D8032EB9}">
      <dgm:prSet/>
      <dgm:spPr/>
      <dgm:t>
        <a:bodyPr/>
        <a:lstStyle/>
        <a:p>
          <a:endParaRPr lang="en-US"/>
        </a:p>
      </dgm:t>
    </dgm:pt>
    <dgm:pt modelId="{549B145E-0719-4EB4-A889-B5F2395F658D}" type="sibTrans" cxnId="{25DC6A4B-CB98-41AF-8EC0-EC59D8032EB9}">
      <dgm:prSet/>
      <dgm:spPr/>
      <dgm:t>
        <a:bodyPr/>
        <a:lstStyle/>
        <a:p>
          <a:endParaRPr lang="en-US"/>
        </a:p>
      </dgm:t>
    </dgm:pt>
    <dgm:pt modelId="{AF8A6860-0041-4C13-85CA-4903B67F4888}" type="pres">
      <dgm:prSet presAssocID="{DAC03BB6-92E4-4BF5-BE4B-12FCD6E6D161}" presName="root" presStyleCnt="0">
        <dgm:presLayoutVars>
          <dgm:dir/>
          <dgm:resizeHandles val="exact"/>
        </dgm:presLayoutVars>
      </dgm:prSet>
      <dgm:spPr/>
    </dgm:pt>
    <dgm:pt modelId="{7C309BB6-8E08-4930-BC48-AB723CE881BA}" type="pres">
      <dgm:prSet presAssocID="{DAC03BB6-92E4-4BF5-BE4B-12FCD6E6D161}" presName="container" presStyleCnt="0">
        <dgm:presLayoutVars>
          <dgm:dir/>
          <dgm:resizeHandles val="exact"/>
        </dgm:presLayoutVars>
      </dgm:prSet>
      <dgm:spPr/>
    </dgm:pt>
    <dgm:pt modelId="{C926736C-AC9B-47C4-9D24-37C487858C93}" type="pres">
      <dgm:prSet presAssocID="{8FB2C456-EFB9-4E62-9257-1012FC46574E}" presName="compNode" presStyleCnt="0"/>
      <dgm:spPr/>
    </dgm:pt>
    <dgm:pt modelId="{F9989C1B-5780-47AD-A21D-A81E776B3416}" type="pres">
      <dgm:prSet presAssocID="{8FB2C456-EFB9-4E62-9257-1012FC46574E}" presName="iconBgRect" presStyleLbl="bgShp" presStyleIdx="0" presStyleCnt="6"/>
      <dgm:spPr/>
    </dgm:pt>
    <dgm:pt modelId="{868FB755-C6BF-4ADD-BA34-1A0F167AAAF8}" type="pres">
      <dgm:prSet presAssocID="{8FB2C456-EFB9-4E62-9257-1012FC46574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80104C1-21B3-46CA-91D0-28046C0EC011}" type="pres">
      <dgm:prSet presAssocID="{8FB2C456-EFB9-4E62-9257-1012FC46574E}" presName="spaceRect" presStyleCnt="0"/>
      <dgm:spPr/>
    </dgm:pt>
    <dgm:pt modelId="{73F799B0-086F-43F8-B133-4D7E78CC4FBB}" type="pres">
      <dgm:prSet presAssocID="{8FB2C456-EFB9-4E62-9257-1012FC46574E}" presName="textRect" presStyleLbl="revTx" presStyleIdx="0" presStyleCnt="6">
        <dgm:presLayoutVars>
          <dgm:chMax val="1"/>
          <dgm:chPref val="1"/>
        </dgm:presLayoutVars>
      </dgm:prSet>
      <dgm:spPr/>
    </dgm:pt>
    <dgm:pt modelId="{98393D6B-43BA-4DB9-8142-EB8F90E969E5}" type="pres">
      <dgm:prSet presAssocID="{435C1A92-B50C-433C-A69A-92CA5DE88FE3}" presName="sibTrans" presStyleLbl="sibTrans2D1" presStyleIdx="0" presStyleCnt="0"/>
      <dgm:spPr/>
    </dgm:pt>
    <dgm:pt modelId="{E5C351D3-C081-43E3-BC8C-B5716DBCB7B7}" type="pres">
      <dgm:prSet presAssocID="{4E9A284B-C5A8-4ACD-B795-16EE9C06B4EE}" presName="compNode" presStyleCnt="0"/>
      <dgm:spPr/>
    </dgm:pt>
    <dgm:pt modelId="{00878038-E0A0-44A0-ACDB-4890831F9ACA}" type="pres">
      <dgm:prSet presAssocID="{4E9A284B-C5A8-4ACD-B795-16EE9C06B4EE}" presName="iconBgRect" presStyleLbl="bgShp" presStyleIdx="1" presStyleCnt="6"/>
      <dgm:spPr/>
    </dgm:pt>
    <dgm:pt modelId="{6190C4EB-5029-41C0-B533-AED9850DE350}" type="pres">
      <dgm:prSet presAssocID="{4E9A284B-C5A8-4ACD-B795-16EE9C06B4E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282AAD-8222-487F-ACE0-13F4DBC066F2}" type="pres">
      <dgm:prSet presAssocID="{4E9A284B-C5A8-4ACD-B795-16EE9C06B4EE}" presName="spaceRect" presStyleCnt="0"/>
      <dgm:spPr/>
    </dgm:pt>
    <dgm:pt modelId="{7752ED33-FFFC-4239-A382-367663E789AD}" type="pres">
      <dgm:prSet presAssocID="{4E9A284B-C5A8-4ACD-B795-16EE9C06B4EE}" presName="textRect" presStyleLbl="revTx" presStyleIdx="1" presStyleCnt="6">
        <dgm:presLayoutVars>
          <dgm:chMax val="1"/>
          <dgm:chPref val="1"/>
        </dgm:presLayoutVars>
      </dgm:prSet>
      <dgm:spPr/>
    </dgm:pt>
    <dgm:pt modelId="{36D2ABD7-CB6E-45AC-AE8D-079AC6FA37A7}" type="pres">
      <dgm:prSet presAssocID="{5B146FFA-559E-4882-8E47-01072B1BAE06}" presName="sibTrans" presStyleLbl="sibTrans2D1" presStyleIdx="0" presStyleCnt="0"/>
      <dgm:spPr/>
    </dgm:pt>
    <dgm:pt modelId="{1E567D2D-B286-41EE-9BF6-41DD69933AE6}" type="pres">
      <dgm:prSet presAssocID="{9A09B39E-DBB7-4001-814F-D94BA6D92541}" presName="compNode" presStyleCnt="0"/>
      <dgm:spPr/>
    </dgm:pt>
    <dgm:pt modelId="{5E42D760-6FF9-470E-917B-82E6E2EB2ADD}" type="pres">
      <dgm:prSet presAssocID="{9A09B39E-DBB7-4001-814F-D94BA6D92541}" presName="iconBgRect" presStyleLbl="bgShp" presStyleIdx="2" presStyleCnt="6"/>
      <dgm:spPr/>
    </dgm:pt>
    <dgm:pt modelId="{85C9C10E-7130-4251-83FB-B316976CC2C2}" type="pres">
      <dgm:prSet presAssocID="{9A09B39E-DBB7-4001-814F-D94BA6D925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141AAAF-7430-425C-8446-9B65459DEC7F}" type="pres">
      <dgm:prSet presAssocID="{9A09B39E-DBB7-4001-814F-D94BA6D92541}" presName="spaceRect" presStyleCnt="0"/>
      <dgm:spPr/>
    </dgm:pt>
    <dgm:pt modelId="{5E9F3164-C03F-4A38-8CA4-77D3EC50FFF1}" type="pres">
      <dgm:prSet presAssocID="{9A09B39E-DBB7-4001-814F-D94BA6D92541}" presName="textRect" presStyleLbl="revTx" presStyleIdx="2" presStyleCnt="6">
        <dgm:presLayoutVars>
          <dgm:chMax val="1"/>
          <dgm:chPref val="1"/>
        </dgm:presLayoutVars>
      </dgm:prSet>
      <dgm:spPr/>
    </dgm:pt>
    <dgm:pt modelId="{4165F3B1-65CD-45D2-8BAB-E39962BAEB6A}" type="pres">
      <dgm:prSet presAssocID="{A6E3307B-7EF3-4303-91DD-13D8F9B41148}" presName="sibTrans" presStyleLbl="sibTrans2D1" presStyleIdx="0" presStyleCnt="0"/>
      <dgm:spPr/>
    </dgm:pt>
    <dgm:pt modelId="{48DFC164-42A0-41DD-8C8C-8606CE3D2A18}" type="pres">
      <dgm:prSet presAssocID="{C81F3DD1-7225-48E7-9657-D001CC23DE35}" presName="compNode" presStyleCnt="0"/>
      <dgm:spPr/>
    </dgm:pt>
    <dgm:pt modelId="{7E2AC3F7-66C5-49CE-A4AB-46CB6D38D223}" type="pres">
      <dgm:prSet presAssocID="{C81F3DD1-7225-48E7-9657-D001CC23DE35}" presName="iconBgRect" presStyleLbl="bgShp" presStyleIdx="3" presStyleCnt="6"/>
      <dgm:spPr/>
    </dgm:pt>
    <dgm:pt modelId="{EA614AC1-81CB-48A6-9249-0A66A508032B}" type="pres">
      <dgm:prSet presAssocID="{C81F3DD1-7225-48E7-9657-D001CC23DE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D27D65A-20D8-4A00-8707-956F4D4C66DC}" type="pres">
      <dgm:prSet presAssocID="{C81F3DD1-7225-48E7-9657-D001CC23DE35}" presName="spaceRect" presStyleCnt="0"/>
      <dgm:spPr/>
    </dgm:pt>
    <dgm:pt modelId="{281A430A-FF6D-4E98-AC63-4DA002577179}" type="pres">
      <dgm:prSet presAssocID="{C81F3DD1-7225-48E7-9657-D001CC23DE35}" presName="textRect" presStyleLbl="revTx" presStyleIdx="3" presStyleCnt="6">
        <dgm:presLayoutVars>
          <dgm:chMax val="1"/>
          <dgm:chPref val="1"/>
        </dgm:presLayoutVars>
      </dgm:prSet>
      <dgm:spPr/>
    </dgm:pt>
    <dgm:pt modelId="{8976B6C2-4789-41A4-B643-F07FBA405D13}" type="pres">
      <dgm:prSet presAssocID="{21A824B6-FF82-4FF8-9973-6C81F807CF47}" presName="sibTrans" presStyleLbl="sibTrans2D1" presStyleIdx="0" presStyleCnt="0"/>
      <dgm:spPr/>
    </dgm:pt>
    <dgm:pt modelId="{5A23E7EC-4599-4418-8C49-37AFB1929EDB}" type="pres">
      <dgm:prSet presAssocID="{D8AE6C19-2192-4A78-A4DC-303B4A30FCC9}" presName="compNode" presStyleCnt="0"/>
      <dgm:spPr/>
    </dgm:pt>
    <dgm:pt modelId="{5E242725-E532-4922-9CFF-0B9390EDD8E1}" type="pres">
      <dgm:prSet presAssocID="{D8AE6C19-2192-4A78-A4DC-303B4A30FCC9}" presName="iconBgRect" presStyleLbl="bgShp" presStyleIdx="4" presStyleCnt="6"/>
      <dgm:spPr/>
    </dgm:pt>
    <dgm:pt modelId="{0AAF9669-3A46-443E-B308-9376324B91D0}" type="pres">
      <dgm:prSet presAssocID="{D8AE6C19-2192-4A78-A4DC-303B4A30F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75F1E05-E9B6-46AD-AF6C-90DF69B5B5DC}" type="pres">
      <dgm:prSet presAssocID="{D8AE6C19-2192-4A78-A4DC-303B4A30FCC9}" presName="spaceRect" presStyleCnt="0"/>
      <dgm:spPr/>
    </dgm:pt>
    <dgm:pt modelId="{900D2A72-14DE-4375-BC7F-8CD7A6C156E1}" type="pres">
      <dgm:prSet presAssocID="{D8AE6C19-2192-4A78-A4DC-303B4A30FCC9}" presName="textRect" presStyleLbl="revTx" presStyleIdx="4" presStyleCnt="6">
        <dgm:presLayoutVars>
          <dgm:chMax val="1"/>
          <dgm:chPref val="1"/>
        </dgm:presLayoutVars>
      </dgm:prSet>
      <dgm:spPr/>
    </dgm:pt>
    <dgm:pt modelId="{664CBA67-FCE9-4273-B99D-055547A5D773}" type="pres">
      <dgm:prSet presAssocID="{049C3994-F069-4618-B731-F61C442B9A02}" presName="sibTrans" presStyleLbl="sibTrans2D1" presStyleIdx="0" presStyleCnt="0"/>
      <dgm:spPr/>
    </dgm:pt>
    <dgm:pt modelId="{F68B2133-6753-4461-9511-2561169559AB}" type="pres">
      <dgm:prSet presAssocID="{EA597CE7-293B-454D-AB61-5AA0B97466D3}" presName="compNode" presStyleCnt="0"/>
      <dgm:spPr/>
    </dgm:pt>
    <dgm:pt modelId="{34F11581-CA98-4349-83C0-5351A111C7BD}" type="pres">
      <dgm:prSet presAssocID="{EA597CE7-293B-454D-AB61-5AA0B97466D3}" presName="iconBgRect" presStyleLbl="bgShp" presStyleIdx="5" presStyleCnt="6"/>
      <dgm:spPr/>
    </dgm:pt>
    <dgm:pt modelId="{97D13081-121E-45B3-9CF5-ABC38CA4361E}" type="pres">
      <dgm:prSet presAssocID="{EA597CE7-293B-454D-AB61-5AA0B97466D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173051F-CCA6-4592-ABA9-107B728EF6CB}" type="pres">
      <dgm:prSet presAssocID="{EA597CE7-293B-454D-AB61-5AA0B97466D3}" presName="spaceRect" presStyleCnt="0"/>
      <dgm:spPr/>
    </dgm:pt>
    <dgm:pt modelId="{56BC3649-740A-4AE7-80EF-34129B2F61C9}" type="pres">
      <dgm:prSet presAssocID="{EA597CE7-293B-454D-AB61-5AA0B97466D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F00310-43CF-4FCA-9475-B44E0A8A7D78}" type="presOf" srcId="{EA597CE7-293B-454D-AB61-5AA0B97466D3}" destId="{56BC3649-740A-4AE7-80EF-34129B2F61C9}" srcOrd="0" destOrd="0" presId="urn:microsoft.com/office/officeart/2018/2/layout/IconCircleList"/>
    <dgm:cxn modelId="{1C84B445-3279-4A4C-B670-0557AF1965BA}" type="presOf" srcId="{DAC03BB6-92E4-4BF5-BE4B-12FCD6E6D161}" destId="{AF8A6860-0041-4C13-85CA-4903B67F4888}" srcOrd="0" destOrd="0" presId="urn:microsoft.com/office/officeart/2018/2/layout/IconCircleList"/>
    <dgm:cxn modelId="{25DC6A4B-CB98-41AF-8EC0-EC59D8032EB9}" srcId="{DAC03BB6-92E4-4BF5-BE4B-12FCD6E6D161}" destId="{EA597CE7-293B-454D-AB61-5AA0B97466D3}" srcOrd="5" destOrd="0" parTransId="{46F567B6-1441-412B-8F62-E4B30E45E22F}" sibTransId="{549B145E-0719-4EB4-A889-B5F2395F658D}"/>
    <dgm:cxn modelId="{ED8D1055-030A-4527-A905-F255D5BAC377}" type="presOf" srcId="{8FB2C456-EFB9-4E62-9257-1012FC46574E}" destId="{73F799B0-086F-43F8-B133-4D7E78CC4FBB}" srcOrd="0" destOrd="0" presId="urn:microsoft.com/office/officeart/2018/2/layout/IconCircleList"/>
    <dgm:cxn modelId="{EB614987-0413-47CB-B033-1FAE416DAC56}" type="presOf" srcId="{9A09B39E-DBB7-4001-814F-D94BA6D92541}" destId="{5E9F3164-C03F-4A38-8CA4-77D3EC50FFF1}" srcOrd="0" destOrd="0" presId="urn:microsoft.com/office/officeart/2018/2/layout/IconCircleList"/>
    <dgm:cxn modelId="{0F4D5E8E-6020-41B5-9F01-3D4EE2C5FF49}" srcId="{DAC03BB6-92E4-4BF5-BE4B-12FCD6E6D161}" destId="{8FB2C456-EFB9-4E62-9257-1012FC46574E}" srcOrd="0" destOrd="0" parTransId="{D0F28C37-69AA-4EEC-90DE-B738ACF31C3A}" sibTransId="{435C1A92-B50C-433C-A69A-92CA5DE88FE3}"/>
    <dgm:cxn modelId="{EFC9E38F-9A2A-49E3-A261-C590FAFBA8A3}" type="presOf" srcId="{049C3994-F069-4618-B731-F61C442B9A02}" destId="{664CBA67-FCE9-4273-B99D-055547A5D773}" srcOrd="0" destOrd="0" presId="urn:microsoft.com/office/officeart/2018/2/layout/IconCircleList"/>
    <dgm:cxn modelId="{6E5001AA-AFA5-4712-9B2B-1EB79098D546}" srcId="{DAC03BB6-92E4-4BF5-BE4B-12FCD6E6D161}" destId="{D8AE6C19-2192-4A78-A4DC-303B4A30FCC9}" srcOrd="4" destOrd="0" parTransId="{2F5C0A57-2570-487D-9449-38F78504E90A}" sibTransId="{049C3994-F069-4618-B731-F61C442B9A02}"/>
    <dgm:cxn modelId="{F92AE9C3-ECC8-4440-ABAB-4FC26BD186B1}" type="presOf" srcId="{21A824B6-FF82-4FF8-9973-6C81F807CF47}" destId="{8976B6C2-4789-41A4-B643-F07FBA405D13}" srcOrd="0" destOrd="0" presId="urn:microsoft.com/office/officeart/2018/2/layout/IconCircleList"/>
    <dgm:cxn modelId="{FF15CFCF-6CB7-49D2-81CF-2B579839B96F}" type="presOf" srcId="{A6E3307B-7EF3-4303-91DD-13D8F9B41148}" destId="{4165F3B1-65CD-45D2-8BAB-E39962BAEB6A}" srcOrd="0" destOrd="0" presId="urn:microsoft.com/office/officeart/2018/2/layout/IconCircleList"/>
    <dgm:cxn modelId="{19D42BDA-ED01-45B3-AB70-542E8672DF4E}" type="presOf" srcId="{4E9A284B-C5A8-4ACD-B795-16EE9C06B4EE}" destId="{7752ED33-FFFC-4239-A382-367663E789AD}" srcOrd="0" destOrd="0" presId="urn:microsoft.com/office/officeart/2018/2/layout/IconCircleList"/>
    <dgm:cxn modelId="{5CF7A4DE-6066-460A-8098-D50DD4593D60}" type="presOf" srcId="{5B146FFA-559E-4882-8E47-01072B1BAE06}" destId="{36D2ABD7-CB6E-45AC-AE8D-079AC6FA37A7}" srcOrd="0" destOrd="0" presId="urn:microsoft.com/office/officeart/2018/2/layout/IconCircleList"/>
    <dgm:cxn modelId="{BF8563E0-EC69-45E3-952B-88FBB3594FC1}" srcId="{DAC03BB6-92E4-4BF5-BE4B-12FCD6E6D161}" destId="{4E9A284B-C5A8-4ACD-B795-16EE9C06B4EE}" srcOrd="1" destOrd="0" parTransId="{8834A9F3-FAB7-4C49-90FD-199BA0D12C3E}" sibTransId="{5B146FFA-559E-4882-8E47-01072B1BAE06}"/>
    <dgm:cxn modelId="{8196E2E0-415D-433F-A683-66E66B38DCEC}" srcId="{DAC03BB6-92E4-4BF5-BE4B-12FCD6E6D161}" destId="{C81F3DD1-7225-48E7-9657-D001CC23DE35}" srcOrd="3" destOrd="0" parTransId="{8B4FB846-3C7A-4AA3-87BB-8F6F508D3401}" sibTransId="{21A824B6-FF82-4FF8-9973-6C81F807CF47}"/>
    <dgm:cxn modelId="{02A770E7-5E9D-4D74-9421-A53F1D9F15FD}" srcId="{DAC03BB6-92E4-4BF5-BE4B-12FCD6E6D161}" destId="{9A09B39E-DBB7-4001-814F-D94BA6D92541}" srcOrd="2" destOrd="0" parTransId="{96CE7FA6-D939-4AAD-801A-AFE759499FD6}" sibTransId="{A6E3307B-7EF3-4303-91DD-13D8F9B41148}"/>
    <dgm:cxn modelId="{1580C2F3-5711-4A88-A596-E6512D368167}" type="presOf" srcId="{435C1A92-B50C-433C-A69A-92CA5DE88FE3}" destId="{98393D6B-43BA-4DB9-8142-EB8F90E969E5}" srcOrd="0" destOrd="0" presId="urn:microsoft.com/office/officeart/2018/2/layout/IconCircleList"/>
    <dgm:cxn modelId="{FF34D6FB-F190-4DF0-81D5-DD496C6E7304}" type="presOf" srcId="{C81F3DD1-7225-48E7-9657-D001CC23DE35}" destId="{281A430A-FF6D-4E98-AC63-4DA002577179}" srcOrd="0" destOrd="0" presId="urn:microsoft.com/office/officeart/2018/2/layout/IconCircleList"/>
    <dgm:cxn modelId="{649746FC-4D19-49F5-B208-350352FBA8EC}" type="presOf" srcId="{D8AE6C19-2192-4A78-A4DC-303B4A30FCC9}" destId="{900D2A72-14DE-4375-BC7F-8CD7A6C156E1}" srcOrd="0" destOrd="0" presId="urn:microsoft.com/office/officeart/2018/2/layout/IconCircleList"/>
    <dgm:cxn modelId="{341AEA37-64A7-4126-8704-525586CED676}" type="presParOf" srcId="{AF8A6860-0041-4C13-85CA-4903B67F4888}" destId="{7C309BB6-8E08-4930-BC48-AB723CE881BA}" srcOrd="0" destOrd="0" presId="urn:microsoft.com/office/officeart/2018/2/layout/IconCircleList"/>
    <dgm:cxn modelId="{73EFDA1A-BEDF-458F-8B3A-2FD0EBB5A822}" type="presParOf" srcId="{7C309BB6-8E08-4930-BC48-AB723CE881BA}" destId="{C926736C-AC9B-47C4-9D24-37C487858C93}" srcOrd="0" destOrd="0" presId="urn:microsoft.com/office/officeart/2018/2/layout/IconCircleList"/>
    <dgm:cxn modelId="{6D072FF4-A01A-49A1-8432-2512431E06F2}" type="presParOf" srcId="{C926736C-AC9B-47C4-9D24-37C487858C93}" destId="{F9989C1B-5780-47AD-A21D-A81E776B3416}" srcOrd="0" destOrd="0" presId="urn:microsoft.com/office/officeart/2018/2/layout/IconCircleList"/>
    <dgm:cxn modelId="{2B0E1192-0047-4A6D-AFF3-4EF4E8AB1372}" type="presParOf" srcId="{C926736C-AC9B-47C4-9D24-37C487858C93}" destId="{868FB755-C6BF-4ADD-BA34-1A0F167AAAF8}" srcOrd="1" destOrd="0" presId="urn:microsoft.com/office/officeart/2018/2/layout/IconCircleList"/>
    <dgm:cxn modelId="{450B8340-569F-4097-BCE8-8EF1DB75BC3A}" type="presParOf" srcId="{C926736C-AC9B-47C4-9D24-37C487858C93}" destId="{F80104C1-21B3-46CA-91D0-28046C0EC011}" srcOrd="2" destOrd="0" presId="urn:microsoft.com/office/officeart/2018/2/layout/IconCircleList"/>
    <dgm:cxn modelId="{3C895D1B-B18A-4254-8955-5A9D22C19211}" type="presParOf" srcId="{C926736C-AC9B-47C4-9D24-37C487858C93}" destId="{73F799B0-086F-43F8-B133-4D7E78CC4FBB}" srcOrd="3" destOrd="0" presId="urn:microsoft.com/office/officeart/2018/2/layout/IconCircleList"/>
    <dgm:cxn modelId="{9692A2E9-DC2E-4EB4-A669-CA25A1F81055}" type="presParOf" srcId="{7C309BB6-8E08-4930-BC48-AB723CE881BA}" destId="{98393D6B-43BA-4DB9-8142-EB8F90E969E5}" srcOrd="1" destOrd="0" presId="urn:microsoft.com/office/officeart/2018/2/layout/IconCircleList"/>
    <dgm:cxn modelId="{3273BFE8-26F3-4262-8088-71B83EA49622}" type="presParOf" srcId="{7C309BB6-8E08-4930-BC48-AB723CE881BA}" destId="{E5C351D3-C081-43E3-BC8C-B5716DBCB7B7}" srcOrd="2" destOrd="0" presId="urn:microsoft.com/office/officeart/2018/2/layout/IconCircleList"/>
    <dgm:cxn modelId="{C4D0A935-1B04-4D5B-AA6D-2B1E82C37FEC}" type="presParOf" srcId="{E5C351D3-C081-43E3-BC8C-B5716DBCB7B7}" destId="{00878038-E0A0-44A0-ACDB-4890831F9ACA}" srcOrd="0" destOrd="0" presId="urn:microsoft.com/office/officeart/2018/2/layout/IconCircleList"/>
    <dgm:cxn modelId="{27A370F3-07A3-4F82-B563-91A193987C31}" type="presParOf" srcId="{E5C351D3-C081-43E3-BC8C-B5716DBCB7B7}" destId="{6190C4EB-5029-41C0-B533-AED9850DE350}" srcOrd="1" destOrd="0" presId="urn:microsoft.com/office/officeart/2018/2/layout/IconCircleList"/>
    <dgm:cxn modelId="{2B0BA75A-64BB-4E16-B86E-4CCAEAC38454}" type="presParOf" srcId="{E5C351D3-C081-43E3-BC8C-B5716DBCB7B7}" destId="{64282AAD-8222-487F-ACE0-13F4DBC066F2}" srcOrd="2" destOrd="0" presId="urn:microsoft.com/office/officeart/2018/2/layout/IconCircleList"/>
    <dgm:cxn modelId="{5CC56FED-4030-451A-A659-8545CCF86126}" type="presParOf" srcId="{E5C351D3-C081-43E3-BC8C-B5716DBCB7B7}" destId="{7752ED33-FFFC-4239-A382-367663E789AD}" srcOrd="3" destOrd="0" presId="urn:microsoft.com/office/officeart/2018/2/layout/IconCircleList"/>
    <dgm:cxn modelId="{370BA3B7-0C3C-4008-8DF9-1BA541806EA7}" type="presParOf" srcId="{7C309BB6-8E08-4930-BC48-AB723CE881BA}" destId="{36D2ABD7-CB6E-45AC-AE8D-079AC6FA37A7}" srcOrd="3" destOrd="0" presId="urn:microsoft.com/office/officeart/2018/2/layout/IconCircleList"/>
    <dgm:cxn modelId="{459BA4C5-1908-491E-9FD5-2219B883B0DA}" type="presParOf" srcId="{7C309BB6-8E08-4930-BC48-AB723CE881BA}" destId="{1E567D2D-B286-41EE-9BF6-41DD69933AE6}" srcOrd="4" destOrd="0" presId="urn:microsoft.com/office/officeart/2018/2/layout/IconCircleList"/>
    <dgm:cxn modelId="{DEA0992C-9CF4-49D1-83B1-3116FD3BD032}" type="presParOf" srcId="{1E567D2D-B286-41EE-9BF6-41DD69933AE6}" destId="{5E42D760-6FF9-470E-917B-82E6E2EB2ADD}" srcOrd="0" destOrd="0" presId="urn:microsoft.com/office/officeart/2018/2/layout/IconCircleList"/>
    <dgm:cxn modelId="{402EA410-52BE-48DA-B941-8270BA0EC349}" type="presParOf" srcId="{1E567D2D-B286-41EE-9BF6-41DD69933AE6}" destId="{85C9C10E-7130-4251-83FB-B316976CC2C2}" srcOrd="1" destOrd="0" presId="urn:microsoft.com/office/officeart/2018/2/layout/IconCircleList"/>
    <dgm:cxn modelId="{A2569747-2768-4D9A-8382-76889535B394}" type="presParOf" srcId="{1E567D2D-B286-41EE-9BF6-41DD69933AE6}" destId="{5141AAAF-7430-425C-8446-9B65459DEC7F}" srcOrd="2" destOrd="0" presId="urn:microsoft.com/office/officeart/2018/2/layout/IconCircleList"/>
    <dgm:cxn modelId="{D8D82A8B-4390-43DB-9241-4EC572723EAE}" type="presParOf" srcId="{1E567D2D-B286-41EE-9BF6-41DD69933AE6}" destId="{5E9F3164-C03F-4A38-8CA4-77D3EC50FFF1}" srcOrd="3" destOrd="0" presId="urn:microsoft.com/office/officeart/2018/2/layout/IconCircleList"/>
    <dgm:cxn modelId="{74D18B1D-E7EE-42B2-85BF-34CEE9A48022}" type="presParOf" srcId="{7C309BB6-8E08-4930-BC48-AB723CE881BA}" destId="{4165F3B1-65CD-45D2-8BAB-E39962BAEB6A}" srcOrd="5" destOrd="0" presId="urn:microsoft.com/office/officeart/2018/2/layout/IconCircleList"/>
    <dgm:cxn modelId="{BC44670B-CA57-4CC0-99E3-EC800A2C8C98}" type="presParOf" srcId="{7C309BB6-8E08-4930-BC48-AB723CE881BA}" destId="{48DFC164-42A0-41DD-8C8C-8606CE3D2A18}" srcOrd="6" destOrd="0" presId="urn:microsoft.com/office/officeart/2018/2/layout/IconCircleList"/>
    <dgm:cxn modelId="{851FA19D-C32D-4AEE-9292-12AE7395EB53}" type="presParOf" srcId="{48DFC164-42A0-41DD-8C8C-8606CE3D2A18}" destId="{7E2AC3F7-66C5-49CE-A4AB-46CB6D38D223}" srcOrd="0" destOrd="0" presId="urn:microsoft.com/office/officeart/2018/2/layout/IconCircleList"/>
    <dgm:cxn modelId="{696A3E05-9E97-473F-BF97-BA31EEED80C4}" type="presParOf" srcId="{48DFC164-42A0-41DD-8C8C-8606CE3D2A18}" destId="{EA614AC1-81CB-48A6-9249-0A66A508032B}" srcOrd="1" destOrd="0" presId="urn:microsoft.com/office/officeart/2018/2/layout/IconCircleList"/>
    <dgm:cxn modelId="{0C14CC98-BD98-4D0B-A1B1-2DFB97E7C5D6}" type="presParOf" srcId="{48DFC164-42A0-41DD-8C8C-8606CE3D2A18}" destId="{DD27D65A-20D8-4A00-8707-956F4D4C66DC}" srcOrd="2" destOrd="0" presId="urn:microsoft.com/office/officeart/2018/2/layout/IconCircleList"/>
    <dgm:cxn modelId="{84FE27A3-E36A-4496-B005-298198380DAF}" type="presParOf" srcId="{48DFC164-42A0-41DD-8C8C-8606CE3D2A18}" destId="{281A430A-FF6D-4E98-AC63-4DA002577179}" srcOrd="3" destOrd="0" presId="urn:microsoft.com/office/officeart/2018/2/layout/IconCircleList"/>
    <dgm:cxn modelId="{C7EEAC92-56AC-4ADB-9DB4-D950F0E97075}" type="presParOf" srcId="{7C309BB6-8E08-4930-BC48-AB723CE881BA}" destId="{8976B6C2-4789-41A4-B643-F07FBA405D13}" srcOrd="7" destOrd="0" presId="urn:microsoft.com/office/officeart/2018/2/layout/IconCircleList"/>
    <dgm:cxn modelId="{973E3A43-31F9-4E85-A28B-770D784E0DFE}" type="presParOf" srcId="{7C309BB6-8E08-4930-BC48-AB723CE881BA}" destId="{5A23E7EC-4599-4418-8C49-37AFB1929EDB}" srcOrd="8" destOrd="0" presId="urn:microsoft.com/office/officeart/2018/2/layout/IconCircleList"/>
    <dgm:cxn modelId="{E377481D-26A8-488F-8079-83E481E15C57}" type="presParOf" srcId="{5A23E7EC-4599-4418-8C49-37AFB1929EDB}" destId="{5E242725-E532-4922-9CFF-0B9390EDD8E1}" srcOrd="0" destOrd="0" presId="urn:microsoft.com/office/officeart/2018/2/layout/IconCircleList"/>
    <dgm:cxn modelId="{2BF81723-2D9F-438F-8B2E-7D25352B725B}" type="presParOf" srcId="{5A23E7EC-4599-4418-8C49-37AFB1929EDB}" destId="{0AAF9669-3A46-443E-B308-9376324B91D0}" srcOrd="1" destOrd="0" presId="urn:microsoft.com/office/officeart/2018/2/layout/IconCircleList"/>
    <dgm:cxn modelId="{3F118183-BA27-4AFB-B797-C0339E6E8D1C}" type="presParOf" srcId="{5A23E7EC-4599-4418-8C49-37AFB1929EDB}" destId="{375F1E05-E9B6-46AD-AF6C-90DF69B5B5DC}" srcOrd="2" destOrd="0" presId="urn:microsoft.com/office/officeart/2018/2/layout/IconCircleList"/>
    <dgm:cxn modelId="{ADB29EE3-E1AB-4802-9BF5-BEB83F023EC6}" type="presParOf" srcId="{5A23E7EC-4599-4418-8C49-37AFB1929EDB}" destId="{900D2A72-14DE-4375-BC7F-8CD7A6C156E1}" srcOrd="3" destOrd="0" presId="urn:microsoft.com/office/officeart/2018/2/layout/IconCircleList"/>
    <dgm:cxn modelId="{F58F2210-C767-4A24-B6C0-A0FEE6EDA16E}" type="presParOf" srcId="{7C309BB6-8E08-4930-BC48-AB723CE881BA}" destId="{664CBA67-FCE9-4273-B99D-055547A5D773}" srcOrd="9" destOrd="0" presId="urn:microsoft.com/office/officeart/2018/2/layout/IconCircleList"/>
    <dgm:cxn modelId="{EBA2C0D2-4799-4786-9AB6-74249A910186}" type="presParOf" srcId="{7C309BB6-8E08-4930-BC48-AB723CE881BA}" destId="{F68B2133-6753-4461-9511-2561169559AB}" srcOrd="10" destOrd="0" presId="urn:microsoft.com/office/officeart/2018/2/layout/IconCircleList"/>
    <dgm:cxn modelId="{B58E8D65-2D41-43CE-828D-6785E4209C9C}" type="presParOf" srcId="{F68B2133-6753-4461-9511-2561169559AB}" destId="{34F11581-CA98-4349-83C0-5351A111C7BD}" srcOrd="0" destOrd="0" presId="urn:microsoft.com/office/officeart/2018/2/layout/IconCircleList"/>
    <dgm:cxn modelId="{ED2FB5FA-9DA0-4B4E-A909-10337F0F1B6D}" type="presParOf" srcId="{F68B2133-6753-4461-9511-2561169559AB}" destId="{97D13081-121E-45B3-9CF5-ABC38CA4361E}" srcOrd="1" destOrd="0" presId="urn:microsoft.com/office/officeart/2018/2/layout/IconCircleList"/>
    <dgm:cxn modelId="{4FC9F484-57C2-4E97-B87D-DA9816E08A6D}" type="presParOf" srcId="{F68B2133-6753-4461-9511-2561169559AB}" destId="{8173051F-CCA6-4592-ABA9-107B728EF6CB}" srcOrd="2" destOrd="0" presId="urn:microsoft.com/office/officeart/2018/2/layout/IconCircleList"/>
    <dgm:cxn modelId="{93F42AFB-CC79-4FA8-B4A3-3650B9EE2757}" type="presParOf" srcId="{F68B2133-6753-4461-9511-2561169559AB}" destId="{56BC3649-740A-4AE7-80EF-34129B2F61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89C1B-5780-47AD-A21D-A81E776B3416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FB755-C6BF-4ADD-BA34-1A0F167AAAF8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799B0-086F-43F8-B133-4D7E78CC4FBB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 - To see how much liquid is displaced</a:t>
          </a:r>
        </a:p>
      </dsp:txBody>
      <dsp:txXfrm>
        <a:off x="1172126" y="909059"/>
        <a:ext cx="2114937" cy="897246"/>
      </dsp:txXfrm>
    </dsp:sp>
    <dsp:sp modelId="{00878038-E0A0-44A0-ACDB-4890831F9ACA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0C4EB-5029-41C0-B533-AED9850DE350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2ED33-FFFC-4239-A382-367663E789AD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 factors, 2 levels</a:t>
          </a:r>
          <a:r>
            <a:rPr lang="en-US" sz="1900" kern="1200">
              <a:latin typeface="Calibri Light" panose="020F0302020204030204"/>
            </a:rPr>
            <a:t>, 2 replications</a:t>
          </a:r>
          <a:endParaRPr lang="en-US" sz="1900" kern="1200"/>
        </a:p>
      </dsp:txBody>
      <dsp:txXfrm>
        <a:off x="4745088" y="909059"/>
        <a:ext cx="2114937" cy="897246"/>
      </dsp:txXfrm>
    </dsp:sp>
    <dsp:sp modelId="{5E42D760-6FF9-470E-917B-82E6E2EB2ADD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9C10E-7130-4251-83FB-B316976CC2C2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F3164-C03F-4A38-8CA4-77D3EC50FFF1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16 runs, 80 minutes</a:t>
          </a:r>
        </a:p>
      </dsp:txBody>
      <dsp:txXfrm>
        <a:off x="8318049" y="909059"/>
        <a:ext cx="2114937" cy="897246"/>
      </dsp:txXfrm>
    </dsp:sp>
    <dsp:sp modelId="{7E2AC3F7-66C5-49CE-A4AB-46CB6D38D223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14AC1-81CB-48A6-9249-0A66A508032B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A430A-FF6D-4E98-AC63-4DA002577179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on how the experiment will run</a:t>
          </a:r>
        </a:p>
      </dsp:txBody>
      <dsp:txXfrm>
        <a:off x="1172126" y="2546238"/>
        <a:ext cx="2114937" cy="897246"/>
      </dsp:txXfrm>
    </dsp:sp>
    <dsp:sp modelId="{5E242725-E532-4922-9CFF-0B9390EDD8E1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F9669-3A46-443E-B308-9376324B91D0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2A72-14DE-4375-BC7F-8CD7A6C156E1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Calculation of weights of liquid displaced</a:t>
          </a:r>
        </a:p>
      </dsp:txBody>
      <dsp:txXfrm>
        <a:off x="4745088" y="2546238"/>
        <a:ext cx="2114937" cy="897246"/>
      </dsp:txXfrm>
    </dsp:sp>
    <dsp:sp modelId="{34F11581-CA98-4349-83C0-5351A111C7BD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13081-121E-45B3-9CF5-ABC38CA4361E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C3649-740A-4AE7-80EF-34129B2F61C9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Randomization of experiment and calculation of power</a:t>
          </a:r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9164-B114-50E8-B06E-662FF82C2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115" y="4473799"/>
            <a:ext cx="6861820" cy="1141851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>
                <a:solidFill>
                  <a:srgbClr val="080808"/>
                </a:solidFill>
                <a:ea typeface="+mn-lt"/>
                <a:cs typeface="+mn-lt"/>
              </a:rPr>
              <a:t>Presented by: </a:t>
            </a:r>
            <a:endParaRPr lang="en-US" sz="1800" dirty="0">
              <a:solidFill>
                <a:srgbClr val="080808"/>
              </a:solidFill>
              <a:ea typeface="+mn-lt"/>
              <a:cs typeface="+mn-lt"/>
            </a:endParaRPr>
          </a:p>
          <a:p>
            <a:endParaRPr lang="en-US" sz="1800" b="1" dirty="0">
              <a:solidFill>
                <a:srgbClr val="080808"/>
              </a:solidFill>
              <a:ea typeface="+mn-lt"/>
              <a:cs typeface="+mn-lt"/>
            </a:endParaRPr>
          </a:p>
          <a:p>
            <a:r>
              <a:rPr lang="en-US" sz="1800" b="1" dirty="0">
                <a:solidFill>
                  <a:srgbClr val="080808"/>
                </a:solidFill>
                <a:ea typeface="+mn-lt"/>
                <a:cs typeface="+mn-lt"/>
              </a:rPr>
              <a:t>Jacob Haussler, James Hawkins, </a:t>
            </a:r>
            <a:r>
              <a:rPr lang="en-US" sz="1800" b="1" dirty="0" err="1">
                <a:solidFill>
                  <a:srgbClr val="080808"/>
                </a:solidFill>
                <a:ea typeface="+mn-lt"/>
                <a:cs typeface="+mn-lt"/>
              </a:rPr>
              <a:t>Nzube</a:t>
            </a:r>
            <a:r>
              <a:rPr lang="en-US" sz="1800" b="1" dirty="0">
                <a:solidFill>
                  <a:srgbClr val="080808"/>
                </a:solidFill>
                <a:ea typeface="+mn-lt"/>
                <a:cs typeface="+mn-lt"/>
              </a:rPr>
              <a:t> </a:t>
            </a:r>
            <a:r>
              <a:rPr lang="en-US" sz="1800" b="1" dirty="0" err="1">
                <a:solidFill>
                  <a:srgbClr val="080808"/>
                </a:solidFill>
                <a:ea typeface="+mn-lt"/>
                <a:cs typeface="+mn-lt"/>
              </a:rPr>
              <a:t>Ohalete</a:t>
            </a:r>
            <a:r>
              <a:rPr lang="en-US" sz="1800" b="1" dirty="0">
                <a:solidFill>
                  <a:srgbClr val="080808"/>
                </a:solidFill>
                <a:ea typeface="+mn-lt"/>
                <a:cs typeface="+mn-lt"/>
              </a:rPr>
              <a:t>, Pragya </a:t>
            </a:r>
            <a:r>
              <a:rPr lang="en-US" sz="1800" b="1" dirty="0" err="1">
                <a:solidFill>
                  <a:srgbClr val="080808"/>
                </a:solidFill>
                <a:ea typeface="+mn-lt"/>
                <a:cs typeface="+mn-lt"/>
              </a:rPr>
              <a:t>Khanal</a:t>
            </a:r>
            <a:endParaRPr lang="en-US" sz="1800" dirty="0">
              <a:solidFill>
                <a:srgbClr val="080808"/>
              </a:solidFill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0C0A-8D94-F733-43CE-36EE434BC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080808"/>
                </a:solidFill>
                <a:cs typeface="Calibri Light"/>
              </a:rPr>
              <a:t>Liquid Displacement Using Mentos</a:t>
            </a:r>
            <a:r>
              <a:rPr lang="en-US" sz="3600">
                <a:solidFill>
                  <a:srgbClr val="080808"/>
                </a:solidFill>
                <a:cs typeface="Calibri Light"/>
              </a:rPr>
              <a:t> </a:t>
            </a:r>
          </a:p>
        </p:txBody>
      </p:sp>
      <p:sp>
        <p:nvSpPr>
          <p:cNvPr id="4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0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54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56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58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60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6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1B5F4-52F1-9D2B-8A9F-697342D5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Two-factor Interaction Plots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5D8C4F-ABE2-9FB9-3FA8-E98345DB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2" y="1432803"/>
            <a:ext cx="4990494" cy="39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76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26A05-D973-C2BE-6A8B-15D10B81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Contrasts for B:C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975-11DF-11DD-B811-D33140C4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3" y="1614342"/>
            <a:ext cx="7034484" cy="298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The effect of B when C=Refrigerated minus the effect of B when C=Not Refrigerated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Point estimate = 1.0250000 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95% Confidence interval = (0.4119246, 1.6380754)</a:t>
            </a: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78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75B9B-C18D-CE37-6BDE-33CD03AA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Best Set of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408D-2C77-CDB1-DA72-8B1675AB0182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Using Scheffe: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Point estimate = 0.9033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95% C.I. = 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(-0.23228, 2.03895)</a:t>
            </a:r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88D27-B5FC-D491-6946-E28F05F99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52794"/>
              </p:ext>
            </p:extLst>
          </p:nvPr>
        </p:nvGraphicFramePr>
        <p:xfrm>
          <a:off x="5295320" y="2987777"/>
          <a:ext cx="6253213" cy="195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10">
                  <a:extLst>
                    <a:ext uri="{9D8B030D-6E8A-4147-A177-3AD203B41FA5}">
                      <a16:colId xmlns:a16="http://schemas.microsoft.com/office/drawing/2014/main" val="377699107"/>
                    </a:ext>
                  </a:extLst>
                </a:gridCol>
                <a:gridCol w="1356961">
                  <a:extLst>
                    <a:ext uri="{9D8B030D-6E8A-4147-A177-3AD203B41FA5}">
                      <a16:colId xmlns:a16="http://schemas.microsoft.com/office/drawing/2014/main" val="3063309164"/>
                    </a:ext>
                  </a:extLst>
                </a:gridCol>
                <a:gridCol w="1277820">
                  <a:extLst>
                    <a:ext uri="{9D8B030D-6E8A-4147-A177-3AD203B41FA5}">
                      <a16:colId xmlns:a16="http://schemas.microsoft.com/office/drawing/2014/main" val="2233542219"/>
                    </a:ext>
                  </a:extLst>
                </a:gridCol>
                <a:gridCol w="1356961">
                  <a:extLst>
                    <a:ext uri="{9D8B030D-6E8A-4147-A177-3AD203B41FA5}">
                      <a16:colId xmlns:a16="http://schemas.microsoft.com/office/drawing/2014/main" val="2810350903"/>
                    </a:ext>
                  </a:extLst>
                </a:gridCol>
                <a:gridCol w="1356961">
                  <a:extLst>
                    <a:ext uri="{9D8B030D-6E8A-4147-A177-3AD203B41FA5}">
                      <a16:colId xmlns:a16="http://schemas.microsoft.com/office/drawing/2014/main" val="4268692276"/>
                    </a:ext>
                  </a:extLst>
                </a:gridCol>
              </a:tblGrid>
              <a:tr h="1033037">
                <a:tc>
                  <a:txBody>
                    <a:bodyPr/>
                    <a:lstStyle/>
                    <a:p>
                      <a:pPr fontAlgn="base"/>
                      <a:endParaRPr lang="en-US" sz="19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B=Diet Coke, </a:t>
                      </a:r>
                      <a:endParaRPr lang="en-US" sz="27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900">
                          <a:effectLst/>
                        </a:rPr>
                        <a:t>C=R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B=Coca-Cola, C=R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B=Diet Coke, C=NR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B=Coca-Cola, C=NR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extLst>
                  <a:ext uri="{0D108BD9-81ED-4DB2-BD59-A6C34878D82A}">
                    <a16:rowId xmlns:a16="http://schemas.microsoft.com/office/drawing/2014/main" val="1405031096"/>
                  </a:ext>
                </a:extLst>
              </a:tr>
              <a:tr h="459633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A=2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10.50667 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8.29 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b="1">
                          <a:effectLst/>
                        </a:rPr>
                        <a:t>11.63667</a:t>
                      </a: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10.44333 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extLst>
                  <a:ext uri="{0D108BD9-81ED-4DB2-BD59-A6C34878D82A}">
                    <a16:rowId xmlns:a16="http://schemas.microsoft.com/office/drawing/2014/main" val="1064604218"/>
                  </a:ext>
                </a:extLst>
              </a:tr>
              <a:tr h="459633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A=4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11.22333 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8.96 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b="1">
                          <a:effectLst/>
                        </a:rPr>
                        <a:t>12.54000 </a:t>
                      </a:r>
                      <a:endParaRPr lang="en-US" sz="2700" b="1">
                        <a:effectLst/>
                      </a:endParaRPr>
                    </a:p>
                  </a:txBody>
                  <a:tcPr marL="138525" marR="138525" marT="69263" marB="692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11.30333 </a:t>
                      </a:r>
                      <a:endParaRPr lang="en-US" sz="2700">
                        <a:effectLst/>
                      </a:endParaRPr>
                    </a:p>
                  </a:txBody>
                  <a:tcPr marL="138525" marR="138525" marT="69263" marB="69263" anchor="ctr"/>
                </a:tc>
                <a:extLst>
                  <a:ext uri="{0D108BD9-81ED-4DB2-BD59-A6C34878D82A}">
                    <a16:rowId xmlns:a16="http://schemas.microsoft.com/office/drawing/2014/main" val="36801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5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0C5-F88E-6140-9702-FF6DED4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>
                <a:cs typeface="Calibri Light"/>
              </a:rPr>
              <a:t>What We Would do Differently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37C6-DD4C-DEBD-84BC-2839797F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351"/>
            <a:ext cx="5259532" cy="342481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Increase the number of Mentos used.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Increase the size of the soda bottles.</a:t>
            </a:r>
            <a:endParaRPr lang="en-US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Use different brands and flavors of soda. </a:t>
            </a:r>
            <a:endParaRPr lang="en-US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Increase the temperature of the soda.</a:t>
            </a:r>
            <a:endParaRPr lang="en-US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Set up a system to automatically drop the Mentos.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FC36C-79C4-9726-10FC-2C69E4CBFF55}"/>
              </a:ext>
            </a:extLst>
          </p:cNvPr>
          <p:cNvSpPr txBox="1"/>
          <p:nvPr/>
        </p:nvSpPr>
        <p:spPr>
          <a:xfrm>
            <a:off x="6103112" y="2520661"/>
            <a:ext cx="5377975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Check if more replications on each level of each factor would give better results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Also, we would add more levels for the sodas. 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D3A10-99E8-27D8-B420-F1F167508DD3}"/>
              </a:ext>
            </a:extLst>
          </p:cNvPr>
          <p:cNvSpPr txBox="1"/>
          <p:nvPr/>
        </p:nvSpPr>
        <p:spPr>
          <a:xfrm>
            <a:off x="5036128" y="1979468"/>
            <a:ext cx="2128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Experiment Changes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EB38381-F5A7-0FDA-E7B2-ADD4D891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EAC8B-6C3A-3B4C-6A79-60EBB2E3D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9314D-5EA3-51E2-FBFA-019EE6CAB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21419" y="1074994"/>
            <a:ext cx="493118" cy="4931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7C7FAE9-3953-DE93-74A7-373F57ABC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737991" y="481300"/>
            <a:ext cx="1935307" cy="972709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5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ound, outdoor, container, bin&#10;&#10;Description automatically generated">
            <a:extLst>
              <a:ext uri="{FF2B5EF4-FFF2-40B4-BE49-F238E27FC236}">
                <a16:creationId xmlns:a16="http://schemas.microsoft.com/office/drawing/2014/main" id="{F3B32B12-71DE-A6C3-FC55-730698A4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0" b="15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47D59-5DD1-9945-0FCD-0AAAC71C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Q&amp;A </a:t>
            </a:r>
          </a:p>
          <a:p>
            <a:pPr algn="r"/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110" name="Straight Connector 10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0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56243-53C1-24AB-0B6D-03098FDF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3600">
                <a:cs typeface="Calibri Light"/>
              </a:rPr>
            </a:br>
            <a:r>
              <a:rPr lang="en-US" sz="3600">
                <a:cs typeface="Calibri Light"/>
              </a:rPr>
              <a:t>Initial Proposal</a:t>
            </a:r>
            <a:endParaRPr lang="en-US" sz="36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F2DD4E2-D97C-7BDC-D804-37E505043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44051"/>
              </p:ext>
            </p:extLst>
          </p:nvPr>
        </p:nvGraphicFramePr>
        <p:xfrm>
          <a:off x="775741" y="1822554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8478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595-624F-1E53-D55A-C50942A51E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>
                <a:cs typeface="Calibri Light"/>
              </a:rPr>
              <a:t>Changes in the resubmitted proposal</a:t>
            </a:r>
            <a:endParaRPr 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166D-4346-AC02-FADC-A44E0EAE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49" y="1715402"/>
            <a:ext cx="4312321" cy="401378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Original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E5A6-A5BC-97E7-0999-FA10C645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449" y="2056540"/>
            <a:ext cx="4562156" cy="479993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2 replications 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16 runs, 80 minutes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Type of soda = Coke and Fanta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Level of mentos (2,5)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Temperature = Refrigerated and Room Temperature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No role assignments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14FBC6-1B2A-38AE-0D63-EE214BBD2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677" y="1698143"/>
            <a:ext cx="3449736" cy="400943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Resubmission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DF49D2-9893-6A76-04D2-7A5E8ED97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0677" y="2055855"/>
            <a:ext cx="5004964" cy="4804097"/>
          </a:xfrm>
          <a:custGeom>
            <a:avLst/>
            <a:gdLst>
              <a:gd name="connsiteX0" fmla="*/ 0 w 5004964"/>
              <a:gd name="connsiteY0" fmla="*/ 0 h 4804097"/>
              <a:gd name="connsiteX1" fmla="*/ 625621 w 5004964"/>
              <a:gd name="connsiteY1" fmla="*/ 0 h 4804097"/>
              <a:gd name="connsiteX2" fmla="*/ 1101092 w 5004964"/>
              <a:gd name="connsiteY2" fmla="*/ 0 h 4804097"/>
              <a:gd name="connsiteX3" fmla="*/ 1576564 w 5004964"/>
              <a:gd name="connsiteY3" fmla="*/ 0 h 4804097"/>
              <a:gd name="connsiteX4" fmla="*/ 2302283 w 5004964"/>
              <a:gd name="connsiteY4" fmla="*/ 0 h 4804097"/>
              <a:gd name="connsiteX5" fmla="*/ 2827805 w 5004964"/>
              <a:gd name="connsiteY5" fmla="*/ 0 h 4804097"/>
              <a:gd name="connsiteX6" fmla="*/ 3303276 w 5004964"/>
              <a:gd name="connsiteY6" fmla="*/ 0 h 4804097"/>
              <a:gd name="connsiteX7" fmla="*/ 3828797 w 5004964"/>
              <a:gd name="connsiteY7" fmla="*/ 0 h 4804097"/>
              <a:gd name="connsiteX8" fmla="*/ 4404368 w 5004964"/>
              <a:gd name="connsiteY8" fmla="*/ 0 h 4804097"/>
              <a:gd name="connsiteX9" fmla="*/ 5004964 w 5004964"/>
              <a:gd name="connsiteY9" fmla="*/ 0 h 4804097"/>
              <a:gd name="connsiteX10" fmla="*/ 5004964 w 5004964"/>
              <a:gd name="connsiteY10" fmla="*/ 590218 h 4804097"/>
              <a:gd name="connsiteX11" fmla="*/ 5004964 w 5004964"/>
              <a:gd name="connsiteY11" fmla="*/ 1132394 h 4804097"/>
              <a:gd name="connsiteX12" fmla="*/ 5004964 w 5004964"/>
              <a:gd name="connsiteY12" fmla="*/ 1674571 h 4804097"/>
              <a:gd name="connsiteX13" fmla="*/ 5004964 w 5004964"/>
              <a:gd name="connsiteY13" fmla="*/ 2216748 h 4804097"/>
              <a:gd name="connsiteX14" fmla="*/ 5004964 w 5004964"/>
              <a:gd name="connsiteY14" fmla="*/ 2903047 h 4804097"/>
              <a:gd name="connsiteX15" fmla="*/ 5004964 w 5004964"/>
              <a:gd name="connsiteY15" fmla="*/ 3685429 h 4804097"/>
              <a:gd name="connsiteX16" fmla="*/ 5004964 w 5004964"/>
              <a:gd name="connsiteY16" fmla="*/ 4804097 h 4804097"/>
              <a:gd name="connsiteX17" fmla="*/ 4279244 w 5004964"/>
              <a:gd name="connsiteY17" fmla="*/ 4804097 h 4804097"/>
              <a:gd name="connsiteX18" fmla="*/ 3603574 w 5004964"/>
              <a:gd name="connsiteY18" fmla="*/ 4804097 h 4804097"/>
              <a:gd name="connsiteX19" fmla="*/ 2927904 w 5004964"/>
              <a:gd name="connsiteY19" fmla="*/ 4804097 h 4804097"/>
              <a:gd name="connsiteX20" fmla="*/ 2302283 w 5004964"/>
              <a:gd name="connsiteY20" fmla="*/ 4804097 h 4804097"/>
              <a:gd name="connsiteX21" fmla="*/ 1776762 w 5004964"/>
              <a:gd name="connsiteY21" fmla="*/ 4804097 h 4804097"/>
              <a:gd name="connsiteX22" fmla="*/ 1101092 w 5004964"/>
              <a:gd name="connsiteY22" fmla="*/ 4804097 h 4804097"/>
              <a:gd name="connsiteX23" fmla="*/ 0 w 5004964"/>
              <a:gd name="connsiteY23" fmla="*/ 4804097 h 4804097"/>
              <a:gd name="connsiteX24" fmla="*/ 0 w 5004964"/>
              <a:gd name="connsiteY24" fmla="*/ 4021715 h 4804097"/>
              <a:gd name="connsiteX25" fmla="*/ 0 w 5004964"/>
              <a:gd name="connsiteY25" fmla="*/ 3335416 h 4804097"/>
              <a:gd name="connsiteX26" fmla="*/ 0 w 5004964"/>
              <a:gd name="connsiteY26" fmla="*/ 2649116 h 4804097"/>
              <a:gd name="connsiteX27" fmla="*/ 0 w 5004964"/>
              <a:gd name="connsiteY27" fmla="*/ 2106940 h 4804097"/>
              <a:gd name="connsiteX28" fmla="*/ 0 w 5004964"/>
              <a:gd name="connsiteY28" fmla="*/ 1420640 h 4804097"/>
              <a:gd name="connsiteX29" fmla="*/ 0 w 5004964"/>
              <a:gd name="connsiteY29" fmla="*/ 638259 h 4804097"/>
              <a:gd name="connsiteX30" fmla="*/ 0 w 5004964"/>
              <a:gd name="connsiteY30" fmla="*/ 0 h 480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04964" h="4804097" fill="none" extrusionOk="0">
                <a:moveTo>
                  <a:pt x="0" y="0"/>
                </a:moveTo>
                <a:cubicBezTo>
                  <a:pt x="234476" y="-29357"/>
                  <a:pt x="423229" y="12459"/>
                  <a:pt x="625621" y="0"/>
                </a:cubicBezTo>
                <a:cubicBezTo>
                  <a:pt x="828013" y="-12459"/>
                  <a:pt x="927779" y="-6998"/>
                  <a:pt x="1101092" y="0"/>
                </a:cubicBezTo>
                <a:cubicBezTo>
                  <a:pt x="1274405" y="6998"/>
                  <a:pt x="1477745" y="23582"/>
                  <a:pt x="1576564" y="0"/>
                </a:cubicBezTo>
                <a:cubicBezTo>
                  <a:pt x="1675383" y="-23582"/>
                  <a:pt x="2075493" y="8416"/>
                  <a:pt x="2302283" y="0"/>
                </a:cubicBezTo>
                <a:cubicBezTo>
                  <a:pt x="2529073" y="-8416"/>
                  <a:pt x="2668667" y="21537"/>
                  <a:pt x="2827805" y="0"/>
                </a:cubicBezTo>
                <a:cubicBezTo>
                  <a:pt x="2986943" y="-21537"/>
                  <a:pt x="3150310" y="-4439"/>
                  <a:pt x="3303276" y="0"/>
                </a:cubicBezTo>
                <a:cubicBezTo>
                  <a:pt x="3456242" y="4439"/>
                  <a:pt x="3672399" y="16119"/>
                  <a:pt x="3828797" y="0"/>
                </a:cubicBezTo>
                <a:cubicBezTo>
                  <a:pt x="3985195" y="-16119"/>
                  <a:pt x="4211369" y="25383"/>
                  <a:pt x="4404368" y="0"/>
                </a:cubicBezTo>
                <a:cubicBezTo>
                  <a:pt x="4597367" y="-25383"/>
                  <a:pt x="4727616" y="-12370"/>
                  <a:pt x="5004964" y="0"/>
                </a:cubicBezTo>
                <a:cubicBezTo>
                  <a:pt x="4994500" y="149075"/>
                  <a:pt x="5005468" y="367037"/>
                  <a:pt x="5004964" y="590218"/>
                </a:cubicBezTo>
                <a:cubicBezTo>
                  <a:pt x="5004460" y="813399"/>
                  <a:pt x="4993911" y="973683"/>
                  <a:pt x="5004964" y="1132394"/>
                </a:cubicBezTo>
                <a:cubicBezTo>
                  <a:pt x="5016017" y="1291105"/>
                  <a:pt x="5006164" y="1458969"/>
                  <a:pt x="5004964" y="1674571"/>
                </a:cubicBezTo>
                <a:cubicBezTo>
                  <a:pt x="5003764" y="1890173"/>
                  <a:pt x="5018762" y="2058345"/>
                  <a:pt x="5004964" y="2216748"/>
                </a:cubicBezTo>
                <a:cubicBezTo>
                  <a:pt x="4991166" y="2375151"/>
                  <a:pt x="5000308" y="2666871"/>
                  <a:pt x="5004964" y="2903047"/>
                </a:cubicBezTo>
                <a:cubicBezTo>
                  <a:pt x="5009620" y="3139223"/>
                  <a:pt x="4973035" y="3467955"/>
                  <a:pt x="5004964" y="3685429"/>
                </a:cubicBezTo>
                <a:cubicBezTo>
                  <a:pt x="5036893" y="3902903"/>
                  <a:pt x="4998889" y="4464893"/>
                  <a:pt x="5004964" y="4804097"/>
                </a:cubicBezTo>
                <a:cubicBezTo>
                  <a:pt x="4791614" y="4776625"/>
                  <a:pt x="4613746" y="4810615"/>
                  <a:pt x="4279244" y="4804097"/>
                </a:cubicBezTo>
                <a:cubicBezTo>
                  <a:pt x="3944742" y="4797579"/>
                  <a:pt x="3867172" y="4784807"/>
                  <a:pt x="3603574" y="4804097"/>
                </a:cubicBezTo>
                <a:cubicBezTo>
                  <a:pt x="3339976" y="4823388"/>
                  <a:pt x="3117248" y="4773514"/>
                  <a:pt x="2927904" y="4804097"/>
                </a:cubicBezTo>
                <a:cubicBezTo>
                  <a:pt x="2738560" y="4834681"/>
                  <a:pt x="2604140" y="4820905"/>
                  <a:pt x="2302283" y="4804097"/>
                </a:cubicBezTo>
                <a:cubicBezTo>
                  <a:pt x="2000426" y="4787289"/>
                  <a:pt x="1961970" y="4779749"/>
                  <a:pt x="1776762" y="4804097"/>
                </a:cubicBezTo>
                <a:cubicBezTo>
                  <a:pt x="1591554" y="4828445"/>
                  <a:pt x="1288185" y="4770379"/>
                  <a:pt x="1101092" y="4804097"/>
                </a:cubicBezTo>
                <a:cubicBezTo>
                  <a:pt x="913999" y="4837816"/>
                  <a:pt x="304002" y="4846368"/>
                  <a:pt x="0" y="4804097"/>
                </a:cubicBezTo>
                <a:cubicBezTo>
                  <a:pt x="12573" y="4422898"/>
                  <a:pt x="2936" y="4192834"/>
                  <a:pt x="0" y="4021715"/>
                </a:cubicBezTo>
                <a:cubicBezTo>
                  <a:pt x="-2936" y="3850596"/>
                  <a:pt x="-2964" y="3565393"/>
                  <a:pt x="0" y="3335416"/>
                </a:cubicBezTo>
                <a:cubicBezTo>
                  <a:pt x="2964" y="3105439"/>
                  <a:pt x="31579" y="2982679"/>
                  <a:pt x="0" y="2649116"/>
                </a:cubicBezTo>
                <a:cubicBezTo>
                  <a:pt x="-31579" y="2315553"/>
                  <a:pt x="-19604" y="2369091"/>
                  <a:pt x="0" y="2106940"/>
                </a:cubicBezTo>
                <a:cubicBezTo>
                  <a:pt x="19604" y="1844789"/>
                  <a:pt x="-11732" y="1721605"/>
                  <a:pt x="0" y="1420640"/>
                </a:cubicBezTo>
                <a:cubicBezTo>
                  <a:pt x="11732" y="1119675"/>
                  <a:pt x="-2553" y="984013"/>
                  <a:pt x="0" y="638259"/>
                </a:cubicBezTo>
                <a:cubicBezTo>
                  <a:pt x="2553" y="292505"/>
                  <a:pt x="15071" y="137937"/>
                  <a:pt x="0" y="0"/>
                </a:cubicBezTo>
                <a:close/>
              </a:path>
              <a:path w="5004964" h="4804097" stroke="0" extrusionOk="0">
                <a:moveTo>
                  <a:pt x="0" y="0"/>
                </a:moveTo>
                <a:cubicBezTo>
                  <a:pt x="179433" y="-14202"/>
                  <a:pt x="410132" y="-19080"/>
                  <a:pt x="575571" y="0"/>
                </a:cubicBezTo>
                <a:cubicBezTo>
                  <a:pt x="741010" y="19080"/>
                  <a:pt x="989425" y="-21350"/>
                  <a:pt x="1101092" y="0"/>
                </a:cubicBezTo>
                <a:cubicBezTo>
                  <a:pt x="1212759" y="21350"/>
                  <a:pt x="1431868" y="-23650"/>
                  <a:pt x="1626613" y="0"/>
                </a:cubicBezTo>
                <a:cubicBezTo>
                  <a:pt x="1821358" y="23650"/>
                  <a:pt x="1942574" y="-145"/>
                  <a:pt x="2102085" y="0"/>
                </a:cubicBezTo>
                <a:cubicBezTo>
                  <a:pt x="2261596" y="145"/>
                  <a:pt x="2420717" y="9636"/>
                  <a:pt x="2577556" y="0"/>
                </a:cubicBezTo>
                <a:cubicBezTo>
                  <a:pt x="2734395" y="-9636"/>
                  <a:pt x="2870592" y="2600"/>
                  <a:pt x="3053028" y="0"/>
                </a:cubicBezTo>
                <a:cubicBezTo>
                  <a:pt x="3235464" y="-2600"/>
                  <a:pt x="3533116" y="9532"/>
                  <a:pt x="3728698" y="0"/>
                </a:cubicBezTo>
                <a:cubicBezTo>
                  <a:pt x="3924280" y="-9532"/>
                  <a:pt x="4105574" y="-4286"/>
                  <a:pt x="4204170" y="0"/>
                </a:cubicBezTo>
                <a:cubicBezTo>
                  <a:pt x="4302766" y="4286"/>
                  <a:pt x="4636186" y="-2669"/>
                  <a:pt x="5004964" y="0"/>
                </a:cubicBezTo>
                <a:cubicBezTo>
                  <a:pt x="4992785" y="164865"/>
                  <a:pt x="5015023" y="375803"/>
                  <a:pt x="5004964" y="590218"/>
                </a:cubicBezTo>
                <a:cubicBezTo>
                  <a:pt x="4994905" y="804633"/>
                  <a:pt x="5022164" y="1059532"/>
                  <a:pt x="5004964" y="1180435"/>
                </a:cubicBezTo>
                <a:cubicBezTo>
                  <a:pt x="4987764" y="1301338"/>
                  <a:pt x="4994420" y="1576539"/>
                  <a:pt x="5004964" y="1770653"/>
                </a:cubicBezTo>
                <a:cubicBezTo>
                  <a:pt x="5015508" y="1964767"/>
                  <a:pt x="5026882" y="2234535"/>
                  <a:pt x="5004964" y="2456952"/>
                </a:cubicBezTo>
                <a:cubicBezTo>
                  <a:pt x="4983046" y="2679369"/>
                  <a:pt x="5034625" y="2984032"/>
                  <a:pt x="5004964" y="3191293"/>
                </a:cubicBezTo>
                <a:cubicBezTo>
                  <a:pt x="4975303" y="3398554"/>
                  <a:pt x="4984137" y="3647520"/>
                  <a:pt x="5004964" y="3925634"/>
                </a:cubicBezTo>
                <a:cubicBezTo>
                  <a:pt x="5025791" y="4203748"/>
                  <a:pt x="4975897" y="4455208"/>
                  <a:pt x="5004964" y="4804097"/>
                </a:cubicBezTo>
                <a:cubicBezTo>
                  <a:pt x="4788423" y="4820680"/>
                  <a:pt x="4635363" y="4789094"/>
                  <a:pt x="4529492" y="4804097"/>
                </a:cubicBezTo>
                <a:cubicBezTo>
                  <a:pt x="4423621" y="4819100"/>
                  <a:pt x="4154668" y="4808768"/>
                  <a:pt x="4003971" y="4804097"/>
                </a:cubicBezTo>
                <a:cubicBezTo>
                  <a:pt x="3853274" y="4799426"/>
                  <a:pt x="3646792" y="4782916"/>
                  <a:pt x="3428400" y="4804097"/>
                </a:cubicBezTo>
                <a:cubicBezTo>
                  <a:pt x="3210008" y="4825278"/>
                  <a:pt x="3019598" y="4833326"/>
                  <a:pt x="2802780" y="4804097"/>
                </a:cubicBezTo>
                <a:cubicBezTo>
                  <a:pt x="2585962" y="4774868"/>
                  <a:pt x="2347184" y="4806672"/>
                  <a:pt x="2227209" y="4804097"/>
                </a:cubicBezTo>
                <a:cubicBezTo>
                  <a:pt x="2107234" y="4801522"/>
                  <a:pt x="1934516" y="4809643"/>
                  <a:pt x="1751737" y="4804097"/>
                </a:cubicBezTo>
                <a:cubicBezTo>
                  <a:pt x="1568958" y="4798551"/>
                  <a:pt x="1290568" y="4780557"/>
                  <a:pt x="1126117" y="4804097"/>
                </a:cubicBezTo>
                <a:cubicBezTo>
                  <a:pt x="961666" y="4827637"/>
                  <a:pt x="348735" y="4842339"/>
                  <a:pt x="0" y="4804097"/>
                </a:cubicBezTo>
                <a:cubicBezTo>
                  <a:pt x="-17012" y="4614966"/>
                  <a:pt x="18196" y="4225550"/>
                  <a:pt x="0" y="4069756"/>
                </a:cubicBezTo>
                <a:cubicBezTo>
                  <a:pt x="-18196" y="3913962"/>
                  <a:pt x="-25050" y="3638251"/>
                  <a:pt x="0" y="3479539"/>
                </a:cubicBezTo>
                <a:cubicBezTo>
                  <a:pt x="25050" y="3320827"/>
                  <a:pt x="12685" y="3092781"/>
                  <a:pt x="0" y="2841280"/>
                </a:cubicBezTo>
                <a:cubicBezTo>
                  <a:pt x="-12685" y="2589779"/>
                  <a:pt x="-706" y="2513753"/>
                  <a:pt x="0" y="2251063"/>
                </a:cubicBezTo>
                <a:cubicBezTo>
                  <a:pt x="706" y="1988373"/>
                  <a:pt x="10531" y="1891906"/>
                  <a:pt x="0" y="1612804"/>
                </a:cubicBezTo>
                <a:cubicBezTo>
                  <a:pt x="-10531" y="1333702"/>
                  <a:pt x="-16057" y="1222462"/>
                  <a:pt x="0" y="1070627"/>
                </a:cubicBezTo>
                <a:cubicBezTo>
                  <a:pt x="16057" y="918792"/>
                  <a:pt x="-2751" y="430720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3 replications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24 runs, 120 minutes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Type of soda = Coke and Diet Coke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Levels of mentos (2,4)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Temperature = Refrigerated and non-refrigerated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Role assignments</a:t>
            </a:r>
            <a:endParaRPr lang="en-US">
              <a:ea typeface="Calibri" panose="020F0502020204030204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More details </a:t>
            </a:r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81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189-5BE5-4895-96F4-EB0516F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Actual Experiment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468F-24EF-40DF-9A70-C7291376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6736"/>
            <a:ext cx="5573629" cy="5037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/>
              <a:t>3:20PM-Weather problems</a:t>
            </a:r>
            <a:endParaRPr lang="en-US" sz="1600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3:30PM-An Idea</a:t>
            </a:r>
            <a:endParaRPr lang="en-US" sz="1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3:45PM-Hope </a:t>
            </a:r>
            <a:endParaRPr lang="en-US" sz="1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3:50PM-The Set up.</a:t>
            </a:r>
            <a:endParaRPr lang="en-US" sz="1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4:00PM-First Soda explosion </a:t>
            </a:r>
            <a:endParaRPr lang="en-US" sz="1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5:00PM-Half-way through</a:t>
            </a:r>
            <a:endParaRPr lang="en-US" sz="1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5:40PM- The clean up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ound, outdoor, beer, curb&#10;&#10;Description automatically generated">
            <a:extLst>
              <a:ext uri="{FF2B5EF4-FFF2-40B4-BE49-F238E27FC236}">
                <a16:creationId xmlns:a16="http://schemas.microsoft.com/office/drawing/2014/main" id="{9DBBC6BA-5270-44E9-8D2B-B4433C976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7" r="-1" b="20020"/>
          <a:stretch/>
        </p:blipFill>
        <p:spPr>
          <a:xfrm>
            <a:off x="6412117" y="10"/>
            <a:ext cx="5779884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40DC4-A022-4821-9844-0790D6910B37}"/>
              </a:ext>
            </a:extLst>
          </p:cNvPr>
          <p:cNvSpPr txBox="1"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spc="-1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Surprises</a:t>
            </a: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5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WhatsApp Video 2022-04-14 at 2.02.13 PM">
            <a:hlinkClick r:id="" action="ppaction://media"/>
            <a:extLst>
              <a:ext uri="{FF2B5EF4-FFF2-40B4-BE49-F238E27FC236}">
                <a16:creationId xmlns:a16="http://schemas.microsoft.com/office/drawing/2014/main" id="{42471ED7-2449-436E-BD5D-B5B6333041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21682" y="413453"/>
            <a:ext cx="3317100" cy="60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3915-8D28-42D1-8629-7FA2AB0D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rmAutofit/>
          </a:bodyPr>
          <a:lstStyle/>
          <a:p>
            <a:r>
              <a:rPr lang="en-US" sz="3600"/>
              <a:t>Surprises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C71E-4C37-43B0-9BD3-308AEA61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Soda explosion size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Drop method</a:t>
            </a: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Weather</a:t>
            </a: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Calibri"/>
              </a:rPr>
              <a:t>Cola vs Diet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1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742A3-0A07-49EA-8676-0009571C3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5" r="-1" b="15772"/>
          <a:stretch/>
        </p:blipFill>
        <p:spPr>
          <a:xfrm>
            <a:off x="6412117" y="10"/>
            <a:ext cx="5779884" cy="6857990"/>
          </a:xfrm>
          <a:prstGeom prst="rect">
            <a:avLst/>
          </a:prstGeom>
        </p:spPr>
      </p:pic>
      <p:grpSp>
        <p:nvGrpSpPr>
          <p:cNvPr id="43" name="Group 2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5281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14835-E7E8-C0AE-7CC3-2697E1B1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ANOVA Table</a:t>
            </a:r>
            <a:endParaRPr lang="en-US" sz="3600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615C69-7663-A11A-11A7-DF1CE19E8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25465"/>
              </p:ext>
            </p:extLst>
          </p:nvPr>
        </p:nvGraphicFramePr>
        <p:xfrm>
          <a:off x="838200" y="1985142"/>
          <a:ext cx="10515603" cy="403231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{3B4B98B0-60AC-42C2-AFA5-B58CD77FA1E5}</a:tableStyleId>
              </a:tblPr>
              <a:tblGrid>
                <a:gridCol w="1735135">
                  <a:extLst>
                    <a:ext uri="{9D8B030D-6E8A-4147-A177-3AD203B41FA5}">
                      <a16:colId xmlns:a16="http://schemas.microsoft.com/office/drawing/2014/main" val="28384904"/>
                    </a:ext>
                  </a:extLst>
                </a:gridCol>
                <a:gridCol w="1064972">
                  <a:extLst>
                    <a:ext uri="{9D8B030D-6E8A-4147-A177-3AD203B41FA5}">
                      <a16:colId xmlns:a16="http://schemas.microsoft.com/office/drawing/2014/main" val="89068477"/>
                    </a:ext>
                  </a:extLst>
                </a:gridCol>
                <a:gridCol w="1887109">
                  <a:extLst>
                    <a:ext uri="{9D8B030D-6E8A-4147-A177-3AD203B41FA5}">
                      <a16:colId xmlns:a16="http://schemas.microsoft.com/office/drawing/2014/main" val="3891887666"/>
                    </a:ext>
                  </a:extLst>
                </a:gridCol>
                <a:gridCol w="2107587">
                  <a:extLst>
                    <a:ext uri="{9D8B030D-6E8A-4147-A177-3AD203B41FA5}">
                      <a16:colId xmlns:a16="http://schemas.microsoft.com/office/drawing/2014/main" val="3315162250"/>
                    </a:ext>
                  </a:extLst>
                </a:gridCol>
                <a:gridCol w="1829683">
                  <a:extLst>
                    <a:ext uri="{9D8B030D-6E8A-4147-A177-3AD203B41FA5}">
                      <a16:colId xmlns:a16="http://schemas.microsoft.com/office/drawing/2014/main" val="973595399"/>
                    </a:ext>
                  </a:extLst>
                </a:gridCol>
                <a:gridCol w="1891117">
                  <a:extLst>
                    <a:ext uri="{9D8B030D-6E8A-4147-A177-3AD203B41FA5}">
                      <a16:colId xmlns:a16="http://schemas.microsoft.com/office/drawing/2014/main" val="1895464152"/>
                    </a:ext>
                  </a:extLst>
                </a:gridCol>
              </a:tblGrid>
              <a:tr h="516247">
                <a:tc>
                  <a:txBody>
                    <a:bodyPr/>
                    <a:lstStyle/>
                    <a:p>
                      <a:pPr fontAlgn="base"/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b="1" cap="none" spc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Sum Sq </a:t>
                      </a: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Mean Sq </a:t>
                      </a: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F value </a:t>
                      </a: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P-value </a:t>
                      </a:r>
                    </a:p>
                  </a:txBody>
                  <a:tcPr marL="75117" marR="163530" marT="21462" marB="1609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286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3.721 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3.721 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35.698 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1.94e-05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23906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B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17.906 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17.906 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171.783 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5.67e-10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7259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18.079 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18.079 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173.445 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5.29e-10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01622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A:B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0.003 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0.003 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0.029 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0.86659 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77299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A:C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0.053 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0.053 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0.510 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0.48525 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957883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B:C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1.576 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1.576 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15.119 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0.00131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66819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A:B:C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0.000 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0.000 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0.000 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0.99503 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54559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Residuals </a:t>
                      </a:r>
                    </a:p>
                  </a:txBody>
                  <a:tcPr marL="75117" marR="163530" marT="21462" marB="1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16 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1.668 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0.104 </a:t>
                      </a: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7" marR="163530" marT="21462" marB="1609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5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832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00FA-DD91-A141-B4E8-C19EF987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Assumptions Checking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9B3246C-2C2D-B516-DFBD-0BF780FB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Normality</a:t>
            </a: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sz="2000"/>
              <a:t>Constant Variance (Homogeneity of Variance)</a:t>
            </a:r>
            <a:endParaRPr lang="en-US" sz="2000">
              <a:cs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20177AA-FF82-C4F5-D598-003A795E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89579"/>
            <a:ext cx="6253212" cy="3548696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7594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6DC9B-62CD-3A01-20A2-49E1775E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Pairwise Comparisons for A (Number of Mentos)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0E0C-CCDB-2A9E-3FFE-F1DFC1BC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TukeyHSD(outthree, "A")</a:t>
            </a:r>
            <a:endParaRPr lang="en-US" sz="200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           diff           lwr             upr            p adj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4-2  0.7875  0.5080886  1.066911  1.94e-05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The mean liquid loss due to four mentos candies is significantly better than that of two mentos candies.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</Words>
  <Application>Microsoft Macintosh PowerPoint</Application>
  <PresentationFormat>Widescreen</PresentationFormat>
  <Paragraphs>152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Liquid Displacement Using Mentos </vt:lpstr>
      <vt:lpstr> Initial Proposal</vt:lpstr>
      <vt:lpstr>Changes in the resubmitted proposal</vt:lpstr>
      <vt:lpstr>Actual Experiment Implementation</vt:lpstr>
      <vt:lpstr>PowerPoint Presentation</vt:lpstr>
      <vt:lpstr>Surprises cont.</vt:lpstr>
      <vt:lpstr>ANOVA Table</vt:lpstr>
      <vt:lpstr>Assumptions Checking</vt:lpstr>
      <vt:lpstr>Pairwise Comparisons for A (Number of Mentos)</vt:lpstr>
      <vt:lpstr>Two-factor Interaction Plots</vt:lpstr>
      <vt:lpstr>Contrasts for B:C Interaction</vt:lpstr>
      <vt:lpstr>The Best Set of Conditions</vt:lpstr>
      <vt:lpstr>What We Would do Differently</vt:lpstr>
      <vt:lpstr>Q&amp;A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Nzubechukwu Chukwudum Ohalete</cp:lastModifiedBy>
  <cp:revision>35</cp:revision>
  <dcterms:created xsi:type="dcterms:W3CDTF">2022-04-14T17:39:39Z</dcterms:created>
  <dcterms:modified xsi:type="dcterms:W3CDTF">2022-04-18T20:04:58Z</dcterms:modified>
</cp:coreProperties>
</file>