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1ea9277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1ea9277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1ea9277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1ea92771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1ea92771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1ea92771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ea92771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1ea92771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1ea9277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1ea9277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1ea92771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1ea92771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ea92771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ea92771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ea92771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ea92771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MART SALES PREDICTION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Pragya Sinha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Problem statement</a:t>
            </a:r>
            <a:endParaRPr sz="1600">
              <a:solidFill>
                <a:srgbClr val="93C47D"/>
              </a:solidFill>
              <a:latin typeface="Calibri"/>
              <a:ea typeface="Calibri"/>
              <a:cs typeface="Calibri"/>
              <a:sym typeface="Calibri"/>
            </a:endParaRPr>
          </a:p>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Target Audience</a:t>
            </a:r>
            <a:endParaRPr sz="1600">
              <a:solidFill>
                <a:srgbClr val="93C47D"/>
              </a:solidFill>
              <a:latin typeface="Calibri"/>
              <a:ea typeface="Calibri"/>
              <a:cs typeface="Calibri"/>
              <a:sym typeface="Calibri"/>
            </a:endParaRPr>
          </a:p>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Datasets used for the investigation</a:t>
            </a:r>
            <a:endParaRPr sz="1600">
              <a:solidFill>
                <a:srgbClr val="93C47D"/>
              </a:solidFill>
              <a:latin typeface="Calibri"/>
              <a:ea typeface="Calibri"/>
              <a:cs typeface="Calibri"/>
              <a:sym typeface="Calibri"/>
            </a:endParaRPr>
          </a:p>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Data cleaning and wrangling</a:t>
            </a:r>
            <a:endParaRPr sz="1600">
              <a:solidFill>
                <a:srgbClr val="93C47D"/>
              </a:solidFill>
              <a:latin typeface="Calibri"/>
              <a:ea typeface="Calibri"/>
              <a:cs typeface="Calibri"/>
              <a:sym typeface="Calibri"/>
            </a:endParaRPr>
          </a:p>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Data Visualisation and Exploratory data analysis</a:t>
            </a:r>
            <a:endParaRPr sz="1600">
              <a:solidFill>
                <a:srgbClr val="93C47D"/>
              </a:solidFill>
              <a:latin typeface="Calibri"/>
              <a:ea typeface="Calibri"/>
              <a:cs typeface="Calibri"/>
              <a:sym typeface="Calibri"/>
            </a:endParaRPr>
          </a:p>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Machine learning algorithms</a:t>
            </a:r>
            <a:endParaRPr sz="1600">
              <a:solidFill>
                <a:srgbClr val="93C47D"/>
              </a:solidFill>
              <a:latin typeface="Calibri"/>
              <a:ea typeface="Calibri"/>
              <a:cs typeface="Calibri"/>
              <a:sym typeface="Calibri"/>
            </a:endParaRPr>
          </a:p>
          <a:p>
            <a:pPr indent="-330200" lvl="0" marL="457200" rtl="0" algn="l">
              <a:spcBef>
                <a:spcPts val="0"/>
              </a:spcBef>
              <a:spcAft>
                <a:spcPts val="0"/>
              </a:spcAft>
              <a:buClr>
                <a:srgbClr val="93C47D"/>
              </a:buClr>
              <a:buSzPts val="1600"/>
              <a:buFont typeface="Calibri"/>
              <a:buChar char="●"/>
            </a:pPr>
            <a:r>
              <a:rPr lang="en" sz="1600">
                <a:solidFill>
                  <a:srgbClr val="93C47D"/>
                </a:solidFill>
                <a:latin typeface="Calibri"/>
                <a:ea typeface="Calibri"/>
                <a:cs typeface="Calibri"/>
                <a:sym typeface="Calibri"/>
              </a:rPr>
              <a:t>Conclusion</a:t>
            </a:r>
            <a:endParaRPr>
              <a:solidFill>
                <a:srgbClr val="93C47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93C47D"/>
                </a:solidFill>
                <a:highlight>
                  <a:srgbClr val="000000"/>
                </a:highlight>
                <a:latin typeface="Calibri"/>
                <a:ea typeface="Calibri"/>
                <a:cs typeface="Calibri"/>
                <a:sym typeface="Calibri"/>
              </a:rPr>
              <a:t>Day by day competition among different shopping malls as well as big marts is getting more serious and aggressive only due to the rapid growth of the global malls and online shopping. Every mall or mart is trying to provide personalized and short-time offers for attracting more customers depending upon the day, such that the volume of sales for each item can be predicted for inventory management of the organization, logistics and transport service, etc. Present machine learning algorithm are very sophisticated and provide techniques to predict or forecast the future demand of sales for an organization, which also helps in overcoming the cheap availability of computing and storage systems. In this paper, we are addressing the problem of big mart sales prediction or forecasting of an item on customer’s future demand in different big mart stores across various locations and products based on the previous record. Different machine learning algorithms like linear regression analysis, random forest, etc are used for prediction or forecasting of sales volume. As good sales are the life of every organization so the forecasting of sales plays an important role in any shopping complex. Always a better prediction is helpful, to develop as well as to enhance the strategies of business about the marketplace which is also helpful to improve the knowledge of marketplace. A standard sales prediction study can help in deeply analyzing the situations or the conditions previously occurred and then, the inference can be applied about customer acquisition, funds inadequacy and strengths before setting a budget and marketing plans for the upcoming year. In other words, sales prediction is based on the available resources from the past. In-depth knowledge of the past is required for enhancing and improving the likelihood of marketplace irrespective of any circumstances especially the external circumstance, which allows preparing the upcoming needs for the business. Extensive research is going on in retailers' domain for forecasting the future sales demand. The basic and foremost technique used in predicting sales is the statistical methods, which is also known as the traditional method, but these methods take much more time for predicting sales also these methods could not handle nonlinear data so to over these problems in traditional methods machine learning techniques are deployed. Machine learning techniques can not only handle non-linear data but also huge data-set efficiently. To measure the performance of the models, Root Mean Square Error (RMSE), cross-validation is used </a:t>
            </a:r>
            <a:endParaRPr>
              <a:solidFill>
                <a:srgbClr val="93C47D"/>
              </a:solidFill>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6AA84F"/>
                </a:solidFill>
                <a:latin typeface="Calibri"/>
                <a:ea typeface="Calibri"/>
                <a:cs typeface="Calibri"/>
                <a:sym typeface="Calibri"/>
              </a:rPr>
              <a:t>The model can be used by the company to predict the sales for their outlet. This analyses different parameters and check which factors affects the sale more</a:t>
            </a:r>
            <a:endParaRPr b="1" sz="1500">
              <a:solidFill>
                <a:srgbClr val="6AA84F"/>
              </a:solidFill>
              <a:latin typeface="Calibri"/>
              <a:ea typeface="Calibri"/>
              <a:cs typeface="Calibri"/>
              <a:sym typeface="Calibri"/>
            </a:endParaRPr>
          </a:p>
          <a:p>
            <a:pPr indent="0" lvl="0" marL="0" rtl="0" algn="l">
              <a:spcBef>
                <a:spcPts val="1600"/>
              </a:spcBef>
              <a:spcAft>
                <a:spcPts val="1600"/>
              </a:spcAft>
              <a:buNone/>
            </a:pPr>
            <a:r>
              <a:rPr b="1" lang="en" sz="1500">
                <a:solidFill>
                  <a:srgbClr val="6AA84F"/>
                </a:solidFill>
                <a:latin typeface="Calibri"/>
                <a:ea typeface="Calibri"/>
                <a:cs typeface="Calibri"/>
                <a:sym typeface="Calibri"/>
              </a:rPr>
              <a:t>So, we are here to explain our model to the company employees and the finance team how this model will work</a:t>
            </a:r>
            <a:endParaRPr>
              <a:solidFill>
                <a:srgbClr val="6AA8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3C47D"/>
                </a:solidFill>
                <a:highlight>
                  <a:srgbClr val="000000"/>
                </a:highlight>
                <a:latin typeface="Calibri"/>
                <a:ea typeface="Calibri"/>
                <a:cs typeface="Calibri"/>
                <a:sym typeface="Calibri"/>
              </a:rPr>
              <a:t>In our work we have used 2013 Sales data of Big Mart as the dataset. Where the dataset consists of 12 attributes like Item Fat, Item Type, Item MRP, Outlet Type, Item Visibility, Item Weight, Outlet Identifier, Outlet Size, Outlet Establishment Year, Outlet Location Type, Item Identifier and Item Outlet Sales. Out of these attributes response variable is the Item Outlet Sales attribute and remaining attributes are used as the predictor variables. The data-set consists of 8523 products across different cities and locations. The data-set is also based on hypotheses of store level and product level. Where store level involves attributes like: city, population density, store capacity, location, etc and the product level </a:t>
            </a:r>
            <a:endParaRPr sz="1100">
              <a:solidFill>
                <a:srgbClr val="93C47D"/>
              </a:solidFill>
              <a:highlight>
                <a:srgbClr val="000000"/>
              </a:highlight>
              <a:latin typeface="Calibri"/>
              <a:ea typeface="Calibri"/>
              <a:cs typeface="Calibri"/>
              <a:sym typeface="Calibri"/>
            </a:endParaRPr>
          </a:p>
          <a:p>
            <a:pPr indent="0" lvl="0" marL="0" rtl="0" algn="l">
              <a:spcBef>
                <a:spcPts val="0"/>
              </a:spcBef>
              <a:spcAft>
                <a:spcPts val="0"/>
              </a:spcAft>
              <a:buNone/>
            </a:pPr>
            <a:r>
              <a:rPr lang="en" sz="1100">
                <a:solidFill>
                  <a:srgbClr val="93C47D"/>
                </a:solidFill>
                <a:highlight>
                  <a:srgbClr val="000000"/>
                </a:highlight>
                <a:latin typeface="Calibri"/>
                <a:ea typeface="Calibri"/>
                <a:cs typeface="Calibri"/>
                <a:sym typeface="Calibri"/>
              </a:rPr>
              <a:t>hypotheses involves attributes like: brand, advertisement, promotional offer, etc. After considering all, a dataset is formed and finally the data-set was divided into two parts, training set and test set in the ratio 80 : 20. </a:t>
            </a:r>
            <a:endParaRPr sz="1100">
              <a:solidFill>
                <a:srgbClr val="93C47D"/>
              </a:solidFill>
              <a:highlight>
                <a:srgbClr val="000000"/>
              </a:highlight>
              <a:latin typeface="Calibri"/>
              <a:ea typeface="Calibri"/>
              <a:cs typeface="Calibri"/>
              <a:sym typeface="Calibri"/>
            </a:endParaRPr>
          </a:p>
          <a:p>
            <a:pPr indent="0" lvl="0" marL="0" rtl="0" algn="l">
              <a:spcBef>
                <a:spcPts val="0"/>
              </a:spcBef>
              <a:spcAft>
                <a:spcPts val="1600"/>
              </a:spcAft>
              <a:buNone/>
            </a:pPr>
            <a:r>
              <a:t/>
            </a:r>
            <a:endParaRPr>
              <a:solidFill>
                <a:srgbClr val="93C47D"/>
              </a:solidFill>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93C47D"/>
                </a:solidFill>
                <a:highlight>
                  <a:srgbClr val="000000"/>
                </a:highlight>
                <a:latin typeface="Calibri"/>
                <a:ea typeface="Calibri"/>
                <a:cs typeface="Calibri"/>
                <a:sym typeface="Calibri"/>
              </a:rPr>
              <a:t>It was observed from the previous section that the attributes Outlet Size and Item Weight has missing values. In our work in case of Outlet Size missing value we replace it by the mode of that attribute and for the Item Weight missing values we replace by mean of that particular attribute. The missing attributes are numerical where the replacement by mean and mode diminishes the correlation among imputed attributes. For our model we are assuming that there is no relationship between the measured attribute and imputed attribute. </a:t>
            </a:r>
            <a:endParaRPr>
              <a:solidFill>
                <a:srgbClr val="93C47D"/>
              </a:solidFill>
              <a:highlight>
                <a:srgbClr val="00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and data visualization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all the analysis and visualization we get to know that ITEM MRP is strong correlated with the output sales</a:t>
            </a:r>
            <a:endParaRPr/>
          </a:p>
          <a:p>
            <a:pPr indent="0" lvl="0" marL="0" rtl="0" algn="l">
              <a:spcBef>
                <a:spcPts val="160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1234675" y="1802600"/>
            <a:ext cx="4572000" cy="353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436975" y="1152475"/>
            <a:ext cx="7219950" cy="226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is used for prediction with least RMSE and also Item_MRP is the variable which affects the most </a:t>
            </a:r>
            <a:endParaRPr/>
          </a:p>
          <a:p>
            <a:pPr indent="0" lvl="0" marL="0" rtl="0" algn="l">
              <a:spcBef>
                <a:spcPts val="1600"/>
              </a:spcBef>
              <a:spcAft>
                <a:spcPts val="1600"/>
              </a:spcAft>
              <a:buNone/>
            </a:pPr>
            <a:r>
              <a:rPr lang="en"/>
              <a:t>The predicted dataset is available in the github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