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41f66c64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41f66c64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1f66c64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1f66c64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41f66c64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41f66c64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1f66c64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1f66c64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41f66c64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41f66c64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1f66c64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1f66c64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637726df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637726d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41f66c6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41f66c6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41f66c6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41f66c6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41f66c6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41f66c6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41f66c64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41f66c64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41f66c6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41f66c6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41f66c6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41f66c6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41f66c6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41f66c6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41f66c64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41f66c64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inmarketcap.com/currencies/bitcoin/historical-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98350"/>
            <a:ext cx="88323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270">
                <a:latin typeface="Times New Roman"/>
                <a:ea typeface="Times New Roman"/>
                <a:cs typeface="Times New Roman"/>
                <a:sym typeface="Times New Roman"/>
              </a:rPr>
              <a:t>Bitcoin Price Prediction- an Analysis of Various Regression Methods</a:t>
            </a:r>
            <a:endParaRPr b="1" sz="7050"/>
          </a:p>
        </p:txBody>
      </p:sp>
      <p:sp>
        <p:nvSpPr>
          <p:cNvPr id="55" name="Google Shape;55;p13"/>
          <p:cNvSpPr txBox="1"/>
          <p:nvPr>
            <p:ph idx="1" type="subTitle"/>
          </p:nvPr>
        </p:nvSpPr>
        <p:spPr>
          <a:xfrm>
            <a:off x="311700" y="2386650"/>
            <a:ext cx="8520600" cy="25338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1800"/>
              <a:t>Authors:</a:t>
            </a:r>
            <a:endParaRPr b="1" sz="1800"/>
          </a:p>
          <a:p>
            <a:pPr indent="0" lvl="0" marL="0" rtl="0" algn="l">
              <a:spcBef>
                <a:spcPts val="0"/>
              </a:spcBef>
              <a:spcAft>
                <a:spcPts val="0"/>
              </a:spcAft>
              <a:buNone/>
            </a:pPr>
            <a:r>
              <a:rPr lang="en" sz="1800"/>
              <a:t>		   </a:t>
            </a:r>
            <a:r>
              <a:rPr lang="en" sz="1400"/>
              <a:t>Komal Soni,                    CSE student, Hyderabad Institute of Technology and Management</a:t>
            </a:r>
            <a:endParaRPr sz="1400"/>
          </a:p>
          <a:p>
            <a:pPr indent="0" lvl="0" marL="0" rtl="0" algn="l">
              <a:spcBef>
                <a:spcPts val="0"/>
              </a:spcBef>
              <a:spcAft>
                <a:spcPts val="0"/>
              </a:spcAft>
              <a:buNone/>
            </a:pPr>
            <a:r>
              <a:rPr lang="en" sz="1400"/>
              <a:t>		    Dr Sugandha Singh,       Dean IIIC, Hyderabad Institute of Technology and Management</a:t>
            </a:r>
            <a:endParaRPr sz="1400"/>
          </a:p>
          <a:p>
            <a:pPr indent="0" lvl="0" marL="0" rtl="0" algn="l">
              <a:spcBef>
                <a:spcPts val="0"/>
              </a:spcBef>
              <a:spcAft>
                <a:spcPts val="0"/>
              </a:spcAft>
              <a:buNone/>
            </a:pPr>
            <a:r>
              <a:rPr lang="en" sz="1300"/>
              <a:t>	</a:t>
            </a:r>
            <a:endParaRPr sz="1800"/>
          </a:p>
          <a:p>
            <a:pPr indent="457200" lvl="0" marL="0" rtl="0" algn="l">
              <a:spcBef>
                <a:spcPts val="0"/>
              </a:spcBef>
              <a:spcAft>
                <a:spcPts val="0"/>
              </a:spcAft>
              <a:buNone/>
            </a:pPr>
            <a:r>
              <a:rPr b="1" lang="en" sz="1800"/>
              <a:t>Presented by</a:t>
            </a:r>
            <a:r>
              <a:rPr b="1" lang="en" sz="1800"/>
              <a:t>:</a:t>
            </a:r>
            <a:endParaRPr b="1" sz="1800"/>
          </a:p>
          <a:p>
            <a:pPr indent="0" lvl="0" marL="0" rtl="0" algn="l">
              <a:spcBef>
                <a:spcPts val="0"/>
              </a:spcBef>
              <a:spcAft>
                <a:spcPts val="0"/>
              </a:spcAft>
              <a:buNone/>
            </a:pPr>
            <a:r>
              <a:rPr lang="en" sz="1800"/>
              <a:t>		    </a:t>
            </a:r>
            <a:r>
              <a:rPr lang="en" sz="1400"/>
              <a:t>Komal Soni</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													</a:t>
            </a:r>
            <a:r>
              <a:rPr b="1" lang="en" sz="1800"/>
              <a:t>Submission id</a:t>
            </a:r>
            <a:r>
              <a:rPr lang="en" sz="1800"/>
              <a:t>- 60                													</a:t>
            </a:r>
            <a:r>
              <a:rPr b="1" lang="en" sz="1800"/>
              <a:t>Presenter id</a:t>
            </a:r>
            <a:r>
              <a:rPr lang="en" sz="1800"/>
              <a:t>- 16</a:t>
            </a:r>
            <a:endParaRPr sz="1800"/>
          </a:p>
        </p:txBody>
      </p:sp>
      <p:pic>
        <p:nvPicPr>
          <p:cNvPr id="56" name="Google Shape;56;p13"/>
          <p:cNvPicPr preferRelativeResize="0"/>
          <p:nvPr/>
        </p:nvPicPr>
        <p:blipFill>
          <a:blip r:embed="rId3">
            <a:alphaModFix/>
          </a:blip>
          <a:stretch>
            <a:fillRect/>
          </a:stretch>
        </p:blipFill>
        <p:spPr>
          <a:xfrm>
            <a:off x="7282800" y="69750"/>
            <a:ext cx="1209725" cy="522300"/>
          </a:xfrm>
          <a:prstGeom prst="rect">
            <a:avLst/>
          </a:prstGeom>
          <a:noFill/>
          <a:ln>
            <a:noFill/>
          </a:ln>
        </p:spPr>
      </p:pic>
      <p:sp>
        <p:nvSpPr>
          <p:cNvPr id="57" name="Google Shape;57;p13"/>
          <p:cNvSpPr txBox="1"/>
          <p:nvPr/>
        </p:nvSpPr>
        <p:spPr>
          <a:xfrm>
            <a:off x="1234450" y="0"/>
            <a:ext cx="59181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500"/>
              </a:spcAft>
              <a:buNone/>
            </a:pPr>
            <a:r>
              <a:rPr b="1" lang="en" sz="1550">
                <a:solidFill>
                  <a:schemeClr val="dk1"/>
                </a:solidFill>
                <a:highlight>
                  <a:srgbClr val="FFFFFF"/>
                </a:highlight>
              </a:rPr>
              <a:t>12th IEEE Symposium on Computer Applications &amp; Industrial Electronics (ISCAIE 2022)</a:t>
            </a:r>
            <a:endParaRPr b="1" sz="1550">
              <a:solidFill>
                <a:schemeClr val="dk1"/>
              </a:solidFill>
              <a:highlight>
                <a:srgbClr val="FFFFFF"/>
              </a:highlight>
            </a:endParaRPr>
          </a:p>
        </p:txBody>
      </p:sp>
      <p:pic>
        <p:nvPicPr>
          <p:cNvPr id="58" name="Google Shape;58;p13"/>
          <p:cNvPicPr preferRelativeResize="0"/>
          <p:nvPr/>
        </p:nvPicPr>
        <p:blipFill>
          <a:blip r:embed="rId4">
            <a:alphaModFix/>
          </a:blip>
          <a:stretch>
            <a:fillRect/>
          </a:stretch>
        </p:blipFill>
        <p:spPr>
          <a:xfrm>
            <a:off x="311700" y="69750"/>
            <a:ext cx="744425" cy="74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b="1" lang="en" sz="1100">
                <a:solidFill>
                  <a:schemeClr val="dk1"/>
                </a:solidFill>
              </a:rPr>
              <a:t>i)	</a:t>
            </a:r>
            <a:r>
              <a:rPr b="1" lang="en" sz="1100">
                <a:solidFill>
                  <a:schemeClr val="accent2"/>
                </a:solidFill>
              </a:rPr>
              <a:t>Kernel Ridge Regressor</a:t>
            </a:r>
            <a:endParaRPr b="1" sz="1100">
              <a:solidFill>
                <a:schemeClr val="accent2"/>
              </a:solidFill>
            </a:endParaRPr>
          </a:p>
          <a:p>
            <a:pPr indent="0" lvl="0" marL="0" rtl="0" algn="just">
              <a:lnSpc>
                <a:spcPct val="95000"/>
              </a:lnSpc>
              <a:spcBef>
                <a:spcPts val="200"/>
              </a:spcBef>
              <a:spcAft>
                <a:spcPts val="0"/>
              </a:spcAft>
              <a:buSzPts val="275"/>
              <a:buNone/>
            </a:pPr>
            <a:r>
              <a:rPr lang="en" sz="1100">
                <a:solidFill>
                  <a:schemeClr val="accent2"/>
                </a:solidFill>
              </a:rPr>
              <a:t>Kernel Ridge Regressor chooses independent variables as regressors and performs ridge regression with a potentially infinite number of non-linear transformations. The model operates in high dimensions by computing the inner products between all pairs of data in the feature space of the dataset. Kernel Ridge Regression is widely used for pattern analysis.</a:t>
            </a:r>
            <a:endParaRPr sz="1100">
              <a:solidFill>
                <a:schemeClr val="accent2"/>
              </a:solidFill>
            </a:endParaRPr>
          </a:p>
          <a:p>
            <a:pPr indent="0" lvl="0" marL="0" rtl="0" algn="just">
              <a:lnSpc>
                <a:spcPct val="95000"/>
              </a:lnSpc>
              <a:spcBef>
                <a:spcPts val="1800"/>
              </a:spcBef>
              <a:spcAft>
                <a:spcPts val="0"/>
              </a:spcAft>
              <a:buSzPts val="275"/>
              <a:buNone/>
            </a:pPr>
            <a:r>
              <a:rPr b="1" lang="en" sz="1100">
                <a:solidFill>
                  <a:schemeClr val="dk1"/>
                </a:solidFill>
              </a:rPr>
              <a:t>j)	</a:t>
            </a:r>
            <a:r>
              <a:rPr b="1" lang="en" sz="1100">
                <a:solidFill>
                  <a:srgbClr val="0E101A"/>
                </a:solidFill>
              </a:rPr>
              <a:t>Bayesian Ridge</a:t>
            </a:r>
            <a:r>
              <a:rPr b="1" lang="en" sz="1100">
                <a:solidFill>
                  <a:schemeClr val="accent2"/>
                </a:solidFill>
              </a:rPr>
              <a:t> Regressor</a:t>
            </a:r>
            <a:endParaRPr b="1" sz="1100">
              <a:solidFill>
                <a:schemeClr val="accent2"/>
              </a:solidFill>
            </a:endParaRPr>
          </a:p>
          <a:p>
            <a:pPr indent="0" lvl="0" marL="0" rtl="0" algn="just">
              <a:lnSpc>
                <a:spcPct val="95000"/>
              </a:lnSpc>
              <a:spcBef>
                <a:spcPts val="400"/>
              </a:spcBef>
              <a:spcAft>
                <a:spcPts val="0"/>
              </a:spcAft>
              <a:buSzPts val="275"/>
              <a:buNone/>
            </a:pPr>
            <a:r>
              <a:rPr lang="en" sz="1100">
                <a:solidFill>
                  <a:srgbClr val="0E101A"/>
                </a:solidFill>
              </a:rPr>
              <a:t>Bayesian Ridge Regressor is a probabilistic approach to the regression model. It allows regularization of parameter tuning based on the chosen dataset which is obtained by including uninformative priors over the hyperparameters of the model. Regularization of the model is obtained by maximizing the </a:t>
            </a:r>
            <a:r>
              <a:rPr i="1" lang="en" sz="1100">
                <a:solidFill>
                  <a:srgbClr val="0E101A"/>
                </a:solidFill>
              </a:rPr>
              <a:t>log marginal likelihood.</a:t>
            </a:r>
            <a:r>
              <a:rPr lang="en" sz="1100">
                <a:solidFill>
                  <a:srgbClr val="0E101A"/>
                </a:solidFill>
              </a:rPr>
              <a:t> Instead of setting precision manually, Bayesian Ridge Regression allows the use of gamma distribution to set precision based on the dataset under consideration. </a:t>
            </a:r>
            <a:r>
              <a:rPr lang="en" sz="1100">
                <a:solidFill>
                  <a:schemeClr val="dk1"/>
                </a:solidFill>
              </a:rPr>
              <a:t>  </a:t>
            </a:r>
            <a:endParaRPr sz="1100">
              <a:solidFill>
                <a:schemeClr val="dk1"/>
              </a:solidFill>
            </a:endParaRPr>
          </a:p>
          <a:p>
            <a:pPr indent="0" lvl="0" marL="0" rtl="0" algn="just">
              <a:lnSpc>
                <a:spcPct val="95000"/>
              </a:lnSpc>
              <a:spcBef>
                <a:spcPts val="1800"/>
              </a:spcBef>
              <a:spcAft>
                <a:spcPts val="0"/>
              </a:spcAft>
              <a:buSzPts val="275"/>
              <a:buNone/>
            </a:pPr>
            <a:r>
              <a:rPr b="1" lang="en" sz="1100">
                <a:solidFill>
                  <a:schemeClr val="dk1"/>
                </a:solidFill>
              </a:rPr>
              <a:t>k)	</a:t>
            </a:r>
            <a:r>
              <a:rPr b="1" lang="en" sz="1100">
                <a:solidFill>
                  <a:srgbClr val="0E101A"/>
                </a:solidFill>
              </a:rPr>
              <a:t>Support Vector Machine </a:t>
            </a:r>
            <a:r>
              <a:rPr b="1" lang="en" sz="1100">
                <a:solidFill>
                  <a:schemeClr val="accent2"/>
                </a:solidFill>
              </a:rPr>
              <a:t>Regressor</a:t>
            </a:r>
            <a:endParaRPr b="1" sz="1100">
              <a:solidFill>
                <a:schemeClr val="accent2"/>
              </a:solidFill>
            </a:endParaRPr>
          </a:p>
          <a:p>
            <a:pPr indent="0" lvl="0" marL="0" rtl="0" algn="just">
              <a:lnSpc>
                <a:spcPct val="95000"/>
              </a:lnSpc>
              <a:spcBef>
                <a:spcPts val="400"/>
              </a:spcBef>
              <a:spcAft>
                <a:spcPts val="0"/>
              </a:spcAft>
              <a:buSzPts val="275"/>
              <a:buNone/>
            </a:pPr>
            <a:r>
              <a:rPr lang="en" sz="1100">
                <a:solidFill>
                  <a:srgbClr val="0E101A"/>
                </a:solidFill>
              </a:rPr>
              <a:t>Support vector machine regression is a regression model which is non-parametric. The regression hyperplane in support vector machine regression is obtained by optimizing support vectors which consist of distance from the nearby data points.  </a:t>
            </a:r>
            <a:r>
              <a:rPr i="1" lang="en" sz="1100">
                <a:solidFill>
                  <a:srgbClr val="0E101A"/>
                </a:solidFill>
              </a:rPr>
              <a:t>ϵ</a:t>
            </a:r>
            <a:r>
              <a:rPr lang="en" sz="1100">
                <a:solidFill>
                  <a:srgbClr val="0E101A"/>
                </a:solidFill>
              </a:rPr>
              <a:t>-insensitive loss instead of quadratic loss is used to measure the empirical error in support vector machine regression. Support vector machine regression uses the sequential minimal optimization method to minimize the cost function. </a:t>
            </a:r>
            <a:endParaRPr sz="1100">
              <a:solidFill>
                <a:srgbClr val="0E101A"/>
              </a:solidFill>
            </a:endParaRPr>
          </a:p>
          <a:p>
            <a:pPr indent="0" lvl="0" marL="0" rtl="0" algn="just">
              <a:lnSpc>
                <a:spcPct val="95000"/>
              </a:lnSpc>
              <a:spcBef>
                <a:spcPts val="0"/>
              </a:spcBef>
              <a:spcAft>
                <a:spcPts val="0"/>
              </a:spcAft>
              <a:buSzPts val="275"/>
              <a:buNone/>
            </a:pPr>
            <a:r>
              <a:t/>
            </a:r>
            <a:endParaRPr b="1" sz="1100">
              <a:solidFill>
                <a:schemeClr val="dk1"/>
              </a:solidFill>
            </a:endParaRPr>
          </a:p>
          <a:p>
            <a:pPr indent="0" lvl="0" marL="0" rtl="0" algn="l">
              <a:lnSpc>
                <a:spcPct val="95000"/>
              </a:lnSpc>
              <a:spcBef>
                <a:spcPts val="0"/>
              </a:spcBef>
              <a:spcAft>
                <a:spcPts val="0"/>
              </a:spcAft>
              <a:buSzPts val="275"/>
              <a:buNone/>
            </a:pPr>
            <a:r>
              <a:t/>
            </a:r>
            <a:endParaRPr sz="2150"/>
          </a:p>
          <a:p>
            <a:pPr indent="0" lvl="0" marL="0" rtl="0" algn="just">
              <a:lnSpc>
                <a:spcPct val="95000"/>
              </a:lnSpc>
              <a:spcBef>
                <a:spcPts val="1200"/>
              </a:spcBef>
              <a:spcAft>
                <a:spcPts val="0"/>
              </a:spcAft>
              <a:buSzPts val="275"/>
              <a:buNone/>
            </a:pPr>
            <a:r>
              <a:t/>
            </a:r>
            <a:endParaRPr b="1"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lnSpc>
                <a:spcPct val="200000"/>
              </a:lnSpc>
              <a:spcBef>
                <a:spcPts val="0"/>
              </a:spcBef>
              <a:spcAft>
                <a:spcPts val="0"/>
              </a:spcAft>
              <a:buSzPts val="1200"/>
              <a:buChar char="●"/>
            </a:pPr>
            <a:r>
              <a:rPr lang="en" sz="1200"/>
              <a:t>Models are trained and tested over dataset.</a:t>
            </a:r>
            <a:endParaRPr sz="1200"/>
          </a:p>
          <a:p>
            <a:pPr indent="-304800" lvl="0" marL="457200" rtl="0" algn="just">
              <a:lnSpc>
                <a:spcPct val="200000"/>
              </a:lnSpc>
              <a:spcBef>
                <a:spcPts val="0"/>
              </a:spcBef>
              <a:spcAft>
                <a:spcPts val="0"/>
              </a:spcAft>
              <a:buSzPts val="1200"/>
              <a:buChar char="●"/>
            </a:pPr>
            <a:r>
              <a:rPr lang="en" sz="1200"/>
              <a:t>Evaluation criteria used is RMSE and Accuracy Score</a:t>
            </a:r>
            <a:endParaRPr sz="1200"/>
          </a:p>
          <a:p>
            <a:pPr indent="-304800" lvl="0" marL="457200" rtl="0" algn="just">
              <a:lnSpc>
                <a:spcPct val="100000"/>
              </a:lnSpc>
              <a:spcBef>
                <a:spcPts val="0"/>
              </a:spcBef>
              <a:spcAft>
                <a:spcPts val="0"/>
              </a:spcAft>
              <a:buSzPts val="1200"/>
              <a:buChar char="●"/>
            </a:pPr>
            <a:r>
              <a:rPr lang="en" sz="1200"/>
              <a:t>From the table it is evident that, Bayesian Ridge Regressor and </a:t>
            </a:r>
            <a:endParaRPr sz="1200"/>
          </a:p>
          <a:p>
            <a:pPr indent="0" lvl="0" marL="457200" rtl="0" algn="just">
              <a:lnSpc>
                <a:spcPct val="100000"/>
              </a:lnSpc>
              <a:spcBef>
                <a:spcPts val="1200"/>
              </a:spcBef>
              <a:spcAft>
                <a:spcPts val="0"/>
              </a:spcAft>
              <a:buNone/>
            </a:pPr>
            <a:r>
              <a:rPr lang="en" sz="1200"/>
              <a:t>Linear Regressor performs better than all other models with </a:t>
            </a:r>
            <a:endParaRPr sz="1200"/>
          </a:p>
          <a:p>
            <a:pPr indent="0" lvl="0" marL="457200" rtl="0" algn="just">
              <a:lnSpc>
                <a:spcPct val="100000"/>
              </a:lnSpc>
              <a:spcBef>
                <a:spcPts val="1200"/>
              </a:spcBef>
              <a:spcAft>
                <a:spcPts val="1200"/>
              </a:spcAft>
              <a:buNone/>
            </a:pPr>
            <a:r>
              <a:rPr lang="en" sz="1200"/>
              <a:t>accuracy Score 99.182% and RMSE value 0.093.</a:t>
            </a:r>
            <a:endParaRPr sz="1200"/>
          </a:p>
        </p:txBody>
      </p:sp>
      <p:pic>
        <p:nvPicPr>
          <p:cNvPr id="122" name="Google Shape;122;p23"/>
          <p:cNvPicPr preferRelativeResize="0"/>
          <p:nvPr/>
        </p:nvPicPr>
        <p:blipFill rotWithShape="1">
          <a:blip r:embed="rId3">
            <a:alphaModFix/>
          </a:blip>
          <a:srcRect b="11150" l="50000" r="16236" t="33318"/>
          <a:stretch/>
        </p:blipFill>
        <p:spPr>
          <a:xfrm>
            <a:off x="5180900" y="1144350"/>
            <a:ext cx="36514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311700" y="1152475"/>
            <a:ext cx="8520601" cy="3416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311700" y="1152475"/>
            <a:ext cx="8520601" cy="3416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In this study, we predict the price of bitcoin using eleven different regression-based techniques</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Used RMSE and accuracy score as metrics, and evaluated all the models and obtain promising results with accuracy scores as high as 99.182 and RMSE scores as good as 0.09264 obtained by Bayesian ridge regressor.</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Linear regressor also provided metrics very close to Bayesian ridge regressor. </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accuracy score of 82.406 and RMSE score of 0.429 for Support Vector Machine Regressor are the least obtained values among all the models. </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Hence, we can conclude that all the regression-based models perform extraordinarily well for predicting the price of bitcoin.</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1.</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Böhme, Rainer, Nicolas Christin, Benjamin Edelman, and Tyler Moore. 2015. "Bitcoin: Economics, Technology, and Governance". </a:t>
            </a:r>
            <a:r>
              <a:rPr b="1" i="1" lang="en" sz="687">
                <a:solidFill>
                  <a:schemeClr val="dk1"/>
                </a:solidFill>
                <a:latin typeface="Times New Roman"/>
                <a:ea typeface="Times New Roman"/>
                <a:cs typeface="Times New Roman"/>
                <a:sym typeface="Times New Roman"/>
              </a:rPr>
              <a:t>Journal of Economic Perspectives</a:t>
            </a:r>
            <a:r>
              <a:rPr b="1" lang="en" sz="687">
                <a:solidFill>
                  <a:schemeClr val="dk1"/>
                </a:solidFill>
                <a:latin typeface="Times New Roman"/>
                <a:ea typeface="Times New Roman"/>
                <a:cs typeface="Times New Roman"/>
                <a:sym typeface="Times New Roman"/>
              </a:rPr>
              <a:t>, 29 (2): 213-38.</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2.</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DeVries, Peter, (2016). An Analysis of Cryptocurrency, Bitcoin, and the Future. International Journal of Business Management and Commerce. Vol. 1. Pages 1-9.</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3.</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Xu, M., Chen, X. &amp; Kou, G. A systematic review of blockchain. </a:t>
            </a:r>
            <a:r>
              <a:rPr b="1" i="1" lang="en" sz="687">
                <a:solidFill>
                  <a:schemeClr val="dk1"/>
                </a:solidFill>
                <a:latin typeface="Times New Roman"/>
                <a:ea typeface="Times New Roman"/>
                <a:cs typeface="Times New Roman"/>
                <a:sym typeface="Times New Roman"/>
              </a:rPr>
              <a:t>Financ Innov</a:t>
            </a:r>
            <a:r>
              <a:rPr b="1" lang="en" sz="687">
                <a:solidFill>
                  <a:schemeClr val="dk1"/>
                </a:solidFill>
                <a:latin typeface="Times New Roman"/>
                <a:ea typeface="Times New Roman"/>
                <a:cs typeface="Times New Roman"/>
                <a:sym typeface="Times New Roman"/>
              </a:rPr>
              <a:t> 5, 27 (2019).</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4.</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Kayal, P., &amp; Rohilla, P. (2021). Bitcoin in the economics and finance literature: a survey. SN business &amp; economics, </a:t>
            </a:r>
            <a:r>
              <a:rPr b="1" i="1" lang="en" sz="687">
                <a:solidFill>
                  <a:schemeClr val="dk1"/>
                </a:solidFill>
                <a:latin typeface="Times New Roman"/>
                <a:ea typeface="Times New Roman"/>
                <a:cs typeface="Times New Roman"/>
                <a:sym typeface="Times New Roman"/>
              </a:rPr>
              <a:t>1</a:t>
            </a:r>
            <a:r>
              <a:rPr b="1" lang="en" sz="687">
                <a:solidFill>
                  <a:schemeClr val="dk1"/>
                </a:solidFill>
                <a:latin typeface="Times New Roman"/>
                <a:ea typeface="Times New Roman"/>
                <a:cs typeface="Times New Roman"/>
                <a:sym typeface="Times New Roman"/>
              </a:rPr>
              <a:t>(7), 88. </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5.</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Araghinejad S. (2014) Regression-Based Models. In: Data-Driven Modeling: Using MATLAB in Water Resources and Environmental Engineering. Water Science and Technology Library, vol 67. Springer, Dordrecht. </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6.</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Hitam, N.A.; Ismail, A.R. Comparative Performance of Machine Learning Algorithms for Cryptocurrency Forecasting. Indones. J. Electr. Eng. Comput. Sci. 2018, 11, 1121–1128. </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7.</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Hamayel, M.J.; Owda, A.Y. A Novel Cryptocurrency Price Prediction Model Using GRU, LSTM and bi-LSTM Machine Learning Algorithms. AI 2021, 2, 477–496.</a:t>
            </a:r>
            <a:r>
              <a:rPr b="1" lang="en" sz="687">
                <a:solidFill>
                  <a:schemeClr val="dk1"/>
                </a:solidFill>
                <a:latin typeface="Times New Roman"/>
                <a:ea typeface="Times New Roman"/>
                <a:cs typeface="Times New Roman"/>
                <a:sym typeface="Times New Roman"/>
              </a:rPr>
              <a:t> </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8.</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Miura R., Pichl L., Kaizoji T. (2019) Artificial Neural Networks for Realized Volatility Prediction in Cryptocurrency Time Series. In: Lu H., Tang H., Wang Z. (eds) Advances in Neural Networks – ISNN 2019. ISNN 2019. Lecture Notes in Computer Science, vol 11554. Springer, Cham. </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9.</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Mallqui, D.C.A., Fernandes, R.A.S.: Predicting the direction, maximum, minimum and closing prices of daily Bitcoin exchange rate using machine learning techniques. Appl. Soft Comput. 75, 596–606 (2019)  </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0"/>
              </a:spcAft>
              <a:buClr>
                <a:schemeClr val="dk1"/>
              </a:buClr>
              <a:buSzPts val="688"/>
              <a:buFont typeface="Arial"/>
              <a:buNone/>
            </a:pPr>
            <a:r>
              <a:rPr b="1" lang="en" sz="687">
                <a:solidFill>
                  <a:schemeClr val="dk1"/>
                </a:solidFill>
                <a:latin typeface="Times New Roman"/>
                <a:ea typeface="Times New Roman"/>
                <a:cs typeface="Times New Roman"/>
                <a:sym typeface="Times New Roman"/>
              </a:rPr>
              <a:t>10.</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Patrick Jaquart, David Dann, Christof Weinhardt,Short-term bitcoin market prediction via machine learning, The Journal of Finance and Data Science, Volume 7, 2021, Pages 45-66, ISSN 2405-9188, . </a:t>
            </a:r>
            <a:endParaRPr b="1" sz="687">
              <a:solidFill>
                <a:schemeClr val="dk1"/>
              </a:solidFill>
              <a:latin typeface="Times New Roman"/>
              <a:ea typeface="Times New Roman"/>
              <a:cs typeface="Times New Roman"/>
              <a:sym typeface="Times New Roman"/>
            </a:endParaRPr>
          </a:p>
          <a:p>
            <a:pPr indent="-228600" lvl="0" marL="228600" rtl="0" algn="just">
              <a:spcBef>
                <a:spcPts val="1200"/>
              </a:spcBef>
              <a:spcAft>
                <a:spcPts val="1200"/>
              </a:spcAft>
              <a:buSzPts val="688"/>
              <a:buNone/>
            </a:pPr>
            <a:r>
              <a:rPr b="1" lang="en" sz="687">
                <a:solidFill>
                  <a:schemeClr val="dk1"/>
                </a:solidFill>
                <a:latin typeface="Times New Roman"/>
                <a:ea typeface="Times New Roman"/>
                <a:cs typeface="Times New Roman"/>
                <a:sym typeface="Times New Roman"/>
              </a:rPr>
              <a:t>11.</a:t>
            </a:r>
            <a:r>
              <a:rPr b="1" lang="en" sz="437">
                <a:solidFill>
                  <a:schemeClr val="dk1"/>
                </a:solidFill>
                <a:latin typeface="Times New Roman"/>
                <a:ea typeface="Times New Roman"/>
                <a:cs typeface="Times New Roman"/>
                <a:sym typeface="Times New Roman"/>
              </a:rPr>
              <a:t>	</a:t>
            </a:r>
            <a:r>
              <a:rPr b="1" lang="en" sz="687">
                <a:solidFill>
                  <a:schemeClr val="dk1"/>
                </a:solidFill>
                <a:latin typeface="Times New Roman"/>
                <a:ea typeface="Times New Roman"/>
                <a:cs typeface="Times New Roman"/>
                <a:sym typeface="Times New Roman"/>
              </a:rPr>
              <a:t>S. McNally, J. Roche and S. Caton, "Predicting the Price of Bitcoin Using Machine Learning," </a:t>
            </a:r>
            <a:r>
              <a:rPr b="1" i="1" lang="en" sz="687">
                <a:solidFill>
                  <a:schemeClr val="dk1"/>
                </a:solidFill>
                <a:latin typeface="Times New Roman"/>
                <a:ea typeface="Times New Roman"/>
                <a:cs typeface="Times New Roman"/>
                <a:sym typeface="Times New Roman"/>
              </a:rPr>
              <a:t>2018 26th Euromicro International Conference on Parallel, Distributed and Network-based Processing (PDP)</a:t>
            </a:r>
            <a:r>
              <a:rPr b="1" lang="en" sz="687">
                <a:solidFill>
                  <a:schemeClr val="dk1"/>
                </a:solidFill>
                <a:latin typeface="Times New Roman"/>
                <a:ea typeface="Times New Roman"/>
                <a:cs typeface="Times New Roman"/>
                <a:sym typeface="Times New Roman"/>
              </a:rPr>
              <a:t>, 2018, pp. 339-343,.</a:t>
            </a:r>
            <a:endParaRPr b="1" sz="112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311700" y="445025"/>
            <a:ext cx="8520600" cy="406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7800"/>
              <a:t>     </a:t>
            </a:r>
            <a:endParaRPr b="1" i="1" sz="7800"/>
          </a:p>
          <a:p>
            <a:pPr indent="0" lvl="0" marL="0" rtl="0" algn="l">
              <a:spcBef>
                <a:spcPts val="1200"/>
              </a:spcBef>
              <a:spcAft>
                <a:spcPts val="1200"/>
              </a:spcAft>
              <a:buNone/>
            </a:pPr>
            <a:r>
              <a:rPr b="1" i="1" lang="en" sz="7800"/>
              <a:t>      </a:t>
            </a:r>
            <a:r>
              <a:rPr b="1" i="1" lang="en" sz="7800"/>
              <a:t>Thank You</a:t>
            </a:r>
            <a:endParaRPr b="1" i="1" sz="7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Literature Survey</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Data</a:t>
            </a:r>
            <a:endParaRPr/>
          </a:p>
          <a:p>
            <a:pPr indent="-342900" lvl="0" marL="457200" rtl="0" algn="l">
              <a:spcBef>
                <a:spcPts val="0"/>
              </a:spcBef>
              <a:spcAft>
                <a:spcPts val="0"/>
              </a:spcAft>
              <a:buSzPts val="1800"/>
              <a:buChar char="●"/>
            </a:pPr>
            <a:r>
              <a:rPr lang="en"/>
              <a:t>Exploratory Data Analysis</a:t>
            </a:r>
            <a:endParaRPr/>
          </a:p>
          <a:p>
            <a:pPr indent="-342900" lvl="0" marL="457200" rtl="0" algn="l">
              <a:spcBef>
                <a:spcPts val="0"/>
              </a:spcBef>
              <a:spcAft>
                <a:spcPts val="0"/>
              </a:spcAft>
              <a:buSzPts val="1800"/>
              <a:buChar char="●"/>
            </a:pPr>
            <a:r>
              <a:rPr lang="en"/>
              <a:t>Algorithms</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0" name="Google Shape;70;p15"/>
          <p:cNvSpPr txBox="1"/>
          <p:nvPr>
            <p:ph idx="1" type="body"/>
          </p:nvPr>
        </p:nvSpPr>
        <p:spPr>
          <a:xfrm>
            <a:off x="311700" y="1152475"/>
            <a:ext cx="4260300" cy="3623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Bitcoin</a:t>
            </a:r>
            <a:r>
              <a:rPr lang="en" sz="1500">
                <a:solidFill>
                  <a:schemeClr val="dk1"/>
                </a:solidFill>
                <a:latin typeface="Times New Roman"/>
                <a:ea typeface="Times New Roman"/>
                <a:cs typeface="Times New Roman"/>
                <a:sym typeface="Times New Roman"/>
              </a:rPr>
              <a:t> is a fascinating area of research developed due to the rapid development of financial technologies. It </a:t>
            </a:r>
            <a:r>
              <a:rPr lang="en" sz="1500">
                <a:solidFill>
                  <a:schemeClr val="dk1"/>
                </a:solidFill>
                <a:latin typeface="Times New Roman"/>
                <a:ea typeface="Times New Roman"/>
                <a:cs typeface="Times New Roman"/>
                <a:sym typeface="Times New Roman"/>
              </a:rPr>
              <a:t>is the fastest growing cryptocurrency.</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motivation behind this paper is to predict bitcoin prices with high accuracy using various regression-based models.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have seen drastic changes in bitcoin prices over time accounting for its volatile nature.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Being able to predict the price of bitcoin with high accuracy will help an individual making an informed decision before investing in bitcoin.</a:t>
            </a:r>
            <a:endParaRPr sz="1500">
              <a:solidFill>
                <a:schemeClr val="dk1"/>
              </a:solidFill>
              <a:latin typeface="Times New Roman"/>
              <a:ea typeface="Times New Roman"/>
              <a:cs typeface="Times New Roman"/>
              <a:sym typeface="Times New Roman"/>
            </a:endParaRPr>
          </a:p>
        </p:txBody>
      </p:sp>
      <p:pic>
        <p:nvPicPr>
          <p:cNvPr id="71" name="Google Shape;71;p15"/>
          <p:cNvPicPr preferRelativeResize="0"/>
          <p:nvPr/>
        </p:nvPicPr>
        <p:blipFill>
          <a:blip r:embed="rId3">
            <a:alphaModFix/>
          </a:blip>
          <a:stretch>
            <a:fillRect/>
          </a:stretch>
        </p:blipFill>
        <p:spPr>
          <a:xfrm>
            <a:off x="4724400" y="1170125"/>
            <a:ext cx="4267200" cy="342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Hamayel et al tests LSTM, GRU, bi-LSTM  models performance on three different cryptocurrencies Bitcoin, Litecoin, and Ethereum and  proved that the best model in prediction for all types of cryptocurrencies is the GRU.</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Miura R. et al uses Realized volatility time series analysis for models like ANN, Multi-Layer Perceptron, GRU, LSTM, SVM, and ridge regression to predict bitcoin prices and compares the results with Auto-Regressive Realized Volatility. Their study summarizes that ridge regression performs better than all the other tested models. </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rPr>
              <a:t>Mallqui et al uses RNN and tree classifier combined for prediction and SVM for forecasting provided the best results. </a:t>
            </a:r>
            <a:endParaRPr sz="1200">
              <a:solidFill>
                <a:schemeClr val="dk1"/>
              </a:solidFill>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rPr>
              <a:t>The work of Patrick Jaquart et al includes various feature sets like technical, blockchain-based, sentiment-/interest-based, and asset-based features to analyse that Recurrent Neural Networks and gradient boosting classifier performs best among various models and also proves that technical features are the best suitable feature set for prediction of bitcoin price. </a:t>
            </a:r>
            <a:endParaRPr sz="1200">
              <a:solidFill>
                <a:schemeClr val="dk1"/>
              </a:solidFill>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 McNally et al , predicts bitcoin price based on various models like Bayesian optimised RNN, ARIMA and LSTM. The outcomes of their study proves that LSTM outperforms all models and ARIMA forecast cannot outperform any non-linear deep learning model.</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200">
                <a:solidFill>
                  <a:schemeClr val="dk1"/>
                </a:solidFill>
                <a:latin typeface="Times New Roman"/>
                <a:ea typeface="Times New Roman"/>
                <a:cs typeface="Times New Roman"/>
                <a:sym typeface="Times New Roman"/>
              </a:rPr>
              <a:t>So far, no research work tests all general categories of regressors for bitcoin price prediction. Hence, in this study aims at testing eleven different regression-based models for prediction of bitcoin prices to identify best regression based model with highest possible accuracy.</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500">
                <a:solidFill>
                  <a:srgbClr val="0E101A"/>
                </a:solidFill>
                <a:highlight>
                  <a:srgbClr val="FFFFFF"/>
                </a:highlight>
                <a:latin typeface="Times New Roman"/>
                <a:ea typeface="Times New Roman"/>
                <a:cs typeface="Times New Roman"/>
                <a:sym typeface="Times New Roman"/>
              </a:rPr>
              <a:t>The data used for building machine learning models is real-time data collected using an API key from </a:t>
            </a:r>
            <a:r>
              <a:rPr lang="en" sz="1500" u="sng">
                <a:solidFill>
                  <a:srgbClr val="0563C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coinmarketcap.com</a:t>
            </a:r>
            <a:r>
              <a:rPr lang="en" sz="1500">
                <a:solidFill>
                  <a:srgbClr val="0E101A"/>
                </a:solidFill>
                <a:highlight>
                  <a:srgbClr val="FFFFFF"/>
                </a:highlight>
                <a:latin typeface="Times New Roman"/>
                <a:ea typeface="Times New Roman"/>
                <a:cs typeface="Times New Roman"/>
                <a:sym typeface="Times New Roman"/>
              </a:rPr>
              <a:t>. This API key provides data from 3, January 2009 to the present date. The dataset contains values like the date (UNIX timestamp), open (USD), high (USD), low (USD), close (USD), and volume (USD).</a:t>
            </a:r>
            <a:endParaRPr sz="1500">
              <a:solidFill>
                <a:srgbClr val="0E101A"/>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0E101A"/>
              </a:buClr>
              <a:buSzPts val="1500"/>
              <a:buFont typeface="Times New Roman"/>
              <a:buChar char="●"/>
            </a:pPr>
            <a:r>
              <a:rPr lang="en" sz="1500">
                <a:solidFill>
                  <a:srgbClr val="0E101A"/>
                </a:solidFill>
                <a:highlight>
                  <a:srgbClr val="FFFFFF"/>
                </a:highlight>
                <a:latin typeface="Times New Roman"/>
                <a:ea typeface="Times New Roman"/>
                <a:cs typeface="Times New Roman"/>
                <a:sym typeface="Times New Roman"/>
              </a:rPr>
              <a:t>Cleaning of data by dropping NaN values.</a:t>
            </a:r>
            <a:endParaRPr sz="1500">
              <a:solidFill>
                <a:srgbClr val="0E101A"/>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0E101A"/>
              </a:buClr>
              <a:buSzPts val="1500"/>
              <a:buFont typeface="Times New Roman"/>
              <a:buChar char="●"/>
            </a:pPr>
            <a:r>
              <a:rPr lang="en" sz="1500">
                <a:solidFill>
                  <a:srgbClr val="0E101A"/>
                </a:solidFill>
                <a:highlight>
                  <a:srgbClr val="FFFFFF"/>
                </a:highlight>
                <a:latin typeface="Times New Roman"/>
                <a:ea typeface="Times New Roman"/>
                <a:cs typeface="Times New Roman"/>
                <a:sym typeface="Times New Roman"/>
              </a:rPr>
              <a:t>Creating a new column Mean and using it as dependent variable indicating the average bitcoin price for the next day which is to be predicted.</a:t>
            </a:r>
            <a:endParaRPr sz="1500">
              <a:solidFill>
                <a:srgbClr val="0E101A"/>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0E101A"/>
              </a:buClr>
              <a:buSzPts val="1500"/>
              <a:buFont typeface="Times New Roman"/>
              <a:buChar char="●"/>
            </a:pPr>
            <a:r>
              <a:rPr lang="en" sz="1500">
                <a:solidFill>
                  <a:srgbClr val="0E101A"/>
                </a:solidFill>
                <a:highlight>
                  <a:srgbClr val="FFFFFF"/>
                </a:highlight>
                <a:latin typeface="Times New Roman"/>
                <a:ea typeface="Times New Roman"/>
                <a:cs typeface="Times New Roman"/>
                <a:sym typeface="Times New Roman"/>
              </a:rPr>
              <a:t>Using MinMaxScaler for normalizing data.</a:t>
            </a:r>
            <a:endParaRPr sz="1500">
              <a:solidFill>
                <a:srgbClr val="0E101A"/>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0E101A"/>
              </a:buClr>
              <a:buSzPts val="1500"/>
              <a:buFont typeface="Times New Roman"/>
              <a:buChar char="●"/>
            </a:pPr>
            <a:r>
              <a:rPr lang="en" sz="1500">
                <a:solidFill>
                  <a:srgbClr val="0E101A"/>
                </a:solidFill>
                <a:highlight>
                  <a:srgbClr val="FFFFFF"/>
                </a:highlight>
                <a:latin typeface="Times New Roman"/>
                <a:ea typeface="Times New Roman"/>
                <a:cs typeface="Times New Roman"/>
                <a:sym typeface="Times New Roman"/>
              </a:rPr>
              <a:t>Splitting data in 9:1 ratio for training and testing respectively.</a:t>
            </a:r>
            <a:endParaRPr sz="1500">
              <a:solidFill>
                <a:srgbClr val="0E101A"/>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1800"/>
              </a:spcBef>
              <a:spcAft>
                <a:spcPts val="0"/>
              </a:spcAft>
              <a:buNone/>
            </a:pPr>
            <a:r>
              <a:rPr b="1" lang="en" sz="1100">
                <a:solidFill>
                  <a:schemeClr val="dk1"/>
                </a:solidFill>
              </a:rPr>
              <a:t>a)	Extra tree regressor</a:t>
            </a:r>
            <a:endParaRPr b="1" sz="1100">
              <a:solidFill>
                <a:schemeClr val="dk1"/>
              </a:solidFill>
            </a:endParaRPr>
          </a:p>
          <a:p>
            <a:pPr indent="0" lvl="0" marL="0" rtl="0" algn="just">
              <a:lnSpc>
                <a:spcPct val="95000"/>
              </a:lnSpc>
              <a:spcBef>
                <a:spcPts val="400"/>
              </a:spcBef>
              <a:spcAft>
                <a:spcPts val="0"/>
              </a:spcAft>
              <a:buSzPts val="275"/>
              <a:buNone/>
            </a:pPr>
            <a:r>
              <a:rPr lang="en" sz="1100">
                <a:solidFill>
                  <a:schemeClr val="accent2"/>
                </a:solidFill>
              </a:rPr>
              <a:t>It is a tree-based ensemble method for supervised regression problems. It fits several randomized decision trees on various sub-samples of the dataset. This algorithm provides accuracy and computational efficiency.</a:t>
            </a:r>
            <a:endParaRPr sz="1100">
              <a:solidFill>
                <a:schemeClr val="accent2"/>
              </a:solidFill>
            </a:endParaRPr>
          </a:p>
          <a:p>
            <a:pPr indent="0" lvl="0" marL="0" rtl="0" algn="just">
              <a:lnSpc>
                <a:spcPct val="95000"/>
              </a:lnSpc>
              <a:spcBef>
                <a:spcPts val="1800"/>
              </a:spcBef>
              <a:spcAft>
                <a:spcPts val="0"/>
              </a:spcAft>
              <a:buNone/>
            </a:pPr>
            <a:r>
              <a:rPr b="1" lang="en" sz="1100">
                <a:solidFill>
                  <a:schemeClr val="dk1"/>
                </a:solidFill>
              </a:rPr>
              <a:t>b)	</a:t>
            </a:r>
            <a:r>
              <a:rPr b="1" lang="en" sz="1100">
                <a:solidFill>
                  <a:schemeClr val="dk1"/>
                </a:solidFill>
              </a:rPr>
              <a:t>Gradient boosting machine regressor</a:t>
            </a:r>
            <a:endParaRPr b="1" sz="1100">
              <a:solidFill>
                <a:schemeClr val="dk1"/>
              </a:solidFill>
            </a:endParaRPr>
          </a:p>
          <a:p>
            <a:pPr indent="0" lvl="0" marL="0" rtl="0" algn="just">
              <a:lnSpc>
                <a:spcPct val="95000"/>
              </a:lnSpc>
              <a:spcBef>
                <a:spcPts val="400"/>
              </a:spcBef>
              <a:spcAft>
                <a:spcPts val="0"/>
              </a:spcAft>
              <a:buClr>
                <a:schemeClr val="dk1"/>
              </a:buClr>
              <a:buSzPts val="275"/>
              <a:buFont typeface="Arial"/>
              <a:buNone/>
            </a:pPr>
            <a:r>
              <a:rPr lang="en" sz="1100">
                <a:solidFill>
                  <a:schemeClr val="accent2"/>
                </a:solidFill>
              </a:rPr>
              <a:t>Gradient Boosting Machine Regressor is a combination of two functionalities. First, steepest descent minimization, and second, stagewise additive expansion. It produces robust, interpretable, and competitive procedures. It is widely used for mining less than clean data. </a:t>
            </a:r>
            <a:endParaRPr sz="1100">
              <a:solidFill>
                <a:schemeClr val="accent2"/>
              </a:solidFill>
            </a:endParaRPr>
          </a:p>
          <a:p>
            <a:pPr indent="0" lvl="0" marL="0" rtl="0" algn="l">
              <a:lnSpc>
                <a:spcPct val="95000"/>
              </a:lnSpc>
              <a:spcBef>
                <a:spcPts val="1200"/>
              </a:spcBef>
              <a:spcAft>
                <a:spcPts val="0"/>
              </a:spcAft>
              <a:buNone/>
            </a:pPr>
            <a:r>
              <a:rPr b="1" lang="en" sz="1100">
                <a:solidFill>
                  <a:schemeClr val="dk1"/>
                </a:solidFill>
              </a:rPr>
              <a:t>c)	Random Forest regressor</a:t>
            </a:r>
            <a:endParaRPr b="1" sz="1100">
              <a:solidFill>
                <a:schemeClr val="dk1"/>
              </a:solidFill>
            </a:endParaRPr>
          </a:p>
          <a:p>
            <a:pPr indent="0" lvl="0" marL="0" rtl="0" algn="just">
              <a:lnSpc>
                <a:spcPct val="95000"/>
              </a:lnSpc>
              <a:spcBef>
                <a:spcPts val="200"/>
              </a:spcBef>
              <a:spcAft>
                <a:spcPts val="0"/>
              </a:spcAft>
              <a:buSzPts val="275"/>
              <a:buNone/>
            </a:pPr>
            <a:r>
              <a:rPr lang="en" sz="1100">
                <a:solidFill>
                  <a:schemeClr val="accent2"/>
                </a:solidFill>
              </a:rPr>
              <a:t>A combination of tree predictors is chosen as a random forest. As the number of trees in the forest increases, the generalization error converges to a limit as it depends on each of the trees in the forest and the correlation between them. This improves predictive accuracy and also helps control the overfitting problem.</a:t>
            </a:r>
            <a:r>
              <a:rPr lang="en" sz="1100">
                <a:solidFill>
                  <a:schemeClr val="accent2"/>
                </a:solidFill>
              </a:rPr>
              <a:t> </a:t>
            </a:r>
            <a:endParaRPr sz="1100">
              <a:solidFill>
                <a:schemeClr val="accent2"/>
              </a:solidFill>
            </a:endParaRPr>
          </a:p>
          <a:p>
            <a:pPr indent="0" lvl="0" marL="0" rtl="0" algn="just">
              <a:lnSpc>
                <a:spcPct val="95000"/>
              </a:lnSpc>
              <a:spcBef>
                <a:spcPts val="1800"/>
              </a:spcBef>
              <a:spcAft>
                <a:spcPts val="0"/>
              </a:spcAft>
              <a:buNone/>
            </a:pPr>
            <a:r>
              <a:rPr b="1" lang="en" sz="1100">
                <a:solidFill>
                  <a:schemeClr val="accent2"/>
                </a:solidFill>
              </a:rPr>
              <a:t>d)	</a:t>
            </a:r>
            <a:r>
              <a:rPr b="1" lang="en" sz="1100">
                <a:solidFill>
                  <a:schemeClr val="accent2"/>
                </a:solidFill>
              </a:rPr>
              <a:t>Decision tree regressor</a:t>
            </a:r>
            <a:endParaRPr b="1" sz="1100">
              <a:solidFill>
                <a:schemeClr val="accent2"/>
              </a:solidFill>
            </a:endParaRPr>
          </a:p>
          <a:p>
            <a:pPr indent="0" lvl="0" marL="0" rtl="0" algn="just">
              <a:lnSpc>
                <a:spcPct val="95000"/>
              </a:lnSpc>
              <a:spcBef>
                <a:spcPts val="400"/>
              </a:spcBef>
              <a:spcAft>
                <a:spcPts val="0"/>
              </a:spcAft>
              <a:buClr>
                <a:schemeClr val="dk1"/>
              </a:buClr>
              <a:buSzPts val="275"/>
              <a:buFont typeface="Arial"/>
              <a:buNone/>
            </a:pPr>
            <a:r>
              <a:rPr lang="en" sz="1100">
                <a:solidFill>
                  <a:schemeClr val="accent2"/>
                </a:solidFill>
              </a:rPr>
              <a:t>Decision Tree Regressor takes a dataset and keeps dividing the dataset. At each division of the dataset, an associated decision tree is built simultaneously. The outcome of such a process is a tree with nodes and leaf nodes.The decision tree regressor deals with continuous numeric values. </a:t>
            </a:r>
            <a:endParaRPr sz="1100">
              <a:solidFill>
                <a:schemeClr val="accent2"/>
              </a:solidFill>
            </a:endParaRPr>
          </a:p>
          <a:p>
            <a:pPr indent="0" lvl="0" marL="0" rtl="0" algn="l">
              <a:lnSpc>
                <a:spcPct val="95000"/>
              </a:lnSpc>
              <a:spcBef>
                <a:spcPts val="0"/>
              </a:spcBef>
              <a:spcAft>
                <a:spcPts val="1200"/>
              </a:spcAft>
              <a:buSzPts val="275"/>
              <a:buNone/>
            </a:pPr>
            <a:r>
              <a:t/>
            </a:r>
            <a:endParaRPr sz="21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b="1" lang="en" sz="1100">
                <a:solidFill>
                  <a:schemeClr val="dk1"/>
                </a:solidFill>
              </a:rPr>
              <a:t>e)	</a:t>
            </a:r>
            <a:r>
              <a:rPr b="1" lang="en" sz="1100">
                <a:solidFill>
                  <a:schemeClr val="accent2"/>
                </a:solidFill>
              </a:rPr>
              <a:t>Linear regressor</a:t>
            </a:r>
            <a:endParaRPr b="1" sz="1100">
              <a:solidFill>
                <a:schemeClr val="accent2"/>
              </a:solidFill>
            </a:endParaRPr>
          </a:p>
          <a:p>
            <a:pPr indent="0" lvl="0" marL="0" rtl="0" algn="just">
              <a:lnSpc>
                <a:spcPct val="95000"/>
              </a:lnSpc>
              <a:spcBef>
                <a:spcPts val="200"/>
              </a:spcBef>
              <a:spcAft>
                <a:spcPts val="0"/>
              </a:spcAft>
              <a:buSzPts val="275"/>
              <a:buNone/>
            </a:pPr>
            <a:r>
              <a:rPr lang="en" sz="1100">
                <a:solidFill>
                  <a:schemeClr val="accent2"/>
                </a:solidFill>
              </a:rPr>
              <a:t>Linear Regression provides a linear relationship between variables. The goal of the Linear Regression is to minimize the residual sum of squares errors, which is the linear approximation of the observed target and predicted target. </a:t>
            </a:r>
            <a:endParaRPr sz="1100">
              <a:solidFill>
                <a:schemeClr val="accent2"/>
              </a:solidFill>
            </a:endParaRPr>
          </a:p>
          <a:p>
            <a:pPr indent="0" lvl="0" marL="0" rtl="0" algn="l">
              <a:lnSpc>
                <a:spcPct val="95000"/>
              </a:lnSpc>
              <a:spcBef>
                <a:spcPts val="1200"/>
              </a:spcBef>
              <a:spcAft>
                <a:spcPts val="0"/>
              </a:spcAft>
              <a:buSzPts val="275"/>
              <a:buNone/>
            </a:pPr>
            <a:r>
              <a:rPr b="1" lang="en" sz="1100">
                <a:solidFill>
                  <a:schemeClr val="dk1"/>
                </a:solidFill>
              </a:rPr>
              <a:t>f)	</a:t>
            </a:r>
            <a:r>
              <a:rPr b="1" lang="en" sz="1100">
                <a:solidFill>
                  <a:schemeClr val="accent2"/>
                </a:solidFill>
              </a:rPr>
              <a:t>Light Gradient Boosting Machine regressor</a:t>
            </a:r>
            <a:endParaRPr b="1" sz="1100">
              <a:solidFill>
                <a:schemeClr val="accent2"/>
              </a:solidFill>
            </a:endParaRPr>
          </a:p>
          <a:p>
            <a:pPr indent="0" lvl="0" marL="0" rtl="0" algn="just">
              <a:lnSpc>
                <a:spcPct val="95000"/>
              </a:lnSpc>
              <a:spcBef>
                <a:spcPts val="200"/>
              </a:spcBef>
              <a:spcAft>
                <a:spcPts val="0"/>
              </a:spcAft>
              <a:buSzPts val="275"/>
              <a:buNone/>
            </a:pPr>
            <a:r>
              <a:rPr lang="en" sz="1100">
                <a:solidFill>
                  <a:schemeClr val="accent2"/>
                </a:solidFill>
              </a:rPr>
              <a:t>LGBM Regressor is a leaf-wise expansion algorithm. The selection of leaf nodes is made so as to maximize delta loss. This helps in reducing losses and improves accuracy. The 'Light' in LGBM regressor accounts for its high-speed computation with lower memory requirements to run. LGBM regressor is used to work with large datasets, in smaller datasets, the LGBM regressor suffers from overfitting. </a:t>
            </a:r>
            <a:endParaRPr sz="1100">
              <a:solidFill>
                <a:schemeClr val="accent2"/>
              </a:solidFill>
            </a:endParaRPr>
          </a:p>
          <a:p>
            <a:pPr indent="0" lvl="0" marL="0" rtl="0" algn="l">
              <a:lnSpc>
                <a:spcPct val="95000"/>
              </a:lnSpc>
              <a:spcBef>
                <a:spcPts val="1200"/>
              </a:spcBef>
              <a:spcAft>
                <a:spcPts val="0"/>
              </a:spcAft>
              <a:buSzPts val="275"/>
              <a:buNone/>
            </a:pPr>
            <a:r>
              <a:rPr b="1" lang="en" sz="1100">
                <a:solidFill>
                  <a:schemeClr val="dk1"/>
                </a:solidFill>
              </a:rPr>
              <a:t>g)</a:t>
            </a:r>
            <a:r>
              <a:rPr lang="en" sz="1100">
                <a:solidFill>
                  <a:schemeClr val="dk1"/>
                </a:solidFill>
              </a:rPr>
              <a:t>	</a:t>
            </a:r>
            <a:r>
              <a:rPr b="1" lang="en" sz="1100">
                <a:solidFill>
                  <a:schemeClr val="accent2"/>
                </a:solidFill>
              </a:rPr>
              <a:t>Extreme Gradient Boosting regressor</a:t>
            </a:r>
            <a:endParaRPr b="1" sz="1100">
              <a:solidFill>
                <a:schemeClr val="accent2"/>
              </a:solidFill>
            </a:endParaRPr>
          </a:p>
          <a:p>
            <a:pPr indent="0" lvl="0" marL="0" rtl="0" algn="just">
              <a:lnSpc>
                <a:spcPct val="95000"/>
              </a:lnSpc>
              <a:spcBef>
                <a:spcPts val="200"/>
              </a:spcBef>
              <a:spcAft>
                <a:spcPts val="0"/>
              </a:spcAft>
              <a:buSzPts val="275"/>
              <a:buNone/>
            </a:pPr>
            <a:r>
              <a:rPr lang="en" sz="1100">
                <a:solidFill>
                  <a:schemeClr val="accent2"/>
                </a:solidFill>
              </a:rPr>
              <a:t>XGBoost regressor like gradient boosting regressor is also a combination of two functionalities.XGBoost Regressor implements randomization techniques. The goal here is to reduce the computational complexity required to determine the best split.</a:t>
            </a:r>
            <a:endParaRPr sz="1100">
              <a:solidFill>
                <a:schemeClr val="accent2"/>
              </a:solidFill>
            </a:endParaRPr>
          </a:p>
          <a:p>
            <a:pPr indent="0" lvl="0" marL="0" rtl="0" algn="just">
              <a:lnSpc>
                <a:spcPct val="95000"/>
              </a:lnSpc>
              <a:spcBef>
                <a:spcPts val="1800"/>
              </a:spcBef>
              <a:spcAft>
                <a:spcPts val="0"/>
              </a:spcAft>
              <a:buSzPts val="275"/>
              <a:buNone/>
            </a:pPr>
            <a:r>
              <a:rPr b="1" lang="en" sz="1100">
                <a:solidFill>
                  <a:schemeClr val="dk1"/>
                </a:solidFill>
              </a:rPr>
              <a:t>h)	</a:t>
            </a:r>
            <a:r>
              <a:rPr b="1" lang="en" sz="1100">
                <a:solidFill>
                  <a:schemeClr val="accent2"/>
                </a:solidFill>
              </a:rPr>
              <a:t>Stochastic Gradient Descent Regressor</a:t>
            </a:r>
            <a:endParaRPr b="1" sz="1100">
              <a:solidFill>
                <a:schemeClr val="accent2"/>
              </a:solidFill>
            </a:endParaRPr>
          </a:p>
          <a:p>
            <a:pPr indent="0" lvl="0" marL="0" rtl="0" algn="just">
              <a:lnSpc>
                <a:spcPct val="95000"/>
              </a:lnSpc>
              <a:spcBef>
                <a:spcPts val="400"/>
              </a:spcBef>
              <a:spcAft>
                <a:spcPts val="0"/>
              </a:spcAft>
              <a:buSzPts val="275"/>
              <a:buNone/>
            </a:pPr>
            <a:r>
              <a:rPr lang="en" sz="1100">
                <a:solidFill>
                  <a:schemeClr val="accent2"/>
                </a:solidFill>
              </a:rPr>
              <a:t>Stochastic Gradient Descent Regressor uses online feature selection and computes the gradient of the loss of the sample and updates the model hence reducing the learning rate eventually consuming lesser time compared to other batch processing algorithms. It is also efficient, and easy to implement. </a:t>
            </a:r>
            <a:endParaRPr sz="21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