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C7066B-B4B4-450D-97C4-6A332498D4C7}"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AA6A9-6676-4970-93DF-5E3C32FADC29}" type="slidenum">
              <a:rPr lang="en-IN" smtClean="0"/>
              <a:t>‹#›</a:t>
            </a:fld>
            <a:endParaRPr lang="en-IN"/>
          </a:p>
        </p:txBody>
      </p:sp>
    </p:spTree>
    <p:extLst>
      <p:ext uri="{BB962C8B-B14F-4D97-AF65-F5344CB8AC3E}">
        <p14:creationId xmlns:p14="http://schemas.microsoft.com/office/powerpoint/2010/main" val="3698176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7066B-B4B4-450D-97C4-6A332498D4C7}"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AA6A9-6676-4970-93DF-5E3C32FADC29}" type="slidenum">
              <a:rPr lang="en-IN" smtClean="0"/>
              <a:t>‹#›</a:t>
            </a:fld>
            <a:endParaRPr lang="en-IN"/>
          </a:p>
        </p:txBody>
      </p:sp>
    </p:spTree>
    <p:extLst>
      <p:ext uri="{BB962C8B-B14F-4D97-AF65-F5344CB8AC3E}">
        <p14:creationId xmlns:p14="http://schemas.microsoft.com/office/powerpoint/2010/main" val="1538395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7066B-B4B4-450D-97C4-6A332498D4C7}"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AA6A9-6676-4970-93DF-5E3C32FADC2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96716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7066B-B4B4-450D-97C4-6A332498D4C7}"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AA6A9-6676-4970-93DF-5E3C32FADC29}" type="slidenum">
              <a:rPr lang="en-IN" smtClean="0"/>
              <a:t>‹#›</a:t>
            </a:fld>
            <a:endParaRPr lang="en-IN"/>
          </a:p>
        </p:txBody>
      </p:sp>
    </p:spTree>
    <p:extLst>
      <p:ext uri="{BB962C8B-B14F-4D97-AF65-F5344CB8AC3E}">
        <p14:creationId xmlns:p14="http://schemas.microsoft.com/office/powerpoint/2010/main" val="1331364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7066B-B4B4-450D-97C4-6A332498D4C7}"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AA6A9-6676-4970-93DF-5E3C32FADC2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32880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7066B-B4B4-450D-97C4-6A332498D4C7}"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AA6A9-6676-4970-93DF-5E3C32FADC29}" type="slidenum">
              <a:rPr lang="en-IN" smtClean="0"/>
              <a:t>‹#›</a:t>
            </a:fld>
            <a:endParaRPr lang="en-IN"/>
          </a:p>
        </p:txBody>
      </p:sp>
    </p:spTree>
    <p:extLst>
      <p:ext uri="{BB962C8B-B14F-4D97-AF65-F5344CB8AC3E}">
        <p14:creationId xmlns:p14="http://schemas.microsoft.com/office/powerpoint/2010/main" val="2793936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7066B-B4B4-450D-97C4-6A332498D4C7}"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AA6A9-6676-4970-93DF-5E3C32FADC29}" type="slidenum">
              <a:rPr lang="en-IN" smtClean="0"/>
              <a:t>‹#›</a:t>
            </a:fld>
            <a:endParaRPr lang="en-IN"/>
          </a:p>
        </p:txBody>
      </p:sp>
    </p:spTree>
    <p:extLst>
      <p:ext uri="{BB962C8B-B14F-4D97-AF65-F5344CB8AC3E}">
        <p14:creationId xmlns:p14="http://schemas.microsoft.com/office/powerpoint/2010/main" val="3763888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7066B-B4B4-450D-97C4-6A332498D4C7}"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AA6A9-6676-4970-93DF-5E3C32FADC29}" type="slidenum">
              <a:rPr lang="en-IN" smtClean="0"/>
              <a:t>‹#›</a:t>
            </a:fld>
            <a:endParaRPr lang="en-IN"/>
          </a:p>
        </p:txBody>
      </p:sp>
    </p:spTree>
    <p:extLst>
      <p:ext uri="{BB962C8B-B14F-4D97-AF65-F5344CB8AC3E}">
        <p14:creationId xmlns:p14="http://schemas.microsoft.com/office/powerpoint/2010/main" val="1221051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7066B-B4B4-450D-97C4-6A332498D4C7}"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AA6A9-6676-4970-93DF-5E3C32FADC29}" type="slidenum">
              <a:rPr lang="en-IN" smtClean="0"/>
              <a:t>‹#›</a:t>
            </a:fld>
            <a:endParaRPr lang="en-IN"/>
          </a:p>
        </p:txBody>
      </p:sp>
    </p:spTree>
    <p:extLst>
      <p:ext uri="{BB962C8B-B14F-4D97-AF65-F5344CB8AC3E}">
        <p14:creationId xmlns:p14="http://schemas.microsoft.com/office/powerpoint/2010/main" val="1977831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7066B-B4B4-450D-97C4-6A332498D4C7}"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AA6A9-6676-4970-93DF-5E3C32FADC29}" type="slidenum">
              <a:rPr lang="en-IN" smtClean="0"/>
              <a:t>‹#›</a:t>
            </a:fld>
            <a:endParaRPr lang="en-IN"/>
          </a:p>
        </p:txBody>
      </p:sp>
    </p:spTree>
    <p:extLst>
      <p:ext uri="{BB962C8B-B14F-4D97-AF65-F5344CB8AC3E}">
        <p14:creationId xmlns:p14="http://schemas.microsoft.com/office/powerpoint/2010/main" val="3046986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C7066B-B4B4-450D-97C4-6A332498D4C7}"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3AA6A9-6676-4970-93DF-5E3C32FADC29}" type="slidenum">
              <a:rPr lang="en-IN" smtClean="0"/>
              <a:t>‹#›</a:t>
            </a:fld>
            <a:endParaRPr lang="en-IN"/>
          </a:p>
        </p:txBody>
      </p:sp>
    </p:spTree>
    <p:extLst>
      <p:ext uri="{BB962C8B-B14F-4D97-AF65-F5344CB8AC3E}">
        <p14:creationId xmlns:p14="http://schemas.microsoft.com/office/powerpoint/2010/main" val="982918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C7066B-B4B4-450D-97C4-6A332498D4C7}" type="datetimeFigureOut">
              <a:rPr lang="en-IN" smtClean="0"/>
              <a:t>25-04-2023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3AA6A9-6676-4970-93DF-5E3C32FADC29}" type="slidenum">
              <a:rPr lang="en-IN" smtClean="0"/>
              <a:t>‹#›</a:t>
            </a:fld>
            <a:endParaRPr lang="en-IN"/>
          </a:p>
        </p:txBody>
      </p:sp>
    </p:spTree>
    <p:extLst>
      <p:ext uri="{BB962C8B-B14F-4D97-AF65-F5344CB8AC3E}">
        <p14:creationId xmlns:p14="http://schemas.microsoft.com/office/powerpoint/2010/main" val="3495118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C7066B-B4B4-450D-97C4-6A332498D4C7}" type="datetimeFigureOut">
              <a:rPr lang="en-IN" smtClean="0"/>
              <a:t>25-04-2023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3AA6A9-6676-4970-93DF-5E3C32FADC29}" type="slidenum">
              <a:rPr lang="en-IN" smtClean="0"/>
              <a:t>‹#›</a:t>
            </a:fld>
            <a:endParaRPr lang="en-IN"/>
          </a:p>
        </p:txBody>
      </p:sp>
    </p:spTree>
    <p:extLst>
      <p:ext uri="{BB962C8B-B14F-4D97-AF65-F5344CB8AC3E}">
        <p14:creationId xmlns:p14="http://schemas.microsoft.com/office/powerpoint/2010/main" val="238047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C7066B-B4B4-450D-97C4-6A332498D4C7}" type="datetimeFigureOut">
              <a:rPr lang="en-IN" smtClean="0"/>
              <a:t>25-04-2023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3AA6A9-6676-4970-93DF-5E3C32FADC29}" type="slidenum">
              <a:rPr lang="en-IN" smtClean="0"/>
              <a:t>‹#›</a:t>
            </a:fld>
            <a:endParaRPr lang="en-IN"/>
          </a:p>
        </p:txBody>
      </p:sp>
    </p:spTree>
    <p:extLst>
      <p:ext uri="{BB962C8B-B14F-4D97-AF65-F5344CB8AC3E}">
        <p14:creationId xmlns:p14="http://schemas.microsoft.com/office/powerpoint/2010/main" val="1288049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C7066B-B4B4-450D-97C4-6A332498D4C7}"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3AA6A9-6676-4970-93DF-5E3C32FADC29}" type="slidenum">
              <a:rPr lang="en-IN" smtClean="0"/>
              <a:t>‹#›</a:t>
            </a:fld>
            <a:endParaRPr lang="en-IN"/>
          </a:p>
        </p:txBody>
      </p:sp>
    </p:spTree>
    <p:extLst>
      <p:ext uri="{BB962C8B-B14F-4D97-AF65-F5344CB8AC3E}">
        <p14:creationId xmlns:p14="http://schemas.microsoft.com/office/powerpoint/2010/main" val="1112422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C7066B-B4B4-450D-97C4-6A332498D4C7}"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3AA6A9-6676-4970-93DF-5E3C32FADC29}" type="slidenum">
              <a:rPr lang="en-IN" smtClean="0"/>
              <a:t>‹#›</a:t>
            </a:fld>
            <a:endParaRPr lang="en-IN"/>
          </a:p>
        </p:txBody>
      </p:sp>
    </p:spTree>
    <p:extLst>
      <p:ext uri="{BB962C8B-B14F-4D97-AF65-F5344CB8AC3E}">
        <p14:creationId xmlns:p14="http://schemas.microsoft.com/office/powerpoint/2010/main" val="3654232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8C7066B-B4B4-450D-97C4-6A332498D4C7}" type="datetimeFigureOut">
              <a:rPr lang="en-IN" smtClean="0"/>
              <a:t>25-04-2023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03AA6A9-6676-4970-93DF-5E3C32FADC29}" type="slidenum">
              <a:rPr lang="en-IN" smtClean="0"/>
              <a:t>‹#›</a:t>
            </a:fld>
            <a:endParaRPr lang="en-IN"/>
          </a:p>
        </p:txBody>
      </p:sp>
    </p:spTree>
    <p:extLst>
      <p:ext uri="{BB962C8B-B14F-4D97-AF65-F5344CB8AC3E}">
        <p14:creationId xmlns:p14="http://schemas.microsoft.com/office/powerpoint/2010/main" val="1064179760"/>
      </p:ext>
    </p:extLst>
  </p:cSld>
  <p:clrMap bg1="lt1" tx1="dk1" bg2="lt2" tx2="dk2" accent1="accent1" accent2="accent2" accent3="accent3" accent4="accent4" accent5="accent5" accent6="accent6" hlink="hlink" folHlink="folHlink"/>
  <p:sldLayoutIdLst>
    <p:sldLayoutId id="2147484121" r:id="rId1"/>
    <p:sldLayoutId id="2147484122" r:id="rId2"/>
    <p:sldLayoutId id="2147484123" r:id="rId3"/>
    <p:sldLayoutId id="2147484124" r:id="rId4"/>
    <p:sldLayoutId id="2147484125" r:id="rId5"/>
    <p:sldLayoutId id="2147484126" r:id="rId6"/>
    <p:sldLayoutId id="2147484127" r:id="rId7"/>
    <p:sldLayoutId id="2147484128" r:id="rId8"/>
    <p:sldLayoutId id="2147484129" r:id="rId9"/>
    <p:sldLayoutId id="2147484130" r:id="rId10"/>
    <p:sldLayoutId id="2147484131" r:id="rId11"/>
    <p:sldLayoutId id="2147484132" r:id="rId12"/>
    <p:sldLayoutId id="2147484133" r:id="rId13"/>
    <p:sldLayoutId id="2147484134" r:id="rId14"/>
    <p:sldLayoutId id="2147484135" r:id="rId15"/>
    <p:sldLayoutId id="21474841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6491E-A06C-A785-FA92-FF4DB35BB75B}"/>
              </a:ext>
            </a:extLst>
          </p:cNvPr>
          <p:cNvSpPr>
            <a:spLocks noGrp="1"/>
          </p:cNvSpPr>
          <p:nvPr>
            <p:ph type="ctrTitle"/>
          </p:nvPr>
        </p:nvSpPr>
        <p:spPr>
          <a:xfrm>
            <a:off x="-82858" y="861881"/>
            <a:ext cx="9144000" cy="3099335"/>
          </a:xfrm>
        </p:spPr>
        <p:txBody>
          <a:bodyPr>
            <a:noAutofit/>
          </a:bodyPr>
          <a:lstStyle/>
          <a:p>
            <a:r>
              <a:rPr lang="en-IN" sz="3600" b="1" spc="300" dirty="0">
                <a:ln w="0"/>
              </a:rPr>
              <a:t>SEIS 632-02 Data Analytics &amp; Visualization</a:t>
            </a:r>
            <a:br>
              <a:rPr lang="en-IN" sz="3600" b="1" spc="300" dirty="0">
                <a:ln w="0"/>
              </a:rPr>
            </a:br>
            <a:br>
              <a:rPr lang="en-IN" sz="3600" b="1" spc="300" dirty="0">
                <a:ln w="0"/>
              </a:rPr>
            </a:br>
            <a:br>
              <a:rPr lang="en-IN" sz="3600" b="1" spc="300" dirty="0">
                <a:ln w="0"/>
              </a:rPr>
            </a:br>
            <a:br>
              <a:rPr lang="en-IN" sz="4800" b="1" dirty="0">
                <a:ln w="0"/>
                <a:solidFill>
                  <a:schemeClr val="tx1"/>
                </a:solidFill>
                <a:effectLst>
                  <a:outerShdw blurRad="38100" dist="19050" dir="2700000" algn="tl" rotWithShape="0">
                    <a:schemeClr val="dk1">
                      <a:alpha val="40000"/>
                    </a:schemeClr>
                  </a:outerShdw>
                </a:effectLst>
              </a:rPr>
            </a:br>
            <a:endParaRPr lang="en-IN" sz="4800" b="1" dirty="0"/>
          </a:p>
        </p:txBody>
      </p:sp>
      <p:sp>
        <p:nvSpPr>
          <p:cNvPr id="3" name="Subtitle 2">
            <a:extLst>
              <a:ext uri="{FF2B5EF4-FFF2-40B4-BE49-F238E27FC236}">
                <a16:creationId xmlns:a16="http://schemas.microsoft.com/office/drawing/2014/main" id="{A5FBB0AB-4206-052F-7CF2-DDEE10801EF1}"/>
              </a:ext>
            </a:extLst>
          </p:cNvPr>
          <p:cNvSpPr>
            <a:spLocks noGrp="1"/>
          </p:cNvSpPr>
          <p:nvPr>
            <p:ph type="subTitle" idx="1"/>
          </p:nvPr>
        </p:nvSpPr>
        <p:spPr>
          <a:xfrm>
            <a:off x="62144" y="2411548"/>
            <a:ext cx="7593704" cy="862255"/>
          </a:xfrm>
        </p:spPr>
        <p:txBody>
          <a:bodyPr>
            <a:noAutofit/>
          </a:bodyPr>
          <a:lstStyle/>
          <a:p>
            <a:r>
              <a:rPr lang="en-US" sz="7200" b="1" dirty="0"/>
              <a:t>Career Pathway</a:t>
            </a:r>
            <a:endParaRPr lang="en-US" sz="7200" b="1" dirty="0">
              <a:solidFill>
                <a:schemeClr val="tx1"/>
              </a:solidFill>
            </a:endParaRPr>
          </a:p>
          <a:p>
            <a:endParaRPr lang="en-IN" sz="7200" b="1" dirty="0"/>
          </a:p>
        </p:txBody>
      </p:sp>
      <p:sp>
        <p:nvSpPr>
          <p:cNvPr id="4" name="TextBox 3">
            <a:extLst>
              <a:ext uri="{FF2B5EF4-FFF2-40B4-BE49-F238E27FC236}">
                <a16:creationId xmlns:a16="http://schemas.microsoft.com/office/drawing/2014/main" id="{FEB9D5E3-DFE8-F384-1561-EA014DFDA333}"/>
              </a:ext>
            </a:extLst>
          </p:cNvPr>
          <p:cNvSpPr txBox="1"/>
          <p:nvPr/>
        </p:nvSpPr>
        <p:spPr>
          <a:xfrm>
            <a:off x="352148" y="5568074"/>
            <a:ext cx="4829452" cy="172354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Project By : </a:t>
            </a:r>
            <a:r>
              <a:rPr lang="en-US" sz="1800" b="1" dirty="0">
                <a:solidFill>
                  <a:schemeClr val="tx1"/>
                </a:solidFill>
                <a:latin typeface="Times New Roman" panose="02020603050405020304" pitchFamily="18" charset="0"/>
                <a:cs typeface="Times New Roman" panose="02020603050405020304" pitchFamily="18" charset="0"/>
              </a:rPr>
              <a:t>Mugdha Dixit				      		            Pragya Verma</a:t>
            </a:r>
          </a:p>
          <a:p>
            <a:r>
              <a:rPr lang="en-US" b="1" dirty="0">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Kidist</a:t>
            </a:r>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W</a:t>
            </a:r>
            <a:r>
              <a:rPr lang="en-US" sz="1800" b="1" dirty="0" err="1">
                <a:solidFill>
                  <a:schemeClr val="tx1"/>
                </a:solidFill>
                <a:latin typeface="Times New Roman" panose="02020603050405020304" pitchFamily="18" charset="0"/>
                <a:cs typeface="Times New Roman" panose="02020603050405020304" pitchFamily="18" charset="0"/>
              </a:rPr>
              <a:t>olde</a:t>
            </a:r>
            <a:endParaRPr lang="en-US" b="1" dirty="0">
              <a:latin typeface="Times New Roman" panose="02020603050405020304" pitchFamily="18" charset="0"/>
              <a:cs typeface="Times New Roman" panose="02020603050405020304" pitchFamily="18" charset="0"/>
            </a:endParaRPr>
          </a:p>
          <a:p>
            <a:r>
              <a:rPr lang="en-US" sz="1800" b="1" dirty="0">
                <a:solidFill>
                  <a:schemeClr val="tx1"/>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a:t>
            </a:r>
            <a:r>
              <a:rPr lang="en-US" sz="1800" b="1" dirty="0">
                <a:solidFill>
                  <a:schemeClr val="tx1"/>
                </a:solidFill>
                <a:latin typeface="Times New Roman" panose="02020603050405020304" pitchFamily="18" charset="0"/>
                <a:cs typeface="Times New Roman" panose="02020603050405020304" pitchFamily="18" charset="0"/>
              </a:rPr>
              <a:t>Ramesh </a:t>
            </a:r>
            <a:r>
              <a:rPr lang="en-US" sz="1800" b="1" dirty="0">
                <a:latin typeface="Times New Roman" panose="02020603050405020304" pitchFamily="18" charset="0"/>
                <a:cs typeface="Times New Roman" panose="02020603050405020304" pitchFamily="18" charset="0"/>
              </a:rPr>
              <a:t>B</a:t>
            </a:r>
            <a:r>
              <a:rPr lang="en-US" sz="1800" b="1" dirty="0">
                <a:solidFill>
                  <a:schemeClr val="tx1"/>
                </a:solidFill>
                <a:latin typeface="Times New Roman" panose="02020603050405020304" pitchFamily="18" charset="0"/>
                <a:cs typeface="Times New Roman" panose="02020603050405020304" pitchFamily="18" charset="0"/>
              </a:rPr>
              <a:t>abu </a:t>
            </a:r>
            <a:r>
              <a:rPr lang="en-US" sz="1800" b="1" dirty="0">
                <a:latin typeface="Times New Roman" panose="02020603050405020304" pitchFamily="18" charset="0"/>
                <a:cs typeface="Times New Roman" panose="02020603050405020304" pitchFamily="18" charset="0"/>
              </a:rPr>
              <a:t>B</a:t>
            </a:r>
            <a:r>
              <a:rPr lang="en-US" sz="1800" b="1" dirty="0">
                <a:solidFill>
                  <a:schemeClr val="tx1"/>
                </a:solidFill>
                <a:latin typeface="Times New Roman" panose="02020603050405020304" pitchFamily="18" charset="0"/>
                <a:cs typeface="Times New Roman" panose="02020603050405020304" pitchFamily="18" charset="0"/>
              </a:rPr>
              <a:t>alaji</a:t>
            </a:r>
          </a:p>
          <a:p>
            <a:endParaRPr lang="en-US" sz="800" b="1" dirty="0">
              <a:solidFill>
                <a:schemeClr val="tx1"/>
              </a:solidFill>
            </a:endParaRPr>
          </a:p>
          <a:p>
            <a:endParaRPr lang="en-US" sz="800" b="1" dirty="0"/>
          </a:p>
          <a:p>
            <a:endParaRPr lang="en-IN" dirty="0"/>
          </a:p>
        </p:txBody>
      </p:sp>
      <p:pic>
        <p:nvPicPr>
          <p:cNvPr id="6" name="Picture 5">
            <a:extLst>
              <a:ext uri="{FF2B5EF4-FFF2-40B4-BE49-F238E27FC236}">
                <a16:creationId xmlns:a16="http://schemas.microsoft.com/office/drawing/2014/main" id="{41627812-EC97-226E-7785-993464A4CC2C}"/>
              </a:ext>
            </a:extLst>
          </p:cNvPr>
          <p:cNvPicPr>
            <a:picLocks noChangeAspect="1"/>
          </p:cNvPicPr>
          <p:nvPr/>
        </p:nvPicPr>
        <p:blipFill>
          <a:blip r:embed="rId2"/>
          <a:stretch>
            <a:fillRect/>
          </a:stretch>
        </p:blipFill>
        <p:spPr>
          <a:xfrm>
            <a:off x="7741328" y="1340528"/>
            <a:ext cx="4450672" cy="5480824"/>
          </a:xfrm>
          <a:prstGeom prst="rect">
            <a:avLst/>
          </a:prstGeom>
        </p:spPr>
      </p:pic>
    </p:spTree>
    <p:extLst>
      <p:ext uri="{BB962C8B-B14F-4D97-AF65-F5344CB8AC3E}">
        <p14:creationId xmlns:p14="http://schemas.microsoft.com/office/powerpoint/2010/main" val="1722896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B5DA4-23BC-17F6-5302-88A9642E9C10}"/>
              </a:ext>
            </a:extLst>
          </p:cNvPr>
          <p:cNvSpPr>
            <a:spLocks noGrp="1"/>
          </p:cNvSpPr>
          <p:nvPr>
            <p:ph type="title"/>
          </p:nvPr>
        </p:nvSpPr>
        <p:spPr>
          <a:xfrm>
            <a:off x="249655" y="580725"/>
            <a:ext cx="4688108" cy="636871"/>
          </a:xfrm>
        </p:spPr>
        <p:txBody>
          <a:bodyPr>
            <a:normAutofit/>
          </a:bodyPr>
          <a:lstStyle/>
          <a:p>
            <a:pPr algn="l"/>
            <a:r>
              <a:rPr lang="en-IN" sz="2800" b="1" spc="300" dirty="0">
                <a:ln w="0"/>
                <a:solidFill>
                  <a:schemeClr val="tx1"/>
                </a:solidFill>
                <a:latin typeface="Times New Roman" panose="02020603050405020304" pitchFamily="18" charset="0"/>
                <a:cs typeface="Times New Roman" panose="02020603050405020304" pitchFamily="18" charset="0"/>
              </a:rPr>
              <a:t>College Dataset</a:t>
            </a:r>
            <a:endParaRPr lang="en-IN" sz="2000" dirty="0">
              <a:latin typeface="Times New Roman" panose="02020603050405020304" pitchFamily="18" charset="0"/>
              <a:cs typeface="Times New Roman" panose="02020603050405020304" pitchFamily="18" charset="0"/>
            </a:endParaRPr>
          </a:p>
        </p:txBody>
      </p:sp>
      <p:sp>
        <p:nvSpPr>
          <p:cNvPr id="10" name="Content Placeholder 2">
            <a:extLst>
              <a:ext uri="{FF2B5EF4-FFF2-40B4-BE49-F238E27FC236}">
                <a16:creationId xmlns:a16="http://schemas.microsoft.com/office/drawing/2014/main" id="{E2CB1CA3-AE85-F56B-4C73-2E0C5086DBB8}"/>
              </a:ext>
            </a:extLst>
          </p:cNvPr>
          <p:cNvSpPr txBox="1">
            <a:spLocks/>
          </p:cNvSpPr>
          <p:nvPr/>
        </p:nvSpPr>
        <p:spPr>
          <a:xfrm>
            <a:off x="7211130" y="171664"/>
            <a:ext cx="1876927" cy="471637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b="1" u="sng" dirty="0">
                <a:latin typeface="Times New Roman" panose="02020603050405020304" pitchFamily="18" charset="0"/>
                <a:cs typeface="Times New Roman" panose="02020603050405020304" pitchFamily="18" charset="0"/>
              </a:rPr>
              <a:t>Region</a:t>
            </a:r>
          </a:p>
          <a:p>
            <a:r>
              <a:rPr lang="en-US" sz="1200" dirty="0">
                <a:latin typeface="Times New Roman" panose="02020603050405020304" pitchFamily="18" charset="0"/>
                <a:cs typeface="Times New Roman" panose="02020603050405020304" pitchFamily="18" charset="0"/>
              </a:rPr>
              <a:t>California</a:t>
            </a:r>
          </a:p>
          <a:p>
            <a:r>
              <a:rPr lang="en-US" sz="1200" dirty="0">
                <a:latin typeface="Times New Roman" panose="02020603050405020304" pitchFamily="18" charset="0"/>
                <a:cs typeface="Times New Roman" panose="02020603050405020304" pitchFamily="18" charset="0"/>
              </a:rPr>
              <a:t>Midwestern</a:t>
            </a:r>
          </a:p>
          <a:p>
            <a:r>
              <a:rPr lang="en-US" sz="1200" dirty="0">
                <a:latin typeface="Times New Roman" panose="02020603050405020304" pitchFamily="18" charset="0"/>
                <a:cs typeface="Times New Roman" panose="02020603050405020304" pitchFamily="18" charset="0"/>
              </a:rPr>
              <a:t>Northeastern</a:t>
            </a:r>
          </a:p>
          <a:p>
            <a:r>
              <a:rPr lang="en-US" sz="1200" dirty="0">
                <a:latin typeface="Times New Roman" panose="02020603050405020304" pitchFamily="18" charset="0"/>
                <a:cs typeface="Times New Roman" panose="02020603050405020304" pitchFamily="18" charset="0"/>
              </a:rPr>
              <a:t>Southern</a:t>
            </a:r>
          </a:p>
          <a:p>
            <a:r>
              <a:rPr lang="en-US" sz="1200" dirty="0">
                <a:latin typeface="Times New Roman" panose="02020603050405020304" pitchFamily="18" charset="0"/>
                <a:cs typeface="Times New Roman" panose="02020603050405020304" pitchFamily="18" charset="0"/>
              </a:rPr>
              <a:t>Western</a:t>
            </a:r>
          </a:p>
          <a:p>
            <a:endParaRPr lang="en-US" sz="1400" dirty="0">
              <a:latin typeface="Times New Roman" panose="02020603050405020304" pitchFamily="18" charset="0"/>
              <a:cs typeface="Times New Roman" panose="02020603050405020304" pitchFamily="18" charset="0"/>
            </a:endParaRPr>
          </a:p>
          <a:p>
            <a:pPr marL="0" indent="0">
              <a:buNone/>
            </a:pPr>
            <a:r>
              <a:rPr lang="en-US" sz="1400" b="1" u="sng" dirty="0">
                <a:latin typeface="Times New Roman" panose="02020603050405020304" pitchFamily="18" charset="0"/>
                <a:cs typeface="Times New Roman" panose="02020603050405020304" pitchFamily="18" charset="0"/>
              </a:rPr>
              <a:t>School Type</a:t>
            </a:r>
          </a:p>
          <a:p>
            <a:r>
              <a:rPr lang="en-US" sz="1200" dirty="0">
                <a:latin typeface="Times New Roman" panose="02020603050405020304" pitchFamily="18" charset="0"/>
                <a:cs typeface="Times New Roman" panose="02020603050405020304" pitchFamily="18" charset="0"/>
              </a:rPr>
              <a:t>Engineering</a:t>
            </a:r>
          </a:p>
          <a:p>
            <a:r>
              <a:rPr lang="en-US" sz="1200" dirty="0">
                <a:latin typeface="Times New Roman" panose="02020603050405020304" pitchFamily="18" charset="0"/>
                <a:cs typeface="Times New Roman" panose="02020603050405020304" pitchFamily="18" charset="0"/>
              </a:rPr>
              <a:t>Ivy League</a:t>
            </a:r>
          </a:p>
          <a:p>
            <a:r>
              <a:rPr lang="en-US" sz="1200" dirty="0">
                <a:latin typeface="Times New Roman" panose="02020603050405020304" pitchFamily="18" charset="0"/>
                <a:cs typeface="Times New Roman" panose="02020603050405020304" pitchFamily="18" charset="0"/>
              </a:rPr>
              <a:t>Liberal Arts</a:t>
            </a:r>
          </a:p>
          <a:p>
            <a:r>
              <a:rPr lang="en-US" sz="1200" dirty="0">
                <a:latin typeface="Times New Roman" panose="02020603050405020304" pitchFamily="18" charset="0"/>
                <a:cs typeface="Times New Roman" panose="02020603050405020304" pitchFamily="18" charset="0"/>
              </a:rPr>
              <a:t>Party</a:t>
            </a:r>
          </a:p>
          <a:p>
            <a:r>
              <a:rPr lang="en-US" sz="1200" dirty="0">
                <a:latin typeface="Times New Roman" panose="02020603050405020304" pitchFamily="18" charset="0"/>
                <a:cs typeface="Times New Roman" panose="02020603050405020304" pitchFamily="18" charset="0"/>
              </a:rPr>
              <a:t>State</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D85620A-D9E8-5A98-FB0C-46B171BB7244}"/>
              </a:ext>
            </a:extLst>
          </p:cNvPr>
          <p:cNvSpPr txBox="1"/>
          <p:nvPr/>
        </p:nvSpPr>
        <p:spPr>
          <a:xfrm>
            <a:off x="8362765" y="171664"/>
            <a:ext cx="2381589" cy="6743655"/>
          </a:xfrm>
          <a:prstGeom prst="rect">
            <a:avLst/>
          </a:prstGeom>
          <a:noFill/>
        </p:spPr>
        <p:txBody>
          <a:bodyPr wrap="square">
            <a:spAutoFit/>
          </a:bodyPr>
          <a:lstStyle/>
          <a:p>
            <a:pPr marL="0" indent="0">
              <a:buNone/>
            </a:pPr>
            <a:r>
              <a:rPr lang="en-US" sz="1400" b="1" u="sng" dirty="0">
                <a:latin typeface="Times New Roman" panose="02020603050405020304" pitchFamily="18" charset="0"/>
                <a:ea typeface="+mj-ea"/>
                <a:cs typeface="Times New Roman" panose="02020603050405020304" pitchFamily="18" charset="0"/>
              </a:rPr>
              <a:t>Major</a:t>
            </a:r>
          </a:p>
          <a:p>
            <a:pPr marL="342900" indent="-342900">
              <a:spcBef>
                <a:spcPts val="1000"/>
              </a:spcBef>
              <a:buClr>
                <a:schemeClr val="bg2">
                  <a:lumMod val="40000"/>
                  <a:lumOff val="60000"/>
                </a:schemeClr>
              </a:buClr>
              <a:buSzPct val="80000"/>
              <a:buFont typeface="Wingdings 3" charset="2"/>
              <a:buChar char=""/>
            </a:pPr>
            <a:r>
              <a:rPr lang="en-US" sz="1000" dirty="0">
                <a:latin typeface="Times New Roman" panose="02020603050405020304" pitchFamily="18" charset="0"/>
                <a:ea typeface="+mj-ea"/>
                <a:cs typeface="Times New Roman" panose="02020603050405020304" pitchFamily="18" charset="0"/>
              </a:rPr>
              <a:t>Accounting</a:t>
            </a:r>
          </a:p>
          <a:p>
            <a:pPr marL="342900" indent="-342900">
              <a:spcBef>
                <a:spcPts val="1000"/>
              </a:spcBef>
              <a:buClr>
                <a:schemeClr val="bg2">
                  <a:lumMod val="40000"/>
                  <a:lumOff val="60000"/>
                </a:schemeClr>
              </a:buClr>
              <a:buSzPct val="80000"/>
              <a:buFont typeface="Wingdings 3" charset="2"/>
              <a:buChar char=""/>
            </a:pPr>
            <a:r>
              <a:rPr lang="en-US" sz="1000" dirty="0">
                <a:latin typeface="Times New Roman" panose="02020603050405020304" pitchFamily="18" charset="0"/>
                <a:ea typeface="+mj-ea"/>
                <a:cs typeface="Times New Roman" panose="02020603050405020304" pitchFamily="18" charset="0"/>
              </a:rPr>
              <a:t>Aerospace Engineering</a:t>
            </a:r>
          </a:p>
          <a:p>
            <a:pPr marL="342900" indent="-342900">
              <a:spcBef>
                <a:spcPts val="1000"/>
              </a:spcBef>
              <a:buClr>
                <a:schemeClr val="bg2">
                  <a:lumMod val="40000"/>
                  <a:lumOff val="60000"/>
                </a:schemeClr>
              </a:buClr>
              <a:buSzPct val="80000"/>
              <a:buFont typeface="Wingdings 3" charset="2"/>
              <a:buChar char=""/>
            </a:pPr>
            <a:r>
              <a:rPr lang="en-US" sz="1000" dirty="0">
                <a:latin typeface="Times New Roman" panose="02020603050405020304" pitchFamily="18" charset="0"/>
                <a:ea typeface="+mj-ea"/>
                <a:cs typeface="Times New Roman" panose="02020603050405020304" pitchFamily="18" charset="0"/>
              </a:rPr>
              <a:t>Agriculture</a:t>
            </a:r>
          </a:p>
          <a:p>
            <a:pPr marL="342900" indent="-342900">
              <a:spcBef>
                <a:spcPts val="1000"/>
              </a:spcBef>
              <a:buClr>
                <a:schemeClr val="bg2">
                  <a:lumMod val="40000"/>
                  <a:lumOff val="60000"/>
                </a:schemeClr>
              </a:buClr>
              <a:buSzPct val="80000"/>
              <a:buFont typeface="Wingdings 3" charset="2"/>
              <a:buChar char=""/>
            </a:pPr>
            <a:r>
              <a:rPr lang="en-US" sz="1000" dirty="0">
                <a:latin typeface="Times New Roman" panose="02020603050405020304" pitchFamily="18" charset="0"/>
                <a:ea typeface="+mj-ea"/>
                <a:cs typeface="Times New Roman" panose="02020603050405020304" pitchFamily="18" charset="0"/>
              </a:rPr>
              <a:t>Anthropology</a:t>
            </a:r>
          </a:p>
          <a:p>
            <a:pPr marL="342900" indent="-342900">
              <a:spcBef>
                <a:spcPts val="1000"/>
              </a:spcBef>
              <a:buClr>
                <a:schemeClr val="bg2">
                  <a:lumMod val="40000"/>
                  <a:lumOff val="60000"/>
                </a:schemeClr>
              </a:buClr>
              <a:buSzPct val="80000"/>
              <a:buFont typeface="Wingdings 3" charset="2"/>
              <a:buChar char=""/>
            </a:pPr>
            <a:r>
              <a:rPr lang="en-US" sz="1000" dirty="0">
                <a:latin typeface="Times New Roman" panose="02020603050405020304" pitchFamily="18" charset="0"/>
                <a:ea typeface="+mj-ea"/>
                <a:cs typeface="Times New Roman" panose="02020603050405020304" pitchFamily="18" charset="0"/>
              </a:rPr>
              <a:t>Anthropology</a:t>
            </a:r>
          </a:p>
          <a:p>
            <a:pPr marL="342900" indent="-342900">
              <a:spcBef>
                <a:spcPts val="1000"/>
              </a:spcBef>
              <a:buClr>
                <a:schemeClr val="bg2">
                  <a:lumMod val="40000"/>
                  <a:lumOff val="60000"/>
                </a:schemeClr>
              </a:buClr>
              <a:buSzPct val="80000"/>
              <a:buFont typeface="Wingdings 3" charset="2"/>
              <a:buChar char=""/>
            </a:pPr>
            <a:r>
              <a:rPr lang="en-US" sz="1000" dirty="0">
                <a:latin typeface="Times New Roman" panose="02020603050405020304" pitchFamily="18" charset="0"/>
                <a:ea typeface="+mj-ea"/>
                <a:cs typeface="Times New Roman" panose="02020603050405020304" pitchFamily="18" charset="0"/>
              </a:rPr>
              <a:t>Art History</a:t>
            </a:r>
          </a:p>
          <a:p>
            <a:pPr marL="342900" indent="-342900">
              <a:spcBef>
                <a:spcPts val="1000"/>
              </a:spcBef>
              <a:buClr>
                <a:schemeClr val="bg2">
                  <a:lumMod val="40000"/>
                  <a:lumOff val="60000"/>
                </a:schemeClr>
              </a:buClr>
              <a:buSzPct val="80000"/>
              <a:buFont typeface="Wingdings 3" charset="2"/>
              <a:buChar char=""/>
            </a:pPr>
            <a:r>
              <a:rPr lang="en-US" sz="1000" dirty="0">
                <a:latin typeface="Times New Roman" panose="02020603050405020304" pitchFamily="18" charset="0"/>
                <a:ea typeface="+mj-ea"/>
                <a:cs typeface="Times New Roman" panose="02020603050405020304" pitchFamily="18" charset="0"/>
              </a:rPr>
              <a:t>Biology</a:t>
            </a:r>
          </a:p>
          <a:p>
            <a:pPr marL="342900" indent="-342900">
              <a:spcBef>
                <a:spcPts val="1000"/>
              </a:spcBef>
              <a:buClr>
                <a:schemeClr val="bg2">
                  <a:lumMod val="40000"/>
                  <a:lumOff val="60000"/>
                </a:schemeClr>
              </a:buClr>
              <a:buSzPct val="80000"/>
              <a:buFont typeface="Wingdings 3" charset="2"/>
              <a:buChar char=""/>
            </a:pPr>
            <a:r>
              <a:rPr lang="en-US" sz="1000" dirty="0">
                <a:latin typeface="Times New Roman" panose="02020603050405020304" pitchFamily="18" charset="0"/>
                <a:ea typeface="+mj-ea"/>
                <a:cs typeface="Times New Roman" panose="02020603050405020304" pitchFamily="18" charset="0"/>
              </a:rPr>
              <a:t>Business Management</a:t>
            </a:r>
          </a:p>
          <a:p>
            <a:pPr marL="342900" indent="-342900">
              <a:spcBef>
                <a:spcPts val="1000"/>
              </a:spcBef>
              <a:buClr>
                <a:schemeClr val="bg2">
                  <a:lumMod val="40000"/>
                  <a:lumOff val="60000"/>
                </a:schemeClr>
              </a:buClr>
              <a:buSzPct val="80000"/>
              <a:buFont typeface="Wingdings 3" charset="2"/>
              <a:buChar char=""/>
            </a:pPr>
            <a:r>
              <a:rPr lang="en-US" sz="1000" dirty="0">
                <a:latin typeface="Times New Roman" panose="02020603050405020304" pitchFamily="18" charset="0"/>
                <a:ea typeface="+mj-ea"/>
                <a:cs typeface="Times New Roman" panose="02020603050405020304" pitchFamily="18" charset="0"/>
              </a:rPr>
              <a:t>Chemical Engineering</a:t>
            </a:r>
          </a:p>
          <a:p>
            <a:pPr marL="342900" indent="-342900">
              <a:spcBef>
                <a:spcPts val="1000"/>
              </a:spcBef>
              <a:buClr>
                <a:schemeClr val="bg2">
                  <a:lumMod val="40000"/>
                  <a:lumOff val="60000"/>
                </a:schemeClr>
              </a:buClr>
              <a:buSzPct val="80000"/>
              <a:buFont typeface="Wingdings 3" charset="2"/>
              <a:buChar char=""/>
            </a:pPr>
            <a:r>
              <a:rPr lang="en-US" sz="1000" dirty="0">
                <a:latin typeface="Times New Roman" panose="02020603050405020304" pitchFamily="18" charset="0"/>
                <a:ea typeface="+mj-ea"/>
                <a:cs typeface="Times New Roman" panose="02020603050405020304" pitchFamily="18" charset="0"/>
              </a:rPr>
              <a:t>Chemistry</a:t>
            </a:r>
          </a:p>
          <a:p>
            <a:pPr marL="342900" indent="-342900">
              <a:spcBef>
                <a:spcPts val="1000"/>
              </a:spcBef>
              <a:buClr>
                <a:schemeClr val="bg2">
                  <a:lumMod val="40000"/>
                  <a:lumOff val="60000"/>
                </a:schemeClr>
              </a:buClr>
              <a:buSzPct val="80000"/>
              <a:buFont typeface="Wingdings 3" charset="2"/>
              <a:buChar char=""/>
            </a:pPr>
            <a:r>
              <a:rPr lang="en-US" sz="1000" dirty="0">
                <a:latin typeface="Times New Roman" panose="02020603050405020304" pitchFamily="18" charset="0"/>
                <a:ea typeface="+mj-ea"/>
                <a:cs typeface="Times New Roman" panose="02020603050405020304" pitchFamily="18" charset="0"/>
              </a:rPr>
              <a:t>Civil Engineering</a:t>
            </a:r>
          </a:p>
          <a:p>
            <a:pPr marL="342900" indent="-342900">
              <a:spcBef>
                <a:spcPts val="1000"/>
              </a:spcBef>
              <a:buClr>
                <a:schemeClr val="bg2">
                  <a:lumMod val="40000"/>
                  <a:lumOff val="60000"/>
                </a:schemeClr>
              </a:buClr>
              <a:buSzPct val="80000"/>
              <a:buFont typeface="Wingdings 3" charset="2"/>
              <a:buChar char=""/>
            </a:pPr>
            <a:r>
              <a:rPr lang="en-US" sz="1000" dirty="0">
                <a:latin typeface="Times New Roman" panose="02020603050405020304" pitchFamily="18" charset="0"/>
                <a:ea typeface="+mj-ea"/>
                <a:cs typeface="Times New Roman" panose="02020603050405020304" pitchFamily="18" charset="0"/>
              </a:rPr>
              <a:t>Communications</a:t>
            </a:r>
          </a:p>
          <a:p>
            <a:pPr marL="342900" indent="-342900">
              <a:spcBef>
                <a:spcPts val="1000"/>
              </a:spcBef>
              <a:buClr>
                <a:schemeClr val="bg2">
                  <a:lumMod val="40000"/>
                  <a:lumOff val="60000"/>
                </a:schemeClr>
              </a:buClr>
              <a:buSzPct val="80000"/>
              <a:buFont typeface="Wingdings 3" charset="2"/>
              <a:buChar char=""/>
            </a:pPr>
            <a:r>
              <a:rPr lang="en-US" sz="1000" dirty="0">
                <a:latin typeface="Times New Roman" panose="02020603050405020304" pitchFamily="18" charset="0"/>
                <a:ea typeface="+mj-ea"/>
                <a:cs typeface="Times New Roman" panose="02020603050405020304" pitchFamily="18" charset="0"/>
              </a:rPr>
              <a:t>Computer Engineering</a:t>
            </a:r>
          </a:p>
          <a:p>
            <a:pPr marL="342900" indent="-342900">
              <a:spcBef>
                <a:spcPts val="1000"/>
              </a:spcBef>
              <a:buClr>
                <a:schemeClr val="bg2">
                  <a:lumMod val="40000"/>
                  <a:lumOff val="60000"/>
                </a:schemeClr>
              </a:buClr>
              <a:buSzPct val="80000"/>
              <a:buFont typeface="Wingdings 3" charset="2"/>
              <a:buChar char=""/>
            </a:pPr>
            <a:r>
              <a:rPr lang="en-US" sz="1000" dirty="0">
                <a:latin typeface="Times New Roman" panose="02020603050405020304" pitchFamily="18" charset="0"/>
                <a:ea typeface="+mj-ea"/>
                <a:cs typeface="Times New Roman" panose="02020603050405020304" pitchFamily="18" charset="0"/>
              </a:rPr>
              <a:t>Computer Science</a:t>
            </a:r>
          </a:p>
          <a:p>
            <a:pPr marL="342900" indent="-342900">
              <a:spcBef>
                <a:spcPts val="1000"/>
              </a:spcBef>
              <a:buClr>
                <a:schemeClr val="bg2">
                  <a:lumMod val="40000"/>
                  <a:lumOff val="60000"/>
                </a:schemeClr>
              </a:buClr>
              <a:buSzPct val="80000"/>
              <a:buFont typeface="Wingdings 3" charset="2"/>
              <a:buChar char=""/>
            </a:pPr>
            <a:r>
              <a:rPr lang="en-US" sz="1000" dirty="0">
                <a:latin typeface="Times New Roman" panose="02020603050405020304" pitchFamily="18" charset="0"/>
                <a:ea typeface="+mj-ea"/>
                <a:cs typeface="Times New Roman" panose="02020603050405020304" pitchFamily="18" charset="0"/>
              </a:rPr>
              <a:t>Construction</a:t>
            </a:r>
          </a:p>
          <a:p>
            <a:pPr marL="342900" indent="-342900">
              <a:spcBef>
                <a:spcPts val="1000"/>
              </a:spcBef>
              <a:buClr>
                <a:schemeClr val="bg2">
                  <a:lumMod val="40000"/>
                  <a:lumOff val="60000"/>
                </a:schemeClr>
              </a:buClr>
              <a:buSzPct val="80000"/>
              <a:buFont typeface="Wingdings 3" charset="2"/>
              <a:buChar char=""/>
            </a:pPr>
            <a:r>
              <a:rPr lang="en-US" sz="1000" dirty="0">
                <a:latin typeface="Times New Roman" panose="02020603050405020304" pitchFamily="18" charset="0"/>
                <a:ea typeface="+mj-ea"/>
                <a:cs typeface="Times New Roman" panose="02020603050405020304" pitchFamily="18" charset="0"/>
              </a:rPr>
              <a:t>Criminal Justice</a:t>
            </a:r>
          </a:p>
          <a:p>
            <a:pPr marL="342900" indent="-342900">
              <a:spcBef>
                <a:spcPts val="1000"/>
              </a:spcBef>
              <a:buClr>
                <a:schemeClr val="bg2">
                  <a:lumMod val="40000"/>
                  <a:lumOff val="60000"/>
                </a:schemeClr>
              </a:buClr>
              <a:buSzPct val="80000"/>
              <a:buFont typeface="Wingdings 3" charset="2"/>
              <a:buChar char=""/>
            </a:pPr>
            <a:r>
              <a:rPr lang="en-US" sz="1000" dirty="0">
                <a:latin typeface="Times New Roman" panose="02020603050405020304" pitchFamily="18" charset="0"/>
                <a:ea typeface="+mj-ea"/>
                <a:cs typeface="Times New Roman" panose="02020603050405020304" pitchFamily="18" charset="0"/>
              </a:rPr>
              <a:t>Drama</a:t>
            </a:r>
          </a:p>
          <a:p>
            <a:pPr marL="342900" indent="-342900">
              <a:spcBef>
                <a:spcPts val="1000"/>
              </a:spcBef>
              <a:buClr>
                <a:schemeClr val="bg2">
                  <a:lumMod val="40000"/>
                  <a:lumOff val="60000"/>
                </a:schemeClr>
              </a:buClr>
              <a:buSzPct val="80000"/>
              <a:buFont typeface="Wingdings 3" charset="2"/>
              <a:buChar char=""/>
            </a:pPr>
            <a:r>
              <a:rPr lang="en-US" sz="1000" dirty="0">
                <a:latin typeface="Times New Roman" panose="02020603050405020304" pitchFamily="18" charset="0"/>
                <a:ea typeface="+mj-ea"/>
                <a:cs typeface="Times New Roman" panose="02020603050405020304" pitchFamily="18" charset="0"/>
              </a:rPr>
              <a:t>Economics</a:t>
            </a:r>
          </a:p>
          <a:p>
            <a:pPr marL="342900" indent="-342900">
              <a:spcBef>
                <a:spcPts val="1000"/>
              </a:spcBef>
              <a:buClr>
                <a:schemeClr val="bg2">
                  <a:lumMod val="40000"/>
                  <a:lumOff val="60000"/>
                </a:schemeClr>
              </a:buClr>
              <a:buSzPct val="80000"/>
              <a:buFont typeface="Wingdings 3" charset="2"/>
              <a:buChar char=""/>
            </a:pPr>
            <a:r>
              <a:rPr lang="en-US" sz="1000" dirty="0">
                <a:latin typeface="Times New Roman" panose="02020603050405020304" pitchFamily="18" charset="0"/>
                <a:ea typeface="+mj-ea"/>
                <a:cs typeface="Times New Roman" panose="02020603050405020304" pitchFamily="18" charset="0"/>
              </a:rPr>
              <a:t>Education</a:t>
            </a:r>
          </a:p>
          <a:p>
            <a:pPr marL="342900" indent="-342900">
              <a:spcBef>
                <a:spcPts val="1000"/>
              </a:spcBef>
              <a:buClr>
                <a:schemeClr val="bg2">
                  <a:lumMod val="40000"/>
                  <a:lumOff val="60000"/>
                </a:schemeClr>
              </a:buClr>
              <a:buSzPct val="80000"/>
              <a:buFont typeface="Wingdings 3" charset="2"/>
              <a:buChar char=""/>
            </a:pPr>
            <a:r>
              <a:rPr lang="en-US" sz="1000" dirty="0">
                <a:latin typeface="Times New Roman" panose="02020603050405020304" pitchFamily="18" charset="0"/>
                <a:ea typeface="+mj-ea"/>
                <a:cs typeface="Times New Roman" panose="02020603050405020304" pitchFamily="18" charset="0"/>
              </a:rPr>
              <a:t>Electrical Engineering</a:t>
            </a:r>
          </a:p>
          <a:p>
            <a:pPr marL="342900" indent="-342900">
              <a:spcBef>
                <a:spcPts val="1000"/>
              </a:spcBef>
              <a:buClr>
                <a:schemeClr val="bg2">
                  <a:lumMod val="40000"/>
                  <a:lumOff val="60000"/>
                </a:schemeClr>
              </a:buClr>
              <a:buSzPct val="80000"/>
              <a:buFont typeface="Wingdings 3" charset="2"/>
              <a:buChar char=""/>
            </a:pPr>
            <a:r>
              <a:rPr lang="en-US" sz="1000" dirty="0">
                <a:latin typeface="Times New Roman" panose="02020603050405020304" pitchFamily="18" charset="0"/>
                <a:ea typeface="+mj-ea"/>
                <a:cs typeface="Times New Roman" panose="02020603050405020304" pitchFamily="18" charset="0"/>
              </a:rPr>
              <a:t>English</a:t>
            </a:r>
          </a:p>
          <a:p>
            <a:pPr marL="342900" indent="-342900">
              <a:spcBef>
                <a:spcPts val="1000"/>
              </a:spcBef>
              <a:buClr>
                <a:schemeClr val="bg2">
                  <a:lumMod val="40000"/>
                  <a:lumOff val="60000"/>
                </a:schemeClr>
              </a:buClr>
              <a:buSzPct val="80000"/>
              <a:buFont typeface="Wingdings 3" charset="2"/>
              <a:buChar char=""/>
            </a:pPr>
            <a:r>
              <a:rPr lang="en-US" sz="1000" dirty="0">
                <a:latin typeface="Times New Roman" panose="02020603050405020304" pitchFamily="18" charset="0"/>
                <a:ea typeface="+mj-ea"/>
                <a:cs typeface="Times New Roman" panose="02020603050405020304" pitchFamily="18" charset="0"/>
              </a:rPr>
              <a:t>Film</a:t>
            </a:r>
          </a:p>
          <a:p>
            <a:pPr marL="342900" indent="-342900">
              <a:spcBef>
                <a:spcPts val="1000"/>
              </a:spcBef>
              <a:buClr>
                <a:schemeClr val="bg2">
                  <a:lumMod val="40000"/>
                  <a:lumOff val="60000"/>
                </a:schemeClr>
              </a:buClr>
              <a:buSzPct val="80000"/>
              <a:buFont typeface="Wingdings 3" charset="2"/>
              <a:buChar char=""/>
            </a:pPr>
            <a:endParaRPr lang="en-US" sz="1000" dirty="0">
              <a:latin typeface="Times New Roman" panose="02020603050405020304" pitchFamily="18" charset="0"/>
              <a:ea typeface="+mj-ea"/>
              <a:cs typeface="Times New Roman" panose="02020603050405020304" pitchFamily="18" charset="0"/>
            </a:endParaRPr>
          </a:p>
        </p:txBody>
      </p:sp>
      <p:sp>
        <p:nvSpPr>
          <p:cNvPr id="15" name="TextBox 14">
            <a:extLst>
              <a:ext uri="{FF2B5EF4-FFF2-40B4-BE49-F238E27FC236}">
                <a16:creationId xmlns:a16="http://schemas.microsoft.com/office/drawing/2014/main" id="{57A8B95C-3ACB-7724-3BB4-DBF18A897D6B}"/>
              </a:ext>
            </a:extLst>
          </p:cNvPr>
          <p:cNvSpPr txBox="1"/>
          <p:nvPr/>
        </p:nvSpPr>
        <p:spPr>
          <a:xfrm>
            <a:off x="238221" y="1186930"/>
            <a:ext cx="6961475" cy="4739759"/>
          </a:xfrm>
          <a:prstGeom prst="rect">
            <a:avLst/>
          </a:prstGeom>
          <a:noFill/>
        </p:spPr>
        <p:txBody>
          <a:bodyPr wrap="square">
            <a:spAutoFit/>
          </a:bodyPr>
          <a:lstStyle/>
          <a:p>
            <a:pPr algn="just"/>
            <a:r>
              <a:rPr lang="en-US" sz="1400" dirty="0">
                <a:latin typeface="Times New Roman" panose="02020603050405020304" pitchFamily="18" charset="0"/>
                <a:cs typeface="Times New Roman" panose="02020603050405020304" pitchFamily="18" charset="0"/>
              </a:rPr>
              <a:t>PayScale Inc, conducted a survey of 1.2 million people with only bachelor’s degrees over the course of a year, and based on that we were provided a dataset to work on our final project.</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We explored the dataset and found insights based on the given attributes below. </a:t>
            </a:r>
          </a:p>
          <a:p>
            <a:pPr algn="just"/>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The college dataset has 3 csv files and salaries are based on the below attributes with the below observation.</a:t>
            </a:r>
          </a:p>
          <a:p>
            <a:pPr marL="0" indent="0">
              <a:buNone/>
            </a:pPr>
            <a:endParaRPr lang="en-US" sz="1400" b="1"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400" b="1" dirty="0">
                <a:latin typeface="Times New Roman" panose="02020603050405020304" pitchFamily="18" charset="0"/>
                <a:cs typeface="Times New Roman" panose="02020603050405020304" pitchFamily="18" charset="0"/>
              </a:rPr>
              <a:t>Degree that payback</a:t>
            </a:r>
          </a:p>
          <a:p>
            <a:pPr marL="457200" indent="-457200">
              <a:buFont typeface="+mj-lt"/>
              <a:buAutoNum type="arabicPeriod"/>
            </a:pPr>
            <a:r>
              <a:rPr lang="en-US" sz="1400" b="1" dirty="0">
                <a:latin typeface="Times New Roman" panose="02020603050405020304" pitchFamily="18" charset="0"/>
                <a:cs typeface="Times New Roman" panose="02020603050405020304" pitchFamily="18" charset="0"/>
              </a:rPr>
              <a:t>Salaries by College/school type </a:t>
            </a:r>
            <a:r>
              <a:rPr lang="en-US" sz="1400" dirty="0">
                <a:latin typeface="Times New Roman" panose="02020603050405020304" pitchFamily="18" charset="0"/>
                <a:cs typeface="Times New Roman" panose="02020603050405020304" pitchFamily="18" charset="0"/>
              </a:rPr>
              <a:t>- Salaries of some columns/percentiles were missing</a:t>
            </a:r>
          </a:p>
          <a:p>
            <a:pPr marL="457200" indent="-457200">
              <a:buFont typeface="+mj-lt"/>
              <a:buAutoNum type="arabicPeriod"/>
            </a:pPr>
            <a:r>
              <a:rPr lang="en-US" sz="1400" b="1" dirty="0">
                <a:latin typeface="Times New Roman" panose="02020603050405020304" pitchFamily="18" charset="0"/>
                <a:cs typeface="Times New Roman" panose="02020603050405020304" pitchFamily="18" charset="0"/>
              </a:rPr>
              <a:t>Salaries by Region </a:t>
            </a:r>
            <a:r>
              <a:rPr lang="en-US" sz="1400" dirty="0">
                <a:latin typeface="Times New Roman" panose="02020603050405020304" pitchFamily="18" charset="0"/>
                <a:cs typeface="Times New Roman" panose="02020603050405020304" pitchFamily="18" charset="0"/>
              </a:rPr>
              <a:t>- Salaries of some columns/percentiles were missing</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These datasets have below details:</a:t>
            </a:r>
          </a:p>
          <a:p>
            <a:pPr marL="0" indent="0">
              <a:buNone/>
            </a:pPr>
            <a:endParaRPr lang="en-US" sz="1400" b="1"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400" dirty="0">
                <a:latin typeface="Times New Roman" panose="02020603050405020304" pitchFamily="18" charset="0"/>
                <a:cs typeface="Times New Roman" panose="02020603050405020304" pitchFamily="18" charset="0"/>
              </a:rPr>
              <a:t>Starting Median Salary</a:t>
            </a:r>
          </a:p>
          <a:p>
            <a:pPr marL="457200" indent="-457200">
              <a:buFont typeface="+mj-lt"/>
              <a:buAutoNum type="arabicPeriod"/>
            </a:pPr>
            <a:r>
              <a:rPr lang="en-US" sz="1400" dirty="0">
                <a:latin typeface="Times New Roman" panose="02020603050405020304" pitchFamily="18" charset="0"/>
                <a:cs typeface="Times New Roman" panose="02020603050405020304" pitchFamily="18" charset="0"/>
              </a:rPr>
              <a:t>Mid-Career Median Salary</a:t>
            </a:r>
          </a:p>
          <a:p>
            <a:pPr marL="457200" indent="-457200">
              <a:buFont typeface="+mj-lt"/>
              <a:buAutoNum type="arabicPeriod"/>
            </a:pPr>
            <a:r>
              <a:rPr lang="en-IN" sz="1400" dirty="0">
                <a:latin typeface="Times New Roman" panose="02020603050405020304" pitchFamily="18" charset="0"/>
                <a:cs typeface="Times New Roman" panose="02020603050405020304" pitchFamily="18" charset="0"/>
              </a:rPr>
              <a:t>Mid-career 10</a:t>
            </a:r>
            <a:r>
              <a:rPr lang="en-IN" sz="1400" baseline="30000" dirty="0">
                <a:latin typeface="Times New Roman" panose="02020603050405020304" pitchFamily="18" charset="0"/>
                <a:cs typeface="Times New Roman" panose="02020603050405020304" pitchFamily="18" charset="0"/>
              </a:rPr>
              <a:t>th</a:t>
            </a:r>
            <a:r>
              <a:rPr lang="en-IN" sz="1400" dirty="0">
                <a:latin typeface="Times New Roman" panose="02020603050405020304" pitchFamily="18" charset="0"/>
                <a:cs typeface="Times New Roman" panose="02020603050405020304" pitchFamily="18" charset="0"/>
              </a:rPr>
              <a:t>, 25</a:t>
            </a:r>
            <a:r>
              <a:rPr lang="en-IN" sz="1400" baseline="30000" dirty="0">
                <a:latin typeface="Times New Roman" panose="02020603050405020304" pitchFamily="18" charset="0"/>
                <a:cs typeface="Times New Roman" panose="02020603050405020304" pitchFamily="18" charset="0"/>
              </a:rPr>
              <a:t>th</a:t>
            </a:r>
            <a:r>
              <a:rPr lang="en-IN" sz="1400" dirty="0">
                <a:latin typeface="Times New Roman" panose="02020603050405020304" pitchFamily="18" charset="0"/>
                <a:cs typeface="Times New Roman" panose="02020603050405020304" pitchFamily="18" charset="0"/>
              </a:rPr>
              <a:t>, 75</a:t>
            </a:r>
            <a:r>
              <a:rPr lang="en-IN" sz="1400" baseline="30000" dirty="0">
                <a:latin typeface="Times New Roman" panose="02020603050405020304" pitchFamily="18" charset="0"/>
                <a:cs typeface="Times New Roman" panose="02020603050405020304" pitchFamily="18" charset="0"/>
              </a:rPr>
              <a:t>th</a:t>
            </a:r>
            <a:r>
              <a:rPr lang="en-IN" sz="1400" dirty="0">
                <a:latin typeface="Times New Roman" panose="02020603050405020304" pitchFamily="18" charset="0"/>
                <a:cs typeface="Times New Roman" panose="02020603050405020304" pitchFamily="18" charset="0"/>
              </a:rPr>
              <a:t> and 90</a:t>
            </a:r>
            <a:r>
              <a:rPr lang="en-IN" sz="1400" baseline="30000" dirty="0">
                <a:latin typeface="Times New Roman" panose="02020603050405020304" pitchFamily="18" charset="0"/>
                <a:cs typeface="Times New Roman" panose="02020603050405020304" pitchFamily="18" charset="0"/>
              </a:rPr>
              <a:t>th</a:t>
            </a:r>
            <a:r>
              <a:rPr lang="en-IN" sz="1400" dirty="0">
                <a:latin typeface="Times New Roman" panose="02020603050405020304" pitchFamily="18" charset="0"/>
                <a:cs typeface="Times New Roman" panose="02020603050405020304" pitchFamily="18" charset="0"/>
              </a:rPr>
              <a:t> percentile salary</a:t>
            </a:r>
          </a:p>
          <a:p>
            <a:pPr algn="just"/>
            <a:endParaRPr lang="en-US" sz="14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779F9C8-1AB8-EE75-4E00-F8730BD87684}"/>
              </a:ext>
            </a:extLst>
          </p:cNvPr>
          <p:cNvPicPr>
            <a:picLocks noChangeAspect="1"/>
          </p:cNvPicPr>
          <p:nvPr/>
        </p:nvPicPr>
        <p:blipFill>
          <a:blip r:embed="rId2"/>
          <a:stretch>
            <a:fillRect/>
          </a:stretch>
        </p:blipFill>
        <p:spPr>
          <a:xfrm>
            <a:off x="4855491" y="4345619"/>
            <a:ext cx="3802435" cy="2512381"/>
          </a:xfrm>
          <a:prstGeom prst="rect">
            <a:avLst/>
          </a:prstGeom>
        </p:spPr>
      </p:pic>
    </p:spTree>
    <p:extLst>
      <p:ext uri="{BB962C8B-B14F-4D97-AF65-F5344CB8AC3E}">
        <p14:creationId xmlns:p14="http://schemas.microsoft.com/office/powerpoint/2010/main" val="3518970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220DB-746C-4A3F-E787-B039636BBAD0}"/>
              </a:ext>
            </a:extLst>
          </p:cNvPr>
          <p:cNvSpPr>
            <a:spLocks noGrp="1"/>
          </p:cNvSpPr>
          <p:nvPr>
            <p:ph type="title"/>
          </p:nvPr>
        </p:nvSpPr>
        <p:spPr/>
        <p:txBody>
          <a:bodyPr/>
          <a:lstStyle/>
          <a:p>
            <a:r>
              <a:rPr lang="en-US" dirty="0"/>
              <a:t>OVERVIEW</a:t>
            </a:r>
            <a:endParaRPr lang="en-IN" dirty="0"/>
          </a:p>
        </p:txBody>
      </p:sp>
      <p:sp>
        <p:nvSpPr>
          <p:cNvPr id="3" name="TextBox 2">
            <a:extLst>
              <a:ext uri="{FF2B5EF4-FFF2-40B4-BE49-F238E27FC236}">
                <a16:creationId xmlns:a16="http://schemas.microsoft.com/office/drawing/2014/main" id="{5AD85591-7A5B-3BD7-F7F1-62B46DEA2F7B}"/>
              </a:ext>
            </a:extLst>
          </p:cNvPr>
          <p:cNvSpPr txBox="1"/>
          <p:nvPr/>
        </p:nvSpPr>
        <p:spPr>
          <a:xfrm>
            <a:off x="677334" y="1766656"/>
            <a:ext cx="6833175" cy="3139321"/>
          </a:xfrm>
          <a:prstGeom prst="rect">
            <a:avLst/>
          </a:prstGeom>
          <a:noFill/>
        </p:spPr>
        <p:txBody>
          <a:bodyPr wrap="square" rtlCol="0">
            <a:spAutoFit/>
          </a:bodyPr>
          <a:lstStyle/>
          <a:p>
            <a:pPr marL="285750" indent="-285750">
              <a:buFont typeface="Arial" panose="020B0604020202020204" pitchFamily="34" charset="0"/>
              <a:buChar char="•"/>
            </a:pPr>
            <a:r>
              <a:rPr lang="en-IN" dirty="0"/>
              <a:t>The project aims to focus on exploring how the type of college and region has an impact on salaries.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project highlights the importance of choosing a college major that can lead to a high-paying career and provides guidance for students.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Overall, the project seeks to help users make informed decisions about their college education and career path and provides valuable information on the most lucrative majors and schools in the United States.</a:t>
            </a:r>
            <a:endParaRPr lang="en-IN" dirty="0"/>
          </a:p>
        </p:txBody>
      </p:sp>
      <p:pic>
        <p:nvPicPr>
          <p:cNvPr id="5" name="Picture 4">
            <a:extLst>
              <a:ext uri="{FF2B5EF4-FFF2-40B4-BE49-F238E27FC236}">
                <a16:creationId xmlns:a16="http://schemas.microsoft.com/office/drawing/2014/main" id="{E8CB6493-C9D7-F509-9F73-946D2E1AD620}"/>
              </a:ext>
            </a:extLst>
          </p:cNvPr>
          <p:cNvPicPr>
            <a:picLocks noChangeAspect="1"/>
          </p:cNvPicPr>
          <p:nvPr/>
        </p:nvPicPr>
        <p:blipFill>
          <a:blip r:embed="rId2"/>
          <a:stretch>
            <a:fillRect/>
          </a:stretch>
        </p:blipFill>
        <p:spPr>
          <a:xfrm>
            <a:off x="7393133" y="88776"/>
            <a:ext cx="4725039" cy="3139321"/>
          </a:xfrm>
          <a:prstGeom prst="rect">
            <a:avLst/>
          </a:prstGeom>
        </p:spPr>
      </p:pic>
      <p:pic>
        <p:nvPicPr>
          <p:cNvPr id="7" name="Picture 6">
            <a:extLst>
              <a:ext uri="{FF2B5EF4-FFF2-40B4-BE49-F238E27FC236}">
                <a16:creationId xmlns:a16="http://schemas.microsoft.com/office/drawing/2014/main" id="{9217800A-0E63-F19E-0FEC-F189E6F9CE61}"/>
              </a:ext>
            </a:extLst>
          </p:cNvPr>
          <p:cNvPicPr>
            <a:picLocks noChangeAspect="1"/>
          </p:cNvPicPr>
          <p:nvPr/>
        </p:nvPicPr>
        <p:blipFill>
          <a:blip r:embed="rId3"/>
          <a:stretch>
            <a:fillRect/>
          </a:stretch>
        </p:blipFill>
        <p:spPr>
          <a:xfrm>
            <a:off x="7324079" y="3429000"/>
            <a:ext cx="4794094" cy="3505116"/>
          </a:xfrm>
          <a:prstGeom prst="rect">
            <a:avLst/>
          </a:prstGeom>
        </p:spPr>
      </p:pic>
    </p:spTree>
    <p:extLst>
      <p:ext uri="{BB962C8B-B14F-4D97-AF65-F5344CB8AC3E}">
        <p14:creationId xmlns:p14="http://schemas.microsoft.com/office/powerpoint/2010/main" val="6004128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364</TotalTime>
  <Words>286</Words>
  <Application>Microsoft Office PowerPoint</Application>
  <PresentationFormat>Widescreen</PresentationFormat>
  <Paragraphs>66</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Times New Roman</vt:lpstr>
      <vt:lpstr>Trebuchet MS</vt:lpstr>
      <vt:lpstr>Wingdings 3</vt:lpstr>
      <vt:lpstr>Facet</vt:lpstr>
      <vt:lpstr>SEIS 632-02 Data Analytics &amp; Visualization    </vt:lpstr>
      <vt:lpstr>College Dataset</vt:lpstr>
      <vt:lpstr>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SEIS 632-02 Data Analytics &amp; Visualization Team 3</dc:title>
  <dc:creator>pragya3421@outlook.com</dc:creator>
  <cp:lastModifiedBy>mugdhadixit06@gmail.com</cp:lastModifiedBy>
  <cp:revision>13</cp:revision>
  <dcterms:created xsi:type="dcterms:W3CDTF">2023-04-24T21:25:12Z</dcterms:created>
  <dcterms:modified xsi:type="dcterms:W3CDTF">2023-04-26T04:25:18Z</dcterms:modified>
</cp:coreProperties>
</file>