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5" r:id="rId1"/>
  </p:sldMasterIdLst>
  <p:sldIdLst>
    <p:sldId id="259" r:id="rId2"/>
    <p:sldId id="260" r:id="rId3"/>
    <p:sldId id="269" r:id="rId4"/>
    <p:sldId id="261" r:id="rId5"/>
    <p:sldId id="262" r:id="rId6"/>
    <p:sldId id="263" r:id="rId7"/>
    <p:sldId id="264" r:id="rId8"/>
    <p:sldId id="270" r:id="rId9"/>
    <p:sldId id="265" r:id="rId10"/>
    <p:sldId id="266" r:id="rId11"/>
    <p:sldId id="271"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BB168-E02E-45FE-8453-876743F57F64}"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2894532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BB168-E02E-45FE-8453-876743F57F64}"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404712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BB168-E02E-45FE-8453-876743F57F64}"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2192279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BB168-E02E-45FE-8453-876743F57F64}"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99373-42EA-4742-ADE6-2AB952B3C2D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2627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BB168-E02E-45FE-8453-876743F57F64}"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347633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3BB168-E02E-45FE-8453-876743F57F64}" type="datetimeFigureOut">
              <a:rPr lang="en-IN" smtClean="0"/>
              <a:t>12-02-2019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3435302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3BB168-E02E-45FE-8453-876743F57F64}" type="datetimeFigureOut">
              <a:rPr lang="en-IN" smtClean="0"/>
              <a:t>12-02-2019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3393146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BB168-E02E-45FE-8453-876743F57F64}"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261502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BB168-E02E-45FE-8453-876743F57F64}"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371249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BB168-E02E-45FE-8453-876743F57F64}"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114514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BB168-E02E-45FE-8453-876743F57F64}"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288576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BB168-E02E-45FE-8453-876743F57F64}"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197587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BB168-E02E-45FE-8453-876743F57F64}" type="datetimeFigureOut">
              <a:rPr lang="en-IN" smtClean="0"/>
              <a:t>12-02-2019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271740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BB168-E02E-45FE-8453-876743F57F64}" type="datetimeFigureOut">
              <a:rPr lang="en-IN" smtClean="0"/>
              <a:t>12-02-2019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304401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63BB168-E02E-45FE-8453-876743F57F64}" type="datetimeFigureOut">
              <a:rPr lang="en-IN" smtClean="0"/>
              <a:t>12-02-2019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2133248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BB168-E02E-45FE-8453-876743F57F64}"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190965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BB168-E02E-45FE-8453-876743F57F64}"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99373-42EA-4742-ADE6-2AB952B3C2DB}" type="slidenum">
              <a:rPr lang="en-IN" smtClean="0"/>
              <a:t>‹#›</a:t>
            </a:fld>
            <a:endParaRPr lang="en-IN"/>
          </a:p>
        </p:txBody>
      </p:sp>
    </p:spTree>
    <p:extLst>
      <p:ext uri="{BB962C8B-B14F-4D97-AF65-F5344CB8AC3E}">
        <p14:creationId xmlns:p14="http://schemas.microsoft.com/office/powerpoint/2010/main" val="306950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63BB168-E02E-45FE-8453-876743F57F64}" type="datetimeFigureOut">
              <a:rPr lang="en-IN" smtClean="0"/>
              <a:t>12-02-2019</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BA99373-42EA-4742-ADE6-2AB952B3C2DB}" type="slidenum">
              <a:rPr lang="en-IN" smtClean="0"/>
              <a:t>‹#›</a:t>
            </a:fld>
            <a:endParaRPr lang="en-IN"/>
          </a:p>
        </p:txBody>
      </p:sp>
    </p:spTree>
    <p:extLst>
      <p:ext uri="{BB962C8B-B14F-4D97-AF65-F5344CB8AC3E}">
        <p14:creationId xmlns:p14="http://schemas.microsoft.com/office/powerpoint/2010/main" val="1258123137"/>
      </p:ext>
    </p:extLst>
  </p:cSld>
  <p:clrMap bg1="lt1" tx1="dk1" bg2="lt2" tx2="dk2" accent1="accent1" accent2="accent2" accent3="accent3" accent4="accent4" accent5="accent5" accent6="accent6" hlink="hlink" folHlink="folHlink"/>
  <p:sldLayoutIdLst>
    <p:sldLayoutId id="2147484266" r:id="rId1"/>
    <p:sldLayoutId id="2147484267" r:id="rId2"/>
    <p:sldLayoutId id="2147484268" r:id="rId3"/>
    <p:sldLayoutId id="2147484269" r:id="rId4"/>
    <p:sldLayoutId id="2147484270" r:id="rId5"/>
    <p:sldLayoutId id="2147484271" r:id="rId6"/>
    <p:sldLayoutId id="2147484272" r:id="rId7"/>
    <p:sldLayoutId id="2147484273" r:id="rId8"/>
    <p:sldLayoutId id="2147484274" r:id="rId9"/>
    <p:sldLayoutId id="2147484275" r:id="rId10"/>
    <p:sldLayoutId id="2147484276" r:id="rId11"/>
    <p:sldLayoutId id="2147484277" r:id="rId12"/>
    <p:sldLayoutId id="2147484278" r:id="rId13"/>
    <p:sldLayoutId id="2147484279" r:id="rId14"/>
    <p:sldLayoutId id="2147484280" r:id="rId15"/>
    <p:sldLayoutId id="2147484281" r:id="rId16"/>
    <p:sldLayoutId id="214748428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0B5F-CD37-4E9A-8AA4-127103B20555}"/>
              </a:ext>
            </a:extLst>
          </p:cNvPr>
          <p:cNvSpPr>
            <a:spLocks noGrp="1"/>
          </p:cNvSpPr>
          <p:nvPr>
            <p:ph type="ctrTitle"/>
          </p:nvPr>
        </p:nvSpPr>
        <p:spPr>
          <a:xfrm>
            <a:off x="4068416" y="92765"/>
            <a:ext cx="7977809" cy="2438399"/>
          </a:xfrm>
        </p:spPr>
        <p:txBody>
          <a:bodyPr>
            <a:normAutofit/>
          </a:bodyPr>
          <a:lstStyle/>
          <a:p>
            <a:r>
              <a:rPr lang="en-IN" sz="4400" b="1" dirty="0">
                <a:ln w="9525">
                  <a:solidFill>
                    <a:schemeClr val="bg1"/>
                  </a:solidFill>
                  <a:prstDash val="solid"/>
                </a:ln>
                <a:effectLst>
                  <a:outerShdw blurRad="12700" dist="38100" dir="2700000" algn="tl" rotWithShape="0">
                    <a:schemeClr val="bg1">
                      <a:lumMod val="50000"/>
                    </a:schemeClr>
                  </a:outerShdw>
                </a:effectLst>
              </a:rPr>
              <a:t>JAYOTI VIDYAPEETH</a:t>
            </a:r>
            <a:br>
              <a:rPr lang="en-IN" sz="4400" b="1" dirty="0">
                <a:ln w="9525">
                  <a:solidFill>
                    <a:schemeClr val="bg1"/>
                  </a:solidFill>
                  <a:prstDash val="solid"/>
                </a:ln>
                <a:effectLst>
                  <a:outerShdw blurRad="12700" dist="38100" dir="2700000" algn="tl" rotWithShape="0">
                    <a:schemeClr val="bg1">
                      <a:lumMod val="50000"/>
                    </a:schemeClr>
                  </a:outerShdw>
                </a:effectLst>
              </a:rPr>
            </a:br>
            <a:r>
              <a:rPr lang="en-IN" sz="4400" b="1" dirty="0">
                <a:ln w="9525">
                  <a:solidFill>
                    <a:schemeClr val="bg1"/>
                  </a:solidFill>
                  <a:prstDash val="solid"/>
                </a:ln>
                <a:effectLst>
                  <a:outerShdw blurRad="12700" dist="38100" dir="2700000" algn="tl" rotWithShape="0">
                    <a:schemeClr val="bg1">
                      <a:lumMod val="50000"/>
                    </a:schemeClr>
                  </a:outerShdw>
                </a:effectLst>
              </a:rPr>
              <a:t>WOMEN’S UNIVERSITY ,JAIPUR</a:t>
            </a:r>
          </a:p>
        </p:txBody>
      </p:sp>
      <p:sp>
        <p:nvSpPr>
          <p:cNvPr id="3" name="Subtitle 2">
            <a:extLst>
              <a:ext uri="{FF2B5EF4-FFF2-40B4-BE49-F238E27FC236}">
                <a16:creationId xmlns:a16="http://schemas.microsoft.com/office/drawing/2014/main" id="{BF69A24D-7AF5-436B-8EDF-805D3F69CA34}"/>
              </a:ext>
            </a:extLst>
          </p:cNvPr>
          <p:cNvSpPr>
            <a:spLocks noGrp="1"/>
          </p:cNvSpPr>
          <p:nvPr>
            <p:ph type="subTitle" idx="1"/>
          </p:nvPr>
        </p:nvSpPr>
        <p:spPr>
          <a:xfrm>
            <a:off x="980661" y="2756453"/>
            <a:ext cx="10575235" cy="3856382"/>
          </a:xfrm>
        </p:spPr>
        <p:txBody>
          <a:bodyPr>
            <a:noAutofit/>
          </a:bodyPr>
          <a:lstStyle/>
          <a:p>
            <a:r>
              <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INTERNATIONAL CONFERENCE</a:t>
            </a:r>
          </a:p>
          <a:p>
            <a:r>
              <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ON</a:t>
            </a:r>
          </a:p>
          <a:p>
            <a:r>
              <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“recent engineering trends in community development &amp;</a:t>
            </a:r>
          </a:p>
          <a:p>
            <a:r>
              <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women’s participation</a:t>
            </a:r>
          </a:p>
          <a:p>
            <a:r>
              <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Etcdwp-2019</a:t>
            </a:r>
          </a:p>
          <a:p>
            <a:r>
              <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TOPIC-THE IDENTIFICATION EMAIL SYSTEM TECHNOLOGY</a:t>
            </a:r>
          </a:p>
          <a:p>
            <a:r>
              <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JV ‘n Jagriti Rastogi</a:t>
            </a:r>
          </a:p>
        </p:txBody>
      </p:sp>
      <p:pic>
        <p:nvPicPr>
          <p:cNvPr id="6" name="Picture 5">
            <a:extLst>
              <a:ext uri="{FF2B5EF4-FFF2-40B4-BE49-F238E27FC236}">
                <a16:creationId xmlns:a16="http://schemas.microsoft.com/office/drawing/2014/main" id="{0B502B9B-6544-4C4C-92BE-EFC23C82A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068417" cy="2623929"/>
          </a:xfrm>
          <a:prstGeom prst="rect">
            <a:avLst/>
          </a:prstGeom>
        </p:spPr>
      </p:pic>
    </p:spTree>
    <p:extLst>
      <p:ext uri="{BB962C8B-B14F-4D97-AF65-F5344CB8AC3E}">
        <p14:creationId xmlns:p14="http://schemas.microsoft.com/office/powerpoint/2010/main" val="29059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90D5-D449-4B32-9EF8-A40878ED9F06}"/>
              </a:ext>
            </a:extLst>
          </p:cNvPr>
          <p:cNvSpPr>
            <a:spLocks noGrp="1"/>
          </p:cNvSpPr>
          <p:nvPr>
            <p:ph type="title"/>
          </p:nvPr>
        </p:nvSpPr>
        <p:spPr/>
        <p:txBody>
          <a:bodyPr>
            <a:normAutofit/>
          </a:bodyPr>
          <a:lstStyle/>
          <a:p>
            <a:r>
              <a:rPr lang="en-IN" sz="4000" b="1" cap="none" dirty="0">
                <a:ln w="9525">
                  <a:solidFill>
                    <a:schemeClr val="bg1"/>
                  </a:solidFill>
                  <a:prstDash val="solid"/>
                </a:ln>
                <a:effectLst>
                  <a:outerShdw blurRad="12700" dist="38100" dir="2700000" algn="tl" rotWithShape="0">
                    <a:schemeClr val="bg1">
                      <a:lumMod val="50000"/>
                    </a:schemeClr>
                  </a:outerShdw>
                </a:effectLst>
              </a:rPr>
              <a:t>Email address</a:t>
            </a:r>
          </a:p>
        </p:txBody>
      </p:sp>
      <p:sp>
        <p:nvSpPr>
          <p:cNvPr id="3" name="Content Placeholder 2">
            <a:extLst>
              <a:ext uri="{FF2B5EF4-FFF2-40B4-BE49-F238E27FC236}">
                <a16:creationId xmlns:a16="http://schemas.microsoft.com/office/drawing/2014/main" id="{D8E872F6-D23E-41A5-861A-94F3118DCC67}"/>
              </a:ext>
            </a:extLst>
          </p:cNvPr>
          <p:cNvSpPr>
            <a:spLocks noGrp="1"/>
          </p:cNvSpPr>
          <p:nvPr>
            <p:ph sz="quarter" idx="13"/>
          </p:nvPr>
        </p:nvSpPr>
        <p:spPr/>
        <p:txBody>
          <a:bodyPr>
            <a:normAutofit/>
          </a:bodyPr>
          <a:lstStyle/>
          <a:p>
            <a:pPr>
              <a:buFont typeface="Wingdings" panose="05000000000000000000" pitchFamily="2" charset="2"/>
              <a:buChar char="Ø"/>
            </a:pPr>
            <a:r>
              <a:rPr lang="en-IN" sz="2400" b="1" cap="none" dirty="0"/>
              <a:t>To deliver mail, a system must use an addressing system with unique addresses</a:t>
            </a:r>
          </a:p>
          <a:p>
            <a:pPr>
              <a:buFont typeface="Wingdings" panose="05000000000000000000" pitchFamily="2" charset="2"/>
              <a:buChar char="Ø"/>
            </a:pPr>
            <a:r>
              <a:rPr lang="en-IN" sz="2400" b="1" cap="none" dirty="0"/>
              <a:t>Address consist of two parts:</a:t>
            </a:r>
          </a:p>
          <a:p>
            <a:r>
              <a:rPr lang="en-IN" sz="2400" b="1" cap="none" dirty="0"/>
              <a:t>Local part</a:t>
            </a:r>
          </a:p>
          <a:p>
            <a:r>
              <a:rPr lang="en-IN" sz="2400" b="1" cap="none" dirty="0"/>
              <a:t>Domain name</a:t>
            </a:r>
          </a:p>
          <a:p>
            <a:pPr>
              <a:buFont typeface="Wingdings" panose="05000000000000000000" pitchFamily="2" charset="2"/>
              <a:buChar char="Ø"/>
            </a:pPr>
            <a:r>
              <a:rPr lang="en-IN" sz="2400" b="1" cap="none" dirty="0"/>
              <a:t>These are separated by @sign</a:t>
            </a:r>
            <a:r>
              <a:rPr lang="en-IN" sz="2400" dirty="0"/>
              <a:t>.</a:t>
            </a:r>
          </a:p>
        </p:txBody>
      </p:sp>
    </p:spTree>
    <p:extLst>
      <p:ext uri="{BB962C8B-B14F-4D97-AF65-F5344CB8AC3E}">
        <p14:creationId xmlns:p14="http://schemas.microsoft.com/office/powerpoint/2010/main" val="134647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9AFA-93D9-4ECE-B2CA-BC79DA66C1FB}"/>
              </a:ext>
            </a:extLst>
          </p:cNvPr>
          <p:cNvSpPr>
            <a:spLocks noGrp="1"/>
          </p:cNvSpPr>
          <p:nvPr>
            <p:ph type="title"/>
          </p:nvPr>
        </p:nvSpPr>
        <p:spPr/>
        <p:txBody>
          <a:bodyPr>
            <a:normAutofit/>
          </a:bodyPr>
          <a:lstStyle/>
          <a:p>
            <a:r>
              <a:rPr lang="en-IN" sz="4000" b="1" cap="none" dirty="0">
                <a:ln w="9525">
                  <a:solidFill>
                    <a:schemeClr val="bg1"/>
                  </a:solidFill>
                  <a:prstDash val="solid"/>
                </a:ln>
                <a:effectLst>
                  <a:outerShdw blurRad="12700" dist="38100" dir="2700000" algn="tl" rotWithShape="0">
                    <a:schemeClr val="bg1">
                      <a:lumMod val="50000"/>
                    </a:schemeClr>
                  </a:outerShdw>
                </a:effectLst>
              </a:rPr>
              <a:t>Email address</a:t>
            </a:r>
          </a:p>
        </p:txBody>
      </p:sp>
      <p:pic>
        <p:nvPicPr>
          <p:cNvPr id="6" name="Content Placeholder 5">
            <a:extLst>
              <a:ext uri="{FF2B5EF4-FFF2-40B4-BE49-F238E27FC236}">
                <a16:creationId xmlns:a16="http://schemas.microsoft.com/office/drawing/2014/main" id="{5134F54D-04BB-401A-A631-D9E5CA377A6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2384102"/>
            <a:ext cx="12192000" cy="4473897"/>
          </a:xfrm>
        </p:spPr>
      </p:pic>
    </p:spTree>
    <p:extLst>
      <p:ext uri="{BB962C8B-B14F-4D97-AF65-F5344CB8AC3E}">
        <p14:creationId xmlns:p14="http://schemas.microsoft.com/office/powerpoint/2010/main" val="153241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2C76-9B57-4F0B-9AF4-A00D9B6FF2D8}"/>
              </a:ext>
            </a:extLst>
          </p:cNvPr>
          <p:cNvSpPr>
            <a:spLocks noGrp="1"/>
          </p:cNvSpPr>
          <p:nvPr>
            <p:ph type="title"/>
          </p:nvPr>
        </p:nvSpPr>
        <p:spPr>
          <a:xfrm>
            <a:off x="1219200" y="145774"/>
            <a:ext cx="9462052" cy="2955235"/>
          </a:xfrm>
        </p:spPr>
        <p:txBody>
          <a:bodyPr>
            <a:normAutofit/>
          </a:bodyPr>
          <a:lstStyle/>
          <a:p>
            <a:r>
              <a:rPr lang="en-IN" sz="4000" b="1" cap="none" dirty="0">
                <a:ln w="9525">
                  <a:solidFill>
                    <a:schemeClr val="bg1"/>
                  </a:solidFill>
                  <a:prstDash val="solid"/>
                </a:ln>
                <a:effectLst>
                  <a:outerShdw blurRad="12700" dist="38100" dir="2700000" algn="tl" rotWithShape="0">
                    <a:schemeClr val="bg1">
                      <a:lumMod val="50000"/>
                    </a:schemeClr>
                  </a:outerShdw>
                </a:effectLst>
              </a:rPr>
              <a:t>Email address</a:t>
            </a:r>
            <a:br>
              <a:rPr lang="en-IN" sz="4000" dirty="0"/>
            </a:br>
            <a:endParaRPr lang="en-IN" sz="4000" dirty="0"/>
          </a:p>
        </p:txBody>
      </p:sp>
      <p:sp>
        <p:nvSpPr>
          <p:cNvPr id="3" name="Content Placeholder 2">
            <a:extLst>
              <a:ext uri="{FF2B5EF4-FFF2-40B4-BE49-F238E27FC236}">
                <a16:creationId xmlns:a16="http://schemas.microsoft.com/office/drawing/2014/main" id="{6E1AB350-BE0C-4D91-8DD8-3C6323EE2C2B}"/>
              </a:ext>
            </a:extLst>
          </p:cNvPr>
          <p:cNvSpPr>
            <a:spLocks noGrp="1"/>
          </p:cNvSpPr>
          <p:nvPr>
            <p:ph sz="quarter" idx="13"/>
          </p:nvPr>
        </p:nvSpPr>
        <p:spPr>
          <a:xfrm>
            <a:off x="913774" y="2367092"/>
            <a:ext cx="10363826" cy="4099969"/>
          </a:xfrm>
        </p:spPr>
        <p:txBody>
          <a:bodyPr/>
          <a:lstStyle/>
          <a:p>
            <a:r>
              <a:rPr lang="en-IN" sz="2400" b="1" cap="none" dirty="0"/>
              <a:t>Like a postal address, an email address specifies the destination of an electronic message.</a:t>
            </a:r>
          </a:p>
          <a:p>
            <a:r>
              <a:rPr lang="en-IN" sz="2400" b="1" cap="none" dirty="0"/>
              <a:t>An internet email address looks like this: user name @ domain name</a:t>
            </a:r>
          </a:p>
          <a:p>
            <a:r>
              <a:rPr lang="en-IN" sz="2400" b="1" cap="none" dirty="0"/>
              <a:t>The user name is a unique name that identifies the recipient. The domain name is the address many people can share the same domain name.</a:t>
            </a:r>
          </a:p>
          <a:p>
            <a:pPr marL="0" indent="0">
              <a:buNone/>
            </a:pPr>
            <a:endParaRPr lang="en-IN" dirty="0"/>
          </a:p>
        </p:txBody>
      </p:sp>
    </p:spTree>
    <p:extLst>
      <p:ext uri="{BB962C8B-B14F-4D97-AF65-F5344CB8AC3E}">
        <p14:creationId xmlns:p14="http://schemas.microsoft.com/office/powerpoint/2010/main" val="64798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EA7C-57A1-4098-A639-DCF8F1B687BD}"/>
              </a:ext>
            </a:extLst>
          </p:cNvPr>
          <p:cNvSpPr>
            <a:spLocks noGrp="1"/>
          </p:cNvSpPr>
          <p:nvPr>
            <p:ph type="title"/>
          </p:nvPr>
        </p:nvSpPr>
        <p:spPr>
          <a:xfrm>
            <a:off x="913775" y="238539"/>
            <a:ext cx="10364451" cy="2835965"/>
          </a:xfrm>
        </p:spPr>
        <p:txBody>
          <a:bodyPr>
            <a:normAutofit/>
          </a:bodyPr>
          <a:lstStyle/>
          <a:p>
            <a:r>
              <a:rPr lang="en-IN" sz="4000" b="1" cap="none" dirty="0">
                <a:ln w="9525">
                  <a:solidFill>
                    <a:schemeClr val="bg1"/>
                  </a:solidFill>
                  <a:prstDash val="solid"/>
                </a:ln>
                <a:effectLst>
                  <a:outerShdw blurRad="12700" dist="38100" dir="2700000" algn="tl" rotWithShape="0">
                    <a:schemeClr val="bg1">
                      <a:lumMod val="50000"/>
                    </a:schemeClr>
                  </a:outerShdw>
                </a:effectLst>
              </a:rPr>
              <a:t>conclusion</a:t>
            </a:r>
          </a:p>
        </p:txBody>
      </p:sp>
      <p:sp>
        <p:nvSpPr>
          <p:cNvPr id="3" name="Content Placeholder 2">
            <a:extLst>
              <a:ext uri="{FF2B5EF4-FFF2-40B4-BE49-F238E27FC236}">
                <a16:creationId xmlns:a16="http://schemas.microsoft.com/office/drawing/2014/main" id="{2DC72340-1C63-41D1-A3D7-4E7AC0B99C88}"/>
              </a:ext>
            </a:extLst>
          </p:cNvPr>
          <p:cNvSpPr>
            <a:spLocks noGrp="1"/>
          </p:cNvSpPr>
          <p:nvPr>
            <p:ph sz="quarter" idx="13"/>
          </p:nvPr>
        </p:nvSpPr>
        <p:spPr>
          <a:xfrm>
            <a:off x="238539" y="2367092"/>
            <a:ext cx="11767931" cy="4252369"/>
          </a:xfrm>
        </p:spPr>
        <p:txBody>
          <a:bodyPr>
            <a:normAutofit lnSpcReduction="10000"/>
          </a:bodyPr>
          <a:lstStyle/>
          <a:p>
            <a:pPr marL="0" indent="0">
              <a:buNone/>
            </a:pPr>
            <a:r>
              <a:rPr lang="en-IN" sz="2400" b="1" cap="none" dirty="0"/>
              <a:t>E-mail is familiar to most students and workers. It may be used like text, or synchronous chat, and it can be delivered to a cell phone. In business, email has largely replaced print hard copy letters for external (outside the company) correspondence, and in many cases, it has taken the place of memos for internal (within the company) communication. e-mail can be very useful for messages that have slightly more content than a text message, but it is still best used for fairly brief messages. Many businesses use automated e-mails to acknowledge communications from the public, or to remind associates that periodic reports or payments are due. You may also be assigned to “populate” a form e-mail in which standard paragraphs are used, but you choose from a menu of sentences to make the wording suitable for a particular transaction.</a:t>
            </a:r>
          </a:p>
          <a:p>
            <a:pPr marL="0" indent="0">
              <a:buNone/>
            </a:pPr>
            <a:endParaRPr lang="en-IN" sz="2400" b="1" dirty="0"/>
          </a:p>
          <a:p>
            <a:pPr marL="0" indent="0">
              <a:buNone/>
            </a:pPr>
            <a:endParaRPr lang="en-IN" sz="2400" b="1" dirty="0"/>
          </a:p>
        </p:txBody>
      </p:sp>
    </p:spTree>
    <p:extLst>
      <p:ext uri="{BB962C8B-B14F-4D97-AF65-F5344CB8AC3E}">
        <p14:creationId xmlns:p14="http://schemas.microsoft.com/office/powerpoint/2010/main" val="4093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7D3C-3CA3-48AC-8B84-522C4443349B}"/>
              </a:ext>
            </a:extLst>
          </p:cNvPr>
          <p:cNvSpPr>
            <a:spLocks noGrp="1"/>
          </p:cNvSpPr>
          <p:nvPr>
            <p:ph type="title"/>
          </p:nvPr>
        </p:nvSpPr>
        <p:spPr/>
        <p:txBody>
          <a:bodyPr>
            <a:normAutofit/>
            <a:scene3d>
              <a:camera prst="perspectiveFront"/>
              <a:lightRig rig="threePt" dir="t"/>
            </a:scene3d>
          </a:bodyPr>
          <a:lstStyle/>
          <a:p>
            <a:pPr algn="l"/>
            <a:r>
              <a:rPr lang="en-IN" sz="4000" b="1" cap="none" dirty="0">
                <a:ln w="9525">
                  <a:solidFill>
                    <a:schemeClr val="bg1"/>
                  </a:solidFill>
                  <a:prstDash val="solid"/>
                </a:ln>
                <a:effectLst>
                  <a:outerShdw blurRad="12700" dist="38100" dir="2700000" algn="tl" rotWithShape="0">
                    <a:schemeClr val="bg1">
                      <a:lumMod val="50000"/>
                    </a:schemeClr>
                  </a:outerShdw>
                </a:effectLst>
              </a:rPr>
              <a:t>OUTLINE OF PRESENTATION</a:t>
            </a:r>
          </a:p>
        </p:txBody>
      </p:sp>
      <p:sp>
        <p:nvSpPr>
          <p:cNvPr id="3" name="Content Placeholder 2">
            <a:extLst>
              <a:ext uri="{FF2B5EF4-FFF2-40B4-BE49-F238E27FC236}">
                <a16:creationId xmlns:a16="http://schemas.microsoft.com/office/drawing/2014/main" id="{5E300951-57E2-4990-AFC9-0D3F73811ECE}"/>
              </a:ext>
            </a:extLst>
          </p:cNvPr>
          <p:cNvSpPr>
            <a:spLocks noGrp="1"/>
          </p:cNvSpPr>
          <p:nvPr>
            <p:ph sz="quarter" idx="13"/>
          </p:nvPr>
        </p:nvSpPr>
        <p:spPr>
          <a:xfrm>
            <a:off x="424070" y="2367092"/>
            <a:ext cx="10853530" cy="3872391"/>
          </a:xfrm>
        </p:spPr>
        <p:txBody>
          <a:bodyPr>
            <a:normAutofit/>
          </a:bodyPr>
          <a:lstStyle/>
          <a:p>
            <a:r>
              <a:rPr lang="en-IN" sz="2800" b="1" cap="none" dirty="0">
                <a:effectLst/>
              </a:rPr>
              <a:t>Introduction </a:t>
            </a:r>
          </a:p>
          <a:p>
            <a:r>
              <a:rPr lang="en-IN" sz="2800" b="1" cap="none" dirty="0">
                <a:effectLst/>
              </a:rPr>
              <a:t>History of email technology</a:t>
            </a:r>
          </a:p>
          <a:p>
            <a:r>
              <a:rPr lang="en-IN" sz="2800" b="1" cap="none" dirty="0">
                <a:effectLst/>
              </a:rPr>
              <a:t>Uses of email</a:t>
            </a:r>
          </a:p>
          <a:p>
            <a:r>
              <a:rPr lang="en-IN" sz="2800" b="1" cap="none" dirty="0">
                <a:effectLst/>
              </a:rPr>
              <a:t>Structure of email</a:t>
            </a:r>
          </a:p>
          <a:p>
            <a:r>
              <a:rPr lang="en-IN" sz="2800" b="1" cap="none" dirty="0">
                <a:effectLst/>
              </a:rPr>
              <a:t>Conclusion</a:t>
            </a:r>
          </a:p>
        </p:txBody>
      </p:sp>
    </p:spTree>
    <p:extLst>
      <p:ext uri="{BB962C8B-B14F-4D97-AF65-F5344CB8AC3E}">
        <p14:creationId xmlns:p14="http://schemas.microsoft.com/office/powerpoint/2010/main" val="126269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FE995-F75A-4740-86D1-A117701D0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809625"/>
            <a:ext cx="10810875" cy="5238750"/>
          </a:xfrm>
          <a:prstGeom prst="rect">
            <a:avLst/>
          </a:prstGeom>
        </p:spPr>
      </p:pic>
    </p:spTree>
    <p:extLst>
      <p:ext uri="{BB962C8B-B14F-4D97-AF65-F5344CB8AC3E}">
        <p14:creationId xmlns:p14="http://schemas.microsoft.com/office/powerpoint/2010/main" val="320872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1047-2811-4448-B5E2-6E1F03ED5BC1}"/>
              </a:ext>
            </a:extLst>
          </p:cNvPr>
          <p:cNvSpPr>
            <a:spLocks noGrp="1"/>
          </p:cNvSpPr>
          <p:nvPr>
            <p:ph type="title"/>
          </p:nvPr>
        </p:nvSpPr>
        <p:spPr/>
        <p:txBody>
          <a:bodyPr>
            <a:normAutofit/>
            <a:scene3d>
              <a:camera prst="perspectiveFront"/>
              <a:lightRig rig="threePt" dir="t"/>
            </a:scene3d>
          </a:bodyPr>
          <a:lstStyle/>
          <a:p>
            <a:r>
              <a:rPr lang="en-IN" sz="4000" b="1" cap="none" dirty="0">
                <a:ln w="9525">
                  <a:solidFill>
                    <a:schemeClr val="bg1"/>
                  </a:solidFill>
                  <a:prstDash val="solid"/>
                </a:ln>
                <a:effectLst>
                  <a:outerShdw blurRad="12700" dist="38100" dir="2700000" algn="tl" rotWithShape="0">
                    <a:schemeClr val="bg1">
                      <a:lumMod val="50000"/>
                    </a:schemeClr>
                  </a:outerShdw>
                </a:effectLst>
              </a:rPr>
              <a:t>What is email technology</a:t>
            </a:r>
          </a:p>
        </p:txBody>
      </p:sp>
      <p:sp>
        <p:nvSpPr>
          <p:cNvPr id="3" name="Content Placeholder 2">
            <a:extLst>
              <a:ext uri="{FF2B5EF4-FFF2-40B4-BE49-F238E27FC236}">
                <a16:creationId xmlns:a16="http://schemas.microsoft.com/office/drawing/2014/main" id="{EECE0AC1-F1ED-4275-99B4-E941B7304B22}"/>
              </a:ext>
            </a:extLst>
          </p:cNvPr>
          <p:cNvSpPr>
            <a:spLocks noGrp="1"/>
          </p:cNvSpPr>
          <p:nvPr>
            <p:ph sz="quarter" idx="13"/>
          </p:nvPr>
        </p:nvSpPr>
        <p:spPr>
          <a:xfrm>
            <a:off x="583722" y="2367092"/>
            <a:ext cx="10694504" cy="3872391"/>
          </a:xfrm>
        </p:spPr>
        <p:txBody>
          <a:bodyPr/>
          <a:lstStyle/>
          <a:p>
            <a:pPr marL="0" indent="0">
              <a:buNone/>
            </a:pPr>
            <a:r>
              <a:rPr lang="en-IN" sz="2400" b="1" cap="none" dirty="0"/>
              <a:t>Electronic mail, often abbreviate as email, is a method of exchanging digital messages designed primarily for human use.</a:t>
            </a:r>
          </a:p>
          <a:p>
            <a:pPr marL="0" indent="0">
              <a:buNone/>
            </a:pPr>
            <a:r>
              <a:rPr lang="en-IN" sz="2400" b="1" cap="none" dirty="0"/>
              <a:t>Email system are based on a store &amp; forward model in which Email server systems accept, forward, deliver and stored messages on the behalf of users, who only need to connect to the infrastructure.</a:t>
            </a:r>
          </a:p>
          <a:p>
            <a:pPr marL="0" indent="0">
              <a:buNone/>
            </a:pPr>
            <a:endParaRPr lang="en-IN" sz="2800" b="1" cap="none" dirty="0"/>
          </a:p>
          <a:p>
            <a:pPr marL="0" indent="0">
              <a:buNone/>
            </a:pPr>
            <a:endParaRPr lang="en-IN" cap="none" dirty="0"/>
          </a:p>
        </p:txBody>
      </p:sp>
    </p:spTree>
    <p:extLst>
      <p:ext uri="{BB962C8B-B14F-4D97-AF65-F5344CB8AC3E}">
        <p14:creationId xmlns:p14="http://schemas.microsoft.com/office/powerpoint/2010/main" val="365124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1756-EF03-4882-9057-2A06297EF314}"/>
              </a:ext>
            </a:extLst>
          </p:cNvPr>
          <p:cNvSpPr>
            <a:spLocks noGrp="1"/>
          </p:cNvSpPr>
          <p:nvPr>
            <p:ph type="title"/>
          </p:nvPr>
        </p:nvSpPr>
        <p:spPr/>
        <p:txBody>
          <a:bodyPr/>
          <a:lstStyle/>
          <a:p>
            <a:r>
              <a:rPr lang="en-IN" dirty="0"/>
              <a:t>HISTORY OF EMAIL TECHNOLOGY</a:t>
            </a:r>
          </a:p>
        </p:txBody>
      </p:sp>
      <p:sp>
        <p:nvSpPr>
          <p:cNvPr id="3" name="Content Placeholder 2">
            <a:extLst>
              <a:ext uri="{FF2B5EF4-FFF2-40B4-BE49-F238E27FC236}">
                <a16:creationId xmlns:a16="http://schemas.microsoft.com/office/drawing/2014/main" id="{E0067A1D-EEB1-4FC2-8DFA-00E292D8111D}"/>
              </a:ext>
            </a:extLst>
          </p:cNvPr>
          <p:cNvSpPr>
            <a:spLocks noGrp="1"/>
          </p:cNvSpPr>
          <p:nvPr>
            <p:ph sz="quarter" idx="13"/>
          </p:nvPr>
        </p:nvSpPr>
        <p:spPr/>
        <p:txBody>
          <a:bodyPr>
            <a:normAutofit/>
          </a:bodyPr>
          <a:lstStyle/>
          <a:p>
            <a:pPr>
              <a:buFont typeface="Wingdings" panose="05000000000000000000" pitchFamily="2" charset="2"/>
              <a:buChar char="Ø"/>
            </a:pPr>
            <a:r>
              <a:rPr lang="en-IN" cap="none" dirty="0"/>
              <a:t> </a:t>
            </a:r>
            <a:r>
              <a:rPr lang="en-IN" b="1" cap="none" dirty="0"/>
              <a:t>The foundation for today’s global internet email service was created in the early ARPAnet.</a:t>
            </a:r>
          </a:p>
          <a:p>
            <a:pPr>
              <a:buFont typeface="Wingdings" panose="05000000000000000000" pitchFamily="2" charset="2"/>
              <a:buChar char="Ø"/>
            </a:pPr>
            <a:r>
              <a:rPr lang="en-IN" b="1" cap="none" dirty="0"/>
              <a:t>Standards for encoding of messages were proposed as early as, for example, in 1973(RFC561).</a:t>
            </a:r>
          </a:p>
          <a:p>
            <a:pPr>
              <a:buFont typeface="Wingdings" panose="05000000000000000000" pitchFamily="2" charset="2"/>
              <a:buChar char="Ø"/>
            </a:pPr>
            <a:r>
              <a:rPr lang="en-IN" b="1" cap="none" dirty="0"/>
              <a:t>An email send in the early 1970s looked very similar to one sent on the internet today.</a:t>
            </a:r>
          </a:p>
          <a:p>
            <a:pPr>
              <a:buFont typeface="Wingdings" panose="05000000000000000000" pitchFamily="2" charset="2"/>
              <a:buChar char="Ø"/>
            </a:pPr>
            <a:r>
              <a:rPr lang="en-IN" b="1" cap="none" dirty="0"/>
              <a:t>Network-based email was initially on the ARPAnet in the extensions to the (FTP), but is today carried by the (SMTP)</a:t>
            </a:r>
          </a:p>
          <a:p>
            <a:pPr marL="0" indent="0">
              <a:buNone/>
            </a:pPr>
            <a:endParaRPr lang="en-IN" b="1" cap="none" dirty="0"/>
          </a:p>
          <a:p>
            <a:pPr>
              <a:buFont typeface="Wingdings" panose="05000000000000000000" pitchFamily="2" charset="2"/>
              <a:buChar char="Ø"/>
            </a:pPr>
            <a:endParaRPr lang="en-IN" b="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43402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A198-69C5-46C7-BB6C-04A0AF15C7B1}"/>
              </a:ext>
            </a:extLst>
          </p:cNvPr>
          <p:cNvSpPr>
            <a:spLocks noGrp="1"/>
          </p:cNvSpPr>
          <p:nvPr>
            <p:ph type="title"/>
          </p:nvPr>
        </p:nvSpPr>
        <p:spPr/>
        <p:txBody>
          <a:bodyPr/>
          <a:lstStyle/>
          <a:p>
            <a:r>
              <a:rPr lang="en-IN" dirty="0"/>
              <a:t>Why to use email</a:t>
            </a:r>
          </a:p>
        </p:txBody>
      </p:sp>
      <p:sp>
        <p:nvSpPr>
          <p:cNvPr id="3" name="Content Placeholder 2">
            <a:extLst>
              <a:ext uri="{FF2B5EF4-FFF2-40B4-BE49-F238E27FC236}">
                <a16:creationId xmlns:a16="http://schemas.microsoft.com/office/drawing/2014/main" id="{F9A9DC86-C488-4489-90A9-FE97EEAD2359}"/>
              </a:ext>
            </a:extLst>
          </p:cNvPr>
          <p:cNvSpPr>
            <a:spLocks noGrp="1"/>
          </p:cNvSpPr>
          <p:nvPr>
            <p:ph sz="quarter" idx="13"/>
          </p:nvPr>
        </p:nvSpPr>
        <p:spPr/>
        <p:txBody>
          <a:bodyPr>
            <a:noAutofit/>
          </a:bodyPr>
          <a:lstStyle/>
          <a:p>
            <a:pPr>
              <a:buFont typeface="Wingdings" panose="05000000000000000000" pitchFamily="2" charset="2"/>
              <a:buChar char="Ø"/>
            </a:pPr>
            <a:r>
              <a:rPr lang="en-IN" b="1" cap="none" dirty="0"/>
              <a:t>We can send a message anytime anywhere .</a:t>
            </a:r>
          </a:p>
          <a:p>
            <a:pPr>
              <a:buFont typeface="Wingdings" panose="05000000000000000000" pitchFamily="2" charset="2"/>
              <a:buChar char="Ø"/>
            </a:pPr>
            <a:r>
              <a:rPr lang="en-IN" b="1" cap="none" dirty="0"/>
              <a:t>We can send the same message to several peoples at sometime.</a:t>
            </a:r>
          </a:p>
          <a:p>
            <a:pPr>
              <a:buFont typeface="Wingdings" panose="05000000000000000000" pitchFamily="2" charset="2"/>
              <a:buChar char="Ø"/>
            </a:pPr>
            <a:r>
              <a:rPr lang="en-IN" b="1" cap="none" dirty="0"/>
              <a:t>We can forward the information to co-workers without retyping it.</a:t>
            </a:r>
          </a:p>
          <a:p>
            <a:pPr>
              <a:buFont typeface="Wingdings" panose="05000000000000000000" pitchFamily="2" charset="2"/>
              <a:buChar char="Ø"/>
            </a:pPr>
            <a:r>
              <a:rPr lang="en-IN" b="1" cap="none" dirty="0"/>
              <a:t>We can the messages around the world as easily as to friend in the next cabin. </a:t>
            </a:r>
          </a:p>
          <a:p>
            <a:pPr>
              <a:buFont typeface="Wingdings" panose="05000000000000000000" pitchFamily="2" charset="2"/>
              <a:buChar char="Ø"/>
            </a:pPr>
            <a:r>
              <a:rPr lang="en-IN" b="1" cap="none" dirty="0"/>
              <a:t>We can save the time, email is very fast, usually taking no more time then a few minutes to be received.</a:t>
            </a:r>
          </a:p>
          <a:p>
            <a:pPr>
              <a:buFont typeface="Wingdings" panose="05000000000000000000" pitchFamily="2" charset="2"/>
              <a:buChar char="Ø"/>
            </a:pPr>
            <a:r>
              <a:rPr lang="en-IN" b="1" cap="none" dirty="0"/>
              <a:t>We can mail electronic documents and recipients can then edit and return revised version.</a:t>
            </a:r>
          </a:p>
          <a:p>
            <a:pPr>
              <a:buFont typeface="Wingdings" panose="05000000000000000000" pitchFamily="2" charset="2"/>
              <a:buChar char="Ø"/>
            </a:pPr>
            <a:r>
              <a:rPr lang="en-IN" b="1" cap="none" dirty="0"/>
              <a:t>It is very fast as compare to postal mail.    </a:t>
            </a:r>
          </a:p>
        </p:txBody>
      </p:sp>
    </p:spTree>
    <p:extLst>
      <p:ext uri="{BB962C8B-B14F-4D97-AF65-F5344CB8AC3E}">
        <p14:creationId xmlns:p14="http://schemas.microsoft.com/office/powerpoint/2010/main" val="373264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950A-6346-4257-A437-B33DBDB7D21C}"/>
              </a:ext>
            </a:extLst>
          </p:cNvPr>
          <p:cNvSpPr>
            <a:spLocks noGrp="1"/>
          </p:cNvSpPr>
          <p:nvPr>
            <p:ph type="title"/>
          </p:nvPr>
        </p:nvSpPr>
        <p:spPr/>
        <p:txBody>
          <a:bodyPr/>
          <a:lstStyle/>
          <a:p>
            <a:r>
              <a:rPr lang="en-IN" b="1" cap="none" dirty="0">
                <a:ln w="9525">
                  <a:solidFill>
                    <a:schemeClr val="bg1"/>
                  </a:solidFill>
                  <a:prstDash val="solid"/>
                </a:ln>
                <a:effectLst>
                  <a:outerShdw blurRad="12700" dist="38100" dir="2700000" algn="tl" rotWithShape="0">
                    <a:schemeClr val="bg1">
                      <a:lumMod val="50000"/>
                    </a:schemeClr>
                  </a:outerShdw>
                </a:effectLst>
              </a:rPr>
              <a:t>Structure of email technology</a:t>
            </a:r>
            <a:br>
              <a:rPr lang="en-IN" dirty="0"/>
            </a:br>
            <a:endParaRPr lang="en-IN" dirty="0"/>
          </a:p>
        </p:txBody>
      </p:sp>
      <p:sp>
        <p:nvSpPr>
          <p:cNvPr id="3" name="Content Placeholder 2">
            <a:extLst>
              <a:ext uri="{FF2B5EF4-FFF2-40B4-BE49-F238E27FC236}">
                <a16:creationId xmlns:a16="http://schemas.microsoft.com/office/drawing/2014/main" id="{39E53170-F4A1-44CE-B24F-26E5F01A5341}"/>
              </a:ext>
            </a:extLst>
          </p:cNvPr>
          <p:cNvSpPr>
            <a:spLocks noGrp="1"/>
          </p:cNvSpPr>
          <p:nvPr>
            <p:ph sz="quarter" idx="13"/>
          </p:nvPr>
        </p:nvSpPr>
        <p:spPr/>
        <p:txBody>
          <a:bodyPr>
            <a:normAutofit/>
          </a:bodyPr>
          <a:lstStyle/>
          <a:p>
            <a:pPr marL="0" indent="0">
              <a:buNone/>
            </a:pPr>
            <a:r>
              <a:rPr lang="en-IN" sz="2400" b="1" cap="none" dirty="0"/>
              <a:t>An electronic mail consist of two component</a:t>
            </a:r>
          </a:p>
          <a:p>
            <a:pPr marL="0" indent="0">
              <a:buNone/>
            </a:pPr>
            <a:r>
              <a:rPr lang="en-IN" sz="2400" b="1" cap="none" dirty="0">
                <a:ln w="9525">
                  <a:solidFill>
                    <a:schemeClr val="bg1"/>
                  </a:solidFill>
                  <a:prstDash val="solid"/>
                </a:ln>
                <a:effectLst>
                  <a:outerShdw blurRad="12700" dist="38100" dir="2700000" algn="tl" rotWithShape="0">
                    <a:schemeClr val="bg1">
                      <a:lumMod val="50000"/>
                    </a:schemeClr>
                  </a:outerShdw>
                </a:effectLst>
              </a:rPr>
              <a:t>Message header: </a:t>
            </a:r>
            <a:r>
              <a:rPr lang="en-IN" sz="2400" b="1" cap="none" dirty="0"/>
              <a:t>the message header contains control information, including an originator’s email address and one or more recipient addresses. Usually additional information is added, such as subject header file.</a:t>
            </a:r>
          </a:p>
          <a:p>
            <a:pPr marL="0" indent="0">
              <a:buNone/>
            </a:pPr>
            <a:r>
              <a:rPr lang="en-IN" sz="2400" b="1" cap="none" dirty="0">
                <a:ln w="9525">
                  <a:solidFill>
                    <a:schemeClr val="bg1"/>
                  </a:solidFill>
                  <a:prstDash val="solid"/>
                </a:ln>
                <a:effectLst>
                  <a:outerShdw blurRad="12700" dist="38100" dir="2700000" algn="tl" rotWithShape="0">
                    <a:schemeClr val="bg1">
                      <a:lumMod val="50000"/>
                    </a:schemeClr>
                  </a:outerShdw>
                </a:effectLst>
              </a:rPr>
              <a:t>Message body: </a:t>
            </a:r>
            <a:r>
              <a:rPr lang="en-IN" sz="2400" b="1" cap="none" dirty="0"/>
              <a:t>which is the email content.</a:t>
            </a:r>
          </a:p>
        </p:txBody>
      </p:sp>
    </p:spTree>
    <p:extLst>
      <p:ext uri="{BB962C8B-B14F-4D97-AF65-F5344CB8AC3E}">
        <p14:creationId xmlns:p14="http://schemas.microsoft.com/office/powerpoint/2010/main" val="154902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D17B-9E62-4B2D-91EE-D39CD424B55D}"/>
              </a:ext>
            </a:extLst>
          </p:cNvPr>
          <p:cNvSpPr>
            <a:spLocks noGrp="1"/>
          </p:cNvSpPr>
          <p:nvPr>
            <p:ph type="title"/>
          </p:nvPr>
        </p:nvSpPr>
        <p:spPr/>
        <p:txBody>
          <a:bodyPr>
            <a:normAutofit/>
          </a:bodyPr>
          <a:lstStyle/>
          <a:p>
            <a:r>
              <a:rPr lang="en-IN" sz="4000" b="1" cap="none" dirty="0">
                <a:ln w="9525">
                  <a:solidFill>
                    <a:schemeClr val="bg1"/>
                  </a:solidFill>
                  <a:prstDash val="solid"/>
                </a:ln>
                <a:effectLst>
                  <a:outerShdw blurRad="12700" dist="38100" dir="2700000" algn="tl" rotWithShape="0">
                    <a:schemeClr val="bg1">
                      <a:lumMod val="50000"/>
                    </a:schemeClr>
                  </a:outerShdw>
                </a:effectLst>
              </a:rPr>
              <a:t>Structure of email technology</a:t>
            </a:r>
          </a:p>
        </p:txBody>
      </p:sp>
      <p:pic>
        <p:nvPicPr>
          <p:cNvPr id="6" name="Content Placeholder 5">
            <a:extLst>
              <a:ext uri="{FF2B5EF4-FFF2-40B4-BE49-F238E27FC236}">
                <a16:creationId xmlns:a16="http://schemas.microsoft.com/office/drawing/2014/main" id="{130EDC42-E2B9-49D8-A9C4-6AFA455AD41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895061"/>
            <a:ext cx="12191999" cy="4962939"/>
          </a:xfrm>
        </p:spPr>
      </p:pic>
    </p:spTree>
    <p:extLst>
      <p:ext uri="{BB962C8B-B14F-4D97-AF65-F5344CB8AC3E}">
        <p14:creationId xmlns:p14="http://schemas.microsoft.com/office/powerpoint/2010/main" val="311708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A903-AE6B-4519-BA2C-75717557C47C}"/>
              </a:ext>
            </a:extLst>
          </p:cNvPr>
          <p:cNvSpPr>
            <a:spLocks noGrp="1"/>
          </p:cNvSpPr>
          <p:nvPr>
            <p:ph type="title"/>
          </p:nvPr>
        </p:nvSpPr>
        <p:spPr/>
        <p:txBody>
          <a:bodyPr>
            <a:normAutofit/>
          </a:bodyPr>
          <a:lstStyle/>
          <a:p>
            <a:r>
              <a:rPr lang="en-IN" sz="4400" b="1" cap="none" dirty="0">
                <a:ln w="9525">
                  <a:solidFill>
                    <a:schemeClr val="bg1"/>
                  </a:solidFill>
                  <a:prstDash val="solid"/>
                </a:ln>
                <a:effectLst>
                  <a:outerShdw blurRad="12700" dist="38100" dir="2700000" algn="tl" rotWithShape="0">
                    <a:schemeClr val="bg1">
                      <a:lumMod val="50000"/>
                    </a:schemeClr>
                  </a:outerShdw>
                </a:effectLst>
              </a:rPr>
              <a:t>HEADER FIELD </a:t>
            </a:r>
          </a:p>
        </p:txBody>
      </p:sp>
      <p:sp>
        <p:nvSpPr>
          <p:cNvPr id="3" name="Content Placeholder 2">
            <a:extLst>
              <a:ext uri="{FF2B5EF4-FFF2-40B4-BE49-F238E27FC236}">
                <a16:creationId xmlns:a16="http://schemas.microsoft.com/office/drawing/2014/main" id="{9C60E32C-73F7-4870-9CE4-E045FF195DA1}"/>
              </a:ext>
            </a:extLst>
          </p:cNvPr>
          <p:cNvSpPr>
            <a:spLocks noGrp="1"/>
          </p:cNvSpPr>
          <p:nvPr>
            <p:ph sz="quarter" idx="13"/>
          </p:nvPr>
        </p:nvSpPr>
        <p:spPr>
          <a:xfrm>
            <a:off x="1019791" y="2049039"/>
            <a:ext cx="10363826" cy="4490908"/>
          </a:xfrm>
        </p:spPr>
        <p:txBody>
          <a:bodyPr>
            <a:normAutofit/>
          </a:bodyPr>
          <a:lstStyle/>
          <a:p>
            <a:pPr marL="0" indent="0">
              <a:buNone/>
            </a:pPr>
            <a:r>
              <a:rPr lang="en-IN" b="1" cap="none" dirty="0"/>
              <a:t>The message header should include at least the following field</a:t>
            </a:r>
          </a:p>
          <a:p>
            <a:pPr>
              <a:buFont typeface="Wingdings" panose="05000000000000000000" pitchFamily="2" charset="2"/>
              <a:buChar char="Ø"/>
            </a:pPr>
            <a:r>
              <a:rPr lang="en-IN" b="1" cap="none" dirty="0">
                <a:ln w="9525">
                  <a:solidFill>
                    <a:schemeClr val="bg1"/>
                  </a:solidFill>
                  <a:prstDash val="solid"/>
                </a:ln>
                <a:effectLst>
                  <a:outerShdw blurRad="12700" dist="38100" dir="2700000" algn="tl" rotWithShape="0">
                    <a:schemeClr val="bg1">
                      <a:lumMod val="50000"/>
                    </a:schemeClr>
                  </a:outerShdw>
                </a:effectLst>
              </a:rPr>
              <a:t>From:</a:t>
            </a:r>
            <a:r>
              <a:rPr lang="en-IN" b="1" cap="none" dirty="0"/>
              <a:t> the email addresses and optionally the name of the author or sender</a:t>
            </a:r>
          </a:p>
          <a:p>
            <a:pPr>
              <a:buFont typeface="Wingdings" panose="05000000000000000000" pitchFamily="2" charset="2"/>
              <a:buChar char="Ø"/>
            </a:pPr>
            <a:r>
              <a:rPr lang="en-IN" b="1" cap="none" dirty="0">
                <a:ln w="9525">
                  <a:solidFill>
                    <a:schemeClr val="bg1"/>
                  </a:solidFill>
                  <a:prstDash val="solid"/>
                </a:ln>
                <a:effectLst>
                  <a:outerShdw blurRad="12700" dist="38100" dir="2700000" algn="tl" rotWithShape="0">
                    <a:schemeClr val="bg1">
                      <a:lumMod val="50000"/>
                    </a:schemeClr>
                  </a:outerShdw>
                </a:effectLst>
              </a:rPr>
              <a:t>To:</a:t>
            </a:r>
            <a:r>
              <a:rPr lang="en-IN" b="1" cap="none" dirty="0"/>
              <a:t> the email address of the message’s recipients. Indicates primary recipients, for secondary recipients see cc and bcc.</a:t>
            </a:r>
          </a:p>
          <a:p>
            <a:pPr>
              <a:buFont typeface="Wingdings" panose="05000000000000000000" pitchFamily="2" charset="2"/>
              <a:buChar char="Ø"/>
            </a:pPr>
            <a:r>
              <a:rPr lang="en-IN" b="1" cap="none" dirty="0">
                <a:ln w="9525">
                  <a:solidFill>
                    <a:schemeClr val="bg1"/>
                  </a:solidFill>
                  <a:prstDash val="solid"/>
                </a:ln>
                <a:effectLst>
                  <a:outerShdw blurRad="12700" dist="38100" dir="2700000" algn="tl" rotWithShape="0">
                    <a:schemeClr val="bg1">
                      <a:lumMod val="50000"/>
                    </a:schemeClr>
                  </a:outerShdw>
                </a:effectLst>
              </a:rPr>
              <a:t>Bcc(blind carbon copy): </a:t>
            </a:r>
            <a:r>
              <a:rPr lang="en-IN" b="1" cap="none" dirty="0"/>
              <a:t>addresses added to the smtp delivery list but not (usually) listed in the message data, remaining invisible to other recipients.</a:t>
            </a:r>
          </a:p>
          <a:p>
            <a:pPr>
              <a:buFont typeface="Wingdings" panose="05000000000000000000" pitchFamily="2" charset="2"/>
              <a:buChar char="Ø"/>
            </a:pPr>
            <a:r>
              <a:rPr lang="en-IN" b="1" cap="none" dirty="0">
                <a:ln w="9525">
                  <a:solidFill>
                    <a:schemeClr val="bg1"/>
                  </a:solidFill>
                  <a:prstDash val="solid"/>
                </a:ln>
                <a:effectLst>
                  <a:outerShdw blurRad="12700" dist="38100" dir="2700000" algn="tl" rotWithShape="0">
                    <a:schemeClr val="bg1">
                      <a:lumMod val="50000"/>
                    </a:schemeClr>
                  </a:outerShdw>
                </a:effectLst>
              </a:rPr>
              <a:t>Cc(carbon copy): </a:t>
            </a:r>
            <a:r>
              <a:rPr lang="en-IN" b="1" cap="none" dirty="0"/>
              <a:t>many email clients will mark email in your inbox differently depending on whether you are in the to: or cc: list  </a:t>
            </a:r>
          </a:p>
        </p:txBody>
      </p:sp>
    </p:spTree>
    <p:extLst>
      <p:ext uri="{BB962C8B-B14F-4D97-AF65-F5344CB8AC3E}">
        <p14:creationId xmlns:p14="http://schemas.microsoft.com/office/powerpoint/2010/main" val="9850963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378</TotalTime>
  <Words>704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Tw Cen MT</vt:lpstr>
      <vt:lpstr>Wingdings</vt:lpstr>
      <vt:lpstr>Droplet</vt:lpstr>
      <vt:lpstr>JAYOTI VIDYAPEETH WOMEN’S UNIVERSITY ,JAIPUR</vt:lpstr>
      <vt:lpstr>OUTLINE OF PRESENTATION</vt:lpstr>
      <vt:lpstr>PowerPoint Presentation</vt:lpstr>
      <vt:lpstr>What is email technology</vt:lpstr>
      <vt:lpstr>HISTORY OF EMAIL TECHNOLOGY</vt:lpstr>
      <vt:lpstr>Why to use email</vt:lpstr>
      <vt:lpstr>Structure of email technology </vt:lpstr>
      <vt:lpstr>Structure of email technology</vt:lpstr>
      <vt:lpstr>HEADER FIELD </vt:lpstr>
      <vt:lpstr>Email address</vt:lpstr>
      <vt:lpstr>Email address</vt:lpstr>
      <vt:lpstr>Email address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PUSHKAR RASTOGI</dc:creator>
  <cp:lastModifiedBy>PUSHKAR RASTOGI</cp:lastModifiedBy>
  <cp:revision>25</cp:revision>
  <dcterms:created xsi:type="dcterms:W3CDTF">2019-02-11T13:05:09Z</dcterms:created>
  <dcterms:modified xsi:type="dcterms:W3CDTF">2019-02-12T03:39:17Z</dcterms:modified>
</cp:coreProperties>
</file>