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15"/>
  </p:notesMasterIdLst>
  <p:sldIdLst>
    <p:sldId id="270" r:id="rId2"/>
    <p:sldId id="269" r:id="rId3"/>
    <p:sldId id="258" r:id="rId4"/>
    <p:sldId id="259" r:id="rId5"/>
    <p:sldId id="260" r:id="rId6"/>
    <p:sldId id="261" r:id="rId7"/>
    <p:sldId id="262" r:id="rId8"/>
    <p:sldId id="263" r:id="rId9"/>
    <p:sldId id="264" r:id="rId10"/>
    <p:sldId id="267" r:id="rId11"/>
    <p:sldId id="268"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25F76-2FF3-4571-9B63-342D6D7FD17A}" type="datetimeFigureOut">
              <a:rPr lang="en-IN" smtClean="0"/>
              <a:t>10-02-2019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237C7-3C22-43C9-8555-7CEBBB37B6CC}" type="slidenum">
              <a:rPr lang="en-IN" smtClean="0"/>
              <a:t>‹#›</a:t>
            </a:fld>
            <a:endParaRPr lang="en-IN"/>
          </a:p>
        </p:txBody>
      </p:sp>
    </p:spTree>
    <p:extLst>
      <p:ext uri="{BB962C8B-B14F-4D97-AF65-F5344CB8AC3E}">
        <p14:creationId xmlns:p14="http://schemas.microsoft.com/office/powerpoint/2010/main" val="2954841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EC9A43C-CAFE-4472-84E3-D0909B0760F8}" type="datetime1">
              <a:rPr lang="en-IN" smtClean="0"/>
              <a:t>10-02-2019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E09E60-1515-42F8-928A-6E9EEDAEFEAA}" type="datetime1">
              <a:rPr lang="en-IN" smtClean="0"/>
              <a:t>10-02-2019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EBC5D0-99FE-4966-B956-FD5D0035BDEE}" type="datetime1">
              <a:rPr lang="en-IN" smtClean="0"/>
              <a:t>10-02-2019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8B6F9E-5644-408A-8B9F-06EB2EE9F167}" type="datetime1">
              <a:rPr lang="en-IN" smtClean="0"/>
              <a:t>10-02-2019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AE62952-D3B9-4EDE-8E43-25B1D46E8147}" type="datetime1">
              <a:rPr lang="en-IN" smtClean="0"/>
              <a:t>10-02-2019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36683EF-AF2A-4C99-85A6-B5879B848E3E}" type="datetime1">
              <a:rPr lang="en-IN" smtClean="0"/>
              <a:t>10-02-2019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E666B8-936A-4C51-A9BB-98536BA0DF3C}" type="datetime1">
              <a:rPr lang="en-IN" smtClean="0"/>
              <a:t>10-02-2019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F34ACD2-FB7C-40B1-8222-D9CA67C7967B}" type="datetime1">
              <a:rPr lang="en-IN" smtClean="0"/>
              <a:t>10-02-2019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3B0BAEA-93D3-4BEF-AF6A-04ACAD883718}" type="datetime1">
              <a:rPr lang="en-IN" smtClean="0"/>
              <a:t>10-02-2019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2AF4BC-2CE4-4C90-A859-1E88865E96AC}" type="datetime1">
              <a:rPr lang="en-IN" smtClean="0"/>
              <a:t>10-02-2019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5D06975-3EDD-43ED-898F-EBEE6E7016B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BB4F2E-3A5D-41D3-8522-DC7C520D00C6}" type="datetime1">
              <a:rPr lang="en-IN" smtClean="0"/>
              <a:t>10-02-2019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5D06975-3EDD-43ED-898F-EBEE6E7016B8}"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75DA906-E09B-4E75-923D-A1A2C11F42B8}" type="datetime1">
              <a:rPr lang="en-IN" smtClean="0"/>
              <a:t>10-02-2019</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D06975-3EDD-43ED-898F-EBEE6E7016B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65000" sy="65000" flip="none" algn="ctr"/>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2696"/>
            <a:ext cx="7848872" cy="1224136"/>
          </a:xfrm>
          <a:ln>
            <a:solidFill>
              <a:schemeClr val="tx1"/>
            </a:solidFill>
          </a:ln>
          <a:effectLst>
            <a:innerShdw blurRad="114300">
              <a:prstClr val="black"/>
            </a:inn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pPr algn="just"/>
            <a:r>
              <a:rPr lang="en-IN" sz="3600" dirty="0" smtClean="0">
                <a:solidFill>
                  <a:schemeClr val="tx1"/>
                </a:solidFill>
                <a:latin typeface="Times New Roman" pitchFamily="18" charset="0"/>
                <a:cs typeface="Times New Roman" pitchFamily="18" charset="0"/>
              </a:rPr>
              <a:t>A review based on handling </a:t>
            </a:r>
            <a:r>
              <a:rPr lang="en-IN" sz="3600" dirty="0">
                <a:solidFill>
                  <a:schemeClr val="tx1"/>
                </a:solidFill>
                <a:latin typeface="Times New Roman" pitchFamily="18" charset="0"/>
                <a:cs typeface="Times New Roman" pitchFamily="18" charset="0"/>
              </a:rPr>
              <a:t/>
            </a:r>
            <a:br>
              <a:rPr lang="en-IN" sz="3600" dirty="0">
                <a:solidFill>
                  <a:schemeClr val="tx1"/>
                </a:solidFill>
                <a:latin typeface="Times New Roman" pitchFamily="18" charset="0"/>
                <a:cs typeface="Times New Roman" pitchFamily="18" charset="0"/>
              </a:rPr>
            </a:br>
            <a:r>
              <a:rPr lang="en-IN" sz="3600" dirty="0" smtClean="0">
                <a:solidFill>
                  <a:schemeClr val="tx1"/>
                </a:solidFill>
                <a:latin typeface="Times New Roman" pitchFamily="18" charset="0"/>
                <a:cs typeface="Times New Roman" pitchFamily="18" charset="0"/>
              </a:rPr>
              <a:t>Multithreading    using     java     </a:t>
            </a:r>
            <a:endParaRPr lang="en-IN" sz="36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259632" y="4869160"/>
            <a:ext cx="7200800" cy="122413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Autofit/>
          </a:bodyPr>
          <a:lstStyle/>
          <a:p>
            <a:r>
              <a:rPr lang="en-IN" sz="2400" b="1" dirty="0" err="1" smtClean="0">
                <a:solidFill>
                  <a:schemeClr val="tx1"/>
                </a:solidFill>
                <a:latin typeface="Times New Roman" pitchFamily="18" charset="0"/>
                <a:cs typeface="Times New Roman" pitchFamily="18" charset="0"/>
              </a:rPr>
              <a:t>Babita</a:t>
            </a:r>
            <a:r>
              <a:rPr lang="en-IN" sz="2400" b="1" dirty="0" smtClean="0">
                <a:solidFill>
                  <a:schemeClr val="tx1"/>
                </a:solidFill>
                <a:latin typeface="Times New Roman" pitchFamily="18" charset="0"/>
                <a:cs typeface="Times New Roman" pitchFamily="18" charset="0"/>
              </a:rPr>
              <a:t> </a:t>
            </a:r>
            <a:r>
              <a:rPr lang="en-IN" sz="2400" b="1" dirty="0" err="1" smtClean="0">
                <a:solidFill>
                  <a:schemeClr val="tx1"/>
                </a:solidFill>
                <a:latin typeface="Times New Roman" pitchFamily="18" charset="0"/>
                <a:cs typeface="Times New Roman" pitchFamily="18" charset="0"/>
              </a:rPr>
              <a:t>Upraity</a:t>
            </a:r>
            <a:r>
              <a:rPr lang="en-IN" sz="2400" b="1" dirty="0" smtClean="0">
                <a:solidFill>
                  <a:schemeClr val="tx1"/>
                </a:solidFill>
                <a:latin typeface="Times New Roman" pitchFamily="18" charset="0"/>
                <a:cs typeface="Times New Roman" pitchFamily="18" charset="0"/>
              </a:rPr>
              <a:t>(</a:t>
            </a:r>
            <a:r>
              <a:rPr lang="en-IN" sz="2400" b="1" dirty="0" err="1" smtClean="0">
                <a:solidFill>
                  <a:schemeClr val="tx1"/>
                </a:solidFill>
                <a:latin typeface="Times New Roman" pitchFamily="18" charset="0"/>
                <a:cs typeface="Times New Roman" pitchFamily="18" charset="0"/>
              </a:rPr>
              <a:t>jv</a:t>
            </a:r>
            <a:r>
              <a:rPr lang="en-IN" sz="2400" b="1" dirty="0" smtClean="0">
                <a:solidFill>
                  <a:schemeClr val="tx1"/>
                </a:solidFill>
                <a:latin typeface="Times New Roman" pitchFamily="18" charset="0"/>
                <a:cs typeface="Times New Roman" pitchFamily="18" charset="0"/>
              </a:rPr>
              <a:t>-u/16/9102) </a:t>
            </a:r>
          </a:p>
          <a:p>
            <a:r>
              <a:rPr lang="en-IN" sz="2400" b="1" dirty="0" err="1" smtClean="0">
                <a:solidFill>
                  <a:schemeClr val="tx1"/>
                </a:solidFill>
                <a:latin typeface="Times New Roman" pitchFamily="18" charset="0"/>
                <a:cs typeface="Times New Roman" pitchFamily="18" charset="0"/>
              </a:rPr>
              <a:t>Sonal</a:t>
            </a:r>
            <a:r>
              <a:rPr lang="en-IN" sz="2400" b="1" dirty="0" smtClean="0">
                <a:solidFill>
                  <a:schemeClr val="tx1"/>
                </a:solidFill>
                <a:latin typeface="Times New Roman" pitchFamily="18" charset="0"/>
                <a:cs typeface="Times New Roman" pitchFamily="18" charset="0"/>
              </a:rPr>
              <a:t> Verma(</a:t>
            </a:r>
            <a:r>
              <a:rPr lang="en-IN" sz="2400" b="1" dirty="0" err="1" smtClean="0">
                <a:solidFill>
                  <a:schemeClr val="tx1"/>
                </a:solidFill>
                <a:latin typeface="Times New Roman" pitchFamily="18" charset="0"/>
                <a:cs typeface="Times New Roman" pitchFamily="18" charset="0"/>
              </a:rPr>
              <a:t>jv</a:t>
            </a:r>
            <a:r>
              <a:rPr lang="en-IN" sz="2400" b="1" dirty="0" smtClean="0">
                <a:solidFill>
                  <a:schemeClr val="tx1"/>
                </a:solidFill>
                <a:latin typeface="Times New Roman" pitchFamily="18" charset="0"/>
                <a:cs typeface="Times New Roman" pitchFamily="18" charset="0"/>
              </a:rPr>
              <a:t>-i/16/9368)</a:t>
            </a:r>
          </a:p>
          <a:p>
            <a:r>
              <a:rPr lang="en-IN" sz="2400" b="1" dirty="0" err="1" smtClean="0">
                <a:solidFill>
                  <a:schemeClr val="tx1"/>
                </a:solidFill>
                <a:latin typeface="Times New Roman" pitchFamily="18" charset="0"/>
                <a:cs typeface="Times New Roman" pitchFamily="18" charset="0"/>
              </a:rPr>
              <a:t>B.Tech</a:t>
            </a:r>
            <a:r>
              <a:rPr lang="en-IN" sz="2400" b="1" dirty="0" smtClean="0">
                <a:solidFill>
                  <a:schemeClr val="tx1"/>
                </a:solidFill>
                <a:latin typeface="Times New Roman" pitchFamily="18" charset="0"/>
                <a:cs typeface="Times New Roman" pitchFamily="18" charset="0"/>
              </a:rPr>
              <a:t> CS </a:t>
            </a:r>
            <a:endParaRPr lang="en-IN" sz="24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2276872"/>
            <a:ext cx="1646312" cy="16463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605160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7992888" cy="6915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en-IN" dirty="0" smtClean="0">
                <a:latin typeface="Times New Roman" pitchFamily="18" charset="0"/>
                <a:cs typeface="Times New Roman" pitchFamily="18" charset="0"/>
              </a:rPr>
              <a:t>Example using Synchronized</a:t>
            </a:r>
            <a:endParaRPr lang="en-IN" dirty="0">
              <a:latin typeface="Times New Roman" pitchFamily="18" charset="0"/>
              <a:cs typeface="Times New Roman" pitchFamily="18" charset="0"/>
            </a:endParaRPr>
          </a:p>
        </p:txBody>
      </p:sp>
      <p:sp>
        <p:nvSpPr>
          <p:cNvPr id="3" name="Content Placeholder 2"/>
          <p:cNvSpPr>
            <a:spLocks noGrp="1"/>
          </p:cNvSpPr>
          <p:nvPr>
            <p:ph sz="half" idx="1"/>
          </p:nvPr>
        </p:nvSpPr>
        <p:spPr>
          <a:xfrm>
            <a:off x="539552" y="1484784"/>
            <a:ext cx="3931920" cy="4389120"/>
          </a:xfrm>
        </p:spPr>
        <p:txBody>
          <a:bodyPr>
            <a:normAutofit/>
          </a:bodyPr>
          <a:lstStyle/>
          <a:p>
            <a:pPr marL="118872" indent="0">
              <a:buNone/>
            </a:pPr>
            <a:r>
              <a:rPr lang="en-IN" sz="1800" b="1" dirty="0">
                <a:latin typeface="Times New Roman" pitchFamily="18" charset="0"/>
                <a:cs typeface="Times New Roman" pitchFamily="18" charset="0"/>
              </a:rPr>
              <a:t>class</a:t>
            </a:r>
            <a:r>
              <a:rPr lang="en-IN" sz="1800" dirty="0">
                <a:latin typeface="Times New Roman" pitchFamily="18" charset="0"/>
                <a:cs typeface="Times New Roman" pitchFamily="18" charset="0"/>
              </a:rPr>
              <a:t> MyThread1 </a:t>
            </a:r>
            <a:r>
              <a:rPr lang="en-IN" sz="1800" b="1" dirty="0">
                <a:latin typeface="Times New Roman" pitchFamily="18" charset="0"/>
                <a:cs typeface="Times New Roman" pitchFamily="18" charset="0"/>
              </a:rPr>
              <a:t>extends</a:t>
            </a:r>
            <a:r>
              <a:rPr lang="en-IN" sz="1800" dirty="0">
                <a:latin typeface="Times New Roman" pitchFamily="18" charset="0"/>
                <a:cs typeface="Times New Roman" pitchFamily="18" charset="0"/>
              </a:rPr>
              <a:t> Thread{ </a:t>
            </a:r>
          </a:p>
          <a:p>
            <a:pPr marL="118872" indent="0">
              <a:buNone/>
            </a:pPr>
            <a:r>
              <a:rPr lang="en-IN" sz="1800" b="1" dirty="0">
                <a:latin typeface="Times New Roman" pitchFamily="18" charset="0"/>
                <a:cs typeface="Times New Roman" pitchFamily="18" charset="0"/>
              </a:rPr>
              <a:t>public</a:t>
            </a: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void</a:t>
            </a:r>
            <a:r>
              <a:rPr lang="en-IN" sz="1800" dirty="0">
                <a:latin typeface="Times New Roman" pitchFamily="18" charset="0"/>
                <a:cs typeface="Times New Roman" pitchFamily="18" charset="0"/>
              </a:rPr>
              <a:t> run()</a:t>
            </a:r>
          </a:p>
          <a:p>
            <a:pPr marL="118872" indent="0">
              <a:buNone/>
            </a:pPr>
            <a:r>
              <a:rPr lang="en-IN" sz="1800" dirty="0">
                <a:latin typeface="Times New Roman" pitchFamily="18" charset="0"/>
                <a:cs typeface="Times New Roman" pitchFamily="18" charset="0"/>
              </a:rPr>
              <a:t>{  </a:t>
            </a:r>
          </a:p>
          <a:p>
            <a:pPr marL="118872" indent="0">
              <a:buNone/>
            </a:pPr>
            <a:r>
              <a:rPr lang="en-IN" sz="1800" dirty="0">
                <a:latin typeface="Times New Roman" pitchFamily="18" charset="0"/>
                <a:cs typeface="Times New Roman" pitchFamily="18" charset="0"/>
              </a:rPr>
              <a:t>Synchronized(this)</a:t>
            </a:r>
          </a:p>
          <a:p>
            <a:pPr marL="118872" indent="0">
              <a:buNone/>
            </a:pPr>
            <a:r>
              <a:rPr lang="en-IN" sz="1800" dirty="0">
                <a:latin typeface="Times New Roman" pitchFamily="18" charset="0"/>
                <a:cs typeface="Times New Roman" pitchFamily="18" charset="0"/>
              </a:rPr>
              <a:t>{</a:t>
            </a:r>
          </a:p>
          <a:p>
            <a:pPr marL="118872" indent="0">
              <a:buNone/>
            </a:pPr>
            <a:r>
              <a:rPr lang="en-IN" sz="1800" dirty="0">
                <a:latin typeface="Times New Roman" pitchFamily="18" charset="0"/>
                <a:cs typeface="Times New Roman" pitchFamily="18" charset="0"/>
              </a:rPr>
              <a:t>For(</a:t>
            </a:r>
            <a:r>
              <a:rPr lang="en-IN" sz="1800" dirty="0" err="1">
                <a:latin typeface="Times New Roman" pitchFamily="18" charset="0"/>
                <a:cs typeface="Times New Roman" pitchFamily="18" charset="0"/>
              </a:rPr>
              <a:t>int</a:t>
            </a:r>
            <a:r>
              <a:rPr lang="en-IN" sz="1800" dirty="0">
                <a:latin typeface="Times New Roman" pitchFamily="18" charset="0"/>
                <a:cs typeface="Times New Roman" pitchFamily="18" charset="0"/>
              </a:rPr>
              <a:t> i=0;i&lt;5;i++)</a:t>
            </a:r>
          </a:p>
          <a:p>
            <a:pPr marL="118872" indent="0">
              <a:buNone/>
            </a:pPr>
            <a:r>
              <a:rPr lang="en-IN" sz="1800" dirty="0">
                <a:latin typeface="Times New Roman" pitchFamily="18" charset="0"/>
                <a:cs typeface="Times New Roman" pitchFamily="18" charset="0"/>
              </a:rPr>
              <a:t>{</a:t>
            </a:r>
          </a:p>
          <a:p>
            <a:pPr marL="118872" indent="0">
              <a:buNone/>
            </a:pPr>
            <a:r>
              <a:rPr lang="en-IN" sz="1800" dirty="0">
                <a:latin typeface="Times New Roman" pitchFamily="18" charset="0"/>
                <a:cs typeface="Times New Roman" pitchFamily="18" charset="0"/>
              </a:rPr>
              <a:t> System.out.println(</a:t>
            </a:r>
            <a:r>
              <a:rPr lang="en-IN" sz="1800" dirty="0" err="1">
                <a:latin typeface="Times New Roman" pitchFamily="18" charset="0"/>
                <a:cs typeface="Times New Roman" pitchFamily="18" charset="0"/>
              </a:rPr>
              <a:t>Thread.currentThread</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getName</a:t>
            </a:r>
            <a:r>
              <a:rPr lang="en-IN" sz="1800" dirty="0">
                <a:latin typeface="Times New Roman" pitchFamily="18" charset="0"/>
                <a:cs typeface="Times New Roman" pitchFamily="18" charset="0"/>
              </a:rPr>
              <a:t>()+(i));</a:t>
            </a:r>
          </a:p>
          <a:p>
            <a:pPr marL="118872" indent="0">
              <a:buNone/>
            </a:pPr>
            <a:r>
              <a:rPr lang="en-IN" sz="1800" dirty="0">
                <a:latin typeface="Times New Roman" pitchFamily="18" charset="0"/>
                <a:cs typeface="Times New Roman" pitchFamily="18" charset="0"/>
              </a:rPr>
              <a:t>}</a:t>
            </a:r>
          </a:p>
          <a:p>
            <a:pPr marL="118872" indent="0">
              <a:buNone/>
            </a:pPr>
            <a:r>
              <a:rPr lang="en-IN" sz="1800" dirty="0">
                <a:latin typeface="Times New Roman" pitchFamily="18" charset="0"/>
                <a:cs typeface="Times New Roman" pitchFamily="18" charset="0"/>
              </a:rPr>
              <a:t>}</a:t>
            </a:r>
          </a:p>
          <a:p>
            <a:pPr marL="118872" indent="0">
              <a:buNone/>
            </a:pPr>
            <a:r>
              <a:rPr lang="en-IN" sz="1800" dirty="0">
                <a:latin typeface="Times New Roman" pitchFamily="18" charset="0"/>
                <a:cs typeface="Times New Roman" pitchFamily="18" charset="0"/>
              </a:rPr>
              <a:t>}</a:t>
            </a:r>
          </a:p>
          <a:p>
            <a:pPr marL="118872" indent="0">
              <a:buNone/>
            </a:pPr>
            <a:r>
              <a:rPr lang="en-IN" sz="1800" dirty="0">
                <a:latin typeface="Times New Roman" pitchFamily="18" charset="0"/>
                <a:cs typeface="Times New Roman" pitchFamily="18" charset="0"/>
              </a:rPr>
              <a:t>}  </a:t>
            </a:r>
          </a:p>
          <a:p>
            <a:endParaRPr lang="en-IN" sz="1800" dirty="0"/>
          </a:p>
        </p:txBody>
      </p:sp>
      <p:sp>
        <p:nvSpPr>
          <p:cNvPr id="4" name="Content Placeholder 3"/>
          <p:cNvSpPr>
            <a:spLocks noGrp="1"/>
          </p:cNvSpPr>
          <p:nvPr>
            <p:ph sz="half" idx="2"/>
          </p:nvPr>
        </p:nvSpPr>
        <p:spPr>
          <a:xfrm>
            <a:off x="4644008" y="1484784"/>
            <a:ext cx="3931920" cy="4389120"/>
          </a:xfrm>
        </p:spPr>
        <p:txBody>
          <a:bodyPr>
            <a:normAutofit/>
          </a:bodyPr>
          <a:lstStyle/>
          <a:p>
            <a:pPr marL="118872" indent="0">
              <a:buNone/>
            </a:pPr>
            <a:r>
              <a:rPr lang="en-US" sz="1800" b="1" dirty="0">
                <a:latin typeface="Times New Roman" pitchFamily="18" charset="0"/>
                <a:cs typeface="Times New Roman" pitchFamily="18" charset="0"/>
              </a:rPr>
              <a:t>public</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class</a:t>
            </a:r>
            <a:r>
              <a:rPr lang="en-US" sz="1800" dirty="0">
                <a:latin typeface="Times New Roman" pitchFamily="18" charset="0"/>
                <a:cs typeface="Times New Roman" pitchFamily="18" charset="0"/>
              </a:rPr>
              <a:t> TestSynchronization2{  </a:t>
            </a:r>
          </a:p>
          <a:p>
            <a:pPr marL="118872" indent="0">
              <a:buNone/>
            </a:pPr>
            <a:r>
              <a:rPr lang="en-US" sz="1800" b="1" dirty="0">
                <a:latin typeface="Times New Roman" pitchFamily="18" charset="0"/>
                <a:cs typeface="Times New Roman" pitchFamily="18" charset="0"/>
              </a:rPr>
              <a:t>public</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static</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void</a:t>
            </a:r>
            <a:r>
              <a:rPr lang="en-US" sz="1800" dirty="0">
                <a:latin typeface="Times New Roman" pitchFamily="18" charset="0"/>
                <a:cs typeface="Times New Roman" pitchFamily="18" charset="0"/>
              </a:rPr>
              <a:t> main(String </a:t>
            </a:r>
            <a:r>
              <a:rPr lang="en-US" sz="1800" dirty="0" err="1">
                <a:latin typeface="Times New Roman" pitchFamily="18" charset="0"/>
                <a:cs typeface="Times New Roman" pitchFamily="18" charset="0"/>
              </a:rPr>
              <a:t>args</a:t>
            </a:r>
            <a:r>
              <a:rPr lang="en-US" sz="1800" dirty="0">
                <a:latin typeface="Times New Roman" pitchFamily="18" charset="0"/>
                <a:cs typeface="Times New Roman" pitchFamily="18" charset="0"/>
              </a:rPr>
              <a:t>[])</a:t>
            </a:r>
          </a:p>
          <a:p>
            <a:pPr marL="118872" indent="0">
              <a:buNone/>
            </a:pPr>
            <a:r>
              <a:rPr lang="en-US" sz="1800" dirty="0">
                <a:latin typeface="Times New Roman" pitchFamily="18" charset="0"/>
                <a:cs typeface="Times New Roman" pitchFamily="18" charset="0"/>
              </a:rPr>
              <a:t>   {  </a:t>
            </a:r>
          </a:p>
          <a:p>
            <a:pPr marL="118872" indent="0">
              <a:buNone/>
            </a:pPr>
            <a:r>
              <a:rPr lang="en-IN" sz="1800" dirty="0">
                <a:latin typeface="Times New Roman" pitchFamily="18" charset="0"/>
                <a:cs typeface="Times New Roman" pitchFamily="18" charset="0"/>
              </a:rPr>
              <a:t>MyThread1 b=new MyThread1();</a:t>
            </a:r>
          </a:p>
          <a:p>
            <a:pPr marL="118872" indent="0">
              <a:buNone/>
            </a:pPr>
            <a:r>
              <a:rPr lang="en-IN" sz="1800" dirty="0">
                <a:latin typeface="Times New Roman" pitchFamily="18" charset="0"/>
                <a:cs typeface="Times New Roman" pitchFamily="18" charset="0"/>
              </a:rPr>
              <a:t>Thread t1=new Thread(b);</a:t>
            </a:r>
          </a:p>
          <a:p>
            <a:pPr marL="118872" indent="0">
              <a:buNone/>
            </a:pPr>
            <a:r>
              <a:rPr lang="en-IN" sz="1800" dirty="0">
                <a:latin typeface="Times New Roman" pitchFamily="18" charset="0"/>
                <a:cs typeface="Times New Roman" pitchFamily="18" charset="0"/>
              </a:rPr>
              <a:t>t1.setName(“t1”);</a:t>
            </a:r>
          </a:p>
          <a:p>
            <a:pPr marL="118872" indent="0">
              <a:buNone/>
            </a:pPr>
            <a:r>
              <a:rPr lang="en-IN" sz="1800" dirty="0">
                <a:latin typeface="Times New Roman" pitchFamily="18" charset="0"/>
                <a:cs typeface="Times New Roman" pitchFamily="18" charset="0"/>
              </a:rPr>
              <a:t>T1.start();</a:t>
            </a:r>
          </a:p>
          <a:p>
            <a:pPr marL="118872" indent="0">
              <a:buNone/>
            </a:pPr>
            <a:r>
              <a:rPr lang="en-IN" sz="1800" dirty="0">
                <a:latin typeface="Times New Roman" pitchFamily="18" charset="0"/>
                <a:cs typeface="Times New Roman" pitchFamily="18" charset="0"/>
              </a:rPr>
              <a:t>Thread t2=new  Thread(b);</a:t>
            </a:r>
          </a:p>
          <a:p>
            <a:pPr marL="118872" indent="0">
              <a:buNone/>
            </a:pPr>
            <a:r>
              <a:rPr lang="en-IN" sz="1800" dirty="0">
                <a:latin typeface="Times New Roman" pitchFamily="18" charset="0"/>
                <a:cs typeface="Times New Roman" pitchFamily="18" charset="0"/>
              </a:rPr>
              <a:t>T2.setName(“t2”);</a:t>
            </a:r>
          </a:p>
          <a:p>
            <a:pPr marL="118872" indent="0">
              <a:buNone/>
            </a:pPr>
            <a:r>
              <a:rPr lang="en-IN" sz="1800" dirty="0">
                <a:latin typeface="Times New Roman" pitchFamily="18" charset="0"/>
                <a:cs typeface="Times New Roman" pitchFamily="18" charset="0"/>
              </a:rPr>
              <a:t>T2.start();</a:t>
            </a:r>
          </a:p>
          <a:p>
            <a:pPr marL="118872" indent="0">
              <a:buNone/>
            </a:pPr>
            <a:r>
              <a:rPr lang="en-IN" sz="1800" dirty="0">
                <a:latin typeface="Times New Roman" pitchFamily="18" charset="0"/>
                <a:cs typeface="Times New Roman" pitchFamily="18" charset="0"/>
              </a:rPr>
              <a:t>}</a:t>
            </a:r>
          </a:p>
          <a:p>
            <a:pPr marL="118872" indent="0">
              <a:buNone/>
            </a:pPr>
            <a:r>
              <a:rPr lang="en-IN" sz="1800" dirty="0">
                <a:latin typeface="Times New Roman" pitchFamily="18" charset="0"/>
                <a:cs typeface="Times New Roman" pitchFamily="18" charset="0"/>
              </a:rPr>
              <a:t>}</a:t>
            </a:r>
          </a:p>
        </p:txBody>
      </p:sp>
    </p:spTree>
    <p:extLst>
      <p:ext uri="{BB962C8B-B14F-4D97-AF65-F5344CB8AC3E}">
        <p14:creationId xmlns:p14="http://schemas.microsoft.com/office/powerpoint/2010/main" val="311450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183880" cy="1051560"/>
          </a:xfrm>
        </p:spPr>
        <p:txBody>
          <a:bodyPr>
            <a:normAutofit/>
          </a:bodyPr>
          <a:lstStyle/>
          <a:p>
            <a:r>
              <a:rPr lang="en-IN" dirty="0" smtClean="0">
                <a:latin typeface="Times New Roman" pitchFamily="18" charset="0"/>
                <a:cs typeface="Times New Roman" pitchFamily="18" charset="0"/>
              </a:rPr>
              <a:t>Output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67544" y="1700808"/>
            <a:ext cx="8183880" cy="4187952"/>
          </a:xfrm>
        </p:spPr>
        <p:txBody>
          <a:bodyPr>
            <a:normAutofit/>
          </a:bodyPr>
          <a:lstStyle/>
          <a:p>
            <a:pPr marL="118872" indent="0">
              <a:buNone/>
            </a:pPr>
            <a:r>
              <a:rPr lang="en-IN" sz="2400" dirty="0">
                <a:latin typeface="Times New Roman" pitchFamily="18" charset="0"/>
                <a:cs typeface="Times New Roman" pitchFamily="18" charset="0"/>
              </a:rPr>
              <a:t>T1:0</a:t>
            </a:r>
          </a:p>
          <a:p>
            <a:pPr marL="118872" indent="0">
              <a:buNone/>
            </a:pPr>
            <a:r>
              <a:rPr lang="en-IN" sz="2400" dirty="0">
                <a:latin typeface="Times New Roman" pitchFamily="18" charset="0"/>
                <a:cs typeface="Times New Roman" pitchFamily="18" charset="0"/>
              </a:rPr>
              <a:t>T1:1</a:t>
            </a:r>
          </a:p>
          <a:p>
            <a:pPr marL="118872" indent="0">
              <a:buNone/>
            </a:pPr>
            <a:r>
              <a:rPr lang="en-IN" sz="2400" dirty="0">
                <a:latin typeface="Times New Roman" pitchFamily="18" charset="0"/>
                <a:cs typeface="Times New Roman" pitchFamily="18" charset="0"/>
              </a:rPr>
              <a:t>T1:2</a:t>
            </a:r>
          </a:p>
          <a:p>
            <a:pPr marL="118872" indent="0">
              <a:buNone/>
            </a:pPr>
            <a:r>
              <a:rPr lang="en-IN" sz="2400" dirty="0">
                <a:latin typeface="Times New Roman" pitchFamily="18" charset="0"/>
                <a:cs typeface="Times New Roman" pitchFamily="18" charset="0"/>
              </a:rPr>
              <a:t>T1:3</a:t>
            </a:r>
          </a:p>
          <a:p>
            <a:pPr marL="118872" indent="0">
              <a:buNone/>
            </a:pPr>
            <a:r>
              <a:rPr lang="en-IN" sz="2400" dirty="0">
                <a:latin typeface="Times New Roman" pitchFamily="18" charset="0"/>
                <a:cs typeface="Times New Roman" pitchFamily="18" charset="0"/>
              </a:rPr>
              <a:t>T1:4</a:t>
            </a:r>
          </a:p>
          <a:p>
            <a:pPr marL="118872" indent="0">
              <a:buNone/>
            </a:pPr>
            <a:r>
              <a:rPr lang="en-IN" sz="2400" dirty="0">
                <a:latin typeface="Times New Roman" pitchFamily="18" charset="0"/>
                <a:cs typeface="Times New Roman" pitchFamily="18" charset="0"/>
              </a:rPr>
              <a:t>T2:0</a:t>
            </a:r>
          </a:p>
          <a:p>
            <a:pPr marL="118872" indent="0">
              <a:buNone/>
            </a:pPr>
            <a:r>
              <a:rPr lang="en-IN" sz="2400" dirty="0">
                <a:latin typeface="Times New Roman" pitchFamily="18" charset="0"/>
                <a:cs typeface="Times New Roman" pitchFamily="18" charset="0"/>
              </a:rPr>
              <a:t>T2:1</a:t>
            </a:r>
          </a:p>
          <a:p>
            <a:pPr marL="118872" indent="0">
              <a:buNone/>
            </a:pPr>
            <a:r>
              <a:rPr lang="en-IN" sz="2400" dirty="0">
                <a:latin typeface="Times New Roman" pitchFamily="18" charset="0"/>
                <a:cs typeface="Times New Roman" pitchFamily="18" charset="0"/>
              </a:rPr>
              <a:t>T2:2</a:t>
            </a:r>
          </a:p>
          <a:p>
            <a:pPr marL="118872" indent="0">
              <a:buNone/>
            </a:pPr>
            <a:r>
              <a:rPr lang="en-IN" sz="2400" dirty="0">
                <a:latin typeface="Times New Roman" pitchFamily="18" charset="0"/>
                <a:cs typeface="Times New Roman" pitchFamily="18" charset="0"/>
              </a:rPr>
              <a:t>T3:3</a:t>
            </a:r>
          </a:p>
          <a:p>
            <a:pPr marL="118872" indent="0">
              <a:buNone/>
            </a:pPr>
            <a:r>
              <a:rPr lang="en-IN" sz="2400" dirty="0">
                <a:latin typeface="Times New Roman" pitchFamily="18" charset="0"/>
                <a:cs typeface="Times New Roman" pitchFamily="18" charset="0"/>
              </a:rPr>
              <a:t>T3:4</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38500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83880" cy="105156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en-IN" dirty="0" smtClean="0">
                <a:latin typeface="Times New Roman" pitchFamily="18" charset="0"/>
                <a:cs typeface="Times New Roman" pitchFamily="18" charset="0"/>
              </a:rPr>
              <a:t>Advantages of Multithreading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11560" y="1916832"/>
            <a:ext cx="7776864" cy="3888432"/>
          </a:xfrm>
        </p:spPr>
        <p:txBody>
          <a:bodyPr>
            <a:normAutofit/>
          </a:bodyPr>
          <a:lstStyle/>
          <a:p>
            <a:pPr algn="just">
              <a:lnSpc>
                <a:spcPct val="150000"/>
              </a:lnSpc>
              <a:buFont typeface="Wingdings" pitchFamily="2" charset="2"/>
              <a:buChar char="q"/>
            </a:pPr>
            <a:r>
              <a:rPr lang="en-US" sz="2400" dirty="0">
                <a:latin typeface="Times New Roman" pitchFamily="18" charset="0"/>
                <a:cs typeface="Times New Roman" pitchFamily="18" charset="0"/>
              </a:rPr>
              <a:t>G</a:t>
            </a:r>
            <a:r>
              <a:rPr lang="en-US" sz="2400" dirty="0" smtClean="0">
                <a:latin typeface="Times New Roman" pitchFamily="18" charset="0"/>
                <a:cs typeface="Times New Roman" pitchFamily="18" charset="0"/>
              </a:rPr>
              <a:t>eneral</a:t>
            </a:r>
            <a:r>
              <a:rPr lang="en-US" sz="2400" dirty="0">
                <a:latin typeface="Times New Roman" pitchFamily="18" charset="0"/>
                <a:cs typeface="Times New Roman" pitchFamily="18" charset="0"/>
              </a:rPr>
              <a:t>: better use of system </a:t>
            </a:r>
            <a:r>
              <a:rPr lang="en-US" sz="2400" dirty="0" smtClean="0">
                <a:latin typeface="Times New Roman" pitchFamily="18" charset="0"/>
                <a:cs typeface="Times New Roman" pitchFamily="18" charset="0"/>
              </a:rPr>
              <a:t>resources</a:t>
            </a:r>
          </a:p>
          <a:p>
            <a:pPr algn="just">
              <a:lnSpc>
                <a:spcPct val="150000"/>
              </a:lnSpc>
              <a:buFont typeface="Wingdings" pitchFamily="2" charset="2"/>
              <a:buChar char="q"/>
            </a:pPr>
            <a:r>
              <a:rPr lang="en-IN" sz="2400" dirty="0" smtClean="0">
                <a:latin typeface="Times New Roman" pitchFamily="18" charset="0"/>
                <a:cs typeface="Times New Roman" pitchFamily="18" charset="0"/>
              </a:rPr>
              <a:t>Simultaneous </a:t>
            </a:r>
            <a:r>
              <a:rPr lang="en-IN" sz="2400" dirty="0">
                <a:latin typeface="Times New Roman" pitchFamily="18" charset="0"/>
                <a:cs typeface="Times New Roman" pitchFamily="18" charset="0"/>
              </a:rPr>
              <a:t>and parallelized happening of </a:t>
            </a:r>
            <a:r>
              <a:rPr lang="en-IN" sz="2400" dirty="0" smtClean="0">
                <a:latin typeface="Times New Roman" pitchFamily="18" charset="0"/>
                <a:cs typeface="Times New Roman" pitchFamily="18" charset="0"/>
              </a:rPr>
              <a:t>jobs</a:t>
            </a:r>
          </a:p>
          <a:p>
            <a:pPr algn="just">
              <a:lnSpc>
                <a:spcPct val="150000"/>
              </a:lnSpc>
              <a:buFont typeface="Wingdings" pitchFamily="2" charset="2"/>
              <a:buChar char="q"/>
            </a:pPr>
            <a:r>
              <a:rPr lang="en-IN" sz="2400" dirty="0" smtClean="0">
                <a:latin typeface="Times New Roman" pitchFamily="18" charset="0"/>
                <a:cs typeface="Times New Roman" pitchFamily="18" charset="0"/>
              </a:rPr>
              <a:t>Reduced </a:t>
            </a:r>
            <a:r>
              <a:rPr lang="en-IN" sz="2400" dirty="0">
                <a:latin typeface="Times New Roman" pitchFamily="18" charset="0"/>
                <a:cs typeface="Times New Roman" pitchFamily="18" charset="0"/>
              </a:rPr>
              <a:t>cost of </a:t>
            </a:r>
            <a:r>
              <a:rPr lang="en-IN" sz="2400" dirty="0" smtClean="0">
                <a:latin typeface="Times New Roman" pitchFamily="18" charset="0"/>
                <a:cs typeface="Times New Roman" pitchFamily="18" charset="0"/>
              </a:rPr>
              <a:t>cares</a:t>
            </a:r>
          </a:p>
          <a:p>
            <a:pPr algn="just">
              <a:lnSpc>
                <a:spcPct val="150000"/>
              </a:lnSpc>
              <a:buFont typeface="Wingdings" pitchFamily="2" charset="2"/>
              <a:buChar char="q"/>
            </a:pPr>
            <a:r>
              <a:rPr lang="en-IN" sz="2400" dirty="0" smtClean="0">
                <a:latin typeface="Times New Roman" pitchFamily="18" charset="0"/>
                <a:cs typeface="Times New Roman" pitchFamily="18" charset="0"/>
              </a:rPr>
              <a:t>Improved </a:t>
            </a:r>
            <a:r>
              <a:rPr lang="en-IN" sz="2400" dirty="0">
                <a:latin typeface="Times New Roman" pitchFamily="18" charset="0"/>
                <a:cs typeface="Times New Roman" pitchFamily="18" charset="0"/>
              </a:rPr>
              <a:t>use of CPU </a:t>
            </a:r>
            <a:r>
              <a:rPr lang="en-IN" sz="2400" dirty="0" smtClean="0">
                <a:latin typeface="Times New Roman" pitchFamily="18" charset="0"/>
                <a:cs typeface="Times New Roman" pitchFamily="18" charset="0"/>
              </a:rPr>
              <a:t>supply</a:t>
            </a:r>
            <a:endParaRPr lang="en-IN" sz="2400" dirty="0" smtClean="0"/>
          </a:p>
          <a:p>
            <a:pPr lvl="0" algn="just">
              <a:lnSpc>
                <a:spcPct val="150000"/>
              </a:lnSpc>
              <a:buFont typeface="Wingdings" pitchFamily="2" charset="2"/>
              <a:buChar char="q"/>
            </a:pPr>
            <a:r>
              <a:rPr lang="en-IN" sz="2400" dirty="0">
                <a:latin typeface="Times New Roman" pitchFamily="18" charset="0"/>
                <a:cs typeface="Times New Roman" pitchFamily="18" charset="0"/>
              </a:rPr>
              <a:t>Better use of cache storage by operation of resources</a:t>
            </a:r>
          </a:p>
          <a:p>
            <a:pPr algn="just">
              <a:lnSpc>
                <a:spcPct val="150000"/>
              </a:lnSpc>
              <a:buFont typeface="Wingdings" pitchFamily="2" charset="2"/>
              <a:buChar char="q"/>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645001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92696"/>
            <a:ext cx="8183880" cy="90754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en-IN"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67544" y="2132856"/>
            <a:ext cx="8183880" cy="3384376"/>
          </a:xfrm>
        </p:spPr>
        <p:txBody>
          <a:bodyPr>
            <a:noAutofit/>
          </a:bodyPr>
          <a:lstStyle/>
          <a:p>
            <a:pPr marL="0" indent="0">
              <a:buNone/>
            </a:pPr>
            <a:r>
              <a:rPr lang="en-US" sz="2400" dirty="0">
                <a:latin typeface="Times New Roman" pitchFamily="18" charset="0"/>
                <a:cs typeface="Times New Roman" pitchFamily="18" charset="0"/>
              </a:rPr>
              <a:t>This module tackled the topic of Multithreaded Java programming.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began the module by learning some basics about multithreading and why threads are important. You examined some practical scenarios where it is necessary to employ threads to improve the structure and performance of programs.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learned how to create and use threads, as well as how to put them asleep. The module also explained how to resolve the tricky issue of thread synchronization.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23453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183880" cy="936104"/>
          </a:xfrm>
        </p:spPr>
        <p:style>
          <a:lnRef idx="1">
            <a:schemeClr val="accent6"/>
          </a:lnRef>
          <a:fillRef idx="2">
            <a:schemeClr val="accent6"/>
          </a:fillRef>
          <a:effectRef idx="1">
            <a:schemeClr val="accent6"/>
          </a:effectRef>
          <a:fontRef idx="minor">
            <a:schemeClr val="dk1"/>
          </a:fontRef>
        </p:style>
        <p:txBody>
          <a:bodyPr/>
          <a:lstStyle/>
          <a:p>
            <a:r>
              <a:rPr lang="en-IN" dirty="0" smtClean="0">
                <a:latin typeface="Times New Roman" pitchFamily="18" charset="0"/>
                <a:cs typeface="Times New Roman" pitchFamily="18" charset="0"/>
              </a:rPr>
              <a:t>Content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502920" y="1988840"/>
            <a:ext cx="7885504" cy="3960440"/>
          </a:xfrm>
        </p:spPr>
        <p:txBody>
          <a:bodyPr>
            <a:normAutofit/>
          </a:bodyPr>
          <a:lstStyle/>
          <a:p>
            <a:pPr marL="576072" indent="-457200">
              <a:buFont typeface="Wingdings" pitchFamily="2" charset="2"/>
              <a:buChar char="q"/>
            </a:pPr>
            <a:r>
              <a:rPr lang="en-US" sz="2600" dirty="0">
                <a:latin typeface="Times New Roman" pitchFamily="18" charset="0"/>
                <a:cs typeface="Times New Roman" pitchFamily="18" charset="0"/>
              </a:rPr>
              <a:t>What is  Thread </a:t>
            </a:r>
          </a:p>
          <a:p>
            <a:pPr marL="576072" indent="-457200">
              <a:buFont typeface="Wingdings" pitchFamily="2" charset="2"/>
              <a:buChar char="q"/>
            </a:pPr>
            <a:r>
              <a:rPr lang="en-US" sz="2600" dirty="0">
                <a:latin typeface="Times New Roman" pitchFamily="18" charset="0"/>
                <a:cs typeface="Times New Roman" pitchFamily="18" charset="0"/>
              </a:rPr>
              <a:t>What is  Multitasking and Multithreading  </a:t>
            </a:r>
          </a:p>
          <a:p>
            <a:pPr marL="576072" indent="-457200">
              <a:buFont typeface="Wingdings" pitchFamily="2" charset="2"/>
              <a:buChar char="q"/>
            </a:pPr>
            <a:r>
              <a:rPr lang="en-US" sz="2600" dirty="0">
                <a:latin typeface="Times New Roman" pitchFamily="18" charset="0"/>
                <a:cs typeface="Times New Roman" pitchFamily="18" charset="0"/>
              </a:rPr>
              <a:t>States of a thread</a:t>
            </a:r>
          </a:p>
          <a:p>
            <a:pPr marL="576072" indent="-457200">
              <a:buFont typeface="Wingdings" pitchFamily="2" charset="2"/>
              <a:buChar char="q"/>
            </a:pPr>
            <a:r>
              <a:rPr lang="en-US" sz="2600" dirty="0">
                <a:latin typeface="Times New Roman" pitchFamily="18" charset="0"/>
                <a:cs typeface="Times New Roman" pitchFamily="18" charset="0"/>
              </a:rPr>
              <a:t>Thread Creation</a:t>
            </a:r>
          </a:p>
          <a:p>
            <a:pPr marL="576072" indent="-457200">
              <a:buFont typeface="Wingdings" pitchFamily="2" charset="2"/>
              <a:buChar char="q"/>
            </a:pPr>
            <a:r>
              <a:rPr lang="en-US" sz="2600" dirty="0">
                <a:latin typeface="Times New Roman" pitchFamily="18" charset="0"/>
                <a:cs typeface="Times New Roman" pitchFamily="18" charset="0"/>
              </a:rPr>
              <a:t>Thread priority</a:t>
            </a:r>
          </a:p>
          <a:p>
            <a:pPr marL="576072" indent="-457200">
              <a:buFont typeface="Wingdings" pitchFamily="2" charset="2"/>
              <a:buChar char="q"/>
            </a:pPr>
            <a:r>
              <a:rPr lang="en-US" sz="2600" dirty="0">
                <a:latin typeface="Times New Roman" pitchFamily="18" charset="0"/>
                <a:cs typeface="Times New Roman" pitchFamily="18" charset="0"/>
              </a:rPr>
              <a:t>Synchronization</a:t>
            </a:r>
          </a:p>
          <a:p>
            <a:pPr marL="576072" indent="-457200">
              <a:buFont typeface="Wingdings" pitchFamily="2" charset="2"/>
              <a:buChar char="q"/>
            </a:pPr>
            <a:r>
              <a:rPr lang="en-US" sz="2600" dirty="0">
                <a:latin typeface="Times New Roman" pitchFamily="18" charset="0"/>
                <a:cs typeface="Times New Roman" pitchFamily="18" charset="0"/>
              </a:rPr>
              <a:t>Advantages of  Threads </a:t>
            </a:r>
          </a:p>
          <a:p>
            <a:pPr marL="576072" indent="-457200">
              <a:buFont typeface="Wingdings" pitchFamily="2" charset="2"/>
              <a:buChar char="q"/>
            </a:pPr>
            <a:r>
              <a:rPr lang="en-US" sz="2600" dirty="0">
                <a:latin typeface="Times New Roman" pitchFamily="18" charset="0"/>
                <a:cs typeface="Times New Roman" pitchFamily="18" charset="0"/>
              </a:rPr>
              <a:t>Conclusion </a:t>
            </a:r>
          </a:p>
          <a:p>
            <a:endParaRPr lang="en-IN" dirty="0"/>
          </a:p>
        </p:txBody>
      </p:sp>
    </p:spTree>
    <p:extLst>
      <p:ext uri="{BB962C8B-B14F-4D97-AF65-F5344CB8AC3E}">
        <p14:creationId xmlns:p14="http://schemas.microsoft.com/office/powerpoint/2010/main" val="13225704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183880" cy="90754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en-IN" sz="4400" dirty="0" smtClean="0">
                <a:latin typeface="Times New Roman" pitchFamily="18" charset="0"/>
                <a:cs typeface="Times New Roman" pitchFamily="18" charset="0"/>
              </a:rPr>
              <a:t>Thread</a:t>
            </a:r>
            <a:endParaRPr lang="en-IN" sz="4400" dirty="0">
              <a:latin typeface="Times New Roman" pitchFamily="18" charset="0"/>
              <a:cs typeface="Times New Roman" pitchFamily="18" charset="0"/>
            </a:endParaRPr>
          </a:p>
        </p:txBody>
      </p:sp>
      <p:sp>
        <p:nvSpPr>
          <p:cNvPr id="4" name="Content Placeholder 3"/>
          <p:cNvSpPr>
            <a:spLocks noGrp="1"/>
          </p:cNvSpPr>
          <p:nvPr>
            <p:ph idx="1"/>
          </p:nvPr>
        </p:nvSpPr>
        <p:spPr>
          <a:xfrm>
            <a:off x="611560" y="1700808"/>
            <a:ext cx="7992888" cy="4032448"/>
          </a:xfrm>
        </p:spPr>
        <p:txBody>
          <a:bodyPr>
            <a:noAutofit/>
          </a:bodyPr>
          <a:lstStyle/>
          <a:p>
            <a:pPr>
              <a:lnSpc>
                <a:spcPct val="150000"/>
              </a:lnSpc>
              <a:buFont typeface="Wingdings" pitchFamily="2" charset="2"/>
              <a:buChar char="q"/>
            </a:pPr>
            <a:r>
              <a:rPr lang="en-IN" sz="2400" dirty="0" smtClean="0">
                <a:latin typeface="Times New Roman" pitchFamily="18" charset="0"/>
                <a:cs typeface="Times New Roman" pitchFamily="18" charset="0"/>
              </a:rPr>
              <a:t>A Thread is a subset of process</a:t>
            </a:r>
          </a:p>
          <a:p>
            <a:pPr>
              <a:lnSpc>
                <a:spcPct val="150000"/>
              </a:lnSpc>
              <a:buFont typeface="Wingdings" pitchFamily="2" charset="2"/>
              <a:buChar char="q"/>
            </a:pPr>
            <a:r>
              <a:rPr lang="en-IN" sz="2400" dirty="0" smtClean="0">
                <a:latin typeface="Times New Roman" pitchFamily="18" charset="0"/>
                <a:cs typeface="Times New Roman" pitchFamily="18" charset="0"/>
              </a:rPr>
              <a:t>A thread is a single sequential flow of execution with in a program.</a:t>
            </a:r>
          </a:p>
          <a:p>
            <a:pPr>
              <a:lnSpc>
                <a:spcPct val="150000"/>
              </a:lnSpc>
              <a:buFont typeface="Wingdings" pitchFamily="2" charset="2"/>
              <a:buChar char="q"/>
            </a:pPr>
            <a:r>
              <a:rPr lang="en-IN" sz="2400" dirty="0" smtClean="0">
                <a:latin typeface="Times New Roman" pitchFamily="18" charset="0"/>
                <a:cs typeface="Times New Roman" pitchFamily="18" charset="0"/>
              </a:rPr>
              <a:t>Thread is considered as  “light weight process” because it uses  less resource than process.</a:t>
            </a:r>
          </a:p>
          <a:p>
            <a:pPr>
              <a:lnSpc>
                <a:spcPct val="150000"/>
              </a:lnSpc>
              <a:buFont typeface="Wingdings" pitchFamily="2" charset="2"/>
              <a:buChar char="q"/>
            </a:pPr>
            <a:r>
              <a:rPr lang="en-IN" sz="2400" dirty="0" smtClean="0">
                <a:latin typeface="Times New Roman" pitchFamily="18" charset="0"/>
                <a:cs typeface="Times New Roman" pitchFamily="18" charset="0"/>
              </a:rPr>
              <a:t>JVM creates the thread whose task is to define the main thread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0131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183880" cy="105156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en-IN" sz="4400" dirty="0" smtClean="0">
                <a:latin typeface="Times New Roman" pitchFamily="18" charset="0"/>
                <a:cs typeface="Times New Roman" pitchFamily="18" charset="0"/>
              </a:rPr>
              <a:t>Multitasking and Multithreading </a:t>
            </a:r>
            <a:endParaRPr lang="en-IN" sz="44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988840"/>
            <a:ext cx="8183880" cy="4123365"/>
          </a:xfrm>
        </p:spPr>
        <p:txBody>
          <a:bodyPr>
            <a:normAutofit/>
          </a:bodyPr>
          <a:lstStyle/>
          <a:p>
            <a:pPr>
              <a:buFont typeface="Wingdings" pitchFamily="2" charset="2"/>
              <a:buChar char="q"/>
            </a:pPr>
            <a:r>
              <a:rPr lang="en-IN" sz="3200" dirty="0" smtClean="0">
                <a:latin typeface="Times New Roman" pitchFamily="18" charset="0"/>
                <a:cs typeface="Times New Roman" pitchFamily="18" charset="0"/>
              </a:rPr>
              <a:t>Multitasking </a:t>
            </a:r>
          </a:p>
          <a:p>
            <a:pPr>
              <a:buFont typeface="Wingdings" pitchFamily="2" charset="2"/>
              <a:buChar char="§"/>
            </a:pPr>
            <a:r>
              <a:rPr lang="en-IN" sz="2400" dirty="0" smtClean="0">
                <a:latin typeface="Times New Roman" pitchFamily="18" charset="0"/>
                <a:cs typeface="Times New Roman" pitchFamily="18" charset="0"/>
              </a:rPr>
              <a:t>It refer to a computer ‘s  ability to perform multiple jobs concurrently .</a:t>
            </a:r>
          </a:p>
          <a:p>
            <a:pPr>
              <a:buFont typeface="Wingdings" pitchFamily="2" charset="2"/>
              <a:buChar char="§"/>
            </a:pPr>
            <a:r>
              <a:rPr lang="en-IN" sz="2400" dirty="0" smtClean="0">
                <a:latin typeface="Times New Roman" pitchFamily="18" charset="0"/>
                <a:cs typeface="Times New Roman" pitchFamily="18" charset="0"/>
              </a:rPr>
              <a:t>More than one program are running concurrently e.g..-UNIX</a:t>
            </a:r>
          </a:p>
          <a:p>
            <a:pPr>
              <a:buFont typeface="Wingdings" pitchFamily="2" charset="2"/>
              <a:buChar char="q"/>
            </a:pPr>
            <a:r>
              <a:rPr lang="en-IN" sz="3200" dirty="0" smtClean="0">
                <a:latin typeface="Times New Roman" pitchFamily="18" charset="0"/>
                <a:cs typeface="Times New Roman" pitchFamily="18" charset="0"/>
              </a:rPr>
              <a:t>Multithreading</a:t>
            </a:r>
          </a:p>
          <a:p>
            <a:pPr>
              <a:buFont typeface="Wingdings" pitchFamily="2" charset="2"/>
              <a:buChar char="§"/>
            </a:pPr>
            <a:r>
              <a:rPr lang="en-IN" sz="2400" dirty="0" smtClean="0">
                <a:latin typeface="Times New Roman" pitchFamily="18" charset="0"/>
                <a:cs typeface="Times New Roman" pitchFamily="18" charset="0"/>
              </a:rPr>
              <a:t>It refers to multiple  threads of controls within a single program.</a:t>
            </a:r>
          </a:p>
          <a:p>
            <a:pPr>
              <a:buFont typeface="Wingdings" pitchFamily="2" charset="2"/>
              <a:buChar char="§"/>
            </a:pPr>
            <a:r>
              <a:rPr lang="en-IN" sz="2400" dirty="0" smtClean="0">
                <a:latin typeface="Times New Roman" pitchFamily="18" charset="0"/>
                <a:cs typeface="Times New Roman" pitchFamily="18" charset="0"/>
              </a:rPr>
              <a:t>Each program can run multiple threads or control within it e.g. web Browser. </a:t>
            </a:r>
          </a:p>
        </p:txBody>
      </p:sp>
    </p:spTree>
    <p:extLst>
      <p:ext uri="{BB962C8B-B14F-4D97-AF65-F5344CB8AC3E}">
        <p14:creationId xmlns:p14="http://schemas.microsoft.com/office/powerpoint/2010/main" val="497170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476672"/>
            <a:ext cx="7775688" cy="9361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Autofit/>
          </a:bodyPr>
          <a:lstStyle/>
          <a:p>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3600" dirty="0" smtClean="0">
                <a:solidFill>
                  <a:schemeClr val="tx1"/>
                </a:solidFill>
                <a:latin typeface="Times New Roman" pitchFamily="18" charset="0"/>
                <a:cs typeface="Times New Roman" pitchFamily="18" charset="0"/>
              </a:rPr>
              <a:t>States </a:t>
            </a:r>
            <a:r>
              <a:rPr lang="en-IN" sz="3600" dirty="0">
                <a:solidFill>
                  <a:schemeClr val="tx1"/>
                </a:solidFill>
                <a:latin typeface="Times New Roman" pitchFamily="18" charset="0"/>
                <a:cs typeface="Times New Roman" pitchFamily="18" charset="0"/>
              </a:rPr>
              <a:t>of </a:t>
            </a:r>
            <a:r>
              <a:rPr lang="en-IN" sz="3600" dirty="0" smtClean="0">
                <a:solidFill>
                  <a:schemeClr val="tx1"/>
                </a:solidFill>
                <a:latin typeface="Times New Roman" pitchFamily="18" charset="0"/>
                <a:cs typeface="Times New Roman" pitchFamily="18" charset="0"/>
              </a:rPr>
              <a:t>thread  Life cycle</a:t>
            </a:r>
            <a:endParaRPr lang="en-IN" sz="3600" dirty="0">
              <a:solidFill>
                <a:schemeClr val="tx1"/>
              </a:solidFill>
              <a:latin typeface="Times New Roman" pitchFamily="18" charset="0"/>
              <a:cs typeface="Times New Roman" pitchFamily="18" charset="0"/>
            </a:endParaRPr>
          </a:p>
        </p:txBody>
      </p:sp>
      <p:sp>
        <p:nvSpPr>
          <p:cNvPr id="6" name="Text Placeholder 5"/>
          <p:cNvSpPr>
            <a:spLocks noGrp="1"/>
          </p:cNvSpPr>
          <p:nvPr>
            <p:ph type="body" idx="2"/>
          </p:nvPr>
        </p:nvSpPr>
        <p:spPr>
          <a:xfrm>
            <a:off x="5004048" y="1447802"/>
            <a:ext cx="3506599" cy="4206112"/>
          </a:xfrm>
        </p:spPr>
        <p:txBody>
          <a:bodyPr/>
          <a:lstStyle/>
          <a:p>
            <a:endParaRPr lang="en-IN" dirty="0"/>
          </a:p>
        </p:txBody>
      </p:sp>
      <p:sp>
        <p:nvSpPr>
          <p:cNvPr id="5" name="Content Placeholder 4"/>
          <p:cNvSpPr>
            <a:spLocks noGrp="1"/>
          </p:cNvSpPr>
          <p:nvPr>
            <p:ph sz="half" idx="1"/>
          </p:nvPr>
        </p:nvSpPr>
        <p:spPr>
          <a:xfrm>
            <a:off x="467545" y="1412776"/>
            <a:ext cx="4536503" cy="4680520"/>
          </a:xfrm>
        </p:spPr>
        <p:txBody>
          <a:bodyPr>
            <a:normAutofit/>
          </a:bodyPr>
          <a:lstStyle/>
          <a:p>
            <a:pPr algn="just">
              <a:lnSpc>
                <a:spcPct val="150000"/>
              </a:lnSpc>
              <a:buFont typeface="Arial" pitchFamily="34" charset="0"/>
              <a:buChar char="•"/>
            </a:pPr>
            <a:r>
              <a:rPr lang="en-IN" sz="1800" b="1" dirty="0" smtClean="0">
                <a:latin typeface="Times New Roman" pitchFamily="18" charset="0"/>
                <a:cs typeface="Times New Roman" pitchFamily="18" charset="0"/>
              </a:rPr>
              <a:t>New</a:t>
            </a:r>
            <a:r>
              <a:rPr lang="en-IN" sz="1800" dirty="0" smtClean="0">
                <a:latin typeface="Times New Roman" pitchFamily="18" charset="0"/>
                <a:cs typeface="Times New Roman" pitchFamily="18" charset="0"/>
              </a:rPr>
              <a:t>-The thread object has been created but has not been initialized.  </a:t>
            </a:r>
          </a:p>
          <a:p>
            <a:pPr algn="just">
              <a:lnSpc>
                <a:spcPct val="150000"/>
              </a:lnSpc>
              <a:buFont typeface="Wingdings" pitchFamily="2" charset="2"/>
              <a:buChar char="§"/>
            </a:pPr>
            <a:r>
              <a:rPr lang="en-IN" sz="1800" b="1" dirty="0" smtClean="0">
                <a:latin typeface="Times New Roman" pitchFamily="18" charset="0"/>
                <a:cs typeface="Times New Roman" pitchFamily="18" charset="0"/>
              </a:rPr>
              <a:t>Runnable- </a:t>
            </a:r>
            <a:r>
              <a:rPr lang="en-IN" sz="1800" dirty="0">
                <a:latin typeface="Times New Roman" pitchFamily="18" charset="0"/>
                <a:cs typeface="Times New Roman" pitchFamily="18" charset="0"/>
              </a:rPr>
              <a:t>T</a:t>
            </a:r>
            <a:r>
              <a:rPr lang="en-IN" sz="1800" dirty="0" smtClean="0">
                <a:latin typeface="Times New Roman" pitchFamily="18" charset="0"/>
                <a:cs typeface="Times New Roman" pitchFamily="18" charset="0"/>
              </a:rPr>
              <a:t>he thread object is ready to run whenever the CPU gives it a time slot.</a:t>
            </a:r>
          </a:p>
          <a:p>
            <a:pPr algn="just">
              <a:lnSpc>
                <a:spcPct val="150000"/>
              </a:lnSpc>
              <a:buFont typeface="Wingdings" pitchFamily="2" charset="2"/>
              <a:buChar char="§"/>
            </a:pPr>
            <a:r>
              <a:rPr lang="en-IN" sz="1800" b="1" dirty="0" smtClean="0">
                <a:latin typeface="Times New Roman" pitchFamily="18" charset="0"/>
                <a:cs typeface="Times New Roman" pitchFamily="18" charset="0"/>
              </a:rPr>
              <a:t>Blocked</a:t>
            </a:r>
            <a:r>
              <a:rPr lang="en-IN" sz="1800" dirty="0" smtClean="0">
                <a:latin typeface="Times New Roman" pitchFamily="18" charset="0"/>
                <a:cs typeface="Times New Roman" pitchFamily="18" charset="0"/>
              </a:rPr>
              <a:t>- The thread could be run. but is currently not in a runnable state.</a:t>
            </a:r>
          </a:p>
          <a:p>
            <a:pPr algn="just">
              <a:lnSpc>
                <a:spcPct val="150000"/>
              </a:lnSpc>
            </a:pPr>
            <a:r>
              <a:rPr lang="en-IN" sz="1800" b="1" dirty="0" smtClean="0">
                <a:latin typeface="Times New Roman" pitchFamily="18" charset="0"/>
                <a:cs typeface="Times New Roman" pitchFamily="18" charset="0"/>
              </a:rPr>
              <a:t>Running-</a:t>
            </a:r>
            <a:r>
              <a:rPr lang="en-US" sz="1800" dirty="0">
                <a:latin typeface="Times New Roman" pitchFamily="18" charset="0"/>
                <a:cs typeface="Times New Roman" pitchFamily="18" charset="0"/>
              </a:rPr>
              <a:t>The thread is in running state if the thread scheduler has selected </a:t>
            </a:r>
            <a:r>
              <a:rPr lang="en-US" sz="1800" dirty="0" smtClean="0">
                <a:latin typeface="Times New Roman" pitchFamily="18" charset="0"/>
                <a:cs typeface="Times New Roman" pitchFamily="18" charset="0"/>
              </a:rPr>
              <a:t>it.</a:t>
            </a:r>
            <a:endParaRPr lang="en-US" sz="1800" dirty="0">
              <a:latin typeface="Times New Roman" pitchFamily="18" charset="0"/>
              <a:cs typeface="Times New Roman" pitchFamily="18" charset="0"/>
            </a:endParaRPr>
          </a:p>
          <a:p>
            <a:pPr algn="just">
              <a:lnSpc>
                <a:spcPct val="150000"/>
              </a:lnSpc>
            </a:pPr>
            <a:r>
              <a:rPr lang="en-IN" sz="1800" b="1" dirty="0" smtClean="0">
                <a:latin typeface="Times New Roman" pitchFamily="18" charset="0"/>
                <a:cs typeface="Times New Roman" pitchFamily="18" charset="0"/>
              </a:rPr>
              <a:t>Terminated</a:t>
            </a:r>
            <a:r>
              <a:rPr lang="en-IN" sz="1800" dirty="0" smtClean="0">
                <a:latin typeface="Times New Roman" pitchFamily="18" charset="0"/>
                <a:cs typeface="Times New Roman" pitchFamily="18" charset="0"/>
              </a:rPr>
              <a:t>- The thread  has terminated.</a:t>
            </a:r>
            <a:endParaRPr lang="en-IN" sz="18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556792"/>
            <a:ext cx="3600400" cy="4320480"/>
          </a:xfrm>
          <a:prstGeom prst="rect">
            <a:avLst/>
          </a:prstGeom>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1656561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92696"/>
            <a:ext cx="8111872" cy="835536"/>
          </a:xfrm>
          <a:ln/>
        </p:spPr>
        <p:style>
          <a:lnRef idx="1">
            <a:schemeClr val="accent6"/>
          </a:lnRef>
          <a:fillRef idx="2">
            <a:schemeClr val="accent6"/>
          </a:fillRef>
          <a:effectRef idx="1">
            <a:schemeClr val="accent6"/>
          </a:effectRef>
          <a:fontRef idx="minor">
            <a:schemeClr val="dk1"/>
          </a:fontRef>
        </p:style>
        <p:txBody>
          <a:bodyPr>
            <a:normAutofit/>
          </a:bodyPr>
          <a:lstStyle/>
          <a:p>
            <a:r>
              <a:rPr lang="en-IN" dirty="0" smtClean="0">
                <a:solidFill>
                  <a:schemeClr val="tx1">
                    <a:lumMod val="95000"/>
                    <a:lumOff val="5000"/>
                  </a:schemeClr>
                </a:solidFill>
                <a:latin typeface="Times New Roman" pitchFamily="18" charset="0"/>
                <a:cs typeface="Times New Roman" pitchFamily="18" charset="0"/>
              </a:rPr>
              <a:t>Thread Creation</a:t>
            </a:r>
            <a:endParaRPr lang="en-IN"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916832"/>
            <a:ext cx="8183880" cy="3744416"/>
          </a:xfrm>
        </p:spPr>
        <p:txBody>
          <a:bodyPr>
            <a:normAutofit/>
          </a:bodyPr>
          <a:lstStyle/>
          <a:p>
            <a:pPr>
              <a:buFont typeface="Wingdings" pitchFamily="2" charset="2"/>
              <a:buChar char="q"/>
            </a:pPr>
            <a:r>
              <a:rPr lang="en-IN" sz="2400" dirty="0" smtClean="0">
                <a:latin typeface="Times New Roman" pitchFamily="18" charset="0"/>
                <a:cs typeface="Times New Roman" pitchFamily="18" charset="0"/>
              </a:rPr>
              <a:t>Two ways to create our own Thread Object</a:t>
            </a:r>
          </a:p>
          <a:p>
            <a:pPr marL="0" indent="0">
              <a:buNone/>
            </a:pPr>
            <a:endParaRPr lang="en-IN" sz="2400" dirty="0" smtClean="0">
              <a:latin typeface="Times New Roman" pitchFamily="18" charset="0"/>
              <a:cs typeface="Times New Roman" pitchFamily="18" charset="0"/>
            </a:endParaRPr>
          </a:p>
          <a:p>
            <a:pPr>
              <a:buFont typeface="Wingdings" pitchFamily="2" charset="2"/>
              <a:buChar char="§"/>
            </a:pPr>
            <a:r>
              <a:rPr lang="en-IN" sz="2400" dirty="0" smtClean="0">
                <a:latin typeface="Times New Roman" pitchFamily="18" charset="0"/>
                <a:cs typeface="Times New Roman" pitchFamily="18" charset="0"/>
              </a:rPr>
              <a:t>By extending a thread class.</a:t>
            </a:r>
          </a:p>
          <a:p>
            <a:pPr>
              <a:buFont typeface="Wingdings" pitchFamily="2" charset="2"/>
              <a:buChar char="§"/>
            </a:pPr>
            <a:r>
              <a:rPr lang="en-IN" sz="2400" dirty="0" smtClean="0">
                <a:latin typeface="Times New Roman" pitchFamily="18" charset="0"/>
                <a:cs typeface="Times New Roman" pitchFamily="18" charset="0"/>
              </a:rPr>
              <a:t>By implementing a Runnable interface</a:t>
            </a:r>
          </a:p>
          <a:p>
            <a:pPr marL="0" indent="0">
              <a:buNone/>
            </a:pP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buFont typeface="Wingdings" pitchFamily="2" charset="2"/>
              <a:buChar char="q"/>
            </a:pPr>
            <a:r>
              <a:rPr lang="en-IN" sz="2400" dirty="0" smtClean="0">
                <a:latin typeface="Times New Roman" pitchFamily="18" charset="0"/>
                <a:cs typeface="Times New Roman" pitchFamily="18" charset="0"/>
              </a:rPr>
              <a:t>In both case the run() method should be implemented</a:t>
            </a:r>
          </a:p>
        </p:txBody>
      </p:sp>
    </p:spTree>
    <p:extLst>
      <p:ext uri="{BB962C8B-B14F-4D97-AF65-F5344CB8AC3E}">
        <p14:creationId xmlns:p14="http://schemas.microsoft.com/office/powerpoint/2010/main" val="1369675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7224" y="579438"/>
            <a:ext cx="3748752" cy="792162"/>
          </a:xfrm>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marL="457200" indent="-457200">
              <a:buFont typeface="Wingdings" pitchFamily="2" charset="2"/>
              <a:buChar char="q"/>
            </a:pPr>
            <a:r>
              <a:rPr lang="en-IN" sz="2800" dirty="0" smtClean="0">
                <a:latin typeface="Times New Roman" pitchFamily="18" charset="0"/>
                <a:cs typeface="Times New Roman" pitchFamily="18" charset="0"/>
              </a:rPr>
              <a:t>Extending thread class</a:t>
            </a:r>
            <a:endParaRPr lang="en-IN" sz="2800" dirty="0">
              <a:latin typeface="Times New Roman" pitchFamily="18" charset="0"/>
              <a:cs typeface="Times New Roman" pitchFamily="18" charset="0"/>
            </a:endParaRPr>
          </a:p>
        </p:txBody>
      </p:sp>
      <p:sp>
        <p:nvSpPr>
          <p:cNvPr id="7" name="Text Placeholder 6"/>
          <p:cNvSpPr>
            <a:spLocks noGrp="1"/>
          </p:cNvSpPr>
          <p:nvPr>
            <p:ph type="body" sz="half" idx="3"/>
          </p:nvPr>
        </p:nvSpPr>
        <p:spPr>
          <a:xfrm>
            <a:off x="4716015" y="579438"/>
            <a:ext cx="3868073" cy="792162"/>
          </a:xfrm>
        </p:spPr>
        <p:style>
          <a:lnRef idx="1">
            <a:schemeClr val="accent6"/>
          </a:lnRef>
          <a:fillRef idx="2">
            <a:schemeClr val="accent6"/>
          </a:fillRef>
          <a:effectRef idx="1">
            <a:schemeClr val="accent6"/>
          </a:effectRef>
          <a:fontRef idx="minor">
            <a:schemeClr val="dk1"/>
          </a:fontRef>
        </p:style>
        <p:txBody>
          <a:bodyPr>
            <a:noAutofit/>
          </a:bodyPr>
          <a:lstStyle/>
          <a:p>
            <a:pPr marL="457200" indent="-457200">
              <a:buFont typeface="Wingdings" pitchFamily="2" charset="2"/>
              <a:buChar char="q"/>
            </a:pPr>
            <a:r>
              <a:rPr lang="en-IN" sz="2800" dirty="0" smtClean="0">
                <a:latin typeface="Times New Roman" pitchFamily="18" charset="0"/>
                <a:cs typeface="Times New Roman" pitchFamily="18" charset="0"/>
              </a:rPr>
              <a:t>Implementing runnable interface </a:t>
            </a:r>
            <a:endParaRPr lang="en-IN" sz="2800" dirty="0">
              <a:latin typeface="Times New Roman" pitchFamily="18" charset="0"/>
              <a:cs typeface="Times New Roman" pitchFamily="18" charset="0"/>
            </a:endParaRPr>
          </a:p>
        </p:txBody>
      </p:sp>
      <p:sp>
        <p:nvSpPr>
          <p:cNvPr id="6" name="Content Placeholder 5"/>
          <p:cNvSpPr>
            <a:spLocks noGrp="1"/>
          </p:cNvSpPr>
          <p:nvPr>
            <p:ph sz="quarter" idx="2"/>
          </p:nvPr>
        </p:nvSpPr>
        <p:spPr>
          <a:xfrm>
            <a:off x="607224" y="1556792"/>
            <a:ext cx="3748752" cy="4320480"/>
          </a:xfrm>
        </p:spPr>
        <p:style>
          <a:lnRef idx="0">
            <a:scrgbClr r="0" g="0" b="0"/>
          </a:lnRef>
          <a:fillRef idx="1003">
            <a:schemeClr val="lt1"/>
          </a:fillRef>
          <a:effectRef idx="0">
            <a:scrgbClr r="0" g="0" b="0"/>
          </a:effectRef>
          <a:fontRef idx="major"/>
        </p:style>
        <p:txBody>
          <a:bodyPr>
            <a:normAutofit/>
          </a:bodyPr>
          <a:lstStyle/>
          <a:p>
            <a:pPr marL="0" indent="0">
              <a:buNone/>
            </a:pPr>
            <a:r>
              <a:rPr lang="en-IN" sz="1900" b="1" dirty="0">
                <a:latin typeface="Times New Roman" pitchFamily="18" charset="0"/>
                <a:cs typeface="Times New Roman" pitchFamily="18" charset="0"/>
              </a:rPr>
              <a:t>class Multi extends Thread{  </a:t>
            </a:r>
          </a:p>
          <a:p>
            <a:pPr marL="0" indent="0">
              <a:buNone/>
            </a:pPr>
            <a:r>
              <a:rPr lang="en-IN" sz="1900" b="1" dirty="0">
                <a:latin typeface="Times New Roman" pitchFamily="18" charset="0"/>
                <a:cs typeface="Times New Roman" pitchFamily="18" charset="0"/>
              </a:rPr>
              <a:t>public void run</a:t>
            </a:r>
            <a:r>
              <a:rPr lang="en-IN" sz="1900" b="1" dirty="0" smtClean="0">
                <a:latin typeface="Times New Roman" pitchFamily="18" charset="0"/>
                <a:cs typeface="Times New Roman" pitchFamily="18" charset="0"/>
              </a:rPr>
              <a:t>()</a:t>
            </a:r>
          </a:p>
          <a:p>
            <a:pPr marL="0" indent="0">
              <a:buNone/>
            </a:pPr>
            <a:r>
              <a:rPr lang="en-IN" sz="1900" b="1" dirty="0" smtClean="0">
                <a:latin typeface="Times New Roman" pitchFamily="18" charset="0"/>
                <a:cs typeface="Times New Roman" pitchFamily="18" charset="0"/>
              </a:rPr>
              <a:t>   {</a:t>
            </a:r>
            <a:r>
              <a:rPr lang="en-IN" sz="1900" b="1" dirty="0">
                <a:latin typeface="Times New Roman" pitchFamily="18" charset="0"/>
                <a:cs typeface="Times New Roman" pitchFamily="18" charset="0"/>
              </a:rPr>
              <a:t>  </a:t>
            </a:r>
          </a:p>
          <a:p>
            <a:pPr marL="0" indent="0">
              <a:buNone/>
            </a:pPr>
            <a:r>
              <a:rPr lang="en-IN" sz="1900" b="1" dirty="0">
                <a:latin typeface="Times New Roman" pitchFamily="18" charset="0"/>
                <a:cs typeface="Times New Roman" pitchFamily="18" charset="0"/>
              </a:rPr>
              <a:t>System.out.println("thread is running...");  </a:t>
            </a:r>
          </a:p>
          <a:p>
            <a:pPr marL="0" indent="0">
              <a:buNone/>
            </a:pPr>
            <a:r>
              <a:rPr lang="en-IN" sz="1900" b="1" dirty="0" smtClean="0">
                <a:latin typeface="Times New Roman" pitchFamily="18" charset="0"/>
                <a:cs typeface="Times New Roman" pitchFamily="18" charset="0"/>
              </a:rPr>
              <a:t>   }</a:t>
            </a:r>
            <a:r>
              <a:rPr lang="en-IN" sz="1900" b="1" dirty="0">
                <a:latin typeface="Times New Roman" pitchFamily="18" charset="0"/>
                <a:cs typeface="Times New Roman" pitchFamily="18" charset="0"/>
              </a:rPr>
              <a:t>  </a:t>
            </a:r>
          </a:p>
          <a:p>
            <a:pPr marL="0" indent="0">
              <a:buNone/>
            </a:pPr>
            <a:r>
              <a:rPr lang="en-IN" sz="1900" b="1" dirty="0">
                <a:latin typeface="Times New Roman" pitchFamily="18" charset="0"/>
                <a:cs typeface="Times New Roman" pitchFamily="18" charset="0"/>
              </a:rPr>
              <a:t>public static void main(String args[]){  </a:t>
            </a:r>
          </a:p>
          <a:p>
            <a:pPr marL="0" indent="0">
              <a:buNone/>
            </a:pPr>
            <a:r>
              <a:rPr lang="en-IN" sz="1900" b="1" dirty="0">
                <a:latin typeface="Times New Roman" pitchFamily="18" charset="0"/>
                <a:cs typeface="Times New Roman" pitchFamily="18" charset="0"/>
              </a:rPr>
              <a:t>Multi t1=new Multi();  </a:t>
            </a:r>
          </a:p>
          <a:p>
            <a:pPr marL="0" indent="0">
              <a:buNone/>
            </a:pPr>
            <a:r>
              <a:rPr lang="en-IN" sz="1900" b="1" dirty="0">
                <a:latin typeface="Times New Roman" pitchFamily="18" charset="0"/>
                <a:cs typeface="Times New Roman" pitchFamily="18" charset="0"/>
              </a:rPr>
              <a:t>t1.start();  </a:t>
            </a:r>
          </a:p>
          <a:p>
            <a:pPr marL="0" indent="0">
              <a:buNone/>
            </a:pPr>
            <a:r>
              <a:rPr lang="en-IN" sz="1900" b="1" dirty="0">
                <a:latin typeface="Times New Roman" pitchFamily="18" charset="0"/>
                <a:cs typeface="Times New Roman" pitchFamily="18" charset="0"/>
              </a:rPr>
              <a:t> }  </a:t>
            </a:r>
          </a:p>
          <a:p>
            <a:pPr marL="0" indent="0">
              <a:buNone/>
            </a:pPr>
            <a:r>
              <a:rPr lang="en-IN" sz="1900" b="1" dirty="0">
                <a:latin typeface="Times New Roman" pitchFamily="18" charset="0"/>
                <a:cs typeface="Times New Roman" pitchFamily="18" charset="0"/>
              </a:rPr>
              <a:t>} </a:t>
            </a:r>
            <a:r>
              <a:rPr lang="en-IN" sz="1900" dirty="0">
                <a:latin typeface="Times New Roman" pitchFamily="18" charset="0"/>
                <a:cs typeface="Times New Roman" pitchFamily="18" charset="0"/>
              </a:rPr>
              <a:t> </a:t>
            </a:r>
          </a:p>
          <a:p>
            <a:pPr marL="0" indent="0">
              <a:buNone/>
            </a:pPr>
            <a:endParaRPr lang="en-IN" dirty="0"/>
          </a:p>
        </p:txBody>
      </p:sp>
      <p:sp>
        <p:nvSpPr>
          <p:cNvPr id="8" name="Content Placeholder 7"/>
          <p:cNvSpPr>
            <a:spLocks noGrp="1"/>
          </p:cNvSpPr>
          <p:nvPr>
            <p:ph sz="quarter" idx="4"/>
          </p:nvPr>
        </p:nvSpPr>
        <p:spPr>
          <a:xfrm>
            <a:off x="4716015" y="1556792"/>
            <a:ext cx="3868073" cy="4320480"/>
          </a:xfrm>
        </p:spPr>
        <p:style>
          <a:lnRef idx="0">
            <a:scrgbClr r="0" g="0" b="0"/>
          </a:lnRef>
          <a:fillRef idx="1003">
            <a:schemeClr val="lt1"/>
          </a:fillRef>
          <a:effectRef idx="0">
            <a:scrgbClr r="0" g="0" b="0"/>
          </a:effectRef>
          <a:fontRef idx="major"/>
        </p:style>
        <p:txBody>
          <a:bodyPr>
            <a:normAutofit fontScale="25000" lnSpcReduction="20000"/>
          </a:bodyPr>
          <a:lstStyle/>
          <a:p>
            <a:pPr marL="0" indent="0" algn="just">
              <a:lnSpc>
                <a:spcPct val="150000"/>
              </a:lnSpc>
              <a:buNone/>
            </a:pPr>
            <a:r>
              <a:rPr lang="en-IN" sz="7200" b="1" dirty="0">
                <a:latin typeface="Times New Roman" pitchFamily="18" charset="0"/>
                <a:cs typeface="Times New Roman" pitchFamily="18" charset="0"/>
              </a:rPr>
              <a:t>class Multi3 implements Runnable{  </a:t>
            </a:r>
          </a:p>
          <a:p>
            <a:pPr marL="0" indent="0" algn="just">
              <a:lnSpc>
                <a:spcPct val="150000"/>
              </a:lnSpc>
              <a:buNone/>
            </a:pPr>
            <a:r>
              <a:rPr lang="en-IN" sz="7200" b="1" dirty="0">
                <a:latin typeface="Times New Roman" pitchFamily="18" charset="0"/>
                <a:cs typeface="Times New Roman" pitchFamily="18" charset="0"/>
              </a:rPr>
              <a:t>public void run(){  </a:t>
            </a:r>
          </a:p>
          <a:p>
            <a:pPr marL="0" indent="0" algn="just">
              <a:lnSpc>
                <a:spcPct val="150000"/>
              </a:lnSpc>
              <a:buNone/>
            </a:pPr>
            <a:r>
              <a:rPr lang="en-IN" sz="7200" b="1" dirty="0">
                <a:latin typeface="Times New Roman" pitchFamily="18" charset="0"/>
                <a:cs typeface="Times New Roman" pitchFamily="18" charset="0"/>
              </a:rPr>
              <a:t>System.out.println("thread is running...");  </a:t>
            </a:r>
          </a:p>
          <a:p>
            <a:pPr marL="0" indent="0" algn="just">
              <a:lnSpc>
                <a:spcPct val="150000"/>
              </a:lnSpc>
              <a:buNone/>
            </a:pPr>
            <a:r>
              <a:rPr lang="en-IN" sz="7200" b="1" dirty="0">
                <a:latin typeface="Times New Roman" pitchFamily="18" charset="0"/>
                <a:cs typeface="Times New Roman" pitchFamily="18" charset="0"/>
              </a:rPr>
              <a:t>}  </a:t>
            </a:r>
            <a:endParaRPr lang="en-IN" sz="7200" b="1" dirty="0" smtClean="0">
              <a:latin typeface="Times New Roman" pitchFamily="18" charset="0"/>
              <a:cs typeface="Times New Roman" pitchFamily="18" charset="0"/>
            </a:endParaRPr>
          </a:p>
          <a:p>
            <a:pPr marL="0" indent="0" algn="just">
              <a:lnSpc>
                <a:spcPct val="150000"/>
              </a:lnSpc>
              <a:buNone/>
            </a:pPr>
            <a:r>
              <a:rPr lang="en-IN" sz="7200" b="1" dirty="0" smtClean="0">
                <a:latin typeface="Times New Roman" pitchFamily="18" charset="0"/>
                <a:cs typeface="Times New Roman" pitchFamily="18" charset="0"/>
              </a:rPr>
              <a:t>public static void main(String args[]){  </a:t>
            </a:r>
          </a:p>
          <a:p>
            <a:pPr marL="0" indent="0" algn="just">
              <a:lnSpc>
                <a:spcPct val="150000"/>
              </a:lnSpc>
              <a:buNone/>
            </a:pPr>
            <a:r>
              <a:rPr lang="en-IN" sz="7200" b="1" dirty="0" smtClean="0">
                <a:latin typeface="Times New Roman" pitchFamily="18" charset="0"/>
                <a:cs typeface="Times New Roman" pitchFamily="18" charset="0"/>
              </a:rPr>
              <a:t>Multi3</a:t>
            </a:r>
            <a:r>
              <a:rPr lang="en-IN" sz="7200" b="1" dirty="0">
                <a:latin typeface="Times New Roman" pitchFamily="18" charset="0"/>
                <a:cs typeface="Times New Roman" pitchFamily="18" charset="0"/>
              </a:rPr>
              <a:t> m1=new Multi3();  </a:t>
            </a:r>
          </a:p>
          <a:p>
            <a:pPr marL="0" indent="0" algn="just">
              <a:lnSpc>
                <a:spcPct val="150000"/>
              </a:lnSpc>
              <a:buNone/>
            </a:pPr>
            <a:r>
              <a:rPr lang="en-IN" sz="7200" b="1" dirty="0">
                <a:latin typeface="Times New Roman" pitchFamily="18" charset="0"/>
                <a:cs typeface="Times New Roman" pitchFamily="18" charset="0"/>
              </a:rPr>
              <a:t>Thread t1 =new Thread(m1);  </a:t>
            </a:r>
          </a:p>
          <a:p>
            <a:pPr marL="0" indent="0" algn="just">
              <a:lnSpc>
                <a:spcPct val="150000"/>
              </a:lnSpc>
              <a:buNone/>
            </a:pPr>
            <a:r>
              <a:rPr lang="en-IN" sz="7200" b="1" dirty="0">
                <a:latin typeface="Times New Roman" pitchFamily="18" charset="0"/>
                <a:cs typeface="Times New Roman" pitchFamily="18" charset="0"/>
              </a:rPr>
              <a:t>t1.start();  </a:t>
            </a:r>
          </a:p>
          <a:p>
            <a:pPr marL="0" indent="0" algn="just">
              <a:lnSpc>
                <a:spcPct val="150000"/>
              </a:lnSpc>
              <a:buNone/>
            </a:pPr>
            <a:r>
              <a:rPr lang="en-IN" sz="7200" b="1" dirty="0">
                <a:latin typeface="Times New Roman" pitchFamily="18" charset="0"/>
                <a:cs typeface="Times New Roman" pitchFamily="18" charset="0"/>
              </a:rPr>
              <a:t> }  </a:t>
            </a:r>
            <a:r>
              <a:rPr lang="en-IN" sz="7200" b="1" dirty="0" smtClean="0">
                <a:latin typeface="Times New Roman" pitchFamily="18" charset="0"/>
                <a:cs typeface="Times New Roman" pitchFamily="18" charset="0"/>
              </a:rPr>
              <a:t>}</a:t>
            </a:r>
            <a:endParaRPr lang="en-IN" sz="7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043292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36904" cy="936104"/>
          </a:xfrm>
        </p:spPr>
        <p:style>
          <a:lnRef idx="1">
            <a:schemeClr val="accent6"/>
          </a:lnRef>
          <a:fillRef idx="2">
            <a:schemeClr val="accent6"/>
          </a:fillRef>
          <a:effectRef idx="1">
            <a:schemeClr val="accent6"/>
          </a:effectRef>
          <a:fontRef idx="minor">
            <a:schemeClr val="dk1"/>
          </a:fontRef>
        </p:style>
        <p:txBody>
          <a:bodyPr>
            <a:normAutofit/>
          </a:bodyPr>
          <a:lstStyle/>
          <a:p>
            <a:r>
              <a:rPr lang="en-IN" sz="4000" dirty="0" smtClean="0">
                <a:latin typeface="Times New Roman" pitchFamily="18" charset="0"/>
                <a:cs typeface="Times New Roman" pitchFamily="18" charset="0"/>
              </a:rPr>
              <a:t>Thread Priority</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502920" y="1916832"/>
            <a:ext cx="8173536" cy="3888432"/>
          </a:xfrm>
        </p:spPr>
        <p:txBody>
          <a:bodyPr>
            <a:normAutofit/>
          </a:bodyPr>
          <a:lstStyle/>
          <a:p>
            <a:pPr>
              <a:buFont typeface="Wingdings" pitchFamily="2" charset="2"/>
              <a:buChar char="q"/>
            </a:pPr>
            <a:r>
              <a:rPr lang="en-IN" dirty="0" smtClean="0">
                <a:latin typeface="Times New Roman" pitchFamily="18" charset="0"/>
                <a:cs typeface="Times New Roman" pitchFamily="18" charset="0"/>
              </a:rPr>
              <a:t>Every thread has  priority </a:t>
            </a:r>
          </a:p>
          <a:p>
            <a:pPr>
              <a:buFont typeface="Wingdings" pitchFamily="2" charset="2"/>
              <a:buChar char="q"/>
            </a:pPr>
            <a:r>
              <a:rPr lang="en-IN" dirty="0" smtClean="0">
                <a:latin typeface="Times New Roman" pitchFamily="18" charset="0"/>
                <a:cs typeface="Times New Roman" pitchFamily="18" charset="0"/>
              </a:rPr>
              <a:t>When  a thread is created, it inherits the Priority of the thread that created it</a:t>
            </a:r>
          </a:p>
          <a:p>
            <a:pPr>
              <a:buFont typeface="Wingdings" pitchFamily="2" charset="2"/>
              <a:buChar char="q"/>
            </a:pPr>
            <a:r>
              <a:rPr lang="en-IN" dirty="0" smtClean="0">
                <a:latin typeface="Times New Roman" pitchFamily="18" charset="0"/>
                <a:cs typeface="Times New Roman" pitchFamily="18" charset="0"/>
              </a:rPr>
              <a:t>The priority values range from 1 to 10 in increasing priority </a:t>
            </a:r>
          </a:p>
          <a:p>
            <a:pPr>
              <a:buFont typeface="Wingdings" pitchFamily="2" charset="2"/>
              <a:buChar char="q"/>
            </a:pPr>
            <a:r>
              <a:rPr lang="en-IN" dirty="0" smtClean="0">
                <a:latin typeface="Times New Roman" pitchFamily="18" charset="0"/>
                <a:cs typeface="Times New Roman" pitchFamily="18" charset="0"/>
              </a:rPr>
              <a:t>Priority constant are defined:</a:t>
            </a:r>
          </a:p>
          <a:p>
            <a:pPr>
              <a:buFont typeface="Wingdings" pitchFamily="2" charset="2"/>
              <a:buChar char="§"/>
            </a:pPr>
            <a:r>
              <a:rPr lang="en-IN" sz="2000" dirty="0" smtClean="0">
                <a:latin typeface="Times New Roman" pitchFamily="18" charset="0"/>
                <a:cs typeface="Times New Roman" pitchFamily="18" charset="0"/>
              </a:rPr>
              <a:t>    MIN_PRIORITY   = 1</a:t>
            </a:r>
            <a:endParaRPr lang="en-IN" sz="2000" dirty="0">
              <a:latin typeface="Times New Roman" pitchFamily="18" charset="0"/>
              <a:cs typeface="Times New Roman" pitchFamily="18" charset="0"/>
            </a:endParaRPr>
          </a:p>
          <a:p>
            <a:pPr>
              <a:buFont typeface="Wingdings" pitchFamily="2" charset="2"/>
              <a:buChar char="§"/>
            </a:pPr>
            <a:r>
              <a:rPr lang="en-IN" sz="2000" dirty="0" smtClean="0">
                <a:latin typeface="Times New Roman" pitchFamily="18" charset="0"/>
                <a:cs typeface="Times New Roman" pitchFamily="18" charset="0"/>
              </a:rPr>
              <a:t>    MAX_PRIORITY=10</a:t>
            </a:r>
            <a:endParaRPr lang="en-IN" sz="2000" dirty="0">
              <a:latin typeface="Times New Roman" pitchFamily="18" charset="0"/>
              <a:cs typeface="Times New Roman" pitchFamily="18" charset="0"/>
            </a:endParaRPr>
          </a:p>
          <a:p>
            <a:pPr>
              <a:buFont typeface="Wingdings" pitchFamily="2" charset="2"/>
              <a:buChar char="§"/>
            </a:pPr>
            <a:r>
              <a:rPr lang="en-IN" sz="2000" dirty="0" smtClean="0">
                <a:latin typeface="Times New Roman" pitchFamily="18" charset="0"/>
                <a:cs typeface="Times New Roman" pitchFamily="18" charset="0"/>
              </a:rPr>
              <a:t>    NORM_PRIORITY=5</a:t>
            </a:r>
            <a:endParaRPr lang="en-IN" sz="2000" dirty="0">
              <a:latin typeface="Times New Roman" pitchFamily="18" charset="0"/>
              <a:cs typeface="Times New Roman" pitchFamily="18" charset="0"/>
            </a:endParaRPr>
          </a:p>
          <a:p>
            <a:pPr marL="0" indent="0">
              <a:buNone/>
            </a:pPr>
            <a:endParaRPr lang="en-I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26459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08912" cy="8640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Autofit/>
          </a:bodyPr>
          <a:lstStyle/>
          <a:p>
            <a:r>
              <a:rPr lang="en-IN" dirty="0" smtClean="0">
                <a:latin typeface="Times New Roman" pitchFamily="18" charset="0"/>
                <a:cs typeface="Times New Roman" pitchFamily="18" charset="0"/>
              </a:rPr>
              <a:t>Synchronization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67544" y="1340768"/>
            <a:ext cx="8136904" cy="4536504"/>
          </a:xfrm>
        </p:spPr>
        <p:txBody>
          <a:bodyPr>
            <a:noAutofit/>
          </a:bodyPr>
          <a:lstStyle/>
          <a:p>
            <a:pPr marL="354330" indent="-285750">
              <a:buFont typeface="Wingdings" pitchFamily="2" charset="2"/>
              <a:buChar char="q"/>
            </a:pPr>
            <a:r>
              <a:rPr lang="en-IN" sz="2400" dirty="0" smtClean="0">
                <a:latin typeface="Times New Roman" pitchFamily="18" charset="0"/>
                <a:cs typeface="Times New Roman" pitchFamily="18" charset="0"/>
              </a:rPr>
              <a:t>Synchronization </a:t>
            </a:r>
            <a:r>
              <a:rPr lang="en-IN" sz="2400" dirty="0">
                <a:latin typeface="Times New Roman" pitchFamily="18" charset="0"/>
                <a:cs typeface="Times New Roman" pitchFamily="18" charset="0"/>
              </a:rPr>
              <a:t>in java is the capability of control the access of multiple </a:t>
            </a:r>
            <a:r>
              <a:rPr lang="en-IN" sz="2400" dirty="0" smtClean="0">
                <a:latin typeface="Times New Roman" pitchFamily="18" charset="0"/>
                <a:cs typeface="Times New Roman" pitchFamily="18" charset="0"/>
              </a:rPr>
              <a:t>threads  </a:t>
            </a:r>
            <a:r>
              <a:rPr lang="en-IN" sz="2400" dirty="0">
                <a:latin typeface="Times New Roman" pitchFamily="18" charset="0"/>
                <a:cs typeface="Times New Roman" pitchFamily="18" charset="0"/>
              </a:rPr>
              <a:t>to </a:t>
            </a:r>
            <a:r>
              <a:rPr lang="en-IN" sz="2400" dirty="0" smtClean="0">
                <a:latin typeface="Times New Roman" pitchFamily="18" charset="0"/>
                <a:cs typeface="Times New Roman" pitchFamily="18" charset="0"/>
              </a:rPr>
              <a:t>     any </a:t>
            </a:r>
            <a:r>
              <a:rPr lang="en-IN" sz="2400" dirty="0">
                <a:latin typeface="Times New Roman" pitchFamily="18" charset="0"/>
                <a:cs typeface="Times New Roman" pitchFamily="18" charset="0"/>
              </a:rPr>
              <a:t>shared resource.</a:t>
            </a:r>
          </a:p>
          <a:p>
            <a:pPr>
              <a:buFont typeface="Wingdings" pitchFamily="2" charset="2"/>
              <a:buChar char="q"/>
            </a:pPr>
            <a:r>
              <a:rPr lang="en-IN" sz="2400" dirty="0" smtClean="0">
                <a:latin typeface="Times New Roman" pitchFamily="18" charset="0"/>
                <a:cs typeface="Times New Roman" pitchFamily="18" charset="0"/>
              </a:rPr>
              <a:t> Java </a:t>
            </a:r>
            <a:r>
              <a:rPr lang="en-IN" sz="2400" dirty="0">
                <a:latin typeface="Times New Roman" pitchFamily="18" charset="0"/>
                <a:cs typeface="Times New Roman" pitchFamily="18" charset="0"/>
              </a:rPr>
              <a:t>synchronization is better option where we want to </a:t>
            </a:r>
            <a:r>
              <a:rPr lang="en-IN" sz="2400" dirty="0" smtClean="0">
                <a:latin typeface="Times New Roman" pitchFamily="18" charset="0"/>
                <a:cs typeface="Times New Roman" pitchFamily="18" charset="0"/>
              </a:rPr>
              <a:t>allow       only </a:t>
            </a:r>
            <a:r>
              <a:rPr lang="en-IN" sz="2400" dirty="0">
                <a:latin typeface="Times New Roman" pitchFamily="18" charset="0"/>
                <a:cs typeface="Times New Roman" pitchFamily="18" charset="0"/>
              </a:rPr>
              <a:t>one thread to access the shared resource.</a:t>
            </a:r>
          </a:p>
          <a:p>
            <a:pPr algn="just">
              <a:buFont typeface="Wingdings" pitchFamily="2" charset="2"/>
              <a:buChar char="q"/>
            </a:pPr>
            <a:r>
              <a:rPr lang="en-IN" sz="2400" dirty="0">
                <a:latin typeface="Times New Roman" pitchFamily="18" charset="0"/>
                <a:cs typeface="Times New Roman" pitchFamily="18" charset="0"/>
              </a:rPr>
              <a:t>Why we use :</a:t>
            </a:r>
          </a:p>
          <a:p>
            <a:pPr algn="just">
              <a:buFont typeface="Wingdings" pitchFamily="2" charset="2"/>
              <a:buChar char="§"/>
            </a:pPr>
            <a:r>
              <a:rPr lang="en-IN" sz="1800" dirty="0">
                <a:latin typeface="Times New Roman" pitchFamily="18" charset="0"/>
                <a:cs typeface="Times New Roman" pitchFamily="18" charset="0"/>
              </a:rPr>
              <a:t>  To prevent thread interference</a:t>
            </a:r>
            <a:r>
              <a:rPr lang="en-IN" sz="1800" dirty="0" smtClean="0">
                <a:latin typeface="Times New Roman" pitchFamily="18" charset="0"/>
                <a:cs typeface="Times New Roman" pitchFamily="18" charset="0"/>
              </a:rPr>
              <a:t>.</a:t>
            </a:r>
          </a:p>
          <a:p>
            <a:pPr algn="just">
              <a:buFont typeface="Wingdings" pitchFamily="2" charset="2"/>
              <a:buChar char="§"/>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To prevent </a:t>
            </a:r>
            <a:r>
              <a:rPr lang="en-IN" sz="1800" dirty="0" smtClean="0">
                <a:latin typeface="Times New Roman" pitchFamily="18" charset="0"/>
                <a:cs typeface="Times New Roman" pitchFamily="18" charset="0"/>
              </a:rPr>
              <a:t>concurrency problem.</a:t>
            </a:r>
          </a:p>
          <a:p>
            <a:pPr algn="just">
              <a:buFont typeface="Wingdings" pitchFamily="2" charset="2"/>
              <a:buChar char="q"/>
            </a:pPr>
            <a:r>
              <a:rPr lang="en-IN" sz="2400" dirty="0" smtClean="0">
                <a:latin typeface="Times New Roman" pitchFamily="18" charset="0"/>
                <a:cs typeface="Times New Roman" pitchFamily="18" charset="0"/>
              </a:rPr>
              <a:t>  Synchronized </a:t>
            </a:r>
            <a:r>
              <a:rPr lang="en-IN" sz="2400" dirty="0">
                <a:latin typeface="Times New Roman" pitchFamily="18" charset="0"/>
                <a:cs typeface="Times New Roman" pitchFamily="18" charset="0"/>
              </a:rPr>
              <a:t>method is used to lock an object for </a:t>
            </a:r>
            <a:r>
              <a:rPr lang="en-IN" sz="2400" dirty="0" smtClean="0">
                <a:latin typeface="Times New Roman" pitchFamily="18" charset="0"/>
                <a:cs typeface="Times New Roman" pitchFamily="18" charset="0"/>
              </a:rPr>
              <a:t>any       shared </a:t>
            </a:r>
            <a:r>
              <a:rPr lang="en-IN" sz="2400" dirty="0">
                <a:latin typeface="Times New Roman" pitchFamily="18" charset="0"/>
                <a:cs typeface="Times New Roman" pitchFamily="18" charset="0"/>
              </a:rPr>
              <a:t>resource</a:t>
            </a:r>
            <a:r>
              <a:rPr lang="en-IN" sz="2400" dirty="0"/>
              <a:t>. </a:t>
            </a:r>
            <a:endParaRPr lang="en-IN" sz="2400" dirty="0" smtClean="0"/>
          </a:p>
          <a:p>
            <a:pPr algn="just">
              <a:buFont typeface="Wingdings" pitchFamily="2" charset="2"/>
              <a:buChar char="q"/>
            </a:pPr>
            <a:r>
              <a:rPr lang="en-GB" sz="2400" dirty="0" smtClean="0">
                <a:latin typeface="Times New Roman" pitchFamily="18" charset="0"/>
                <a:cs typeface="Times New Roman" pitchFamily="18" charset="0"/>
              </a:rPr>
              <a:t>  Java </a:t>
            </a:r>
            <a:r>
              <a:rPr lang="en-GB" sz="2400" dirty="0">
                <a:latin typeface="Times New Roman" pitchFamily="18" charset="0"/>
                <a:cs typeface="Times New Roman" pitchFamily="18" charset="0"/>
              </a:rPr>
              <a:t>has </a:t>
            </a:r>
            <a:r>
              <a:rPr lang="en-GB" sz="2400" dirty="0" smtClean="0">
                <a:latin typeface="Times New Roman" pitchFamily="18" charset="0"/>
                <a:cs typeface="Times New Roman" pitchFamily="18" charset="0"/>
              </a:rPr>
              <a:t>the equivalent mechanism. It is called      synchronization.</a:t>
            </a:r>
          </a:p>
          <a:p>
            <a:pPr algn="just">
              <a:buFont typeface="Wingdings" pitchFamily="2" charset="2"/>
              <a:buChar char="q"/>
            </a:pPr>
            <a:r>
              <a:rPr lang="en-GB" sz="2400" dirty="0" smtClean="0">
                <a:latin typeface="Times New Roman" pitchFamily="18" charset="0"/>
                <a:cs typeface="Times New Roman" pitchFamily="18" charset="0"/>
              </a:rPr>
              <a:t>Java </a:t>
            </a:r>
            <a:r>
              <a:rPr lang="en-GB" sz="2400" dirty="0">
                <a:latin typeface="Times New Roman" pitchFamily="18" charset="0"/>
                <a:cs typeface="Times New Roman" pitchFamily="18" charset="0"/>
              </a:rPr>
              <a:t>has a keyword called </a:t>
            </a:r>
            <a:r>
              <a:rPr lang="en-GB" sz="2400" dirty="0" smtClean="0">
                <a:latin typeface="Times New Roman" pitchFamily="18" charset="0"/>
                <a:cs typeface="Times New Roman" pitchFamily="18" charset="0"/>
              </a:rPr>
              <a:t>synchronized.</a:t>
            </a:r>
            <a:endParaRPr lang="en-GB" sz="2400" dirty="0">
              <a:latin typeface="Times New Roman" pitchFamily="18" charset="0"/>
              <a:cs typeface="Times New Roman" pitchFamily="18" charset="0"/>
            </a:endParaRPr>
          </a:p>
          <a:p>
            <a:endParaRPr lang="en-IN" sz="1800" dirty="0"/>
          </a:p>
        </p:txBody>
      </p:sp>
    </p:spTree>
    <p:extLst>
      <p:ext uri="{BB962C8B-B14F-4D97-AF65-F5344CB8AC3E}">
        <p14:creationId xmlns:p14="http://schemas.microsoft.com/office/powerpoint/2010/main" val="429566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493</TotalTime>
  <Words>414</Words>
  <Application>Microsoft Office PowerPoint</Application>
  <PresentationFormat>On-screen Show (4:3)</PresentationFormat>
  <Paragraphs>120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A review based on handling  Multithreading    using     java     </vt:lpstr>
      <vt:lpstr>Content</vt:lpstr>
      <vt:lpstr>Thread</vt:lpstr>
      <vt:lpstr>Multitasking and Multithreading </vt:lpstr>
      <vt:lpstr>      States of thread  Life cycle</vt:lpstr>
      <vt:lpstr>Thread Creation</vt:lpstr>
      <vt:lpstr>PowerPoint Presentation</vt:lpstr>
      <vt:lpstr>Thread Priority</vt:lpstr>
      <vt:lpstr>Synchronization</vt:lpstr>
      <vt:lpstr>Example using Synchronized</vt:lpstr>
      <vt:lpstr>Output</vt:lpstr>
      <vt:lpstr>Advantages of Multithreading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babita</dc:creator>
  <cp:lastModifiedBy>babita</cp:lastModifiedBy>
  <cp:revision>45</cp:revision>
  <dcterms:created xsi:type="dcterms:W3CDTF">2019-02-06T09:46:09Z</dcterms:created>
  <dcterms:modified xsi:type="dcterms:W3CDTF">2019-02-10T14:19:57Z</dcterms:modified>
</cp:coreProperties>
</file>