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59" r:id="rId5"/>
    <p:sldId id="258" r:id="rId6"/>
    <p:sldId id="262" r:id="rId7"/>
    <p:sldId id="260" r:id="rId8"/>
    <p:sldId id="263" r:id="rId9"/>
    <p:sldId id="264" r:id="rId10"/>
    <p:sldId id="265" r:id="rId11"/>
    <p:sldId id="266" r:id="rId12"/>
    <p:sldId id="267"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1A00"/>
    <a:srgbClr val="003296"/>
    <a:srgbClr val="1D3A00"/>
    <a:srgbClr val="E39A39"/>
    <a:srgbClr val="5EEC3C"/>
    <a:srgbClr val="FFC901"/>
    <a:srgbClr val="FE9202"/>
    <a:srgbClr val="FEA402"/>
    <a:srgbClr val="D68B1C"/>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2" d="100"/>
          <a:sy n="92" d="100"/>
        </p:scale>
        <p:origin x="-756" y="-108"/>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6769DC-DEEB-46F3-95CA-4AF6D85C5842}" type="datetimeFigureOut">
              <a:rPr lang="en-US" smtClean="0"/>
              <a:pPr/>
              <a:t>2/11/2019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909917-3341-4F45-83F0-8C94B048F7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1808225"/>
            <a:ext cx="8246070" cy="878054"/>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48965" y="2877160"/>
            <a:ext cx="8246071" cy="458115"/>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D1E00DFB-2C03-4729-AB24-0ADA44C1FD09}"/>
              </a:ext>
            </a:extLst>
          </p:cNvPr>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45811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2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281175"/>
            <a:ext cx="6108200" cy="572644"/>
          </a:xfrm>
        </p:spPr>
        <p:txBody>
          <a:bodyPr>
            <a:normAutofit/>
          </a:bodyPr>
          <a:lstStyle>
            <a:lvl1pPr algn="r">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082877"/>
            <a:ext cx="6108200" cy="3625589"/>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8093365"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488533"/>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1960930"/>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488533"/>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1960930"/>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2/11/2019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848A625B-696C-430E-BDD0-827845A7C9D8}"/>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8.jpeg"/><Relationship Id="rId1" Type="http://schemas.openxmlformats.org/officeDocument/2006/relationships/slideLayout" Target="../slideLayouts/slideLayout8.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8.xml"/><Relationship Id="rId5" Type="http://schemas.openxmlformats.org/officeDocument/2006/relationships/image" Target="../media/image8.jpe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8.xml"/><Relationship Id="rId6" Type="http://schemas.openxmlformats.org/officeDocument/2006/relationships/image" Target="../media/image8.jpeg"/><Relationship Id="rId5" Type="http://schemas.openxmlformats.org/officeDocument/2006/relationships/image" Target="../media/image25.jpe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1670" y="1655520"/>
            <a:ext cx="7940660" cy="1030758"/>
          </a:xfrm>
        </p:spPr>
        <p:txBody>
          <a:bodyPr>
            <a:normAutofit/>
          </a:bodyPr>
          <a:lstStyle/>
          <a:p>
            <a:r>
              <a:rPr lang="en-US" dirty="0" smtClean="0"/>
              <a:t>5G Wireless Technology</a:t>
            </a:r>
            <a:endParaRPr lang="en-US" dirty="0"/>
          </a:p>
        </p:txBody>
      </p:sp>
      <p:sp>
        <p:nvSpPr>
          <p:cNvPr id="3" name="Subtitle 2"/>
          <p:cNvSpPr>
            <a:spLocks noGrp="1"/>
          </p:cNvSpPr>
          <p:nvPr>
            <p:ph type="subTitle" idx="1"/>
          </p:nvPr>
        </p:nvSpPr>
        <p:spPr>
          <a:xfrm>
            <a:off x="601669" y="2877160"/>
            <a:ext cx="8542331" cy="2266340"/>
          </a:xfrm>
        </p:spPr>
        <p:txBody>
          <a:bodyPr>
            <a:normAutofit/>
          </a:bodyPr>
          <a:lstStyle/>
          <a:p>
            <a:pPr algn="ctr"/>
            <a:endParaRPr lang="en-US" dirty="0" smtClean="0">
              <a:latin typeface="Times New Roman" pitchFamily="18" charset="0"/>
              <a:cs typeface="Times New Roman" pitchFamily="18" charset="0"/>
            </a:endParaRPr>
          </a:p>
          <a:p>
            <a:pPr algn="ctr"/>
            <a:endParaRPr lang="en-US" dirty="0" smtClean="0">
              <a:latin typeface="Times New Roman" pitchFamily="18" charset="0"/>
              <a:cs typeface="Times New Roman" pitchFamily="18" charset="0"/>
            </a:endParaRPr>
          </a:p>
        </p:txBody>
      </p:sp>
      <p:sp>
        <p:nvSpPr>
          <p:cNvPr id="5" name="TextBox 4"/>
          <p:cNvSpPr txBox="1"/>
          <p:nvPr/>
        </p:nvSpPr>
        <p:spPr>
          <a:xfrm>
            <a:off x="4114800" y="2876550"/>
            <a:ext cx="2286000" cy="523220"/>
          </a:xfrm>
          <a:prstGeom prst="rect">
            <a:avLst/>
          </a:prstGeom>
          <a:solidFill>
            <a:schemeClr val="bg1">
              <a:lumMod val="95000"/>
            </a:schemeClr>
          </a:solidFill>
          <a:ln>
            <a:solidFill>
              <a:schemeClr val="bg1"/>
            </a:solidFill>
          </a:ln>
        </p:spPr>
        <p:txBody>
          <a:bodyPr wrap="square" rtlCol="0">
            <a:spAutoFit/>
          </a:bodyPr>
          <a:lstStyle/>
          <a:p>
            <a:r>
              <a:rPr lang="en-US" sz="2800" dirty="0" smtClean="0">
                <a:latin typeface="Times New Roman" pitchFamily="18" charset="0"/>
                <a:cs typeface="Times New Roman" pitchFamily="18" charset="0"/>
              </a:rPr>
              <a:t>Presented By:-</a:t>
            </a:r>
            <a:endParaRPr lang="en-US" sz="2800" dirty="0">
              <a:latin typeface="Times New Roman" pitchFamily="18" charset="0"/>
              <a:cs typeface="Times New Roman" pitchFamily="18" charset="0"/>
            </a:endParaRPr>
          </a:p>
        </p:txBody>
      </p:sp>
      <p:sp>
        <p:nvSpPr>
          <p:cNvPr id="6" name="TextBox 5"/>
          <p:cNvSpPr txBox="1"/>
          <p:nvPr/>
        </p:nvSpPr>
        <p:spPr>
          <a:xfrm>
            <a:off x="6705600" y="3867150"/>
            <a:ext cx="2286000" cy="923330"/>
          </a:xfrm>
          <a:prstGeom prst="rect">
            <a:avLst/>
          </a:prstGeom>
          <a:solidFill>
            <a:schemeClr val="bg1"/>
          </a:solidFill>
        </p:spPr>
        <p:txBody>
          <a:bodyPr wrap="square" rtlCol="0">
            <a:spAutoFit/>
          </a:bodyPr>
          <a:lstStyle/>
          <a:p>
            <a:r>
              <a:rPr lang="en-US" dirty="0" smtClean="0">
                <a:latin typeface="Times New Roman" pitchFamily="18" charset="0"/>
                <a:cs typeface="Times New Roman" pitchFamily="18" charset="0"/>
              </a:rPr>
              <a:t>JV’n Manvi Varshney</a:t>
            </a:r>
          </a:p>
          <a:p>
            <a:r>
              <a:rPr lang="en-US" dirty="0" smtClean="0">
                <a:latin typeface="Times New Roman" pitchFamily="18" charset="0"/>
                <a:cs typeface="Times New Roman" pitchFamily="18" charset="0"/>
              </a:rPr>
              <a:t>(JV-UL/17/1325)</a:t>
            </a:r>
          </a:p>
          <a:p>
            <a:r>
              <a:rPr lang="en-US" dirty="0" smtClean="0">
                <a:latin typeface="Times New Roman" pitchFamily="18" charset="0"/>
                <a:cs typeface="Times New Roman" pitchFamily="18" charset="0"/>
              </a:rPr>
              <a:t>B.Tech (CSE) 3</a:t>
            </a:r>
            <a:r>
              <a:rPr lang="en-US" baseline="30000" dirty="0" smtClean="0">
                <a:latin typeface="Times New Roman" pitchFamily="18" charset="0"/>
                <a:cs typeface="Times New Roman" pitchFamily="18" charset="0"/>
              </a:rPr>
              <a:t>rd</a:t>
            </a:r>
            <a:r>
              <a:rPr lang="en-US" dirty="0" smtClean="0">
                <a:latin typeface="Times New Roman" pitchFamily="18" charset="0"/>
                <a:cs typeface="Times New Roman" pitchFamily="18" charset="0"/>
              </a:rPr>
              <a:t> Year</a:t>
            </a:r>
            <a:endParaRPr lang="en-US" dirty="0" smtClean="0"/>
          </a:p>
        </p:txBody>
      </p:sp>
      <p:sp>
        <p:nvSpPr>
          <p:cNvPr id="7" name="TextBox 6"/>
          <p:cNvSpPr txBox="1"/>
          <p:nvPr/>
        </p:nvSpPr>
        <p:spPr>
          <a:xfrm>
            <a:off x="3810000" y="3867150"/>
            <a:ext cx="2362200" cy="923330"/>
          </a:xfrm>
          <a:prstGeom prst="rect">
            <a:avLst/>
          </a:prstGeom>
          <a:solidFill>
            <a:schemeClr val="bg1"/>
          </a:solidFill>
        </p:spPr>
        <p:txBody>
          <a:bodyPr wrap="square" rtlCol="0">
            <a:spAutoFit/>
          </a:bodyPr>
          <a:lstStyle/>
          <a:p>
            <a:r>
              <a:rPr lang="en-US" dirty="0" smtClean="0">
                <a:latin typeface="Times New Roman" pitchFamily="18" charset="0"/>
                <a:cs typeface="Times New Roman" pitchFamily="18" charset="0"/>
              </a:rPr>
              <a:t>JV’n Shweta Koushik</a:t>
            </a:r>
          </a:p>
          <a:p>
            <a:r>
              <a:rPr lang="en-US" dirty="0" smtClean="0">
                <a:latin typeface="Times New Roman" pitchFamily="18" charset="0"/>
                <a:cs typeface="Times New Roman" pitchFamily="18" charset="0"/>
              </a:rPr>
              <a:t>(JV-U/17/1211)</a:t>
            </a:r>
          </a:p>
          <a:p>
            <a:r>
              <a:rPr lang="en-US" dirty="0" smtClean="0">
                <a:latin typeface="Times New Roman" pitchFamily="18" charset="0"/>
                <a:cs typeface="Times New Roman" pitchFamily="18" charset="0"/>
              </a:rPr>
              <a:t>B.Tech (CSE) 3</a:t>
            </a:r>
            <a:r>
              <a:rPr lang="en-US" baseline="30000" dirty="0" smtClean="0">
                <a:latin typeface="Times New Roman" pitchFamily="18" charset="0"/>
                <a:cs typeface="Times New Roman" pitchFamily="18" charset="0"/>
              </a:rPr>
              <a:t>rd</a:t>
            </a:r>
            <a:r>
              <a:rPr lang="en-US" dirty="0" smtClean="0">
                <a:latin typeface="Times New Roman" pitchFamily="18" charset="0"/>
                <a:cs typeface="Times New Roman" pitchFamily="18" charset="0"/>
              </a:rPr>
              <a:t> Year</a:t>
            </a:r>
            <a:endParaRPr lang="en-US" dirty="0">
              <a:latin typeface="Times New Roman" pitchFamily="18" charset="0"/>
              <a:cs typeface="Times New Roman" pitchFamily="18" charset="0"/>
            </a:endParaRPr>
          </a:p>
        </p:txBody>
      </p:sp>
      <p:pic>
        <p:nvPicPr>
          <p:cNvPr id="9" name="Picture 8" descr="download.jpg"/>
          <p:cNvPicPr>
            <a:picLocks noChangeAspect="1"/>
          </p:cNvPicPr>
          <p:nvPr/>
        </p:nvPicPr>
        <p:blipFill>
          <a:blip r:embed="rId2"/>
          <a:stretch>
            <a:fillRect/>
          </a:stretch>
        </p:blipFill>
        <p:spPr>
          <a:xfrm>
            <a:off x="7772400" y="133350"/>
            <a:ext cx="1219200" cy="1219200"/>
          </a:xfrm>
          <a:prstGeom prst="rect">
            <a:avLst/>
          </a:prstGeom>
        </p:spPr>
      </p:pic>
    </p:spTree>
    <p:extLst>
      <p:ext uri="{BB962C8B-B14F-4D97-AF65-F5344CB8AC3E}">
        <p14:creationId xmlns="" xmlns:p14="http://schemas.microsoft.com/office/powerpoint/2010/main" val="363920370"/>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504950"/>
            <a:ext cx="5105400" cy="1477328"/>
          </a:xfrm>
          <a:prstGeom prst="rect">
            <a:avLst/>
          </a:prstGeom>
          <a:noFill/>
        </p:spPr>
        <p:txBody>
          <a:bodyPr wrap="square" rtlCol="0">
            <a:spAutoFit/>
          </a:bodyPr>
          <a:lstStyle/>
          <a:p>
            <a:pPr>
              <a:buFont typeface="Arial" pitchFamily="34" charset="0"/>
              <a:buChar char="•"/>
            </a:pPr>
            <a:r>
              <a:rPr lang="en-US" dirty="0" smtClean="0"/>
              <a:t> </a:t>
            </a:r>
            <a:r>
              <a:rPr lang="en-US" dirty="0" smtClean="0">
                <a:latin typeface="Times New Roman" pitchFamily="18" charset="0"/>
                <a:cs typeface="Times New Roman" pitchFamily="18" charset="0"/>
              </a:rPr>
              <a:t>It can handle more traffic.</a:t>
            </a:r>
          </a:p>
          <a:p>
            <a:pPr>
              <a:buFont typeface="Arial" pitchFamily="34" charset="0"/>
              <a:buChar char="•"/>
            </a:pPr>
            <a:r>
              <a:rPr lang="en-US" dirty="0" smtClean="0">
                <a:latin typeface="Times New Roman" pitchFamily="18" charset="0"/>
                <a:cs typeface="Times New Roman" pitchFamily="18" charset="0"/>
              </a:rPr>
              <a:t>It can work 10 times more faster than 4G.</a:t>
            </a:r>
          </a:p>
          <a:p>
            <a:pPr>
              <a:buFont typeface="Arial" pitchFamily="34" charset="0"/>
              <a:buChar char="•"/>
            </a:pPr>
            <a:r>
              <a:rPr lang="en-US" dirty="0" smtClean="0">
                <a:latin typeface="Times New Roman" pitchFamily="18" charset="0"/>
                <a:cs typeface="Times New Roman" pitchFamily="18" charset="0"/>
              </a:rPr>
              <a:t> The </a:t>
            </a:r>
            <a:r>
              <a:rPr lang="en-US" dirty="0" err="1" smtClean="0">
                <a:latin typeface="Times New Roman" pitchFamily="18" charset="0"/>
                <a:cs typeface="Times New Roman" pitchFamily="18" charset="0"/>
              </a:rPr>
              <a:t>theoritical</a:t>
            </a:r>
            <a:r>
              <a:rPr lang="en-US" dirty="0" smtClean="0">
                <a:latin typeface="Times New Roman" pitchFamily="18" charset="0"/>
                <a:cs typeface="Times New Roman" pitchFamily="18" charset="0"/>
              </a:rPr>
              <a:t> speed of 5G connections is </a:t>
            </a:r>
            <a:r>
              <a:rPr lang="en-US" dirty="0" err="1" smtClean="0">
                <a:latin typeface="Times New Roman" pitchFamily="18" charset="0"/>
                <a:cs typeface="Times New Roman" pitchFamily="18" charset="0"/>
              </a:rPr>
              <a:t>upto</a:t>
            </a:r>
            <a:r>
              <a:rPr lang="en-US" dirty="0" smtClean="0">
                <a:latin typeface="Times New Roman" pitchFamily="18" charset="0"/>
                <a:cs typeface="Times New Roman" pitchFamily="18" charset="0"/>
              </a:rPr>
              <a:t> 20 </a:t>
            </a:r>
            <a:r>
              <a:rPr lang="en-US" dirty="0" err="1" smtClean="0">
                <a:latin typeface="Times New Roman" pitchFamily="18" charset="0"/>
                <a:cs typeface="Times New Roman" pitchFamily="18" charset="0"/>
              </a:rPr>
              <a:t>Gbps</a:t>
            </a:r>
            <a:r>
              <a:rPr lang="en-US" dirty="0" smtClean="0">
                <a:latin typeface="Times New Roman" pitchFamily="18" charset="0"/>
                <a:cs typeface="Times New Roman" pitchFamily="18" charset="0"/>
              </a:rPr>
              <a:t>/sec.</a:t>
            </a:r>
          </a:p>
          <a:p>
            <a:pPr>
              <a:buFont typeface="Arial" pitchFamily="34" charset="0"/>
              <a:buChar char="•"/>
            </a:pPr>
            <a:r>
              <a:rPr lang="en-US" dirty="0" smtClean="0">
                <a:latin typeface="Times New Roman" pitchFamily="18" charset="0"/>
                <a:cs typeface="Times New Roman" pitchFamily="18" charset="0"/>
              </a:rPr>
              <a:t> The 5 basic  technologies used in 5G are:</a:t>
            </a:r>
          </a:p>
        </p:txBody>
      </p:sp>
      <p:pic>
        <p:nvPicPr>
          <p:cNvPr id="4" name="Picture 3" descr="Picture1.png"/>
          <p:cNvPicPr>
            <a:picLocks noChangeAspect="1"/>
          </p:cNvPicPr>
          <p:nvPr/>
        </p:nvPicPr>
        <p:blipFill>
          <a:blip r:embed="rId2"/>
          <a:stretch>
            <a:fillRect/>
          </a:stretch>
        </p:blipFill>
        <p:spPr>
          <a:xfrm>
            <a:off x="1524000" y="3105150"/>
            <a:ext cx="6705600" cy="1818468"/>
          </a:xfrm>
          <a:prstGeom prst="rect">
            <a:avLst/>
          </a:prstGeom>
        </p:spPr>
      </p:pic>
      <p:sp>
        <p:nvSpPr>
          <p:cNvPr id="5" name="TextBox 4"/>
          <p:cNvSpPr txBox="1"/>
          <p:nvPr/>
        </p:nvSpPr>
        <p:spPr>
          <a:xfrm>
            <a:off x="5410200" y="514350"/>
            <a:ext cx="3200400" cy="523220"/>
          </a:xfrm>
          <a:prstGeom prst="rect">
            <a:avLst/>
          </a:prstGeom>
          <a:noFill/>
        </p:spPr>
        <p:txBody>
          <a:bodyPr wrap="square" rtlCol="0">
            <a:spAutoFit/>
          </a:bodyPr>
          <a:lstStyle/>
          <a:p>
            <a:r>
              <a:rPr lang="en-US" sz="2800" dirty="0" smtClean="0">
                <a:solidFill>
                  <a:schemeClr val="bg1"/>
                </a:solidFill>
                <a:latin typeface="Times New Roman" pitchFamily="18" charset="0"/>
                <a:cs typeface="Times New Roman" pitchFamily="18" charset="0"/>
              </a:rPr>
              <a:t>Features Of 5G</a:t>
            </a:r>
            <a:endParaRPr lang="en-US" sz="2800" dirty="0">
              <a:solidFill>
                <a:schemeClr val="bg1"/>
              </a:solidFill>
              <a:latin typeface="Times New Roman" pitchFamily="18" charset="0"/>
              <a:cs typeface="Times New Roman" pitchFamily="18" charset="0"/>
            </a:endParaRPr>
          </a:p>
        </p:txBody>
      </p:sp>
      <p:pic>
        <p:nvPicPr>
          <p:cNvPr id="6" name="Picture 5" descr="logo.jpg"/>
          <p:cNvPicPr>
            <a:picLocks noChangeAspect="1"/>
          </p:cNvPicPr>
          <p:nvPr/>
        </p:nvPicPr>
        <p:blipFill>
          <a:blip r:embed="rId3"/>
          <a:stretch>
            <a:fillRect/>
          </a:stretch>
        </p:blipFill>
        <p:spPr>
          <a:xfrm>
            <a:off x="8458200" y="438150"/>
            <a:ext cx="539496" cy="539496"/>
          </a:xfrm>
          <a:prstGeom prst="rect">
            <a:avLst/>
          </a:prstGeom>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38800" y="514350"/>
            <a:ext cx="3048000" cy="523220"/>
          </a:xfrm>
          <a:prstGeom prst="rect">
            <a:avLst/>
          </a:prstGeom>
          <a:noFill/>
        </p:spPr>
        <p:txBody>
          <a:bodyPr wrap="square" rtlCol="0">
            <a:spAutoFit/>
          </a:bodyPr>
          <a:lstStyle/>
          <a:p>
            <a:r>
              <a:rPr lang="en-US" sz="2800" dirty="0" smtClean="0">
                <a:solidFill>
                  <a:schemeClr val="bg1"/>
                </a:solidFill>
                <a:latin typeface="Times New Roman" pitchFamily="18" charset="0"/>
                <a:cs typeface="Times New Roman" pitchFamily="18" charset="0"/>
              </a:rPr>
              <a:t>Conclusion</a:t>
            </a:r>
            <a:endParaRPr lang="en-US" sz="2800" dirty="0">
              <a:solidFill>
                <a:schemeClr val="bg1"/>
              </a:solidFill>
              <a:latin typeface="Times New Roman" pitchFamily="18" charset="0"/>
              <a:cs typeface="Times New Roman" pitchFamily="18" charset="0"/>
            </a:endParaRPr>
          </a:p>
        </p:txBody>
      </p:sp>
      <p:sp>
        <p:nvSpPr>
          <p:cNvPr id="1025" name="Rectangle 1"/>
          <p:cNvSpPr>
            <a:spLocks noChangeArrowheads="1"/>
          </p:cNvSpPr>
          <p:nvPr/>
        </p:nvSpPr>
        <p:spPr bwMode="auto">
          <a:xfrm>
            <a:off x="0" y="0"/>
            <a:ext cx="65" cy="276999"/>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3581400" y="1352550"/>
            <a:ext cx="4419600" cy="3139321"/>
          </a:xfrm>
          <a:prstGeom prst="rect">
            <a:avLst/>
          </a:prstGeom>
          <a:noFill/>
        </p:spPr>
        <p:txBody>
          <a:bodyPr wrap="square" rtlCol="0">
            <a:spAutoFit/>
          </a:bodyPr>
          <a:lstStyle/>
          <a:p>
            <a:r>
              <a:rPr lang="en-US" dirty="0" smtClean="0"/>
              <a:t> 5G technology is the upcoming technology and bandwidth is very high and high data transfer rate for it.  Now we are using 4G technology efficiently but in future we can use  the 5G technology.</a:t>
            </a:r>
          </a:p>
          <a:p>
            <a:endParaRPr lang="en-US" dirty="0" smtClean="0"/>
          </a:p>
          <a:p>
            <a:r>
              <a:rPr lang="en-US" dirty="0" smtClean="0"/>
              <a:t>The 5G technology will be available in the market  at  affordable  rates, high peak future and  much  reliability  than preceding technologies.</a:t>
            </a:r>
          </a:p>
          <a:p>
            <a:endParaRPr lang="en-US" dirty="0"/>
          </a:p>
        </p:txBody>
      </p:sp>
      <p:pic>
        <p:nvPicPr>
          <p:cNvPr id="9" name="Picture 8" descr="ebf093ee4283dad6ad33bae5e36b4d30--round-faces-smiley-faces.jpg"/>
          <p:cNvPicPr>
            <a:picLocks noChangeAspect="1"/>
          </p:cNvPicPr>
          <p:nvPr/>
        </p:nvPicPr>
        <p:blipFill>
          <a:blip r:embed="rId2"/>
          <a:stretch>
            <a:fillRect/>
          </a:stretch>
        </p:blipFill>
        <p:spPr>
          <a:xfrm>
            <a:off x="152400" y="2800350"/>
            <a:ext cx="2028593" cy="2114550"/>
          </a:xfrm>
          <a:prstGeom prst="rect">
            <a:avLst/>
          </a:prstGeom>
        </p:spPr>
      </p:pic>
      <p:pic>
        <p:nvPicPr>
          <p:cNvPr id="6" name="Picture 5" descr="logo.jpg"/>
          <p:cNvPicPr>
            <a:picLocks noChangeAspect="1"/>
          </p:cNvPicPr>
          <p:nvPr/>
        </p:nvPicPr>
        <p:blipFill>
          <a:blip r:embed="rId3" cstate="print"/>
          <a:stretch>
            <a:fillRect/>
          </a:stretch>
        </p:blipFill>
        <p:spPr>
          <a:xfrm>
            <a:off x="8534400" y="438150"/>
            <a:ext cx="463296" cy="463296"/>
          </a:xfrm>
          <a:prstGeom prst="rect">
            <a:avLst/>
          </a:prstGeom>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you-from-christian-vision-alliance.jpg"/>
          <p:cNvPicPr>
            <a:picLocks noChangeAspect="1"/>
          </p:cNvPicPr>
          <p:nvPr/>
        </p:nvPicPr>
        <p:blipFill>
          <a:blip r:embed="rId2"/>
          <a:stretch>
            <a:fillRect/>
          </a:stretch>
        </p:blipFill>
        <p:spPr>
          <a:xfrm>
            <a:off x="1752600" y="1200150"/>
            <a:ext cx="6335428" cy="3569865"/>
          </a:xfrm>
          <a:prstGeom prst="rect">
            <a:avLst/>
          </a:prstGeom>
        </p:spPr>
      </p:pic>
      <p:pic>
        <p:nvPicPr>
          <p:cNvPr id="4" name="Picture 3" descr="28b748d87b021c658c95e661e2dcda00.jpg"/>
          <p:cNvPicPr>
            <a:picLocks noChangeAspect="1"/>
          </p:cNvPicPr>
          <p:nvPr/>
        </p:nvPicPr>
        <p:blipFill>
          <a:blip r:embed="rId3"/>
          <a:stretch>
            <a:fillRect/>
          </a:stretch>
        </p:blipFill>
        <p:spPr>
          <a:xfrm>
            <a:off x="304800" y="2514600"/>
            <a:ext cx="1752600" cy="2628900"/>
          </a:xfrm>
          <a:prstGeom prst="rect">
            <a:avLst/>
          </a:prstGeom>
        </p:spPr>
      </p:pic>
      <p:pic>
        <p:nvPicPr>
          <p:cNvPr id="5" name="Picture 4" descr="logo.jpg"/>
          <p:cNvPicPr>
            <a:picLocks noChangeAspect="1"/>
          </p:cNvPicPr>
          <p:nvPr/>
        </p:nvPicPr>
        <p:blipFill>
          <a:blip r:embed="rId4"/>
          <a:stretch>
            <a:fillRect/>
          </a:stretch>
        </p:blipFill>
        <p:spPr>
          <a:xfrm>
            <a:off x="8610600" y="438150"/>
            <a:ext cx="533400" cy="533400"/>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79"/>
            <a:ext cx="7940660" cy="763525"/>
          </a:xfrm>
        </p:spPr>
        <p:txBody>
          <a:bodyPr>
            <a:normAutofit/>
          </a:bodyPr>
          <a:lstStyle/>
          <a:p>
            <a:r>
              <a:rPr lang="en-US" dirty="0" smtClean="0"/>
              <a:t>Contents</a:t>
            </a:r>
            <a:endParaRPr lang="en-US" dirty="0"/>
          </a:p>
        </p:txBody>
      </p:sp>
      <p:sp>
        <p:nvSpPr>
          <p:cNvPr id="3" name="Content Placeholder 2"/>
          <p:cNvSpPr>
            <a:spLocks noGrp="1"/>
          </p:cNvSpPr>
          <p:nvPr>
            <p:ph idx="1"/>
          </p:nvPr>
        </p:nvSpPr>
        <p:spPr>
          <a:xfrm>
            <a:off x="448965" y="1197405"/>
            <a:ext cx="8246071" cy="3664919"/>
          </a:xfrm>
        </p:spPr>
        <p:txBody>
          <a:bodyPr/>
          <a:lstStyle/>
          <a:p>
            <a:r>
              <a:rPr lang="en-US" dirty="0" smtClean="0"/>
              <a:t>Introduction</a:t>
            </a:r>
            <a:endParaRPr lang="en-US" dirty="0"/>
          </a:p>
          <a:p>
            <a:r>
              <a:rPr lang="en-US" dirty="0" smtClean="0"/>
              <a:t>Evolution of wireless technologies</a:t>
            </a:r>
            <a:endParaRPr lang="en-US" dirty="0"/>
          </a:p>
          <a:p>
            <a:r>
              <a:rPr lang="en-US" dirty="0" smtClean="0"/>
              <a:t>Features</a:t>
            </a:r>
          </a:p>
          <a:p>
            <a:r>
              <a:rPr lang="en-US" dirty="0" smtClean="0"/>
              <a:t>Conclusion</a:t>
            </a:r>
            <a:endParaRPr lang="en-US" dirty="0"/>
          </a:p>
          <a:p>
            <a:pPr>
              <a:buNone/>
            </a:pPr>
            <a:endParaRPr lang="en-US" dirty="0"/>
          </a:p>
          <a:p>
            <a:pPr>
              <a:buNone/>
            </a:pPr>
            <a:endParaRPr lang="en-US" dirty="0"/>
          </a:p>
        </p:txBody>
      </p:sp>
      <p:pic>
        <p:nvPicPr>
          <p:cNvPr id="4" name="Picture 3" descr="5g.0.jpg"/>
          <p:cNvPicPr>
            <a:picLocks noChangeAspect="1"/>
          </p:cNvPicPr>
          <p:nvPr/>
        </p:nvPicPr>
        <p:blipFill>
          <a:blip r:embed="rId2"/>
          <a:stretch>
            <a:fillRect/>
          </a:stretch>
        </p:blipFill>
        <p:spPr>
          <a:xfrm>
            <a:off x="5105400" y="2419350"/>
            <a:ext cx="3781425" cy="2520950"/>
          </a:xfrm>
          <a:prstGeom prst="rect">
            <a:avLst/>
          </a:prstGeom>
        </p:spPr>
      </p:pic>
      <p:pic>
        <p:nvPicPr>
          <p:cNvPr id="7" name="Picture 6" descr="28b748d87b021c658c95e661e2dcda00.jpg"/>
          <p:cNvPicPr>
            <a:picLocks noChangeAspect="1"/>
          </p:cNvPicPr>
          <p:nvPr/>
        </p:nvPicPr>
        <p:blipFill>
          <a:blip r:embed="rId3"/>
          <a:stretch>
            <a:fillRect/>
          </a:stretch>
        </p:blipFill>
        <p:spPr>
          <a:xfrm>
            <a:off x="381000" y="3257550"/>
            <a:ext cx="1524000" cy="1714500"/>
          </a:xfrm>
          <a:prstGeom prst="rect">
            <a:avLst/>
          </a:prstGeom>
        </p:spPr>
      </p:pic>
      <p:pic>
        <p:nvPicPr>
          <p:cNvPr id="6" name="Picture 5" descr="logo.jpg"/>
          <p:cNvPicPr>
            <a:picLocks noChangeAspect="1"/>
          </p:cNvPicPr>
          <p:nvPr/>
        </p:nvPicPr>
        <p:blipFill>
          <a:blip r:embed="rId4" cstate="print"/>
          <a:stretch>
            <a:fillRect/>
          </a:stretch>
        </p:blipFill>
        <p:spPr>
          <a:xfrm>
            <a:off x="8534400" y="514350"/>
            <a:ext cx="463296" cy="463296"/>
          </a:xfrm>
          <a:prstGeom prst="rect">
            <a:avLst/>
          </a:prstGeom>
        </p:spPr>
      </p:pic>
    </p:spTree>
    <p:extLst>
      <p:ext uri="{BB962C8B-B14F-4D97-AF65-F5344CB8AC3E}">
        <p14:creationId xmlns="" xmlns:p14="http://schemas.microsoft.com/office/powerpoint/2010/main" val="4103309497"/>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p:txBody>
          <a:bodyPr numCol="1"/>
          <a:lstStyle/>
          <a:p>
            <a:pPr algn="just"/>
            <a:r>
              <a:rPr lang="en-US" dirty="0" smtClean="0"/>
              <a:t>Just like the previous generation of wireless cellular technology comes with the fifth generation, the 5G continues to improve, but also introduces a bunch of new technologies.</a:t>
            </a:r>
          </a:p>
          <a:p>
            <a:pPr algn="just">
              <a:buNone/>
            </a:pPr>
            <a:r>
              <a:rPr lang="en-US" dirty="0" smtClean="0"/>
              <a:t>         </a:t>
            </a:r>
          </a:p>
          <a:p>
            <a:pPr algn="just">
              <a:buNone/>
            </a:pPr>
            <a:r>
              <a:rPr lang="en-US" dirty="0" smtClean="0"/>
              <a:t>                                                                        </a:t>
            </a:r>
            <a:endParaRPr lang="en-US" dirty="0"/>
          </a:p>
        </p:txBody>
      </p:sp>
      <p:pic>
        <p:nvPicPr>
          <p:cNvPr id="5" name="Picture 4" descr="c284ebe6c7ffe0d489b3e0d4f314a35e.png"/>
          <p:cNvPicPr>
            <a:picLocks noChangeAspect="1"/>
          </p:cNvPicPr>
          <p:nvPr/>
        </p:nvPicPr>
        <p:blipFill>
          <a:blip r:embed="rId2"/>
          <a:stretch>
            <a:fillRect/>
          </a:stretch>
        </p:blipFill>
        <p:spPr>
          <a:xfrm>
            <a:off x="5486400" y="2537460"/>
            <a:ext cx="2743200" cy="2606040"/>
          </a:xfrm>
          <a:prstGeom prst="rect">
            <a:avLst/>
          </a:prstGeom>
        </p:spPr>
      </p:pic>
      <p:pic>
        <p:nvPicPr>
          <p:cNvPr id="6" name="Picture 5" descr="logo.jpg"/>
          <p:cNvPicPr>
            <a:picLocks noChangeAspect="1"/>
          </p:cNvPicPr>
          <p:nvPr/>
        </p:nvPicPr>
        <p:blipFill>
          <a:blip r:embed="rId3" cstate="print"/>
          <a:stretch>
            <a:fillRect/>
          </a:stretch>
        </p:blipFill>
        <p:spPr>
          <a:xfrm>
            <a:off x="8686800" y="514350"/>
            <a:ext cx="387096" cy="387096"/>
          </a:xfrm>
          <a:prstGeom prst="rect">
            <a:avLst/>
          </a:prstGeom>
        </p:spPr>
      </p:pic>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128470"/>
            <a:ext cx="6108200" cy="763525"/>
          </a:xfrm>
        </p:spPr>
        <p:txBody>
          <a:bodyPr>
            <a:normAutofit/>
          </a:bodyPr>
          <a:lstStyle/>
          <a:p>
            <a:pPr algn="l"/>
            <a:r>
              <a:rPr lang="en-US" dirty="0" smtClean="0"/>
              <a:t>Technology Walk  </a:t>
            </a:r>
            <a:endParaRPr lang="en-US" dirty="0"/>
          </a:p>
        </p:txBody>
      </p:sp>
      <p:pic>
        <p:nvPicPr>
          <p:cNvPr id="6" name="Content Placeholder 5" descr="Picture1.jpg"/>
          <p:cNvPicPr>
            <a:picLocks noGrp="1" noChangeAspect="1"/>
          </p:cNvPicPr>
          <p:nvPr>
            <p:ph idx="1"/>
          </p:nvPr>
        </p:nvPicPr>
        <p:blipFill>
          <a:blip r:embed="rId2"/>
          <a:stretch>
            <a:fillRect/>
          </a:stretch>
        </p:blipFill>
        <p:spPr>
          <a:xfrm>
            <a:off x="2743200" y="1504950"/>
            <a:ext cx="6108700" cy="3270253"/>
          </a:xfrm>
        </p:spPr>
      </p:pic>
      <p:pic>
        <p:nvPicPr>
          <p:cNvPr id="8" name="Picture 7" descr="purple_funny_emoji_face_stickers-r0add9c1fa49b4d56917534ae1d1367c9_v9waf_8byvr_540.jpg"/>
          <p:cNvPicPr>
            <a:picLocks noChangeAspect="1"/>
          </p:cNvPicPr>
          <p:nvPr/>
        </p:nvPicPr>
        <p:blipFill>
          <a:blip r:embed="rId3" cstate="print"/>
          <a:stretch>
            <a:fillRect/>
          </a:stretch>
        </p:blipFill>
        <p:spPr>
          <a:xfrm>
            <a:off x="5791200" y="285750"/>
            <a:ext cx="609600" cy="609600"/>
          </a:xfrm>
          <a:prstGeom prst="rect">
            <a:avLst/>
          </a:prstGeom>
        </p:spPr>
      </p:pic>
      <p:pic>
        <p:nvPicPr>
          <p:cNvPr id="5" name="Picture 4" descr="logo.jpg"/>
          <p:cNvPicPr>
            <a:picLocks noChangeAspect="1"/>
          </p:cNvPicPr>
          <p:nvPr/>
        </p:nvPicPr>
        <p:blipFill>
          <a:blip r:embed="rId4"/>
          <a:stretch>
            <a:fillRect/>
          </a:stretch>
        </p:blipFill>
        <p:spPr>
          <a:xfrm>
            <a:off x="8534400" y="285750"/>
            <a:ext cx="533400" cy="533400"/>
          </a:xfrm>
          <a:prstGeom prst="rect">
            <a:avLst/>
          </a:prstGeom>
        </p:spPr>
      </p:pic>
    </p:spTree>
    <p:extLst>
      <p:ext uri="{BB962C8B-B14F-4D97-AF65-F5344CB8AC3E}">
        <p14:creationId xmlns="" xmlns:p14="http://schemas.microsoft.com/office/powerpoint/2010/main" val="1101633878"/>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281175"/>
            <a:ext cx="8093365" cy="878053"/>
          </a:xfrm>
        </p:spPr>
        <p:txBody>
          <a:bodyPr>
            <a:normAutofit/>
          </a:bodyPr>
          <a:lstStyle/>
          <a:p>
            <a:r>
              <a:rPr lang="en-US" dirty="0" smtClean="0"/>
              <a:t>Evolution Of  Generations</a:t>
            </a:r>
            <a:endParaRPr lang="en-US" dirty="0"/>
          </a:p>
        </p:txBody>
      </p:sp>
      <p:pic>
        <p:nvPicPr>
          <p:cNvPr id="9" name="Picture 8" descr="mobile.jpg"/>
          <p:cNvPicPr>
            <a:picLocks noChangeAspect="1"/>
          </p:cNvPicPr>
          <p:nvPr/>
        </p:nvPicPr>
        <p:blipFill>
          <a:blip r:embed="rId2"/>
          <a:stretch>
            <a:fillRect/>
          </a:stretch>
        </p:blipFill>
        <p:spPr>
          <a:xfrm>
            <a:off x="152400" y="1200150"/>
            <a:ext cx="8839200" cy="3683000"/>
          </a:xfrm>
          <a:prstGeom prst="rect">
            <a:avLst/>
          </a:prstGeom>
        </p:spPr>
      </p:pic>
      <p:pic>
        <p:nvPicPr>
          <p:cNvPr id="5" name="Picture 4" descr="logo.jpg"/>
          <p:cNvPicPr>
            <a:picLocks noChangeAspect="1"/>
          </p:cNvPicPr>
          <p:nvPr/>
        </p:nvPicPr>
        <p:blipFill>
          <a:blip r:embed="rId3"/>
          <a:stretch>
            <a:fillRect/>
          </a:stretch>
        </p:blipFill>
        <p:spPr>
          <a:xfrm>
            <a:off x="8604504" y="438150"/>
            <a:ext cx="539496" cy="539496"/>
          </a:xfrm>
          <a:prstGeom prst="rect">
            <a:avLst/>
          </a:prstGeom>
        </p:spPr>
      </p:pic>
    </p:spTree>
    <p:extLst>
      <p:ext uri="{BB962C8B-B14F-4D97-AF65-F5344CB8AC3E}">
        <p14:creationId xmlns="" xmlns:p14="http://schemas.microsoft.com/office/powerpoint/2010/main" val="4170783713"/>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52800" y="1200150"/>
            <a:ext cx="39624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First Generation</a:t>
            </a:r>
            <a:endParaRPr lang="en-US" sz="3200" dirty="0">
              <a:latin typeface="Times New Roman" pitchFamily="18" charset="0"/>
              <a:cs typeface="Times New Roman" pitchFamily="18" charset="0"/>
            </a:endParaRPr>
          </a:p>
        </p:txBody>
      </p:sp>
      <p:pic>
        <p:nvPicPr>
          <p:cNvPr id="8" name="Picture 7" descr="motoroladynaTACpressfoto1973USETHIS.png"/>
          <p:cNvPicPr>
            <a:picLocks noChangeAspect="1"/>
          </p:cNvPicPr>
          <p:nvPr/>
        </p:nvPicPr>
        <p:blipFill>
          <a:blip r:embed="rId2"/>
          <a:stretch>
            <a:fillRect/>
          </a:stretch>
        </p:blipFill>
        <p:spPr>
          <a:xfrm>
            <a:off x="6781800" y="1200150"/>
            <a:ext cx="1972843" cy="3714750"/>
          </a:xfrm>
          <a:prstGeom prst="rect">
            <a:avLst/>
          </a:prstGeom>
        </p:spPr>
      </p:pic>
      <p:sp>
        <p:nvSpPr>
          <p:cNvPr id="10" name="TextBox 9"/>
          <p:cNvSpPr txBox="1"/>
          <p:nvPr/>
        </p:nvSpPr>
        <p:spPr>
          <a:xfrm>
            <a:off x="1905000" y="2038350"/>
            <a:ext cx="3581400" cy="2831544"/>
          </a:xfrm>
          <a:prstGeom prst="rect">
            <a:avLst/>
          </a:prstGeom>
          <a:noFill/>
        </p:spPr>
        <p:txBody>
          <a:bodyPr wrap="square" rtlCol="0">
            <a:spAutoFit/>
          </a:bodyPr>
          <a:lstStyle/>
          <a:p>
            <a:pPr>
              <a:buFont typeface="Wingdings" pitchFamily="2" charset="2"/>
              <a:buChar char="§"/>
            </a:pPr>
            <a:r>
              <a:rPr lang="en-US" dirty="0" smtClean="0"/>
              <a:t> </a:t>
            </a:r>
            <a:r>
              <a:rPr lang="en-US" sz="2000" dirty="0" smtClean="0">
                <a:latin typeface="Times New Roman" pitchFamily="18" charset="0"/>
                <a:cs typeface="Times New Roman" pitchFamily="18" charset="0"/>
              </a:rPr>
              <a:t>The First Generation was launched in Japan by “Nippon Telegraph &amp; Telephone.</a:t>
            </a:r>
          </a:p>
          <a:p>
            <a:endParaRPr lang="en-US" sz="2000" dirty="0" smtClean="0">
              <a:latin typeface="Times New Roman" pitchFamily="18" charset="0"/>
              <a:cs typeface="Times New Roman" pitchFamily="18" charset="0"/>
            </a:endParaRPr>
          </a:p>
          <a:p>
            <a:pPr>
              <a:buFont typeface="Wingdings" pitchFamily="2" charset="2"/>
              <a:buChar char="§"/>
            </a:pPr>
            <a:r>
              <a:rPr lang="en-US" sz="2000" dirty="0" smtClean="0">
                <a:latin typeface="Times New Roman" pitchFamily="18" charset="0"/>
                <a:cs typeface="Times New Roman" pitchFamily="18" charset="0"/>
              </a:rPr>
              <a:t> It was introduced in 1980s.</a:t>
            </a:r>
          </a:p>
          <a:p>
            <a:endParaRPr lang="en-US" sz="2000" dirty="0" smtClean="0">
              <a:latin typeface="Times New Roman" pitchFamily="18" charset="0"/>
              <a:cs typeface="Times New Roman" pitchFamily="18" charset="0"/>
            </a:endParaRPr>
          </a:p>
          <a:p>
            <a:pPr>
              <a:buFont typeface="Wingdings" pitchFamily="2" charset="2"/>
              <a:buChar char="§"/>
            </a:pPr>
            <a:r>
              <a:rPr lang="en-US" sz="2000" dirty="0" smtClean="0">
                <a:latin typeface="Times New Roman" pitchFamily="18" charset="0"/>
                <a:cs typeface="Times New Roman" pitchFamily="18" charset="0"/>
              </a:rPr>
              <a:t> The radio signals used by 1G networks are analog.</a:t>
            </a:r>
          </a:p>
          <a:p>
            <a:endParaRPr lang="en-US" dirty="0"/>
          </a:p>
        </p:txBody>
      </p:sp>
      <p:pic>
        <p:nvPicPr>
          <p:cNvPr id="6" name="Picture 5" descr="images.png"/>
          <p:cNvPicPr>
            <a:picLocks noChangeAspect="1"/>
          </p:cNvPicPr>
          <p:nvPr/>
        </p:nvPicPr>
        <p:blipFill>
          <a:blip r:embed="rId3"/>
          <a:stretch>
            <a:fillRect/>
          </a:stretch>
        </p:blipFill>
        <p:spPr>
          <a:xfrm>
            <a:off x="152400" y="3790950"/>
            <a:ext cx="1223963" cy="1223963"/>
          </a:xfrm>
          <a:prstGeom prst="rect">
            <a:avLst/>
          </a:prstGeom>
        </p:spPr>
      </p:pic>
      <p:pic>
        <p:nvPicPr>
          <p:cNvPr id="9" name="Picture 8" descr="logo.jpg"/>
          <p:cNvPicPr>
            <a:picLocks noChangeAspect="1"/>
          </p:cNvPicPr>
          <p:nvPr/>
        </p:nvPicPr>
        <p:blipFill>
          <a:blip r:embed="rId4"/>
          <a:stretch>
            <a:fillRect/>
          </a:stretch>
        </p:blipFill>
        <p:spPr>
          <a:xfrm>
            <a:off x="8458200" y="438150"/>
            <a:ext cx="533400" cy="533400"/>
          </a:xfrm>
          <a:prstGeom prst="rect">
            <a:avLst/>
          </a:prstGeom>
        </p:spPr>
      </p:pic>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1123950"/>
            <a:ext cx="44958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Second Generation</a:t>
            </a:r>
            <a:endParaRPr lang="en-US" sz="2800" dirty="0">
              <a:latin typeface="Times New Roman" pitchFamily="18" charset="0"/>
              <a:cs typeface="Times New Roman" pitchFamily="18" charset="0"/>
            </a:endParaRPr>
          </a:p>
        </p:txBody>
      </p:sp>
      <p:pic>
        <p:nvPicPr>
          <p:cNvPr id="3" name="Picture 2" descr="Samsung-SGH-E250.jpg"/>
          <p:cNvPicPr>
            <a:picLocks noChangeAspect="1"/>
          </p:cNvPicPr>
          <p:nvPr/>
        </p:nvPicPr>
        <p:blipFill>
          <a:blip r:embed="rId2"/>
          <a:stretch>
            <a:fillRect/>
          </a:stretch>
        </p:blipFill>
        <p:spPr>
          <a:xfrm>
            <a:off x="6096000" y="1276350"/>
            <a:ext cx="2857500" cy="3714750"/>
          </a:xfrm>
          <a:prstGeom prst="rect">
            <a:avLst/>
          </a:prstGeom>
        </p:spPr>
      </p:pic>
      <p:sp>
        <p:nvSpPr>
          <p:cNvPr id="5" name="TextBox 4"/>
          <p:cNvSpPr txBox="1"/>
          <p:nvPr/>
        </p:nvSpPr>
        <p:spPr>
          <a:xfrm>
            <a:off x="1524000" y="2038350"/>
            <a:ext cx="3962400" cy="2031325"/>
          </a:xfrm>
          <a:prstGeom prst="rect">
            <a:avLst/>
          </a:prstGeom>
          <a:noFill/>
        </p:spPr>
        <p:txBody>
          <a:bodyPr wrap="square" rtlCol="0">
            <a:spAutoFit/>
          </a:bodyPr>
          <a:lstStyle/>
          <a:p>
            <a:pPr>
              <a:buFont typeface="Wingdings" pitchFamily="2" charset="2"/>
              <a:buChar char="§"/>
            </a:pPr>
            <a:r>
              <a:rPr lang="en-US" dirty="0" smtClean="0"/>
              <a:t> </a:t>
            </a:r>
            <a:r>
              <a:rPr lang="en-US" dirty="0" smtClean="0">
                <a:latin typeface="Times New Roman" pitchFamily="18" charset="0"/>
                <a:cs typeface="Times New Roman" pitchFamily="18" charset="0"/>
              </a:rPr>
              <a:t>The Second Generation was launched on the GSM standard in Finland by </a:t>
            </a:r>
            <a:r>
              <a:rPr lang="en-US" dirty="0" err="1" smtClean="0">
                <a:latin typeface="Times New Roman" pitchFamily="18" charset="0"/>
                <a:cs typeface="Times New Roman" pitchFamily="18" charset="0"/>
              </a:rPr>
              <a:t>Radiolinja</a:t>
            </a:r>
            <a:r>
              <a:rPr lang="en-US" dirty="0" smtClean="0">
                <a:latin typeface="Times New Roman" pitchFamily="18" charset="0"/>
                <a:cs typeface="Times New Roman" pitchFamily="18" charset="0"/>
              </a:rPr>
              <a:t> in 1991.</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 2G introduced data services for mobile, starting with SMS text messages, Picture messages and MMS.</a:t>
            </a:r>
          </a:p>
        </p:txBody>
      </p:sp>
      <p:pic>
        <p:nvPicPr>
          <p:cNvPr id="9" name="Picture 8" descr="sms-line-icon-web-and-mobile-message-sign-vector-18444718.jpg"/>
          <p:cNvPicPr>
            <a:picLocks noChangeAspect="1"/>
          </p:cNvPicPr>
          <p:nvPr/>
        </p:nvPicPr>
        <p:blipFill>
          <a:blip r:embed="rId3" cstate="print"/>
          <a:stretch>
            <a:fillRect/>
          </a:stretch>
        </p:blipFill>
        <p:spPr>
          <a:xfrm>
            <a:off x="0" y="3867150"/>
            <a:ext cx="1484468" cy="1276350"/>
          </a:xfrm>
          <a:prstGeom prst="rect">
            <a:avLst/>
          </a:prstGeom>
        </p:spPr>
      </p:pic>
      <p:pic>
        <p:nvPicPr>
          <p:cNvPr id="6" name="Picture 5" descr="logo.jpg"/>
          <p:cNvPicPr>
            <a:picLocks noChangeAspect="1"/>
          </p:cNvPicPr>
          <p:nvPr/>
        </p:nvPicPr>
        <p:blipFill>
          <a:blip r:embed="rId4"/>
          <a:stretch>
            <a:fillRect/>
          </a:stretch>
        </p:blipFill>
        <p:spPr>
          <a:xfrm>
            <a:off x="8458200" y="438150"/>
            <a:ext cx="539496" cy="539496"/>
          </a:xfrm>
          <a:prstGeom prst="rect">
            <a:avLst/>
          </a:prstGeom>
        </p:spPr>
      </p:pic>
    </p:spTree>
    <p:extLst>
      <p:ext uri="{BB962C8B-B14F-4D97-AF65-F5344CB8AC3E}">
        <p14:creationId xmlns="" xmlns:p14="http://schemas.microsoft.com/office/powerpoint/2010/main" val="109100692"/>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1123950"/>
            <a:ext cx="34290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Third Generation</a:t>
            </a:r>
            <a:endParaRPr lang="en-US" sz="2800" dirty="0">
              <a:latin typeface="Times New Roman" pitchFamily="18" charset="0"/>
              <a:cs typeface="Times New Roman" pitchFamily="18" charset="0"/>
            </a:endParaRPr>
          </a:p>
        </p:txBody>
      </p:sp>
      <p:pic>
        <p:nvPicPr>
          <p:cNvPr id="3" name="Picture 2" descr="8dd9a695d0020aecd46824c11ddb59aa_375x500_1.jpg"/>
          <p:cNvPicPr>
            <a:picLocks noChangeAspect="1"/>
          </p:cNvPicPr>
          <p:nvPr/>
        </p:nvPicPr>
        <p:blipFill>
          <a:blip r:embed="rId2"/>
          <a:stretch>
            <a:fillRect/>
          </a:stretch>
        </p:blipFill>
        <p:spPr>
          <a:xfrm>
            <a:off x="6096000" y="1123950"/>
            <a:ext cx="2900363" cy="3867150"/>
          </a:xfrm>
          <a:prstGeom prst="rect">
            <a:avLst/>
          </a:prstGeom>
        </p:spPr>
      </p:pic>
      <p:sp>
        <p:nvSpPr>
          <p:cNvPr id="4" name="TextBox 3"/>
          <p:cNvSpPr txBox="1"/>
          <p:nvPr/>
        </p:nvSpPr>
        <p:spPr>
          <a:xfrm>
            <a:off x="1524000" y="2190750"/>
            <a:ext cx="3886200" cy="2031325"/>
          </a:xfrm>
          <a:prstGeom prst="rect">
            <a:avLst/>
          </a:prstGeom>
          <a:noFill/>
        </p:spPr>
        <p:txBody>
          <a:bodyPr wrap="square" rtlCol="0">
            <a:spAutoFit/>
          </a:bodyPr>
          <a:lstStyle/>
          <a:p>
            <a:pPr>
              <a:buFont typeface="Wingdings" pitchFamily="2" charset="2"/>
              <a:buChar char="§"/>
            </a:pPr>
            <a:r>
              <a:rPr lang="en-US" dirty="0" smtClean="0"/>
              <a:t> </a:t>
            </a:r>
            <a:r>
              <a:rPr lang="en-US" dirty="0" smtClean="0">
                <a:latin typeface="Times New Roman" pitchFamily="18" charset="0"/>
                <a:cs typeface="Times New Roman" pitchFamily="18" charset="0"/>
              </a:rPr>
              <a:t>The Third Generation was launched by NTT </a:t>
            </a:r>
            <a:r>
              <a:rPr lang="en-US" dirty="0" err="1" smtClean="0">
                <a:latin typeface="Times New Roman" pitchFamily="18" charset="0"/>
                <a:cs typeface="Times New Roman" pitchFamily="18" charset="0"/>
              </a:rPr>
              <a:t>DoCoMo</a:t>
            </a:r>
            <a:r>
              <a:rPr lang="en-US" dirty="0" smtClean="0">
                <a:latin typeface="Times New Roman" pitchFamily="18" charset="0"/>
                <a:cs typeface="Times New Roman" pitchFamily="18" charset="0"/>
              </a:rPr>
              <a:t> in Japan.</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 3G finds applications in wireless voice telephony, Mobile Internet Access, Fixed wireless internet access, Video calls ,Mobile TV and Camera.</a:t>
            </a:r>
            <a:endParaRPr lang="en-US" dirty="0">
              <a:latin typeface="Times New Roman" pitchFamily="18" charset="0"/>
              <a:cs typeface="Times New Roman" pitchFamily="18" charset="0"/>
            </a:endParaRPr>
          </a:p>
        </p:txBody>
      </p:sp>
      <p:pic>
        <p:nvPicPr>
          <p:cNvPr id="5" name="Picture 4" descr="video-call-93-736374.png"/>
          <p:cNvPicPr>
            <a:picLocks noChangeAspect="1"/>
          </p:cNvPicPr>
          <p:nvPr/>
        </p:nvPicPr>
        <p:blipFill>
          <a:blip r:embed="rId3"/>
          <a:stretch>
            <a:fillRect/>
          </a:stretch>
        </p:blipFill>
        <p:spPr>
          <a:xfrm>
            <a:off x="0" y="3790950"/>
            <a:ext cx="1219200" cy="1219200"/>
          </a:xfrm>
          <a:prstGeom prst="rect">
            <a:avLst/>
          </a:prstGeom>
        </p:spPr>
      </p:pic>
      <p:pic>
        <p:nvPicPr>
          <p:cNvPr id="6" name="Picture 5" descr="images.jpg"/>
          <p:cNvPicPr>
            <a:picLocks noChangeAspect="1"/>
          </p:cNvPicPr>
          <p:nvPr/>
        </p:nvPicPr>
        <p:blipFill>
          <a:blip r:embed="rId4"/>
          <a:stretch>
            <a:fillRect/>
          </a:stretch>
        </p:blipFill>
        <p:spPr>
          <a:xfrm>
            <a:off x="0" y="1123950"/>
            <a:ext cx="999099" cy="985837"/>
          </a:xfrm>
          <a:prstGeom prst="rect">
            <a:avLst/>
          </a:prstGeom>
        </p:spPr>
      </p:pic>
      <p:pic>
        <p:nvPicPr>
          <p:cNvPr id="7" name="Picture 6" descr="logo.jpg"/>
          <p:cNvPicPr>
            <a:picLocks noChangeAspect="1"/>
          </p:cNvPicPr>
          <p:nvPr/>
        </p:nvPicPr>
        <p:blipFill>
          <a:blip r:embed="rId5" cstate="print"/>
          <a:stretch>
            <a:fillRect/>
          </a:stretch>
        </p:blipFill>
        <p:spPr>
          <a:xfrm>
            <a:off x="8534400" y="514350"/>
            <a:ext cx="463296" cy="463296"/>
          </a:xfrm>
          <a:prstGeom prst="rect">
            <a:avLst/>
          </a:prstGeom>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1200150"/>
            <a:ext cx="37338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Fourth Generation</a:t>
            </a:r>
            <a:endParaRPr lang="en-US" sz="2800" dirty="0">
              <a:latin typeface="Times New Roman" pitchFamily="18" charset="0"/>
              <a:cs typeface="Times New Roman" pitchFamily="18" charset="0"/>
            </a:endParaRPr>
          </a:p>
        </p:txBody>
      </p:sp>
      <p:pic>
        <p:nvPicPr>
          <p:cNvPr id="4" name="Picture 3" descr="images (1).jpg"/>
          <p:cNvPicPr>
            <a:picLocks noChangeAspect="1"/>
          </p:cNvPicPr>
          <p:nvPr/>
        </p:nvPicPr>
        <p:blipFill>
          <a:blip r:embed="rId2"/>
          <a:stretch>
            <a:fillRect/>
          </a:stretch>
        </p:blipFill>
        <p:spPr>
          <a:xfrm>
            <a:off x="5867400" y="1733550"/>
            <a:ext cx="3276600" cy="3276600"/>
          </a:xfrm>
          <a:prstGeom prst="rect">
            <a:avLst/>
          </a:prstGeom>
        </p:spPr>
      </p:pic>
      <p:sp>
        <p:nvSpPr>
          <p:cNvPr id="5" name="TextBox 4"/>
          <p:cNvSpPr txBox="1"/>
          <p:nvPr/>
        </p:nvSpPr>
        <p:spPr>
          <a:xfrm>
            <a:off x="1676400" y="2038350"/>
            <a:ext cx="3810000" cy="1508105"/>
          </a:xfrm>
          <a:prstGeom prst="rect">
            <a:avLst/>
          </a:prstGeom>
          <a:noFill/>
        </p:spPr>
        <p:txBody>
          <a:bodyPr wrap="square" rtlCol="0">
            <a:spAutoFit/>
          </a:bodyPr>
          <a:lstStyle/>
          <a:p>
            <a:pPr>
              <a:buFont typeface="Wingdings" pitchFamily="2" charset="2"/>
              <a:buChar char="§"/>
            </a:pPr>
            <a:r>
              <a:rPr lang="en-US" dirty="0" smtClean="0"/>
              <a:t> </a:t>
            </a:r>
            <a:r>
              <a:rPr lang="en-US" sz="2000" dirty="0" smtClean="0">
                <a:latin typeface="Times New Roman" pitchFamily="18" charset="0"/>
                <a:cs typeface="Times New Roman" pitchFamily="18" charset="0"/>
              </a:rPr>
              <a:t>It was introduced in 2009</a:t>
            </a:r>
            <a:r>
              <a:rPr lang="en-US" dirty="0" smtClean="0">
                <a:latin typeface="Times New Roman" pitchFamily="18" charset="0"/>
                <a:cs typeface="Times New Roman" pitchFamily="18" charset="0"/>
              </a:rPr>
              <a:t>.</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 4G introduced IP telephony, Gaming services, Video conferencing, 3D television and Online shopping.</a:t>
            </a:r>
          </a:p>
        </p:txBody>
      </p:sp>
      <p:pic>
        <p:nvPicPr>
          <p:cNvPr id="6" name="Picture 5" descr="512535.png"/>
          <p:cNvPicPr>
            <a:picLocks noChangeAspect="1"/>
          </p:cNvPicPr>
          <p:nvPr/>
        </p:nvPicPr>
        <p:blipFill>
          <a:blip r:embed="rId3" cstate="print"/>
          <a:stretch>
            <a:fillRect/>
          </a:stretch>
        </p:blipFill>
        <p:spPr>
          <a:xfrm>
            <a:off x="152400" y="4305300"/>
            <a:ext cx="838200" cy="838200"/>
          </a:xfrm>
          <a:prstGeom prst="rect">
            <a:avLst/>
          </a:prstGeom>
        </p:spPr>
      </p:pic>
      <p:pic>
        <p:nvPicPr>
          <p:cNvPr id="7" name="Picture 6" descr="images (1).png"/>
          <p:cNvPicPr>
            <a:picLocks noChangeAspect="1"/>
          </p:cNvPicPr>
          <p:nvPr/>
        </p:nvPicPr>
        <p:blipFill>
          <a:blip r:embed="rId4"/>
          <a:stretch>
            <a:fillRect/>
          </a:stretch>
        </p:blipFill>
        <p:spPr>
          <a:xfrm>
            <a:off x="1143000" y="4229100"/>
            <a:ext cx="914400" cy="914400"/>
          </a:xfrm>
          <a:prstGeom prst="rect">
            <a:avLst/>
          </a:prstGeom>
        </p:spPr>
      </p:pic>
      <p:pic>
        <p:nvPicPr>
          <p:cNvPr id="8" name="Picture 7" descr="online-shopping-web-icon-template-tablet-vector-13475733.jpg"/>
          <p:cNvPicPr>
            <a:picLocks noChangeAspect="1"/>
          </p:cNvPicPr>
          <p:nvPr/>
        </p:nvPicPr>
        <p:blipFill>
          <a:blip r:embed="rId5" cstate="print"/>
          <a:stretch>
            <a:fillRect/>
          </a:stretch>
        </p:blipFill>
        <p:spPr>
          <a:xfrm>
            <a:off x="2190751" y="4019550"/>
            <a:ext cx="1040694" cy="1123950"/>
          </a:xfrm>
          <a:prstGeom prst="rect">
            <a:avLst/>
          </a:prstGeom>
        </p:spPr>
      </p:pic>
      <p:pic>
        <p:nvPicPr>
          <p:cNvPr id="9" name="Picture 8" descr="logo.jpg"/>
          <p:cNvPicPr>
            <a:picLocks noChangeAspect="1"/>
          </p:cNvPicPr>
          <p:nvPr/>
        </p:nvPicPr>
        <p:blipFill>
          <a:blip r:embed="rId6" cstate="print"/>
          <a:stretch>
            <a:fillRect/>
          </a:stretch>
        </p:blipFill>
        <p:spPr>
          <a:xfrm>
            <a:off x="8534400" y="438150"/>
            <a:ext cx="463296" cy="463296"/>
          </a:xfrm>
          <a:prstGeom prst="rect">
            <a:avLst/>
          </a:prstGeom>
        </p:spPr>
      </p:pic>
    </p:spTree>
  </p:cSld>
  <p:clrMapOvr>
    <a:masterClrMapping/>
  </p:clrMapOvr>
  <p:transition>
    <p:wipe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TotalTime>
  <Words>319</Words>
  <Application>Microsoft Office PowerPoint</Application>
  <PresentationFormat>On-screen Show (16:9)</PresentationFormat>
  <Paragraphs>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5G Wireless Technology</vt:lpstr>
      <vt:lpstr>Contents</vt:lpstr>
      <vt:lpstr>Introduction</vt:lpstr>
      <vt:lpstr>Technology Walk  </vt:lpstr>
      <vt:lpstr>Evolution Of  Generations</vt:lpstr>
      <vt:lpstr>Slide 6</vt:lpstr>
      <vt:lpstr>Slide 7</vt:lpstr>
      <vt:lpstr>Slide 8</vt:lpstr>
      <vt:lpstr>Slide 9</vt:lpstr>
      <vt:lpstr>Slide 10</vt:lpstr>
      <vt:lpstr>Slide 11</vt:lpstr>
      <vt:lpstr>Slide 12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Student</cp:lastModifiedBy>
  <cp:revision>118</cp:revision>
  <dcterms:created xsi:type="dcterms:W3CDTF">2013-08-21T19:17:07Z</dcterms:created>
  <dcterms:modified xsi:type="dcterms:W3CDTF">2019-02-11T08:27:16Z</dcterms:modified>
</cp:coreProperties>
</file>