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66" r:id="rId4"/>
    <p:sldId id="261" r:id="rId5"/>
    <p:sldId id="262" r:id="rId6"/>
    <p:sldId id="263" r:id="rId7"/>
    <p:sldId id="264" r:id="rId8"/>
    <p:sldId id="265"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48" autoAdjust="0"/>
    <p:restoredTop sz="94660"/>
  </p:normalViewPr>
  <p:slideViewPr>
    <p:cSldViewPr>
      <p:cViewPr varScale="1">
        <p:scale>
          <a:sx n="83" d="100"/>
          <a:sy n="83" d="100"/>
        </p:scale>
        <p:origin x="-1397" y="-77"/>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76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4F6096-F31D-44E2-B452-6A71C13CFBD0}" type="datetimeFigureOut">
              <a:rPr lang="en-US" smtClean="0"/>
              <a:pPr/>
              <a:t>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8CD79D-436B-476A-A675-4D138ED0E1B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30C659-D205-4BBB-A57C-CD4BA4275F40}" type="datetimeFigureOut">
              <a:rPr lang="en-US" smtClean="0"/>
              <a:pPr/>
              <a:t>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17A3C-0460-467E-B643-084FDBBDD22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417A3C-0460-467E-B643-084FDBBDD22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417A3C-0460-467E-B643-084FDBBDD224}"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17A18C-F9C1-4C2D-844E-D49B68EFA18A}" type="datetimeFigureOut">
              <a:rPr lang="en-US" smtClean="0"/>
              <a:pPr/>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8B021-5F31-4322-8332-A165C4D933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17A18C-F9C1-4C2D-844E-D49B68EFA18A}" type="datetimeFigureOut">
              <a:rPr lang="en-US" smtClean="0"/>
              <a:pPr/>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8B021-5F31-4322-8332-A165C4D933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17A18C-F9C1-4C2D-844E-D49B68EFA18A}" type="datetimeFigureOut">
              <a:rPr lang="en-US" smtClean="0"/>
              <a:pPr/>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8B021-5F31-4322-8332-A165C4D933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17A18C-F9C1-4C2D-844E-D49B68EFA18A}" type="datetimeFigureOut">
              <a:rPr lang="en-US" smtClean="0"/>
              <a:pPr/>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8B021-5F31-4322-8332-A165C4D933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17A18C-F9C1-4C2D-844E-D49B68EFA18A}" type="datetimeFigureOut">
              <a:rPr lang="en-US" smtClean="0"/>
              <a:pPr/>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8B021-5F31-4322-8332-A165C4D933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17A18C-F9C1-4C2D-844E-D49B68EFA18A}" type="datetimeFigureOut">
              <a:rPr lang="en-US" smtClean="0"/>
              <a:pPr/>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8B021-5F31-4322-8332-A165C4D933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17A18C-F9C1-4C2D-844E-D49B68EFA18A}" type="datetimeFigureOut">
              <a:rPr lang="en-US" smtClean="0"/>
              <a:pPr/>
              <a:t>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8B021-5F31-4322-8332-A165C4D933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17A18C-F9C1-4C2D-844E-D49B68EFA18A}" type="datetimeFigureOut">
              <a:rPr lang="en-US" smtClean="0"/>
              <a:pPr/>
              <a:t>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8B021-5F31-4322-8332-A165C4D933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7A18C-F9C1-4C2D-844E-D49B68EFA18A}" type="datetimeFigureOut">
              <a:rPr lang="en-US" smtClean="0"/>
              <a:pPr/>
              <a:t>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8B021-5F31-4322-8332-A165C4D933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17A18C-F9C1-4C2D-844E-D49B68EFA18A}" type="datetimeFigureOut">
              <a:rPr lang="en-US" smtClean="0"/>
              <a:pPr/>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8B021-5F31-4322-8332-A165C4D933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17A18C-F9C1-4C2D-844E-D49B68EFA18A}" type="datetimeFigureOut">
              <a:rPr lang="en-US" smtClean="0"/>
              <a:pPr/>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8B021-5F31-4322-8332-A165C4D933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1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7A18C-F9C1-4C2D-844E-D49B68EFA18A}" type="datetimeFigureOut">
              <a:rPr lang="en-US" smtClean="0"/>
              <a:pPr/>
              <a:t>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8B021-5F31-4322-8332-A165C4D933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90600"/>
            <a:ext cx="7848600" cy="2209800"/>
          </a:xfrm>
        </p:spPr>
        <p:txBody>
          <a:bodyPr>
            <a:normAutofit fontScale="90000"/>
          </a:bodyPr>
          <a:lstStyle/>
          <a:p>
            <a:r>
              <a:rPr lang="en-US" sz="4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a:t>
            </a:r>
            <a:br>
              <a:rPr lang="en-US" sz="4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br>
            <a:r>
              <a:rPr lang="en-US" sz="38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JAYOTI VIDYAPEETH WOMEN'S UNIVERSITY</a:t>
            </a:r>
            <a:r>
              <a:rPr lang="en-US"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a:r>
            <a:br>
              <a:rPr lang="en-US"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br>
            <a:r>
              <a:rPr lang="en-US"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a:t>
            </a:r>
            <a:br>
              <a:rPr lang="en-US"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br>
            <a:r>
              <a:rPr lang="en-US"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a:r>
            <a:br>
              <a:rPr lang="en-US"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br>
            <a:r>
              <a:rPr lang="en-US"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a:t>
            </a:r>
            <a:br>
              <a:rPr lang="en-US"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br>
            <a:r>
              <a:rPr lang="en-US" sz="36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ETCDWP-II-2019                                                          </a:t>
            </a:r>
            <a:r>
              <a:rPr lang="en-US"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a:r>
            <a:br>
              <a:rPr lang="en-US"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br>
            <a:r>
              <a:rPr lang="en-US" sz="3100" b="1" i="1"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sz="3100" b="1" i="1" dirty="0" smtClean="0">
                <a:effectLst>
                  <a:outerShdw blurRad="38100" dist="38100" dir="2700000" algn="tl">
                    <a:srgbClr val="000000">
                      <a:alpha val="43137"/>
                    </a:srgbClr>
                  </a:outerShdw>
                </a:effectLst>
                <a:latin typeface="Times New Roman" pitchFamily="18" charset="0"/>
                <a:cs typeface="Times New Roman" pitchFamily="18" charset="0"/>
              </a:rPr>
            </a:br>
            <a:r>
              <a:rPr lang="en-US" b="1" i="1"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b="1" i="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4" descr="download.jpg"/>
          <p:cNvPicPr>
            <a:picLocks noChangeAspect="1"/>
          </p:cNvPicPr>
          <p:nvPr/>
        </p:nvPicPr>
        <p:blipFill>
          <a:blip r:embed="rId4"/>
          <a:stretch>
            <a:fillRect/>
          </a:stretch>
        </p:blipFill>
        <p:spPr>
          <a:xfrm>
            <a:off x="4267200" y="1676400"/>
            <a:ext cx="1066800" cy="10021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2209800" y="4343400"/>
            <a:ext cx="184731" cy="369332"/>
          </a:xfrm>
          <a:prstGeom prst="rect">
            <a:avLst/>
          </a:prstGeom>
          <a:noFill/>
        </p:spPr>
        <p:txBody>
          <a:bodyPr wrap="none" rtlCol="0">
            <a:spAutoFit/>
          </a:bodyPr>
          <a:lstStyle/>
          <a:p>
            <a:endParaRPr lang="en-US" dirty="0"/>
          </a:p>
        </p:txBody>
      </p:sp>
      <p:sp>
        <p:nvSpPr>
          <p:cNvPr id="13" name="TextBox 12"/>
          <p:cNvSpPr txBox="1"/>
          <p:nvPr/>
        </p:nvSpPr>
        <p:spPr>
          <a:xfrm>
            <a:off x="2133600" y="2971800"/>
            <a:ext cx="5181600" cy="461665"/>
          </a:xfrm>
          <a:prstGeom prst="rect">
            <a:avLst/>
          </a:prstGeom>
          <a:noFill/>
        </p:spPr>
        <p:txBody>
          <a:bodyPr wrap="square" rtlCol="0">
            <a:spAutoFit/>
          </a:bodyPr>
          <a:lstStyle/>
          <a:p>
            <a:endParaRPr lang="en-US" sz="2400" dirty="0"/>
          </a:p>
        </p:txBody>
      </p:sp>
      <p:sp>
        <p:nvSpPr>
          <p:cNvPr id="14" name="TextBox 13"/>
          <p:cNvSpPr txBox="1"/>
          <p:nvPr/>
        </p:nvSpPr>
        <p:spPr>
          <a:xfrm>
            <a:off x="1981200" y="3733800"/>
            <a:ext cx="5562600" cy="1015663"/>
          </a:xfrm>
          <a:prstGeom prst="rect">
            <a:avLst/>
          </a:prstGeom>
          <a:noFill/>
        </p:spPr>
        <p:txBody>
          <a:bodyPr wrap="square" rtlCol="0">
            <a:spAutoFit/>
          </a:bodyPr>
          <a:lstStyle/>
          <a:p>
            <a:pPr algn="ctr"/>
            <a:r>
              <a:rPr lang="en-US" sz="3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ROBOT VISION: EYE FOR THE ROBOTS</a:t>
            </a:r>
            <a:endParaRPr lang="en-US" sz="3000" dirty="0"/>
          </a:p>
        </p:txBody>
      </p:sp>
      <p:sp>
        <p:nvSpPr>
          <p:cNvPr id="18" name="TextBox 17"/>
          <p:cNvSpPr txBox="1"/>
          <p:nvPr/>
        </p:nvSpPr>
        <p:spPr>
          <a:xfrm>
            <a:off x="4495800" y="4953000"/>
            <a:ext cx="4648200" cy="1631216"/>
          </a:xfrm>
          <a:prstGeom prst="rect">
            <a:avLst/>
          </a:prstGeom>
          <a:noFill/>
        </p:spPr>
        <p:txBody>
          <a:bodyPr wrap="square" rtlCol="0">
            <a:spAutoFit/>
          </a:bodyPr>
          <a:lstStyle/>
          <a:p>
            <a:r>
              <a:rPr lang="en-US" sz="2000" b="1" u="sng" dirty="0" smtClean="0">
                <a:solidFill>
                  <a:schemeClr val="tx1">
                    <a:lumMod val="95000"/>
                    <a:lumOff val="5000"/>
                  </a:schemeClr>
                </a:solidFill>
                <a:latin typeface="Times New Roman" pitchFamily="18" charset="0"/>
                <a:cs typeface="Times New Roman" pitchFamily="18" charset="0"/>
              </a:rPr>
              <a:t>Presented By:</a:t>
            </a:r>
          </a:p>
          <a:p>
            <a:r>
              <a:rPr lang="en-US"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Jv’n Priyanka Soni (JV-U/17/1245)</a:t>
            </a:r>
          </a:p>
          <a:p>
            <a:r>
              <a:rPr lang="en-US" sz="2000" b="1" dirty="0" smtClean="0">
                <a:solidFill>
                  <a:srgbClr val="002060"/>
                </a:solidFill>
                <a:latin typeface="Times New Roman" pitchFamily="18" charset="0"/>
                <a:cs typeface="Times New Roman" pitchFamily="18" charset="0"/>
              </a:rPr>
              <a:t>Jv’n Anshu Singh Parihar(JV-U/17/1156)</a:t>
            </a:r>
          </a:p>
          <a:p>
            <a:r>
              <a:rPr lang="en-US" sz="2000" b="1" dirty="0" smtClean="0">
                <a:solidFill>
                  <a:srgbClr val="002060"/>
                </a:solidFill>
                <a:latin typeface="Times New Roman" pitchFamily="18" charset="0"/>
                <a:cs typeface="Times New Roman" pitchFamily="18" charset="0"/>
              </a:rPr>
              <a:t>Jv’n Priyanka Kumawat(JV-U/17/1282)</a:t>
            </a:r>
          </a:p>
          <a:p>
            <a:r>
              <a:rPr lang="en-US" sz="2000" b="1" dirty="0" smtClean="0">
                <a:solidFill>
                  <a:srgbClr val="002060"/>
                </a:solidFill>
                <a:latin typeface="Times New Roman" pitchFamily="18" charset="0"/>
                <a:cs typeface="Times New Roman" pitchFamily="18" charset="0"/>
              </a:rPr>
              <a:t>B.tech (C.S.) 2</a:t>
            </a:r>
            <a:r>
              <a:rPr lang="en-US" sz="2000" b="1" baseline="30000" dirty="0" smtClean="0">
                <a:solidFill>
                  <a:srgbClr val="002060"/>
                </a:solidFill>
                <a:latin typeface="Times New Roman" pitchFamily="18" charset="0"/>
                <a:cs typeface="Times New Roman" pitchFamily="18" charset="0"/>
              </a:rPr>
              <a:t>nd</a:t>
            </a:r>
            <a:r>
              <a:rPr lang="en-US" sz="2000" b="1" dirty="0" smtClean="0">
                <a:solidFill>
                  <a:srgbClr val="002060"/>
                </a:solidFill>
                <a:latin typeface="Times New Roman" pitchFamily="18" charset="0"/>
                <a:cs typeface="Times New Roman" pitchFamily="18" charset="0"/>
              </a:rPr>
              <a:t> year Student</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a:noAutofit/>
          </a:bodyPr>
          <a:lstStyle/>
          <a:p>
            <a:r>
              <a:rPr lang="en-US" sz="5400" b="1" u="sng" dirty="0" smtClean="0">
                <a:solidFill>
                  <a:schemeClr val="tx2">
                    <a:lumMod val="75000"/>
                  </a:schemeClr>
                </a:solidFill>
                <a:latin typeface="Times New Roman" pitchFamily="18" charset="0"/>
                <a:cs typeface="Times New Roman" pitchFamily="18" charset="0"/>
              </a:rPr>
              <a:t>Robots</a:t>
            </a:r>
            <a:endParaRPr lang="en-US" sz="5400" b="1" u="sng"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724400" y="1905000"/>
            <a:ext cx="4419600" cy="4953000"/>
          </a:xfrm>
        </p:spPr>
        <p:txBody>
          <a:bodyPr>
            <a:normAutofit fontScale="92500"/>
          </a:bodyPr>
          <a:lstStyle/>
          <a:p>
            <a:r>
              <a:rPr lang="en-US" sz="3600" b="1" dirty="0" smtClean="0"/>
              <a:t>A Robot is a mechanical or virtual agent, usually a electromechanical machine that is guided by a computer program or electronic circuitry.</a:t>
            </a:r>
            <a:endParaRPr lang="en-US" sz="3600" b="1" dirty="0"/>
          </a:p>
        </p:txBody>
      </p:sp>
      <p:pic>
        <p:nvPicPr>
          <p:cNvPr id="5" name="Picture 4" descr="Robot-avatars-have-got-a-step-closer-to-being-the-real-world-doubles-of-those-who-are-paralyzed-or-have-locked-in-syndrome.jpg"/>
          <p:cNvPicPr>
            <a:picLocks noChangeAspect="1"/>
          </p:cNvPicPr>
          <p:nvPr/>
        </p:nvPicPr>
        <p:blipFill>
          <a:blip r:embed="rId4"/>
          <a:stretch>
            <a:fillRect/>
          </a:stretch>
        </p:blipFill>
        <p:spPr>
          <a:xfrm>
            <a:off x="0" y="1905000"/>
            <a:ext cx="3733800" cy="49530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solidFill>
                  <a:schemeClr val="accent5">
                    <a:lumMod val="50000"/>
                  </a:schemeClr>
                </a:solidFill>
                <a:latin typeface="Times New Roman" pitchFamily="18" charset="0"/>
                <a:cs typeface="Times New Roman" pitchFamily="18" charset="0"/>
              </a:rPr>
              <a:t>Vision</a:t>
            </a:r>
            <a:endParaRPr lang="en-US" sz="5400" b="1" u="sng" dirty="0">
              <a:solidFill>
                <a:schemeClr val="accent5">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b="1" dirty="0" smtClean="0">
                <a:cs typeface="Times New Roman" pitchFamily="18" charset="0"/>
              </a:rPr>
              <a:t>Robot Vision involves using a combination of camera hardware and computer algorithms to allow robots to process visual data from the world.</a:t>
            </a:r>
          </a:p>
          <a:p>
            <a:pPr algn="just"/>
            <a:r>
              <a:rPr lang="en-US" b="1" dirty="0" smtClean="0">
                <a:cs typeface="Times New Roman" pitchFamily="18" charset="0"/>
              </a:rPr>
              <a:t>Without Robot Vision, your robot is essentially blind. This is not a problem for many robotic tasks, but for some applications Robot Vision is useful or even essential.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fontScale="90000"/>
          </a:bodyPr>
          <a:lstStyle/>
          <a:p>
            <a:r>
              <a:rPr lang="en-US" b="1" u="sng"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How does </a:t>
            </a:r>
            <a:r>
              <a:rPr lang="en-US" sz="5400" b="1" u="sng" dirty="0" smtClean="0">
                <a:solidFill>
                  <a:schemeClr val="accent2">
                    <a:lumMod val="50000"/>
                  </a:schemeClr>
                </a:solidFill>
                <a:latin typeface="Times New Roman" pitchFamily="18" charset="0"/>
                <a:cs typeface="Times New Roman" pitchFamily="18" charset="0"/>
              </a:rPr>
              <a:t>Vision system Works</a:t>
            </a:r>
            <a:endParaRPr lang="en-US" sz="5400" b="1" u="sng"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b="1" dirty="0" smtClean="0">
                <a:cs typeface="Times New Roman" pitchFamily="18" charset="0"/>
              </a:rPr>
              <a:t>A vision system in a robot identifies an object by forming an electronic image using a bunch of pixels already stored in the memory of the robot’s controlling unit. Each pixel has a binary number allotted to it. Each of these binary numbers represents a particular wavelength and intensity in the light spectrum. An electronic image is formed in the controlling unit of the robot by assembling various binary numbers according to the amount of light.</a:t>
            </a:r>
            <a:endParaRPr lang="en-US" sz="2800" b="1" dirty="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b="-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solidFill>
                  <a:schemeClr val="accent5">
                    <a:lumMod val="50000"/>
                  </a:schemeClr>
                </a:solidFill>
                <a:latin typeface="Times New Roman" pitchFamily="18" charset="0"/>
                <a:cs typeface="Times New Roman" pitchFamily="18" charset="0"/>
              </a:rPr>
              <a:t>Developing Challenges</a:t>
            </a:r>
            <a:endParaRPr lang="en-US" sz="5400" u="sng" dirty="0"/>
          </a:p>
        </p:txBody>
      </p:sp>
      <p:sp>
        <p:nvSpPr>
          <p:cNvPr id="3" name="Content Placeholder 2"/>
          <p:cNvSpPr>
            <a:spLocks noGrp="1"/>
          </p:cNvSpPr>
          <p:nvPr>
            <p:ph idx="1"/>
          </p:nvPr>
        </p:nvSpPr>
        <p:spPr/>
        <p:txBody>
          <a:bodyPr/>
          <a:lstStyle/>
          <a:p>
            <a:r>
              <a:rPr lang="en-US" b="1" dirty="0" smtClean="0">
                <a:latin typeface="+mj-lt"/>
                <a:cs typeface="Times New Roman" pitchFamily="18" charset="0"/>
              </a:rPr>
              <a:t>Distinguishing backgrounds and objects</a:t>
            </a:r>
          </a:p>
          <a:p>
            <a:r>
              <a:rPr lang="en-US" b="1" dirty="0" smtClean="0">
                <a:latin typeface="+mj-lt"/>
                <a:cs typeface="Times New Roman" pitchFamily="18" charset="0"/>
              </a:rPr>
              <a:t>Identifying moving objects</a:t>
            </a:r>
          </a:p>
          <a:p>
            <a:r>
              <a:rPr lang="en-US" b="1" dirty="0" smtClean="0">
                <a:latin typeface="+mj-lt"/>
                <a:cs typeface="Times New Roman" pitchFamily="18" charset="0"/>
              </a:rPr>
              <a:t>Identifying partially covered objects</a:t>
            </a:r>
          </a:p>
          <a:p>
            <a:r>
              <a:rPr lang="en-US" b="1" dirty="0" smtClean="0">
                <a:latin typeface="+mj-lt"/>
                <a:cs typeface="Times New Roman" pitchFamily="18" charset="0"/>
              </a:rPr>
              <a:t>Recognizing changing shapes or articulation</a:t>
            </a:r>
          </a:p>
          <a:p>
            <a:r>
              <a:rPr lang="en-US" b="1" dirty="0" smtClean="0">
                <a:latin typeface="+mj-lt"/>
                <a:cs typeface="Times New Roman" pitchFamily="18" charset="0"/>
              </a:rPr>
              <a:t>Understanding the position and orientation of objects</a:t>
            </a:r>
            <a:endParaRPr lang="en-US" b="1"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l="-44000" r="-4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solidFill>
                  <a:schemeClr val="accent1">
                    <a:lumMod val="50000"/>
                  </a:schemeClr>
                </a:solidFill>
                <a:latin typeface="Albertus" pitchFamily="34" charset="0"/>
                <a:cs typeface="Times New Roman" pitchFamily="18" charset="0"/>
              </a:rPr>
              <a:t>Advantages</a:t>
            </a:r>
            <a:endParaRPr lang="en-US" sz="5400" b="1" u="sng" dirty="0">
              <a:solidFill>
                <a:schemeClr val="accent1">
                  <a:lumMod val="50000"/>
                </a:schemeClr>
              </a:solidFill>
              <a:latin typeface="Albertus" pitchFamily="34" charset="0"/>
              <a:cs typeface="Times New Roman" pitchFamily="18" charset="0"/>
            </a:endParaRPr>
          </a:p>
        </p:txBody>
      </p:sp>
      <p:sp>
        <p:nvSpPr>
          <p:cNvPr id="3" name="Content Placeholder 2"/>
          <p:cNvSpPr>
            <a:spLocks noGrp="1"/>
          </p:cNvSpPr>
          <p:nvPr>
            <p:ph idx="1"/>
          </p:nvPr>
        </p:nvSpPr>
        <p:spPr>
          <a:xfrm>
            <a:off x="457200" y="1981200"/>
            <a:ext cx="8229600" cy="4144963"/>
          </a:xfrm>
        </p:spPr>
        <p:txBody>
          <a:bodyPr/>
          <a:lstStyle/>
          <a:p>
            <a:r>
              <a:rPr lang="en-US" b="1" dirty="0" smtClean="0">
                <a:cs typeface="Times New Roman" pitchFamily="18" charset="0"/>
              </a:rPr>
              <a:t>Cost Effectiveness</a:t>
            </a:r>
          </a:p>
          <a:p>
            <a:r>
              <a:rPr lang="en-US" b="1" dirty="0" smtClean="0">
                <a:cs typeface="Times New Roman" pitchFamily="18" charset="0"/>
              </a:rPr>
              <a:t>Improved Quality Assurance</a:t>
            </a:r>
          </a:p>
          <a:p>
            <a:r>
              <a:rPr lang="en-US" b="1" dirty="0" smtClean="0">
                <a:cs typeface="Times New Roman" pitchFamily="18" charset="0"/>
              </a:rPr>
              <a:t>Increased Productivity</a:t>
            </a:r>
          </a:p>
          <a:p>
            <a:r>
              <a:rPr lang="en-US" b="1" dirty="0" smtClean="0">
                <a:cs typeface="Times New Roman" pitchFamily="18" charset="0"/>
              </a:rPr>
              <a:t>Work In Hazardous Environments</a:t>
            </a:r>
            <a:endParaRPr lang="en-US" b="1" dirty="0">
              <a:cs typeface="Times New Roman" pitchFamily="18" charset="0"/>
            </a:endParaRPr>
          </a:p>
        </p:txBody>
      </p:sp>
      <p:pic>
        <p:nvPicPr>
          <p:cNvPr id="4" name="Picture 3" descr="medi robo.jpg"/>
          <p:cNvPicPr>
            <a:picLocks noChangeAspect="1"/>
          </p:cNvPicPr>
          <p:nvPr/>
        </p:nvPicPr>
        <p:blipFill>
          <a:blip r:embed="rId3"/>
          <a:srcRect l="12667" t="14000" r="14000" b="14000"/>
          <a:stretch>
            <a:fillRect/>
          </a:stretch>
        </p:blipFill>
        <p:spPr>
          <a:xfrm>
            <a:off x="1295400" y="4419600"/>
            <a:ext cx="2133600" cy="20948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th (1).jpg"/>
          <p:cNvPicPr>
            <a:picLocks noChangeAspect="1"/>
          </p:cNvPicPr>
          <p:nvPr/>
        </p:nvPicPr>
        <p:blipFill>
          <a:blip r:embed="rId4"/>
          <a:stretch>
            <a:fillRect/>
          </a:stretch>
        </p:blipFill>
        <p:spPr>
          <a:xfrm>
            <a:off x="4800600" y="4419600"/>
            <a:ext cx="3086100" cy="205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8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solidFill>
                  <a:schemeClr val="accent2">
                    <a:lumMod val="75000"/>
                  </a:schemeClr>
                </a:solidFill>
                <a:latin typeface="Times New Roman" pitchFamily="18" charset="0"/>
                <a:cs typeface="Times New Roman" pitchFamily="18" charset="0"/>
              </a:rPr>
              <a:t>Disadvantages</a:t>
            </a:r>
            <a:endParaRPr lang="en-US" sz="5400" b="1" u="sng" dirty="0">
              <a:solidFill>
                <a:schemeClr val="accent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057400"/>
            <a:ext cx="8229600" cy="4068763"/>
          </a:xfrm>
        </p:spPr>
        <p:txBody>
          <a:bodyPr/>
          <a:lstStyle/>
          <a:p>
            <a:r>
              <a:rPr lang="en-US" b="1" dirty="0" smtClean="0">
                <a:cs typeface="Times New Roman" pitchFamily="18" charset="0"/>
              </a:rPr>
              <a:t>Potential Job Losses</a:t>
            </a:r>
          </a:p>
          <a:p>
            <a:r>
              <a:rPr lang="en-US" b="1" dirty="0" smtClean="0">
                <a:cs typeface="Times New Roman" pitchFamily="18" charset="0"/>
              </a:rPr>
              <a:t>Hiring Skilled Staff</a:t>
            </a:r>
          </a:p>
          <a:p>
            <a:r>
              <a:rPr lang="en-US" b="1" dirty="0" smtClean="0">
                <a:cs typeface="Times New Roman" pitchFamily="18" charset="0"/>
              </a:rPr>
              <a:t>Emotion Less</a:t>
            </a:r>
          </a:p>
          <a:p>
            <a:r>
              <a:rPr lang="en-US" b="1" dirty="0" smtClean="0">
                <a:cs typeface="Times New Roman" pitchFamily="18" charset="0"/>
              </a:rPr>
              <a:t>Can’t be Trusted </a:t>
            </a:r>
          </a:p>
          <a:p>
            <a:r>
              <a:rPr lang="en-US" b="1" dirty="0" smtClean="0">
                <a:cs typeface="Times New Roman" pitchFamily="18" charset="0"/>
              </a:rPr>
              <a:t>Initial Investment Costs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5400" b="1" u="sng" dirty="0" smtClean="0">
                <a:solidFill>
                  <a:schemeClr val="accent5">
                    <a:lumMod val="50000"/>
                  </a:schemeClr>
                </a:solidFill>
                <a:latin typeface="Times New Roman" pitchFamily="18" charset="0"/>
                <a:cs typeface="Times New Roman" pitchFamily="18" charset="0"/>
              </a:rPr>
              <a:t>Conclusion</a:t>
            </a:r>
            <a:endParaRPr lang="en-US" sz="5400" b="1" u="sng" dirty="0">
              <a:solidFill>
                <a:schemeClr val="accent5">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981200"/>
            <a:ext cx="8382000" cy="4144963"/>
          </a:xfrm>
        </p:spPr>
        <p:txBody>
          <a:bodyPr>
            <a:noAutofit/>
          </a:bodyPr>
          <a:lstStyle/>
          <a:p>
            <a:pPr algn="just"/>
            <a:r>
              <a:rPr lang="en-US" sz="2400" b="1" dirty="0" smtClean="0">
                <a:cs typeface="Times New Roman" pitchFamily="18" charset="0"/>
              </a:rPr>
              <a:t>We assume that Robots are quicker, progressively exact, eager and uncomplaining. Either on the off chance that we understand it or not, robots assume a key job in making our, day by day lives simpler and better. From large scale manufacturing in industry, to front line exactness inside the medicinal field, robots are these days able to do massively more than their previous predecessors.</a:t>
            </a:r>
          </a:p>
          <a:p>
            <a:pPr algn="just"/>
            <a:r>
              <a:rPr lang="en-US" sz="2400" b="1" dirty="0" smtClean="0">
                <a:cs typeface="Times New Roman" pitchFamily="18" charset="0"/>
              </a:rPr>
              <a:t>By  including vision system enables a robot to see and identify various objects . It helps with these functions by using various electronic devices and hardware systems.</a:t>
            </a:r>
            <a:endParaRPr lang="en-US" sz="2400" b="1" dirty="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280</TotalTime>
  <Words>356</Words>
  <Application>Microsoft Office PowerPoint</Application>
  <PresentationFormat>On-screen Show (4:3)</PresentationFormat>
  <Paragraphs>36</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JAYOTI VIDYAPEETH WOMEN'S UNIVERSITY          ETCDWP-II-2019                                                              </vt:lpstr>
      <vt:lpstr>Robots</vt:lpstr>
      <vt:lpstr>Vision</vt:lpstr>
      <vt:lpstr>How does Vision system Works</vt:lpstr>
      <vt:lpstr>Developing Challenges</vt:lpstr>
      <vt:lpstr>Advantages</vt:lpstr>
      <vt:lpstr>Disadvantages</vt:lpstr>
      <vt:lpstr>Conclusion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SONI</dc:creator>
  <cp:lastModifiedBy>Windows User</cp:lastModifiedBy>
  <cp:revision>30</cp:revision>
  <dcterms:created xsi:type="dcterms:W3CDTF">2019-02-08T20:30:31Z</dcterms:created>
  <dcterms:modified xsi:type="dcterms:W3CDTF">2019-02-09T12:16:01Z</dcterms:modified>
</cp:coreProperties>
</file>