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3" r:id="rId8"/>
    <p:sldId id="264" r:id="rId9"/>
    <p:sldId id="266" r:id="rId10"/>
    <p:sldId id="269"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73" d="100"/>
          <a:sy n="73" d="100"/>
        </p:scale>
        <p:origin x="-10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DB4BF9D-D05A-4B4F-82EE-188E2B957355}" type="datetimeFigureOut">
              <a:rPr lang="en-US" smtClean="0"/>
              <a:pPr/>
              <a:t>11/02/2019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8F68C33-6AB0-4357-8FE2-52A88A891D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B4BF9D-D05A-4B4F-82EE-188E2B957355}" type="datetimeFigureOut">
              <a:rPr lang="en-US" smtClean="0"/>
              <a:pPr/>
              <a:t>11/02/2019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68C33-6AB0-4357-8FE2-52A88A891D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B4BF9D-D05A-4B4F-82EE-188E2B957355}" type="datetimeFigureOut">
              <a:rPr lang="en-US" smtClean="0"/>
              <a:pPr/>
              <a:t>11/02/2019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68C33-6AB0-4357-8FE2-52A88A891D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B4BF9D-D05A-4B4F-82EE-188E2B957355}" type="datetimeFigureOut">
              <a:rPr lang="en-US" smtClean="0"/>
              <a:pPr/>
              <a:t>11/02/2019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68C33-6AB0-4357-8FE2-52A88A891D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DB4BF9D-D05A-4B4F-82EE-188E2B957355}" type="datetimeFigureOut">
              <a:rPr lang="en-US" smtClean="0"/>
              <a:pPr/>
              <a:t>11/02/2019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68C33-6AB0-4357-8FE2-52A88A891D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DB4BF9D-D05A-4B4F-82EE-188E2B957355}" type="datetimeFigureOut">
              <a:rPr lang="en-US" smtClean="0"/>
              <a:pPr/>
              <a:t>11/02/2019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68C33-6AB0-4357-8FE2-52A88A891D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DB4BF9D-D05A-4B4F-82EE-188E2B957355}" type="datetimeFigureOut">
              <a:rPr lang="en-US" smtClean="0"/>
              <a:pPr/>
              <a:t>11/02/2019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F68C33-6AB0-4357-8FE2-52A88A891D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DB4BF9D-D05A-4B4F-82EE-188E2B957355}" type="datetimeFigureOut">
              <a:rPr lang="en-US" smtClean="0"/>
              <a:pPr/>
              <a:t>11/02/2019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F68C33-6AB0-4357-8FE2-52A88A891D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4BF9D-D05A-4B4F-82EE-188E2B957355}" type="datetimeFigureOut">
              <a:rPr lang="en-US" smtClean="0"/>
              <a:pPr/>
              <a:t>11/02/2019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F68C33-6AB0-4357-8FE2-52A88A891D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DB4BF9D-D05A-4B4F-82EE-188E2B957355}" type="datetimeFigureOut">
              <a:rPr lang="en-US" smtClean="0"/>
              <a:pPr/>
              <a:t>11/02/2019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68C33-6AB0-4357-8FE2-52A88A891D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DB4BF9D-D05A-4B4F-82EE-188E2B957355}" type="datetimeFigureOut">
              <a:rPr lang="en-US" smtClean="0"/>
              <a:pPr/>
              <a:t>11/02/2019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8F68C33-6AB0-4357-8FE2-52A88A891DB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DB4BF9D-D05A-4B4F-82EE-188E2B957355}" type="datetimeFigureOut">
              <a:rPr lang="en-US" smtClean="0"/>
              <a:pPr/>
              <a:t>11/02/2019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8F68C33-6AB0-4357-8FE2-52A88A891DB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0"/>
            <a:ext cx="8062912" cy="2286000"/>
          </a:xfrm>
        </p:spPr>
        <p:txBody>
          <a:bodyPr>
            <a:normAutofit fontScale="90000"/>
          </a:bodyPr>
          <a:lstStyle/>
          <a:p>
            <a:pPr algn="ctr"/>
            <a:r>
              <a:rPr lang="en-IN" sz="4900" b="0" dirty="0" smtClean="0">
                <a:latin typeface="Century" pitchFamily="18" charset="0"/>
                <a:cs typeface="Times New Roman" pitchFamily="18" charset="0"/>
              </a:rPr>
              <a:t>A Review Paper On Detection  Technique Using  Electro Voting Machine </a:t>
            </a:r>
            <a:r>
              <a:rPr lang="en-US" dirty="0" smtClean="0"/>
              <a:t>.</a:t>
            </a:r>
            <a:r>
              <a:rPr lang="en-IN" b="1" dirty="0" smtClean="0">
                <a:latin typeface="Times New Roman" pitchFamily="18" charset="0"/>
                <a:cs typeface="Times New Roman" pitchFamily="18" charset="0"/>
              </a:rPr>
              <a:t>  </a:t>
            </a:r>
            <a:endParaRPr lang="en-US" dirty="0"/>
          </a:p>
        </p:txBody>
      </p:sp>
      <p:sp>
        <p:nvSpPr>
          <p:cNvPr id="3" name="Subtitle 2"/>
          <p:cNvSpPr>
            <a:spLocks noGrp="1"/>
          </p:cNvSpPr>
          <p:nvPr>
            <p:ph type="subTitle" idx="1"/>
          </p:nvPr>
        </p:nvSpPr>
        <p:spPr>
          <a:xfrm>
            <a:off x="5943600" y="5029200"/>
            <a:ext cx="3200400" cy="1828800"/>
          </a:xfrm>
          <a:solidFill>
            <a:schemeClr val="bg1"/>
          </a:solidFill>
        </p:spPr>
        <p:txBody>
          <a:bodyPr>
            <a:normAutofit fontScale="92500"/>
          </a:bodyPr>
          <a:lstStyle/>
          <a:p>
            <a:r>
              <a:rPr lang="en-IN" dirty="0" smtClean="0">
                <a:solidFill>
                  <a:schemeClr val="tx1"/>
                </a:solidFill>
              </a:rPr>
              <a:t>Presented By </a:t>
            </a:r>
            <a:r>
              <a:rPr lang="en-IN" dirty="0" smtClean="0">
                <a:solidFill>
                  <a:schemeClr val="tx1"/>
                </a:solidFill>
              </a:rPr>
              <a:t>:-         JV’n Jahanvi   </a:t>
            </a:r>
            <a:endParaRPr lang="en-IN" dirty="0" smtClean="0">
              <a:solidFill>
                <a:schemeClr val="tx1"/>
              </a:solidFill>
            </a:endParaRPr>
          </a:p>
          <a:p>
            <a:r>
              <a:rPr lang="en-IN" dirty="0" smtClean="0">
                <a:solidFill>
                  <a:schemeClr val="tx1"/>
                </a:solidFill>
              </a:rPr>
              <a:t>Faculty of Engineering And Technology </a:t>
            </a:r>
            <a:endParaRPr lang="en-US" dirty="0">
              <a:solidFill>
                <a:schemeClr val="tx1"/>
              </a:solidFill>
            </a:endParaRPr>
          </a:p>
        </p:txBody>
      </p:sp>
      <p:pic>
        <p:nvPicPr>
          <p:cNvPr id="4" name="Picture 3" descr="download.jpg"/>
          <p:cNvPicPr>
            <a:picLocks noChangeAspect="1"/>
          </p:cNvPicPr>
          <p:nvPr/>
        </p:nvPicPr>
        <p:blipFill>
          <a:blip r:embed="rId2" cstate="print"/>
          <a:stretch>
            <a:fillRect/>
          </a:stretch>
        </p:blipFill>
        <p:spPr>
          <a:xfrm>
            <a:off x="3200400" y="2362200"/>
            <a:ext cx="2664296" cy="244827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851648" cy="1219200"/>
          </a:xfrm>
        </p:spPr>
        <p:txBody>
          <a:bodyPr/>
          <a:lstStyle/>
          <a:p>
            <a:pPr algn="ctr"/>
            <a:r>
              <a:rPr lang="en-US" b="0" dirty="0" smtClean="0"/>
              <a:t>Conclusion</a:t>
            </a:r>
            <a:endParaRPr lang="en-US" b="0" dirty="0"/>
          </a:p>
        </p:txBody>
      </p:sp>
      <p:sp>
        <p:nvSpPr>
          <p:cNvPr id="3" name="Subtitle 2"/>
          <p:cNvSpPr>
            <a:spLocks noGrp="1"/>
          </p:cNvSpPr>
          <p:nvPr>
            <p:ph type="subTitle" idx="1"/>
          </p:nvPr>
        </p:nvSpPr>
        <p:spPr>
          <a:xfrm>
            <a:off x="533400" y="2057400"/>
            <a:ext cx="7854696" cy="3657600"/>
          </a:xfrm>
        </p:spPr>
        <p:txBody>
          <a:bodyPr>
            <a:normAutofit/>
          </a:bodyPr>
          <a:lstStyle/>
          <a:p>
            <a:pPr algn="l"/>
            <a:r>
              <a:rPr lang="en-US" dirty="0" smtClean="0"/>
              <a:t>We have</a:t>
            </a:r>
          </a:p>
          <a:p>
            <a:pPr lvl="0" algn="l">
              <a:buFont typeface="Arial" pitchFamily="34" charset="0"/>
              <a:buChar char="•"/>
            </a:pPr>
            <a:r>
              <a:rPr lang="en-US" sz="3200" dirty="0" smtClean="0"/>
              <a:t>The principles can only be safeguarded sufficiently when voting takes place at polling stations.</a:t>
            </a:r>
            <a:endParaRPr lang="en-US" sz="3200" dirty="0" smtClean="0"/>
          </a:p>
          <a:p>
            <a:pPr lvl="0" algn="l">
              <a:buFont typeface="Arial" pitchFamily="34" charset="0"/>
              <a:buChar char="•"/>
            </a:pPr>
            <a:r>
              <a:rPr lang="en-US" sz="3200" dirty="0" smtClean="0"/>
              <a:t>Voting using paper ballots at polling stations is the preferred option on the grounds of transparency and verifiability</a:t>
            </a:r>
            <a:endParaRPr lang="en-US" sz="3200"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8000" i="1" dirty="0" smtClean="0">
                <a:latin typeface="Algerian" pitchFamily="82" charset="0"/>
              </a:rPr>
              <a:t>Thank</a:t>
            </a:r>
            <a:br>
              <a:rPr lang="en-US" sz="8000" i="1" dirty="0" smtClean="0">
                <a:latin typeface="Algerian" pitchFamily="82" charset="0"/>
              </a:rPr>
            </a:br>
            <a:r>
              <a:rPr lang="en-US" sz="8000" i="1" dirty="0" smtClean="0">
                <a:latin typeface="Algerian" pitchFamily="82" charset="0"/>
              </a:rPr>
              <a:t>You</a:t>
            </a:r>
            <a:endParaRPr lang="en-US" sz="8000" i="1" dirty="0">
              <a:latin typeface="Algerian" pitchFamily="82"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52399"/>
            <a:ext cx="3581400" cy="1066800"/>
          </a:xfrm>
        </p:spPr>
        <p:txBody>
          <a:bodyPr/>
          <a:lstStyle/>
          <a:p>
            <a:pPr algn="ctr"/>
            <a:r>
              <a:rPr lang="en-US" b="0" dirty="0" smtClean="0"/>
              <a:t>Contents</a:t>
            </a:r>
            <a:endParaRPr lang="en-US" b="0" dirty="0"/>
          </a:p>
        </p:txBody>
      </p:sp>
      <p:sp>
        <p:nvSpPr>
          <p:cNvPr id="3" name="Subtitle 2"/>
          <p:cNvSpPr>
            <a:spLocks noGrp="1"/>
          </p:cNvSpPr>
          <p:nvPr>
            <p:ph type="subTitle" idx="1"/>
          </p:nvPr>
        </p:nvSpPr>
        <p:spPr>
          <a:xfrm>
            <a:off x="533400" y="2133600"/>
            <a:ext cx="8062912" cy="3429000"/>
          </a:xfrm>
          <a:noFill/>
        </p:spPr>
        <p:txBody>
          <a:bodyPr/>
          <a:lstStyle/>
          <a:p>
            <a:pPr marL="514350" indent="-514350" algn="l">
              <a:buFont typeface="+mj-lt"/>
              <a:buAutoNum type="arabicPeriod"/>
            </a:pPr>
            <a:r>
              <a:rPr lang="en-US" sz="2800" dirty="0" smtClean="0">
                <a:solidFill>
                  <a:srgbClr val="002060"/>
                </a:solidFill>
              </a:rPr>
              <a:t>Introduction</a:t>
            </a:r>
          </a:p>
          <a:p>
            <a:pPr marL="514350" indent="-514350" algn="l">
              <a:buFont typeface="+mj-lt"/>
              <a:buAutoNum type="arabicPeriod"/>
            </a:pPr>
            <a:r>
              <a:rPr lang="en-US" sz="2800" dirty="0" smtClean="0">
                <a:solidFill>
                  <a:srgbClr val="002060"/>
                </a:solidFill>
              </a:rPr>
              <a:t>Advantages Of  EVM</a:t>
            </a:r>
          </a:p>
          <a:p>
            <a:pPr marL="514350" indent="-514350" algn="l">
              <a:buFont typeface="+mj-lt"/>
              <a:buAutoNum type="arabicPeriod"/>
            </a:pPr>
            <a:r>
              <a:rPr lang="en-US" sz="2800" dirty="0" smtClean="0">
                <a:solidFill>
                  <a:srgbClr val="002060"/>
                </a:solidFill>
              </a:rPr>
              <a:t>Design Of EVM</a:t>
            </a:r>
          </a:p>
          <a:p>
            <a:pPr marL="514350" indent="-514350" algn="l">
              <a:buFont typeface="+mj-lt"/>
              <a:buAutoNum type="arabicPeriod"/>
            </a:pPr>
            <a:r>
              <a:rPr lang="en-US" sz="2800" dirty="0" smtClean="0">
                <a:solidFill>
                  <a:srgbClr val="002060"/>
                </a:solidFill>
              </a:rPr>
              <a:t>Security</a:t>
            </a:r>
          </a:p>
          <a:p>
            <a:pPr marL="514350" indent="-514350" algn="l">
              <a:buFont typeface="+mj-lt"/>
              <a:buAutoNum type="arabicPeriod"/>
            </a:pPr>
            <a:r>
              <a:rPr lang="en-US" sz="2800" dirty="0" smtClean="0">
                <a:solidFill>
                  <a:srgbClr val="002060"/>
                </a:solidFill>
              </a:rPr>
              <a:t>Limitations</a:t>
            </a:r>
          </a:p>
          <a:p>
            <a:pPr marL="514350" indent="-514350" algn="l">
              <a:buFont typeface="+mj-lt"/>
              <a:buAutoNum type="arabicPeriod"/>
            </a:pPr>
            <a:r>
              <a:rPr lang="en-US" sz="2800" dirty="0" smtClean="0">
                <a:solidFill>
                  <a:srgbClr val="002060"/>
                </a:solidFill>
              </a:rPr>
              <a:t>Conclusion</a:t>
            </a:r>
          </a:p>
          <a:p>
            <a:pPr marL="514350" indent="-514350" algn="l"/>
            <a:endParaRPr lang="en-US" dirty="0" smtClean="0">
              <a:solidFill>
                <a:srgbClr val="002060"/>
              </a:solidFill>
            </a:endParaRPr>
          </a:p>
          <a:p>
            <a:pPr marL="514350" indent="-514350" algn="l">
              <a:buFont typeface="+mj-lt"/>
              <a:buAutoNum type="arabicPeriod"/>
            </a:pPr>
            <a:endParaRPr lang="en-US" dirty="0" smtClean="0">
              <a:solidFill>
                <a:srgbClr val="002060"/>
              </a:solidFill>
            </a:endParaRPr>
          </a:p>
          <a:p>
            <a:pPr marL="514350" indent="-514350">
              <a:buFont typeface="+mj-lt"/>
              <a:buAutoNum type="arabicPeriod"/>
            </a:pPr>
            <a:endParaRPr lang="en-US" dirty="0" smtClean="0"/>
          </a:p>
          <a:p>
            <a:pPr marL="514350" indent="-514350">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851648" cy="914400"/>
          </a:xfrm>
        </p:spPr>
        <p:txBody>
          <a:bodyPr/>
          <a:lstStyle/>
          <a:p>
            <a:pPr algn="ctr"/>
            <a:r>
              <a:rPr lang="en-US" b="0" dirty="0" smtClean="0"/>
              <a:t>Introduction</a:t>
            </a:r>
            <a:endParaRPr lang="en-US" b="0" dirty="0"/>
          </a:p>
        </p:txBody>
      </p:sp>
      <p:sp>
        <p:nvSpPr>
          <p:cNvPr id="3" name="Subtitle 2"/>
          <p:cNvSpPr>
            <a:spLocks noGrp="1"/>
          </p:cNvSpPr>
          <p:nvPr>
            <p:ph type="subTitle" idx="1"/>
          </p:nvPr>
        </p:nvSpPr>
        <p:spPr>
          <a:xfrm>
            <a:off x="533400" y="914400"/>
            <a:ext cx="7854696" cy="5562600"/>
          </a:xfrm>
        </p:spPr>
        <p:txBody>
          <a:bodyPr>
            <a:normAutofit lnSpcReduction="10000"/>
          </a:bodyPr>
          <a:lstStyle/>
          <a:p>
            <a:pPr algn="l"/>
            <a:r>
              <a:rPr lang="en-US" sz="3200" dirty="0" smtClean="0"/>
              <a:t>EVM stands for Electro Voting Machine. These machines have been used in the elections since 1999 paving the way for </a:t>
            </a:r>
            <a:r>
              <a:rPr lang="en-US" sz="3200" dirty="0" err="1" smtClean="0"/>
              <a:t>electrovoting</a:t>
            </a:r>
            <a:r>
              <a:rPr lang="en-US" sz="3200" dirty="0" smtClean="0"/>
              <a:t>. EVMs are used in both the General and State elections of India. For first-time users, staring at an EVM can be daunting if you don’t know what to do. But for both first-time users and experienced users, knowing the working behind</a:t>
            </a:r>
          </a:p>
          <a:p>
            <a:pPr algn="l"/>
            <a:r>
              <a:rPr lang="en-US" sz="3200" dirty="0" smtClean="0"/>
              <a:t>an EVM is important in electro voting machine .                                                                                   </a:t>
            </a:r>
            <a:r>
              <a:rPr lang="en-US" dirty="0" smtClean="0"/>
              <a:t>                                                                                                                             </a:t>
            </a:r>
          </a:p>
          <a:p>
            <a:r>
              <a:rPr lang="en-US" dirty="0" smtClean="0"/>
              <a:t> </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851648" cy="914400"/>
          </a:xfrm>
        </p:spPr>
        <p:txBody>
          <a:bodyPr/>
          <a:lstStyle/>
          <a:p>
            <a:pPr algn="ctr"/>
            <a:r>
              <a:rPr lang="en-US" b="0" dirty="0" smtClean="0"/>
              <a:t>Advantages Of EVM</a:t>
            </a:r>
            <a:endParaRPr lang="en-US" b="0" dirty="0"/>
          </a:p>
        </p:txBody>
      </p:sp>
      <p:sp>
        <p:nvSpPr>
          <p:cNvPr id="3" name="Subtitle 2"/>
          <p:cNvSpPr>
            <a:spLocks noGrp="1"/>
          </p:cNvSpPr>
          <p:nvPr>
            <p:ph type="subTitle" idx="1"/>
          </p:nvPr>
        </p:nvSpPr>
        <p:spPr>
          <a:xfrm>
            <a:off x="152400" y="1066800"/>
            <a:ext cx="8610600" cy="5638800"/>
          </a:xfrm>
        </p:spPr>
        <p:txBody>
          <a:bodyPr>
            <a:normAutofit lnSpcReduction="10000"/>
          </a:bodyPr>
          <a:lstStyle/>
          <a:p>
            <a:pPr algn="l"/>
            <a:endParaRPr lang="en-US" sz="3000" dirty="0" smtClean="0"/>
          </a:p>
          <a:p>
            <a:pPr algn="l">
              <a:buFont typeface="Wingdings" pitchFamily="2" charset="2"/>
              <a:buChar char="Ø"/>
            </a:pPr>
            <a:r>
              <a:rPr lang="en-US" dirty="0" smtClean="0"/>
              <a:t>EVMs reduce the time in casting votes.</a:t>
            </a:r>
          </a:p>
          <a:p>
            <a:pPr algn="l"/>
            <a:endParaRPr lang="en-US" dirty="0" smtClean="0"/>
          </a:p>
          <a:p>
            <a:pPr algn="l">
              <a:buFont typeface="Wingdings" pitchFamily="2" charset="2"/>
              <a:buChar char="Ø"/>
            </a:pPr>
            <a:r>
              <a:rPr lang="en-US" dirty="0" smtClean="0"/>
              <a:t>EVMs also reduce the time taken to count votes and declare results.</a:t>
            </a:r>
          </a:p>
          <a:p>
            <a:pPr algn="l">
              <a:buFont typeface="Wingdings" pitchFamily="2" charset="2"/>
              <a:buChar char="Ø"/>
            </a:pPr>
            <a:endParaRPr lang="en-US" dirty="0" smtClean="0"/>
          </a:p>
          <a:p>
            <a:pPr algn="l">
              <a:buFont typeface="Wingdings" pitchFamily="2" charset="2"/>
              <a:buChar char="Ø"/>
            </a:pPr>
            <a:r>
              <a:rPr lang="en-US" dirty="0" smtClean="0"/>
              <a:t>Votes can be stored for up to 10 years.</a:t>
            </a:r>
          </a:p>
          <a:p>
            <a:pPr algn="l"/>
            <a:endParaRPr lang="en-US" sz="3000" dirty="0" smtClean="0"/>
          </a:p>
          <a:p>
            <a:pPr algn="l">
              <a:buFont typeface="Wingdings" pitchFamily="2" charset="2"/>
              <a:buChar char="Ø"/>
            </a:pPr>
            <a:r>
              <a:rPr lang="en-US" dirty="0" smtClean="0"/>
              <a:t>Only one vote can be cast per person as the machine will register only the first button pressed.</a:t>
            </a:r>
          </a:p>
          <a:p>
            <a:pPr algn="l"/>
            <a:endParaRPr lang="en-US" dirty="0" smtClean="0"/>
          </a:p>
          <a:p>
            <a:pPr algn="l">
              <a:buFont typeface="Wingdings" pitchFamily="2" charset="2"/>
              <a:buChar char="Ø"/>
            </a:pPr>
            <a:r>
              <a:rPr lang="en-US" dirty="0" smtClean="0"/>
              <a:t>EVMs can accommodate 64 candidates in a single constituency.</a:t>
            </a:r>
          </a:p>
          <a:p>
            <a:pPr algn="l">
              <a:buFont typeface="Wingdings" pitchFamily="2" charset="2"/>
              <a:buChar char="Ø"/>
            </a:pPr>
            <a:endParaRPr lang="en-US" dirty="0" smtClean="0"/>
          </a:p>
          <a:p>
            <a:pPr algn="l"/>
            <a:endParaRPr lang="en-US" dirty="0" smtClean="0"/>
          </a:p>
          <a:p>
            <a:pPr algn="l"/>
            <a:endParaRPr lang="en-US" dirty="0" smtClean="0"/>
          </a:p>
          <a:p>
            <a:pPr algn="l">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851648" cy="1600200"/>
          </a:xfrm>
        </p:spPr>
        <p:txBody>
          <a:bodyPr>
            <a:normAutofit/>
          </a:bodyPr>
          <a:lstStyle/>
          <a:p>
            <a:pPr algn="ctr"/>
            <a:r>
              <a:rPr lang="en-US" b="0" dirty="0" smtClean="0"/>
              <a:t>Design Of EVM</a:t>
            </a:r>
            <a:endParaRPr lang="en-US" b="0" dirty="0"/>
          </a:p>
        </p:txBody>
      </p:sp>
      <p:sp>
        <p:nvSpPr>
          <p:cNvPr id="3" name="Subtitle 2"/>
          <p:cNvSpPr>
            <a:spLocks noGrp="1"/>
          </p:cNvSpPr>
          <p:nvPr>
            <p:ph type="subTitle" idx="1"/>
          </p:nvPr>
        </p:nvSpPr>
        <p:spPr>
          <a:xfrm>
            <a:off x="0" y="1676400"/>
            <a:ext cx="9144000" cy="5181600"/>
          </a:xfrm>
        </p:spPr>
        <p:txBody>
          <a:bodyPr>
            <a:normAutofit fontScale="77500" lnSpcReduction="20000"/>
          </a:bodyPr>
          <a:lstStyle/>
          <a:p>
            <a:pPr algn="l"/>
            <a:endParaRPr lang="en-US" dirty="0" smtClean="0"/>
          </a:p>
          <a:p>
            <a:pPr algn="l"/>
            <a:r>
              <a:rPr lang="en-US" sz="3500" dirty="0" smtClean="0"/>
              <a:t>An  EVM is  designed with two units: the control unit and the balloting  unit. These units are joined together by a cable. The control unit of the EVM is kept with the presiding officer or the polling officer. The balloting unit is kept within the voting compartment for electors to cast their votes. This is done to ensure that the polling officer verifies your identity. With the EVM, instead of issuing a ballot paper, the polling officer will press the Ballot Button which enables the voter to cast their vote. A list of candidates names and/or symbols will be available on the machine with a blue button next to it. The voter can press the button next to the candidate’s name they wish to vote for.</a:t>
            </a:r>
          </a:p>
          <a:p>
            <a:pPr algn="l"/>
            <a:endParaRPr lang="en-US" dirty="0"/>
          </a:p>
        </p:txBody>
      </p:sp>
      <p:cxnSp>
        <p:nvCxnSpPr>
          <p:cNvPr id="7" name="Straight Arrow Connector 6"/>
          <p:cNvCxnSpPr/>
          <p:nvPr/>
        </p:nvCxnSpPr>
        <p:spPr>
          <a:xfrm>
            <a:off x="11734800" y="4419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887200" y="5486400"/>
            <a:ext cx="914400" cy="39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12039600" y="60960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flipV="1">
            <a:off x="12496800" y="4572000"/>
            <a:ext cx="609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0" y="4648200"/>
            <a:ext cx="228600" cy="228600"/>
          </a:xfrm>
        </p:spPr>
        <p:txBody>
          <a:bodyPr>
            <a:normAutofit fontScale="90000"/>
          </a:bodyPr>
          <a:lstStyle/>
          <a:p>
            <a:pPr algn="ctr"/>
            <a:endParaRPr lang="en-US" b="0" dirty="0"/>
          </a:p>
        </p:txBody>
      </p:sp>
      <p:sp>
        <p:nvSpPr>
          <p:cNvPr id="3" name="Subtitle 2"/>
          <p:cNvSpPr>
            <a:spLocks noGrp="1"/>
          </p:cNvSpPr>
          <p:nvPr>
            <p:ph type="subTitle" idx="1"/>
          </p:nvPr>
        </p:nvSpPr>
        <p:spPr>
          <a:xfrm>
            <a:off x="152400" y="228600"/>
            <a:ext cx="8839200" cy="6324600"/>
          </a:xfrm>
        </p:spPr>
        <p:txBody>
          <a:bodyPr>
            <a:normAutofit/>
          </a:bodyPr>
          <a:lstStyle/>
          <a:p>
            <a:pPr algn="l"/>
            <a:r>
              <a:rPr lang="en-US" sz="3200" dirty="0" smtClean="0"/>
              <a:t>The machine is also designed to overcome the rampant electricity problems in the country. To ensure uninterrupted voting, the machines run on 6V alkaline batteries that are manufactured by Bharat Electronics Limited, Bangalore and Electronics Corporation of India Limited, Hyderabad. This enables the machines to run independently without power supply and also eliminate the possibility of electric shocks.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851648" cy="990600"/>
          </a:xfrm>
        </p:spPr>
        <p:txBody>
          <a:bodyPr>
            <a:normAutofit/>
          </a:bodyPr>
          <a:lstStyle/>
          <a:p>
            <a:pPr algn="ctr"/>
            <a:r>
              <a:rPr lang="en-US" b="0" dirty="0" smtClean="0"/>
              <a:t>Security</a:t>
            </a:r>
            <a:endParaRPr lang="en-US" b="0" dirty="0"/>
          </a:p>
        </p:txBody>
      </p:sp>
      <p:sp>
        <p:nvSpPr>
          <p:cNvPr id="3" name="Subtitle 2"/>
          <p:cNvSpPr>
            <a:spLocks noGrp="1"/>
          </p:cNvSpPr>
          <p:nvPr>
            <p:ph type="subTitle" idx="1"/>
          </p:nvPr>
        </p:nvSpPr>
        <p:spPr>
          <a:xfrm>
            <a:off x="228600" y="914400"/>
            <a:ext cx="8686800" cy="5486400"/>
          </a:xfrm>
        </p:spPr>
        <p:txBody>
          <a:bodyPr>
            <a:normAutofit/>
          </a:bodyPr>
          <a:lstStyle/>
          <a:p>
            <a:pPr algn="l"/>
            <a:r>
              <a:rPr lang="en-US" dirty="0" smtClean="0"/>
              <a:t>In order to cast your vote, you must present your Voter ID and your name should appear in the Electoral Rolls. The officer in charge will then press a button that enables you to vote. You can then enter the polling booth and cast your vote. Once you have pressed a button to vote, your vote is recorded. Pressing the button again, how many times you want, will not record another vote. The machine will be locked till the officer in charge sends in the next voter and enables him to vote. This ensures one person equals one vote.</a:t>
            </a:r>
          </a:p>
          <a:p>
            <a:pPr algn="l"/>
            <a:r>
              <a:rPr lang="en-US" dirty="0" smtClean="0"/>
              <a:t>Once the last voter has cast their vote, the officer in charge will press a button </a:t>
            </a:r>
            <a:r>
              <a:rPr lang="en-US" dirty="0" err="1" smtClean="0"/>
              <a:t>labelled</a:t>
            </a:r>
            <a:r>
              <a:rPr lang="en-US" dirty="0" smtClean="0"/>
              <a:t> “Close”. The EVM will not accept any votes after this.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73000" y="3276600"/>
            <a:ext cx="231648" cy="304800"/>
          </a:xfrm>
        </p:spPr>
        <p:txBody>
          <a:bodyPr>
            <a:normAutofit fontScale="90000"/>
          </a:bodyPr>
          <a:lstStyle/>
          <a:p>
            <a:pPr algn="ctr"/>
            <a:endParaRPr lang="en-US" b="0" dirty="0"/>
          </a:p>
        </p:txBody>
      </p:sp>
      <p:sp>
        <p:nvSpPr>
          <p:cNvPr id="3" name="Subtitle 2"/>
          <p:cNvSpPr>
            <a:spLocks noGrp="1"/>
          </p:cNvSpPr>
          <p:nvPr>
            <p:ph type="subTitle" idx="1"/>
          </p:nvPr>
        </p:nvSpPr>
        <p:spPr>
          <a:xfrm>
            <a:off x="228600" y="381000"/>
            <a:ext cx="8159496" cy="5867400"/>
          </a:xfrm>
        </p:spPr>
        <p:txBody>
          <a:bodyPr>
            <a:normAutofit fontScale="92500"/>
          </a:bodyPr>
          <a:lstStyle/>
          <a:p>
            <a:pPr algn="l"/>
            <a:r>
              <a:rPr lang="en-US" dirty="0" smtClean="0"/>
              <a:t>After the polls are closed, the presiding officer will give each polling agent the accounts of the recorded votes. After counting votes, the account of voters registered will be tallied against the votes counted. Any discrepancies can be pointed out by the counting agents. After the counting, the Results button can be pressed to display the result.</a:t>
            </a:r>
          </a:p>
          <a:p>
            <a:pPr algn="l"/>
            <a:r>
              <a:rPr lang="en-US" dirty="0" smtClean="0"/>
              <a:t>There is also a safety measure provided to prevent the result button from being pressed before the counting of votes begins. The button cannot be pressed till the “Close” button is pressed. The button is also sealed and hidden inside. This can be accessed only at the counting center in the presence of an officer designated to this task. With these measures and features, the EVMs can be sealed and the votes can be counted on a later date even weeks or months after collecting the polls.</a:t>
            </a:r>
          </a:p>
          <a:p>
            <a:pPr algn="l"/>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696200" cy="1066800"/>
          </a:xfrm>
        </p:spPr>
        <p:txBody>
          <a:bodyPr/>
          <a:lstStyle/>
          <a:p>
            <a:pPr algn="ctr"/>
            <a:r>
              <a:rPr lang="en-US" b="0" dirty="0" smtClean="0"/>
              <a:t>Limitations</a:t>
            </a:r>
            <a:endParaRPr lang="en-US" b="0" dirty="0"/>
          </a:p>
        </p:txBody>
      </p:sp>
      <p:sp>
        <p:nvSpPr>
          <p:cNvPr id="3" name="Subtitle 2"/>
          <p:cNvSpPr>
            <a:spLocks noGrp="1"/>
          </p:cNvSpPr>
          <p:nvPr>
            <p:ph type="subTitle" idx="1"/>
          </p:nvPr>
        </p:nvSpPr>
        <p:spPr>
          <a:xfrm>
            <a:off x="228600" y="1524000"/>
            <a:ext cx="8534400" cy="5181600"/>
          </a:xfrm>
        </p:spPr>
        <p:txBody>
          <a:bodyPr>
            <a:normAutofit fontScale="92500" lnSpcReduction="10000"/>
          </a:bodyPr>
          <a:lstStyle/>
          <a:p>
            <a:pPr algn="l"/>
            <a:r>
              <a:rPr lang="en-US" dirty="0" smtClean="0"/>
              <a:t>If your preferred language is English, then you might face a little difficulty. You should be familiar with the candidates symbol you wish to vote for. The names of the candidates will be placed alphabetically in the respective language of the state. Therefore in Maharashtra, the names appear in Marathi, in Karnataka, the names appear in Kannada, and so on.</a:t>
            </a:r>
          </a:p>
          <a:p>
            <a:pPr algn="l"/>
            <a:r>
              <a:rPr lang="en-US" dirty="0" smtClean="0"/>
              <a:t>Each ballot unit can accommodate only 16 candidates. Therefore ballot units may be linked together to accommodate more. A total of 4 ballot units can be linked to accommodate 64 candidates from a single constituency. Any number above this will have to be added by the old manual voting method.</a:t>
            </a:r>
          </a:p>
          <a:p>
            <a:pPr algn="l"/>
            <a:r>
              <a:rPr lang="en-US" dirty="0" smtClean="0"/>
              <a:t>EVMs can record 3840 votes. Although, this number is not much of a limitation as the number of voters at a polling station is generally lower.</a:t>
            </a:r>
          </a:p>
          <a:p>
            <a:pPr algn="l"/>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337</TotalTime>
  <Words>870</Words>
  <Application>Microsoft Office PowerPoint</Application>
  <PresentationFormat>On-screen Show (4:3)</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A Review Paper On Detection  Technique Using  Electro Voting Machine .  </vt:lpstr>
      <vt:lpstr>Contents</vt:lpstr>
      <vt:lpstr>Introduction</vt:lpstr>
      <vt:lpstr>Advantages Of EVM</vt:lpstr>
      <vt:lpstr>Design Of EVM</vt:lpstr>
      <vt:lpstr>Slide 6</vt:lpstr>
      <vt:lpstr>Security</vt:lpstr>
      <vt:lpstr>Slide 8</vt:lpstr>
      <vt:lpstr>Limitations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Review Paper On Task Partition for Multicore Network Processor System.</dc:title>
  <dc:creator>Windows User</dc:creator>
  <cp:lastModifiedBy>shiv</cp:lastModifiedBy>
  <cp:revision>35</cp:revision>
  <dcterms:created xsi:type="dcterms:W3CDTF">2019-02-05T11:42:39Z</dcterms:created>
  <dcterms:modified xsi:type="dcterms:W3CDTF">2019-02-11T16:10:24Z</dcterms:modified>
</cp:coreProperties>
</file>