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69" r:id="rId3"/>
    <p:sldId id="273" r:id="rId4"/>
    <p:sldId id="270" r:id="rId5"/>
    <p:sldId id="271" r:id="rId6"/>
    <p:sldId id="274" r:id="rId7"/>
    <p:sldId id="275" r:id="rId8"/>
    <p:sldId id="276" r:id="rId9"/>
    <p:sldId id="277" r:id="rId10"/>
    <p:sldId id="278"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0613BE-3A31-46C6-8300-94368EFC49BC}"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613BE-3A31-46C6-8300-94368EFC49BC}"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613BE-3A31-46C6-8300-94368EFC49BC}"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613BE-3A31-46C6-8300-94368EFC49BC}"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613BE-3A31-46C6-8300-94368EFC49BC}"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613BE-3A31-46C6-8300-94368EFC49BC}"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613BE-3A31-46C6-8300-94368EFC49BC}" type="datetimeFigureOut">
              <a:rPr lang="en-US" smtClean="0"/>
              <a:pPr/>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0613BE-3A31-46C6-8300-94368EFC49BC}" type="datetimeFigureOut">
              <a:rPr lang="en-US" smtClean="0"/>
              <a:pPr/>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613BE-3A31-46C6-8300-94368EFC49BC}" type="datetimeFigureOut">
              <a:rPr lang="en-US" smtClean="0"/>
              <a:pPr/>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613BE-3A31-46C6-8300-94368EFC49BC}"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613BE-3A31-46C6-8300-94368EFC49BC}"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31F61-C0D7-4A39-8F40-A0B1EEAA76C6}" type="slidenum">
              <a:rPr lang="en-US" smtClean="0"/>
              <a:pPr/>
              <a:t>‹#›</a:t>
            </a:fld>
            <a:endParaRPr lang="en-US"/>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613BE-3A31-46C6-8300-94368EFC49BC}" type="datetimeFigureOut">
              <a:rPr lang="en-US" smtClean="0"/>
              <a:pPr/>
              <a:t>2/10/2019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31F61-C0D7-4A39-8F40-A0B1EEAA7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8944323-vintage-wedding-design.jpg"/>
          <p:cNvPicPr>
            <a:picLocks noChangeAspect="1"/>
          </p:cNvPicPr>
          <p:nvPr/>
        </p:nvPicPr>
        <p:blipFill>
          <a:blip r:embed="rId2"/>
          <a:stretch>
            <a:fillRect/>
          </a:stretch>
        </p:blipFill>
        <p:spPr>
          <a:xfrm>
            <a:off x="0" y="2667000"/>
            <a:ext cx="5181600" cy="4191000"/>
          </a:xfrm>
          <a:prstGeom prst="rect">
            <a:avLst/>
          </a:prstGeom>
        </p:spPr>
      </p:pic>
      <p:sp>
        <p:nvSpPr>
          <p:cNvPr id="5" name="TextBox 4"/>
          <p:cNvSpPr txBox="1"/>
          <p:nvPr/>
        </p:nvSpPr>
        <p:spPr>
          <a:xfrm>
            <a:off x="228600" y="152400"/>
            <a:ext cx="7848600" cy="1323439"/>
          </a:xfrm>
          <a:prstGeom prst="rect">
            <a:avLst/>
          </a:prstGeom>
          <a:noFill/>
        </p:spPr>
        <p:txBody>
          <a:bodyPr wrap="square"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Algerian" pitchFamily="82" charset="0"/>
              </a:rPr>
              <a:t>JAYOTI  VIDYAPEETH  women’s      </a:t>
            </a:r>
          </a:p>
          <a:p>
            <a:pPr algn="ctr"/>
            <a:r>
              <a:rPr lang="en-US" sz="4000" dirty="0">
                <a:solidFill>
                  <a:srgbClr val="C00000"/>
                </a:solidFill>
                <a:effectLst>
                  <a:outerShdw blurRad="38100" dist="38100" dir="2700000" algn="tl">
                    <a:srgbClr val="000000">
                      <a:alpha val="43137"/>
                    </a:srgbClr>
                  </a:outerShdw>
                </a:effectLst>
                <a:latin typeface="Algerian" pitchFamily="82" charset="0"/>
              </a:rPr>
              <a:t> </a:t>
            </a:r>
            <a:r>
              <a:rPr lang="en-US" sz="4000" dirty="0" smtClean="0">
                <a:solidFill>
                  <a:srgbClr val="C00000"/>
                </a:solidFill>
                <a:effectLst>
                  <a:outerShdw blurRad="38100" dist="38100" dir="2700000" algn="tl">
                    <a:srgbClr val="000000">
                      <a:alpha val="43137"/>
                    </a:srgbClr>
                  </a:outerShdw>
                </a:effectLst>
                <a:latin typeface="Algerian" pitchFamily="82" charset="0"/>
              </a:rPr>
              <a:t>    university, Jaipur, INDIA</a:t>
            </a:r>
            <a:endParaRPr lang="en-US" sz="4000" dirty="0"/>
          </a:p>
        </p:txBody>
      </p:sp>
      <p:pic>
        <p:nvPicPr>
          <p:cNvPr id="6" name="Picture 5" descr="512x512bb.jpg"/>
          <p:cNvPicPr>
            <a:picLocks noChangeAspect="1"/>
          </p:cNvPicPr>
          <p:nvPr/>
        </p:nvPicPr>
        <p:blipFill>
          <a:blip r:embed="rId3"/>
          <a:stretch>
            <a:fillRect/>
          </a:stretch>
        </p:blipFill>
        <p:spPr>
          <a:xfrm>
            <a:off x="2667000" y="1524000"/>
            <a:ext cx="3505200" cy="3048000"/>
          </a:xfrm>
          <a:prstGeom prst="rect">
            <a:avLst/>
          </a:prstGeom>
        </p:spPr>
      </p:pic>
      <p:sp>
        <p:nvSpPr>
          <p:cNvPr id="8" name="TextBox 7"/>
          <p:cNvSpPr txBox="1"/>
          <p:nvPr/>
        </p:nvSpPr>
        <p:spPr>
          <a:xfrm>
            <a:off x="4800600" y="4495800"/>
            <a:ext cx="3886200" cy="3046988"/>
          </a:xfrm>
          <a:prstGeom prst="rect">
            <a:avLst/>
          </a:prstGeom>
          <a:noFill/>
        </p:spPr>
        <p:txBody>
          <a:bodyPr wrap="square" rtlCol="0">
            <a:spAutoFit/>
          </a:bodyPr>
          <a:lstStyle/>
          <a:p>
            <a:pPr algn="ctr">
              <a:buNone/>
            </a:pPr>
            <a:r>
              <a:rPr lang="en-US" sz="4800" dirty="0" smtClean="0">
                <a:solidFill>
                  <a:srgbClr val="FF0000"/>
                </a:solidFill>
                <a:effectLst>
                  <a:outerShdw blurRad="38100" dist="38100" dir="2700000" algn="tl">
                    <a:srgbClr val="000000">
                      <a:alpha val="43137"/>
                    </a:srgbClr>
                  </a:outerShdw>
                </a:effectLst>
                <a:latin typeface="Edwardian Script ITC" pitchFamily="66" charset="0"/>
              </a:rPr>
              <a:t>Presented by,</a:t>
            </a:r>
          </a:p>
          <a:p>
            <a:pPr algn="ctr">
              <a:buNone/>
            </a:pPr>
            <a:r>
              <a:rPr lang="en-US" sz="3600" i="1" dirty="0" smtClean="0">
                <a:solidFill>
                  <a:srgbClr val="002060"/>
                </a:solidFill>
                <a:effectLst>
                  <a:outerShdw blurRad="38100" dist="38100" dir="2700000" algn="tl">
                    <a:srgbClr val="000000">
                      <a:alpha val="43137"/>
                    </a:srgbClr>
                  </a:outerShdw>
                </a:effectLst>
                <a:latin typeface="Brush Script MT" pitchFamily="66" charset="0"/>
              </a:rPr>
              <a:t>JV’n Moni Kumari</a:t>
            </a:r>
          </a:p>
          <a:p>
            <a:pPr algn="ctr">
              <a:buNone/>
            </a:pPr>
            <a:endParaRPr lang="en-US" sz="3600" i="1" dirty="0" smtClean="0">
              <a:solidFill>
                <a:schemeClr val="accent5">
                  <a:lumMod val="75000"/>
                </a:schemeClr>
              </a:solidFill>
              <a:effectLst>
                <a:outerShdw blurRad="38100" dist="38100" dir="2700000" algn="tl">
                  <a:srgbClr val="000000">
                    <a:alpha val="43137"/>
                  </a:srgbClr>
                </a:outerShdw>
              </a:effectLst>
              <a:latin typeface="Brush Script MT" pitchFamily="66" charset="0"/>
            </a:endParaRPr>
          </a:p>
          <a:p>
            <a:pPr algn="ctr">
              <a:buNone/>
            </a:pPr>
            <a:endParaRPr lang="en-US" sz="3600" i="1" dirty="0" smtClean="0">
              <a:solidFill>
                <a:schemeClr val="accent5">
                  <a:lumMod val="75000"/>
                </a:schemeClr>
              </a:solidFill>
              <a:effectLst>
                <a:outerShdw blurRad="38100" dist="38100" dir="2700000" algn="tl">
                  <a:srgbClr val="000000">
                    <a:alpha val="43137"/>
                  </a:srgbClr>
                </a:outerShdw>
              </a:effectLst>
              <a:latin typeface="Brush Script MT" pitchFamily="66" charset="0"/>
            </a:endParaRPr>
          </a:p>
          <a:p>
            <a:endParaRPr lang="en-US" sz="3600"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3).png"/>
          <p:cNvPicPr>
            <a:picLocks noChangeAspect="1"/>
          </p:cNvPicPr>
          <p:nvPr/>
        </p:nvPicPr>
        <p:blipFill>
          <a:blip r:embed="rId2"/>
          <a:stretch>
            <a:fillRect/>
          </a:stretch>
        </p:blipFill>
        <p:spPr>
          <a:xfrm>
            <a:off x="3860800" y="0"/>
            <a:ext cx="5283201" cy="4267200"/>
          </a:xfrm>
          <a:prstGeom prst="rect">
            <a:avLst/>
          </a:prstGeom>
        </p:spPr>
      </p:pic>
      <p:sp>
        <p:nvSpPr>
          <p:cNvPr id="5" name="TextBox 4"/>
          <p:cNvSpPr txBox="1"/>
          <p:nvPr/>
        </p:nvSpPr>
        <p:spPr>
          <a:xfrm>
            <a:off x="152400" y="609600"/>
            <a:ext cx="6477000" cy="5478423"/>
          </a:xfrm>
          <a:prstGeom prst="rect">
            <a:avLst/>
          </a:prstGeom>
          <a:noFill/>
        </p:spPr>
        <p:txBody>
          <a:bodyPr wrap="square" rtlCol="0">
            <a:spAutoFit/>
          </a:bodyPr>
          <a:lstStyle/>
          <a:p>
            <a:r>
              <a:rPr lang="en-US" sz="4400" i="1" u="sng" dirty="0" smtClean="0">
                <a:solidFill>
                  <a:schemeClr val="accent6">
                    <a:lumMod val="75000"/>
                  </a:schemeClr>
                </a:solidFill>
                <a:effectLst>
                  <a:outerShdw blurRad="38100" dist="38100" dir="2700000" algn="tl">
                    <a:srgbClr val="000000">
                      <a:alpha val="43137"/>
                    </a:srgbClr>
                  </a:outerShdw>
                </a:effectLst>
              </a:rPr>
              <a:t>Conclusion:</a:t>
            </a:r>
            <a:r>
              <a:rPr lang="en-US" sz="4400" i="1" dirty="0" smtClean="0">
                <a:solidFill>
                  <a:schemeClr val="accent6">
                    <a:lumMod val="75000"/>
                  </a:schemeClr>
                </a:solidFill>
                <a:effectLst>
                  <a:outerShdw blurRad="38100" dist="38100" dir="2700000" algn="tl">
                    <a:srgbClr val="000000">
                      <a:alpha val="43137"/>
                    </a:srgbClr>
                  </a:outerShdw>
                </a:effectLst>
              </a:rPr>
              <a:t>-</a:t>
            </a:r>
            <a:r>
              <a:rPr lang="en-US" sz="3200" i="1" dirty="0" smtClean="0">
                <a:effectLst>
                  <a:outerShdw blurRad="38100" dist="38100" dir="2700000" algn="tl">
                    <a:srgbClr val="000000">
                      <a:alpha val="43137"/>
                    </a:srgbClr>
                  </a:outerShdw>
                </a:effectLst>
              </a:rPr>
              <a:t/>
            </a:r>
            <a:br>
              <a:rPr lang="en-US" sz="3200" i="1" dirty="0" smtClean="0">
                <a:effectLst>
                  <a:outerShdw blurRad="38100" dist="38100" dir="2700000" algn="tl">
                    <a:srgbClr val="000000">
                      <a:alpha val="43137"/>
                    </a:srgbClr>
                  </a:outerShdw>
                </a:effectLst>
              </a:rPr>
            </a:br>
            <a:endParaRPr lang="en-US" sz="3200" i="1" dirty="0">
              <a:effectLst>
                <a:outerShdw blurRad="38100" dist="38100" dir="2700000" algn="tl">
                  <a:srgbClr val="000000">
                    <a:alpha val="43137"/>
                  </a:srgbClr>
                </a:outerShdw>
              </a:effectLst>
            </a:endParaRPr>
          </a:p>
          <a:p>
            <a:pPr algn="just"/>
            <a:r>
              <a:rPr lang="en-US" sz="3200" i="1" dirty="0" smtClean="0">
                <a:solidFill>
                  <a:schemeClr val="accent5">
                    <a:lumMod val="75000"/>
                  </a:schemeClr>
                </a:solidFill>
                <a:effectLst>
                  <a:outerShdw blurRad="38100" dist="38100" dir="2700000" algn="tl">
                    <a:srgbClr val="000000">
                      <a:alpha val="43137"/>
                    </a:srgbClr>
                  </a:outerShdw>
                </a:effectLst>
              </a:rPr>
              <a:t>At present, farmers use a device through manual control, where farmers regularly pour water on the earth. This approach appears to use more water and water.</a:t>
            </a:r>
          </a:p>
          <a:p>
            <a:pPr algn="just"/>
            <a:r>
              <a:rPr lang="en-US" sz="3200" i="1" dirty="0" smtClean="0">
                <a:solidFill>
                  <a:schemeClr val="accent5">
                    <a:lumMod val="75000"/>
                  </a:schemeClr>
                </a:solidFill>
                <a:effectLst>
                  <a:outerShdw blurRad="38100" dist="38100" dir="2700000" algn="tl">
                    <a:srgbClr val="000000">
                      <a:alpha val="43137"/>
                    </a:srgbClr>
                  </a:outerShdw>
                </a:effectLst>
              </a:rPr>
              <a:t>Hydrological systems can be changed for the needs of many specific crops and for minimal maintenance.</a:t>
            </a:r>
          </a:p>
          <a:p>
            <a:endParaRPr lang="en-US" dirty="0"/>
          </a:p>
        </p:txBody>
      </p:sp>
    </p:spTree>
  </p:cSld>
  <p:clrMapOvr>
    <a:masterClrMapping/>
  </p:clrMapOvr>
  <p:transition spd="med">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jingles-1280x64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2).jfif"/>
          <p:cNvPicPr>
            <a:picLocks noChangeAspect="1"/>
          </p:cNvPicPr>
          <p:nvPr/>
        </p:nvPicPr>
        <p:blipFill>
          <a:blip r:embed="rId2"/>
          <a:stretch>
            <a:fillRect/>
          </a:stretch>
        </p:blipFill>
        <p:spPr>
          <a:xfrm>
            <a:off x="0" y="76200"/>
            <a:ext cx="9144000" cy="6858000"/>
          </a:xfrm>
          <a:prstGeom prst="rect">
            <a:avLst/>
          </a:prstGeom>
        </p:spPr>
      </p:pic>
      <p:sp>
        <p:nvSpPr>
          <p:cNvPr id="6" name="Rectangle 5"/>
          <p:cNvSpPr/>
          <p:nvPr/>
        </p:nvSpPr>
        <p:spPr>
          <a:xfrm>
            <a:off x="2286000" y="1676400"/>
            <a:ext cx="4572000" cy="2308324"/>
          </a:xfrm>
          <a:prstGeom prst="rect">
            <a:avLst/>
          </a:prstGeom>
        </p:spPr>
        <p:txBody>
          <a:bodyPr wrap="square">
            <a:spAutoFit/>
          </a:bodyPr>
          <a:lstStyle/>
          <a:p>
            <a:pPr algn="ctr"/>
            <a:endParaRPr lang="en-US" sz="4800" b="1" i="1" dirty="0" smtClean="0">
              <a:solidFill>
                <a:schemeClr val="accent5">
                  <a:lumMod val="75000"/>
                </a:schemeClr>
              </a:solidFill>
              <a:effectLst>
                <a:outerShdw blurRad="38100" dist="38100" dir="2700000" algn="tl">
                  <a:srgbClr val="000000">
                    <a:alpha val="43137"/>
                  </a:srgbClr>
                </a:outerShdw>
              </a:effectLst>
              <a:latin typeface="Baskerville Old Face" pitchFamily="18" charset="0"/>
            </a:endParaRPr>
          </a:p>
          <a:p>
            <a:pPr algn="ctr"/>
            <a:r>
              <a:rPr lang="en-US" sz="4800" b="1" i="1" dirty="0" smtClean="0">
                <a:solidFill>
                  <a:schemeClr val="accent5">
                    <a:lumMod val="75000"/>
                  </a:schemeClr>
                </a:solidFill>
                <a:effectLst>
                  <a:outerShdw blurRad="38100" dist="38100" dir="2700000" algn="tl">
                    <a:srgbClr val="000000">
                      <a:alpha val="43137"/>
                    </a:srgbClr>
                  </a:outerShdw>
                </a:effectLst>
                <a:latin typeface="Baskerville Old Face" pitchFamily="18" charset="0"/>
              </a:rPr>
              <a:t>INTELLIGENT</a:t>
            </a:r>
            <a:br>
              <a:rPr lang="en-US" sz="4800" b="1" i="1" dirty="0" smtClean="0">
                <a:solidFill>
                  <a:schemeClr val="accent5">
                    <a:lumMod val="75000"/>
                  </a:schemeClr>
                </a:solidFill>
                <a:effectLst>
                  <a:outerShdw blurRad="38100" dist="38100" dir="2700000" algn="tl">
                    <a:srgbClr val="000000">
                      <a:alpha val="43137"/>
                    </a:srgbClr>
                  </a:outerShdw>
                </a:effectLst>
                <a:latin typeface="Baskerville Old Face" pitchFamily="18" charset="0"/>
              </a:rPr>
            </a:br>
            <a:r>
              <a:rPr lang="en-US" sz="4800" b="1" i="1" dirty="0" smtClean="0">
                <a:solidFill>
                  <a:schemeClr val="accent5">
                    <a:lumMod val="75000"/>
                  </a:schemeClr>
                </a:solidFill>
                <a:effectLst>
                  <a:outerShdw blurRad="38100" dist="38100" dir="2700000" algn="tl">
                    <a:srgbClr val="000000">
                      <a:alpha val="43137"/>
                    </a:srgbClr>
                  </a:outerShdw>
                </a:effectLst>
                <a:latin typeface="Baskerville Old Face" pitchFamily="18" charset="0"/>
              </a:rPr>
              <a:t>IRRIGATION…</a:t>
            </a:r>
            <a:endParaRPr lang="en-US" sz="4800" dirty="0">
              <a:solidFill>
                <a:schemeClr val="accent5">
                  <a:lumMod val="75000"/>
                </a:schemeClr>
              </a:solidFill>
              <a:latin typeface="Baskerville Old Face" pitchFamily="18" charset="0"/>
            </a:endParaRPr>
          </a:p>
        </p:txBody>
      </p:sp>
    </p:spTree>
  </p:cSld>
  <p:clrMapOvr>
    <a:masterClrMapping/>
  </p:clrMapOvr>
  <p:transition spd="med" advTm="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00px_COLOURBOX2647530.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2971800" y="1828800"/>
            <a:ext cx="5791200" cy="5201424"/>
          </a:xfrm>
          <a:prstGeom prst="rect">
            <a:avLst/>
          </a:prstGeom>
          <a:noFill/>
        </p:spPr>
        <p:txBody>
          <a:bodyPr wrap="square" rtlCol="0">
            <a:spAutoFit/>
          </a:bodyPr>
          <a:lstStyle/>
          <a:p>
            <a:r>
              <a:rPr lang="en-US" sz="2800" i="1" u="sng" dirty="0" smtClean="0">
                <a:solidFill>
                  <a:srgbClr val="C00000"/>
                </a:solidFill>
                <a:effectLst>
                  <a:outerShdw blurRad="38100" dist="38100" dir="2700000" algn="tl">
                    <a:srgbClr val="000000">
                      <a:alpha val="43137"/>
                    </a:srgbClr>
                  </a:outerShdw>
                </a:effectLst>
                <a:latin typeface="Baskerville Old Face" pitchFamily="18" charset="0"/>
              </a:rPr>
              <a:t>AGENDA:</a:t>
            </a:r>
            <a:endParaRPr lang="en-US" sz="2800" i="1" dirty="0" smtClean="0">
              <a:effectLst>
                <a:outerShdw blurRad="38100" dist="38100" dir="2700000" algn="tl">
                  <a:srgbClr val="000000">
                    <a:alpha val="43137"/>
                  </a:srgbClr>
                </a:outerShdw>
              </a:effectLst>
              <a:latin typeface="Baskerville Old Face" pitchFamily="18" charset="0"/>
            </a:endParaRP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Abstract</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Keywords</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Introduction</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Literature Survey</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Methodology</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System Architecture</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Advantage of the System</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Result</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Conclusion</a:t>
            </a:r>
          </a:p>
          <a:p>
            <a:pPr>
              <a:buFont typeface="Courier New" pitchFamily="49" charset="0"/>
              <a:buChar char="o"/>
            </a:pPr>
            <a:r>
              <a:rPr lang="en-US" sz="2800" i="1" dirty="0" smtClean="0">
                <a:solidFill>
                  <a:srgbClr val="0070C0"/>
                </a:solidFill>
                <a:effectLst>
                  <a:outerShdw blurRad="38100" dist="38100" dir="2700000" algn="tl">
                    <a:srgbClr val="000000">
                      <a:alpha val="43137"/>
                    </a:srgbClr>
                  </a:outerShdw>
                </a:effectLst>
                <a:latin typeface="Baskerville Old Face" pitchFamily="18" charset="0"/>
              </a:rPr>
              <a:t>Reference</a:t>
            </a:r>
          </a:p>
          <a:p>
            <a:endParaRPr lang="en-US" sz="2400" i="1" dirty="0">
              <a:latin typeface="Baskerville Old Face" pitchFamily="18" charset="0"/>
            </a:endParaRPr>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s (3).jfif"/>
          <p:cNvPicPr>
            <a:picLocks noChangeAspect="1"/>
          </p:cNvPicPr>
          <p:nvPr/>
        </p:nvPicPr>
        <p:blipFill>
          <a:blip r:embed="rId2"/>
          <a:stretch>
            <a:fillRect/>
          </a:stretch>
        </p:blipFill>
        <p:spPr>
          <a:xfrm>
            <a:off x="0" y="-15724"/>
            <a:ext cx="9144000" cy="6873724"/>
          </a:xfrm>
          <a:prstGeom prst="rect">
            <a:avLst/>
          </a:prstGeom>
        </p:spPr>
      </p:pic>
      <p:sp>
        <p:nvSpPr>
          <p:cNvPr id="7" name="TextBox 6"/>
          <p:cNvSpPr txBox="1"/>
          <p:nvPr/>
        </p:nvSpPr>
        <p:spPr>
          <a:xfrm>
            <a:off x="1905000" y="1447800"/>
            <a:ext cx="5638800" cy="3754874"/>
          </a:xfrm>
          <a:prstGeom prst="rect">
            <a:avLst/>
          </a:prstGeom>
          <a:noFill/>
        </p:spPr>
        <p:txBody>
          <a:bodyPr wrap="square" rtlCol="0">
            <a:spAutoFit/>
          </a:bodyPr>
          <a:lstStyle/>
          <a:p>
            <a:pPr algn="just"/>
            <a:r>
              <a:rPr lang="en-US" sz="2000" i="1" u="sng" dirty="0" smtClean="0">
                <a:solidFill>
                  <a:srgbClr val="FF0000"/>
                </a:solidFill>
                <a:effectLst>
                  <a:outerShdw blurRad="38100" dist="38100" dir="2700000" algn="tl">
                    <a:srgbClr val="000000">
                      <a:alpha val="43137"/>
                    </a:srgbClr>
                  </a:outerShdw>
                </a:effectLst>
                <a:latin typeface="Baskerville Old Face" pitchFamily="18" charset="0"/>
              </a:rPr>
              <a:t>ABSTRACT:</a:t>
            </a:r>
          </a:p>
          <a:p>
            <a:pPr algn="just"/>
            <a:endParaRPr lang="en-US" sz="2000" i="1" dirty="0">
              <a:effectLst>
                <a:outerShdw blurRad="38100" dist="38100" dir="2700000" algn="tl">
                  <a:srgbClr val="000000">
                    <a:alpha val="43137"/>
                  </a:srgbClr>
                </a:outerShdw>
              </a:effectLst>
              <a:latin typeface="Baskerville Old Face" pitchFamily="18" charset="0"/>
            </a:endParaRPr>
          </a:p>
          <a:p>
            <a:pPr algn="just"/>
            <a:r>
              <a:rPr lang="en-US" sz="2000" i="1" dirty="0" smtClean="0">
                <a:solidFill>
                  <a:srgbClr val="00B0F0"/>
                </a:solidFill>
                <a:effectLst>
                  <a:outerShdw blurRad="38100" dist="38100" dir="2700000" algn="tl">
                    <a:srgbClr val="000000">
                      <a:alpha val="43137"/>
                    </a:srgbClr>
                  </a:outerShdw>
                </a:effectLst>
                <a:latin typeface="Baskerville Old Face" pitchFamily="18" charset="0"/>
              </a:rPr>
              <a:t>The purpose is to save time and avoid problems like constant monitoring. It also helps in water conservation by changing the water / plants according to their water requirement automatically. </a:t>
            </a:r>
          </a:p>
          <a:p>
            <a:pPr algn="just"/>
            <a:r>
              <a:rPr lang="en-US" sz="2000" i="1" dirty="0" smtClean="0">
                <a:solidFill>
                  <a:srgbClr val="00B0F0"/>
                </a:solidFill>
                <a:effectLst>
                  <a:outerShdw blurRad="38100" dist="38100" dir="2700000" algn="tl">
                    <a:srgbClr val="000000">
                      <a:alpha val="43137"/>
                    </a:srgbClr>
                  </a:outerShdw>
                </a:effectLst>
                <a:latin typeface="Baskerville Old Face" pitchFamily="18" charset="0"/>
              </a:rPr>
              <a:t>Another feature  is a toxicity screw system where the mixture is prepared in the essential component, which is automatically desirable for plants (the essential proportion is preserved), then- by stopping the biggest human mistakes.</a:t>
            </a:r>
          </a:p>
          <a:p>
            <a:endParaRPr lang="en-US" dirty="0"/>
          </a:p>
        </p:txBody>
      </p:sp>
    </p:spTree>
  </p:cSld>
  <p:clrMapOvr>
    <a:masterClrMapping/>
  </p:clrMapOvr>
  <p:transition spd="med">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 (4).png"/>
          <p:cNvPicPr>
            <a:picLocks noChangeAspect="1"/>
          </p:cNvPicPr>
          <p:nvPr/>
        </p:nvPicPr>
        <p:blipFill>
          <a:blip r:embed="rId2"/>
          <a:stretch>
            <a:fillRect/>
          </a:stretch>
        </p:blipFill>
        <p:spPr>
          <a:xfrm>
            <a:off x="0" y="1"/>
            <a:ext cx="9144000" cy="6858000"/>
          </a:xfrm>
          <a:prstGeom prst="rect">
            <a:avLst/>
          </a:prstGeom>
        </p:spPr>
      </p:pic>
      <p:sp>
        <p:nvSpPr>
          <p:cNvPr id="3" name="TextBox 2"/>
          <p:cNvSpPr txBox="1"/>
          <p:nvPr/>
        </p:nvSpPr>
        <p:spPr>
          <a:xfrm>
            <a:off x="152400" y="1600200"/>
            <a:ext cx="6400800" cy="5262979"/>
          </a:xfrm>
          <a:prstGeom prst="rect">
            <a:avLst/>
          </a:prstGeom>
          <a:noFill/>
        </p:spPr>
        <p:txBody>
          <a:bodyPr wrap="square" rtlCol="0">
            <a:spAutoFit/>
          </a:bodyPr>
          <a:lstStyle/>
          <a:p>
            <a:pPr algn="just"/>
            <a:r>
              <a:rPr lang="en-US" sz="2400" i="1" u="sng" dirty="0" smtClean="0">
                <a:solidFill>
                  <a:srgbClr val="C00000"/>
                </a:solidFill>
                <a:effectLst>
                  <a:outerShdw blurRad="38100" dist="38100" dir="2700000" algn="tl">
                    <a:srgbClr val="000000">
                      <a:alpha val="43137"/>
                    </a:srgbClr>
                  </a:outerShdw>
                </a:effectLst>
                <a:latin typeface="Baskerville Old Face" pitchFamily="18" charset="0"/>
              </a:rPr>
              <a:t>INTRODUCTION:</a:t>
            </a:r>
          </a:p>
          <a:p>
            <a:pPr algn="just"/>
            <a:endParaRPr lang="en-US" sz="2400" i="1" dirty="0">
              <a:effectLst>
                <a:outerShdw blurRad="38100" dist="38100" dir="2700000" algn="tl">
                  <a:srgbClr val="000000">
                    <a:alpha val="43137"/>
                  </a:srgbClr>
                </a:outerShdw>
              </a:effectLst>
              <a:latin typeface="Baskerville Old Face" pitchFamily="18" charset="0"/>
            </a:endParaRPr>
          </a:p>
          <a:p>
            <a:pPr algn="just"/>
            <a:r>
              <a:rPr lang="en-US" sz="2400" i="1" dirty="0" smtClean="0">
                <a:solidFill>
                  <a:srgbClr val="0070C0"/>
                </a:solidFill>
                <a:effectLst>
                  <a:outerShdw blurRad="38100" dist="38100" dir="2700000" algn="tl">
                    <a:srgbClr val="000000">
                      <a:alpha val="43137"/>
                    </a:srgbClr>
                  </a:outerShdw>
                </a:effectLst>
                <a:latin typeface="Baskerville Old Face" pitchFamily="18" charset="0"/>
              </a:rPr>
              <a:t>In today's world, water scarcity is one of the biggest challenges in the world and its office requires adequate water for agriculture. Therefore, the system that uses water needs to be careful. </a:t>
            </a:r>
          </a:p>
          <a:p>
            <a:pPr algn="just"/>
            <a:r>
              <a:rPr lang="en-US" sz="2400" i="1" dirty="0" smtClean="0">
                <a:solidFill>
                  <a:srgbClr val="0070C0"/>
                </a:solidFill>
                <a:effectLst>
                  <a:outerShdw blurRad="38100" dist="38100" dir="2700000" algn="tl">
                    <a:srgbClr val="000000">
                      <a:alpha val="43137"/>
                    </a:srgbClr>
                  </a:outerShdw>
                </a:effectLst>
                <a:latin typeface="Baskerville Old Face" pitchFamily="18" charset="0"/>
              </a:rPr>
              <a:t>Smart device systems measure current planting and essentially to reduce water, a hydrological system, to regulate water regeneration.</a:t>
            </a:r>
          </a:p>
          <a:p>
            <a:pPr algn="just"/>
            <a:r>
              <a:rPr lang="en-US" sz="2400" i="1" dirty="0" smtClean="0">
                <a:solidFill>
                  <a:srgbClr val="0070C0"/>
                </a:solidFill>
                <a:effectLst>
                  <a:outerShdw blurRad="38100" dist="38100" dir="2700000" algn="tl">
                    <a:srgbClr val="000000">
                      <a:alpha val="43137"/>
                    </a:srgbClr>
                  </a:outerShdw>
                </a:effectLst>
                <a:latin typeface="Baskerville Old Face" pitchFamily="18" charset="0"/>
              </a:rPr>
              <a:t>The effects of hydraulic water, irrigation frequency and the appropriate amount of water use are particularly important. It should have a right hydrological order strategy to improve water efficiency. </a:t>
            </a:r>
          </a:p>
        </p:txBody>
      </p:sp>
    </p:spTree>
  </p:cSld>
  <p:clrMapOvr>
    <a:masterClrMapping/>
  </p:clrMapOvr>
  <p:transition spd="med">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2).png"/>
          <p:cNvPicPr>
            <a:picLocks noChangeAspect="1"/>
          </p:cNvPicPr>
          <p:nvPr/>
        </p:nvPicPr>
        <p:blipFill>
          <a:blip r:embed="rId2"/>
          <a:stretch>
            <a:fillRect/>
          </a:stretch>
        </p:blipFill>
        <p:spPr>
          <a:xfrm>
            <a:off x="0" y="2686050"/>
            <a:ext cx="5562600" cy="4171950"/>
          </a:xfrm>
          <a:prstGeom prst="rect">
            <a:avLst/>
          </a:prstGeom>
        </p:spPr>
      </p:pic>
      <p:sp>
        <p:nvSpPr>
          <p:cNvPr id="4" name="TextBox 3"/>
          <p:cNvSpPr txBox="1"/>
          <p:nvPr/>
        </p:nvSpPr>
        <p:spPr>
          <a:xfrm>
            <a:off x="762000" y="609600"/>
            <a:ext cx="7467600" cy="3816429"/>
          </a:xfrm>
          <a:prstGeom prst="rect">
            <a:avLst/>
          </a:prstGeom>
          <a:noFill/>
        </p:spPr>
        <p:txBody>
          <a:bodyPr wrap="square" rtlCol="0">
            <a:spAutoFit/>
          </a:bodyPr>
          <a:lstStyle/>
          <a:p>
            <a:r>
              <a:rPr lang="en-US" sz="3200" i="1" u="sng" dirty="0">
                <a:solidFill>
                  <a:schemeClr val="accent5">
                    <a:lumMod val="75000"/>
                  </a:schemeClr>
                </a:solidFill>
                <a:effectLst>
                  <a:outerShdw blurRad="38100" dist="38100" dir="2700000" algn="tl">
                    <a:srgbClr val="000000">
                      <a:alpha val="43137"/>
                    </a:srgbClr>
                  </a:outerShdw>
                </a:effectLst>
              </a:rPr>
              <a:t>Literature survey :-</a:t>
            </a:r>
          </a:p>
          <a:p>
            <a:endParaRPr lang="en-US" sz="3200" i="1" dirty="0" smtClean="0">
              <a:effectLst>
                <a:outerShdw blurRad="38100" dist="38100" dir="2700000" algn="tl">
                  <a:srgbClr val="000000">
                    <a:alpha val="43137"/>
                  </a:srgbClr>
                </a:outerShdw>
              </a:effectLst>
            </a:endParaRPr>
          </a:p>
          <a:p>
            <a:r>
              <a:rPr lang="en-US" sz="3200" i="1" dirty="0" smtClean="0">
                <a:solidFill>
                  <a:srgbClr val="FFC000"/>
                </a:solidFill>
                <a:effectLst>
                  <a:outerShdw blurRad="38100" dist="38100" dir="2700000" algn="tl">
                    <a:srgbClr val="000000">
                      <a:alpha val="43137"/>
                    </a:srgbClr>
                  </a:outerShdw>
                </a:effectLst>
              </a:rPr>
              <a:t>Hydration can be described as the science of using artificial water in land or soil. It is used to help in growing agricultural crops, to keep the poorer land, and to dry areas and to replicate the new vegetation.</a:t>
            </a:r>
            <a:endParaRPr lang="en-US" sz="3200" i="1" u="sng" dirty="0" smtClean="0">
              <a:solidFill>
                <a:srgbClr val="FFC000"/>
              </a:solidFill>
              <a:effectLst>
                <a:outerShdw blurRad="38100" dist="38100" dir="2700000" algn="tl">
                  <a:srgbClr val="000000">
                    <a:alpha val="43137"/>
                  </a:srgbClr>
                </a:outerShdw>
              </a:effectLst>
            </a:endParaRPr>
          </a:p>
          <a:p>
            <a:endParaRPr lang="en-US" dirty="0"/>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4).jfif"/>
          <p:cNvPicPr>
            <a:picLocks noChangeAspect="1"/>
          </p:cNvPicPr>
          <p:nvPr/>
        </p:nvPicPr>
        <p:blipFill>
          <a:blip r:embed="rId2"/>
          <a:stretch>
            <a:fillRect/>
          </a:stretch>
        </p:blipFill>
        <p:spPr>
          <a:xfrm>
            <a:off x="0" y="1981200"/>
            <a:ext cx="5562600" cy="4876800"/>
          </a:xfrm>
          <a:prstGeom prst="rect">
            <a:avLst/>
          </a:prstGeom>
        </p:spPr>
      </p:pic>
      <p:sp>
        <p:nvSpPr>
          <p:cNvPr id="4" name="TextBox 3"/>
          <p:cNvSpPr txBox="1"/>
          <p:nvPr/>
        </p:nvSpPr>
        <p:spPr>
          <a:xfrm>
            <a:off x="4038600" y="0"/>
            <a:ext cx="4800600" cy="6524863"/>
          </a:xfrm>
          <a:prstGeom prst="rect">
            <a:avLst/>
          </a:prstGeom>
          <a:noFill/>
        </p:spPr>
        <p:txBody>
          <a:bodyPr wrap="square" rtlCol="0">
            <a:spAutoFit/>
          </a:bodyPr>
          <a:lstStyle/>
          <a:p>
            <a:r>
              <a:rPr lang="en-US" sz="4000" i="1" u="sng" dirty="0">
                <a:solidFill>
                  <a:srgbClr val="7030A0"/>
                </a:solidFill>
                <a:effectLst>
                  <a:outerShdw blurRad="38100" dist="38100" dir="2700000" algn="tl">
                    <a:srgbClr val="000000">
                      <a:alpha val="43137"/>
                    </a:srgbClr>
                  </a:outerShdw>
                </a:effectLst>
                <a:latin typeface="Baskerville Old Face" pitchFamily="18" charset="0"/>
              </a:rPr>
              <a:t>Methodology :-</a:t>
            </a:r>
            <a:endParaRPr lang="en-US" sz="4000" u="sng" dirty="0">
              <a:solidFill>
                <a:srgbClr val="7030A0"/>
              </a:solidFill>
              <a:effectLst>
                <a:outerShdw blurRad="38100" dist="38100" dir="2700000" algn="tl">
                  <a:srgbClr val="000000">
                    <a:alpha val="43137"/>
                  </a:srgbClr>
                </a:outerShdw>
              </a:effectLst>
              <a:latin typeface="Baskerville Old Face" pitchFamily="18" charset="0"/>
            </a:endParaRPr>
          </a:p>
          <a:p>
            <a:endParaRPr lang="en-US" sz="2400" i="1" dirty="0">
              <a:latin typeface="Baskerville Old Face" pitchFamily="18" charset="0"/>
            </a:endParaRPr>
          </a:p>
          <a:p>
            <a:r>
              <a:rPr lang="en-US" sz="2800" i="1" dirty="0" smtClean="0">
                <a:solidFill>
                  <a:schemeClr val="accent6">
                    <a:lumMod val="75000"/>
                  </a:schemeClr>
                </a:solidFill>
                <a:effectLst>
                  <a:outerShdw blurRad="38100" dist="38100" dir="2700000" algn="tl">
                    <a:srgbClr val="000000">
                      <a:alpha val="43137"/>
                    </a:srgbClr>
                  </a:outerShdw>
                </a:effectLst>
                <a:latin typeface="Baskerville Old Face" pitchFamily="18" charset="0"/>
              </a:rPr>
              <a:t>The design of an interesting equipment system controls the flow of water in the area and shakes the mixture of insecticides alone in the desired ratio, which is suitable for to be automatic.</a:t>
            </a:r>
          </a:p>
          <a:p>
            <a:endParaRPr lang="en-US" sz="2800" i="1" dirty="0">
              <a:solidFill>
                <a:schemeClr val="accent6">
                  <a:lumMod val="75000"/>
                </a:schemeClr>
              </a:solidFill>
              <a:effectLst>
                <a:outerShdw blurRad="38100" dist="38100" dir="2700000" algn="tl">
                  <a:srgbClr val="000000">
                    <a:alpha val="43137"/>
                  </a:srgbClr>
                </a:outerShdw>
              </a:effectLst>
              <a:latin typeface="Baskerville Old Face" pitchFamily="18" charset="0"/>
            </a:endParaRPr>
          </a:p>
          <a:p>
            <a:r>
              <a:rPr lang="en-US" sz="2800" i="1" dirty="0" smtClean="0">
                <a:solidFill>
                  <a:schemeClr val="accent6">
                    <a:lumMod val="75000"/>
                  </a:schemeClr>
                </a:solidFill>
                <a:effectLst>
                  <a:outerShdw blurRad="38100" dist="38100" dir="2700000" algn="tl">
                    <a:srgbClr val="000000">
                      <a:alpha val="43137"/>
                    </a:srgbClr>
                  </a:outerShdw>
                </a:effectLst>
                <a:latin typeface="Baskerville Old Face" pitchFamily="18" charset="0"/>
              </a:rPr>
              <a:t>A new feature awareness is included in the system to gain knowledge of the level of water in the field.</a:t>
            </a:r>
          </a:p>
          <a:p>
            <a:endParaRPr lang="en-US" dirty="0"/>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ner-clipart-victorian-9.pn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1219200" y="838200"/>
            <a:ext cx="6629400" cy="5181600"/>
          </a:xfrm>
          <a:prstGeom prst="rect">
            <a:avLst/>
          </a:prstGeom>
          <a:noFill/>
        </p:spPr>
        <p:txBody>
          <a:bodyPr wrap="square" rtlCol="0">
            <a:spAutoFit/>
          </a:bodyPr>
          <a:lstStyle/>
          <a:p>
            <a:r>
              <a:rPr lang="en-US" dirty="0"/>
              <a:t> </a:t>
            </a:r>
            <a:r>
              <a:rPr lang="en-US" sz="2000" dirty="0" smtClean="0">
                <a:effectLst>
                  <a:outerShdw blurRad="38100" dist="38100" dir="2700000" algn="tl">
                    <a:srgbClr val="000000">
                      <a:alpha val="43137"/>
                    </a:srgbClr>
                  </a:outerShdw>
                </a:effectLst>
              </a:rPr>
              <a:t> </a:t>
            </a:r>
            <a:r>
              <a:rPr lang="en-US" sz="2800" i="1" u="sng" dirty="0">
                <a:solidFill>
                  <a:srgbClr val="FF0000"/>
                </a:solidFill>
                <a:effectLst>
                  <a:outerShdw blurRad="38100" dist="38100" dir="2700000" algn="tl">
                    <a:srgbClr val="000000">
                      <a:alpha val="43137"/>
                    </a:srgbClr>
                  </a:outerShdw>
                </a:effectLst>
              </a:rPr>
              <a:t>System architecture :-</a:t>
            </a:r>
          </a:p>
          <a:p>
            <a:endParaRPr lang="en-US" sz="2000" i="1" dirty="0" smtClean="0">
              <a:effectLst>
                <a:outerShdw blurRad="38100" dist="38100" dir="2700000" algn="tl">
                  <a:srgbClr val="000000">
                    <a:alpha val="43137"/>
                  </a:srgbClr>
                </a:outerShdw>
              </a:effectLst>
            </a:endParaRPr>
          </a:p>
          <a:p>
            <a:r>
              <a:rPr lang="en-US" sz="2000" i="1" dirty="0" smtClean="0">
                <a:solidFill>
                  <a:srgbClr val="0070C0"/>
                </a:solidFill>
                <a:effectLst>
                  <a:outerShdw blurRad="38100" dist="38100" dir="2700000" algn="tl">
                    <a:srgbClr val="000000">
                      <a:alpha val="43137"/>
                    </a:srgbClr>
                  </a:outerShdw>
                </a:effectLst>
              </a:rPr>
              <a:t>The instrument was used in two sections, control of irrigation and control of plates.</a:t>
            </a:r>
          </a:p>
          <a:p>
            <a:pPr lvl="0">
              <a:buFont typeface="Wingdings" pitchFamily="2" charset="2"/>
              <a:buChar char="Ø"/>
            </a:pPr>
            <a:r>
              <a:rPr lang="en-US" sz="2000" i="1" u="sng" dirty="0" smtClean="0">
                <a:solidFill>
                  <a:srgbClr val="00B050"/>
                </a:solidFill>
                <a:effectLst>
                  <a:outerShdw blurRad="38100" dist="38100" dir="2700000" algn="tl">
                    <a:srgbClr val="000000">
                      <a:alpha val="43137"/>
                    </a:srgbClr>
                  </a:outerShdw>
                </a:effectLst>
              </a:rPr>
              <a:t>Irrigation Control :-</a:t>
            </a:r>
            <a:endParaRPr lang="en-US" sz="2000" dirty="0" smtClean="0">
              <a:solidFill>
                <a:srgbClr val="00B050"/>
              </a:solidFill>
              <a:effectLst>
                <a:outerShdw blurRad="38100" dist="38100" dir="2700000" algn="tl">
                  <a:srgbClr val="000000">
                    <a:alpha val="43137"/>
                  </a:srgbClr>
                </a:outerShdw>
              </a:effectLst>
            </a:endParaRPr>
          </a:p>
          <a:p>
            <a:r>
              <a:rPr lang="en-US" sz="2000" i="1" dirty="0" smtClean="0">
                <a:solidFill>
                  <a:srgbClr val="0070C0"/>
                </a:solidFill>
                <a:effectLst>
                  <a:outerShdw blurRad="38100" dist="38100" dir="2700000" algn="tl">
                    <a:srgbClr val="000000">
                      <a:alpha val="43137"/>
                    </a:srgbClr>
                  </a:outerShdw>
                </a:effectLst>
              </a:rPr>
              <a:t>When the area gets the necessary humidity level will be made to lock the current into a specific area and if the water is needed again, the bowl will be made open. </a:t>
            </a:r>
          </a:p>
          <a:p>
            <a:endParaRPr lang="en-US" sz="2000" i="1" dirty="0" smtClean="0">
              <a:effectLst>
                <a:outerShdw blurRad="38100" dist="38100" dir="2700000" algn="tl">
                  <a:srgbClr val="000000">
                    <a:alpha val="43137"/>
                  </a:srgbClr>
                </a:outerShdw>
              </a:effectLst>
            </a:endParaRPr>
          </a:p>
          <a:p>
            <a:pPr lvl="0">
              <a:buFont typeface="Wingdings" pitchFamily="2" charset="2"/>
              <a:buChar char="Ø"/>
            </a:pPr>
            <a:r>
              <a:rPr lang="en-US" sz="2000" i="1" u="sng" dirty="0" smtClean="0">
                <a:solidFill>
                  <a:srgbClr val="00B050"/>
                </a:solidFill>
                <a:effectLst>
                  <a:outerShdw blurRad="38100" dist="38100" dir="2700000" algn="tl">
                    <a:srgbClr val="000000">
                      <a:alpha val="43137"/>
                    </a:srgbClr>
                  </a:outerShdw>
                </a:effectLst>
              </a:rPr>
              <a:t>Pesticide Control :-</a:t>
            </a:r>
            <a:endParaRPr lang="en-US" sz="2000" dirty="0" smtClean="0">
              <a:solidFill>
                <a:srgbClr val="00B050"/>
              </a:solidFill>
              <a:effectLst>
                <a:outerShdw blurRad="38100" dist="38100" dir="2700000" algn="tl">
                  <a:srgbClr val="000000">
                    <a:alpha val="43137"/>
                  </a:srgbClr>
                </a:outerShdw>
              </a:effectLst>
            </a:endParaRPr>
          </a:p>
          <a:p>
            <a:r>
              <a:rPr lang="en-US" sz="2000" i="1" dirty="0" smtClean="0">
                <a:solidFill>
                  <a:srgbClr val="0070C0"/>
                </a:solidFill>
                <a:effectLst>
                  <a:outerShdw blurRad="38100" dist="38100" dir="2700000" algn="tl">
                    <a:srgbClr val="000000">
                      <a:alpha val="43137"/>
                    </a:srgbClr>
                  </a:outerShdw>
                </a:effectLst>
              </a:rPr>
              <a:t>For mixing and spraying plants in a certain part, this system will rotate fertilizers automatically according to the given equality. For this device, a tank requires two devices to pump water and poison, where it can be easily mixed, from where the mixture can be properly tilted over the area.</a:t>
            </a:r>
            <a:endParaRPr lang="en-US" sz="2000" dirty="0" smtClean="0">
              <a:solidFill>
                <a:srgbClr val="0070C0"/>
              </a:solidFill>
              <a:effectLst>
                <a:outerShdw blurRad="38100" dist="38100" dir="2700000" algn="tl">
                  <a:srgbClr val="000000">
                    <a:alpha val="43137"/>
                  </a:srgbClr>
                </a:outerShdw>
              </a:effectLst>
            </a:endParaRPr>
          </a:p>
          <a:p>
            <a:endParaRPr lang="en-US" sz="2000" dirty="0">
              <a:effectLst>
                <a:outerShdw blurRad="38100" dist="38100" dir="2700000" algn="tl">
                  <a:srgbClr val="000000">
                    <a:alpha val="43137"/>
                  </a:srgbClr>
                </a:outerShdw>
              </a:effectLst>
            </a:endParaRPr>
          </a:p>
        </p:txBody>
      </p:sp>
    </p:spTree>
  </p:cSld>
  <p:clrMapOvr>
    <a:masterClrMapping/>
  </p:clrMapOvr>
  <p:transition spd="med">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2).jfif"/>
          <p:cNvPicPr>
            <a:picLocks noChangeAspect="1"/>
          </p:cNvPicPr>
          <p:nvPr/>
        </p:nvPicPr>
        <p:blipFill>
          <a:blip r:embed="rId2"/>
          <a:stretch>
            <a:fillRect/>
          </a:stretch>
        </p:blipFill>
        <p:spPr>
          <a:xfrm>
            <a:off x="0" y="0"/>
            <a:ext cx="9143999" cy="6858000"/>
          </a:xfrm>
          <a:prstGeom prst="rect">
            <a:avLst/>
          </a:prstGeom>
        </p:spPr>
      </p:pic>
      <p:sp>
        <p:nvSpPr>
          <p:cNvPr id="4" name="TextBox 3"/>
          <p:cNvSpPr txBox="1"/>
          <p:nvPr/>
        </p:nvSpPr>
        <p:spPr>
          <a:xfrm>
            <a:off x="1752600" y="914400"/>
            <a:ext cx="6324600" cy="4124206"/>
          </a:xfrm>
          <a:prstGeom prst="rect">
            <a:avLst/>
          </a:prstGeom>
          <a:noFill/>
        </p:spPr>
        <p:txBody>
          <a:bodyPr wrap="square" rtlCol="0">
            <a:spAutoFit/>
          </a:bodyPr>
          <a:lstStyle/>
          <a:p>
            <a:r>
              <a:rPr lang="en-US" dirty="0"/>
              <a:t> </a:t>
            </a:r>
            <a:r>
              <a:rPr lang="en-US" sz="2800" i="1" u="sng" dirty="0" smtClean="0">
                <a:solidFill>
                  <a:schemeClr val="accent6">
                    <a:lumMod val="75000"/>
                  </a:schemeClr>
                </a:solidFill>
                <a:effectLst>
                  <a:outerShdw blurRad="38100" dist="38100" dir="2700000" algn="tl">
                    <a:srgbClr val="000000">
                      <a:alpha val="43137"/>
                    </a:srgbClr>
                  </a:outerShdw>
                </a:effectLst>
              </a:rPr>
              <a:t>Advantage of the system :-</a:t>
            </a:r>
            <a:endParaRPr lang="en-US" sz="2800" u="sng" dirty="0">
              <a:solidFill>
                <a:schemeClr val="accent6">
                  <a:lumMod val="75000"/>
                </a:schemeClr>
              </a:solidFill>
              <a:effectLst>
                <a:outerShdw blurRad="38100" dist="38100" dir="2700000" algn="tl">
                  <a:srgbClr val="000000">
                    <a:alpha val="43137"/>
                  </a:srgbClr>
                </a:outerShdw>
              </a:effectLst>
            </a:endParaRPr>
          </a:p>
          <a:p>
            <a:endParaRPr lang="en-US" sz="2400" i="1" dirty="0" smtClean="0">
              <a:effectLst>
                <a:outerShdw blurRad="38100" dist="38100" dir="2700000" algn="tl">
                  <a:srgbClr val="000000">
                    <a:alpha val="43137"/>
                  </a:srgbClr>
                </a:outerShdw>
              </a:effectLst>
            </a:endParaRPr>
          </a:p>
          <a:p>
            <a:r>
              <a:rPr lang="en-US" sz="2400" i="1" dirty="0" smtClean="0">
                <a:solidFill>
                  <a:srgbClr val="7030A0"/>
                </a:solidFill>
                <a:effectLst>
                  <a:outerShdw blurRad="38100" dist="38100" dir="2700000" algn="tl">
                    <a:srgbClr val="000000">
                      <a:alpha val="43137"/>
                    </a:srgbClr>
                  </a:outerShdw>
                </a:effectLst>
              </a:rPr>
              <a:t>This technique is recommended for efficient automatic automation systems and can provide an important tool for the protection of water planning and device registration, which can be easily extended to an equal agricultural croft.</a:t>
            </a:r>
            <a:r>
              <a:rPr lang="en-US" sz="2400" dirty="0" smtClean="0">
                <a:solidFill>
                  <a:srgbClr val="7030A0"/>
                </a:solidFill>
                <a:effectLst>
                  <a:outerShdw blurRad="38100" dist="38100" dir="2700000" algn="tl">
                    <a:srgbClr val="000000">
                      <a:alpha val="43137"/>
                    </a:srgbClr>
                  </a:outerShdw>
                </a:effectLst>
              </a:rPr>
              <a:t> </a:t>
            </a:r>
            <a:r>
              <a:rPr lang="en-US" sz="2400" i="1" dirty="0" smtClean="0">
                <a:solidFill>
                  <a:srgbClr val="7030A0"/>
                </a:solidFill>
                <a:effectLst>
                  <a:outerShdw blurRad="38100" dist="38100" dir="2700000" algn="tl">
                    <a:srgbClr val="000000">
                      <a:alpha val="43137"/>
                    </a:srgbClr>
                  </a:outerShdw>
                </a:effectLst>
              </a:rPr>
              <a:t/>
            </a:r>
            <a:br>
              <a:rPr lang="en-US" sz="2400" i="1" dirty="0" smtClean="0">
                <a:solidFill>
                  <a:srgbClr val="7030A0"/>
                </a:solidFill>
                <a:effectLst>
                  <a:outerShdw blurRad="38100" dist="38100" dir="2700000" algn="tl">
                    <a:srgbClr val="000000">
                      <a:alpha val="43137"/>
                    </a:srgbClr>
                  </a:outerShdw>
                </a:effectLst>
              </a:rPr>
            </a:br>
            <a:r>
              <a:rPr lang="en-US" sz="2400" i="1" dirty="0" smtClean="0">
                <a:solidFill>
                  <a:srgbClr val="7030A0"/>
                </a:solidFill>
                <a:effectLst>
                  <a:outerShdw blurRad="38100" dist="38100" dir="2700000" algn="tl">
                    <a:srgbClr val="000000">
                      <a:alpha val="43137"/>
                    </a:srgbClr>
                  </a:outerShdw>
                </a:effectLst>
              </a:rPr>
              <a:t>This system allows plants to control the amount of water required during the inspection of soil moisture and temperature.</a:t>
            </a:r>
            <a:endParaRPr lang="en-US" sz="2400" dirty="0" smtClean="0">
              <a:solidFill>
                <a:srgbClr val="7030A0"/>
              </a:solidFill>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302</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JAYOTI  VIDYAPEETH  women’s university, Jaipur, INDIA</dc:title>
  <dc:creator>Windows User</dc:creator>
  <cp:lastModifiedBy>Windows User</cp:lastModifiedBy>
  <cp:revision>33</cp:revision>
  <dcterms:created xsi:type="dcterms:W3CDTF">2019-02-10T03:54:57Z</dcterms:created>
  <dcterms:modified xsi:type="dcterms:W3CDTF">2019-02-10T09:41:52Z</dcterms:modified>
</cp:coreProperties>
</file>