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0"/>
  </p:notesMasterIdLst>
  <p:sldIdLst>
    <p:sldId id="256" r:id="rId2"/>
    <p:sldId id="257" r:id="rId3"/>
    <p:sldId id="258" r:id="rId4"/>
    <p:sldId id="259" r:id="rId5"/>
    <p:sldId id="264" r:id="rId6"/>
    <p:sldId id="260"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AAB0E2-6B60-4ECC-B30E-3AF22C22B245}" type="datetimeFigureOut">
              <a:rPr lang="en-US" smtClean="0"/>
              <a:pPr/>
              <a:t>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0B34C-0203-4DCC-AFC2-DF2996FA5B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30B34C-0203-4DCC-AFC2-DF2996FA5B79}"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235EDE-35BB-4B3B-BBAF-22BE6012ACFB}"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235EDE-35BB-4B3B-BBAF-22BE6012ACFB}"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235EDE-35BB-4B3B-BBAF-22BE6012ACFB}"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235EDE-35BB-4B3B-BBAF-22BE6012ACFB}"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235EDE-35BB-4B3B-BBAF-22BE6012ACFB}"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235EDE-35BB-4B3B-BBAF-22BE6012ACFB}" type="datetimeFigureOut">
              <a:rPr lang="en-US" smtClean="0"/>
              <a:pPr/>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235EDE-35BB-4B3B-BBAF-22BE6012ACFB}" type="datetimeFigureOut">
              <a:rPr lang="en-US" smtClean="0"/>
              <a:pPr/>
              <a:t>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235EDE-35BB-4B3B-BBAF-22BE6012ACFB}" type="datetimeFigureOut">
              <a:rPr lang="en-US" smtClean="0"/>
              <a:pPr/>
              <a:t>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35EDE-35BB-4B3B-BBAF-22BE6012ACFB}" type="datetimeFigureOut">
              <a:rPr lang="en-US" smtClean="0"/>
              <a:pPr/>
              <a:t>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235EDE-35BB-4B3B-BBAF-22BE6012ACFB}" type="datetimeFigureOut">
              <a:rPr lang="en-US" smtClean="0"/>
              <a:pPr/>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235EDE-35BB-4B3B-BBAF-22BE6012ACFB}" type="datetimeFigureOut">
              <a:rPr lang="en-US" smtClean="0"/>
              <a:pPr/>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FBFA6-F8BA-473C-8649-E71C2BF85C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35EDE-35BB-4B3B-BBAF-22BE6012ACFB}" type="datetimeFigureOut">
              <a:rPr lang="en-US" smtClean="0"/>
              <a:pPr/>
              <a:t>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FBFA6-F8BA-473C-8649-E71C2BF85C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
            <a:ext cx="9448800" cy="3429000"/>
          </a:xfrm>
        </p:spPr>
        <p:txBody>
          <a:bodyPr>
            <a:normAutofit/>
          </a:bodyPr>
          <a:lstStyle/>
          <a:p>
            <a:r>
              <a:rPr lang="en-US" sz="3200" b="1" dirty="0">
                <a:latin typeface="Arial Black" pitchFamily="34" charset="0"/>
                <a:cs typeface="Arial" pitchFamily="34" charset="0"/>
              </a:rPr>
              <a:t>JAYOTI VIDYAPEETH WOMEN’S </a:t>
            </a:r>
            <a:r>
              <a:rPr lang="en-US" sz="3200" b="1" dirty="0" smtClean="0">
                <a:latin typeface="Arial Black" pitchFamily="34" charset="0"/>
                <a:cs typeface="Arial" pitchFamily="34" charset="0"/>
              </a:rPr>
              <a:t>UNIVERSITY</a:t>
            </a:r>
            <a:br>
              <a:rPr lang="en-US" sz="3200" b="1" dirty="0" smtClean="0">
                <a:latin typeface="Arial Black" pitchFamily="34" charset="0"/>
                <a:cs typeface="Arial" pitchFamily="34" charset="0"/>
              </a:rPr>
            </a:br>
            <a:r>
              <a:rPr lang="en-US" sz="2000" dirty="0">
                <a:latin typeface="Arial Rounded MT Bold" pitchFamily="34" charset="0"/>
              </a:rPr>
              <a:t>A Survey paper for Face Recognition </a:t>
            </a:r>
            <a:r>
              <a:rPr lang="en-US" sz="2000" dirty="0" smtClean="0">
                <a:latin typeface="Arial Rounded MT Bold" pitchFamily="34" charset="0"/>
              </a:rPr>
              <a:t>Technologies</a:t>
            </a:r>
            <a:br>
              <a:rPr lang="en-US" sz="2000" dirty="0" smtClean="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t/>
            </a:r>
            <a:br>
              <a:rPr lang="en-US" sz="2000" dirty="0"/>
            </a:br>
            <a:r>
              <a:rPr lang="en-US" sz="2000" dirty="0" smtClean="0">
                <a:latin typeface="Arial Rounded MT Bold" pitchFamily="34" charset="0"/>
              </a:rPr>
              <a:t/>
            </a:r>
            <a:br>
              <a:rPr lang="en-US" sz="2000" dirty="0" smtClean="0">
                <a:latin typeface="Arial Rounded MT Bold" pitchFamily="34" charset="0"/>
              </a:rPr>
            </a:br>
            <a:r>
              <a:rPr lang="en-US" sz="3200" dirty="0">
                <a:latin typeface="Arial Black" pitchFamily="34" charset="0"/>
                <a:cs typeface="Arial" pitchFamily="34" charset="0"/>
              </a:rPr>
              <a:t/>
            </a:r>
            <a:br>
              <a:rPr lang="en-US" sz="3200" dirty="0">
                <a:latin typeface="Arial Black" pitchFamily="34" charset="0"/>
                <a:cs typeface="Arial" pitchFamily="34" charset="0"/>
              </a:rPr>
            </a:br>
            <a:endParaRPr lang="en-US" sz="3200" dirty="0">
              <a:latin typeface="Arial Black" pitchFamily="34" charset="0"/>
              <a:cs typeface="Arial" pitchFamily="34" charset="0"/>
            </a:endParaRPr>
          </a:p>
        </p:txBody>
      </p:sp>
      <p:sp>
        <p:nvSpPr>
          <p:cNvPr id="3" name="Subtitle 2"/>
          <p:cNvSpPr>
            <a:spLocks noGrp="1"/>
          </p:cNvSpPr>
          <p:nvPr>
            <p:ph type="subTitle" idx="1"/>
          </p:nvPr>
        </p:nvSpPr>
        <p:spPr>
          <a:xfrm>
            <a:off x="457200" y="3733800"/>
            <a:ext cx="7772400" cy="2819400"/>
          </a:xfrm>
        </p:spPr>
        <p:txBody>
          <a:bodyPr>
            <a:normAutofit/>
          </a:bodyPr>
          <a:lstStyle/>
          <a:p>
            <a:r>
              <a:rPr lang="en-US" sz="2400" dirty="0" smtClean="0">
                <a:solidFill>
                  <a:schemeClr val="tx1"/>
                </a:solidFill>
                <a:latin typeface="Arial Rounded MT Bold" pitchFamily="34" charset="0"/>
              </a:rPr>
              <a:t>Presented By:-  </a:t>
            </a:r>
            <a:r>
              <a:rPr lang="en-US" sz="2400" dirty="0" err="1" smtClean="0">
                <a:solidFill>
                  <a:schemeClr val="tx1"/>
                </a:solidFill>
                <a:latin typeface="Arial Rounded MT Bold" pitchFamily="34" charset="0"/>
              </a:rPr>
              <a:t>JV’n</a:t>
            </a:r>
            <a:r>
              <a:rPr lang="en-US" sz="2400" dirty="0" smtClean="0">
                <a:solidFill>
                  <a:schemeClr val="tx1"/>
                </a:solidFill>
                <a:latin typeface="Arial Rounded MT Bold" pitchFamily="34" charset="0"/>
              </a:rPr>
              <a:t> </a:t>
            </a:r>
            <a:r>
              <a:rPr lang="en-US" sz="2400" dirty="0" err="1" smtClean="0">
                <a:solidFill>
                  <a:schemeClr val="tx1"/>
                </a:solidFill>
                <a:latin typeface="Arial Rounded MT Bold" pitchFamily="34" charset="0"/>
              </a:rPr>
              <a:t>Urvashi</a:t>
            </a:r>
            <a:r>
              <a:rPr lang="en-US" sz="2400" dirty="0" smtClean="0">
                <a:solidFill>
                  <a:schemeClr val="tx1"/>
                </a:solidFill>
                <a:latin typeface="Arial Rounded MT Bold" pitchFamily="34" charset="0"/>
              </a:rPr>
              <a:t> &amp; </a:t>
            </a:r>
            <a:r>
              <a:rPr lang="en-US" sz="2400" dirty="0" err="1" smtClean="0">
                <a:solidFill>
                  <a:schemeClr val="tx1"/>
                </a:solidFill>
                <a:latin typeface="Arial Rounded MT Bold" pitchFamily="34" charset="0"/>
              </a:rPr>
              <a:t>JV’n</a:t>
            </a:r>
            <a:r>
              <a:rPr lang="en-US" sz="2400" dirty="0" smtClean="0">
                <a:solidFill>
                  <a:schemeClr val="tx1"/>
                </a:solidFill>
                <a:latin typeface="Arial Rounded MT Bold" pitchFamily="34" charset="0"/>
              </a:rPr>
              <a:t> </a:t>
            </a:r>
            <a:r>
              <a:rPr lang="en-US" sz="2400" dirty="0" err="1" smtClean="0">
                <a:solidFill>
                  <a:schemeClr val="tx1"/>
                </a:solidFill>
                <a:latin typeface="Arial Rounded MT Bold" pitchFamily="34" charset="0"/>
              </a:rPr>
              <a:t>Aprajita</a:t>
            </a:r>
            <a:endParaRPr lang="en-US" sz="2400" dirty="0" smtClean="0">
              <a:solidFill>
                <a:schemeClr val="tx1"/>
              </a:solidFill>
              <a:latin typeface="Arial Rounded MT Bold" pitchFamily="34" charset="0"/>
            </a:endParaRPr>
          </a:p>
          <a:p>
            <a:r>
              <a:rPr lang="en-US" sz="2400" dirty="0" smtClean="0">
                <a:solidFill>
                  <a:schemeClr val="tx1"/>
                </a:solidFill>
                <a:latin typeface="Arial Rounded MT Bold" pitchFamily="34" charset="0"/>
              </a:rPr>
              <a:t>JV-d/17/1333 &amp; JV-</a:t>
            </a:r>
            <a:r>
              <a:rPr lang="en-US" sz="2400" dirty="0" err="1" smtClean="0">
                <a:solidFill>
                  <a:schemeClr val="tx1"/>
                </a:solidFill>
                <a:latin typeface="Arial Rounded MT Bold" pitchFamily="34" charset="0"/>
              </a:rPr>
              <a:t>i</a:t>
            </a:r>
            <a:r>
              <a:rPr lang="en-US" sz="2400" dirty="0" smtClean="0">
                <a:solidFill>
                  <a:schemeClr val="tx1"/>
                </a:solidFill>
                <a:latin typeface="Arial Rounded MT Bold" pitchFamily="34" charset="0"/>
              </a:rPr>
              <a:t>/17/1645</a:t>
            </a:r>
            <a:r>
              <a:rPr lang="en-US" sz="2400" dirty="0" smtClean="0">
                <a:solidFill>
                  <a:schemeClr val="tx1"/>
                </a:solidFill>
                <a:latin typeface="Arial Rounded MT Bold" pitchFamily="34" charset="0"/>
              </a:rPr>
              <a:t/>
            </a:r>
            <a:br>
              <a:rPr lang="en-US" sz="2400" dirty="0" smtClean="0">
                <a:solidFill>
                  <a:schemeClr val="tx1"/>
                </a:solidFill>
                <a:latin typeface="Arial Rounded MT Bold" pitchFamily="34" charset="0"/>
              </a:rPr>
            </a:br>
            <a:r>
              <a:rPr lang="en-US" sz="2400" dirty="0" smtClean="0">
                <a:solidFill>
                  <a:schemeClr val="tx1"/>
                </a:solidFill>
                <a:latin typeface="Arial Rounded MT Bold" pitchFamily="34" charset="0"/>
              </a:rPr>
              <a:t>DET CSE</a:t>
            </a:r>
            <a:br>
              <a:rPr lang="en-US" sz="2400" dirty="0" smtClean="0">
                <a:solidFill>
                  <a:schemeClr val="tx1"/>
                </a:solidFill>
                <a:latin typeface="Arial Rounded MT Bold" pitchFamily="34" charset="0"/>
              </a:rPr>
            </a:br>
            <a:r>
              <a:rPr lang="en-US" sz="2400" dirty="0" smtClean="0">
                <a:solidFill>
                  <a:schemeClr val="tx1"/>
                </a:solidFill>
                <a:latin typeface="Arial Rounded MT Bold" pitchFamily="34" charset="0"/>
              </a:rPr>
              <a:t> </a:t>
            </a:r>
            <a:r>
              <a:rPr lang="en-US" sz="2400" dirty="0" smtClean="0">
                <a:solidFill>
                  <a:schemeClr val="tx1"/>
                </a:solidFill>
                <a:latin typeface="Arial Rounded MT Bold" pitchFamily="34" charset="0"/>
              </a:rPr>
              <a:t>Faculty Of Engineering And Technology</a:t>
            </a:r>
          </a:p>
          <a:p>
            <a:endParaRPr lang="en-US" sz="2400" dirty="0">
              <a:solidFill>
                <a:schemeClr val="tx1"/>
              </a:solidFill>
              <a:latin typeface="Britannic Bold" pitchFamily="34" charset="0"/>
            </a:endParaRPr>
          </a:p>
        </p:txBody>
      </p:sp>
      <p:pic>
        <p:nvPicPr>
          <p:cNvPr id="4" name="Picture 3" descr="C:\Users\lenovo\Desktop\jvwu.jpg"/>
          <p:cNvPicPr/>
          <p:nvPr/>
        </p:nvPicPr>
        <p:blipFill>
          <a:blip r:embed="rId2" cstate="print"/>
          <a:srcRect/>
          <a:stretch>
            <a:fillRect/>
          </a:stretch>
        </p:blipFill>
        <p:spPr bwMode="auto">
          <a:xfrm>
            <a:off x="3429000" y="1524000"/>
            <a:ext cx="2057400" cy="20574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Black" pitchFamily="34" charset="0"/>
              </a:rPr>
              <a:t>Contents</a:t>
            </a:r>
            <a:br>
              <a:rPr lang="en-US" dirty="0" smtClean="0">
                <a:latin typeface="Arial Black" pitchFamily="34" charset="0"/>
              </a:rPr>
            </a:br>
            <a:endParaRPr lang="en-US" dirty="0">
              <a:latin typeface="Arial Black" pitchFamily="34" charset="0"/>
            </a:endParaRPr>
          </a:p>
        </p:txBody>
      </p:sp>
      <p:sp>
        <p:nvSpPr>
          <p:cNvPr id="3" name="Content Placeholder 2"/>
          <p:cNvSpPr>
            <a:spLocks noGrp="1"/>
          </p:cNvSpPr>
          <p:nvPr>
            <p:ph idx="1"/>
          </p:nvPr>
        </p:nvSpPr>
        <p:spPr/>
        <p:txBody>
          <a:bodyPr/>
          <a:lstStyle/>
          <a:p>
            <a:pPr lvl="0"/>
            <a:r>
              <a:rPr lang="en-US" dirty="0"/>
              <a:t>INTRODUCTION</a:t>
            </a:r>
          </a:p>
          <a:p>
            <a:r>
              <a:rPr lang="en-US" dirty="0"/>
              <a:t>FACE RECOGNITION </a:t>
            </a:r>
            <a:r>
              <a:rPr lang="en-US" dirty="0" smtClean="0"/>
              <a:t>ALGORITHMS</a:t>
            </a:r>
          </a:p>
          <a:p>
            <a:pPr lvl="0"/>
            <a:r>
              <a:rPr lang="en-US" dirty="0"/>
              <a:t>DISCUSSION AND REMARKS</a:t>
            </a:r>
          </a:p>
          <a:p>
            <a:r>
              <a:rPr lang="en-US" dirty="0"/>
              <a:t>CONCLUSION</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a:t>
            </a:r>
            <a:br>
              <a:rPr lang="en-US" dirty="0"/>
            </a:br>
            <a:endParaRPr lang="en-US" dirty="0"/>
          </a:p>
        </p:txBody>
      </p:sp>
      <p:sp>
        <p:nvSpPr>
          <p:cNvPr id="3" name="Content Placeholder 2"/>
          <p:cNvSpPr>
            <a:spLocks noGrp="1"/>
          </p:cNvSpPr>
          <p:nvPr>
            <p:ph idx="1"/>
          </p:nvPr>
        </p:nvSpPr>
        <p:spPr>
          <a:xfrm>
            <a:off x="457200" y="1447800"/>
            <a:ext cx="8229600" cy="4800600"/>
          </a:xfrm>
        </p:spPr>
        <p:txBody>
          <a:bodyPr>
            <a:normAutofit/>
          </a:bodyPr>
          <a:lstStyle/>
          <a:p>
            <a:r>
              <a:rPr lang="en-US" sz="1600" dirty="0"/>
              <a:t>Face recognition is an important part of the capability of human perception system  and is a routine task  for humans , while  building a  similar computational model of  face recognition. The computational model not only contribute to theoretical insights but also to many practical applications like automated crowd surveillance, access control, design of human computer interface (HCI), content based image database management, criminal identification and so on. The earliest work on face recognition can be traced back at least to the 1950s in </a:t>
            </a:r>
            <a:r>
              <a:rPr lang="en-US" sz="1600" dirty="0" smtClean="0"/>
              <a:t>psychology</a:t>
            </a:r>
          </a:p>
          <a:p>
            <a:r>
              <a:rPr lang="en-US" sz="1600" dirty="0" smtClean="0"/>
              <a:t>and </a:t>
            </a:r>
            <a:r>
              <a:rPr lang="en-US" sz="1600" dirty="0"/>
              <a:t>to the 1960s in the engineering </a:t>
            </a:r>
            <a:r>
              <a:rPr lang="en-US" sz="1600" dirty="0" smtClean="0"/>
              <a:t>literature</a:t>
            </a:r>
          </a:p>
          <a:p>
            <a:r>
              <a:rPr lang="en-US" sz="1600" dirty="0" smtClean="0"/>
              <a:t>Some </a:t>
            </a:r>
            <a:r>
              <a:rPr lang="en-US" sz="1600" dirty="0"/>
              <a:t>of the earliest studies include work on facial expression emotions by Darwin </a:t>
            </a:r>
            <a:endParaRPr lang="en-US" sz="1600" dirty="0" smtClean="0"/>
          </a:p>
          <a:p>
            <a:r>
              <a:rPr lang="en-US" sz="1600" dirty="0" smtClean="0"/>
              <a:t>But </a:t>
            </a:r>
            <a:r>
              <a:rPr lang="en-US" sz="1600" dirty="0"/>
              <a:t>research on automatic machine recognition of faces started in the </a:t>
            </a:r>
            <a:r>
              <a:rPr lang="en-US" sz="1600" dirty="0" smtClean="0"/>
              <a:t>1970s and after the seminal work of  </a:t>
            </a:r>
            <a:r>
              <a:rPr lang="en-US" sz="1600" dirty="0" err="1" smtClean="0"/>
              <a:t>Kanade</a:t>
            </a:r>
            <a:endParaRPr lang="en-US" sz="1600" dirty="0" smtClean="0"/>
          </a:p>
          <a:p>
            <a:r>
              <a:rPr lang="en-US" sz="1600" dirty="0" smtClean="0"/>
              <a:t>In </a:t>
            </a:r>
            <a:r>
              <a:rPr lang="en-US" sz="1600" dirty="0"/>
              <a:t>1995, a review </a:t>
            </a:r>
            <a:r>
              <a:rPr lang="en-US" sz="1600" dirty="0" smtClean="0"/>
              <a:t>paper</a:t>
            </a:r>
          </a:p>
          <a:p>
            <a:r>
              <a:rPr lang="en-US" sz="1600" dirty="0" smtClean="0"/>
              <a:t> gave </a:t>
            </a:r>
            <a:r>
              <a:rPr lang="en-US" sz="1600" dirty="0"/>
              <a:t>a thorough survey of face recognition technology at that time </a:t>
            </a:r>
            <a:endParaRPr lang="en-US" sz="1600" dirty="0" smtClean="0"/>
          </a:p>
          <a:p>
            <a:r>
              <a:rPr lang="en-US" sz="1600" dirty="0" smtClean="0"/>
              <a:t>At </a:t>
            </a:r>
            <a:r>
              <a:rPr lang="en-US" sz="1600" dirty="0"/>
              <a:t>that time, video-based face recognition was still in a nascent stage. During the past decades, face recognition has received increased attention and has advanced technically. </a:t>
            </a:r>
            <a:endParaRPr lang="en-US" sz="1600" dirty="0" smtClean="0"/>
          </a:p>
          <a:p>
            <a:r>
              <a:rPr lang="en-US" sz="1600" dirty="0"/>
              <a:t>Recently, significant research efforts have been focused on video-based face modeling/tracking, recognition and system integration.</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391400" cy="868362"/>
          </a:xfrm>
        </p:spPr>
        <p:txBody>
          <a:bodyPr>
            <a:normAutofit fontScale="90000"/>
          </a:bodyPr>
          <a:lstStyle/>
          <a:p>
            <a:r>
              <a:rPr lang="en-US" dirty="0"/>
              <a:t>FACE RECOGNITION ALGORITHMS</a:t>
            </a:r>
            <a:br>
              <a:rPr lang="en-US" dirty="0"/>
            </a:br>
            <a:endParaRPr lang="en-US" dirty="0"/>
          </a:p>
        </p:txBody>
      </p:sp>
      <p:sp>
        <p:nvSpPr>
          <p:cNvPr id="3" name="Content Placeholder 2"/>
          <p:cNvSpPr>
            <a:spLocks noGrp="1"/>
          </p:cNvSpPr>
          <p:nvPr>
            <p:ph idx="1"/>
          </p:nvPr>
        </p:nvSpPr>
        <p:spPr>
          <a:xfrm>
            <a:off x="1371600" y="762001"/>
            <a:ext cx="7315200" cy="3124199"/>
          </a:xfrm>
        </p:spPr>
        <p:txBody>
          <a:bodyPr>
            <a:normAutofit/>
          </a:bodyPr>
          <a:lstStyle/>
          <a:p>
            <a:r>
              <a:rPr lang="en-US" dirty="0" smtClean="0"/>
              <a:t> </a:t>
            </a:r>
            <a:r>
              <a:rPr lang="en-US" sz="1800" dirty="0" smtClean="0"/>
              <a:t>face recognition algorithm is built to identify various facial features by extracting identifying landmarks known as features on a person’s face. The algorithm detects and analyzes features based on their position relative to other features. Examples include the size, shape and placement of the nose, jaw and cheekbones. A sophisticated facial recognition algorithm can be used to identify an individual utilizing thousands of features on their face and then comparing those features against a database of photographs.</a:t>
            </a:r>
          </a:p>
          <a:p>
            <a:endParaRPr lang="en-US" dirty="0" smtClean="0"/>
          </a:p>
          <a:p>
            <a:endParaRPr lang="en-US" dirty="0"/>
          </a:p>
        </p:txBody>
      </p:sp>
      <p:pic>
        <p:nvPicPr>
          <p:cNvPr id="4" name="Picture 3" descr="C:\Users\lenovo\Documents\1-s2.0-S0893608015001057-gr1.jpg"/>
          <p:cNvPicPr/>
          <p:nvPr/>
        </p:nvPicPr>
        <p:blipFill>
          <a:blip r:embed="rId3" cstate="print"/>
          <a:srcRect/>
          <a:stretch>
            <a:fillRect/>
          </a:stretch>
        </p:blipFill>
        <p:spPr bwMode="auto">
          <a:xfrm>
            <a:off x="2514600" y="3505200"/>
            <a:ext cx="3886200" cy="1676400"/>
          </a:xfrm>
          <a:prstGeom prst="rect">
            <a:avLst/>
          </a:prstGeom>
          <a:noFill/>
          <a:ln w="9525">
            <a:noFill/>
            <a:miter lim="800000"/>
            <a:headEnd/>
            <a:tailEnd/>
          </a:ln>
        </p:spPr>
      </p:pic>
      <p:sp>
        <p:nvSpPr>
          <p:cNvPr id="8" name="Rectangle 7"/>
          <p:cNvSpPr/>
          <p:nvPr/>
        </p:nvSpPr>
        <p:spPr>
          <a:xfrm>
            <a:off x="2057400" y="5105400"/>
            <a:ext cx="4572000" cy="584775"/>
          </a:xfrm>
          <a:prstGeom prst="rect">
            <a:avLst/>
          </a:prstGeom>
        </p:spPr>
        <p:txBody>
          <a:bodyPr>
            <a:spAutoFit/>
          </a:bodyPr>
          <a:lstStyle/>
          <a:p>
            <a:r>
              <a:rPr kumimoji="0" lang="en-US" sz="1600" b="0" u="none" strike="noStrike" cap="none" normalizeH="0" baseline="0" dirty="0" smtClean="0">
                <a:ln>
                  <a:noFill/>
                </a:ln>
                <a:solidFill>
                  <a:srgbClr val="707070"/>
                </a:solidFill>
                <a:effectLst/>
                <a:latin typeface="Arial Rounded MT Bold" pitchFamily="34" charset="0"/>
                <a:ea typeface="Times New Roman" pitchFamily="18" charset="0"/>
                <a:cs typeface="Helvetica"/>
              </a:rPr>
              <a:t>Face recognition algorithms can protect privacy and secure data.</a:t>
            </a:r>
          </a:p>
        </p:txBody>
      </p:sp>
      <p:sp>
        <p:nvSpPr>
          <p:cNvPr id="10" name="Rectangle 9"/>
          <p:cNvSpPr/>
          <p:nvPr/>
        </p:nvSpPr>
        <p:spPr>
          <a:xfrm>
            <a:off x="0" y="5715000"/>
            <a:ext cx="9144000" cy="923330"/>
          </a:xfrm>
          <a:prstGeom prst="rect">
            <a:avLst/>
          </a:prstGeom>
        </p:spPr>
        <p:txBody>
          <a:bodyPr wrap="square">
            <a:spAutoFit/>
          </a:bodyPr>
          <a:lstStyle/>
          <a:p>
            <a:pPr lvl="0" fontAlgn="base">
              <a:spcBef>
                <a:spcPct val="0"/>
              </a:spcBef>
              <a:spcAft>
                <a:spcPct val="0"/>
              </a:spcAft>
            </a:pPr>
            <a:r>
              <a:rPr kumimoji="0" lang="en-US" b="0" i="0" u="none" strike="noStrike" cap="none" normalizeH="0" baseline="0" dirty="0" smtClean="0">
                <a:ln>
                  <a:noFill/>
                </a:ln>
                <a:solidFill>
                  <a:srgbClr val="707070"/>
                </a:solidFill>
                <a:effectLst/>
                <a:ea typeface="Times New Roman" pitchFamily="18" charset="0"/>
                <a:cs typeface="Calibri" pitchFamily="34" charset="0"/>
              </a:rPr>
              <a:t>there are two primary approaches to facial recognition algorithms. The first is geometric. Geometric face recognition algorithms endeavor to identify </a:t>
            </a:r>
            <a:r>
              <a:rPr kumimoji="0" lang="en-US" b="0" i="0" u="none" strike="noStrike" cap="none" normalizeH="0" baseline="0" dirty="0" err="1" smtClean="0">
                <a:ln>
                  <a:noFill/>
                </a:ln>
                <a:solidFill>
                  <a:srgbClr val="707070"/>
                </a:solidFill>
                <a:effectLst/>
                <a:ea typeface="Times New Roman" pitchFamily="18" charset="0"/>
                <a:cs typeface="Calibri" pitchFamily="34" charset="0"/>
              </a:rPr>
              <a:t>distinguishTing</a:t>
            </a:r>
            <a:r>
              <a:rPr kumimoji="0" lang="en-US" b="0" i="0" u="none" strike="noStrike" cap="none" normalizeH="0" baseline="0" dirty="0" smtClean="0">
                <a:ln>
                  <a:noFill/>
                </a:ln>
                <a:solidFill>
                  <a:srgbClr val="707070"/>
                </a:solidFill>
                <a:effectLst/>
                <a:ea typeface="Times New Roman" pitchFamily="18" charset="0"/>
                <a:cs typeface="Calibri" pitchFamily="34" charset="0"/>
              </a:rPr>
              <a:t> features. The second is known as a photometric approach. </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944562"/>
          </a:xfrm>
        </p:spPr>
        <p:txBody>
          <a:bodyPr>
            <a:normAutofit fontScale="90000"/>
          </a:bodyPr>
          <a:lstStyle/>
          <a:p>
            <a:r>
              <a:rPr lang="en-US" dirty="0"/>
              <a:t>LITERATURE SURVEY</a:t>
            </a:r>
            <a:br>
              <a:rPr lang="en-US" dirty="0"/>
            </a:br>
            <a:endParaRPr lang="en-US" dirty="0"/>
          </a:p>
        </p:txBody>
      </p:sp>
      <p:sp>
        <p:nvSpPr>
          <p:cNvPr id="3" name="Content Placeholder 2"/>
          <p:cNvSpPr>
            <a:spLocks noGrp="1"/>
          </p:cNvSpPr>
          <p:nvPr>
            <p:ph idx="1"/>
          </p:nvPr>
        </p:nvSpPr>
        <p:spPr>
          <a:xfrm>
            <a:off x="304800" y="1143000"/>
            <a:ext cx="8382000" cy="5181600"/>
          </a:xfrm>
        </p:spPr>
        <p:txBody>
          <a:bodyPr>
            <a:normAutofit fontScale="40000" lnSpcReduction="20000"/>
          </a:bodyPr>
          <a:lstStyle/>
          <a:p>
            <a:r>
              <a:rPr lang="en-US" dirty="0"/>
              <a:t> </a:t>
            </a:r>
            <a:r>
              <a:rPr lang="en-US" sz="3800" dirty="0"/>
              <a:t>Face recognition has been an active research area over last 40 years. The face recognition research has several disciplines such as image processing, machine learning approach, pattern recognition, computer vision, and neural networks. Classification is the main problem. In the process of face recognition it includes, to train the face images from the known individuals and then to classify the newly coming test images into one of the classes. The problem of face recognition is easily solved by Humans where limited memory can be the main problem. The problems or limitations for a machine learning face recognition system are: 1. Facial expression change 2. Illumination variation 3. Ageing 4. Pose change 5. Scaling factor (i.e. size of the image) 6. Frontal vs. profile 7. Presence and absence of spectacles, beard, mustache etc. 8. Occlusion due to scarf, mask or obstacles in front. In automatic face recognition system the main complicated task is that it involves detection of faces from a cluttered background, facial feature extraction, and face recognition. A complete face recognition system has to solve all sub-problems, where each one is a separate research problem. Image template based and geometry feature-based are the two classes of face recognition system algorithms. In template based method it (Robert J. 1981 ) compute the correlation between a face image and one or more model of face image templates to estimate the face image identity from the database. </a:t>
            </a:r>
            <a:r>
              <a:rPr lang="en-US" sz="3800" dirty="0" err="1"/>
              <a:t>Brunelli</a:t>
            </a:r>
            <a:r>
              <a:rPr lang="en-US" sz="3800" dirty="0"/>
              <a:t> and </a:t>
            </a:r>
            <a:r>
              <a:rPr lang="en-US" sz="3800" dirty="0" err="1"/>
              <a:t>Poggio</a:t>
            </a:r>
            <a:r>
              <a:rPr lang="en-US" sz="3800" dirty="0"/>
              <a:t> (R. </a:t>
            </a:r>
            <a:r>
              <a:rPr lang="en-US" sz="3800" dirty="0" err="1"/>
              <a:t>Brunelli</a:t>
            </a:r>
            <a:r>
              <a:rPr lang="en-US" sz="3800" dirty="0"/>
              <a:t>, 1993) suggest the optimal strategy for face recognition system which is holistic and corresponds to template matching. The statistical tools such as Support Vector machines (SVM) (E. </a:t>
            </a:r>
            <a:r>
              <a:rPr lang="en-US" sz="3800" dirty="0" err="1"/>
              <a:t>Osuna</a:t>
            </a:r>
            <a:r>
              <a:rPr lang="en-US" sz="3800" dirty="0"/>
              <a:t>, 1997), (Vladimir N, 1995) Independent component Analysis, Principal Component Analysis (PCA) (L. </a:t>
            </a:r>
            <a:r>
              <a:rPr lang="en-US" sz="3800" dirty="0" err="1"/>
              <a:t>Sirovich</a:t>
            </a:r>
            <a:r>
              <a:rPr lang="en-US" sz="3800" dirty="0"/>
              <a:t>, 1987), (Matthew Turk, 1991), Linear </a:t>
            </a:r>
            <a:r>
              <a:rPr lang="en-US" sz="3800" dirty="0" err="1"/>
              <a:t>Discriminant</a:t>
            </a:r>
            <a:r>
              <a:rPr lang="en-US" sz="3800" dirty="0"/>
              <a:t> Analysis (LDA) (Peter </a:t>
            </a:r>
            <a:r>
              <a:rPr lang="en-US" sz="3800" dirty="0" err="1"/>
              <a:t>N.Belhumeur</a:t>
            </a:r>
            <a:r>
              <a:rPr lang="en-US" sz="3800" dirty="0"/>
              <a:t> et.al, 1997), kernel methods (Bernhard </a:t>
            </a:r>
            <a:r>
              <a:rPr lang="en-US" sz="3800" dirty="0" smtClean="0"/>
              <a:t> </a:t>
            </a:r>
            <a:r>
              <a:rPr lang="en-US" sz="3800" dirty="0" err="1"/>
              <a:t>Scholkopf</a:t>
            </a:r>
            <a:r>
              <a:rPr lang="en-US" sz="3800" dirty="0"/>
              <a:t> et.al, 1998 ), (M. H. Yang, 2002), and neural networks (A. Jonathan, 1995), (Steve Lawrence, 1998), (T. </a:t>
            </a:r>
            <a:r>
              <a:rPr lang="en-US" sz="3800" dirty="0" err="1"/>
              <a:t>Poggio</a:t>
            </a:r>
            <a:r>
              <a:rPr lang="en-US" sz="3800" dirty="0"/>
              <a:t>, 1994) used to construct a suitable database of face image templates.</a:t>
            </a:r>
          </a:p>
          <a:p>
            <a:endParaRPr lang="en-US" sz="3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077200" cy="715962"/>
          </a:xfrm>
        </p:spPr>
        <p:txBody>
          <a:bodyPr>
            <a:normAutofit fontScale="90000"/>
          </a:bodyPr>
          <a:lstStyle/>
          <a:p>
            <a:r>
              <a:rPr lang="en-US" sz="3200" dirty="0"/>
              <a:t>DISCUSSION AND REMARKS</a:t>
            </a:r>
            <a:br>
              <a:rPr lang="en-US" sz="3200" dirty="0"/>
            </a:br>
            <a:endParaRPr lang="en-US" sz="3200" dirty="0"/>
          </a:p>
        </p:txBody>
      </p:sp>
      <p:sp>
        <p:nvSpPr>
          <p:cNvPr id="3" name="Content Placeholder 2"/>
          <p:cNvSpPr>
            <a:spLocks noGrp="1"/>
          </p:cNvSpPr>
          <p:nvPr>
            <p:ph idx="1"/>
          </p:nvPr>
        </p:nvSpPr>
        <p:spPr>
          <a:xfrm>
            <a:off x="381000" y="685800"/>
            <a:ext cx="8229600" cy="4525963"/>
          </a:xfrm>
        </p:spPr>
        <p:txBody>
          <a:bodyPr/>
          <a:lstStyle/>
          <a:p>
            <a:r>
              <a:rPr lang="en-US" sz="1800" dirty="0"/>
              <a:t>In this paper, we presented some major issues on face recognition. These are as follows:</a:t>
            </a:r>
          </a:p>
          <a:p>
            <a:endParaRPr lang="en-US" dirty="0"/>
          </a:p>
        </p:txBody>
      </p:sp>
      <p:pic>
        <p:nvPicPr>
          <p:cNvPr id="4" name="Picture 3" descr="C:\Users\lenovo\Documents\ji.jpg"/>
          <p:cNvPicPr/>
          <p:nvPr/>
        </p:nvPicPr>
        <p:blipFill>
          <a:blip r:embed="rId2" cstate="print"/>
          <a:srcRect/>
          <a:stretch>
            <a:fillRect/>
          </a:stretch>
        </p:blipFill>
        <p:spPr bwMode="auto">
          <a:xfrm>
            <a:off x="1752600" y="1295400"/>
            <a:ext cx="4495800" cy="2362200"/>
          </a:xfrm>
          <a:prstGeom prst="rect">
            <a:avLst/>
          </a:prstGeom>
          <a:noFill/>
          <a:ln w="9525">
            <a:noFill/>
            <a:miter lim="800000"/>
            <a:headEnd/>
            <a:tailEnd/>
          </a:ln>
        </p:spPr>
      </p:pic>
      <p:sp>
        <p:nvSpPr>
          <p:cNvPr id="29697" name="Rectangle 1"/>
          <p:cNvSpPr>
            <a:spLocks noChangeArrowheads="1"/>
          </p:cNvSpPr>
          <p:nvPr/>
        </p:nvSpPr>
        <p:spPr bwMode="auto">
          <a:xfrm>
            <a:off x="0" y="3657600"/>
            <a:ext cx="914400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Face detection:</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the constrained conditions, many face detection methods for static image are not directly suitable to the task in video. We classified current approaches into groups, and summarized their pros and cons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Face tracking:</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face tracking head rotation and pose variations are measure issues. Face tracking is a significant procedure in face recognition. It usually exploits statistical model, example-based model, and skin color information to accomplish the tracking task. In addition, for these methods it also exploits CAMSHIFT, condensation, adaptive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Kalman</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filter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Face recognition:</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Since the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spatio</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-temporal information plays a significant role in face recognition, how to fully exploit redundancy information in the video sequence is a key issue for video based recognition. One of the chief advantages of video over still frames is that fact accumulation over multiple frames can provide better face recognition performance.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This paper has attempted to review a significant number of papers to cover the recent development in the field of face recognition. Face recognition is a both exciting and important recognition technique. Among all the biometric techniques, face recognition approach holds one great advantage, which is its </a:t>
            </a:r>
            <a:r>
              <a:rPr lang="en-US" dirty="0" err="1"/>
              <a:t>userfriendliness</a:t>
            </a:r>
            <a:r>
              <a:rPr lang="en-US" dirty="0"/>
              <a:t>. In this paper, we have given an introductory survey for the face recognition technology. This paper can provide the readers a better understanding about various face recognition systems, and we encourage the readers who are fascinated in this topic go to the references for more complete study.</a:t>
            </a:r>
          </a:p>
          <a:p>
            <a:r>
              <a:rPr lang="en-US" dirty="0"/>
              <a:t>Consequently, face recognition in video possesses more challenges to the current face recognition systems. Use of three dimensional face image models has been suggested as a way to compensate for low resolution, low dimension, poor contrast and non-frontal pose.</a:t>
            </a:r>
          </a:p>
          <a:p>
            <a:pPr>
              <a:buNone/>
            </a:pPr>
            <a:r>
              <a:rPr lang="en-US" dirty="0"/>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981200" y="1905000"/>
            <a:ext cx="5686173"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0" b="0" i="0" u="none" strike="noStrike" cap="none" normalizeH="0" baseline="0" dirty="0" smtClean="0">
                <a:ln>
                  <a:noFill/>
                </a:ln>
                <a:effectLst/>
                <a:latin typeface="Algerian" pitchFamily="82" charset="0"/>
                <a:ea typeface="Arial Unicode MS" pitchFamily="34" charset="-128"/>
                <a:cs typeface="Arial Unicode MS" pitchFamily="34" charset="-128"/>
              </a:rPr>
              <a:t>THANK YOU</a:t>
            </a:r>
            <a:endParaRPr kumimoji="0" lang="en-US" sz="8000" b="0" i="0" u="none" strike="noStrike" cap="none" normalizeH="0" baseline="0" dirty="0" smtClean="0">
              <a:ln>
                <a:noFill/>
              </a:ln>
              <a:effectLst/>
              <a:latin typeface="Algerian" pitchFamily="82" charset="0"/>
              <a:cs typeface="Arial" pitchFamily="34" charset="0"/>
            </a:endParaRPr>
          </a:p>
        </p:txBody>
      </p:sp>
    </p:spTree>
  </p:cSld>
  <p:clrMapOvr>
    <a:masterClrMapping/>
  </p:clrMapOvr>
  <p:transition>
    <p:cut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1014</Words>
  <Application>Microsoft Office PowerPoint</Application>
  <PresentationFormat>On-screen Show (4:3)</PresentationFormat>
  <Paragraphs>34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JAYOTI VIDYAPEETH WOMEN’S UNIVERSITY A Survey paper for Face Recognition Technologies     </vt:lpstr>
      <vt:lpstr>Contents </vt:lpstr>
      <vt:lpstr>INTRODUCTION </vt:lpstr>
      <vt:lpstr>FACE RECOGNITION ALGORITHMS </vt:lpstr>
      <vt:lpstr>LITERATURE SURVEY </vt:lpstr>
      <vt:lpstr>DISCUSSION AND REMARKS </vt:lpstr>
      <vt:lpstr>CONCLUSION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JAYOTI VIDYAPEETH WOMEN’S UNIVERSITY A Survey paper for Face Recognition Technologies Presented By:-  JV’n Urvashi &amp; JV’n Aprajita DET CSE                   Faculty Of Engeenering And Technology</dc:title>
  <dc:creator>lenovo</dc:creator>
  <cp:lastModifiedBy>lenovo</cp:lastModifiedBy>
  <cp:revision>14</cp:revision>
  <dcterms:created xsi:type="dcterms:W3CDTF">2019-02-06T03:28:41Z</dcterms:created>
  <dcterms:modified xsi:type="dcterms:W3CDTF">2019-02-10T06:42:09Z</dcterms:modified>
</cp:coreProperties>
</file>