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123"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AFC177-07DC-45C8-8906-3316AB7EB2F5}" type="datetimeFigureOut">
              <a:rPr lang="en-US" smtClean="0"/>
              <a:t>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943A5-5FB0-4839-B7DD-EB4440F7F7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96E7EA4-8F6F-44F8-B7E8-4B310EBCF5A9}" type="datetimeFigureOut">
              <a:rPr lang="en-US" smtClean="0"/>
              <a:t>2/10/2019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B8C508E-27C1-4A21-94B5-B1EAFB5B460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E7EA4-8F6F-44F8-B7E8-4B310EBCF5A9}" type="datetimeFigureOut">
              <a:rPr lang="en-US" smtClean="0"/>
              <a:t>2/10/2019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8C508E-27C1-4A21-94B5-B1EAFB5B46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E7EA4-8F6F-44F8-B7E8-4B310EBCF5A9}" type="datetimeFigureOut">
              <a:rPr lang="en-US" smtClean="0"/>
              <a:t>2/10/2019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8C508E-27C1-4A21-94B5-B1EAFB5B46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E7EA4-8F6F-44F8-B7E8-4B310EBCF5A9}" type="datetimeFigureOut">
              <a:rPr lang="en-US" smtClean="0"/>
              <a:t>2/10/2019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8C508E-27C1-4A21-94B5-B1EAFB5B460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6E7EA4-8F6F-44F8-B7E8-4B310EBCF5A9}" type="datetimeFigureOut">
              <a:rPr lang="en-US" smtClean="0"/>
              <a:t>2/10/2019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8C508E-27C1-4A21-94B5-B1EAFB5B460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6E7EA4-8F6F-44F8-B7E8-4B310EBCF5A9}" type="datetimeFigureOut">
              <a:rPr lang="en-US" smtClean="0"/>
              <a:t>2/10/2019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B8C508E-27C1-4A21-94B5-B1EAFB5B460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6E7EA4-8F6F-44F8-B7E8-4B310EBCF5A9}" type="datetimeFigureOut">
              <a:rPr lang="en-US" smtClean="0"/>
              <a:t>2/10/2019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B8C508E-27C1-4A21-94B5-B1EAFB5B46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96E7EA4-8F6F-44F8-B7E8-4B310EBCF5A9}" type="datetimeFigureOut">
              <a:rPr lang="en-US" smtClean="0"/>
              <a:t>2/10/2019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B8C508E-27C1-4A21-94B5-B1EAFB5B460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96E7EA4-8F6F-44F8-B7E8-4B310EBCF5A9}" type="datetimeFigureOut">
              <a:rPr lang="en-US" smtClean="0"/>
              <a:t>2/10/2019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B8C508E-27C1-4A21-94B5-B1EAFB5B46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96E7EA4-8F6F-44F8-B7E8-4B310EBCF5A9}" type="datetimeFigureOut">
              <a:rPr lang="en-US" smtClean="0"/>
              <a:t>2/10/2019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B8C508E-27C1-4A21-94B5-B1EAFB5B460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96E7EA4-8F6F-44F8-B7E8-4B310EBCF5A9}" type="datetimeFigureOut">
              <a:rPr lang="en-US" smtClean="0"/>
              <a:t>2/10/2019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B8C508E-27C1-4A21-94B5-B1EAFB5B460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96E7EA4-8F6F-44F8-B7E8-4B310EBCF5A9}" type="datetimeFigureOut">
              <a:rPr lang="en-US" smtClean="0"/>
              <a:t>2/10/2019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B8C508E-27C1-4A21-94B5-B1EAFB5B46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52400"/>
            <a:ext cx="8406468" cy="1600438"/>
          </a:xfrm>
          <a:prstGeom prst="rect">
            <a:avLst/>
          </a:prstGeom>
          <a:noFill/>
        </p:spPr>
        <p:txBody>
          <a:bodyPr wrap="square" rtlCol="0">
            <a:spAutoFit/>
          </a:bodyPr>
          <a:lstStyle/>
          <a:p>
            <a:pPr algn="ctr"/>
            <a:r>
              <a:rPr lang="en-US" sz="4000" dirty="0" smtClean="0">
                <a:solidFill>
                  <a:srgbClr val="C00000"/>
                </a:solidFill>
                <a:effectLst>
                  <a:outerShdw blurRad="38100" dist="38100" dir="2700000" algn="tl">
                    <a:srgbClr val="000000">
                      <a:alpha val="43137"/>
                    </a:srgbClr>
                  </a:outerShdw>
                </a:effectLst>
                <a:latin typeface="Algerian" pitchFamily="82" charset="0"/>
              </a:rPr>
              <a:t>JAYOTI  VIDYAPEETH  women’s      </a:t>
            </a:r>
          </a:p>
          <a:p>
            <a:pPr algn="ctr"/>
            <a:r>
              <a:rPr lang="en-US" sz="4000" dirty="0" smtClean="0">
                <a:solidFill>
                  <a:srgbClr val="C00000"/>
                </a:solidFill>
                <a:effectLst>
                  <a:outerShdw blurRad="38100" dist="38100" dir="2700000" algn="tl">
                    <a:srgbClr val="000000">
                      <a:alpha val="43137"/>
                    </a:srgbClr>
                  </a:outerShdw>
                </a:effectLst>
                <a:latin typeface="Algerian" pitchFamily="82" charset="0"/>
              </a:rPr>
              <a:t>     university, Jaipur, INDIA</a:t>
            </a:r>
            <a:endParaRPr lang="en-US" sz="4000" dirty="0" smtClean="0"/>
          </a:p>
          <a:p>
            <a:endParaRPr lang="en-US" dirty="0"/>
          </a:p>
        </p:txBody>
      </p:sp>
      <p:pic>
        <p:nvPicPr>
          <p:cNvPr id="4" name="Picture 3" descr="512x512bb.jpg"/>
          <p:cNvPicPr>
            <a:picLocks noChangeAspect="1"/>
          </p:cNvPicPr>
          <p:nvPr/>
        </p:nvPicPr>
        <p:blipFill>
          <a:blip r:embed="rId2"/>
          <a:stretch>
            <a:fillRect/>
          </a:stretch>
        </p:blipFill>
        <p:spPr>
          <a:xfrm>
            <a:off x="2667000" y="1524000"/>
            <a:ext cx="3505200" cy="3048000"/>
          </a:xfrm>
          <a:prstGeom prst="rect">
            <a:avLst/>
          </a:prstGeom>
        </p:spPr>
      </p:pic>
      <p:sp>
        <p:nvSpPr>
          <p:cNvPr id="6" name="Rectangle 5"/>
          <p:cNvSpPr/>
          <p:nvPr/>
        </p:nvSpPr>
        <p:spPr>
          <a:xfrm>
            <a:off x="4648200" y="5638800"/>
            <a:ext cx="4572000" cy="1077218"/>
          </a:xfrm>
          <a:prstGeom prst="rect">
            <a:avLst/>
          </a:prstGeom>
        </p:spPr>
        <p:txBody>
          <a:bodyPr>
            <a:spAutoFit/>
          </a:bodyPr>
          <a:lstStyle/>
          <a:p>
            <a:pPr algn="ctr">
              <a:buNone/>
            </a:pPr>
            <a:r>
              <a:rPr lang="en-US" sz="3200" dirty="0" smtClean="0">
                <a:solidFill>
                  <a:srgbClr val="FF0000"/>
                </a:solidFill>
                <a:effectLst>
                  <a:outerShdw blurRad="38100" dist="38100" dir="2700000" algn="tl">
                    <a:srgbClr val="000000">
                      <a:alpha val="43137"/>
                    </a:srgbClr>
                  </a:outerShdw>
                </a:effectLst>
                <a:latin typeface="Algerian" pitchFamily="82" charset="0"/>
              </a:rPr>
              <a:t>Presented by,</a:t>
            </a:r>
          </a:p>
          <a:p>
            <a:pPr algn="ctr">
              <a:buNone/>
            </a:pPr>
            <a:r>
              <a:rPr lang="en-US" sz="3200" i="1" dirty="0" smtClean="0">
                <a:solidFill>
                  <a:srgbClr val="002060"/>
                </a:solidFill>
                <a:effectLst>
                  <a:outerShdw blurRad="38100" dist="38100" dir="2700000" algn="tl">
                    <a:srgbClr val="000000">
                      <a:alpha val="43137"/>
                    </a:srgbClr>
                  </a:outerShdw>
                </a:effectLst>
                <a:latin typeface="Algerian" pitchFamily="82" charset="0"/>
              </a:rPr>
              <a:t>JV’n PUJA Kumari</a:t>
            </a:r>
            <a:endParaRPr lang="en-US" sz="3200" i="1" dirty="0" smtClean="0">
              <a:solidFill>
                <a:srgbClr val="002060"/>
              </a:solidFill>
              <a:effectLst>
                <a:outerShdw blurRad="38100" dist="38100" dir="2700000" algn="tl">
                  <a:srgbClr val="000000">
                    <a:alpha val="43137"/>
                  </a:srgbClr>
                </a:outerShdw>
              </a:effectLst>
              <a:latin typeface="Algerian" pitchFamily="82" charset="0"/>
            </a:endParaRPr>
          </a:p>
        </p:txBody>
      </p:sp>
      <p:sp>
        <p:nvSpPr>
          <p:cNvPr id="7" name="TextBox 6"/>
          <p:cNvSpPr txBox="1"/>
          <p:nvPr/>
        </p:nvSpPr>
        <p:spPr>
          <a:xfrm>
            <a:off x="2133600" y="4648200"/>
            <a:ext cx="4788490" cy="861774"/>
          </a:xfrm>
          <a:prstGeom prst="rect">
            <a:avLst/>
          </a:prstGeom>
          <a:noFill/>
        </p:spPr>
        <p:txBody>
          <a:bodyPr wrap="none" rtlCol="0">
            <a:spAutoFit/>
          </a:bodyPr>
          <a:lstStyle/>
          <a:p>
            <a:r>
              <a:rPr lang="en-US" sz="3200" dirty="0">
                <a:solidFill>
                  <a:srgbClr val="FF0000"/>
                </a:solidFill>
                <a:effectLst>
                  <a:outerShdw blurRad="38100" dist="38100" dir="2700000" algn="tl">
                    <a:srgbClr val="000000">
                      <a:alpha val="43137"/>
                    </a:srgbClr>
                  </a:outerShdw>
                </a:effectLst>
                <a:latin typeface="Algerian" pitchFamily="82" charset="0"/>
              </a:rPr>
              <a:t>TOPIC: BUS structures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71600" y="304800"/>
            <a:ext cx="5826403" cy="984885"/>
          </a:xfrm>
          <a:prstGeom prst="rect">
            <a:avLst/>
          </a:prstGeom>
          <a:noFill/>
        </p:spPr>
        <p:txBody>
          <a:bodyPr wrap="none" rtlCol="0">
            <a:spAutoFit/>
          </a:bodyPr>
          <a:lstStyle/>
          <a:p>
            <a:pPr algn="ctr"/>
            <a:r>
              <a:rPr lang="en-US" sz="4000" i="1" dirty="0" smtClean="0">
                <a:solidFill>
                  <a:srgbClr val="C00000"/>
                </a:solidFill>
                <a:effectLst>
                  <a:outerShdw blurRad="38100" dist="38100" dir="2700000" algn="tl">
                    <a:srgbClr val="000000">
                      <a:alpha val="43137"/>
                    </a:srgbClr>
                  </a:outerShdw>
                </a:effectLst>
                <a:latin typeface="Baskerville Old Face" pitchFamily="18" charset="0"/>
              </a:rPr>
              <a:t>       </a:t>
            </a:r>
            <a:r>
              <a:rPr lang="en-US" sz="4000" u="sng" dirty="0" smtClean="0">
                <a:solidFill>
                  <a:srgbClr val="C00000"/>
                </a:solidFill>
                <a:effectLst>
                  <a:outerShdw blurRad="38100" dist="38100" dir="2700000" algn="tl">
                    <a:srgbClr val="000000">
                      <a:alpha val="43137"/>
                    </a:srgbClr>
                  </a:outerShdw>
                </a:effectLst>
                <a:latin typeface="Baskerville Old Face" pitchFamily="18" charset="0"/>
              </a:rPr>
              <a:t>INTRODUCTION:</a:t>
            </a:r>
          </a:p>
          <a:p>
            <a:endParaRPr lang="en-US" dirty="0"/>
          </a:p>
        </p:txBody>
      </p:sp>
      <p:sp>
        <p:nvSpPr>
          <p:cNvPr id="7" name="TextBox 6"/>
          <p:cNvSpPr txBox="1"/>
          <p:nvPr/>
        </p:nvSpPr>
        <p:spPr>
          <a:xfrm>
            <a:off x="381000" y="1371600"/>
            <a:ext cx="8153400" cy="501675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000" dirty="0">
                <a:latin typeface="Calibri" pitchFamily="34" charset="0"/>
                <a:cs typeface="Calibri" pitchFamily="34" charset="0"/>
              </a:rPr>
              <a:t>The system bus is a pathway composed of cables and connectors used to carry data between a computer microprocessor and the main memory. </a:t>
            </a:r>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The bus provides a communication path for the data and control signals moving between the major components of the </a:t>
            </a:r>
            <a:r>
              <a:rPr lang="en-US" sz="2000" dirty="0" smtClean="0">
                <a:latin typeface="Calibri" pitchFamily="34" charset="0"/>
                <a:cs typeface="Calibri" pitchFamily="34" charset="0"/>
              </a:rPr>
              <a:t>computer</a:t>
            </a:r>
          </a:p>
          <a:p>
            <a:r>
              <a:rPr lang="en-US" sz="2000" dirty="0" smtClean="0">
                <a:latin typeface="Calibri" pitchFamily="34" charset="0"/>
                <a:cs typeface="Calibri" pitchFamily="34" charset="0"/>
              </a:rPr>
              <a:t> </a:t>
            </a:r>
            <a:r>
              <a:rPr lang="en-US" sz="2000" dirty="0">
                <a:latin typeface="Calibri" pitchFamily="34" charset="0"/>
                <a:cs typeface="Calibri" pitchFamily="34" charset="0"/>
              </a:rPr>
              <a:t>system. In the computer bus is a sub system that transfer Data between different component of the compute</a:t>
            </a:r>
            <a:r>
              <a:rPr lang="en-US" sz="2000" dirty="0" smtClean="0">
                <a:latin typeface="Calibri" pitchFamily="34" charset="0"/>
                <a:cs typeface="Calibri" pitchFamily="34" charset="0"/>
              </a:rPr>
              <a:t>.</a:t>
            </a:r>
          </a:p>
          <a:p>
            <a:r>
              <a:rPr lang="en-US" sz="2000" dirty="0" smtClean="0">
                <a:latin typeface="Calibri" pitchFamily="34" charset="0"/>
                <a:cs typeface="Calibri" pitchFamily="34" charset="0"/>
              </a:rPr>
              <a:t> </a:t>
            </a:r>
            <a:r>
              <a:rPr lang="en-US" sz="2000" dirty="0">
                <a:latin typeface="Calibri" pitchFamily="34" charset="0"/>
                <a:cs typeface="Calibri" pitchFamily="34" charset="0"/>
              </a:rPr>
              <a:t>Early compute Use electrical wire to connect between components today’s computer Uses parallel and bit serial connection. The structure of the article is an</a:t>
            </a:r>
          </a:p>
          <a:p>
            <a:r>
              <a:rPr lang="en-US" sz="2000" dirty="0">
                <a:latin typeface="Calibri" pitchFamily="34" charset="0"/>
                <a:cs typeface="Calibri" pitchFamily="34" charset="0"/>
              </a:rPr>
              <a:t>Follows. The first place the structure optimization process in </a:t>
            </a:r>
            <a:r>
              <a:rPr lang="en-US" sz="2000" dirty="0" err="1">
                <a:latin typeface="Calibri" pitchFamily="34" charset="0"/>
                <a:cs typeface="Calibri" pitchFamily="34" charset="0"/>
              </a:rPr>
              <a:t>decribed</a:t>
            </a:r>
            <a:r>
              <a:rPr lang="en-US" sz="2000" dirty="0">
                <a:latin typeface="Calibri" pitchFamily="34" charset="0"/>
                <a:cs typeface="Calibri" pitchFamily="34" charset="0"/>
              </a:rPr>
              <a:t> , afterward,</a:t>
            </a:r>
          </a:p>
          <a:p>
            <a:r>
              <a:rPr lang="en-US" sz="2000" b="1" cap="small" dirty="0">
                <a:latin typeface="Calibri" pitchFamily="34" charset="0"/>
                <a:cs typeface="Calibri" pitchFamily="34" charset="0"/>
              </a:rPr>
              <a:t>It is shown the finite element modal used in the structural optimization, </a:t>
            </a:r>
            <a:r>
              <a:rPr lang="en-US" sz="2000" b="1" cap="small" dirty="0" smtClean="0">
                <a:latin typeface="Calibri" pitchFamily="34" charset="0"/>
                <a:cs typeface="Calibri" pitchFamily="34" charset="0"/>
              </a:rPr>
              <a:t>further More </a:t>
            </a:r>
            <a:r>
              <a:rPr lang="en-US" sz="2000" b="1" cap="small" dirty="0">
                <a:latin typeface="Calibri" pitchFamily="34" charset="0"/>
                <a:cs typeface="Calibri" pitchFamily="34" charset="0"/>
              </a:rPr>
              <a:t>, the genetic algorithm is described as fundamental part of the optimization</a:t>
            </a:r>
            <a:endParaRPr lang="en-US" sz="2000" dirty="0">
              <a:latin typeface="Calibri" pitchFamily="34" charset="0"/>
              <a:cs typeface="Calibri" pitchFamily="34" charset="0"/>
            </a:endParaRPr>
          </a:p>
          <a:p>
            <a:r>
              <a:rPr lang="en-US" sz="2000" b="1" cap="small" dirty="0">
                <a:latin typeface="Calibri" pitchFamily="34" charset="0"/>
                <a:cs typeface="Calibri" pitchFamily="34" charset="0"/>
              </a:rPr>
              <a:t>Process , next the search space and fitness function are stated due to </a:t>
            </a:r>
            <a:r>
              <a:rPr lang="en-US" sz="2000" b="1" cap="small" dirty="0" err="1" smtClean="0">
                <a:latin typeface="Calibri" pitchFamily="34" charset="0"/>
                <a:cs typeface="Calibri" pitchFamily="34" charset="0"/>
              </a:rPr>
              <a:t>importantRoll</a:t>
            </a:r>
            <a:r>
              <a:rPr lang="en-US" sz="2000" b="1" cap="small" dirty="0" smtClean="0">
                <a:latin typeface="Calibri" pitchFamily="34" charset="0"/>
                <a:cs typeface="Calibri" pitchFamily="34" charset="0"/>
              </a:rPr>
              <a:t> </a:t>
            </a:r>
            <a:r>
              <a:rPr lang="en-US" sz="2000" b="1" cap="small" dirty="0">
                <a:latin typeface="Calibri" pitchFamily="34" charset="0"/>
                <a:cs typeface="Calibri" pitchFamily="34" charset="0"/>
              </a:rPr>
              <a:t>they play in the optimization process</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895600" y="304800"/>
            <a:ext cx="3106941" cy="1107996"/>
          </a:xfrm>
          <a:prstGeom prst="rect">
            <a:avLst/>
          </a:prstGeom>
          <a:noFill/>
        </p:spPr>
        <p:txBody>
          <a:bodyPr wrap="none" rtlCol="0">
            <a:spAutoFit/>
          </a:bodyPr>
          <a:lstStyle/>
          <a:p>
            <a:r>
              <a:rPr lang="en-US" sz="4800" b="1" u="sng" cap="small" dirty="0" smtClean="0">
                <a:solidFill>
                  <a:schemeClr val="bg1"/>
                </a:solidFill>
                <a:effectLst>
                  <a:outerShdw blurRad="38100" dist="38100" dir="2700000" algn="tl">
                    <a:srgbClr val="000000">
                      <a:alpha val="43137"/>
                    </a:srgbClr>
                  </a:outerShdw>
                </a:effectLst>
              </a:rPr>
              <a:t>Basic bus </a:t>
            </a:r>
            <a:r>
              <a:rPr lang="en-US" sz="4800" b="1" cap="small" dirty="0" smtClean="0">
                <a:solidFill>
                  <a:schemeClr val="bg1"/>
                </a:solidFill>
              </a:rPr>
              <a:t>:</a:t>
            </a:r>
            <a:endParaRPr lang="en-US" sz="4800" dirty="0">
              <a:solidFill>
                <a:schemeClr val="bg1"/>
              </a:solidFill>
            </a:endParaRPr>
          </a:p>
          <a:p>
            <a:endParaRPr lang="en-US" dirty="0"/>
          </a:p>
        </p:txBody>
      </p:sp>
      <p:pic>
        <p:nvPicPr>
          <p:cNvPr id="3" name="Picture 2" descr="C:\Users\RIIT\Desktop\350px-Computer_system_bus.svg.png"/>
          <p:cNvPicPr/>
          <p:nvPr/>
        </p:nvPicPr>
        <p:blipFill>
          <a:blip r:embed="rId2"/>
          <a:srcRect/>
          <a:stretch>
            <a:fillRect/>
          </a:stretch>
        </p:blipFill>
        <p:spPr bwMode="auto">
          <a:xfrm>
            <a:off x="1550670" y="1489710"/>
            <a:ext cx="6042660" cy="38785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871234" y="228600"/>
            <a:ext cx="7521611" cy="1107996"/>
          </a:xfrm>
          <a:prstGeom prst="rect">
            <a:avLst/>
          </a:prstGeom>
          <a:noFill/>
        </p:spPr>
        <p:txBody>
          <a:bodyPr wrap="none" rtlCol="0">
            <a:spAutoFit/>
          </a:bodyPr>
          <a:lstStyle/>
          <a:p>
            <a:pPr algn="r"/>
            <a:r>
              <a:rPr lang="en-US" sz="4800" b="1" u="sng" cap="small" dirty="0">
                <a:solidFill>
                  <a:schemeClr val="accent3"/>
                </a:solidFill>
              </a:rPr>
              <a:t>Characteristics of a </a:t>
            </a:r>
            <a:r>
              <a:rPr lang="en-US" sz="4800" b="1" u="sng" cap="small" dirty="0" smtClean="0">
                <a:solidFill>
                  <a:schemeClr val="accent3"/>
                </a:solidFill>
              </a:rPr>
              <a:t>bus </a:t>
            </a:r>
            <a:r>
              <a:rPr lang="en-US" sz="4800" b="1" cap="small" dirty="0" smtClean="0">
                <a:solidFill>
                  <a:schemeClr val="accent3"/>
                </a:solidFill>
              </a:rPr>
              <a:t>:</a:t>
            </a:r>
            <a:endParaRPr lang="en-US" sz="4800" dirty="0">
              <a:solidFill>
                <a:schemeClr val="accent3"/>
              </a:solidFill>
            </a:endParaRPr>
          </a:p>
          <a:p>
            <a:endParaRPr lang="en-US" dirty="0">
              <a:solidFill>
                <a:schemeClr val="accent3"/>
              </a:solidFill>
            </a:endParaRPr>
          </a:p>
        </p:txBody>
      </p:sp>
      <p:sp>
        <p:nvSpPr>
          <p:cNvPr id="4" name="Rounded Rectangle 3"/>
          <p:cNvSpPr/>
          <p:nvPr/>
        </p:nvSpPr>
        <p:spPr>
          <a:xfrm>
            <a:off x="228600" y="1828800"/>
            <a:ext cx="8534400" cy="3657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 computers, a bus is defined as a set of physical connections that is wires or cables that are used to transmit data. They can be shared by multiple hardware components in order to communicate with one another. A computer bus is thus characterized by the amount of data or information that it can transmit at once. This amount is expressed in bits and it corresponds to the number of physical lines over which data is sent simultaneously. For instance, a 32-bit bus can transmit 32 bits in parallel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2590800" y="76200"/>
            <a:ext cx="3509294" cy="76944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400" b="1" i="0" u="sng"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rPr>
              <a:t>conclusion</a:t>
            </a:r>
            <a:r>
              <a:rPr kumimoji="0" lang="en-US" sz="4400" b="1" i="0"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rPr>
              <a:t>:</a:t>
            </a:r>
            <a:r>
              <a:rPr kumimoji="0" lang="en-US" sz="4400" b="0" i="0" u="none"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rPr>
              <a:t> </a:t>
            </a:r>
            <a:endParaRPr kumimoji="0" lang="en-US" sz="4400" b="0" i="0" u="none" strike="noStrike" cap="none" normalizeH="0" baseline="0" dirty="0" smtClean="0">
              <a:ln>
                <a:noFill/>
              </a:ln>
              <a:solidFill>
                <a:schemeClr val="accent4">
                  <a:lumMod val="75000"/>
                </a:schemeClr>
              </a:solidFill>
              <a:effectLst/>
              <a:latin typeface="Arial" pitchFamily="34" charset="0"/>
              <a:cs typeface="Arial" pitchFamily="34" charset="0"/>
            </a:endParaRPr>
          </a:p>
        </p:txBody>
      </p:sp>
      <p:sp>
        <p:nvSpPr>
          <p:cNvPr id="6" name="Snip Same Side Corner Rectangle 5"/>
          <p:cNvSpPr/>
          <p:nvPr/>
        </p:nvSpPr>
        <p:spPr>
          <a:xfrm>
            <a:off x="1219200" y="1219200"/>
            <a:ext cx="6934200" cy="464820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Rectangle 2"/>
          <p:cNvSpPr>
            <a:spLocks noChangeArrowheads="1"/>
          </p:cNvSpPr>
          <p:nvPr/>
        </p:nvSpPr>
        <p:spPr bwMode="auto">
          <a:xfrm>
            <a:off x="1752600" y="1524000"/>
            <a:ext cx="5867400" cy="4031873"/>
          </a:xfrm>
          <a:prstGeom prst="rect">
            <a:avLst/>
          </a:prstGeom>
          <a:solidFill>
            <a:schemeClr val="bg2"/>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1600" b="0" i="0" u="none" strike="noStrike" cap="none" normalizeH="0" baseline="0" dirty="0" smtClean="0">
                <a:ln>
                  <a:noFill/>
                </a:ln>
                <a:solidFill>
                  <a:schemeClr val="bg2">
                    <a:lumMod val="10000"/>
                  </a:schemeClr>
                </a:solidFill>
                <a:effectLst/>
                <a:latin typeface="Arial" pitchFamily="34" charset="0"/>
                <a:ea typeface="Times New Roman" pitchFamily="18" charset="0"/>
                <a:cs typeface="Arial" pitchFamily="34" charset="0"/>
              </a:rPr>
              <a:t>The simple bus systems had a critical setback when used for general-purpose computers. The entire devices placed directly on the bus had to operate at the same speed dictated by the bus. As they all shared a single clock system. It became a hard task when increasing the speed of the central processing unit is the aim. Because to achieve this, the speed of all the devices on the bus just as well be increased.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2">
                    <a:lumMod val="10000"/>
                  </a:schemeClr>
                </a:solidFill>
                <a:effectLst/>
                <a:latin typeface="Arial" pitchFamily="34" charset="0"/>
                <a:ea typeface="Times New Roman" pitchFamily="18" charset="0"/>
                <a:cs typeface="Arial" pitchFamily="34" charset="0"/>
              </a:rPr>
              <a:t>It then became almost not practical or economical to have all the computer components/devices to have the same speed as the CPU. So, the CPU has to wait or work at a very ridiculous slower clock frequency to communicate with other devices in the computer system. While acceptable in embedded systems, this problem was not for long tolerated in general-purpose and also in user-expandable computers. Such bus systems are difficult also to set up when constructed from regular off-the-shelf tools/equipment.</a:t>
            </a:r>
            <a:endParaRPr kumimoji="0" lang="en-US" sz="1600" b="0" i="0" u="none" strike="noStrike" cap="none" normalizeH="0" baseline="0" dirty="0" smtClean="0">
              <a:ln>
                <a:noFill/>
              </a:ln>
              <a:solidFill>
                <a:schemeClr val="bg2">
                  <a:lumMod val="10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jingles-1280x64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296</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cp:revision>
  <dcterms:created xsi:type="dcterms:W3CDTF">2019-02-10T17:41:33Z</dcterms:created>
  <dcterms:modified xsi:type="dcterms:W3CDTF">2019-02-10T18:22:13Z</dcterms:modified>
</cp:coreProperties>
</file>