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64" r:id="rId2"/>
    <p:sldId id="256" r:id="rId3"/>
    <p:sldId id="257" r:id="rId4"/>
    <p:sldId id="258" r:id="rId5"/>
    <p:sldId id="259" r:id="rId6"/>
    <p:sldId id="260" r:id="rId7"/>
    <p:sldId id="261"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39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smtClean="0"/>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11-Feb-19</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11-Feb-19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11-Feb-19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11-Feb-19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smtClean="0"/>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11-Feb-19</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11-Feb-19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11-Feb-19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dirty="0"/>
              <a:t>11-Feb-19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11-Feb-19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smtClean="0"/>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t>11-Feb-19</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11-Feb-19</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11-Feb-19</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949" y="261257"/>
            <a:ext cx="11456125" cy="6335486"/>
          </a:xfrm>
        </p:spPr>
        <p:txBody>
          <a:bodyPr>
            <a:normAutofit/>
          </a:bodyPr>
          <a:lstStyle/>
          <a:p>
            <a:pPr algn="ctr"/>
            <a:r>
              <a:rPr lang="en-US" sz="2800" b="1" dirty="0">
                <a:latin typeface="Times New Roman" panose="02020603050405020304" pitchFamily="18" charset="0"/>
                <a:cs typeface="Times New Roman" panose="02020603050405020304" pitchFamily="18" charset="0"/>
              </a:rPr>
              <a:t>A Review on Comparative Study of Multiple Access Technique Used in Wireless Mobile </a:t>
            </a:r>
            <a:r>
              <a:rPr lang="en-US" sz="2800" b="1" dirty="0" smtClean="0">
                <a:latin typeface="Times New Roman" panose="02020603050405020304" pitchFamily="18" charset="0"/>
                <a:cs typeface="Times New Roman" panose="02020603050405020304" pitchFamily="18" charset="0"/>
              </a:rPr>
              <a:t>Communication</a:t>
            </a:r>
            <a:br>
              <a:rPr lang="en-US" sz="2800" b="1" dirty="0" smtClean="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
            </a:r>
            <a:br>
              <a:rPr lang="en-US" sz="2800" b="1" dirty="0">
                <a:latin typeface="Times New Roman" panose="02020603050405020304" pitchFamily="18" charset="0"/>
                <a:cs typeface="Times New Roman" panose="02020603050405020304" pitchFamily="18" charset="0"/>
              </a:rPr>
            </a:br>
            <a:r>
              <a:rPr lang="en-US" sz="2800" b="1" dirty="0" smtClean="0">
                <a:latin typeface="Times New Roman" panose="02020603050405020304" pitchFamily="18" charset="0"/>
                <a:cs typeface="Times New Roman" panose="02020603050405020304" pitchFamily="18" charset="0"/>
              </a:rPr>
              <a:t/>
            </a:r>
            <a:br>
              <a:rPr lang="en-US" sz="2800" b="1" dirty="0" smtClean="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
            </a:r>
            <a:br>
              <a:rPr lang="en-US" sz="2800" b="1" dirty="0">
                <a:latin typeface="Times New Roman" panose="02020603050405020304" pitchFamily="18" charset="0"/>
                <a:cs typeface="Times New Roman" panose="02020603050405020304" pitchFamily="18" charset="0"/>
              </a:rPr>
            </a:br>
            <a:r>
              <a:rPr lang="en-US" sz="2800" b="1" dirty="0" smtClean="0">
                <a:latin typeface="Times New Roman" panose="02020603050405020304" pitchFamily="18" charset="0"/>
                <a:cs typeface="Times New Roman" panose="02020603050405020304" pitchFamily="18" charset="0"/>
              </a:rPr>
              <a:t/>
            </a:r>
            <a:br>
              <a:rPr lang="en-US" sz="2800" b="1" dirty="0" smtClean="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
            </a:r>
            <a:br>
              <a:rPr lang="en-US" sz="2800" b="1" dirty="0">
                <a:latin typeface="Times New Roman" panose="02020603050405020304" pitchFamily="18" charset="0"/>
                <a:cs typeface="Times New Roman" panose="02020603050405020304" pitchFamily="18" charset="0"/>
              </a:rPr>
            </a:br>
            <a:r>
              <a:rPr lang="en-US" sz="2800" b="1" dirty="0" smtClean="0">
                <a:latin typeface="Times New Roman" panose="02020603050405020304" pitchFamily="18" charset="0"/>
                <a:cs typeface="Times New Roman" panose="02020603050405020304" pitchFamily="18" charset="0"/>
              </a:rPr>
              <a:t/>
            </a:r>
            <a:br>
              <a:rPr lang="en-US" sz="2800" b="1" dirty="0" smtClean="0">
                <a:latin typeface="Times New Roman" panose="02020603050405020304" pitchFamily="18" charset="0"/>
                <a:cs typeface="Times New Roman" panose="02020603050405020304" pitchFamily="18" charset="0"/>
              </a:rPr>
            </a:br>
            <a:r>
              <a:rPr lang="en-US" sz="2800" b="1" dirty="0" smtClean="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S</a:t>
            </a:r>
            <a:r>
              <a:rPr lang="en-US" sz="2800" b="1" dirty="0" smtClean="0">
                <a:latin typeface="Times New Roman" panose="02020603050405020304" pitchFamily="18" charset="0"/>
                <a:cs typeface="Times New Roman" panose="02020603050405020304" pitchFamily="18" charset="0"/>
              </a:rPr>
              <a:t>ubmitted by:Anamika jha                                                      </a:t>
            </a:r>
            <a:br>
              <a:rPr lang="en-US" sz="2800" b="1" dirty="0" smtClean="0">
                <a:latin typeface="Times New Roman" panose="02020603050405020304" pitchFamily="18" charset="0"/>
                <a:cs typeface="Times New Roman" panose="02020603050405020304" pitchFamily="18" charset="0"/>
              </a:rPr>
            </a:br>
            <a:r>
              <a:rPr lang="en-US" sz="2800" b="1" dirty="0" smtClean="0">
                <a:latin typeface="Times New Roman" panose="02020603050405020304" pitchFamily="18" charset="0"/>
                <a:cs typeface="Times New Roman" panose="02020603050405020304" pitchFamily="18" charset="0"/>
              </a:rPr>
              <a:t>                                                                    Enroll no:jv-i/16/9371</a:t>
            </a:r>
            <a:br>
              <a:rPr lang="en-US" sz="2800" b="1" dirty="0" smtClean="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                                                                          Course:DET[EC] 8tri     </a:t>
            </a:r>
            <a:endParaRPr lang="en-US" sz="2800" b="1"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4675367" y="2053382"/>
            <a:ext cx="2178984" cy="2178983"/>
          </a:xfrm>
          <a:prstGeom prst="ellipse">
            <a:avLst/>
          </a:prstGeom>
          <a:ln>
            <a:noFill/>
          </a:ln>
          <a:effectLst>
            <a:softEdge rad="112500"/>
          </a:effectLst>
        </p:spPr>
      </p:pic>
    </p:spTree>
    <p:extLst>
      <p:ext uri="{BB962C8B-B14F-4D97-AF65-F5344CB8AC3E}">
        <p14:creationId xmlns:p14="http://schemas.microsoft.com/office/powerpoint/2010/main" val="2975214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1708" y="2090055"/>
            <a:ext cx="9068586" cy="3082835"/>
          </a:xfrm>
        </p:spPr>
        <p:txBody>
          <a:bodyPr/>
          <a:lstStyle/>
          <a:p>
            <a:r>
              <a:rPr lang="en-US" sz="4400" b="1" dirty="0">
                <a:latin typeface="Times New Roman" panose="02020603050405020304" pitchFamily="18" charset="0"/>
                <a:cs typeface="Times New Roman" panose="02020603050405020304" pitchFamily="18" charset="0"/>
              </a:rPr>
              <a:t>Multiple Access Technique Used in Wireless Mobile Communication</a:t>
            </a:r>
          </a:p>
        </p:txBody>
      </p:sp>
    </p:spTree>
    <p:extLst>
      <p:ext uri="{BB962C8B-B14F-4D97-AF65-F5344CB8AC3E}">
        <p14:creationId xmlns:p14="http://schemas.microsoft.com/office/powerpoint/2010/main" val="3495134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42594"/>
            <a:ext cx="10058400" cy="559189"/>
          </a:xfrm>
        </p:spPr>
        <p:txBody>
          <a:bodyPr>
            <a:normAutofit/>
          </a:bodyPr>
          <a:lstStyle/>
          <a:p>
            <a:pPr algn="just"/>
            <a:r>
              <a:rPr lang="en-US" sz="1600" b="1" dirty="0" smtClean="0">
                <a:latin typeface="Times New Roman" panose="02020603050405020304" pitchFamily="18" charset="0"/>
                <a:cs typeface="Times New Roman" panose="02020603050405020304" pitchFamily="18" charset="0"/>
              </a:rPr>
              <a:t>INTRODUCTION:</a:t>
            </a:r>
            <a:endParaRPr lang="en-US" sz="1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66800" y="1358537"/>
            <a:ext cx="10058400" cy="4676503"/>
          </a:xfrm>
        </p:spPr>
        <p:txBody>
          <a:bodyPr>
            <a:normAutofit/>
          </a:bodyPr>
          <a:lstStyle/>
          <a:p>
            <a:pPr algn="just"/>
            <a:r>
              <a:rPr lang="en-US" dirty="0">
                <a:latin typeface="Times New Roman" panose="02020603050405020304" pitchFamily="18" charset="0"/>
                <a:cs typeface="Times New Roman" panose="02020603050405020304" pitchFamily="18" charset="0"/>
              </a:rPr>
              <a:t>Multiple Access Methods that are used in satellite communication. In telecommunications and computer networks, a channel access method or multiple access method allows several terminals connected to the same multi-point transmission medium to transmit over it and to share its capacity. </a:t>
            </a:r>
          </a:p>
          <a:p>
            <a:pPr algn="just"/>
            <a:r>
              <a:rPr lang="en-US" dirty="0">
                <a:latin typeface="Times New Roman" panose="02020603050405020304" pitchFamily="18" charset="0"/>
                <a:cs typeface="Times New Roman" panose="02020603050405020304" pitchFamily="18" charset="0"/>
              </a:rPr>
              <a:t>Multiple Access Techniques (MAT) is used for interconnecting a large number of earth station (ES) terminals via satellite. It is based on a multiplexing method which allows several data streams or signals to share the same communication channel/ physical medium. Using multiple accessing techniques, one earth station can communicate with all other stations using a same satellite. These techniques provide wide range of geographical coverage capability.</a:t>
            </a:r>
          </a:p>
          <a:p>
            <a:pPr algn="just"/>
            <a:r>
              <a:rPr lang="en-US" dirty="0">
                <a:latin typeface="Times New Roman" panose="02020603050405020304" pitchFamily="18" charset="0"/>
                <a:cs typeface="Times New Roman" panose="02020603050405020304" pitchFamily="18" charset="0"/>
              </a:rPr>
              <a:t>Various multiplexing techniques are FDMA (Frequency Division Multiple Access), TDMA (Time Division Multiple Access) and CDMA (Code Division Multiple Access). Multiple Access Techniques are ways to access a single channel by multiple users. They provide multiple access to the channel. For any communication like satellite, wireless and mobile etc. these multiple access techniques are very important, so study of multiple access techniques are basic for any communication engineer. In this paper firstly we are discussing about narrowband system and wideband system and then discussing about various multiple access techniques with their examples.</a:t>
            </a:r>
          </a:p>
        </p:txBody>
      </p:sp>
    </p:spTree>
    <p:extLst>
      <p:ext uri="{BB962C8B-B14F-4D97-AF65-F5344CB8AC3E}">
        <p14:creationId xmlns:p14="http://schemas.microsoft.com/office/powerpoint/2010/main" val="3483518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734035"/>
            <a:ext cx="10058400" cy="519999"/>
          </a:xfrm>
        </p:spPr>
        <p:txBody>
          <a:bodyPr>
            <a:normAutofit/>
          </a:bodyPr>
          <a:lstStyle/>
          <a:p>
            <a:pPr algn="just"/>
            <a:r>
              <a:rPr lang="en-US" sz="1600" b="1" dirty="0" smtClean="0">
                <a:latin typeface="Times New Roman" panose="02020603050405020304" pitchFamily="18" charset="0"/>
                <a:cs typeface="Times New Roman" panose="02020603050405020304" pitchFamily="18" charset="0"/>
              </a:rPr>
              <a:t>MULTIPLE ACCESS TECHNIQUES</a:t>
            </a:r>
            <a:r>
              <a:rPr lang="en-US" sz="1600" b="1" dirty="0" smtClean="0"/>
              <a:t>:</a:t>
            </a:r>
            <a:endParaRPr lang="en-US" sz="1600" b="1" dirty="0"/>
          </a:p>
        </p:txBody>
      </p:sp>
      <p:sp>
        <p:nvSpPr>
          <p:cNvPr id="9" name="Content Placeholder 8"/>
          <p:cNvSpPr>
            <a:spLocks noGrp="1"/>
          </p:cNvSpPr>
          <p:nvPr>
            <p:ph idx="1"/>
          </p:nvPr>
        </p:nvSpPr>
        <p:spPr>
          <a:xfrm>
            <a:off x="1066800" y="1254034"/>
            <a:ext cx="10058400" cy="4781007"/>
          </a:xfrm>
        </p:spPr>
        <p:txBody>
          <a:bodyPr>
            <a:noAutofit/>
          </a:bodyPr>
          <a:lstStyle/>
          <a:p>
            <a:pPr algn="just"/>
            <a:r>
              <a:rPr lang="en-US" dirty="0">
                <a:latin typeface="Times New Roman" panose="02020603050405020304" pitchFamily="18" charset="0"/>
                <a:cs typeface="Times New Roman" panose="02020603050405020304" pitchFamily="18" charset="0"/>
              </a:rPr>
              <a:t>In wireless communication systems it is often desirable to allow the subscriber to send simultaneously information to the base station while receiving information from the base station. A cellular system divides any given area into cells where a mobile unit in each cell communicates with a base station. The main aim in the cellular system designs to be able to increase the capacity of the channel i.e. to handle as many calls as possible in a given bandwidth with a sufficient level of quality of service. There are several different ways to allow access to the channel. Three major multiple access techniques used in wireless communication: </a:t>
            </a:r>
          </a:p>
          <a:p>
            <a:r>
              <a:rPr lang="en-US" dirty="0">
                <a:latin typeface="Times New Roman" panose="02020603050405020304" pitchFamily="18" charset="0"/>
                <a:cs typeface="Times New Roman" panose="02020603050405020304" pitchFamily="18" charset="0"/>
              </a:rPr>
              <a:t>1. FDMA (Frequency Division Multiple Access) </a:t>
            </a:r>
          </a:p>
          <a:p>
            <a:r>
              <a:rPr lang="en-US" dirty="0">
                <a:latin typeface="Times New Roman" panose="02020603050405020304" pitchFamily="18" charset="0"/>
                <a:cs typeface="Times New Roman" panose="02020603050405020304" pitchFamily="18" charset="0"/>
              </a:rPr>
              <a:t>2. TDMA (Time Division Multiple Access) </a:t>
            </a:r>
          </a:p>
          <a:p>
            <a:r>
              <a:rPr lang="en-US" dirty="0">
                <a:latin typeface="Times New Roman" panose="02020603050405020304" pitchFamily="18" charset="0"/>
                <a:cs typeface="Times New Roman" panose="02020603050405020304" pitchFamily="18" charset="0"/>
              </a:rPr>
              <a:t>3. CDMA (Code Division Multiple Access)</a:t>
            </a:r>
          </a:p>
          <a:p>
            <a:r>
              <a:rPr lang="en-US" dirty="0">
                <a:latin typeface="Times New Roman" panose="02020603050405020304" pitchFamily="18" charset="0"/>
                <a:cs typeface="Times New Roman" panose="02020603050405020304" pitchFamily="18" charset="0"/>
              </a:rPr>
              <a:t>4.  SDMA (Space Division Multiple Access)</a:t>
            </a:r>
          </a:p>
          <a:p>
            <a:pPr algn="just"/>
            <a:r>
              <a:rPr lang="en-US" dirty="0">
                <a:latin typeface="Times New Roman" panose="02020603050405020304" pitchFamily="18" charset="0"/>
                <a:cs typeface="Times New Roman" panose="02020603050405020304" pitchFamily="18" charset="0"/>
              </a:rPr>
              <a:t>For multiple access systems we shift the focus from coping with variable propagation effects to ways of dealing with the mutual interference caused by common access to a shared band of frequencies. We begin with conventional multiple access schemes, and then discuss how to enhance performance through interference averaging, avoidance, and cancellation techniques. </a:t>
            </a:r>
          </a:p>
        </p:txBody>
      </p:sp>
    </p:spTree>
    <p:extLst>
      <p:ext uri="{BB962C8B-B14F-4D97-AF65-F5344CB8AC3E}">
        <p14:creationId xmlns:p14="http://schemas.microsoft.com/office/powerpoint/2010/main" val="2332046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42594"/>
            <a:ext cx="10058400" cy="493875"/>
          </a:xfrm>
        </p:spPr>
        <p:txBody>
          <a:bodyPr>
            <a:normAutofit/>
          </a:bodyPr>
          <a:lstStyle/>
          <a:p>
            <a:pPr algn="just"/>
            <a:r>
              <a:rPr lang="en-US" sz="1600" b="1" dirty="0" smtClean="0">
                <a:latin typeface="Times New Roman" panose="02020603050405020304" pitchFamily="18" charset="0"/>
                <a:cs typeface="Times New Roman" panose="02020603050405020304" pitchFamily="18" charset="0"/>
              </a:rPr>
              <a:t>FREQUENCY DIVISION MULTIPLE ACCESS </a:t>
            </a:r>
            <a:r>
              <a:rPr lang="en-US" sz="1600" b="1" dirty="0">
                <a:latin typeface="Times New Roman" panose="02020603050405020304" pitchFamily="18" charset="0"/>
                <a:cs typeface="Times New Roman" panose="02020603050405020304" pitchFamily="18" charset="0"/>
              </a:rPr>
              <a:t>(</a:t>
            </a:r>
            <a:r>
              <a:rPr lang="en-US" sz="1600" b="1" dirty="0" smtClean="0">
                <a:latin typeface="Times New Roman" panose="02020603050405020304" pitchFamily="18" charset="0"/>
                <a:cs typeface="Times New Roman" panose="02020603050405020304" pitchFamily="18" charset="0"/>
              </a:rPr>
              <a:t>FDMA):</a:t>
            </a:r>
            <a:endParaRPr lang="en-US" sz="1600" b="1" dirty="0"/>
          </a:p>
        </p:txBody>
      </p:sp>
      <p:sp>
        <p:nvSpPr>
          <p:cNvPr id="3" name="Content Placeholder 2"/>
          <p:cNvSpPr>
            <a:spLocks noGrp="1"/>
          </p:cNvSpPr>
          <p:nvPr>
            <p:ph idx="1"/>
          </p:nvPr>
        </p:nvSpPr>
        <p:spPr>
          <a:xfrm>
            <a:off x="1066800" y="1267097"/>
            <a:ext cx="10058400" cy="4767943"/>
          </a:xfrm>
        </p:spPr>
        <p:txBody>
          <a:bodyPr/>
          <a:lstStyle/>
          <a:p>
            <a:r>
              <a:rPr lang="en-US" dirty="0">
                <a:latin typeface="Times New Roman" panose="02020603050405020304" pitchFamily="18" charset="0"/>
                <a:cs typeface="Times New Roman" panose="02020603050405020304" pitchFamily="18" charset="0"/>
              </a:rPr>
              <a:t>Channel medium is able to transfer a range of signal wave frequencies from source to destination (i.e. Bandwidth of Channel). Bandwidth of the channel is divided in to the small band of frequencies. And each transmitter is given a small band of frequency to transmit their data. Thus many transmitters can transmit their data signals on same channel, but they are separated in frequency. That allocated frequency pair is not used in the same cell or adjacent cells during the call so as to reduce the co channel interference. </a:t>
            </a:r>
          </a:p>
          <a:p>
            <a:r>
              <a:rPr lang="en-US" dirty="0">
                <a:latin typeface="Times New Roman" panose="02020603050405020304" pitchFamily="18" charset="0"/>
                <a:cs typeface="Times New Roman" panose="02020603050405020304" pitchFamily="18" charset="0"/>
              </a:rPr>
              <a:t>Even though the user may not be talking, the spectrum cannot be reassigned as long as a call is in place. Different users can use the same frequency in the same cell except that they must transmit at different times. The features of FDMA are as follows: The FDMA channel carries only one phone circuit at a time. If an FDMA channel is not in use, then it sits idle and it cannot be used by other users to increase share capacity. </a:t>
            </a:r>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After the assignment of the voice channel the BS and the MS transmit simultaneously and continuously. The bandwidths of FDMA systems are generally narrow i.e. FDMA is usually implemented in a narrow band system .The symbol time is large compared to the average delay spread. The complexity of the FDMA mobile systems is lower than that of TDMA mobile systems. FDMA requires tight filtering to minimize the adjacent channel interference.</a:t>
            </a:r>
          </a:p>
        </p:txBody>
      </p:sp>
    </p:spTree>
    <p:extLst>
      <p:ext uri="{BB962C8B-B14F-4D97-AF65-F5344CB8AC3E}">
        <p14:creationId xmlns:p14="http://schemas.microsoft.com/office/powerpoint/2010/main" val="3332084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42594"/>
            <a:ext cx="10058400" cy="572252"/>
          </a:xfrm>
        </p:spPr>
        <p:txBody>
          <a:bodyPr>
            <a:normAutofit/>
          </a:bodyPr>
          <a:lstStyle/>
          <a:p>
            <a:r>
              <a:rPr lang="en-US" sz="1600" b="1" dirty="0" smtClean="0">
                <a:latin typeface="Times New Roman" panose="02020603050405020304" pitchFamily="18" charset="0"/>
                <a:cs typeface="Times New Roman" panose="02020603050405020304" pitchFamily="18" charset="0"/>
              </a:rPr>
              <a:t>TIME DIVISION MULTIPLE ACCESS (TDMA</a:t>
            </a:r>
            <a:r>
              <a:rPr lang="en-US" sz="1600" b="1" dirty="0">
                <a:latin typeface="Times New Roman" panose="02020603050405020304" pitchFamily="18" charset="0"/>
                <a:cs typeface="Times New Roman" panose="02020603050405020304" pitchFamily="18" charset="0"/>
              </a:rPr>
              <a:t>):</a:t>
            </a:r>
          </a:p>
        </p:txBody>
      </p:sp>
      <p:sp>
        <p:nvSpPr>
          <p:cNvPr id="3" name="Content Placeholder 2"/>
          <p:cNvSpPr>
            <a:spLocks noGrp="1"/>
          </p:cNvSpPr>
          <p:nvPr>
            <p:ph idx="1"/>
          </p:nvPr>
        </p:nvSpPr>
        <p:spPr>
          <a:xfrm>
            <a:off x="1066800" y="1214846"/>
            <a:ext cx="10058400" cy="4820193"/>
          </a:xfrm>
        </p:spPr>
        <p:txBody>
          <a:bodyPr>
            <a:normAutofit lnSpcReduction="10000"/>
          </a:bodyPr>
          <a:lstStyle/>
          <a:p>
            <a:r>
              <a:rPr lang="en-US" dirty="0">
                <a:latin typeface="Times New Roman" panose="02020603050405020304" pitchFamily="18" charset="0"/>
                <a:cs typeface="Times New Roman" panose="02020603050405020304" pitchFamily="18" charset="0"/>
              </a:rPr>
              <a:t>The interference of the two transmitters that are in same space and use same frequency band can be separated through Time Division Multiple Access technique. Here the transmitters transmit data using same frequency band but at different time. Thus they are separated in time. In digital systems, continuous transmission is not required because users do not use the allotted bandwidth all the time. In such cases, TDMA is a complimentary access technique to FDMA. Global Systems for Mobile communications (GSM) uses the TDMA technique. In TDMA, the entire bandwidth is available to the user but only for a finite period of time</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TDMA requires careful time synchronization since users share the bandwidth in the frequency domain. The number of channels are less, inter channel interference is almost negligible. TDMA uses different time slots for transmission and reception. This type of duplexing is referred to as Time division duplexing (TDD). The features of TDMA include the following: TDMA shares a single carrier frequency with several users where each user makes use of non-overlapping time slots. </a:t>
            </a:r>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features of TDMA include the following: TDMA shares a single carrier frequency with several users where each user makes use of non-overlapping time slots. The number of time slots per frame depends on several factors such as modulation technique, available bandwidth etc. Data transmission in TDMA is not continuous but occurs in bursts. This results in low battery consumption since the subscriber transmitter can be turned OFF when not in use. </a:t>
            </a:r>
          </a:p>
        </p:txBody>
      </p:sp>
    </p:spTree>
    <p:extLst>
      <p:ext uri="{BB962C8B-B14F-4D97-AF65-F5344CB8AC3E}">
        <p14:creationId xmlns:p14="http://schemas.microsoft.com/office/powerpoint/2010/main" val="3943704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42594"/>
            <a:ext cx="10058400" cy="559189"/>
          </a:xfrm>
        </p:spPr>
        <p:txBody>
          <a:bodyPr>
            <a:normAutofit/>
          </a:bodyPr>
          <a:lstStyle/>
          <a:p>
            <a:r>
              <a:rPr lang="fr-FR" sz="1600" b="1" dirty="0" smtClean="0">
                <a:latin typeface="Times New Roman" panose="02020603050405020304" pitchFamily="18" charset="0"/>
                <a:cs typeface="Times New Roman" panose="02020603050405020304" pitchFamily="18" charset="0"/>
              </a:rPr>
              <a:t>CODE DIVISION MULTIPLE ACCESS </a:t>
            </a:r>
            <a:r>
              <a:rPr lang="fr-FR" sz="1600" b="1" dirty="0">
                <a:latin typeface="Times New Roman" panose="02020603050405020304" pitchFamily="18" charset="0"/>
                <a:cs typeface="Times New Roman" panose="02020603050405020304" pitchFamily="18" charset="0"/>
              </a:rPr>
              <a:t>(CDMA):</a:t>
            </a:r>
            <a:endParaRPr lang="en-US" sz="1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66800" y="1201783"/>
            <a:ext cx="10058400" cy="4833257"/>
          </a:xfrm>
        </p:spPr>
        <p:txBody>
          <a:bodyPr/>
          <a:lstStyle/>
          <a:p>
            <a:r>
              <a:rPr lang="en-US" dirty="0">
                <a:latin typeface="Times New Roman" panose="02020603050405020304" pitchFamily="18" charset="0"/>
                <a:cs typeface="Times New Roman" panose="02020603050405020304" pitchFamily="18" charset="0"/>
              </a:rPr>
              <a:t>The interference of the two transmitters that are in same space and use same frequency band at same time can be separated through Code Division Multiple Access technique. Here the transmitters transmit data using same frequency band and at same time but use different codes. Thus, they are separated in code. In Code Division Multiple Access systems, the narrowband message signal is multiplied by a very large bandwidth signal called the spreading signal. </a:t>
            </a:r>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All other code words appear as noise due to decorrelation. For detection of the message signal, the receiver needs to know the code word used by the transmitter. Each user operates independently with no knowledge of the other users. </a:t>
            </a:r>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In CDMA, the power of multiple users at a receiver determines the noise floor after decor- relation. If the power of each user within a cell is not controlled such that they do not appear equal at the base station receiver, then this solves the problem of a nearby subscriber overpowering the base station receiver and drowning out the signals of faraway subscribers</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Power control is implemented at the base station by rapidly sampling the radio signal strength indicator (RSSI) levels of each mobile and then sending a power change command over the forward radio link. Despite the use of power control within each cell, out of-cell mobiles provide interference which is not under the control of the receiving base station. </a:t>
            </a:r>
          </a:p>
        </p:txBody>
      </p:sp>
    </p:spTree>
    <p:extLst>
      <p:ext uri="{BB962C8B-B14F-4D97-AF65-F5344CB8AC3E}">
        <p14:creationId xmlns:p14="http://schemas.microsoft.com/office/powerpoint/2010/main" val="1288502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42593"/>
            <a:ext cx="10058400" cy="454687"/>
          </a:xfrm>
        </p:spPr>
        <p:txBody>
          <a:bodyPr>
            <a:normAutofit/>
          </a:bodyPr>
          <a:lstStyle/>
          <a:p>
            <a:r>
              <a:rPr lang="en-US" sz="1600" b="1" dirty="0" smtClean="0">
                <a:latin typeface="Times New Roman" panose="02020603050405020304" pitchFamily="18" charset="0"/>
                <a:cs typeface="Times New Roman" panose="02020603050405020304" pitchFamily="18" charset="0"/>
              </a:rPr>
              <a:t>SPACE DIVISION MULTIPE ACCESS (SDMA</a:t>
            </a:r>
            <a:r>
              <a:rPr lang="en-US" sz="1600" b="1" dirty="0">
                <a:latin typeface="Times New Roman" panose="02020603050405020304" pitchFamily="18" charset="0"/>
                <a:cs typeface="Times New Roman" panose="02020603050405020304" pitchFamily="18" charset="0"/>
              </a:rPr>
              <a:t>):</a:t>
            </a:r>
          </a:p>
        </p:txBody>
      </p:sp>
      <p:sp>
        <p:nvSpPr>
          <p:cNvPr id="3" name="Content Placeholder 2"/>
          <p:cNvSpPr>
            <a:spLocks noGrp="1"/>
          </p:cNvSpPr>
          <p:nvPr>
            <p:ph idx="1"/>
          </p:nvPr>
        </p:nvSpPr>
        <p:spPr>
          <a:xfrm>
            <a:off x="1066800" y="1214846"/>
            <a:ext cx="10058400" cy="4820194"/>
          </a:xfrm>
        </p:spPr>
        <p:txBody>
          <a:bodyPr>
            <a:normAutofit lnSpcReduction="10000"/>
          </a:bodyPr>
          <a:lstStyle/>
          <a:p>
            <a:r>
              <a:rPr lang="en-US" dirty="0">
                <a:latin typeface="Times New Roman" panose="02020603050405020304" pitchFamily="18" charset="0"/>
                <a:cs typeface="Times New Roman" panose="02020603050405020304" pitchFamily="18" charset="0"/>
              </a:rPr>
              <a:t>Very limited range of frequency is available for mobile communication. Therefore there is necessity for Frequency-Reuse. Implementing Space Division Multiplexing allows the frequency reuse. If one transmitter is far away from another transmitter (i.e. outside the interference range), then they both can reuse same frequencies for their transmissions as they are separated in space. Here Transmitter T1 and Transmitter T2, both reuse same frequency F1, as they are outside the interference range of each other. SDMA utilizes the spatial separation of the users in order to optimize the use of the frequency spectrum. A primitive form of SDMA is when the same frequency is reused in different cells in a cellular wireless network. </a:t>
            </a:r>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radiated power of each user is controlled by Space division multiple access. SDMA serves different users by using spot beam antenna. These areas may be served by the same frequency or different frequencies. However for limited co-channel interference it is required that the cells to be sufficiently separated. This limits the number of cells a region can be divided into and hence limits the frequency re-use factor. A more advanced approach can further increase the capacity of the network. This technique would enable frequency re-use within the cell. </a:t>
            </a:r>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In a practical cellular environment it is improbable to have just one transmitter fall within the receiver beam width. Therefore it becomes imperative to use other multiple access techniques in conjunction with SDMA. When different areas are covered by the antenna beam, frequency can be re-used, in which case TDMA or CDMA is employed, for different frequencies FDMA can be used. </a:t>
            </a:r>
          </a:p>
        </p:txBody>
      </p:sp>
    </p:spTree>
    <p:extLst>
      <p:ext uri="{BB962C8B-B14F-4D97-AF65-F5344CB8AC3E}">
        <p14:creationId xmlns:p14="http://schemas.microsoft.com/office/powerpoint/2010/main" val="17445361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0970" y="642594"/>
            <a:ext cx="9884229" cy="493875"/>
          </a:xfrm>
        </p:spPr>
        <p:txBody>
          <a:bodyPr>
            <a:noAutofit/>
          </a:bodyPr>
          <a:lstStyle/>
          <a:p>
            <a:r>
              <a:rPr lang="en-US" sz="1600" b="1" dirty="0">
                <a:latin typeface="Times New Roman" panose="02020603050405020304" pitchFamily="18" charset="0"/>
                <a:cs typeface="Times New Roman" panose="02020603050405020304" pitchFamily="18" charset="0"/>
              </a:rPr>
              <a:t>CONCLUSION: </a:t>
            </a:r>
            <a:br>
              <a:rPr lang="en-US" sz="1600" b="1" dirty="0">
                <a:latin typeface="Times New Roman" panose="02020603050405020304" pitchFamily="18" charset="0"/>
                <a:cs typeface="Times New Roman" panose="02020603050405020304" pitchFamily="18" charset="0"/>
              </a:rPr>
            </a:br>
            <a:endParaRPr lang="en-US" sz="1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66800" y="1136469"/>
            <a:ext cx="10058400" cy="4898571"/>
          </a:xfrm>
        </p:spPr>
        <p:txBody>
          <a:bodyPr/>
          <a:lstStyle/>
          <a:p>
            <a:r>
              <a:rPr lang="en-US" dirty="0" smtClean="0">
                <a:latin typeface="Times New Roman" panose="02020603050405020304" pitchFamily="18" charset="0"/>
                <a:cs typeface="Times New Roman" panose="02020603050405020304" pitchFamily="18" charset="0"/>
              </a:rPr>
              <a:t>Since</a:t>
            </a:r>
            <a:r>
              <a:rPr lang="en-US" dirty="0">
                <a:latin typeface="Times New Roman" panose="02020603050405020304" pitchFamily="18" charset="0"/>
                <a:cs typeface="Times New Roman" panose="02020603050405020304" pitchFamily="18" charset="0"/>
              </a:rPr>
              <a:t>, we have limited bandwidth and infinite number of users then multiple accessing techniques is very essential. So we have studied FDMA, TDMA and CDMA which are the widely used multiple accessing techniques in satellite, mobile and wireless communication. Hence by using these techniques satellite channels are best utilized and allow covering geographical area widely</a:t>
            </a:r>
            <a:r>
              <a:rPr lang="en-US" dirty="0" smtClean="0">
                <a:latin typeface="Times New Roman" panose="02020603050405020304" pitchFamily="18" charset="0"/>
                <a:cs typeface="Times New Roman" panose="02020603050405020304" pitchFamily="18" charset="0"/>
              </a:rPr>
              <a:t>.</a:t>
            </a:r>
          </a:p>
          <a:p>
            <a:r>
              <a:rPr lang="en-US" sz="1600" b="1" dirty="0">
                <a:latin typeface="Times New Roman" panose="02020603050405020304" pitchFamily="18" charset="0"/>
                <a:cs typeface="Times New Roman" panose="02020603050405020304" pitchFamily="18" charset="0"/>
              </a:rPr>
              <a:t>REFERENCES</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[1.]T. S. Rappaport, Wireless Communications: Principles and Practice, 2nd ed. Singapore: Pearson Education, Inc., 2002. </a:t>
            </a:r>
          </a:p>
          <a:p>
            <a:r>
              <a:rPr lang="en-US" dirty="0">
                <a:latin typeface="Times New Roman" panose="02020603050405020304" pitchFamily="18" charset="0"/>
                <a:cs typeface="Times New Roman" panose="02020603050405020304" pitchFamily="18" charset="0"/>
              </a:rPr>
              <a:t>[2.] K. Feher, Wireless Digital Communications: Modulation and Spread Spectrum Applications. Upper Saddle River, NJ: Prentice Hall, 1995. </a:t>
            </a:r>
          </a:p>
          <a:p>
            <a:r>
              <a:rPr lang="en-US" dirty="0">
                <a:latin typeface="Times New Roman" panose="02020603050405020304" pitchFamily="18" charset="0"/>
                <a:cs typeface="Times New Roman" panose="02020603050405020304" pitchFamily="18" charset="0"/>
              </a:rPr>
              <a:t>[3.]J. G. Proakis, Digital Communications, 4th ed. NY: McGraw Hill, 2000. </a:t>
            </a:r>
          </a:p>
          <a:p>
            <a:r>
              <a:rPr lang="en-US" dirty="0">
                <a:latin typeface="Times New Roman" panose="02020603050405020304" pitchFamily="18" charset="0"/>
                <a:cs typeface="Times New Roman" panose="02020603050405020304" pitchFamily="18" charset="0"/>
              </a:rPr>
              <a:t>[4.] G. R. Cooper and C. D. McGillem, Modern Communications and Spread Spectrum, NY: McGraw Hill, 1986. </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87280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104</TotalTime>
  <Words>1731</Words>
  <Application>Microsoft Office PowerPoint</Application>
  <PresentationFormat>Widescreen</PresentationFormat>
  <Paragraphs>37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Century Gothic</vt:lpstr>
      <vt:lpstr>Garamond</vt:lpstr>
      <vt:lpstr>Times New Roman</vt:lpstr>
      <vt:lpstr>Savon</vt:lpstr>
      <vt:lpstr>A Review on Comparative Study of Multiple Access Technique Used in Wireless Mobile Communication                                                                       Submitted by:Anamika jha                                                                                                                           Enroll no:jv-i/16/9371                                                                            Course:DET[EC] 8tri     </vt:lpstr>
      <vt:lpstr>Multiple Access Technique Used in Wireless Mobile Communication</vt:lpstr>
      <vt:lpstr>INTRODUCTION:</vt:lpstr>
      <vt:lpstr>MULTIPLE ACCESS TECHNIQUES:</vt:lpstr>
      <vt:lpstr>FREQUENCY DIVISION MULTIPLE ACCESS (FDMA):</vt:lpstr>
      <vt:lpstr>TIME DIVISION MULTIPLE ACCESS (TDMA):</vt:lpstr>
      <vt:lpstr>CODE DIVISION MULTIPLE ACCESS (CDMA):</vt:lpstr>
      <vt:lpstr>SPACE DIVISION MULTIPE ACCESS (SDMA):</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Multiple Access Technique Used in Wireless Mobile Communication</dc:title>
  <dc:creator>Windows User</dc:creator>
  <cp:lastModifiedBy>Windows User</cp:lastModifiedBy>
  <cp:revision>11</cp:revision>
  <dcterms:created xsi:type="dcterms:W3CDTF">2019-02-09T14:03:38Z</dcterms:created>
  <dcterms:modified xsi:type="dcterms:W3CDTF">2019-02-11T10:41:09Z</dcterms:modified>
</cp:coreProperties>
</file>