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4" r:id="rId8"/>
    <p:sldId id="262" r:id="rId9"/>
    <p:sldId id="263"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230C146-A9D8-41C3-86C9-3FDDB478F74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30C146-A9D8-41C3-86C9-3FDDB478F7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30C146-A9D8-41C3-86C9-3FDDB478F7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30C146-A9D8-41C3-86C9-3FDDB478F7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30C146-A9D8-41C3-86C9-3FDDB478F74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30C146-A9D8-41C3-86C9-3FDDB478F7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230C146-A9D8-41C3-86C9-3FDDB478F7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230C146-A9D8-41C3-86C9-3FDDB478F7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230C146-A9D8-41C3-86C9-3FDDB478F74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30C146-A9D8-41C3-86C9-3FDDB478F7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A53F4F3-E187-4C62-8DFA-06D0EC2D2586}" type="datetimeFigureOut">
              <a:rPr lang="en-US" smtClean="0"/>
              <a:t>10/02/2019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30C146-A9D8-41C3-86C9-3FDDB478F74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A53F4F3-E187-4C62-8DFA-06D0EC2D2586}" type="datetimeFigureOut">
              <a:rPr lang="en-US" smtClean="0"/>
              <a:t>10/02/2019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230C146-A9D8-41C3-86C9-3FDDB478F74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800" dirty="0" err="1" smtClean="0"/>
              <a:t>Jayoti</a:t>
            </a:r>
            <a:r>
              <a:rPr lang="en-US" sz="4800" dirty="0" smtClean="0"/>
              <a:t> </a:t>
            </a:r>
            <a:r>
              <a:rPr lang="en-US" sz="4800" dirty="0" err="1" smtClean="0"/>
              <a:t>Vidyapeeth</a:t>
            </a:r>
            <a:r>
              <a:rPr lang="en-US" sz="4800" dirty="0" smtClean="0"/>
              <a:t> Women’s </a:t>
            </a:r>
            <a:r>
              <a:rPr lang="en-US" sz="4800" dirty="0" err="1" smtClean="0"/>
              <a:t>University,Jaipur</a:t>
            </a:r>
            <a:r>
              <a:rPr lang="en-US" sz="4800" dirty="0" smtClean="0"/>
              <a:t> India</a:t>
            </a:r>
            <a:endParaRPr lang="en-US" sz="4800" dirty="0"/>
          </a:p>
        </p:txBody>
      </p:sp>
      <p:sp>
        <p:nvSpPr>
          <p:cNvPr id="3" name="Subtitle 2"/>
          <p:cNvSpPr>
            <a:spLocks noGrp="1"/>
          </p:cNvSpPr>
          <p:nvPr>
            <p:ph type="subTitle" idx="1"/>
          </p:nvPr>
        </p:nvSpPr>
        <p:spPr>
          <a:xfrm>
            <a:off x="1295400" y="2743200"/>
            <a:ext cx="7406640" cy="3810000"/>
          </a:xfrm>
        </p:spPr>
        <p:txBody>
          <a:bodyPr>
            <a:normAutofit fontScale="62500" lnSpcReduction="20000"/>
          </a:bodyPr>
          <a:lstStyle/>
          <a:p>
            <a:pPr algn="ctr"/>
            <a:r>
              <a:rPr lang="en-US" sz="4600" dirty="0" smtClean="0">
                <a:solidFill>
                  <a:schemeClr val="tx2">
                    <a:lumMod val="75000"/>
                  </a:schemeClr>
                </a:solidFill>
              </a:rPr>
              <a:t>Faculty Of Engineering and Technology</a:t>
            </a:r>
          </a:p>
          <a:p>
            <a:pPr algn="ctr"/>
            <a:endParaRPr lang="en-US" sz="3200" dirty="0" smtClean="0">
              <a:solidFill>
                <a:schemeClr val="tx2">
                  <a:lumMod val="75000"/>
                </a:schemeClr>
              </a:solidFill>
            </a:endParaRPr>
          </a:p>
          <a:p>
            <a:pPr algn="ctr"/>
            <a:endParaRPr lang="en-US" sz="3200" dirty="0" smtClean="0">
              <a:solidFill>
                <a:schemeClr val="tx2">
                  <a:lumMod val="75000"/>
                </a:schemeClr>
              </a:solidFill>
            </a:endParaRPr>
          </a:p>
          <a:p>
            <a:pPr algn="ctr"/>
            <a:r>
              <a:rPr lang="en-US" sz="4600" dirty="0" smtClean="0">
                <a:solidFill>
                  <a:schemeClr val="tx2">
                    <a:lumMod val="75000"/>
                  </a:schemeClr>
                </a:solidFill>
              </a:rPr>
              <a:t>Review </a:t>
            </a:r>
            <a:r>
              <a:rPr lang="en-US" sz="4600" dirty="0" smtClean="0">
                <a:solidFill>
                  <a:schemeClr val="tx2">
                    <a:lumMod val="75000"/>
                  </a:schemeClr>
                </a:solidFill>
              </a:rPr>
              <a:t>article on BOND PATTERNS AND </a:t>
            </a:r>
            <a:r>
              <a:rPr lang="en-US" sz="4600" dirty="0" smtClean="0">
                <a:solidFill>
                  <a:schemeClr val="tx2">
                    <a:lumMod val="75000"/>
                  </a:schemeClr>
                </a:solidFill>
              </a:rPr>
              <a:t>BRICKWORKS</a:t>
            </a:r>
          </a:p>
          <a:p>
            <a:pPr algn="ctr"/>
            <a:endParaRPr lang="en-US" sz="3200" dirty="0" smtClean="0">
              <a:solidFill>
                <a:schemeClr val="tx2">
                  <a:lumMod val="75000"/>
                </a:schemeClr>
              </a:solidFill>
            </a:endParaRPr>
          </a:p>
          <a:p>
            <a:pPr algn="ctr"/>
            <a:endParaRPr lang="en-US" sz="3200" dirty="0" smtClean="0">
              <a:solidFill>
                <a:schemeClr val="tx2">
                  <a:lumMod val="75000"/>
                </a:schemeClr>
              </a:solidFill>
            </a:endParaRPr>
          </a:p>
          <a:p>
            <a:pPr algn="ctr"/>
            <a:endParaRPr lang="en-US" sz="3200" dirty="0" smtClean="0">
              <a:solidFill>
                <a:schemeClr val="tx2">
                  <a:lumMod val="75000"/>
                </a:schemeClr>
              </a:solidFill>
            </a:endParaRPr>
          </a:p>
          <a:p>
            <a:pPr algn="ctr"/>
            <a:endParaRPr lang="en-US" sz="3200" dirty="0" smtClean="0">
              <a:solidFill>
                <a:schemeClr val="tx2">
                  <a:lumMod val="75000"/>
                </a:schemeClr>
              </a:solidFill>
            </a:endParaRPr>
          </a:p>
          <a:p>
            <a:pPr algn="r"/>
            <a:r>
              <a:rPr lang="en-US" sz="4600" dirty="0" err="1" smtClean="0">
                <a:solidFill>
                  <a:schemeClr val="tx1">
                    <a:lumMod val="85000"/>
                    <a:lumOff val="15000"/>
                  </a:schemeClr>
                </a:solidFill>
              </a:rPr>
              <a:t>Jv’n</a:t>
            </a:r>
            <a:r>
              <a:rPr lang="en-US" sz="4600" dirty="0" smtClean="0">
                <a:solidFill>
                  <a:schemeClr val="tx1">
                    <a:lumMod val="85000"/>
                    <a:lumOff val="15000"/>
                  </a:schemeClr>
                </a:solidFill>
              </a:rPr>
              <a:t> </a:t>
            </a:r>
            <a:r>
              <a:rPr lang="en-US" sz="4600" dirty="0" err="1" smtClean="0">
                <a:solidFill>
                  <a:schemeClr val="tx1">
                    <a:lumMod val="85000"/>
                    <a:lumOff val="15000"/>
                  </a:schemeClr>
                </a:solidFill>
              </a:rPr>
              <a:t>Himanshi</a:t>
            </a:r>
            <a:r>
              <a:rPr lang="en-US" sz="4600" dirty="0" smtClean="0">
                <a:solidFill>
                  <a:schemeClr val="tx1">
                    <a:lumMod val="85000"/>
                    <a:lumOff val="15000"/>
                  </a:schemeClr>
                </a:solidFill>
              </a:rPr>
              <a:t> </a:t>
            </a:r>
            <a:r>
              <a:rPr lang="en-US" sz="4600" dirty="0" err="1" smtClean="0">
                <a:solidFill>
                  <a:schemeClr val="tx1">
                    <a:lumMod val="85000"/>
                    <a:lumOff val="15000"/>
                  </a:schemeClr>
                </a:solidFill>
              </a:rPr>
              <a:t>Niwal</a:t>
            </a:r>
            <a:r>
              <a:rPr lang="en-US" sz="4600" dirty="0" smtClean="0">
                <a:solidFill>
                  <a:schemeClr val="tx1">
                    <a:lumMod val="85000"/>
                    <a:lumOff val="15000"/>
                  </a:schemeClr>
                </a:solidFill>
              </a:rPr>
              <a:t> </a:t>
            </a:r>
            <a:endParaRPr lang="en-US" sz="4600" dirty="0" smtClean="0">
              <a:solidFill>
                <a:schemeClr val="tx1">
                  <a:lumMod val="85000"/>
                  <a:lumOff val="15000"/>
                </a:schemeClr>
              </a:solidFill>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2400" dirty="0" smtClean="0"/>
              <a:t>Bond is the arrangement of bricks in coarse, so that the bricks are tied together and the vertical joints of the successive courses do not come in the same vertical line. Defective arrangement of bricks reduces the strength and durability of the structure. A wall having continuous vertical joints does not act as a homogeneous mass to distribute the superimposed load</a:t>
            </a:r>
            <a:r>
              <a:rPr lang="en-US" sz="2400" dirty="0" smtClean="0"/>
              <a:t>.</a:t>
            </a:r>
          </a:p>
          <a:p>
            <a:pPr>
              <a:buNone/>
            </a:pPr>
            <a:r>
              <a:rPr lang="en-US" sz="2400" dirty="0" smtClean="0"/>
              <a:t>Rules for bonding for the getting good bond, the bricks should be uniform size and to obtain uniform lap. The length of the bricks should be twice its width plus one joint.</a:t>
            </a:r>
          </a:p>
          <a:p>
            <a:pPr>
              <a:buNone/>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ank-you-for-the-birthday-wishes8.jpg"/>
          <p:cNvPicPr>
            <a:picLocks noGrp="1" noChangeAspect="1"/>
          </p:cNvPicPr>
          <p:nvPr>
            <p:ph idx="1"/>
          </p:nvPr>
        </p:nvPicPr>
        <p:blipFill>
          <a:blip r:embed="rId2"/>
          <a:stretch>
            <a:fillRect/>
          </a:stretch>
        </p:blipFill>
        <p:spPr>
          <a:xfrm>
            <a:off x="1143000" y="304800"/>
            <a:ext cx="7854159" cy="62484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 </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Bond</a:t>
            </a:r>
          </a:p>
          <a:p>
            <a:r>
              <a:rPr lang="en-US" dirty="0" smtClean="0"/>
              <a:t>Types Of Bond</a:t>
            </a:r>
          </a:p>
          <a:p>
            <a:r>
              <a:rPr lang="en-US" dirty="0" smtClean="0"/>
              <a:t>Conclusion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Bonding </a:t>
            </a:r>
            <a:r>
              <a:rPr lang="en-US" dirty="0" smtClean="0"/>
              <a:t>is the association of bricks in a structure along with a wall or </a:t>
            </a:r>
            <a:r>
              <a:rPr lang="en-US" dirty="0" smtClean="0"/>
              <a:t>column.</a:t>
            </a:r>
            <a:r>
              <a:rPr lang="en-US" dirty="0" smtClean="0"/>
              <a:t> Very widely, bricks may be laid as infantrymen (status upright), stretchers (laid lengthwise alongside the wall) or headers (laid width smart alongside the wall).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Bricks are normally laid to an offset pattern to maintain an adequate lap between joints from one route to the next and to make sure that vertical joints aren't positioned above each other on consecutive publications.</a:t>
            </a:r>
          </a:p>
          <a:p>
            <a:pPr>
              <a:buNone/>
            </a:pPr>
            <a:r>
              <a:rPr lang="en-US" dirty="0" smtClean="0"/>
              <a:t>Brick bonding patterns:</a:t>
            </a:r>
          </a:p>
          <a:p>
            <a:pPr>
              <a:buNone/>
            </a:pPr>
            <a:r>
              <a:rPr lang="en-US" dirty="0" smtClean="0"/>
              <a:t>▪ Distribute masses throughout the shape to gain most strength.</a:t>
            </a:r>
          </a:p>
          <a:p>
            <a:pPr>
              <a:buNone/>
            </a:pPr>
            <a:r>
              <a:rPr lang="en-US" dirty="0" smtClean="0"/>
              <a:t>▪ Ensure stability.</a:t>
            </a:r>
          </a:p>
          <a:p>
            <a:pPr>
              <a:buNone/>
            </a:pPr>
            <a:r>
              <a:rPr lang="en-US" dirty="0" smtClean="0"/>
              <a:t>▪ Achieve the favored aesthetic.</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Bond</a:t>
            </a:r>
            <a:endParaRPr lang="en-US" dirty="0"/>
          </a:p>
        </p:txBody>
      </p:sp>
      <p:sp>
        <p:nvSpPr>
          <p:cNvPr id="3" name="Content Placeholder 2"/>
          <p:cNvSpPr>
            <a:spLocks noGrp="1"/>
          </p:cNvSpPr>
          <p:nvPr>
            <p:ph idx="1"/>
          </p:nvPr>
        </p:nvSpPr>
        <p:spPr/>
        <p:txBody>
          <a:bodyPr/>
          <a:lstStyle/>
          <a:p>
            <a:pPr algn="just">
              <a:buNone/>
            </a:pPr>
            <a:r>
              <a:rPr lang="en-US" dirty="0" smtClean="0"/>
              <a:t>The phrase bond, when used in </a:t>
            </a:r>
            <a:r>
              <a:rPr lang="en-US" dirty="0" smtClean="0"/>
              <a:t>connection with </a:t>
            </a:r>
            <a:r>
              <a:rPr lang="en-US" dirty="0" smtClean="0"/>
              <a:t>masonry, may also have three meanings</a:t>
            </a:r>
            <a:r>
              <a:rPr lang="en-US" dirty="0" smtClean="0"/>
              <a:t>:</a:t>
            </a:r>
          </a:p>
          <a:p>
            <a:pPr algn="just">
              <a:buFont typeface="Arial" pitchFamily="34" charset="0"/>
              <a:buChar char="•"/>
            </a:pPr>
            <a:r>
              <a:rPr lang="en-US" dirty="0" smtClean="0"/>
              <a:t>Structure bond</a:t>
            </a:r>
          </a:p>
          <a:p>
            <a:pPr algn="just">
              <a:buFont typeface="Arial" pitchFamily="34" charset="0"/>
              <a:buChar char="•"/>
            </a:pPr>
            <a:r>
              <a:rPr lang="en-US" dirty="0" smtClean="0"/>
              <a:t>Pattern bond</a:t>
            </a:r>
          </a:p>
          <a:p>
            <a:pPr algn="just">
              <a:buFont typeface="Arial" pitchFamily="34" charset="0"/>
              <a:buChar char="•"/>
            </a:pPr>
            <a:r>
              <a:rPr lang="en-US" dirty="0" smtClean="0"/>
              <a:t>Mortar bond</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Bond</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a:t>
            </a:r>
          </a:p>
          <a:p>
            <a:pPr>
              <a:buNone/>
            </a:pPr>
            <a:r>
              <a:rPr lang="en-US" sz="3000" dirty="0" smtClean="0"/>
              <a:t>The </a:t>
            </a:r>
            <a:r>
              <a:rPr lang="en-US" sz="3000" dirty="0" smtClean="0"/>
              <a:t>method by which individual masonry units are interlocked or tied together to cause the entire assembly to act as a single structural unit</a:t>
            </a:r>
            <a:r>
              <a:rPr lang="en-US" sz="3000" dirty="0" smtClean="0"/>
              <a:t>. </a:t>
            </a:r>
          </a:p>
          <a:p>
            <a:pPr>
              <a:buNone/>
            </a:pPr>
            <a:r>
              <a:rPr lang="en-US" sz="3000" dirty="0" smtClean="0"/>
              <a:t>There are </a:t>
            </a:r>
            <a:r>
              <a:rPr lang="en-US" sz="3000" dirty="0" smtClean="0"/>
              <a:t>6 </a:t>
            </a:r>
            <a:r>
              <a:rPr lang="en-US" sz="3000" dirty="0" smtClean="0"/>
              <a:t>primary structural bonds normally used nowadays which create normal styles. </a:t>
            </a:r>
            <a:endParaRPr lang="en-US" sz="3000" dirty="0" smtClean="0"/>
          </a:p>
          <a:p>
            <a:pPr>
              <a:buNone/>
            </a:pPr>
            <a:r>
              <a:rPr lang="en-US" sz="3000" dirty="0" smtClean="0"/>
              <a:t>These </a:t>
            </a:r>
            <a:r>
              <a:rPr lang="en-US" sz="3000" dirty="0" smtClean="0"/>
              <a:t>are: Running bond, common or American bond, Flemish bond, English bond and block or stack </a:t>
            </a:r>
            <a:r>
              <a:rPr lang="en-US" sz="3000" dirty="0" smtClean="0"/>
              <a:t>bond, English Cross or Dutch bond.</a:t>
            </a:r>
            <a:endParaRPr lang="en-US" sz="3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 (2).PNG"/>
          <p:cNvPicPr>
            <a:picLocks noGrp="1" noChangeAspect="1"/>
          </p:cNvPicPr>
          <p:nvPr>
            <p:ph idx="1"/>
          </p:nvPr>
        </p:nvPicPr>
        <p:blipFill>
          <a:blip r:embed="rId2"/>
          <a:stretch>
            <a:fillRect/>
          </a:stretch>
        </p:blipFill>
        <p:spPr>
          <a:xfrm>
            <a:off x="1057311" y="152400"/>
            <a:ext cx="8162889" cy="64770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Bond</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The </a:t>
            </a:r>
            <a:r>
              <a:rPr lang="en-US" dirty="0" smtClean="0"/>
              <a:t>pattern formed by the masonry units and the mortar joints on the face of a wall. The pattern may result from the type of structural bond used or may be purely a decorative one unrelated to the structural bonding.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Mortar Bond</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The adhesion of mortar to the masonry </a:t>
            </a:r>
            <a:r>
              <a:rPr lang="en-US" dirty="0" smtClean="0"/>
              <a:t>units </a:t>
            </a:r>
            <a:r>
              <a:rPr lang="en-US" dirty="0" smtClean="0"/>
              <a:t>or to reinforcing steel. </a:t>
            </a:r>
            <a:endParaRPr lang="en-US" dirty="0" smtClean="0"/>
          </a:p>
          <a:p>
            <a:pPr>
              <a:buNone/>
            </a:pPr>
            <a:r>
              <a:rPr lang="en-US" dirty="0" smtClean="0"/>
              <a:t>The mortar serves four functions: </a:t>
            </a:r>
            <a:endParaRPr lang="en-US" dirty="0" smtClean="0"/>
          </a:p>
          <a:p>
            <a:pPr marL="596646" indent="-514350">
              <a:buAutoNum type="arabicPeriod"/>
            </a:pPr>
            <a:r>
              <a:rPr lang="en-US" dirty="0" smtClean="0"/>
              <a:t>It </a:t>
            </a:r>
            <a:r>
              <a:rPr lang="en-US" dirty="0" smtClean="0"/>
              <a:t>bonds the units together and seals the spaces between. </a:t>
            </a:r>
            <a:endParaRPr lang="en-US" dirty="0" smtClean="0"/>
          </a:p>
          <a:p>
            <a:pPr marL="596646" indent="-514350">
              <a:buAutoNum type="arabicPeriod"/>
            </a:pPr>
            <a:r>
              <a:rPr lang="en-US" dirty="0" smtClean="0"/>
              <a:t>It </a:t>
            </a:r>
            <a:r>
              <a:rPr lang="en-US" dirty="0" smtClean="0"/>
              <a:t>compensates for dimensional variations in the units. </a:t>
            </a:r>
            <a:endParaRPr lang="en-US" dirty="0" smtClean="0"/>
          </a:p>
          <a:p>
            <a:pPr marL="596646" indent="-514350">
              <a:buAutoNum type="arabicPeriod"/>
            </a:pPr>
            <a:r>
              <a:rPr lang="en-US" dirty="0" smtClean="0"/>
              <a:t> </a:t>
            </a:r>
            <a:r>
              <a:rPr lang="en-US" dirty="0" smtClean="0"/>
              <a:t>It bonds to and, therefore, causes reinforcing steel to act as an integral part of the wall. </a:t>
            </a:r>
            <a:endParaRPr lang="en-US" dirty="0" smtClean="0"/>
          </a:p>
          <a:p>
            <a:pPr marL="596646" indent="-514350">
              <a:buAutoNum type="arabicPeriod"/>
            </a:pPr>
            <a:r>
              <a:rPr lang="en-US" dirty="0" smtClean="0"/>
              <a:t> </a:t>
            </a:r>
            <a:r>
              <a:rPr lang="en-US" dirty="0" smtClean="0"/>
              <a:t>It provides a decorative effect on the wall surface by creating shadow or color lines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323</TotalTime>
  <Words>457</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Jayoti Vidyapeeth Women’s University,Jaipur India</vt:lpstr>
      <vt:lpstr>Content </vt:lpstr>
      <vt:lpstr>Introduction</vt:lpstr>
      <vt:lpstr>Bond</vt:lpstr>
      <vt:lpstr>Types Of Bond</vt:lpstr>
      <vt:lpstr>Structure Bond</vt:lpstr>
      <vt:lpstr>Slide 7</vt:lpstr>
      <vt:lpstr>Pattern Bond</vt:lpstr>
      <vt:lpstr>Mortar Bond</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Jayoti Vidyapeeth Women’s University,Jaipur India</dc:title>
  <dc:creator>Ni3</dc:creator>
  <cp:lastModifiedBy>Ni3</cp:lastModifiedBy>
  <cp:revision>39</cp:revision>
  <dcterms:created xsi:type="dcterms:W3CDTF">2019-02-10T08:26:58Z</dcterms:created>
  <dcterms:modified xsi:type="dcterms:W3CDTF">2019-02-10T13:50:06Z</dcterms:modified>
</cp:coreProperties>
</file>