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79" r:id="rId5"/>
    <p:sldId id="278" r:id="rId6"/>
    <p:sldId id="259" r:id="rId7"/>
    <p:sldId id="267" r:id="rId8"/>
    <p:sldId id="275" r:id="rId9"/>
    <p:sldId id="260" r:id="rId10"/>
    <p:sldId id="262"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044" autoAdjust="0"/>
    <p:restoredTop sz="94660"/>
  </p:normalViewPr>
  <p:slideViewPr>
    <p:cSldViewPr>
      <p:cViewPr varScale="1">
        <p:scale>
          <a:sx n="68" d="100"/>
          <a:sy n="68" d="100"/>
        </p:scale>
        <p:origin x="-15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227B007-E0B1-46C7-9DA0-67D063DFA671}" type="datetimeFigureOut">
              <a:rPr lang="en-US" smtClean="0"/>
              <a:pPr/>
              <a:t>2/11/2019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49CC75E-2505-492D-81C3-A016F9E6FB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27B007-E0B1-46C7-9DA0-67D063DFA671}"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CC75E-2505-492D-81C3-A016F9E6FB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27B007-E0B1-46C7-9DA0-67D063DFA671}" type="datetimeFigureOut">
              <a:rPr lang="en-US" smtClean="0"/>
              <a:pPr/>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CC75E-2505-492D-81C3-A016F9E6FB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227B007-E0B1-46C7-9DA0-67D063DFA671}" type="datetimeFigureOut">
              <a:rPr lang="en-US" smtClean="0"/>
              <a:pPr/>
              <a:t>2/11/2019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D49CC75E-2505-492D-81C3-A016F9E6FB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227B007-E0B1-46C7-9DA0-67D063DFA671}" type="datetimeFigureOut">
              <a:rPr lang="en-US" smtClean="0"/>
              <a:pPr/>
              <a:t>2/11/2019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D49CC75E-2505-492D-81C3-A016F9E6FBCD}"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227B007-E0B1-46C7-9DA0-67D063DFA671}" type="datetimeFigureOut">
              <a:rPr lang="en-US" smtClean="0"/>
              <a:pPr/>
              <a:t>2/11/2019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D49CC75E-2505-492D-81C3-A016F9E6FB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227B007-E0B1-46C7-9DA0-67D063DFA671}" type="datetimeFigureOut">
              <a:rPr lang="en-US" smtClean="0"/>
              <a:pPr/>
              <a:t>2/11/2019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49CC75E-2505-492D-81C3-A016F9E6FB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27B007-E0B1-46C7-9DA0-67D063DFA671}" type="datetimeFigureOut">
              <a:rPr lang="en-US" smtClean="0"/>
              <a:pPr/>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CC75E-2505-492D-81C3-A016F9E6FB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227B007-E0B1-46C7-9DA0-67D063DFA671}" type="datetimeFigureOut">
              <a:rPr lang="en-US" smtClean="0"/>
              <a:pPr/>
              <a:t>2/11/2019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D49CC75E-2505-492D-81C3-A016F9E6FB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227B007-E0B1-46C7-9DA0-67D063DFA671}" type="datetimeFigureOut">
              <a:rPr lang="en-US" smtClean="0"/>
              <a:pPr/>
              <a:t>2/11/2019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49CC75E-2505-492D-81C3-A016F9E6FB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227B007-E0B1-46C7-9DA0-67D063DFA671}" type="datetimeFigureOut">
              <a:rPr lang="en-US" smtClean="0"/>
              <a:pPr/>
              <a:t>2/11/2019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49CC75E-2505-492D-81C3-A016F9E6FB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227B007-E0B1-46C7-9DA0-67D063DFA671}" type="datetimeFigureOut">
              <a:rPr lang="en-US" smtClean="0"/>
              <a:pPr/>
              <a:t>2/11/2019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49CC75E-2505-492D-81C3-A016F9E6FB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p:spPr>
        <p:txBody>
          <a:bodyPr>
            <a:normAutofit fontScale="90000"/>
          </a:bodyPr>
          <a:lstStyle/>
          <a:p>
            <a:pPr algn="ctr"/>
            <a:r>
              <a:rPr lang="en-US" sz="4000" dirty="0" smtClean="0">
                <a:solidFill>
                  <a:schemeClr val="tx1">
                    <a:lumMod val="95000"/>
                    <a:lumOff val="5000"/>
                  </a:schemeClr>
                </a:solidFill>
                <a:latin typeface="Algerian" pitchFamily="82" charset="0"/>
              </a:rPr>
              <a:t>       JAYOTI VIDYAPEETH women’s university, </a:t>
            </a:r>
            <a:r>
              <a:rPr lang="en-US" sz="4000" dirty="0" err="1" smtClean="0">
                <a:solidFill>
                  <a:schemeClr val="tx1">
                    <a:lumMod val="95000"/>
                    <a:lumOff val="5000"/>
                  </a:schemeClr>
                </a:solidFill>
                <a:latin typeface="Algerian" pitchFamily="82" charset="0"/>
              </a:rPr>
              <a:t>jaipur</a:t>
            </a:r>
            <a:r>
              <a:rPr lang="en-US" sz="4000" dirty="0" smtClean="0">
                <a:solidFill>
                  <a:schemeClr val="tx1">
                    <a:lumMod val="95000"/>
                    <a:lumOff val="5000"/>
                  </a:schemeClr>
                </a:solidFill>
                <a:latin typeface="Algerian" pitchFamily="82" charset="0"/>
              </a:rPr>
              <a:t/>
            </a:r>
            <a:br>
              <a:rPr lang="en-US" sz="4000" dirty="0" smtClean="0">
                <a:solidFill>
                  <a:schemeClr val="tx1">
                    <a:lumMod val="95000"/>
                    <a:lumOff val="5000"/>
                  </a:schemeClr>
                </a:solidFill>
                <a:latin typeface="Algerian" pitchFamily="82" charset="0"/>
              </a:rPr>
            </a:br>
            <a:endParaRPr lang="en-US" sz="4000" dirty="0">
              <a:solidFill>
                <a:schemeClr val="tx1">
                  <a:lumMod val="95000"/>
                  <a:lumOff val="5000"/>
                </a:schemeClr>
              </a:solidFill>
              <a:latin typeface="Algerian" pitchFamily="82" charset="0"/>
            </a:endParaRPr>
          </a:p>
        </p:txBody>
      </p:sp>
      <p:sp>
        <p:nvSpPr>
          <p:cNvPr id="7" name="Content Placeholder 6"/>
          <p:cNvSpPr>
            <a:spLocks noGrp="1"/>
          </p:cNvSpPr>
          <p:nvPr>
            <p:ph idx="1"/>
          </p:nvPr>
        </p:nvSpPr>
        <p:spPr>
          <a:xfrm>
            <a:off x="457200" y="1752600"/>
            <a:ext cx="8229600" cy="4846320"/>
          </a:xfrm>
        </p:spPr>
        <p:txBody>
          <a:bodyPr>
            <a:normAutofit fontScale="85000" lnSpcReduction="20000"/>
          </a:bodyPr>
          <a:lstStyle/>
          <a:p>
            <a:pPr algn="ctr">
              <a:buNone/>
            </a:pPr>
            <a:endParaRPr lang="en-US" sz="2800" dirty="0" smtClean="0">
              <a:solidFill>
                <a:srgbClr val="00B050"/>
              </a:solidFill>
              <a:latin typeface="Algerian" pitchFamily="82" charset="0"/>
            </a:endParaRPr>
          </a:p>
          <a:p>
            <a:pPr algn="ctr">
              <a:buNone/>
            </a:pPr>
            <a:endParaRPr lang="en-US" sz="2800" dirty="0" smtClean="0">
              <a:solidFill>
                <a:srgbClr val="00B050"/>
              </a:solidFill>
              <a:latin typeface="Algerian" pitchFamily="82" charset="0"/>
            </a:endParaRPr>
          </a:p>
          <a:p>
            <a:pPr algn="ctr">
              <a:buNone/>
            </a:pPr>
            <a:r>
              <a:rPr lang="en-US" sz="3200" dirty="0" smtClean="0">
                <a:solidFill>
                  <a:srgbClr val="00B050"/>
                </a:solidFill>
                <a:latin typeface="Algerian" pitchFamily="82" charset="0"/>
              </a:rPr>
              <a:t>INTERNATIONAL CONFERENCE</a:t>
            </a:r>
          </a:p>
          <a:p>
            <a:pPr algn="ctr">
              <a:buNone/>
            </a:pPr>
            <a:r>
              <a:rPr lang="en-US" sz="3200" dirty="0" smtClean="0">
                <a:solidFill>
                  <a:srgbClr val="00B050"/>
                </a:solidFill>
                <a:latin typeface="Algerian" pitchFamily="82" charset="0"/>
              </a:rPr>
              <a:t> ON</a:t>
            </a:r>
          </a:p>
          <a:p>
            <a:pPr algn="ctr">
              <a:buNone/>
            </a:pPr>
            <a:r>
              <a:rPr lang="en-US" sz="2800" dirty="0" smtClean="0">
                <a:solidFill>
                  <a:schemeClr val="accent3">
                    <a:lumMod val="50000"/>
                  </a:schemeClr>
                </a:solidFill>
                <a:latin typeface="Algerian" pitchFamily="82" charset="0"/>
              </a:rPr>
              <a:t>“</a:t>
            </a:r>
            <a:r>
              <a:rPr lang="en-US" sz="2800" b="1" dirty="0" smtClean="0">
                <a:solidFill>
                  <a:schemeClr val="accent3">
                    <a:lumMod val="50000"/>
                  </a:schemeClr>
                </a:solidFill>
                <a:latin typeface="Algerian" pitchFamily="82" charset="0"/>
              </a:rPr>
              <a:t>recent engineering trends in community development &amp; women’s participation-ii”</a:t>
            </a:r>
          </a:p>
          <a:p>
            <a:pPr algn="ctr">
              <a:buNone/>
            </a:pPr>
            <a:r>
              <a:rPr lang="en-US" sz="2800" b="1" dirty="0" err="1" smtClean="0">
                <a:solidFill>
                  <a:schemeClr val="accent3">
                    <a:lumMod val="50000"/>
                  </a:schemeClr>
                </a:solidFill>
                <a:latin typeface="Algerian" pitchFamily="82" charset="0"/>
              </a:rPr>
              <a:t>etcdwp</a:t>
            </a:r>
            <a:r>
              <a:rPr lang="en-US" sz="2800" b="1" dirty="0" smtClean="0">
                <a:solidFill>
                  <a:schemeClr val="accent3">
                    <a:lumMod val="50000"/>
                  </a:schemeClr>
                </a:solidFill>
                <a:latin typeface="Algerian" pitchFamily="82" charset="0"/>
              </a:rPr>
              <a:t> -2019</a:t>
            </a:r>
          </a:p>
          <a:p>
            <a:pPr algn="ctr">
              <a:buNone/>
            </a:pPr>
            <a:endParaRPr lang="en-US" sz="2800" b="1" dirty="0" smtClean="0">
              <a:solidFill>
                <a:schemeClr val="accent3">
                  <a:lumMod val="50000"/>
                </a:schemeClr>
              </a:solidFill>
              <a:latin typeface="Algerian" pitchFamily="82" charset="0"/>
            </a:endParaRPr>
          </a:p>
          <a:p>
            <a:pPr algn="ctr">
              <a:buNone/>
            </a:pPr>
            <a:r>
              <a:rPr lang="en-US" sz="2900" b="1" dirty="0" smtClean="0">
                <a:solidFill>
                  <a:schemeClr val="tx1">
                    <a:lumMod val="95000"/>
                    <a:lumOff val="5000"/>
                  </a:schemeClr>
                </a:solidFill>
                <a:latin typeface="Arial Black" pitchFamily="34" charset="0"/>
              </a:rPr>
              <a:t>TOPIC- </a:t>
            </a:r>
            <a:r>
              <a:rPr lang="en-US" sz="2400" dirty="0" smtClean="0"/>
              <a:t> </a:t>
            </a:r>
            <a:r>
              <a:rPr lang="en-US" sz="2400" b="1" dirty="0" smtClean="0"/>
              <a:t>VEHICULAR </a:t>
            </a:r>
            <a:r>
              <a:rPr lang="en-US" sz="2400" b="1" dirty="0" smtClean="0"/>
              <a:t>COMMUNICATION</a:t>
            </a:r>
          </a:p>
          <a:p>
            <a:pPr algn="ctr">
              <a:buNone/>
            </a:pPr>
            <a:endParaRPr lang="en-US" sz="2800" b="1" dirty="0" smtClean="0">
              <a:solidFill>
                <a:srgbClr val="FF0000"/>
              </a:solidFill>
              <a:latin typeface="Bahnschrift" pitchFamily="34" charset="0"/>
            </a:endParaRPr>
          </a:p>
          <a:p>
            <a:pPr algn="r">
              <a:buNone/>
            </a:pPr>
            <a:r>
              <a:rPr lang="en-US" sz="2800" b="1" dirty="0" err="1" smtClean="0">
                <a:solidFill>
                  <a:schemeClr val="tx2">
                    <a:lumMod val="75000"/>
                  </a:schemeClr>
                </a:solidFill>
                <a:latin typeface="Bahnschrift" pitchFamily="34" charset="0"/>
              </a:rPr>
              <a:t>JV’n</a:t>
            </a:r>
            <a:r>
              <a:rPr lang="en-US" sz="2800" b="1" dirty="0" smtClean="0">
                <a:solidFill>
                  <a:schemeClr val="tx2">
                    <a:lumMod val="75000"/>
                  </a:schemeClr>
                </a:solidFill>
                <a:latin typeface="Bahnschrift" pitchFamily="34" charset="0"/>
              </a:rPr>
              <a:t> </a:t>
            </a:r>
            <a:r>
              <a:rPr lang="en-US" sz="2800" b="1" dirty="0" err="1" smtClean="0">
                <a:solidFill>
                  <a:schemeClr val="tx2">
                    <a:lumMod val="75000"/>
                  </a:schemeClr>
                </a:solidFill>
                <a:latin typeface="Bahnschrift" pitchFamily="34" charset="0"/>
              </a:rPr>
              <a:t>Shivani</a:t>
            </a:r>
            <a:r>
              <a:rPr lang="en-US" sz="2800" b="1" dirty="0" smtClean="0">
                <a:solidFill>
                  <a:schemeClr val="tx2">
                    <a:lumMod val="75000"/>
                  </a:schemeClr>
                </a:solidFill>
                <a:latin typeface="Bahnschrift" pitchFamily="34" charset="0"/>
              </a:rPr>
              <a:t> </a:t>
            </a:r>
            <a:r>
              <a:rPr lang="en-US" sz="2800" b="1" dirty="0" err="1" smtClean="0">
                <a:solidFill>
                  <a:schemeClr val="tx2">
                    <a:lumMod val="75000"/>
                  </a:schemeClr>
                </a:solidFill>
                <a:latin typeface="Bahnschrift" pitchFamily="34" charset="0"/>
              </a:rPr>
              <a:t>sharma</a:t>
            </a:r>
            <a:endParaRPr lang="en-US" sz="2800" b="1" dirty="0" smtClean="0">
              <a:solidFill>
                <a:schemeClr val="tx2">
                  <a:lumMod val="75000"/>
                </a:schemeClr>
              </a:solidFill>
              <a:latin typeface="Bahnschrift" pitchFamily="34" charset="0"/>
            </a:endParaRPr>
          </a:p>
          <a:p>
            <a:pPr algn="r">
              <a:buNone/>
            </a:pPr>
            <a:r>
              <a:rPr lang="en-US" sz="2800" b="1" dirty="0" err="1" smtClean="0">
                <a:solidFill>
                  <a:schemeClr val="tx2">
                    <a:lumMod val="75000"/>
                  </a:schemeClr>
                </a:solidFill>
                <a:latin typeface="Bahnschrift" pitchFamily="34" charset="0"/>
              </a:rPr>
              <a:t>JV’n</a:t>
            </a:r>
            <a:r>
              <a:rPr lang="en-US" sz="2800" b="1" dirty="0" smtClean="0">
                <a:solidFill>
                  <a:schemeClr val="tx2">
                    <a:lumMod val="75000"/>
                  </a:schemeClr>
                </a:solidFill>
                <a:latin typeface="Bahnschrift" pitchFamily="34" charset="0"/>
              </a:rPr>
              <a:t> </a:t>
            </a:r>
            <a:r>
              <a:rPr lang="en-US" sz="2800" b="1" dirty="0" err="1" smtClean="0">
                <a:solidFill>
                  <a:schemeClr val="tx2">
                    <a:lumMod val="75000"/>
                  </a:schemeClr>
                </a:solidFill>
                <a:latin typeface="Bahnschrift" pitchFamily="34" charset="0"/>
              </a:rPr>
              <a:t>K</a:t>
            </a:r>
            <a:r>
              <a:rPr lang="en-US" sz="2800" b="1" dirty="0" err="1" smtClean="0">
                <a:solidFill>
                  <a:schemeClr val="tx2">
                    <a:lumMod val="75000"/>
                  </a:schemeClr>
                </a:solidFill>
                <a:latin typeface="Bahnschrift" pitchFamily="34" charset="0"/>
              </a:rPr>
              <a:t>hushi</a:t>
            </a:r>
            <a:r>
              <a:rPr lang="en-US" sz="2800" b="1" dirty="0" smtClean="0">
                <a:solidFill>
                  <a:schemeClr val="tx2">
                    <a:lumMod val="75000"/>
                  </a:schemeClr>
                </a:solidFill>
                <a:latin typeface="Bahnschrift" pitchFamily="34" charset="0"/>
              </a:rPr>
              <a:t> </a:t>
            </a:r>
            <a:r>
              <a:rPr lang="en-US" sz="2800" b="1" dirty="0" err="1" smtClean="0">
                <a:solidFill>
                  <a:schemeClr val="tx2">
                    <a:lumMod val="75000"/>
                  </a:schemeClr>
                </a:solidFill>
                <a:latin typeface="Bahnschrift" pitchFamily="34" charset="0"/>
              </a:rPr>
              <a:t>jha</a:t>
            </a:r>
            <a:endParaRPr lang="en-US" sz="2800" b="1" dirty="0" smtClean="0">
              <a:solidFill>
                <a:schemeClr val="tx2">
                  <a:lumMod val="75000"/>
                </a:schemeClr>
              </a:solidFill>
              <a:latin typeface="Bahnschrift" pitchFamily="34" charset="0"/>
            </a:endParaRPr>
          </a:p>
          <a:p>
            <a:pPr algn="r">
              <a:buNone/>
            </a:pPr>
            <a:r>
              <a:rPr lang="en-US" sz="2800" b="1" dirty="0" err="1" smtClean="0">
                <a:solidFill>
                  <a:schemeClr val="tx2">
                    <a:lumMod val="75000"/>
                  </a:schemeClr>
                </a:solidFill>
                <a:latin typeface="Bahnschrift" pitchFamily="34" charset="0"/>
              </a:rPr>
              <a:t>JV’n</a:t>
            </a:r>
            <a:r>
              <a:rPr lang="en-US" sz="2800" b="1" dirty="0" smtClean="0">
                <a:solidFill>
                  <a:schemeClr val="tx2">
                    <a:lumMod val="75000"/>
                  </a:schemeClr>
                </a:solidFill>
                <a:latin typeface="Bahnschrift" pitchFamily="34" charset="0"/>
              </a:rPr>
              <a:t> </a:t>
            </a:r>
            <a:r>
              <a:rPr lang="en-US" sz="2800" b="1" dirty="0" err="1" smtClean="0">
                <a:solidFill>
                  <a:schemeClr val="tx2">
                    <a:lumMod val="75000"/>
                  </a:schemeClr>
                </a:solidFill>
                <a:latin typeface="Bahnschrift" pitchFamily="34" charset="0"/>
              </a:rPr>
              <a:t>Surbhi</a:t>
            </a:r>
            <a:r>
              <a:rPr lang="en-US" sz="2800" b="1" dirty="0" smtClean="0">
                <a:solidFill>
                  <a:schemeClr val="tx2">
                    <a:lumMod val="75000"/>
                  </a:schemeClr>
                </a:solidFill>
                <a:latin typeface="Bahnschrift" pitchFamily="34" charset="0"/>
              </a:rPr>
              <a:t> </a:t>
            </a:r>
            <a:r>
              <a:rPr lang="en-US" sz="2800" b="1" dirty="0" err="1" smtClean="0">
                <a:solidFill>
                  <a:schemeClr val="tx2">
                    <a:lumMod val="75000"/>
                  </a:schemeClr>
                </a:solidFill>
                <a:latin typeface="Bahnschrift" pitchFamily="34" charset="0"/>
              </a:rPr>
              <a:t>kumari</a:t>
            </a:r>
            <a:endParaRPr lang="en-US" sz="2800" b="1" dirty="0" smtClean="0">
              <a:solidFill>
                <a:schemeClr val="tx2">
                  <a:lumMod val="75000"/>
                </a:schemeClr>
              </a:solidFill>
              <a:latin typeface="Bahnschrift" pitchFamily="34" charset="0"/>
            </a:endParaRPr>
          </a:p>
        </p:txBody>
      </p:sp>
      <p:pic>
        <p:nvPicPr>
          <p:cNvPr id="8" name="Picture 7" descr="512x512bb.jpg"/>
          <p:cNvPicPr>
            <a:picLocks noChangeAspect="1"/>
          </p:cNvPicPr>
          <p:nvPr/>
        </p:nvPicPr>
        <p:blipFill>
          <a:blip r:embed="rId2" cstate="print"/>
          <a:stretch>
            <a:fillRect/>
          </a:stretch>
        </p:blipFill>
        <p:spPr>
          <a:xfrm>
            <a:off x="0" y="0"/>
            <a:ext cx="1676400" cy="1752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v"/>
            </a:pPr>
            <a:r>
              <a:rPr lang="en-US" sz="4000" dirty="0" smtClean="0">
                <a:solidFill>
                  <a:schemeClr val="accent6">
                    <a:lumMod val="50000"/>
                  </a:schemeClr>
                </a:solidFill>
                <a:latin typeface="Algerian" pitchFamily="82" charset="0"/>
              </a:rPr>
              <a:t>RESEARCH METHODOLOGY-</a:t>
            </a:r>
            <a:endParaRPr lang="en-US" sz="4000" dirty="0">
              <a:solidFill>
                <a:schemeClr val="accent6">
                  <a:lumMod val="50000"/>
                </a:schemeClr>
              </a:solidFill>
              <a:latin typeface="Algerian" pitchFamily="82" charset="0"/>
            </a:endParaRPr>
          </a:p>
        </p:txBody>
      </p:sp>
      <p:sp>
        <p:nvSpPr>
          <p:cNvPr id="3" name="Content Placeholder 2"/>
          <p:cNvSpPr>
            <a:spLocks noGrp="1"/>
          </p:cNvSpPr>
          <p:nvPr>
            <p:ph idx="1"/>
          </p:nvPr>
        </p:nvSpPr>
        <p:spPr/>
        <p:txBody>
          <a:bodyPr>
            <a:normAutofit/>
          </a:bodyPr>
          <a:lstStyle/>
          <a:p>
            <a:r>
              <a:rPr lang="en-US" sz="2000" b="1" dirty="0" smtClean="0"/>
              <a:t>T</a:t>
            </a:r>
            <a:r>
              <a:rPr lang="en-US" sz="2000" b="1" dirty="0" smtClean="0"/>
              <a:t>he </a:t>
            </a:r>
            <a:r>
              <a:rPr lang="en-US" sz="2000" b="1" dirty="0" smtClean="0"/>
              <a:t>concept of (mostly neighboring) vehicles communicating with each other has been the subject of research and development initiatives for many years</a:t>
            </a:r>
            <a:r>
              <a:rPr lang="en-US" sz="2000" b="1" dirty="0" smtClean="0"/>
              <a:t>.</a:t>
            </a:r>
          </a:p>
          <a:p>
            <a:r>
              <a:rPr lang="en-US" sz="2000" b="1" dirty="0" smtClean="0"/>
              <a:t>The </a:t>
            </a:r>
            <a:r>
              <a:rPr lang="en-US" sz="2000" b="1" dirty="0" smtClean="0"/>
              <a:t>level of adoption of V2V techniques in modern vehicles has only recently started to increase and it is still far below satisfactory levels. Lately, through the connectivity available for </a:t>
            </a:r>
            <a:r>
              <a:rPr lang="en-US" sz="2000" b="1" dirty="0" smtClean="0"/>
              <a:t>vehicles.</a:t>
            </a:r>
          </a:p>
          <a:p>
            <a:r>
              <a:rPr lang="en-US" sz="2000" b="1" dirty="0" smtClean="0"/>
              <a:t>Most of applications are safety related, but these applications need real-time constraints that the IEEE 802.11p is not able to provide itself. So some extensions of the amendment are needed to allow the use of safety applications</a:t>
            </a:r>
            <a:r>
              <a:rPr lang="en-US" sz="2000" b="1" dirty="0" smtClean="0"/>
              <a:t>.</a:t>
            </a:r>
          </a:p>
          <a:p>
            <a:r>
              <a:rPr lang="en-US" sz="2000" b="1" dirty="0" smtClean="0"/>
              <a:t>The communication could be based on the point to point or multipoint. It also demands the low latency requested by the real-time communication.</a:t>
            </a:r>
            <a:endParaRPr lang="en-US" sz="2000"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1143000"/>
          </a:xfrm>
        </p:spPr>
        <p:txBody>
          <a:bodyPr>
            <a:normAutofit/>
          </a:bodyPr>
          <a:lstStyle/>
          <a:p>
            <a:pPr>
              <a:buFont typeface="Wingdings" pitchFamily="2" charset="2"/>
              <a:buChar char="v"/>
            </a:pPr>
            <a:r>
              <a:rPr lang="en-US" sz="4000" dirty="0" smtClean="0">
                <a:latin typeface="Algerian" pitchFamily="82" charset="0"/>
              </a:rPr>
              <a:t>CONCLUSION-</a:t>
            </a:r>
            <a:endParaRPr lang="en-US" sz="4000" dirty="0">
              <a:latin typeface="Algerian" pitchFamily="82" charset="0"/>
            </a:endParaRPr>
          </a:p>
        </p:txBody>
      </p:sp>
      <p:sp>
        <p:nvSpPr>
          <p:cNvPr id="3" name="Content Placeholder 2"/>
          <p:cNvSpPr>
            <a:spLocks noGrp="1"/>
          </p:cNvSpPr>
          <p:nvPr>
            <p:ph idx="1"/>
          </p:nvPr>
        </p:nvSpPr>
        <p:spPr/>
        <p:txBody>
          <a:bodyPr>
            <a:normAutofit fontScale="47500" lnSpcReduction="20000"/>
          </a:bodyPr>
          <a:lstStyle/>
          <a:p>
            <a:pPr>
              <a:buNone/>
            </a:pPr>
            <a:endParaRPr lang="en-IN" dirty="0" smtClean="0"/>
          </a:p>
          <a:p>
            <a:pPr>
              <a:buFont typeface="Wingdings" pitchFamily="2" charset="2"/>
              <a:buChar char="q"/>
            </a:pPr>
            <a:r>
              <a:rPr lang="en-US" sz="4200" b="1" dirty="0" smtClean="0"/>
              <a:t> This </a:t>
            </a:r>
            <a:r>
              <a:rPr lang="en-US" sz="4200" b="1" dirty="0" smtClean="0"/>
              <a:t>chapter has gone through the available standards for vehicular communications. Let it also be noted it was intentionally avoided to distinguish between V2V standards and V2I standards because many of them, especially the newest ones, have been designed so as to serve both types of communication</a:t>
            </a:r>
            <a:r>
              <a:rPr lang="en-US" sz="4200" b="1" dirty="0" smtClean="0"/>
              <a:t>.</a:t>
            </a:r>
          </a:p>
          <a:p>
            <a:pPr>
              <a:buNone/>
            </a:pPr>
            <a:endParaRPr lang="en-US" sz="4200" b="1" dirty="0" smtClean="0"/>
          </a:p>
          <a:p>
            <a:pPr>
              <a:buFont typeface="Wingdings" pitchFamily="2" charset="2"/>
              <a:buChar char="q"/>
            </a:pPr>
            <a:r>
              <a:rPr lang="en-US" sz="4200" b="1" dirty="0" smtClean="0"/>
              <a:t>The </a:t>
            </a:r>
            <a:r>
              <a:rPr lang="en-US" sz="4200" b="1" dirty="0" smtClean="0"/>
              <a:t>accident would not be avoided. On the other hand, the problem with V2I communications is that usually they require high installation costs. As a result, only a few cities can afford to have everywhere sensors and/or internet-enabled objects of the transportation infrastructure. </a:t>
            </a:r>
            <a:endParaRPr lang="en-US" sz="4200" b="1" dirty="0" smtClean="0"/>
          </a:p>
          <a:p>
            <a:pPr>
              <a:buNone/>
            </a:pPr>
            <a:endParaRPr lang="en-US" sz="4200" b="1" dirty="0" smtClean="0"/>
          </a:p>
          <a:p>
            <a:pPr>
              <a:buFont typeface="Wingdings" pitchFamily="2" charset="2"/>
              <a:buChar char="q"/>
            </a:pPr>
            <a:r>
              <a:rPr lang="en-US" sz="4200" b="1" dirty="0" smtClean="0"/>
              <a:t>In </a:t>
            </a:r>
            <a:r>
              <a:rPr lang="en-US" sz="4200" b="1" dirty="0" smtClean="0"/>
              <a:t>conclusion, researchers are now trying to put into effect hybrid standards, in that they should enable both V2V and V2I communications.</a:t>
            </a:r>
            <a:endParaRPr lang="en-IN" sz="4200" b="1" dirty="0" smtClean="0"/>
          </a:p>
          <a:p>
            <a:pPr>
              <a:buNone/>
            </a:pPr>
            <a:endParaRPr lang="en-IN" dirty="0" smtClean="0">
              <a:latin typeface="Arial Black" pitchFamily="34" charset="0"/>
            </a:endParaRPr>
          </a:p>
          <a:p>
            <a:pPr>
              <a:buNone/>
            </a:pPr>
            <a:endParaRPr lang="en-IN" dirty="0" smtClean="0">
              <a:latin typeface="Arial Black" pitchFamily="34" charset="0"/>
            </a:endParaRPr>
          </a:p>
          <a:p>
            <a:pPr>
              <a:buNone/>
            </a:pPr>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371600"/>
            <a:ext cx="7851648" cy="2819400"/>
          </a:xfrm>
        </p:spPr>
        <p:txBody>
          <a:bodyPr>
            <a:normAutofit/>
          </a:bodyPr>
          <a:lstStyle/>
          <a:p>
            <a:pPr algn="ctr"/>
            <a:r>
              <a:rPr lang="en-US" sz="8800" dirty="0" smtClean="0">
                <a:solidFill>
                  <a:schemeClr val="tx1"/>
                </a:solidFill>
                <a:latin typeface="Algerian" pitchFamily="82" charset="0"/>
              </a:rPr>
              <a:t> THANK YOU </a:t>
            </a:r>
            <a:r>
              <a:rPr lang="en-US" sz="8800" dirty="0" smtClean="0">
                <a:solidFill>
                  <a:schemeClr val="tx1"/>
                </a:solidFill>
                <a:latin typeface="Algerian" pitchFamily="82" charset="0"/>
                <a:sym typeface="Wingdings" pitchFamily="2" charset="2"/>
              </a:rPr>
              <a:t></a:t>
            </a:r>
            <a:endParaRPr lang="en-US" sz="8800"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latin typeface="Britannic Bold" pitchFamily="34" charset="0"/>
              </a:rPr>
              <a:t>CONTENTS </a:t>
            </a:r>
            <a:endParaRPr lang="en-US" sz="4000" dirty="0">
              <a:solidFill>
                <a:schemeClr val="accent6">
                  <a:lumMod val="50000"/>
                </a:schemeClr>
              </a:solidFill>
              <a:latin typeface="Britannic Bold" pitchFamily="34" charset="0"/>
            </a:endParaRPr>
          </a:p>
        </p:txBody>
      </p:sp>
      <p:sp>
        <p:nvSpPr>
          <p:cNvPr id="3" name="Content Placeholder 2"/>
          <p:cNvSpPr>
            <a:spLocks noGrp="1"/>
          </p:cNvSpPr>
          <p:nvPr>
            <p:ph idx="1"/>
          </p:nvPr>
        </p:nvSpPr>
        <p:spPr/>
        <p:txBody>
          <a:bodyPr>
            <a:normAutofit/>
          </a:bodyPr>
          <a:lstStyle/>
          <a:p>
            <a:r>
              <a:rPr lang="en-US" sz="2800" b="1" dirty="0" smtClean="0">
                <a:solidFill>
                  <a:schemeClr val="tx2">
                    <a:lumMod val="50000"/>
                  </a:schemeClr>
                </a:solidFill>
                <a:latin typeface="Baskerville Old Face" pitchFamily="18" charset="0"/>
              </a:rPr>
              <a:t>INTRODUCTION</a:t>
            </a:r>
          </a:p>
          <a:p>
            <a:r>
              <a:rPr lang="en-US" sz="2800" b="1" dirty="0" smtClean="0">
                <a:solidFill>
                  <a:schemeClr val="tx2">
                    <a:lumMod val="50000"/>
                  </a:schemeClr>
                </a:solidFill>
                <a:latin typeface="Baskerville Old Face" pitchFamily="18" charset="0"/>
              </a:rPr>
              <a:t>SIGNIFICENCE OF STUDY</a:t>
            </a:r>
          </a:p>
          <a:p>
            <a:r>
              <a:rPr lang="en-US" sz="2800" b="1" dirty="0" smtClean="0">
                <a:solidFill>
                  <a:schemeClr val="tx2">
                    <a:lumMod val="50000"/>
                  </a:schemeClr>
                </a:solidFill>
                <a:latin typeface="Baskerville Old Face" pitchFamily="18" charset="0"/>
              </a:rPr>
              <a:t>ABSTRACT</a:t>
            </a:r>
          </a:p>
          <a:p>
            <a:r>
              <a:rPr lang="en-US" sz="2800" b="1" dirty="0" smtClean="0">
                <a:solidFill>
                  <a:schemeClr val="tx2">
                    <a:lumMod val="50000"/>
                  </a:schemeClr>
                </a:solidFill>
                <a:latin typeface="Baskerville Old Face" pitchFamily="18" charset="0"/>
              </a:rPr>
              <a:t>OBJECTIVE OF STUDY </a:t>
            </a:r>
          </a:p>
          <a:p>
            <a:r>
              <a:rPr lang="en-US" sz="2800" b="1" dirty="0" smtClean="0">
                <a:solidFill>
                  <a:schemeClr val="tx2">
                    <a:lumMod val="50000"/>
                  </a:schemeClr>
                </a:solidFill>
                <a:latin typeface="Baskerville Old Face" pitchFamily="18" charset="0"/>
              </a:rPr>
              <a:t>RESEARCH  METHODOLOGY</a:t>
            </a:r>
          </a:p>
          <a:p>
            <a:r>
              <a:rPr lang="en-US" sz="2800" b="1" dirty="0" smtClean="0">
                <a:solidFill>
                  <a:schemeClr val="tx2">
                    <a:lumMod val="50000"/>
                  </a:schemeClr>
                </a:solidFill>
                <a:latin typeface="Baskerville Old Face" pitchFamily="18" charset="0"/>
              </a:rPr>
              <a:t>CONCLUSION</a:t>
            </a:r>
          </a:p>
          <a:p>
            <a:pPr>
              <a:buNone/>
            </a:pPr>
            <a:endParaRPr lang="en-US" sz="2800" b="1" dirty="0">
              <a:solidFill>
                <a:schemeClr val="tx2">
                  <a:lumMod val="50000"/>
                </a:schemeClr>
              </a:solidFill>
              <a:latin typeface="Baskerville Old Fac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latin typeface="Algerian" pitchFamily="82" charset="0"/>
              </a:rPr>
              <a:t>INTRODUCTION</a:t>
            </a:r>
            <a:endParaRPr lang="en-US" sz="4000" dirty="0">
              <a:solidFill>
                <a:schemeClr val="accent6">
                  <a:lumMod val="50000"/>
                </a:schemeClr>
              </a:solidFill>
              <a:latin typeface="Algerian" pitchFamily="82" charset="0"/>
            </a:endParaRPr>
          </a:p>
        </p:txBody>
      </p:sp>
      <p:sp>
        <p:nvSpPr>
          <p:cNvPr id="3" name="Content Placeholder 2"/>
          <p:cNvSpPr>
            <a:spLocks noGrp="1"/>
          </p:cNvSpPr>
          <p:nvPr>
            <p:ph idx="1"/>
          </p:nvPr>
        </p:nvSpPr>
        <p:spPr/>
        <p:txBody>
          <a:bodyPr>
            <a:normAutofit fontScale="62500" lnSpcReduction="20000"/>
          </a:bodyPr>
          <a:lstStyle/>
          <a:p>
            <a:r>
              <a:rPr lang="en-US" sz="3400" b="1" dirty="0" smtClean="0"/>
              <a:t>Recent studies shows that about 60% of roadway accidents could be avoided if the driver was warned just one-half second before the collision occurs. Actually, traffic accidents have become the main cause of mortality, quite above </a:t>
            </a:r>
            <a:r>
              <a:rPr lang="en-US" sz="3400" b="1" dirty="0" smtClean="0"/>
              <a:t>illnesses.</a:t>
            </a:r>
          </a:p>
          <a:p>
            <a:r>
              <a:rPr lang="en-US" sz="3400" b="1" dirty="0" smtClean="0"/>
              <a:t>This paper is focused on the inter-vehicular communication (IVC). IVC has attracted research attention from the transport industry of Japan, EU and US. Within this area there are also a lot of different services that can be provided, and different strategies to implement </a:t>
            </a:r>
            <a:r>
              <a:rPr lang="en-US" sz="3400" b="1" dirty="0" smtClean="0"/>
              <a:t>them.</a:t>
            </a:r>
          </a:p>
          <a:p>
            <a:r>
              <a:rPr lang="en-US" sz="3400" b="1" dirty="0" smtClean="0"/>
              <a:t>The main goal of IVC is to upgrade on-board devices (i.e. GPS, sensors) and, thus, to extend the horizon of drivers</a:t>
            </a:r>
            <a:r>
              <a:rPr lang="en-US" b="1" dirty="0" smtClean="0"/>
              <a:t>.</a:t>
            </a:r>
            <a:endParaRPr lang="en-IN" b="1" dirty="0" smtClean="0"/>
          </a:p>
          <a:p>
            <a:endParaRPr lang="en-US" dirty="0" smtClean="0"/>
          </a:p>
          <a:p>
            <a:pPr>
              <a:buNone/>
            </a:pPr>
            <a:r>
              <a:rPr lang="en-US" dirty="0" smtClean="0"/>
              <a:t> </a:t>
            </a:r>
          </a:p>
          <a:p>
            <a:endParaRPr lang="en-US" dirty="0">
              <a:solidFill>
                <a:schemeClr val="tx1">
                  <a:lumMod val="95000"/>
                  <a:lumOff val="5000"/>
                </a:schemeClr>
              </a:solidFill>
              <a:latin typeface="Baskerville Old Fac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LED-Enabled Visible Light Communications (IEEE TG 802.15.7)"/>
          <p:cNvPicPr/>
          <p:nvPr/>
        </p:nvPicPr>
        <p:blipFill>
          <a:blip r:embed="rId2"/>
          <a:srcRect/>
          <a:stretch>
            <a:fillRect/>
          </a:stretch>
        </p:blipFill>
        <p:spPr bwMode="auto">
          <a:xfrm>
            <a:off x="685800" y="533400"/>
            <a:ext cx="7848600" cy="579119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lated image"/>
          <p:cNvPicPr/>
          <p:nvPr/>
        </p:nvPicPr>
        <p:blipFill>
          <a:blip r:embed="rId2"/>
          <a:srcRect/>
          <a:stretch>
            <a:fillRect/>
          </a:stretch>
        </p:blipFill>
        <p:spPr bwMode="auto">
          <a:xfrm>
            <a:off x="762000" y="228600"/>
            <a:ext cx="7924799" cy="6324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latin typeface="Algerian" pitchFamily="82" charset="0"/>
              </a:rPr>
              <a:t>SIGNIFICENCE OF STUDY</a:t>
            </a:r>
            <a:endParaRPr lang="en-US" sz="4000" dirty="0">
              <a:solidFill>
                <a:schemeClr val="accent6">
                  <a:lumMod val="50000"/>
                </a:schemeClr>
              </a:solidFill>
              <a:latin typeface="Algerian" pitchFamily="82" charset="0"/>
            </a:endParaRPr>
          </a:p>
        </p:txBody>
      </p:sp>
      <p:sp>
        <p:nvSpPr>
          <p:cNvPr id="3" name="Content Placeholder 2"/>
          <p:cNvSpPr>
            <a:spLocks noGrp="1"/>
          </p:cNvSpPr>
          <p:nvPr>
            <p:ph idx="1"/>
          </p:nvPr>
        </p:nvSpPr>
        <p:spPr/>
        <p:txBody>
          <a:bodyPr>
            <a:noAutofit/>
          </a:bodyPr>
          <a:lstStyle/>
          <a:p>
            <a:r>
              <a:rPr lang="en-US" sz="2000" b="1" dirty="0" smtClean="0"/>
              <a:t>When </a:t>
            </a:r>
            <a:r>
              <a:rPr lang="en-US" sz="2000" b="1" dirty="0" smtClean="0"/>
              <a:t>the communication occurs between vehicles, it is called Vehicle-to-Vehicle (V2V) communication</a:t>
            </a:r>
            <a:r>
              <a:rPr lang="en-US" sz="2000" b="1" dirty="0" smtClean="0"/>
              <a:t>.</a:t>
            </a:r>
          </a:p>
          <a:p>
            <a:r>
              <a:rPr lang="en-US" sz="2000" b="1" dirty="0" smtClean="0"/>
              <a:t> </a:t>
            </a:r>
            <a:r>
              <a:rPr lang="en-US" sz="2000" b="1" dirty="0" smtClean="0"/>
              <a:t>It takes place in cooperative driver assistance or in decentralized floating car data sharing (i.e. traffic monitoring). If the communication is between a vehicle and a infrastructure, that is, Vehicle-to-infrastructure (V2I) communication, then vehicles can communicate using a fix infrastructure along the road to give support some services like Internet access, inter-vehicle chat, mobile advertising…etc</a:t>
            </a:r>
            <a:r>
              <a:rPr lang="en-US" sz="2000" dirty="0" smtClean="0"/>
              <a:t>.</a:t>
            </a:r>
          </a:p>
          <a:p>
            <a:r>
              <a:rPr lang="en-US" sz="2000" b="1" dirty="0" smtClean="0"/>
              <a:t>The main purpose of Network on Wheels (NOW project) is to solve problems related to data security and communication protocols</a:t>
            </a:r>
            <a:endParaRPr lang="en-US" sz="2000" b="1" dirty="0" smtClean="0"/>
          </a:p>
          <a:p>
            <a:endParaRPr lang="en-US" sz="2000" b="1" dirty="0" smtClean="0"/>
          </a:p>
          <a:p>
            <a:endParaRPr lang="en-IN" sz="2000" dirty="0" smtClean="0">
              <a:latin typeface="Arial Black" pitchFamily="34" charset="0"/>
            </a:endParaRPr>
          </a:p>
          <a:p>
            <a:endParaRPr lang="en-IN" sz="2000" dirty="0" smtClean="0">
              <a:latin typeface="Arial Black" pitchFamily="34" charset="0"/>
            </a:endParaRPr>
          </a:p>
          <a:p>
            <a:endParaRPr lang="en-IN" sz="2000" dirty="0" smtClean="0">
              <a:latin typeface="Arial Black" pitchFamily="34" charset="0"/>
              <a:cs typeface="Arial" pitchFamily="34" charset="0"/>
            </a:endParaRPr>
          </a:p>
          <a:p>
            <a:endParaRPr lang="en-IN" sz="2000" dirty="0" smtClean="0">
              <a:latin typeface="Arial Black" pitchFamily="34" charset="0"/>
            </a:endParaRPr>
          </a:p>
          <a:p>
            <a:pPr>
              <a:buNone/>
            </a:pPr>
            <a:endParaRPr lang="en-IN" sz="2000" dirty="0" smtClean="0">
              <a:latin typeface="Arial Black" pitchFamily="34" charset="0"/>
              <a:cs typeface="Arial" pitchFamily="34" charset="0"/>
            </a:endParaRPr>
          </a:p>
          <a:p>
            <a:endParaRPr lang="en-IN" sz="2000" dirty="0" smtClean="0">
              <a:latin typeface="Arial Black" pitchFamily="34" charset="0"/>
            </a:endParaRPr>
          </a:p>
          <a:p>
            <a:endParaRPr lang="en-IN" sz="2000" dirty="0" smtClean="0">
              <a:latin typeface="Arial Black" pitchFamily="34" charset="0"/>
              <a:cs typeface="Arial" pitchFamily="34" charset="0"/>
            </a:endParaRPr>
          </a:p>
          <a:p>
            <a:endParaRPr lang="en-IN" sz="2000" dirty="0" smtClean="0">
              <a:latin typeface="Arial Black" pitchFamily="34" charset="0"/>
              <a:cs typeface="Arial" pitchFamily="34" charset="0"/>
            </a:endParaRPr>
          </a:p>
          <a:p>
            <a:endParaRPr lang="en-IN" sz="2000" dirty="0" smtClean="0">
              <a:latin typeface="Arial Black" pitchFamily="34" charset="0"/>
              <a:cs typeface="Arial" pitchFamily="34" charset="0"/>
            </a:endParaRPr>
          </a:p>
          <a:p>
            <a:pPr>
              <a:buNone/>
            </a:pPr>
            <a:endParaRPr lang="en-IN" sz="2000" dirty="0" smtClean="0">
              <a:latin typeface="Arial Black" pitchFamily="34" charset="0"/>
              <a:cs typeface="Arial" pitchFamily="34" charset="0"/>
            </a:endParaRPr>
          </a:p>
          <a:p>
            <a:r>
              <a:rPr lang="en-IN" sz="2000" dirty="0" smtClean="0">
                <a:latin typeface="Arial" pitchFamily="34" charset="0"/>
                <a:cs typeface="Arial" pitchFamily="34" charset="0"/>
              </a:rPr>
              <a:t>.</a:t>
            </a:r>
          </a:p>
          <a:p>
            <a:endParaRPr lang="en-IN" sz="2000" dirty="0" smtClean="0">
              <a:latin typeface="Arial" pitchFamily="34" charset="0"/>
              <a:cs typeface="Arial" pitchFamily="34" charset="0"/>
            </a:endParaRPr>
          </a:p>
          <a:p>
            <a:pPr>
              <a:buNone/>
            </a:pPr>
            <a:endParaRPr lang="en-IN" sz="2000" dirty="0" smtClean="0">
              <a:latin typeface="Arial" pitchFamily="34" charset="0"/>
              <a:cs typeface="Arial" pitchFamily="34" charset="0"/>
            </a:endParaRPr>
          </a:p>
          <a:p>
            <a:endParaRPr lang="en-US" sz="2000" dirty="0">
              <a:solidFill>
                <a:schemeClr val="tx1">
                  <a:lumMod val="95000"/>
                  <a:lumOff val="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a:bodyPr>
          <a:lstStyle/>
          <a:p>
            <a:pPr>
              <a:buFont typeface="Wingdings" pitchFamily="2" charset="2"/>
              <a:buChar char="v"/>
            </a:pPr>
            <a:r>
              <a:rPr lang="en-IN" dirty="0" smtClean="0">
                <a:latin typeface="Arial Black" pitchFamily="34" charset="0"/>
              </a:rPr>
              <a:t> </a:t>
            </a:r>
            <a:r>
              <a:rPr lang="en-IN" sz="4000" dirty="0" smtClean="0">
                <a:latin typeface="Algerian" pitchFamily="82" charset="0"/>
              </a:rPr>
              <a:t>Abstract-   </a:t>
            </a:r>
            <a:endParaRPr lang="en-IN" sz="4000" dirty="0">
              <a:latin typeface="Algerian" pitchFamily="82" charset="0"/>
            </a:endParaRPr>
          </a:p>
        </p:txBody>
      </p:sp>
      <p:sp>
        <p:nvSpPr>
          <p:cNvPr id="2" name="Content Placeholder 1"/>
          <p:cNvSpPr>
            <a:spLocks noGrp="1"/>
          </p:cNvSpPr>
          <p:nvPr>
            <p:ph idx="1"/>
          </p:nvPr>
        </p:nvSpPr>
        <p:spPr>
          <a:xfrm>
            <a:off x="533400" y="1219200"/>
            <a:ext cx="8229600" cy="4525963"/>
          </a:xfrm>
        </p:spPr>
        <p:txBody>
          <a:bodyPr>
            <a:noAutofit/>
          </a:bodyPr>
          <a:lstStyle/>
          <a:p>
            <a:pPr>
              <a:buFont typeface="Wingdings" pitchFamily="2" charset="2"/>
              <a:buChar char="v"/>
            </a:pPr>
            <a:r>
              <a:rPr lang="en-US" sz="2000" b="1" dirty="0" smtClean="0"/>
              <a:t>Driver assistance systems are meant to support drivers with driving process in order to avoid traffic accidents, speed up the traffic and have a higher control over the traffic in general</a:t>
            </a:r>
            <a:r>
              <a:rPr lang="en-US" sz="2000" b="1" dirty="0" smtClean="0"/>
              <a:t>.</a:t>
            </a:r>
          </a:p>
          <a:p>
            <a:pPr>
              <a:buFont typeface="Wingdings" pitchFamily="2" charset="2"/>
              <a:buChar char="v"/>
            </a:pPr>
            <a:r>
              <a:rPr lang="en-US" sz="2000" b="1" dirty="0" smtClean="0"/>
              <a:t> </a:t>
            </a:r>
            <a:r>
              <a:rPr lang="en-US" sz="2000" b="1" dirty="0" smtClean="0"/>
              <a:t>There are a lot of systems which give support to the drivers, such as adaptive cruise control, traffic sign recognition, automatic </a:t>
            </a:r>
            <a:r>
              <a:rPr lang="en-US" sz="2000" b="1" dirty="0" err="1" smtClean="0"/>
              <a:t>parking,etc</a:t>
            </a:r>
            <a:r>
              <a:rPr lang="en-US" sz="2000" b="1" dirty="0" smtClean="0"/>
              <a:t>.</a:t>
            </a:r>
          </a:p>
          <a:p>
            <a:pPr>
              <a:buFont typeface="Wingdings" pitchFamily="2" charset="2"/>
              <a:buChar char="v"/>
            </a:pPr>
            <a:r>
              <a:rPr lang="en-US" sz="2000" b="1" dirty="0" smtClean="0"/>
              <a:t> </a:t>
            </a:r>
            <a:r>
              <a:rPr lang="en-US" sz="2000" b="1" dirty="0" smtClean="0"/>
              <a:t>In this paper we focus on the vehicular communication systems. These systems use the capacity of the vehicles to communicate, not only between them but also with infrastructures</a:t>
            </a:r>
            <a:r>
              <a:rPr lang="en-US" sz="2000" b="1" dirty="0" smtClean="0"/>
              <a:t>.</a:t>
            </a:r>
          </a:p>
          <a:p>
            <a:pPr>
              <a:buFont typeface="Wingdings" pitchFamily="2" charset="2"/>
              <a:buChar char="v"/>
            </a:pPr>
            <a:r>
              <a:rPr lang="en-US" sz="2000" b="1" dirty="0" smtClean="0"/>
              <a:t> </a:t>
            </a:r>
            <a:r>
              <a:rPr lang="en-US" sz="2000" b="1" dirty="0" smtClean="0"/>
              <a:t>All the information is collected and processed to offer useful services. Wireless Sensor Networks (WSN) is widely used in this area. With the incoming upgrades of these networks, they are becoming an attractive solution to give support with the communication mechanisms between vehicles.</a:t>
            </a:r>
            <a:endParaRPr lang="en-IN" sz="2000" b="1" dirty="0" smtClean="0"/>
          </a:p>
          <a:p>
            <a:pPr>
              <a:buFont typeface="Wingdings" pitchFamily="2" charset="2"/>
              <a:buChar char="v"/>
            </a:pPr>
            <a:endParaRPr lang="en-IN" sz="2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buFont typeface="Wingdings" pitchFamily="2" charset="2"/>
              <a:buChar char="v"/>
            </a:pPr>
            <a:r>
              <a:rPr lang="en-US" sz="2400" dirty="0" smtClean="0"/>
              <a:t>Exploitation of 4G/5G mobile communication infrastructures in V2V and V2I</a:t>
            </a:r>
            <a:r>
              <a:rPr lang="en-IN" dirty="0" smtClean="0"/>
              <a:t/>
            </a:r>
            <a:br>
              <a:rPr lang="en-IN" dirty="0" smtClean="0"/>
            </a:br>
            <a:endParaRPr lang="en-IN" dirty="0"/>
          </a:p>
        </p:txBody>
      </p:sp>
      <p:pic>
        <p:nvPicPr>
          <p:cNvPr id="4" name="Content Placeholder 3" descr="Related image"/>
          <p:cNvPicPr>
            <a:picLocks noGrp="1"/>
          </p:cNvPicPr>
          <p:nvPr>
            <p:ph idx="1"/>
          </p:nvPr>
        </p:nvPicPr>
        <p:blipFill>
          <a:blip r:embed="rId2"/>
          <a:srcRect/>
          <a:stretch>
            <a:fillRect/>
          </a:stretch>
        </p:blipFill>
        <p:spPr bwMode="auto">
          <a:xfrm>
            <a:off x="533400" y="1219200"/>
            <a:ext cx="8153400" cy="4572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610600" cy="1143000"/>
          </a:xfrm>
        </p:spPr>
        <p:txBody>
          <a:bodyPr>
            <a:normAutofit/>
          </a:bodyPr>
          <a:lstStyle/>
          <a:p>
            <a:pPr>
              <a:buFont typeface="Wingdings" pitchFamily="2" charset="2"/>
              <a:buChar char="v"/>
            </a:pPr>
            <a:r>
              <a:rPr lang="en-US" sz="4000" dirty="0" smtClean="0">
                <a:solidFill>
                  <a:schemeClr val="accent6">
                    <a:lumMod val="50000"/>
                  </a:schemeClr>
                </a:solidFill>
                <a:latin typeface="Algerian" pitchFamily="82" charset="0"/>
              </a:rPr>
              <a:t>OBJECTIVES OF STUDY-</a:t>
            </a:r>
            <a:endParaRPr lang="en-US" sz="4000" dirty="0">
              <a:solidFill>
                <a:schemeClr val="accent6">
                  <a:lumMod val="50000"/>
                </a:schemeClr>
              </a:solidFill>
              <a:latin typeface="Algerian" pitchFamily="82" charset="0"/>
            </a:endParaRPr>
          </a:p>
        </p:txBody>
      </p:sp>
      <p:sp>
        <p:nvSpPr>
          <p:cNvPr id="3" name="Content Placeholder 2"/>
          <p:cNvSpPr>
            <a:spLocks noGrp="1"/>
          </p:cNvSpPr>
          <p:nvPr>
            <p:ph idx="1"/>
          </p:nvPr>
        </p:nvSpPr>
        <p:spPr>
          <a:xfrm>
            <a:off x="457200" y="1905000"/>
            <a:ext cx="8229600" cy="4572000"/>
          </a:xfrm>
        </p:spPr>
        <p:txBody>
          <a:bodyPr>
            <a:normAutofit/>
          </a:bodyPr>
          <a:lstStyle/>
          <a:p>
            <a:pPr>
              <a:buFont typeface="Courier New" pitchFamily="49" charset="0"/>
              <a:buChar char="o"/>
            </a:pPr>
            <a:r>
              <a:rPr lang="en-US" sz="2000" b="1" dirty="0" smtClean="0"/>
              <a:t>In general, V2I communications have been implemented based on numerous standards, such as IEEE 802.11n, DSRC, and Infrared techniques. </a:t>
            </a:r>
            <a:endParaRPr lang="en-US" sz="2000" b="1" dirty="0" smtClean="0"/>
          </a:p>
          <a:p>
            <a:pPr>
              <a:buFont typeface="Courier New" pitchFamily="49" charset="0"/>
              <a:buChar char="o"/>
            </a:pPr>
            <a:r>
              <a:rPr lang="en-US" sz="2000" b="1" dirty="0" smtClean="0"/>
              <a:t>They </a:t>
            </a:r>
            <a:r>
              <a:rPr lang="en-US" sz="2000" b="1" dirty="0" smtClean="0"/>
              <a:t>have been widely deployed for road charging applications but the infrastructure cost makes the cost/benefit calculation challenging, demanding significant investment overhead</a:t>
            </a:r>
            <a:r>
              <a:rPr lang="en-US" sz="2000" b="1" dirty="0" smtClean="0"/>
              <a:t>.</a:t>
            </a:r>
          </a:p>
          <a:p>
            <a:pPr>
              <a:buFont typeface="Courier New" pitchFamily="49" charset="0"/>
              <a:buChar char="o"/>
            </a:pPr>
            <a:r>
              <a:rPr lang="en-US" sz="2000" b="1" dirty="0" smtClean="0"/>
              <a:t>Wide Area Networking (WAN) technologies such as 2G/GPRS/EDGE, 3G/ UMTS/HSPA/HSPA+, and 4G/LTE have also been used for vehicle to back office communication, but these suffer from location accuracy which could be improved by secondary mechanism such as </a:t>
            </a:r>
            <a:r>
              <a:rPr lang="en-US" sz="2000" b="1" dirty="0" smtClean="0"/>
              <a:t>GPS.</a:t>
            </a:r>
          </a:p>
          <a:p>
            <a:pPr>
              <a:buFont typeface="Courier New" pitchFamily="49" charset="0"/>
              <a:buChar char="o"/>
            </a:pPr>
            <a:endParaRPr lang="en-IN" sz="2000" b="1" dirty="0" smtClean="0"/>
          </a:p>
          <a:p>
            <a:pPr>
              <a:buFont typeface="Courier New" pitchFamily="49" charset="0"/>
              <a:buChar char="o"/>
            </a:pPr>
            <a:endParaRPr lang="en-US" b="1" dirty="0" smtClean="0"/>
          </a:p>
          <a:p>
            <a:pPr lvl="0"/>
            <a:endParaRPr lang="en-US" dirty="0" smtClean="0">
              <a:latin typeface="Arial" pitchFamily="34" charset="0"/>
              <a:cs typeface="Arial" pitchFamily="34" charset="0"/>
            </a:endParaRPr>
          </a:p>
          <a:p>
            <a:pPr lvl="0">
              <a:buNone/>
            </a:pPr>
            <a:endParaRPr lang="en-US" dirty="0" smtClean="0">
              <a:latin typeface="Arial" pitchFamily="34" charset="0"/>
              <a:cs typeface="Arial" pitchFamily="34" charset="0"/>
            </a:endParaRPr>
          </a:p>
          <a:p>
            <a:endParaRPr lang="en-US" dirty="0">
              <a:solidFill>
                <a:schemeClr val="tx1">
                  <a:lumMod val="95000"/>
                  <a:lumOff val="5000"/>
                </a:schemeClr>
              </a:solidFill>
              <a:latin typeface="Baskerville Old Face"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367</TotalTime>
  <Words>786</Words>
  <Application>Microsoft Office PowerPoint</Application>
  <PresentationFormat>On-screen Show (4:3)</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       JAYOTI VIDYAPEETH women’s university, jaipur </vt:lpstr>
      <vt:lpstr>CONTENTS </vt:lpstr>
      <vt:lpstr>INTRODUCTION</vt:lpstr>
      <vt:lpstr>Slide 4</vt:lpstr>
      <vt:lpstr>Slide 5</vt:lpstr>
      <vt:lpstr>SIGNIFICENCE OF STUDY</vt:lpstr>
      <vt:lpstr> Abstract-   </vt:lpstr>
      <vt:lpstr>Exploitation of 4G/5G mobile communication infrastructures in V2V and V2I </vt:lpstr>
      <vt:lpstr>OBJECTIVES OF STUDY-</vt:lpstr>
      <vt:lpstr>RESEARCH METHODOLOGY-</vt:lpstr>
      <vt:lpstr>CONCLUSION-</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JAYOTI VIDYAPEETH WOMEN’S UNIVERSITY,JAIPUR</dc:title>
  <dc:creator>Windows User</dc:creator>
  <cp:lastModifiedBy>dell</cp:lastModifiedBy>
  <cp:revision>33</cp:revision>
  <dcterms:created xsi:type="dcterms:W3CDTF">2018-05-04T01:36:21Z</dcterms:created>
  <dcterms:modified xsi:type="dcterms:W3CDTF">2019-02-11T06:20:10Z</dcterms:modified>
</cp:coreProperties>
</file>