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56" r:id="rId2"/>
    <p:sldId id="259" r:id="rId3"/>
    <p:sldId id="260" r:id="rId4"/>
    <p:sldId id="276" r:id="rId5"/>
    <p:sldId id="277" r:id="rId6"/>
    <p:sldId id="261" r:id="rId7"/>
    <p:sldId id="263" r:id="rId8"/>
    <p:sldId id="270" r:id="rId9"/>
    <p:sldId id="273" r:id="rId10"/>
    <p:sldId id="264" r:id="rId11"/>
    <p:sldId id="265" r:id="rId12"/>
    <p:sldId id="27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501D24A-51CB-4516-B667-D4DCF2206295}" type="datetimeFigureOut">
              <a:rPr lang="en-US" smtClean="0"/>
              <a:pPr/>
              <a:t>12/02/2019</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EEA708CE-09D7-440C-9FFA-EED5B10E98D1}"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501D24A-51CB-4516-B667-D4DCF2206295}" type="datetimeFigureOut">
              <a:rPr lang="en-US" smtClean="0"/>
              <a:pPr/>
              <a:t>12/02/2019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A708CE-09D7-440C-9FFA-EED5B10E98D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501D24A-51CB-4516-B667-D4DCF2206295}" type="datetimeFigureOut">
              <a:rPr lang="en-US" smtClean="0"/>
              <a:pPr/>
              <a:t>12/02/2019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A708CE-09D7-440C-9FFA-EED5B10E98D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501D24A-51CB-4516-B667-D4DCF2206295}" type="datetimeFigureOut">
              <a:rPr lang="en-US" smtClean="0"/>
              <a:pPr/>
              <a:t>12/02/2019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A708CE-09D7-440C-9FFA-EED5B10E98D1}"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501D24A-51CB-4516-B667-D4DCF2206295}" type="datetimeFigureOut">
              <a:rPr lang="en-US" smtClean="0"/>
              <a:pPr/>
              <a:t>12/02/2019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A708CE-09D7-440C-9FFA-EED5B10E98D1}"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501D24A-51CB-4516-B667-D4DCF2206295}" type="datetimeFigureOut">
              <a:rPr lang="en-US" smtClean="0"/>
              <a:pPr/>
              <a:t>12/02/2019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A708CE-09D7-440C-9FFA-EED5B10E98D1}"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501D24A-51CB-4516-B667-D4DCF2206295}" type="datetimeFigureOut">
              <a:rPr lang="en-US" smtClean="0"/>
              <a:pPr/>
              <a:t>12/02/2019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EA708CE-09D7-440C-9FFA-EED5B10E98D1}"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501D24A-51CB-4516-B667-D4DCF2206295}" type="datetimeFigureOut">
              <a:rPr lang="en-US" smtClean="0"/>
              <a:pPr/>
              <a:t>12/02/2019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EA708CE-09D7-440C-9FFA-EED5B10E98D1}"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01D24A-51CB-4516-B667-D4DCF2206295}" type="datetimeFigureOut">
              <a:rPr lang="en-US" smtClean="0"/>
              <a:pPr/>
              <a:t>12/02/2019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EA708CE-09D7-440C-9FFA-EED5B10E98D1}"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501D24A-51CB-4516-B667-D4DCF2206295}" type="datetimeFigureOut">
              <a:rPr lang="en-US" smtClean="0"/>
              <a:pPr/>
              <a:t>12/02/2019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A708CE-09D7-440C-9FFA-EED5B10E98D1}"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501D24A-51CB-4516-B667-D4DCF2206295}" type="datetimeFigureOut">
              <a:rPr lang="en-US" smtClean="0"/>
              <a:pPr/>
              <a:t>12/02/2019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EEA708CE-09D7-440C-9FFA-EED5B10E98D1}"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501D24A-51CB-4516-B667-D4DCF2206295}" type="datetimeFigureOut">
              <a:rPr lang="en-US" smtClean="0"/>
              <a:pPr/>
              <a:t>12/02/2019</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EA708CE-09D7-440C-9FFA-EED5B10E98D1}"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004048" cy="1295400"/>
          </a:xfrm>
        </p:spPr>
        <p:txBody>
          <a:bodyPr>
            <a:normAutofit/>
          </a:bodyPr>
          <a:lstStyle/>
          <a:p>
            <a:pPr algn="ctr"/>
            <a:r>
              <a:rPr lang="en-US" sz="3200" dirty="0" smtClean="0">
                <a:solidFill>
                  <a:schemeClr val="tx1"/>
                </a:solidFill>
                <a:latin typeface="Times New Roman" pitchFamily="18" charset="0"/>
                <a:cs typeface="Times New Roman" pitchFamily="18" charset="0"/>
              </a:rPr>
              <a:t>NATURAL   LANGUAGE   PROCESSING  </a:t>
            </a:r>
            <a:endParaRPr lang="en-US" sz="3200" dirty="0">
              <a:solidFill>
                <a:schemeClr val="tx1"/>
              </a:solidFill>
              <a:latin typeface="Times New Roman" pitchFamily="18" charset="0"/>
              <a:cs typeface="Times New Roman" pitchFamily="18" charset="0"/>
            </a:endParaRPr>
          </a:p>
        </p:txBody>
      </p:sp>
      <p:sp>
        <p:nvSpPr>
          <p:cNvPr id="3" name="Subtitle 2"/>
          <p:cNvSpPr>
            <a:spLocks noGrp="1"/>
          </p:cNvSpPr>
          <p:nvPr>
            <p:ph type="subTitle" idx="1"/>
          </p:nvPr>
        </p:nvSpPr>
        <p:spPr>
          <a:xfrm>
            <a:off x="457200" y="3733800"/>
            <a:ext cx="8077200" cy="2667000"/>
          </a:xfrm>
        </p:spPr>
        <p:txBody>
          <a:bodyPr>
            <a:normAutofit lnSpcReduction="10000"/>
          </a:bodyPr>
          <a:lstStyle/>
          <a:p>
            <a:pPr algn="ctr"/>
            <a:r>
              <a:rPr lang="en-US" dirty="0" smtClean="0"/>
              <a:t>Presented  by:</a:t>
            </a:r>
          </a:p>
          <a:p>
            <a:pPr algn="ctr"/>
            <a:r>
              <a:rPr lang="en-US" dirty="0" smtClean="0"/>
              <a:t>jv’n  Swati  Gupta  (jv-u/16/9122)</a:t>
            </a:r>
          </a:p>
          <a:p>
            <a:pPr algn="ctr"/>
            <a:r>
              <a:rPr lang="en-US" dirty="0" smtClean="0"/>
              <a:t>Jv’n  Pragya Nimbark  (jv-u/16/9115)</a:t>
            </a:r>
          </a:p>
          <a:p>
            <a:pPr algn="ctr"/>
            <a:endParaRPr lang="en-US" dirty="0" smtClean="0"/>
          </a:p>
          <a:p>
            <a:pPr algn="ctr"/>
            <a:r>
              <a:rPr lang="en-US" sz="2800" dirty="0" smtClean="0"/>
              <a:t>Faculty  of  Computer  Science  and  Electronics   in  Engineering              </a:t>
            </a:r>
            <a:endParaRPr lang="en-US" sz="2800" dirty="0"/>
          </a:p>
        </p:txBody>
      </p:sp>
      <p:pic>
        <p:nvPicPr>
          <p:cNvPr id="4" name="Picture 3" descr="logo jvwu.pjp"/>
          <p:cNvPicPr>
            <a:picLocks noChangeAspect="1"/>
          </p:cNvPicPr>
          <p:nvPr/>
        </p:nvPicPr>
        <p:blipFill>
          <a:blip r:embed="rId2"/>
          <a:stretch>
            <a:fillRect/>
          </a:stretch>
        </p:blipFill>
        <p:spPr>
          <a:xfrm>
            <a:off x="3505200" y="1447800"/>
            <a:ext cx="2057400" cy="1828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85800"/>
            <a:ext cx="7851648" cy="1219200"/>
          </a:xfrm>
        </p:spPr>
        <p:txBody>
          <a:bodyPr>
            <a:normAutofit/>
          </a:bodyPr>
          <a:lstStyle/>
          <a:p>
            <a:pPr algn="l"/>
            <a:r>
              <a:rPr lang="en-US" b="0" dirty="0" smtClean="0">
                <a:solidFill>
                  <a:schemeClr val="tx1"/>
                </a:solidFill>
              </a:rPr>
              <a:t>            Application</a:t>
            </a:r>
            <a:endParaRPr lang="en-US" b="0" dirty="0">
              <a:solidFill>
                <a:schemeClr val="tx1"/>
              </a:solidFill>
            </a:endParaRPr>
          </a:p>
        </p:txBody>
      </p:sp>
      <p:sp>
        <p:nvSpPr>
          <p:cNvPr id="3" name="Subtitle 2"/>
          <p:cNvSpPr>
            <a:spLocks noGrp="1"/>
          </p:cNvSpPr>
          <p:nvPr>
            <p:ph type="subTitle" idx="1"/>
          </p:nvPr>
        </p:nvSpPr>
        <p:spPr>
          <a:xfrm>
            <a:off x="533400" y="2590800"/>
            <a:ext cx="7854696" cy="3581400"/>
          </a:xfrm>
        </p:spPr>
        <p:txBody>
          <a:bodyPr>
            <a:normAutofit/>
          </a:bodyPr>
          <a:lstStyle/>
          <a:p>
            <a:pPr algn="l">
              <a:buFont typeface="Wingdings" pitchFamily="2" charset="2"/>
              <a:buChar char="v"/>
            </a:pPr>
            <a:r>
              <a:rPr lang="en-US" sz="2400" dirty="0" smtClean="0"/>
              <a:t>Machine  Translation</a:t>
            </a:r>
          </a:p>
          <a:p>
            <a:pPr algn="l">
              <a:buFont typeface="Wingdings" pitchFamily="2" charset="2"/>
              <a:buChar char="v"/>
            </a:pPr>
            <a:r>
              <a:rPr lang="en-US" sz="2400" dirty="0" smtClean="0"/>
              <a:t>Automatic  Summarization</a:t>
            </a:r>
          </a:p>
          <a:p>
            <a:pPr algn="l">
              <a:buFont typeface="Wingdings" pitchFamily="2" charset="2"/>
              <a:buChar char="v"/>
            </a:pPr>
            <a:r>
              <a:rPr lang="en-US" sz="2400" dirty="0" smtClean="0"/>
              <a:t>Sentiment  Analysis</a:t>
            </a:r>
          </a:p>
          <a:p>
            <a:pPr algn="l">
              <a:buFont typeface="Wingdings" pitchFamily="2" charset="2"/>
              <a:buChar char="v"/>
            </a:pPr>
            <a:r>
              <a:rPr lang="en-US" sz="2400" dirty="0" smtClean="0"/>
              <a:t>Text  Classification</a:t>
            </a:r>
          </a:p>
          <a:p>
            <a:pPr algn="l">
              <a:buFont typeface="Wingdings" pitchFamily="2" charset="2"/>
              <a:buChar char="v"/>
            </a:pPr>
            <a:r>
              <a:rPr lang="en-US" sz="2400" dirty="0" smtClean="0"/>
              <a:t>Question  Answering</a:t>
            </a:r>
          </a:p>
          <a:p>
            <a:pPr algn="l">
              <a:buFont typeface="Wingdings" pitchFamily="2" charset="2"/>
              <a:buChar char="v"/>
            </a:pPr>
            <a:r>
              <a:rPr lang="en-US" sz="2400" b="1" dirty="0" smtClean="0"/>
              <a:t>Customer  Service</a:t>
            </a:r>
          </a:p>
          <a:p>
            <a:pPr algn="l">
              <a:buFont typeface="Wingdings" pitchFamily="2" charset="2"/>
              <a:buChar char="v"/>
            </a:pPr>
            <a:r>
              <a:rPr lang="en-US" sz="2400" b="1" dirty="0" smtClean="0"/>
              <a:t>Market  Intelligence</a:t>
            </a:r>
          </a:p>
          <a:p>
            <a:pPr algn="l">
              <a:buFont typeface="Wingdings" pitchFamily="2" charset="2"/>
              <a:buChar char="v"/>
            </a:pPr>
            <a:endParaRPr lang="en-US" sz="2400" dirty="0" smtClean="0"/>
          </a:p>
          <a:p>
            <a:pPr algn="l"/>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33400"/>
            <a:ext cx="7851648" cy="1524000"/>
          </a:xfrm>
        </p:spPr>
        <p:txBody>
          <a:bodyPr>
            <a:normAutofit/>
          </a:bodyPr>
          <a:lstStyle/>
          <a:p>
            <a:pPr algn="ctr"/>
            <a:r>
              <a:rPr lang="en-US" sz="4800" b="0" dirty="0" smtClean="0">
                <a:solidFill>
                  <a:schemeClr val="tx1"/>
                </a:solidFill>
              </a:rPr>
              <a:t>Challenges  For NLP</a:t>
            </a:r>
            <a:endParaRPr lang="en-US" sz="4800" b="0" dirty="0">
              <a:solidFill>
                <a:schemeClr val="tx1"/>
              </a:solidFill>
            </a:endParaRPr>
          </a:p>
        </p:txBody>
      </p:sp>
      <p:sp>
        <p:nvSpPr>
          <p:cNvPr id="3" name="Subtitle 2"/>
          <p:cNvSpPr>
            <a:spLocks noGrp="1"/>
          </p:cNvSpPr>
          <p:nvPr>
            <p:ph type="subTitle" idx="1"/>
          </p:nvPr>
        </p:nvSpPr>
        <p:spPr>
          <a:xfrm>
            <a:off x="533400" y="2743200"/>
            <a:ext cx="7854696" cy="3048000"/>
          </a:xfrm>
        </p:spPr>
        <p:txBody>
          <a:bodyPr>
            <a:noAutofit/>
          </a:bodyPr>
          <a:lstStyle/>
          <a:p>
            <a:pPr algn="l">
              <a:buFont typeface="Wingdings" pitchFamily="2" charset="2"/>
              <a:buChar char="v"/>
            </a:pPr>
            <a:r>
              <a:rPr lang="en-US" sz="2800" dirty="0" smtClean="0">
                <a:latin typeface="Times New Roman" pitchFamily="18" charset="0"/>
                <a:cs typeface="Times New Roman" pitchFamily="18" charset="0"/>
              </a:rPr>
              <a:t>Physical  Limitations</a:t>
            </a:r>
          </a:p>
          <a:p>
            <a:pPr algn="l">
              <a:buFont typeface="Wingdings" pitchFamily="2" charset="2"/>
              <a:buChar char="v"/>
            </a:pPr>
            <a:r>
              <a:rPr lang="en-US" sz="2800" dirty="0" smtClean="0">
                <a:latin typeface="Times New Roman" pitchFamily="18" charset="0"/>
                <a:cs typeface="Times New Roman" pitchFamily="18" charset="0"/>
              </a:rPr>
              <a:t>No  Unifying  Ontology</a:t>
            </a:r>
          </a:p>
          <a:p>
            <a:pPr algn="l">
              <a:buFont typeface="Wingdings" pitchFamily="2" charset="2"/>
              <a:buChar char="v"/>
            </a:pPr>
            <a:r>
              <a:rPr lang="en-US" sz="2800" dirty="0" smtClean="0">
                <a:latin typeface="Times New Roman" pitchFamily="18" charset="0"/>
                <a:cs typeface="Times New Roman" pitchFamily="18" charset="0"/>
              </a:rPr>
              <a:t>No  Unifying  Semantic  Repository</a:t>
            </a:r>
          </a:p>
          <a:p>
            <a:pPr algn="l">
              <a:buFont typeface="Wingdings" pitchFamily="2" charset="2"/>
              <a:buChar char="v"/>
            </a:pPr>
            <a:r>
              <a:rPr lang="en-US" sz="2800" dirty="0" smtClean="0">
                <a:latin typeface="Times New Roman" pitchFamily="18" charset="0"/>
                <a:cs typeface="Times New Roman" pitchFamily="18" charset="0"/>
              </a:rPr>
              <a:t>Current  Information  Retrieval  System</a:t>
            </a:r>
            <a:endParaRPr lang="en-US" sz="28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0"/>
            <a:ext cx="7851648" cy="1219200"/>
          </a:xfrm>
        </p:spPr>
        <p:txBody>
          <a:bodyPr>
            <a:normAutofit/>
          </a:bodyPr>
          <a:lstStyle/>
          <a:p>
            <a:pPr algn="ctr"/>
            <a:r>
              <a:rPr lang="en-US" sz="4800" dirty="0" smtClean="0">
                <a:solidFill>
                  <a:schemeClr val="tx1"/>
                </a:solidFill>
              </a:rPr>
              <a:t>Conclusion</a:t>
            </a:r>
            <a:r>
              <a:rPr lang="en-US" sz="4400" dirty="0" smtClean="0">
                <a:solidFill>
                  <a:schemeClr val="tx1"/>
                </a:solidFill>
              </a:rPr>
              <a:t> </a:t>
            </a:r>
            <a:endParaRPr lang="en-US" sz="4400" dirty="0">
              <a:solidFill>
                <a:schemeClr val="tx1"/>
              </a:solidFill>
            </a:endParaRPr>
          </a:p>
        </p:txBody>
      </p:sp>
      <p:sp>
        <p:nvSpPr>
          <p:cNvPr id="3" name="Subtitle 2"/>
          <p:cNvSpPr>
            <a:spLocks noGrp="1"/>
          </p:cNvSpPr>
          <p:nvPr>
            <p:ph type="subTitle" idx="1"/>
          </p:nvPr>
        </p:nvSpPr>
        <p:spPr>
          <a:xfrm>
            <a:off x="457200" y="2362200"/>
            <a:ext cx="7854696" cy="3657600"/>
          </a:xfrm>
        </p:spPr>
        <p:txBody>
          <a:bodyPr/>
          <a:lstStyle/>
          <a:p>
            <a:pPr algn="just"/>
            <a:r>
              <a:rPr lang="en-US" dirty="0" smtClean="0">
                <a:latin typeface="Times New Roman" pitchFamily="18" charset="0"/>
                <a:cs typeface="Times New Roman" pitchFamily="18" charset="0"/>
              </a:rPr>
              <a:t>Natural  language  processing  is  a  field  of  software  </a:t>
            </a:r>
            <a:r>
              <a:rPr lang="en-US" sz="3200" dirty="0" smtClean="0">
                <a:latin typeface="Times New Roman" pitchFamily="18" charset="0"/>
                <a:cs typeface="Times New Roman" pitchFamily="18" charset="0"/>
              </a:rPr>
              <a:t>engineering</a:t>
            </a:r>
            <a:r>
              <a:rPr lang="en-US" dirty="0" smtClean="0">
                <a:latin typeface="Times New Roman" pitchFamily="18" charset="0"/>
                <a:cs typeface="Times New Roman" pitchFamily="18" charset="0"/>
              </a:rPr>
              <a:t>   and AI  that  centers  principally  around  the  communication  among  PCs  and  people. The absolute first NLP   was planned in 1950.</a:t>
            </a:r>
          </a:p>
          <a:p>
            <a:pPr algn="just"/>
            <a:r>
              <a:rPr lang="en-US" dirty="0" smtClean="0">
                <a:latin typeface="Times New Roman" pitchFamily="18" charset="0"/>
                <a:cs typeface="Times New Roman" pitchFamily="18" charset="0"/>
              </a:rPr>
              <a:t>Some genuine utilization of natural  language  processing  in corporate  Apple’s  Siri  and  Microsoft Cortana. The  future  of  NLP  is  bright.</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228600"/>
            <a:ext cx="7626096" cy="5638800"/>
          </a:xfrm>
          <a:noFill/>
          <a:ln>
            <a:solidFill>
              <a:schemeClr val="tx1"/>
            </a:solidFill>
          </a:ln>
        </p:spPr>
        <p:txBody>
          <a:bodyPr>
            <a:noAutofit/>
          </a:bodyPr>
          <a:lstStyle/>
          <a:p>
            <a:pPr algn="l"/>
            <a:r>
              <a:rPr lang="en-US" sz="2400" dirty="0" smtClean="0"/>
              <a:t>                                 CONTENTS</a:t>
            </a:r>
          </a:p>
          <a:p>
            <a:pPr algn="l">
              <a:buFont typeface="Wingdings" pitchFamily="2" charset="2"/>
              <a:buChar char="q"/>
            </a:pPr>
            <a:r>
              <a:rPr lang="en-US" sz="2400" dirty="0" smtClean="0">
                <a:latin typeface="Times New Roman" pitchFamily="18" charset="0"/>
                <a:cs typeface="Times New Roman" pitchFamily="18" charset="0"/>
              </a:rPr>
              <a:t> Introduction  </a:t>
            </a:r>
          </a:p>
          <a:p>
            <a:pPr lvl="1" algn="just">
              <a:buFont typeface="Wingdings" pitchFamily="2" charset="2"/>
              <a:buChar char="Ø"/>
            </a:pPr>
            <a:r>
              <a:rPr lang="en-US" dirty="0" smtClean="0">
                <a:latin typeface="Times New Roman" pitchFamily="18" charset="0"/>
                <a:cs typeface="Times New Roman" pitchFamily="18" charset="0"/>
              </a:rPr>
              <a:t>  Natural  Language  Processing</a:t>
            </a:r>
          </a:p>
          <a:p>
            <a:pPr lvl="1" algn="l">
              <a:buFont typeface="Wingdings" pitchFamily="2" charset="2"/>
              <a:buChar char="Ø"/>
            </a:pPr>
            <a:r>
              <a:rPr lang="en-US" dirty="0" smtClean="0">
                <a:latin typeface="Times New Roman" pitchFamily="18" charset="0"/>
                <a:cs typeface="Times New Roman" pitchFamily="18" charset="0"/>
              </a:rPr>
              <a:t>  Natural Language  Understanding </a:t>
            </a:r>
          </a:p>
          <a:p>
            <a:pPr lvl="1" algn="l">
              <a:buFont typeface="Wingdings" pitchFamily="2" charset="2"/>
              <a:buChar char="Ø"/>
            </a:pPr>
            <a:r>
              <a:rPr lang="en-US" dirty="0" smtClean="0">
                <a:latin typeface="Times New Roman" pitchFamily="18" charset="0"/>
                <a:cs typeface="Times New Roman" pitchFamily="18" charset="0"/>
              </a:rPr>
              <a:t>  Levels in NLP</a:t>
            </a:r>
          </a:p>
          <a:p>
            <a:pPr lvl="1" algn="l">
              <a:buFont typeface="Wingdings" pitchFamily="2" charset="2"/>
              <a:buChar char="Ø"/>
            </a:pPr>
            <a:r>
              <a:rPr lang="en-US" dirty="0" smtClean="0">
                <a:latin typeface="Times New Roman" pitchFamily="18" charset="0"/>
                <a:cs typeface="Times New Roman" pitchFamily="18" charset="0"/>
              </a:rPr>
              <a:t>  Natural  Language  Generation</a:t>
            </a:r>
          </a:p>
          <a:p>
            <a:pPr lvl="1" algn="just">
              <a:buFont typeface="Wingdings" pitchFamily="2" charset="2"/>
              <a:buChar char="q"/>
            </a:pPr>
            <a:r>
              <a:rPr lang="en-US" dirty="0" smtClean="0">
                <a:latin typeface="Times New Roman" pitchFamily="18" charset="0"/>
                <a:cs typeface="Times New Roman" pitchFamily="18" charset="0"/>
              </a:rPr>
              <a:t>Steps In NLP</a:t>
            </a:r>
          </a:p>
          <a:p>
            <a:pPr lvl="1" algn="l">
              <a:buFont typeface="Wingdings" pitchFamily="2" charset="2"/>
              <a:buChar char="q"/>
            </a:pPr>
            <a:r>
              <a:rPr lang="en-US" dirty="0" smtClean="0">
                <a:latin typeface="Times New Roman" pitchFamily="18" charset="0"/>
                <a:cs typeface="Times New Roman" pitchFamily="18" charset="0"/>
              </a:rPr>
              <a:t>  Application Of NLP</a:t>
            </a:r>
          </a:p>
          <a:p>
            <a:pPr lvl="1" algn="l">
              <a:buFont typeface="Wingdings" pitchFamily="2" charset="2"/>
              <a:buChar char="q"/>
            </a:pPr>
            <a:r>
              <a:rPr lang="en-US" dirty="0" smtClean="0">
                <a:latin typeface="Times New Roman" pitchFamily="18" charset="0"/>
                <a:cs typeface="Times New Roman" pitchFamily="18" charset="0"/>
              </a:rPr>
              <a:t>Challenges Of </a:t>
            </a:r>
            <a:r>
              <a:rPr lang="en-US" dirty="0" smtClean="0">
                <a:latin typeface="Times New Roman" pitchFamily="18" charset="0"/>
                <a:cs typeface="Times New Roman" pitchFamily="18" charset="0"/>
              </a:rPr>
              <a:t>NLP</a:t>
            </a:r>
            <a:endParaRPr lang="en-US" dirty="0" smtClean="0">
              <a:latin typeface="Times New Roman" pitchFamily="18" charset="0"/>
              <a:cs typeface="Times New Roman" pitchFamily="18" charset="0"/>
            </a:endParaRPr>
          </a:p>
          <a:p>
            <a:pPr lvl="1" algn="l">
              <a:buFont typeface="Wingdings" pitchFamily="2" charset="2"/>
              <a:buChar char="q"/>
            </a:pPr>
            <a:r>
              <a:rPr lang="en-US" dirty="0" smtClean="0">
                <a:latin typeface="Times New Roman" pitchFamily="18" charset="0"/>
                <a:cs typeface="Times New Roman" pitchFamily="18" charset="0"/>
              </a:rPr>
              <a:t>Conclusion </a:t>
            </a:r>
          </a:p>
          <a:p>
            <a:pPr lvl="1" algn="l"/>
            <a:endParaRPr lang="en-US" dirty="0" smtClean="0">
              <a:latin typeface="Times New Roman" pitchFamily="18" charset="0"/>
              <a:cs typeface="Times New Roman" pitchFamily="18" charset="0"/>
            </a:endParaRPr>
          </a:p>
          <a:p>
            <a:pPr lvl="1" algn="l">
              <a:buFont typeface="Wingdings" pitchFamily="2" charset="2"/>
              <a:buChar char="q"/>
            </a:pPr>
            <a:endParaRPr lang="en-US" dirty="0" smtClean="0">
              <a:latin typeface="Times New Roman" pitchFamily="18" charset="0"/>
              <a:cs typeface="Times New Roman" pitchFamily="18" charset="0"/>
            </a:endParaRPr>
          </a:p>
          <a:p>
            <a:pPr lvl="1" algn="l">
              <a:buFont typeface="Wingdings" pitchFamily="2" charset="2"/>
              <a:buChar char="q"/>
            </a:pPr>
            <a:endParaRPr lang="en-US" dirty="0" smtClean="0">
              <a:latin typeface="Times New Roman" pitchFamily="18" charset="0"/>
              <a:cs typeface="Times New Roman" pitchFamily="18" charset="0"/>
            </a:endParaRPr>
          </a:p>
          <a:p>
            <a:pPr lvl="1" algn="l">
              <a:buFont typeface="Wingdings" pitchFamily="2" charset="2"/>
              <a:buChar char="v"/>
            </a:pPr>
            <a:endParaRPr lang="en-US" dirty="0" smtClean="0">
              <a:latin typeface="Times New Roman" pitchFamily="18" charset="0"/>
              <a:cs typeface="Times New Roman" pitchFamily="18" charset="0"/>
            </a:endParaRPr>
          </a:p>
          <a:p>
            <a:pPr algn="just"/>
            <a:r>
              <a:rPr lang="en-US" sz="2400" dirty="0" smtClean="0"/>
              <a:t>              </a:t>
            </a:r>
          </a:p>
          <a:p>
            <a:pPr algn="just"/>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228600"/>
            <a:ext cx="8305800" cy="6096000"/>
          </a:xfrm>
        </p:spPr>
        <p:txBody>
          <a:bodyPr>
            <a:normAutofit/>
          </a:bodyPr>
          <a:lstStyle/>
          <a:p>
            <a:pPr algn="just"/>
            <a:r>
              <a:rPr lang="en-US" sz="3200" b="1" dirty="0" smtClean="0">
                <a:latin typeface="Times New Roman" pitchFamily="18" charset="0"/>
                <a:cs typeface="Times New Roman" pitchFamily="18" charset="0"/>
              </a:rPr>
              <a:t>    NATURAL   LANGUAGE   PROCESSING</a:t>
            </a:r>
          </a:p>
          <a:p>
            <a:pPr algn="just"/>
            <a:endParaRPr lang="en-US" sz="3600" b="1" dirty="0" smtClean="0">
              <a:latin typeface="Times New Roman" pitchFamily="18" charset="0"/>
              <a:cs typeface="Times New Roman" pitchFamily="18" charset="0"/>
            </a:endParaRPr>
          </a:p>
          <a:p>
            <a:pPr algn="just">
              <a:buFont typeface="Wingdings" pitchFamily="2" charset="2"/>
              <a:buChar char="Ø"/>
            </a:pPr>
            <a:r>
              <a:rPr lang="en-US" sz="2800" dirty="0" smtClean="0">
                <a:latin typeface="Times New Roman" pitchFamily="18" charset="0"/>
                <a:cs typeface="Times New Roman" pitchFamily="18" charset="0"/>
              </a:rPr>
              <a:t>Natural language processing (NLP) is a subfield of computer science information engineering, and artificial intelligence concerned with the interactions between computers and human (natural) </a:t>
            </a:r>
            <a:r>
              <a:rPr lang="en-US" sz="2800" dirty="0" smtClean="0">
                <a:latin typeface="Times New Roman" pitchFamily="18" charset="0"/>
                <a:cs typeface="Times New Roman" pitchFamily="18" charset="0"/>
              </a:rPr>
              <a:t>languages.</a:t>
            </a:r>
            <a:endParaRPr lang="en-US" sz="2800" dirty="0" smtClean="0">
              <a:latin typeface="Times New Roman" pitchFamily="18" charset="0"/>
              <a:cs typeface="Times New Roman" pitchFamily="18" charset="0"/>
            </a:endParaRPr>
          </a:p>
          <a:p>
            <a:pPr algn="just"/>
            <a:endParaRPr lang="en-US" sz="4000" dirty="0" smtClean="0"/>
          </a:p>
          <a:p>
            <a:pPr algn="just">
              <a:buFont typeface="Wingdings" pitchFamily="2" charset="2"/>
              <a:buChar char="Ø"/>
            </a:pPr>
            <a:r>
              <a:rPr lang="en-US" sz="2800" dirty="0" smtClean="0">
                <a:latin typeface="Times New Roman" pitchFamily="18" charset="0"/>
                <a:cs typeface="Times New Roman" pitchFamily="18" charset="0"/>
              </a:rPr>
              <a:t>NLP is a way for computers to analyze, understand, and derive meaning from human language in a smart and useful way.</a:t>
            </a:r>
          </a:p>
          <a:p>
            <a:pPr algn="just"/>
            <a:endParaRPr lang="en-US" sz="28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33400" y="381000"/>
            <a:ext cx="7851648" cy="1600200"/>
          </a:xfrm>
        </p:spPr>
        <p:txBody>
          <a:bodyPr>
            <a:normAutofit fontScale="90000"/>
          </a:bodyPr>
          <a:lstStyle/>
          <a:p>
            <a:pPr algn="ctr"/>
            <a:r>
              <a:rPr lang="en-US" b="0" dirty="0" smtClean="0">
                <a:solidFill>
                  <a:schemeClr val="tx1"/>
                </a:solidFill>
              </a:rPr>
              <a:t>NATURAL  LANGUAGE GENERATION</a:t>
            </a:r>
            <a:endParaRPr lang="en-US" b="0" dirty="0">
              <a:solidFill>
                <a:schemeClr val="tx1"/>
              </a:solidFill>
            </a:endParaRPr>
          </a:p>
        </p:txBody>
      </p:sp>
      <p:sp>
        <p:nvSpPr>
          <p:cNvPr id="3" name="Subtitle 2"/>
          <p:cNvSpPr>
            <a:spLocks noGrp="1"/>
          </p:cNvSpPr>
          <p:nvPr>
            <p:ph type="subTitle" idx="1"/>
          </p:nvPr>
        </p:nvSpPr>
        <p:spPr/>
        <p:txBody>
          <a:bodyPr>
            <a:normAutofit/>
          </a:bodyPr>
          <a:lstStyle/>
          <a:p>
            <a:pPr algn="just"/>
            <a:r>
              <a:rPr lang="en-US" sz="4800" dirty="0" smtClean="0">
                <a:latin typeface="Times New Roman" pitchFamily="18" charset="0"/>
                <a:cs typeface="Times New Roman" pitchFamily="18" charset="0"/>
              </a:rPr>
              <a:t>    </a:t>
            </a:r>
            <a:endParaRPr lang="en-US" sz="2800" dirty="0" smtClean="0"/>
          </a:p>
        </p:txBody>
      </p:sp>
      <p:sp>
        <p:nvSpPr>
          <p:cNvPr id="4" name="Rectangle 3"/>
          <p:cNvSpPr/>
          <p:nvPr/>
        </p:nvSpPr>
        <p:spPr>
          <a:xfrm>
            <a:off x="685800" y="2362200"/>
            <a:ext cx="7543800" cy="3539430"/>
          </a:xfrm>
          <a:prstGeom prst="rect">
            <a:avLst/>
          </a:prstGeom>
        </p:spPr>
        <p:txBody>
          <a:bodyPr wrap="square">
            <a:spAutoFit/>
          </a:bodyPr>
          <a:lstStyle/>
          <a:p>
            <a:pPr algn="just">
              <a:buFont typeface="Wingdings" pitchFamily="2" charset="2"/>
              <a:buChar char="Ø"/>
            </a:pPr>
            <a:r>
              <a:rPr lang="en-US" sz="2800" dirty="0" smtClean="0">
                <a:latin typeface="Times New Roman" pitchFamily="18" charset="0"/>
                <a:cs typeface="Times New Roman" pitchFamily="18" charset="0"/>
              </a:rPr>
              <a:t>  NLG </a:t>
            </a:r>
            <a:r>
              <a:rPr lang="en-US" sz="2800" dirty="0" smtClean="0">
                <a:latin typeface="Times New Roman" pitchFamily="18" charset="0"/>
                <a:cs typeface="Times New Roman" pitchFamily="18" charset="0"/>
              </a:rPr>
              <a:t>frameworks react to human languages with canny, clear reactions that are valuable and          bode well. Through the most recent profound learning calculations, NLG frameworks can    understand questions and issues and react with canny answers. Basically, NLG creates content from information that has been prepared through NLP and NLU.</a:t>
            </a:r>
            <a:endParaRPr lang="en-US" sz="28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686800" cy="2057400"/>
          </a:xfrm>
        </p:spPr>
        <p:txBody>
          <a:bodyPr>
            <a:normAutofit/>
          </a:bodyPr>
          <a:lstStyle/>
          <a:p>
            <a:pPr algn="l"/>
            <a:r>
              <a:rPr lang="en-US" sz="3000" dirty="0" smtClean="0">
                <a:solidFill>
                  <a:schemeClr val="tx1"/>
                </a:solidFill>
                <a:latin typeface="Times New Roman" pitchFamily="18" charset="0"/>
                <a:cs typeface="Times New Roman" pitchFamily="18" charset="0"/>
              </a:rPr>
              <a:t> </a:t>
            </a:r>
            <a:r>
              <a:rPr lang="en-US" sz="3200" dirty="0" smtClean="0">
                <a:solidFill>
                  <a:schemeClr val="tx1"/>
                </a:solidFill>
                <a:latin typeface="Times New Roman" pitchFamily="18" charset="0"/>
                <a:cs typeface="Times New Roman" pitchFamily="18" charset="0"/>
              </a:rPr>
              <a:t>NATURAL   LANGUAGE </a:t>
            </a:r>
            <a:r>
              <a:rPr lang="en-US" sz="3200" dirty="0" smtClean="0">
                <a:solidFill>
                  <a:schemeClr val="tx1"/>
                </a:solidFill>
                <a:latin typeface="Times New Roman" pitchFamily="18" charset="0"/>
                <a:cs typeface="Times New Roman" pitchFamily="18" charset="0"/>
              </a:rPr>
              <a:t> </a:t>
            </a:r>
            <a:r>
              <a:rPr lang="en-US" sz="3200" dirty="0" smtClean="0">
                <a:solidFill>
                  <a:schemeClr val="tx1"/>
                </a:solidFill>
                <a:latin typeface="Times New Roman" pitchFamily="18" charset="0"/>
                <a:cs typeface="Times New Roman" pitchFamily="18" charset="0"/>
              </a:rPr>
              <a:t>UNDERSTANDING </a:t>
            </a:r>
            <a:endParaRPr lang="en-US" sz="3200" dirty="0">
              <a:solidFill>
                <a:schemeClr val="tx1"/>
              </a:solidFill>
              <a:latin typeface="Times New Roman" pitchFamily="18" charset="0"/>
              <a:cs typeface="Times New Roman" pitchFamily="18" charset="0"/>
            </a:endParaRPr>
          </a:p>
        </p:txBody>
      </p:sp>
      <p:sp>
        <p:nvSpPr>
          <p:cNvPr id="3" name="Subtitle 2"/>
          <p:cNvSpPr>
            <a:spLocks noGrp="1"/>
          </p:cNvSpPr>
          <p:nvPr>
            <p:ph type="subTitle" idx="1"/>
          </p:nvPr>
        </p:nvSpPr>
        <p:spPr>
          <a:xfrm>
            <a:off x="533400" y="2514600"/>
            <a:ext cx="7854696" cy="4800600"/>
          </a:xfrm>
        </p:spPr>
        <p:txBody>
          <a:bodyPr>
            <a:noAutofit/>
          </a:bodyPr>
          <a:lstStyle/>
          <a:p>
            <a:pPr algn="just">
              <a:buFont typeface="Wingdings" pitchFamily="2" charset="2"/>
              <a:buChar char="Ø"/>
            </a:pPr>
            <a:r>
              <a:rPr lang="en-US" sz="3000" dirty="0" smtClean="0"/>
              <a:t>  This is the initial phase in handling; understanding what the human is stating, what they are teaching the machine to do or the inquiry they are inquiring. </a:t>
            </a:r>
            <a:endParaRPr lang="en-US" sz="3000" dirty="0" smtClean="0"/>
          </a:p>
          <a:p>
            <a:pPr algn="just"/>
            <a:r>
              <a:rPr lang="en-US" sz="3000" dirty="0" smtClean="0"/>
              <a:t>People are ordinarily ready to see each other when they talk a similar language</a:t>
            </a:r>
            <a:endParaRPr lang="en-US" sz="3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nlp 2.jpg"/>
          <p:cNvPicPr>
            <a:picLocks noGrp="1" noChangeAspect="1"/>
          </p:cNvPicPr>
          <p:nvPr>
            <p:ph sz="half" idx="1"/>
          </p:nvPr>
        </p:nvPicPr>
        <p:blipFill>
          <a:blip r:embed="rId2"/>
          <a:stretch>
            <a:fillRect/>
          </a:stretch>
        </p:blipFill>
        <p:spPr>
          <a:xfrm>
            <a:off x="457200" y="685800"/>
            <a:ext cx="4038600" cy="5638800"/>
          </a:xfrm>
        </p:spPr>
      </p:pic>
      <p:pic>
        <p:nvPicPr>
          <p:cNvPr id="8" name="Content Placeholder 7" descr="nlp 3.jpg"/>
          <p:cNvPicPr>
            <a:picLocks noGrp="1" noChangeAspect="1"/>
          </p:cNvPicPr>
          <p:nvPr>
            <p:ph sz="half" idx="2"/>
          </p:nvPr>
        </p:nvPicPr>
        <p:blipFill>
          <a:blip r:embed="rId3"/>
          <a:stretch>
            <a:fillRect/>
          </a:stretch>
        </p:blipFill>
        <p:spPr>
          <a:xfrm>
            <a:off x="4648200" y="762000"/>
            <a:ext cx="4038600" cy="55626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0"/>
            <a:ext cx="7851648" cy="1219200"/>
          </a:xfrm>
        </p:spPr>
        <p:txBody>
          <a:bodyPr>
            <a:normAutofit/>
          </a:bodyPr>
          <a:lstStyle/>
          <a:p>
            <a:pPr algn="ctr"/>
            <a:r>
              <a:rPr lang="en-US" dirty="0" smtClean="0">
                <a:solidFill>
                  <a:schemeClr val="tx2"/>
                </a:solidFill>
              </a:rPr>
              <a:t>Advantages </a:t>
            </a:r>
            <a:endParaRPr lang="en-US" dirty="0">
              <a:solidFill>
                <a:schemeClr val="tx2"/>
              </a:solidFill>
            </a:endParaRPr>
          </a:p>
        </p:txBody>
      </p:sp>
      <p:sp>
        <p:nvSpPr>
          <p:cNvPr id="3" name="Subtitle 2"/>
          <p:cNvSpPr>
            <a:spLocks noGrp="1"/>
          </p:cNvSpPr>
          <p:nvPr>
            <p:ph type="subTitle" idx="1"/>
          </p:nvPr>
        </p:nvSpPr>
        <p:spPr>
          <a:xfrm>
            <a:off x="304800" y="1981200"/>
            <a:ext cx="8083296" cy="4191000"/>
          </a:xfrm>
        </p:spPr>
        <p:txBody>
          <a:bodyPr/>
          <a:lstStyle/>
          <a:p>
            <a:pPr algn="l">
              <a:buFont typeface="Wingdings" pitchFamily="2" charset="2"/>
              <a:buChar char="v"/>
            </a:pPr>
            <a:r>
              <a:rPr lang="en-US" dirty="0" smtClean="0"/>
              <a:t>  Saves  Time</a:t>
            </a:r>
          </a:p>
          <a:p>
            <a:pPr algn="l">
              <a:buFont typeface="Wingdings" pitchFamily="2" charset="2"/>
              <a:buChar char="v"/>
            </a:pPr>
            <a:r>
              <a:rPr lang="en-US" dirty="0" smtClean="0"/>
              <a:t> It is used to translate many form of language </a:t>
            </a:r>
          </a:p>
          <a:p>
            <a:pPr algn="l">
              <a:buFont typeface="Wingdings" pitchFamily="2" charset="2"/>
              <a:buChar char="v"/>
            </a:pPr>
            <a:r>
              <a:rPr lang="en-US" dirty="0" smtClean="0"/>
              <a:t>  It  is  used  in telephones</a:t>
            </a:r>
          </a:p>
          <a:p>
            <a:pPr algn="l">
              <a:buFont typeface="Wingdings" pitchFamily="2" charset="2"/>
              <a:buChar char="v"/>
            </a:pPr>
            <a:r>
              <a:rPr lang="en-US" dirty="0" smtClean="0"/>
              <a:t>Provides  high  quality  information</a:t>
            </a:r>
          </a:p>
          <a:p>
            <a:pPr algn="l">
              <a:buFont typeface="Wingdings" pitchFamily="2" charset="2"/>
              <a:buChar char="v"/>
            </a:pPr>
            <a:r>
              <a:rPr lang="en-US" dirty="0" smtClean="0"/>
              <a:t>  Automatic  synthesis  and  summarization</a:t>
            </a:r>
          </a:p>
          <a:p>
            <a:pPr algn="l">
              <a:buFont typeface="Wingdings" pitchFamily="2" charset="2"/>
              <a:buChar char="v"/>
            </a:pPr>
            <a:r>
              <a:rPr lang="en-US" dirty="0" smtClean="0"/>
              <a:t>  Search  more  effective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33400"/>
            <a:ext cx="7851648" cy="1371600"/>
          </a:xfrm>
        </p:spPr>
        <p:txBody>
          <a:bodyPr>
            <a:normAutofit/>
          </a:bodyPr>
          <a:lstStyle/>
          <a:p>
            <a:pPr algn="ctr"/>
            <a:r>
              <a:rPr lang="en-US" sz="6000" dirty="0" smtClean="0">
                <a:solidFill>
                  <a:schemeClr val="tx1"/>
                </a:solidFill>
              </a:rPr>
              <a:t>Steps  in NLP</a:t>
            </a:r>
            <a:endParaRPr lang="en-US" dirty="0">
              <a:solidFill>
                <a:schemeClr val="tx1"/>
              </a:solidFill>
            </a:endParaRPr>
          </a:p>
        </p:txBody>
      </p:sp>
      <p:sp>
        <p:nvSpPr>
          <p:cNvPr id="3" name="Subtitle 2"/>
          <p:cNvSpPr>
            <a:spLocks noGrp="1"/>
          </p:cNvSpPr>
          <p:nvPr>
            <p:ph type="subTitle" idx="1"/>
          </p:nvPr>
        </p:nvSpPr>
        <p:spPr>
          <a:xfrm>
            <a:off x="304800" y="2209800"/>
            <a:ext cx="8083296" cy="4648200"/>
          </a:xfrm>
        </p:spPr>
        <p:txBody>
          <a:bodyPr>
            <a:normAutofit/>
          </a:bodyPr>
          <a:lstStyle/>
          <a:p>
            <a:pPr algn="l">
              <a:buFont typeface="Wingdings" pitchFamily="2" charset="2"/>
              <a:buChar char="Ø"/>
            </a:pPr>
            <a:r>
              <a:rPr lang="en-US" sz="2800" dirty="0" smtClean="0"/>
              <a:t>Lexical Analysis</a:t>
            </a:r>
          </a:p>
          <a:p>
            <a:pPr algn="just"/>
            <a:r>
              <a:rPr lang="en-US" sz="2400" dirty="0" smtClean="0">
                <a:latin typeface="Times New Roman" pitchFamily="18" charset="0"/>
                <a:cs typeface="Times New Roman" pitchFamily="18" charset="0"/>
              </a:rPr>
              <a:t>It involves identifying and analyzing the structure of words. Lexicon of a language means the collection of words and phrases in a language. Lexical analysis is dividing the whole chunk of txt into paragraphs, sentences, and words</a:t>
            </a:r>
            <a:r>
              <a:rPr lang="en-US" sz="3100" dirty="0" smtClean="0">
                <a:latin typeface="Times New Roman" pitchFamily="18" charset="0"/>
                <a:cs typeface="Times New Roman" pitchFamily="18" charset="0"/>
              </a:rPr>
              <a:t>.</a:t>
            </a:r>
          </a:p>
          <a:p>
            <a:pPr algn="l">
              <a:buFont typeface="Wingdings" pitchFamily="2" charset="2"/>
              <a:buChar char="Ø"/>
            </a:pPr>
            <a:r>
              <a:rPr lang="en-US" sz="2800" dirty="0" smtClean="0"/>
              <a:t>Syntactic  Analysis(Parsing)</a:t>
            </a:r>
          </a:p>
          <a:p>
            <a:pPr algn="just"/>
            <a:r>
              <a:rPr lang="en-US" sz="2400" dirty="0" smtClean="0">
                <a:latin typeface="Times New Roman" pitchFamily="18" charset="0"/>
                <a:cs typeface="Times New Roman" pitchFamily="18" charset="0"/>
              </a:rPr>
              <a:t>It involves analysis of words in the sentence for grammar and arranging words in a manner that shows the relationship among the words.</a:t>
            </a:r>
            <a:r>
              <a:rPr lang="en-US" sz="2400" dirty="0" smtClean="0"/>
              <a:t> </a:t>
            </a:r>
          </a:p>
          <a:p>
            <a:pPr algn="l">
              <a:buFont typeface="Wingdings" pitchFamily="2" charset="2"/>
              <a:buChar char="Ø"/>
            </a:pPr>
            <a:endParaRPr lang="en-US" sz="2800" dirty="0" smtClean="0"/>
          </a:p>
          <a:p>
            <a:pPr algn="l">
              <a:buFont typeface="Wingdings" pitchFamily="2" charset="2"/>
              <a:buChar char="v"/>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itchFamily="2" charset="2"/>
              <a:buChar char="Ø"/>
            </a:pPr>
            <a:r>
              <a:rPr lang="en-US" sz="2800" b="1" dirty="0" smtClean="0">
                <a:latin typeface="Times New Roman" pitchFamily="18" charset="0"/>
                <a:cs typeface="Times New Roman" pitchFamily="18" charset="0"/>
              </a:rPr>
              <a:t>Semantic  Analysis</a:t>
            </a:r>
          </a:p>
          <a:p>
            <a:pPr algn="just">
              <a:buNone/>
            </a:pPr>
            <a:r>
              <a:rPr lang="en-US" sz="2200" dirty="0" smtClean="0">
                <a:latin typeface="Times New Roman" pitchFamily="18" charset="0"/>
                <a:cs typeface="Times New Roman" pitchFamily="18" charset="0"/>
              </a:rPr>
              <a:t>It draws the exact meaning or the dictionary meaning from the text. </a:t>
            </a:r>
          </a:p>
          <a:p>
            <a:pPr algn="just">
              <a:buNone/>
            </a:pPr>
            <a:r>
              <a:rPr lang="en-US" sz="2200" dirty="0" smtClean="0">
                <a:latin typeface="Times New Roman" pitchFamily="18" charset="0"/>
                <a:cs typeface="Times New Roman" pitchFamily="18" charset="0"/>
              </a:rPr>
              <a:t>The text is checked for meaningfulness</a:t>
            </a:r>
          </a:p>
          <a:p>
            <a:pPr algn="just">
              <a:buFont typeface="Wingdings" pitchFamily="2" charset="2"/>
              <a:buChar char="Ø"/>
            </a:pPr>
            <a:r>
              <a:rPr lang="en-US" sz="2800" b="1" dirty="0" smtClean="0">
                <a:latin typeface="Times New Roman" pitchFamily="18" charset="0"/>
                <a:cs typeface="Times New Roman" pitchFamily="18" charset="0"/>
              </a:rPr>
              <a:t>Discourse  Integration</a:t>
            </a:r>
          </a:p>
          <a:p>
            <a:pPr algn="just">
              <a:buNone/>
            </a:pPr>
            <a:r>
              <a:rPr lang="en-US" sz="2200" dirty="0" smtClean="0">
                <a:latin typeface="Times New Roman" pitchFamily="18" charset="0"/>
                <a:cs typeface="Times New Roman" pitchFamily="18" charset="0"/>
              </a:rPr>
              <a:t>The meaning of any sentence depends upon the meaning of the</a:t>
            </a:r>
          </a:p>
          <a:p>
            <a:pPr algn="just">
              <a:buNone/>
            </a:pPr>
            <a:r>
              <a:rPr lang="en-US" sz="2200" dirty="0" smtClean="0">
                <a:latin typeface="Times New Roman" pitchFamily="18" charset="0"/>
                <a:cs typeface="Times New Roman" pitchFamily="18" charset="0"/>
              </a:rPr>
              <a:t>sentence just before it.</a:t>
            </a:r>
          </a:p>
          <a:p>
            <a:pPr>
              <a:buFont typeface="Wingdings" pitchFamily="2" charset="2"/>
              <a:buChar char="Ø"/>
            </a:pPr>
            <a:r>
              <a:rPr lang="en-US" sz="2800" b="1" dirty="0" smtClean="0">
                <a:latin typeface="Times New Roman" pitchFamily="18" charset="0"/>
                <a:cs typeface="Times New Roman" pitchFamily="18" charset="0"/>
              </a:rPr>
              <a:t>Pragmatic  Analysis  </a:t>
            </a:r>
          </a:p>
          <a:p>
            <a:pPr>
              <a:buNone/>
            </a:pPr>
            <a:r>
              <a:rPr lang="en-US" sz="2200" dirty="0" smtClean="0">
                <a:latin typeface="Times New Roman" pitchFamily="18" charset="0"/>
                <a:cs typeface="Times New Roman" pitchFamily="18" charset="0"/>
              </a:rPr>
              <a:t>During this, what was said is re-interpreted on what it actually meant.</a:t>
            </a:r>
          </a:p>
          <a:p>
            <a:pPr>
              <a:buNone/>
            </a:pPr>
            <a:r>
              <a:rPr lang="en-US" sz="2200" dirty="0" smtClean="0">
                <a:latin typeface="Times New Roman" pitchFamily="18" charset="0"/>
                <a:cs typeface="Times New Roman" pitchFamily="18" charset="0"/>
              </a:rPr>
              <a:t>It involves deriving those aspects of language which require real world</a:t>
            </a:r>
          </a:p>
          <a:p>
            <a:pPr>
              <a:buNone/>
            </a:pPr>
            <a:r>
              <a:rPr lang="en-US" sz="2200" dirty="0" smtClean="0">
                <a:latin typeface="Times New Roman" pitchFamily="18" charset="0"/>
                <a:cs typeface="Times New Roman" pitchFamily="18" charset="0"/>
              </a:rPr>
              <a:t>knowledge.</a:t>
            </a:r>
          </a:p>
          <a:p>
            <a:pPr>
              <a:buFont typeface="Wingdings" pitchFamily="2" charset="2"/>
              <a:buChar char="Ø"/>
            </a:pPr>
            <a:endParaRPr lang="en-US" sz="2800" dirty="0" smtClean="0"/>
          </a:p>
          <a:p>
            <a:pPr>
              <a:buNone/>
            </a:pPr>
            <a:endParaRPr lang="en-US"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182</TotalTime>
  <Words>487</Words>
  <Application>Microsoft Office PowerPoint</Application>
  <PresentationFormat>On-screen Show (4:3)</PresentationFormat>
  <Paragraphs>70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NATURAL   LANGUAGE   PROCESSING  </vt:lpstr>
      <vt:lpstr>Slide 2</vt:lpstr>
      <vt:lpstr>Slide 3</vt:lpstr>
      <vt:lpstr>NATURAL  LANGUAGE GENERATION</vt:lpstr>
      <vt:lpstr> NATURAL   LANGUAGE  UNDERSTANDING </vt:lpstr>
      <vt:lpstr>Slide 6</vt:lpstr>
      <vt:lpstr>Advantages </vt:lpstr>
      <vt:lpstr>Steps  in NLP</vt:lpstr>
      <vt:lpstr>Slide 9</vt:lpstr>
      <vt:lpstr>            Application</vt:lpstr>
      <vt:lpstr>Challenges  For NLP</vt:lpstr>
      <vt:lpstr>Conclusion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dc:title>
  <dc:creator>Student</dc:creator>
  <cp:lastModifiedBy>HP</cp:lastModifiedBy>
  <cp:revision>25</cp:revision>
  <dcterms:created xsi:type="dcterms:W3CDTF">2019-02-09T04:00:19Z</dcterms:created>
  <dcterms:modified xsi:type="dcterms:W3CDTF">2019-02-12T07:22:35Z</dcterms:modified>
</cp:coreProperties>
</file>